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1"/>
  </p:sldMasterIdLst>
  <p:notesMasterIdLst>
    <p:notesMasterId r:id="rId31"/>
  </p:notesMasterIdLst>
  <p:sldIdLst>
    <p:sldId id="256" r:id="rId2"/>
    <p:sldId id="374" r:id="rId3"/>
    <p:sldId id="363" r:id="rId4"/>
    <p:sldId id="364" r:id="rId5"/>
    <p:sldId id="355" r:id="rId6"/>
    <p:sldId id="365" r:id="rId7"/>
    <p:sldId id="366" r:id="rId8"/>
    <p:sldId id="367" r:id="rId9"/>
    <p:sldId id="368" r:id="rId10"/>
    <p:sldId id="369" r:id="rId11"/>
    <p:sldId id="370" r:id="rId12"/>
    <p:sldId id="371" r:id="rId13"/>
    <p:sldId id="372" r:id="rId14"/>
    <p:sldId id="356" r:id="rId15"/>
    <p:sldId id="357" r:id="rId16"/>
    <p:sldId id="346" r:id="rId17"/>
    <p:sldId id="376" r:id="rId18"/>
    <p:sldId id="377" r:id="rId19"/>
    <p:sldId id="378" r:id="rId20"/>
    <p:sldId id="304" r:id="rId21"/>
    <p:sldId id="347" r:id="rId22"/>
    <p:sldId id="348" r:id="rId23"/>
    <p:sldId id="349" r:id="rId24"/>
    <p:sldId id="360" r:id="rId25"/>
    <p:sldId id="361" r:id="rId26"/>
    <p:sldId id="362" r:id="rId27"/>
    <p:sldId id="350" r:id="rId28"/>
    <p:sldId id="351" r:id="rId29"/>
    <p:sldId id="276" r:id="rId30"/>
  </p:sldIdLst>
  <p:sldSz cx="9144000" cy="6858000" type="screen4x3"/>
  <p:notesSz cx="7102475" cy="10231438"/>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30">
          <p15:clr>
            <a:srgbClr val="A4A3A4"/>
          </p15:clr>
        </p15:guide>
        <p15:guide id="2" pos="59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35" autoAdjust="0"/>
    <p:restoredTop sz="94660"/>
  </p:normalViewPr>
  <p:slideViewPr>
    <p:cSldViewPr snapToGrid="0" snapToObjects="1">
      <p:cViewPr varScale="1">
        <p:scale>
          <a:sx n="61" d="100"/>
          <a:sy n="61" d="100"/>
        </p:scale>
        <p:origin x="792" y="66"/>
      </p:cViewPr>
      <p:guideLst>
        <p:guide orient="horz" pos="530"/>
        <p:guide pos="590"/>
      </p:guideLst>
    </p:cSldViewPr>
  </p:slideViewPr>
  <p:notesTextViewPr>
    <p:cViewPr>
      <p:scale>
        <a:sx n="100" d="100"/>
        <a:sy n="100" d="100"/>
      </p:scale>
      <p:origin x="0" y="0"/>
    </p:cViewPr>
  </p:notesTextViewPr>
  <p:notesViewPr>
    <p:cSldViewPr snapToGrid="0" snapToObjects="1">
      <p:cViewPr varScale="1">
        <p:scale>
          <a:sx n="57" d="100"/>
          <a:sy n="57" d="100"/>
        </p:scale>
        <p:origin x="-2520" y="-7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5" Type="http://schemas.openxmlformats.org/officeDocument/2006/relationships/image" Target="../media/image43.wmf"/><Relationship Id="rId4" Type="http://schemas.openxmlformats.org/officeDocument/2006/relationships/image" Target="../media/image4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7739" cy="511572"/>
          </a:xfrm>
          <a:prstGeom prst="rect">
            <a:avLst/>
          </a:prstGeom>
        </p:spPr>
        <p:txBody>
          <a:bodyPr vert="horz" lIns="99048" tIns="49524" rIns="99048" bIns="49524" rtlCol="0"/>
          <a:lstStyle>
            <a:lvl1pPr algn="l">
              <a:defRPr sz="1300"/>
            </a:lvl1pPr>
          </a:lstStyle>
          <a:p>
            <a:endParaRPr lang="sv-SE"/>
          </a:p>
        </p:txBody>
      </p:sp>
      <p:sp>
        <p:nvSpPr>
          <p:cNvPr id="3" name="Platshållare för datum 2"/>
          <p:cNvSpPr>
            <a:spLocks noGrp="1"/>
          </p:cNvSpPr>
          <p:nvPr>
            <p:ph type="dt" idx="1"/>
          </p:nvPr>
        </p:nvSpPr>
        <p:spPr>
          <a:xfrm>
            <a:off x="4023092" y="0"/>
            <a:ext cx="3077739" cy="511572"/>
          </a:xfrm>
          <a:prstGeom prst="rect">
            <a:avLst/>
          </a:prstGeom>
        </p:spPr>
        <p:txBody>
          <a:bodyPr vert="horz" lIns="99048" tIns="49524" rIns="99048" bIns="49524" rtlCol="0"/>
          <a:lstStyle>
            <a:lvl1pPr algn="r">
              <a:defRPr sz="1300"/>
            </a:lvl1pPr>
          </a:lstStyle>
          <a:p>
            <a:fld id="{9D0806B9-B431-0744-A3E2-672B2347D18B}" type="datetimeFigureOut">
              <a:rPr lang="sv-SE" smtClean="0"/>
              <a:pPr/>
              <a:t>2016-07-13</a:t>
            </a:fld>
            <a:endParaRPr lang="sv-SE"/>
          </a:p>
        </p:txBody>
      </p:sp>
      <p:sp>
        <p:nvSpPr>
          <p:cNvPr id="4" name="Platshållare för bildobjekt 3"/>
          <p:cNvSpPr>
            <a:spLocks noGrp="1" noRot="1" noChangeAspect="1"/>
          </p:cNvSpPr>
          <p:nvPr>
            <p:ph type="sldImg" idx="2"/>
          </p:nvPr>
        </p:nvSpPr>
        <p:spPr>
          <a:xfrm>
            <a:off x="993775" y="766763"/>
            <a:ext cx="5114925" cy="3836987"/>
          </a:xfrm>
          <a:prstGeom prst="rect">
            <a:avLst/>
          </a:prstGeom>
          <a:noFill/>
          <a:ln w="12700">
            <a:solidFill>
              <a:prstClr val="black"/>
            </a:solidFill>
          </a:ln>
        </p:spPr>
        <p:txBody>
          <a:bodyPr vert="horz" lIns="99048" tIns="49524" rIns="99048" bIns="49524" rtlCol="0" anchor="ctr"/>
          <a:lstStyle/>
          <a:p>
            <a:endParaRPr lang="sv-SE"/>
          </a:p>
        </p:txBody>
      </p:sp>
      <p:sp>
        <p:nvSpPr>
          <p:cNvPr id="5" name="Platshållare för anteckningar 4"/>
          <p:cNvSpPr>
            <a:spLocks noGrp="1"/>
          </p:cNvSpPr>
          <p:nvPr>
            <p:ph type="body" sz="quarter" idx="3"/>
          </p:nvPr>
        </p:nvSpPr>
        <p:spPr>
          <a:xfrm>
            <a:off x="710248" y="4859933"/>
            <a:ext cx="5681980" cy="4604147"/>
          </a:xfrm>
          <a:prstGeom prst="rect">
            <a:avLst/>
          </a:prstGeom>
        </p:spPr>
        <p:txBody>
          <a:bodyPr vert="horz" lIns="99048" tIns="49524" rIns="99048" bIns="49524"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718090"/>
            <a:ext cx="3077739" cy="511572"/>
          </a:xfrm>
          <a:prstGeom prst="rect">
            <a:avLst/>
          </a:prstGeom>
        </p:spPr>
        <p:txBody>
          <a:bodyPr vert="horz" lIns="99048" tIns="49524" rIns="99048" bIns="49524" rtlCol="0" anchor="b"/>
          <a:lstStyle>
            <a:lvl1pPr algn="l">
              <a:defRPr sz="1300"/>
            </a:lvl1pPr>
          </a:lstStyle>
          <a:p>
            <a:endParaRPr lang="sv-SE"/>
          </a:p>
        </p:txBody>
      </p:sp>
      <p:sp>
        <p:nvSpPr>
          <p:cNvPr id="7" name="Platshållare för bildnummer 6"/>
          <p:cNvSpPr>
            <a:spLocks noGrp="1"/>
          </p:cNvSpPr>
          <p:nvPr>
            <p:ph type="sldNum" sz="quarter" idx="5"/>
          </p:nvPr>
        </p:nvSpPr>
        <p:spPr>
          <a:xfrm>
            <a:off x="4023092" y="9718090"/>
            <a:ext cx="3077739" cy="511572"/>
          </a:xfrm>
          <a:prstGeom prst="rect">
            <a:avLst/>
          </a:prstGeom>
        </p:spPr>
        <p:txBody>
          <a:bodyPr vert="horz" lIns="99048" tIns="49524" rIns="99048" bIns="49524" rtlCol="0" anchor="b"/>
          <a:lstStyle>
            <a:lvl1pPr algn="r">
              <a:defRPr sz="1300"/>
            </a:lvl1pPr>
          </a:lstStyle>
          <a:p>
            <a:fld id="{F5327C7D-4ADA-144B-82B5-47122DD6ECB7}" type="slidenum">
              <a:rPr lang="sv-SE" smtClean="0"/>
              <a:pPr/>
              <a:t>‹#›</a:t>
            </a:fld>
            <a:endParaRPr lang="sv-SE"/>
          </a:p>
        </p:txBody>
      </p:sp>
    </p:spTree>
    <p:extLst>
      <p:ext uri="{BB962C8B-B14F-4D97-AF65-F5344CB8AC3E}">
        <p14:creationId xmlns:p14="http://schemas.microsoft.com/office/powerpoint/2010/main" val="2372817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4</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2263939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25</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4013615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26</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3604200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44CBCF-010E-6E4F-971D-60AE353C044A}" type="slidenum">
              <a:rPr lang="en-US"/>
              <a:pPr/>
              <a:t>5</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1259692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44CBCF-010E-6E4F-971D-60AE353C044A}" type="slidenum">
              <a:rPr lang="en-US"/>
              <a:pPr/>
              <a:t>6</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720272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7</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630355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8</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3763919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44CBCF-010E-6E4F-971D-60AE353C044A}" type="slidenum">
              <a:rPr lang="en-US"/>
              <a:pPr/>
              <a:t>14</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2385794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15</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2138043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327C7D-4ADA-144B-82B5-47122DD6ECB7}" type="slidenum">
              <a:rPr lang="sv-SE" smtClean="0"/>
              <a:pPr/>
              <a:t>18</a:t>
            </a:fld>
            <a:endParaRPr lang="sv-SE"/>
          </a:p>
        </p:txBody>
      </p:sp>
    </p:spTree>
    <p:extLst>
      <p:ext uri="{BB962C8B-B14F-4D97-AF65-F5344CB8AC3E}">
        <p14:creationId xmlns:p14="http://schemas.microsoft.com/office/powerpoint/2010/main" val="4003545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24</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3750426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12" name="Rektangel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ktangel med rundade hörn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Underrubri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v-SE" smtClean="0"/>
              <a:t>Klicka här för att ändra format på underrubrik i bakgrunden</a:t>
            </a:r>
            <a:endParaRPr kumimoji="0" lang="en-US"/>
          </a:p>
        </p:txBody>
      </p:sp>
      <p:sp>
        <p:nvSpPr>
          <p:cNvPr id="28" name="Platshållare för datum 27"/>
          <p:cNvSpPr>
            <a:spLocks noGrp="1"/>
          </p:cNvSpPr>
          <p:nvPr>
            <p:ph type="dt" sz="half" idx="10"/>
          </p:nvPr>
        </p:nvSpPr>
        <p:spPr/>
        <p:txBody>
          <a:bodyPr/>
          <a:lstStyle/>
          <a:p>
            <a:fld id="{EC259156-2654-4C42-8267-963BA892613C}" type="datetime1">
              <a:rPr lang="sv-SE" smtClean="0"/>
              <a:pPr/>
              <a:t>2016-07-13</a:t>
            </a:fld>
            <a:endParaRPr lang="sv-SE"/>
          </a:p>
        </p:txBody>
      </p:sp>
      <p:sp>
        <p:nvSpPr>
          <p:cNvPr id="17" name="Platshållare för sidfot 16"/>
          <p:cNvSpPr>
            <a:spLocks noGrp="1"/>
          </p:cNvSpPr>
          <p:nvPr>
            <p:ph type="ftr" sz="quarter" idx="11"/>
          </p:nvPr>
        </p:nvSpPr>
        <p:spPr/>
        <p:txBody>
          <a:bodyPr/>
          <a:lstStyle/>
          <a:p>
            <a:endParaRPr lang="sv-SE"/>
          </a:p>
        </p:txBody>
      </p:sp>
      <p:sp>
        <p:nvSpPr>
          <p:cNvPr id="29" name="Platshållare för bildnummer 28"/>
          <p:cNvSpPr>
            <a:spLocks noGrp="1"/>
          </p:cNvSpPr>
          <p:nvPr>
            <p:ph type="sldNum" sz="quarter" idx="12"/>
          </p:nvPr>
        </p:nvSpPr>
        <p:spPr/>
        <p:txBody>
          <a:bodyPr lIns="0" tIns="0" rIns="0" bIns="0">
            <a:noAutofit/>
          </a:bodyPr>
          <a:lstStyle>
            <a:lvl1pPr>
              <a:defRPr sz="1400">
                <a:solidFill>
                  <a:srgbClr val="FFFFFF"/>
                </a:solidFill>
              </a:defRPr>
            </a:lvl1pPr>
          </a:lstStyle>
          <a:p>
            <a:fld id="{F3C01CFD-C562-5C4B-97C2-CC3D9416D8EA}" type="slidenum">
              <a:rPr lang="sv-SE" smtClean="0"/>
              <a:pPr/>
              <a:t>‹#›</a:t>
            </a:fld>
            <a:endParaRPr lang="sv-SE"/>
          </a:p>
        </p:txBody>
      </p:sp>
      <p:sp>
        <p:nvSpPr>
          <p:cNvPr id="7" name="Rektangel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ktangel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ktangel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ubri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sv-SE" smtClean="0"/>
              <a:t>Klicka här för att ändra format</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3" name="Platshållare för lodrät text 2"/>
          <p:cNvSpPr>
            <a:spLocks noGrp="1"/>
          </p:cNvSpPr>
          <p:nvPr>
            <p:ph type="body" orient="vert" idx="1"/>
          </p:nvPr>
        </p:nvSpPr>
        <p:spPr/>
        <p:txBody>
          <a:bodyPr vert="eaVer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p>
            <a:fld id="{7EBCB447-5F11-41DA-8887-09BB2548826D}" type="datetime1">
              <a:rPr lang="sv-SE" smtClean="0"/>
              <a:pPr/>
              <a:t>2016-07-13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3C01CFD-C562-5C4B-97C2-CC3D9416D8EA}"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1"/>
            <a:ext cx="2011680" cy="5851525"/>
          </a:xfrm>
        </p:spPr>
        <p:txBody>
          <a:bodyPr vert="eaVert"/>
          <a:lstStyle/>
          <a:p>
            <a:r>
              <a:rPr kumimoji="0" lang="sv-SE" smtClean="0"/>
              <a:t>Klicka här för att ändra format</a:t>
            </a:r>
            <a:endParaRPr kumimoji="0" lang="en-US"/>
          </a:p>
        </p:txBody>
      </p:sp>
      <p:sp>
        <p:nvSpPr>
          <p:cNvPr id="3" name="Platshållare för lodrät text 2"/>
          <p:cNvSpPr>
            <a:spLocks noGrp="1"/>
          </p:cNvSpPr>
          <p:nvPr>
            <p:ph type="body" orient="vert" idx="1"/>
          </p:nvPr>
        </p:nvSpPr>
        <p:spPr>
          <a:xfrm>
            <a:off x="914400" y="274640"/>
            <a:ext cx="5562600" cy="5851525"/>
          </a:xfrm>
        </p:spPr>
        <p:txBody>
          <a:bodyPr vert="eaVer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p>
            <a:fld id="{7934B920-7D42-4F2E-9989-76AF48A0E866}" type="datetime1">
              <a:rPr lang="sv-SE" smtClean="0"/>
              <a:pPr/>
              <a:t>2016-07-13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3C01CFD-C562-5C4B-97C2-CC3D9416D8EA}" type="slidenum">
              <a:rPr lang="sv-SE" smtClean="0"/>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Rubrik och text över innehåll">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sv-SE" smtClean="0"/>
              <a:t>Klicka här för att ändra format</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Rectangle 4"/>
          <p:cNvSpPr>
            <a:spLocks noGrp="1" noChangeArrowheads="1"/>
          </p:cNvSpPr>
          <p:nvPr>
            <p:ph type="dt" sz="half" idx="10"/>
          </p:nvPr>
        </p:nvSpPr>
        <p:spPr>
          <a:ln/>
        </p:spPr>
        <p:txBody>
          <a:bodyPr/>
          <a:lstStyle>
            <a:lvl1pPr>
              <a:defRPr/>
            </a:lvl1pPr>
          </a:lstStyle>
          <a:p>
            <a:fld id="{0091F372-125D-41E4-973D-E7A96D895F7F}" type="datetime1">
              <a:rPr lang="sv-SE" smtClean="0"/>
              <a:pPr/>
              <a:t>2016-07-13</a:t>
            </a:fld>
            <a:endParaRPr lang="sv-SE"/>
          </a:p>
        </p:txBody>
      </p:sp>
      <p:sp>
        <p:nvSpPr>
          <p:cNvPr id="6" name="Rectangle 5"/>
          <p:cNvSpPr>
            <a:spLocks noGrp="1" noChangeArrowheads="1"/>
          </p:cNvSpPr>
          <p:nvPr>
            <p:ph type="ftr" sz="quarter" idx="11"/>
          </p:nvPr>
        </p:nvSpPr>
        <p:spPr>
          <a:ln/>
        </p:spPr>
        <p:txBody>
          <a:bodyPr/>
          <a:lstStyle>
            <a:lvl1pPr>
              <a:defRPr/>
            </a:lvl1pPr>
          </a:lstStyle>
          <a:p>
            <a:endParaRPr lang="sv-SE"/>
          </a:p>
        </p:txBody>
      </p:sp>
      <p:sp>
        <p:nvSpPr>
          <p:cNvPr id="7" name="Rectangle 6"/>
          <p:cNvSpPr>
            <a:spLocks noGrp="1" noChangeArrowheads="1"/>
          </p:cNvSpPr>
          <p:nvPr>
            <p:ph type="sldNum" sz="quarter" idx="12"/>
          </p:nvPr>
        </p:nvSpPr>
        <p:spPr>
          <a:ln/>
        </p:spPr>
        <p:txBody>
          <a:bodyPr/>
          <a:lstStyle>
            <a:lvl1pPr>
              <a:defRPr/>
            </a:lvl1pPr>
          </a:lstStyle>
          <a:p>
            <a:fld id="{F3C01CFD-C562-5C4B-97C2-CC3D9416D8EA}"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4" name="Platshållare för datum 3"/>
          <p:cNvSpPr>
            <a:spLocks noGrp="1"/>
          </p:cNvSpPr>
          <p:nvPr>
            <p:ph type="dt" sz="half" idx="10"/>
          </p:nvPr>
        </p:nvSpPr>
        <p:spPr/>
        <p:txBody>
          <a:bodyPr/>
          <a:lstStyle/>
          <a:p>
            <a:fld id="{20ACFA41-BF6D-4205-840C-09D8FE29610B}" type="datetime1">
              <a:rPr lang="sv-SE" smtClean="0"/>
              <a:pPr/>
              <a:t>2016-07-13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3C01CFD-C562-5C4B-97C2-CC3D9416D8EA}" type="slidenum">
              <a:rPr lang="sv-SE" smtClean="0"/>
              <a:pPr/>
              <a:t>‹#›</a:t>
            </a:fld>
            <a:endParaRPr lang="sv-SE"/>
          </a:p>
        </p:txBody>
      </p:sp>
      <p:sp>
        <p:nvSpPr>
          <p:cNvPr id="8" name="Platshållare för innehåll 7"/>
          <p:cNvSpPr>
            <a:spLocks noGrp="1"/>
          </p:cNvSpPr>
          <p:nvPr>
            <p:ph sz="quarter" idx="1"/>
          </p:nvPr>
        </p:nvSpPr>
        <p:spPr>
          <a:xfrm>
            <a:off x="914400" y="1447800"/>
            <a:ext cx="7772400" cy="45720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11" name="Rektangel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ktangel med rundade hörn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Rubrik 1"/>
          <p:cNvSpPr>
            <a:spLocks noGrp="1"/>
          </p:cNvSpPr>
          <p:nvPr>
            <p:ph type="title"/>
          </p:nvPr>
        </p:nvSpPr>
        <p:spPr>
          <a:xfrm>
            <a:off x="722313" y="952500"/>
            <a:ext cx="7772400" cy="1362075"/>
          </a:xfrm>
        </p:spPr>
        <p:txBody>
          <a:bodyPr anchor="b" anchorCtr="0"/>
          <a:lstStyle>
            <a:lvl1pPr algn="l">
              <a:buNone/>
              <a:defRPr sz="4000" b="0" cap="none"/>
            </a:lvl1pPr>
          </a:lstStyle>
          <a:p>
            <a:r>
              <a:rPr kumimoji="0" lang="sv-SE" smtClean="0"/>
              <a:t>Klicka här för att ändra format</a:t>
            </a:r>
            <a:endParaRPr kumimoji="0" lang="en-US"/>
          </a:p>
        </p:txBody>
      </p:sp>
      <p:sp>
        <p:nvSpPr>
          <p:cNvPr id="3" name="Platshållare för text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v-SE" smtClean="0"/>
              <a:t>Klicka här för att ändra format på bakgrundstexten</a:t>
            </a:r>
          </a:p>
        </p:txBody>
      </p:sp>
      <p:sp>
        <p:nvSpPr>
          <p:cNvPr id="4" name="Platshållare för datum 3"/>
          <p:cNvSpPr>
            <a:spLocks noGrp="1"/>
          </p:cNvSpPr>
          <p:nvPr>
            <p:ph type="dt" sz="half" idx="10"/>
          </p:nvPr>
        </p:nvSpPr>
        <p:spPr/>
        <p:txBody>
          <a:bodyPr/>
          <a:lstStyle/>
          <a:p>
            <a:fld id="{3278286E-DF9E-41ED-9356-05DCD5110355}" type="datetime1">
              <a:rPr lang="sv-SE" smtClean="0"/>
              <a:pPr/>
              <a:t>2016-07-13</a:t>
            </a:fld>
            <a:endParaRPr lang="sv-SE"/>
          </a:p>
        </p:txBody>
      </p:sp>
      <p:sp>
        <p:nvSpPr>
          <p:cNvPr id="5" name="Platshållare för sidfot 4"/>
          <p:cNvSpPr>
            <a:spLocks noGrp="1"/>
          </p:cNvSpPr>
          <p:nvPr>
            <p:ph type="ftr" sz="quarter" idx="11"/>
          </p:nvPr>
        </p:nvSpPr>
        <p:spPr>
          <a:xfrm>
            <a:off x="800100" y="6172200"/>
            <a:ext cx="4000500" cy="457200"/>
          </a:xfrm>
        </p:spPr>
        <p:txBody>
          <a:bodyPr/>
          <a:lstStyle/>
          <a:p>
            <a:endParaRPr lang="sv-SE"/>
          </a:p>
        </p:txBody>
      </p:sp>
      <p:sp>
        <p:nvSpPr>
          <p:cNvPr id="7" name="Rektangel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ktangel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ktangel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Platshållare för bildnummer 5"/>
          <p:cNvSpPr>
            <a:spLocks noGrp="1"/>
          </p:cNvSpPr>
          <p:nvPr>
            <p:ph type="sldNum" sz="quarter" idx="12"/>
          </p:nvPr>
        </p:nvSpPr>
        <p:spPr>
          <a:xfrm>
            <a:off x="146304" y="6208776"/>
            <a:ext cx="457200" cy="457200"/>
          </a:xfrm>
        </p:spPr>
        <p:txBody>
          <a:bodyPr/>
          <a:lstStyle/>
          <a:p>
            <a:fld id="{F3C01CFD-C562-5C4B-97C2-CC3D9416D8EA}"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5" name="Platshållare för datum 4"/>
          <p:cNvSpPr>
            <a:spLocks noGrp="1"/>
          </p:cNvSpPr>
          <p:nvPr>
            <p:ph type="dt" sz="half" idx="10"/>
          </p:nvPr>
        </p:nvSpPr>
        <p:spPr/>
        <p:txBody>
          <a:bodyPr/>
          <a:lstStyle/>
          <a:p>
            <a:fld id="{1D62A993-FADE-4722-8030-0D72773F86C2}" type="datetime1">
              <a:rPr lang="sv-SE" smtClean="0"/>
              <a:pPr/>
              <a:t>2016-07-13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3C01CFD-C562-5C4B-97C2-CC3D9416D8EA}" type="slidenum">
              <a:rPr lang="sv-SE" smtClean="0"/>
              <a:pPr/>
              <a:t>‹#›</a:t>
            </a:fld>
            <a:endParaRPr lang="sv-SE"/>
          </a:p>
        </p:txBody>
      </p:sp>
      <p:sp>
        <p:nvSpPr>
          <p:cNvPr id="9" name="Platshållare för innehåll 8"/>
          <p:cNvSpPr>
            <a:spLocks noGrp="1"/>
          </p:cNvSpPr>
          <p:nvPr>
            <p:ph sz="quarter" idx="1"/>
          </p:nvPr>
        </p:nvSpPr>
        <p:spPr>
          <a:xfrm>
            <a:off x="914400" y="1447800"/>
            <a:ext cx="3749040" cy="45720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11" name="Platshållare för innehåll 10"/>
          <p:cNvSpPr>
            <a:spLocks noGrp="1"/>
          </p:cNvSpPr>
          <p:nvPr>
            <p:ph sz="quarter" idx="2"/>
          </p:nvPr>
        </p:nvSpPr>
        <p:spPr>
          <a:xfrm>
            <a:off x="4933950" y="1447800"/>
            <a:ext cx="3749040" cy="45720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914400" y="273050"/>
            <a:ext cx="7772400" cy="1143000"/>
          </a:xfrm>
        </p:spPr>
        <p:txBody>
          <a:bodyPr anchor="b" anchorCtr="0"/>
          <a:lstStyle>
            <a:lvl1pPr>
              <a:defRPr/>
            </a:lvl1pPr>
          </a:lstStyle>
          <a:p>
            <a:r>
              <a:rPr kumimoji="0" lang="sv-SE" smtClean="0"/>
              <a:t>Klicka här för att ändra format</a:t>
            </a:r>
            <a:endParaRPr kumimoji="0" lang="en-US"/>
          </a:p>
        </p:txBody>
      </p:sp>
      <p:sp>
        <p:nvSpPr>
          <p:cNvPr id="3" name="Platshållare för text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sv-SE" smtClean="0"/>
              <a:t>Klicka här för att ändra format på bakgrundstexten</a:t>
            </a:r>
          </a:p>
        </p:txBody>
      </p:sp>
      <p:sp>
        <p:nvSpPr>
          <p:cNvPr id="4" name="Platshållare för text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sv-SE" smtClean="0"/>
              <a:t>Klicka här för att ändra format på bakgrundstexten</a:t>
            </a:r>
          </a:p>
        </p:txBody>
      </p:sp>
      <p:sp>
        <p:nvSpPr>
          <p:cNvPr id="7" name="Platshållare för datum 6"/>
          <p:cNvSpPr>
            <a:spLocks noGrp="1"/>
          </p:cNvSpPr>
          <p:nvPr>
            <p:ph type="dt" sz="half" idx="10"/>
          </p:nvPr>
        </p:nvSpPr>
        <p:spPr/>
        <p:txBody>
          <a:bodyPr/>
          <a:lstStyle/>
          <a:p>
            <a:fld id="{AF9B265F-9821-4EBC-9B9D-F04E46657F8F}" type="datetime1">
              <a:rPr lang="sv-SE" smtClean="0"/>
              <a:pPr/>
              <a:t>2016-07-13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F3C01CFD-C562-5C4B-97C2-CC3D9416D8EA}" type="slidenum">
              <a:rPr lang="sv-SE" smtClean="0"/>
              <a:pPr/>
              <a:t>‹#›</a:t>
            </a:fld>
            <a:endParaRPr lang="sv-SE"/>
          </a:p>
        </p:txBody>
      </p:sp>
      <p:sp>
        <p:nvSpPr>
          <p:cNvPr id="11" name="Platshållare för innehåll 10"/>
          <p:cNvSpPr>
            <a:spLocks noGrp="1"/>
          </p:cNvSpPr>
          <p:nvPr>
            <p:ph sz="half" idx="2"/>
          </p:nvPr>
        </p:nvSpPr>
        <p:spPr>
          <a:xfrm>
            <a:off x="914400" y="2247900"/>
            <a:ext cx="3733800" cy="38862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13" name="Platshållare för innehåll 12"/>
          <p:cNvSpPr>
            <a:spLocks noGrp="1"/>
          </p:cNvSpPr>
          <p:nvPr>
            <p:ph sz="half" idx="4"/>
          </p:nvPr>
        </p:nvSpPr>
        <p:spPr>
          <a:xfrm>
            <a:off x="4953000" y="2247900"/>
            <a:ext cx="3733800" cy="38862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3" name="Platshållare för datum 2"/>
          <p:cNvSpPr>
            <a:spLocks noGrp="1"/>
          </p:cNvSpPr>
          <p:nvPr>
            <p:ph type="dt" sz="half" idx="10"/>
          </p:nvPr>
        </p:nvSpPr>
        <p:spPr/>
        <p:txBody>
          <a:bodyPr/>
          <a:lstStyle/>
          <a:p>
            <a:fld id="{6916C14D-64D6-4DE5-957D-F1F18AFC1A00}" type="datetime1">
              <a:rPr lang="sv-SE" smtClean="0"/>
              <a:pPr/>
              <a:t>2016-07-13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F3C01CFD-C562-5C4B-97C2-CC3D9416D8EA}"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67C79BB-C9FB-4068-A316-0F823227F3AC}" type="datetime1">
              <a:rPr lang="sv-SE" smtClean="0"/>
              <a:pPr/>
              <a:t>2016-07-13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F3C01CFD-C562-5C4B-97C2-CC3D9416D8EA}"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8" name="Rektangel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ktangel med rundade hörn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Rubrik 1"/>
          <p:cNvSpPr>
            <a:spLocks noGrp="1"/>
          </p:cNvSpPr>
          <p:nvPr>
            <p:ph type="title"/>
          </p:nvPr>
        </p:nvSpPr>
        <p:spPr>
          <a:xfrm>
            <a:off x="914400" y="273050"/>
            <a:ext cx="7772400" cy="1143000"/>
          </a:xfrm>
        </p:spPr>
        <p:txBody>
          <a:bodyPr anchor="b" anchorCtr="0"/>
          <a:lstStyle>
            <a:lvl1pPr algn="l">
              <a:buNone/>
              <a:defRPr sz="4000" b="0"/>
            </a:lvl1pPr>
          </a:lstStyle>
          <a:p>
            <a:r>
              <a:rPr kumimoji="0" lang="sv-SE" smtClean="0"/>
              <a:t>Klicka här för att ändra format</a:t>
            </a:r>
            <a:endParaRPr kumimoji="0" lang="en-US"/>
          </a:p>
        </p:txBody>
      </p:sp>
      <p:sp>
        <p:nvSpPr>
          <p:cNvPr id="3" name="Platshållare för text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sv-SE" smtClean="0"/>
              <a:t>Klicka här för att ändra format på bakgrundstexten</a:t>
            </a:r>
          </a:p>
        </p:txBody>
      </p:sp>
      <p:sp>
        <p:nvSpPr>
          <p:cNvPr id="5" name="Platshållare för datum 4"/>
          <p:cNvSpPr>
            <a:spLocks noGrp="1"/>
          </p:cNvSpPr>
          <p:nvPr>
            <p:ph type="dt" sz="half" idx="10"/>
          </p:nvPr>
        </p:nvSpPr>
        <p:spPr/>
        <p:txBody>
          <a:bodyPr/>
          <a:lstStyle/>
          <a:p>
            <a:fld id="{10415DCE-773A-4A80-922E-233E8EE82D08}" type="datetime1">
              <a:rPr lang="sv-SE" smtClean="0"/>
              <a:pPr/>
              <a:t>2016-07-13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3C01CFD-C562-5C4B-97C2-CC3D9416D8EA}" type="slidenum">
              <a:rPr lang="sv-SE" smtClean="0"/>
              <a:pPr/>
              <a:t>‹#›</a:t>
            </a:fld>
            <a:endParaRPr lang="sv-SE"/>
          </a:p>
        </p:txBody>
      </p:sp>
      <p:sp>
        <p:nvSpPr>
          <p:cNvPr id="11" name="Platshållare för innehåll 10"/>
          <p:cNvSpPr>
            <a:spLocks noGrp="1"/>
          </p:cNvSpPr>
          <p:nvPr>
            <p:ph sz="quarter" idx="1"/>
          </p:nvPr>
        </p:nvSpPr>
        <p:spPr>
          <a:xfrm>
            <a:off x="2971800" y="1600200"/>
            <a:ext cx="5715000" cy="44958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sv-SE" smtClean="0"/>
              <a:t>Klicka här för att ändra format</a:t>
            </a:r>
            <a:endParaRPr kumimoji="0" lang="en-US"/>
          </a:p>
        </p:txBody>
      </p:sp>
      <p:sp>
        <p:nvSpPr>
          <p:cNvPr id="4" name="Platshållare för text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sv-SE" smtClean="0"/>
              <a:t>Klicka här för att ändra format på bakgrundstexten</a:t>
            </a:r>
          </a:p>
        </p:txBody>
      </p:sp>
      <p:sp>
        <p:nvSpPr>
          <p:cNvPr id="5" name="Platshållare för datum 4"/>
          <p:cNvSpPr>
            <a:spLocks noGrp="1"/>
          </p:cNvSpPr>
          <p:nvPr>
            <p:ph type="dt" sz="half" idx="10"/>
          </p:nvPr>
        </p:nvSpPr>
        <p:spPr/>
        <p:txBody>
          <a:bodyPr/>
          <a:lstStyle/>
          <a:p>
            <a:fld id="{B0D151F3-02AC-4550-9C8D-0450452C5C12}" type="datetime1">
              <a:rPr lang="sv-SE" smtClean="0"/>
              <a:pPr/>
              <a:t>2016-07-13</a:t>
            </a:fld>
            <a:endParaRPr lang="sv-SE"/>
          </a:p>
        </p:txBody>
      </p:sp>
      <p:sp>
        <p:nvSpPr>
          <p:cNvPr id="6" name="Platshållare för sidfot 5"/>
          <p:cNvSpPr>
            <a:spLocks noGrp="1"/>
          </p:cNvSpPr>
          <p:nvPr>
            <p:ph type="ftr" sz="quarter" idx="11"/>
          </p:nvPr>
        </p:nvSpPr>
        <p:spPr>
          <a:xfrm>
            <a:off x="914400" y="6172200"/>
            <a:ext cx="3886200" cy="457200"/>
          </a:xfrm>
        </p:spPr>
        <p:txBody>
          <a:bodyPr/>
          <a:lstStyle/>
          <a:p>
            <a:endParaRPr lang="sv-SE"/>
          </a:p>
        </p:txBody>
      </p:sp>
      <p:sp>
        <p:nvSpPr>
          <p:cNvPr id="7" name="Platshållare för bildnummer 6"/>
          <p:cNvSpPr>
            <a:spLocks noGrp="1"/>
          </p:cNvSpPr>
          <p:nvPr>
            <p:ph type="sldNum" sz="quarter" idx="12"/>
          </p:nvPr>
        </p:nvSpPr>
        <p:spPr>
          <a:xfrm>
            <a:off x="146304" y="6208776"/>
            <a:ext cx="457200" cy="457200"/>
          </a:xfrm>
        </p:spPr>
        <p:txBody>
          <a:bodyPr/>
          <a:lstStyle/>
          <a:p>
            <a:fld id="{F3C01CFD-C562-5C4B-97C2-CC3D9416D8EA}" type="slidenum">
              <a:rPr lang="sv-SE" smtClean="0"/>
              <a:pPr/>
              <a:t>‹#›</a:t>
            </a:fld>
            <a:endParaRPr lang="sv-SE"/>
          </a:p>
        </p:txBody>
      </p:sp>
      <p:sp>
        <p:nvSpPr>
          <p:cNvPr id="11" name="Rektangel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ktangel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ktangel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latshållare för bild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sv-SE" smtClean="0"/>
              <a:t>Klicka på ikonen för att lägga till en bild</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ktangel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ktangel med rundade hörn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Platshållare för rubrik 21"/>
          <p:cNvSpPr>
            <a:spLocks noGrp="1"/>
          </p:cNvSpPr>
          <p:nvPr>
            <p:ph type="title"/>
          </p:nvPr>
        </p:nvSpPr>
        <p:spPr>
          <a:xfrm>
            <a:off x="914400" y="274638"/>
            <a:ext cx="7772400" cy="1143000"/>
          </a:xfrm>
          <a:prstGeom prst="rect">
            <a:avLst/>
          </a:prstGeom>
        </p:spPr>
        <p:txBody>
          <a:bodyPr bIns="91440" anchor="b" anchorCtr="0">
            <a:normAutofit/>
          </a:bodyPr>
          <a:lstStyle/>
          <a:p>
            <a:r>
              <a:rPr kumimoji="0" lang="sv-SE" smtClean="0"/>
              <a:t>Klicka här för att ändra format</a:t>
            </a:r>
            <a:endParaRPr kumimoji="0" lang="en-US"/>
          </a:p>
        </p:txBody>
      </p:sp>
      <p:sp>
        <p:nvSpPr>
          <p:cNvPr id="13" name="Platshållare för text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lang="en-US"/>
          </a:p>
        </p:txBody>
      </p:sp>
      <p:sp>
        <p:nvSpPr>
          <p:cNvPr id="14" name="Platshållare för datum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61E5E25-33DC-41B0-9845-71C456B9A6CF}" type="datetime1">
              <a:rPr lang="sv-SE" smtClean="0"/>
              <a:pPr/>
              <a:t>2016-07-13</a:t>
            </a:fld>
            <a:endParaRPr lang="sv-SE"/>
          </a:p>
        </p:txBody>
      </p:sp>
      <p:sp>
        <p:nvSpPr>
          <p:cNvPr id="3" name="Platshållare för sidfot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sv-SE"/>
          </a:p>
        </p:txBody>
      </p:sp>
      <p:sp>
        <p:nvSpPr>
          <p:cNvPr id="23" name="Platshållare för bildnummer 22"/>
          <p:cNvSpPr>
            <a:spLocks noGrp="1"/>
          </p:cNvSpPr>
          <p:nvPr>
            <p:ph type="sldNum" sz="quarter" idx="4"/>
          </p:nvPr>
        </p:nvSpPr>
        <p:spPr>
          <a:xfrm>
            <a:off x="146304" y="6210300"/>
            <a:ext cx="457200" cy="457200"/>
          </a:xfrm>
          <a:prstGeom prst="ellipse">
            <a:avLst/>
          </a:prstGeom>
          <a:noFill/>
        </p:spPr>
        <p:txBody>
          <a:bodyPr wrap="none" lIns="0" tIns="0" rIns="0" bIns="0" anchor="ctr" anchorCtr="1">
            <a:noAutofit/>
          </a:bodyPr>
          <a:lstStyle>
            <a:lvl1pPr algn="ctr" eaLnBrk="1" latinLnBrk="0" hangingPunct="1">
              <a:defRPr kumimoji="0" sz="1400" b="1">
                <a:solidFill>
                  <a:schemeClr val="tx1"/>
                </a:solidFill>
                <a:latin typeface="+mj-lt"/>
                <a:ea typeface="+mj-ea"/>
                <a:cs typeface="+mj-cs"/>
              </a:defRPr>
            </a:lvl1pPr>
          </a:lstStyle>
          <a:p>
            <a:fld id="{F3C01CFD-C562-5C4B-97C2-CC3D9416D8EA}" type="slidenum">
              <a:rPr lang="sv-SE" smtClean="0"/>
              <a:pPr/>
              <a:t>‹#›</a:t>
            </a:fld>
            <a:endParaRPr lang="sv-SE"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30.wmf"/><Relationship Id="rId4"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7.xml"/><Relationship Id="rId7" Type="http://schemas.openxmlformats.org/officeDocument/2006/relationships/image" Target="../media/image32.w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16.bin"/><Relationship Id="rId11" Type="http://schemas.openxmlformats.org/officeDocument/2006/relationships/image" Target="../media/image34.wmf"/><Relationship Id="rId5" Type="http://schemas.openxmlformats.org/officeDocument/2006/relationships/image" Target="../media/image31.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33.wmf"/></Relationships>
</file>

<file path=ppt/slides/_rels/slide16.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36.wmf"/><Relationship Id="rId5" Type="http://schemas.openxmlformats.org/officeDocument/2006/relationships/oleObject" Target="../embeddings/oleObject20.bin"/><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22.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43.wmf"/><Relationship Id="rId3" Type="http://schemas.openxmlformats.org/officeDocument/2006/relationships/notesSlide" Target="../notesSlides/notesSlide8.xml"/><Relationship Id="rId7" Type="http://schemas.openxmlformats.org/officeDocument/2006/relationships/image" Target="../media/image40.wmf"/><Relationship Id="rId12" Type="http://schemas.openxmlformats.org/officeDocument/2006/relationships/oleObject" Target="../embeddings/oleObject27.bin"/><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oleObject" Target="../embeddings/oleObject24.bin"/><Relationship Id="rId11" Type="http://schemas.openxmlformats.org/officeDocument/2006/relationships/image" Target="../media/image42.wmf"/><Relationship Id="rId5" Type="http://schemas.openxmlformats.org/officeDocument/2006/relationships/image" Target="../media/image39.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41.wmf"/></Relationships>
</file>

<file path=ppt/slides/_rels/slide19.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oleObject" Target="../embeddings/oleObject33.bin"/><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48.wmf"/><Relationship Id="rId2" Type="http://schemas.openxmlformats.org/officeDocument/2006/relationships/slideLayout" Target="../slideLayouts/slideLayout2.xml"/><Relationship Id="rId16" Type="http://schemas.openxmlformats.org/officeDocument/2006/relationships/image" Target="../media/image50.wmf"/><Relationship Id="rId1" Type="http://schemas.openxmlformats.org/officeDocument/2006/relationships/vmlDrawing" Target="../drawings/vmlDrawing12.vml"/><Relationship Id="rId6" Type="http://schemas.openxmlformats.org/officeDocument/2006/relationships/image" Target="../media/image45.wmf"/><Relationship Id="rId11" Type="http://schemas.openxmlformats.org/officeDocument/2006/relationships/oleObject" Target="../embeddings/oleObject32.bin"/><Relationship Id="rId5" Type="http://schemas.openxmlformats.org/officeDocument/2006/relationships/oleObject" Target="../embeddings/oleObject29.bin"/><Relationship Id="rId15" Type="http://schemas.openxmlformats.org/officeDocument/2006/relationships/oleObject" Target="../embeddings/oleObject34.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31.bin"/><Relationship Id="rId14" Type="http://schemas.openxmlformats.org/officeDocument/2006/relationships/image" Target="../media/image49.w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52.wmf"/><Relationship Id="rId5" Type="http://schemas.openxmlformats.org/officeDocument/2006/relationships/oleObject" Target="../embeddings/oleObject36.bin"/><Relationship Id="rId4" Type="http://schemas.openxmlformats.org/officeDocument/2006/relationships/image" Target="../media/image51.wmf"/></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oleObject" Target="../embeddings/oleObject42.bin"/><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5.w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40.bin"/><Relationship Id="rId14" Type="http://schemas.openxmlformats.org/officeDocument/2006/relationships/image" Target="../media/image59.wmf"/></Relationships>
</file>

<file path=ppt/slides/_rels/slide23.x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oleObject" Target="../embeddings/oleObject48.bin"/><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61.wmf"/><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46.bin"/><Relationship Id="rId14" Type="http://schemas.openxmlformats.org/officeDocument/2006/relationships/image" Target="../media/image65.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66.wmf"/><Relationship Id="rId4" Type="http://schemas.openxmlformats.org/officeDocument/2006/relationships/oleObject" Target="../embeddings/oleObject49.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67.wmf"/><Relationship Id="rId4" Type="http://schemas.openxmlformats.org/officeDocument/2006/relationships/oleObject" Target="../embeddings/oleObject50.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notesSlide" Target="../notesSlides/notesSlide11.xml"/><Relationship Id="rId7" Type="http://schemas.openxmlformats.org/officeDocument/2006/relationships/image" Target="../media/image69.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52.bin"/><Relationship Id="rId5" Type="http://schemas.openxmlformats.org/officeDocument/2006/relationships/image" Target="../media/image68.wmf"/><Relationship Id="rId4" Type="http://schemas.openxmlformats.org/officeDocument/2006/relationships/oleObject" Target="../embeddings/oleObject51.bin"/><Relationship Id="rId9" Type="http://schemas.openxmlformats.org/officeDocument/2006/relationships/image" Target="../media/image70.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71.wmf"/></Relationships>
</file>

<file path=ppt/slides/_rels/slide28.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oleObject" Target="../embeddings/oleObject60.bin"/><Relationship Id="rId3" Type="http://schemas.openxmlformats.org/officeDocument/2006/relationships/oleObject" Target="../embeddings/oleObject55.bin"/><Relationship Id="rId7" Type="http://schemas.openxmlformats.org/officeDocument/2006/relationships/oleObject" Target="../embeddings/oleObject57.bin"/><Relationship Id="rId12" Type="http://schemas.openxmlformats.org/officeDocument/2006/relationships/image" Target="../media/image48.wmf"/><Relationship Id="rId2" Type="http://schemas.openxmlformats.org/officeDocument/2006/relationships/slideLayout" Target="../slideLayouts/slideLayout2.xml"/><Relationship Id="rId16" Type="http://schemas.openxmlformats.org/officeDocument/2006/relationships/image" Target="../media/image50.wmf"/><Relationship Id="rId1" Type="http://schemas.openxmlformats.org/officeDocument/2006/relationships/vmlDrawing" Target="../drawings/vmlDrawing20.vml"/><Relationship Id="rId6" Type="http://schemas.openxmlformats.org/officeDocument/2006/relationships/image" Target="../media/image45.wmf"/><Relationship Id="rId11" Type="http://schemas.openxmlformats.org/officeDocument/2006/relationships/oleObject" Target="../embeddings/oleObject59.bin"/><Relationship Id="rId5" Type="http://schemas.openxmlformats.org/officeDocument/2006/relationships/oleObject" Target="../embeddings/oleObject56.bin"/><Relationship Id="rId15" Type="http://schemas.openxmlformats.org/officeDocument/2006/relationships/oleObject" Target="../embeddings/oleObject61.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58.bin"/><Relationship Id="rId14" Type="http://schemas.openxmlformats.org/officeDocument/2006/relationships/image" Target="../media/image49.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7.w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4.xml"/><Relationship Id="rId7" Type="http://schemas.openxmlformats.org/officeDocument/2006/relationships/image" Target="../media/image9.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7.bin"/><Relationship Id="rId11" Type="http://schemas.openxmlformats.org/officeDocument/2006/relationships/image" Target="../media/image11.wmf"/><Relationship Id="rId5" Type="http://schemas.openxmlformats.org/officeDocument/2006/relationships/image" Target="../media/image8.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3.w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12.wmf"/><Relationship Id="rId4"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5.wmf"/><Relationship Id="rId5" Type="http://schemas.openxmlformats.org/officeDocument/2006/relationships/oleObject" Target="../embeddings/oleObject13.bin"/><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p:txBody>
          <a:bodyPr>
            <a:normAutofit lnSpcReduction="10000"/>
          </a:bodyPr>
          <a:lstStyle/>
          <a:p>
            <a:r>
              <a:rPr lang="en-US" b="1" dirty="0" smtClean="0"/>
              <a:t>Chemical Reaction Engineering</a:t>
            </a:r>
            <a:r>
              <a:rPr lang="en-US" dirty="0" smtClean="0"/>
              <a:t> (CRE) is the field that studies the rates and mechanisms of chemical reactions and the design of the reactors in which they take place.</a:t>
            </a:r>
            <a:endParaRPr lang="sv-SE" dirty="0" smtClean="0"/>
          </a:p>
          <a:p>
            <a:endParaRPr lang="sv-SE" dirty="0"/>
          </a:p>
        </p:txBody>
      </p:sp>
      <p:sp>
        <p:nvSpPr>
          <p:cNvPr id="2" name="Rubrik 1"/>
          <p:cNvSpPr>
            <a:spLocks noGrp="1"/>
          </p:cNvSpPr>
          <p:nvPr>
            <p:ph type="ctrTitle"/>
          </p:nvPr>
        </p:nvSpPr>
        <p:spPr/>
        <p:txBody>
          <a:bodyPr/>
          <a:lstStyle/>
          <a:p>
            <a:r>
              <a:rPr lang="sv-SE" dirty="0" smtClean="0">
                <a:solidFill>
                  <a:schemeClr val="tx1"/>
                </a:solidFill>
              </a:rPr>
              <a:t>Lecture 22</a:t>
            </a:r>
            <a:endParaRPr lang="sv-SE"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ECF1E1E-B490-D94E-B870-EF1EEE5D3D0F}" type="slidenum">
              <a:rPr lang="sv-SE" smtClean="0"/>
              <a:pPr/>
              <a:t>10</a:t>
            </a:fld>
            <a:endParaRPr lang="sv-SE"/>
          </a:p>
        </p:txBody>
      </p:sp>
      <p:pic>
        <p:nvPicPr>
          <p:cNvPr id="8" name="Picture 7" descr="Heading-PolymathReport.jpg"/>
          <p:cNvPicPr>
            <a:picLocks noChangeAspect="1"/>
          </p:cNvPicPr>
          <p:nvPr/>
        </p:nvPicPr>
        <p:blipFill>
          <a:blip r:embed="rId2"/>
          <a:stretch>
            <a:fillRect/>
          </a:stretch>
        </p:blipFill>
        <p:spPr>
          <a:xfrm>
            <a:off x="2524760" y="0"/>
            <a:ext cx="1064362" cy="230429"/>
          </a:xfrm>
          <a:prstGeom prst="rect">
            <a:avLst/>
          </a:prstGeom>
        </p:spPr>
      </p:pic>
      <p:pic>
        <p:nvPicPr>
          <p:cNvPr id="9" name="Picture 8" descr="Heading-CalculatedValues.jpg"/>
          <p:cNvPicPr>
            <a:picLocks noChangeAspect="1"/>
          </p:cNvPicPr>
          <p:nvPr/>
        </p:nvPicPr>
        <p:blipFill>
          <a:blip r:embed="rId3"/>
          <a:stretch>
            <a:fillRect/>
          </a:stretch>
        </p:blipFill>
        <p:spPr>
          <a:xfrm>
            <a:off x="2521204" y="248921"/>
            <a:ext cx="1599834" cy="98755"/>
          </a:xfrm>
          <a:prstGeom prst="rect">
            <a:avLst/>
          </a:prstGeom>
        </p:spPr>
      </p:pic>
      <p:pic>
        <p:nvPicPr>
          <p:cNvPr id="10" name="Picture 9"/>
          <p:cNvPicPr>
            <a:picLocks noChangeAspect="1"/>
          </p:cNvPicPr>
          <p:nvPr/>
        </p:nvPicPr>
        <p:blipFill>
          <a:blip r:embed="rId4"/>
          <a:stretch>
            <a:fillRect/>
          </a:stretch>
        </p:blipFill>
        <p:spPr>
          <a:xfrm>
            <a:off x="2498345" y="351130"/>
            <a:ext cx="1193841" cy="6506870"/>
          </a:xfrm>
          <a:prstGeom prst="rect">
            <a:avLst/>
          </a:prstGeom>
        </p:spPr>
      </p:pic>
      <p:pic>
        <p:nvPicPr>
          <p:cNvPr id="11" name="Picture 10"/>
          <p:cNvPicPr>
            <a:picLocks noChangeAspect="1"/>
          </p:cNvPicPr>
          <p:nvPr/>
        </p:nvPicPr>
        <p:blipFill>
          <a:blip r:embed="rId5"/>
          <a:stretch>
            <a:fillRect/>
          </a:stretch>
        </p:blipFill>
        <p:spPr>
          <a:xfrm>
            <a:off x="3673349" y="342351"/>
            <a:ext cx="544251" cy="6515649"/>
          </a:xfrm>
          <a:prstGeom prst="rect">
            <a:avLst/>
          </a:prstGeom>
        </p:spPr>
      </p:pic>
      <p:pic>
        <p:nvPicPr>
          <p:cNvPr id="12" name="Picture 11" descr="W11LectProbPolymath-02.jpg"/>
          <p:cNvPicPr>
            <a:picLocks noChangeAspect="1"/>
          </p:cNvPicPr>
          <p:nvPr/>
        </p:nvPicPr>
        <p:blipFill>
          <a:blip r:embed="rId6"/>
          <a:stretch>
            <a:fillRect/>
          </a:stretch>
        </p:blipFill>
        <p:spPr>
          <a:xfrm>
            <a:off x="4507818" y="151425"/>
            <a:ext cx="2137501" cy="670657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CF1E1E-B490-D94E-B870-EF1EEE5D3D0F}" type="slidenum">
              <a:rPr lang="sv-SE" smtClean="0"/>
              <a:pPr/>
              <a:t>11</a:t>
            </a:fld>
            <a:endParaRPr lang="sv-SE"/>
          </a:p>
        </p:txBody>
      </p:sp>
      <p:pic>
        <p:nvPicPr>
          <p:cNvPr id="3" name="Picture 2" descr="W11LectProbPolymath-09.jpg"/>
          <p:cNvPicPr>
            <a:picLocks noChangeAspect="1"/>
          </p:cNvPicPr>
          <p:nvPr/>
        </p:nvPicPr>
        <p:blipFill>
          <a:blip r:embed="rId2"/>
          <a:stretch>
            <a:fillRect/>
          </a:stretch>
        </p:blipFill>
        <p:spPr>
          <a:xfrm>
            <a:off x="330200" y="127000"/>
            <a:ext cx="4023360" cy="3328416"/>
          </a:xfrm>
          <a:prstGeom prst="rect">
            <a:avLst/>
          </a:prstGeom>
        </p:spPr>
      </p:pic>
      <p:pic>
        <p:nvPicPr>
          <p:cNvPr id="4" name="Picture 3" descr="W11LectProbPolymath-10.jpg"/>
          <p:cNvPicPr>
            <a:picLocks noChangeAspect="1"/>
          </p:cNvPicPr>
          <p:nvPr/>
        </p:nvPicPr>
        <p:blipFill>
          <a:blip r:embed="rId3"/>
          <a:stretch>
            <a:fillRect/>
          </a:stretch>
        </p:blipFill>
        <p:spPr>
          <a:xfrm>
            <a:off x="4764837" y="127000"/>
            <a:ext cx="4048963" cy="3357677"/>
          </a:xfrm>
          <a:prstGeom prst="rect">
            <a:avLst/>
          </a:prstGeom>
        </p:spPr>
      </p:pic>
      <p:pic>
        <p:nvPicPr>
          <p:cNvPr id="5" name="Picture 4" descr="W11LectProbPolymath-11.jpg"/>
          <p:cNvPicPr>
            <a:picLocks noChangeAspect="1"/>
          </p:cNvPicPr>
          <p:nvPr/>
        </p:nvPicPr>
        <p:blipFill>
          <a:blip r:embed="rId4"/>
          <a:stretch>
            <a:fillRect/>
          </a:stretch>
        </p:blipFill>
        <p:spPr>
          <a:xfrm>
            <a:off x="2425700" y="3402584"/>
            <a:ext cx="4023360" cy="332841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CF1E1E-B490-D94E-B870-EF1EEE5D3D0F}" type="slidenum">
              <a:rPr lang="sv-SE" smtClean="0"/>
              <a:pPr/>
              <a:t>12</a:t>
            </a:fld>
            <a:endParaRPr lang="sv-SE"/>
          </a:p>
        </p:txBody>
      </p:sp>
      <p:pic>
        <p:nvPicPr>
          <p:cNvPr id="3" name="Picture 2" descr="W11LectProbPolymath-06.jpg"/>
          <p:cNvPicPr>
            <a:picLocks noChangeAspect="1"/>
          </p:cNvPicPr>
          <p:nvPr/>
        </p:nvPicPr>
        <p:blipFill>
          <a:blip r:embed="rId2"/>
          <a:stretch>
            <a:fillRect/>
          </a:stretch>
        </p:blipFill>
        <p:spPr>
          <a:xfrm>
            <a:off x="330200" y="114300"/>
            <a:ext cx="4023360" cy="3328416"/>
          </a:xfrm>
          <a:prstGeom prst="rect">
            <a:avLst/>
          </a:prstGeom>
        </p:spPr>
      </p:pic>
      <p:pic>
        <p:nvPicPr>
          <p:cNvPr id="4" name="Picture 3" descr="W11LectProbPolymath-07.jpg"/>
          <p:cNvPicPr>
            <a:picLocks noChangeAspect="1"/>
          </p:cNvPicPr>
          <p:nvPr/>
        </p:nvPicPr>
        <p:blipFill>
          <a:blip r:embed="rId3"/>
          <a:stretch>
            <a:fillRect/>
          </a:stretch>
        </p:blipFill>
        <p:spPr>
          <a:xfrm>
            <a:off x="4777638" y="114300"/>
            <a:ext cx="4036162" cy="3343046"/>
          </a:xfrm>
          <a:prstGeom prst="rect">
            <a:avLst/>
          </a:prstGeom>
        </p:spPr>
      </p:pic>
      <p:pic>
        <p:nvPicPr>
          <p:cNvPr id="5" name="Picture 4" descr="W11LectProbPolymath-08.jpg"/>
          <p:cNvPicPr>
            <a:picLocks noChangeAspect="1"/>
          </p:cNvPicPr>
          <p:nvPr/>
        </p:nvPicPr>
        <p:blipFill>
          <a:blip r:embed="rId4"/>
          <a:stretch>
            <a:fillRect/>
          </a:stretch>
        </p:blipFill>
        <p:spPr>
          <a:xfrm>
            <a:off x="2288032" y="3375254"/>
            <a:ext cx="4036162" cy="334304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CF1E1E-B490-D94E-B870-EF1EEE5D3D0F}" type="slidenum">
              <a:rPr lang="sv-SE" smtClean="0"/>
              <a:pPr/>
              <a:t>13</a:t>
            </a:fld>
            <a:endParaRPr lang="sv-SE"/>
          </a:p>
        </p:txBody>
      </p:sp>
      <p:pic>
        <p:nvPicPr>
          <p:cNvPr id="3" name="Picture 2" descr="W11LectProbPolymath-03.jpg"/>
          <p:cNvPicPr>
            <a:picLocks noChangeAspect="1"/>
          </p:cNvPicPr>
          <p:nvPr/>
        </p:nvPicPr>
        <p:blipFill>
          <a:blip r:embed="rId2"/>
          <a:stretch>
            <a:fillRect/>
          </a:stretch>
        </p:blipFill>
        <p:spPr>
          <a:xfrm>
            <a:off x="330203" y="127001"/>
            <a:ext cx="3972154" cy="3299155"/>
          </a:xfrm>
          <a:prstGeom prst="rect">
            <a:avLst/>
          </a:prstGeom>
        </p:spPr>
      </p:pic>
      <p:pic>
        <p:nvPicPr>
          <p:cNvPr id="4" name="Picture 3" descr="W11LectProbPolymath-04.jpg"/>
          <p:cNvPicPr>
            <a:picLocks noChangeAspect="1"/>
          </p:cNvPicPr>
          <p:nvPr/>
        </p:nvPicPr>
        <p:blipFill>
          <a:blip r:embed="rId3"/>
          <a:stretch>
            <a:fillRect/>
          </a:stretch>
        </p:blipFill>
        <p:spPr>
          <a:xfrm>
            <a:off x="4841646" y="127000"/>
            <a:ext cx="3972154" cy="3299155"/>
          </a:xfrm>
          <a:prstGeom prst="rect">
            <a:avLst/>
          </a:prstGeom>
        </p:spPr>
      </p:pic>
      <p:pic>
        <p:nvPicPr>
          <p:cNvPr id="5" name="Picture 4" descr="W11LectProbPolymath-05.jpg"/>
          <p:cNvPicPr>
            <a:picLocks noChangeAspect="1"/>
          </p:cNvPicPr>
          <p:nvPr/>
        </p:nvPicPr>
        <p:blipFill>
          <a:blip r:embed="rId4"/>
          <a:stretch>
            <a:fillRect/>
          </a:stretch>
        </p:blipFill>
        <p:spPr>
          <a:xfrm>
            <a:off x="2374900" y="3402584"/>
            <a:ext cx="4023360" cy="332841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0"/>
          <p:cNvGrpSpPr/>
          <p:nvPr/>
        </p:nvGrpSpPr>
        <p:grpSpPr>
          <a:xfrm>
            <a:off x="936625" y="2058461"/>
            <a:ext cx="7902575" cy="2730500"/>
            <a:chOff x="936625" y="2058461"/>
            <a:chExt cx="7902575" cy="2730500"/>
          </a:xfrm>
        </p:grpSpPr>
        <p:sp>
          <p:nvSpPr>
            <p:cNvPr id="7" name="Rektangel 6"/>
            <p:cNvSpPr/>
            <p:nvPr/>
          </p:nvSpPr>
          <p:spPr>
            <a:xfrm>
              <a:off x="936625" y="2167468"/>
              <a:ext cx="2427268" cy="461665"/>
            </a:xfrm>
            <a:prstGeom prst="rect">
              <a:avLst/>
            </a:prstGeom>
          </p:spPr>
          <p:txBody>
            <a:bodyPr wrap="none">
              <a:spAutoFit/>
            </a:bodyPr>
            <a:lstStyle/>
            <a:p>
              <a:pPr lvl="0" defTabSz="914400">
                <a:defRPr/>
              </a:pPr>
              <a:r>
                <a:rPr lang="sv-SE" sz="2400" b="1" dirty="0">
                  <a:ln w="12700">
                    <a:noFill/>
                    <a:prstDash val="solid"/>
                  </a:ln>
                  <a:solidFill>
                    <a:srgbClr val="C6491E"/>
                  </a:solidFill>
                  <a:latin typeface="Arial" pitchFamily="34" charset="0"/>
                  <a:cs typeface="Arial" pitchFamily="34" charset="0"/>
                </a:rPr>
                <a:t>4) Heat Effects:</a:t>
              </a:r>
            </a:p>
          </p:txBody>
        </p:sp>
        <p:graphicFrame>
          <p:nvGraphicFramePr>
            <p:cNvPr id="117763" name="Object 3"/>
            <p:cNvGraphicFramePr>
              <a:graphicFrameLocks noChangeAspect="1"/>
            </p:cNvGraphicFramePr>
            <p:nvPr>
              <p:extLst>
                <p:ext uri="{D42A27DB-BD31-4B8C-83A1-F6EECF244321}">
                  <p14:modId xmlns:p14="http://schemas.microsoft.com/office/powerpoint/2010/main" val="3134154790"/>
                </p:ext>
              </p:extLst>
            </p:nvPr>
          </p:nvGraphicFramePr>
          <p:xfrm>
            <a:off x="3473450" y="2058461"/>
            <a:ext cx="5365750" cy="2730500"/>
          </p:xfrm>
          <a:graphic>
            <a:graphicData uri="http://schemas.openxmlformats.org/presentationml/2006/ole">
              <mc:AlternateContent xmlns:mc="http://schemas.openxmlformats.org/markup-compatibility/2006">
                <mc:Choice xmlns:v="urn:schemas-microsoft-com:vml" Requires="v">
                  <p:oleObj spid="_x0000_s219154" name="Equation" r:id="rId4" imgW="2793960" imgH="1422360" progId="Equation.3">
                    <p:embed/>
                  </p:oleObj>
                </mc:Choice>
                <mc:Fallback>
                  <p:oleObj name="Equation" r:id="rId4" imgW="2793960" imgH="1422360" progId="Equation.3">
                    <p:embed/>
                    <p:pic>
                      <p:nvPicPr>
                        <p:cNvPr id="0" name="Picture 2"/>
                        <p:cNvPicPr>
                          <a:picLocks noChangeAspect="1" noChangeArrowheads="1"/>
                        </p:cNvPicPr>
                        <p:nvPr/>
                      </p:nvPicPr>
                      <p:blipFill>
                        <a:blip r:embed="rId5"/>
                        <a:srcRect/>
                        <a:stretch>
                          <a:fillRect/>
                        </a:stretch>
                      </p:blipFill>
                      <p:spPr bwMode="auto">
                        <a:xfrm>
                          <a:off x="3473450" y="2058461"/>
                          <a:ext cx="5365750" cy="273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 name="Slide Number Placeholder 8"/>
          <p:cNvSpPr>
            <a:spLocks noGrp="1"/>
          </p:cNvSpPr>
          <p:nvPr>
            <p:ph type="sldNum" sz="quarter" idx="12"/>
          </p:nvPr>
        </p:nvSpPr>
        <p:spPr/>
        <p:txBody>
          <a:bodyPr/>
          <a:lstStyle/>
          <a:p>
            <a:fld id="{F3C01CFD-C562-5C4B-97C2-CC3D9416D8EA}" type="slidenum">
              <a:rPr lang="sv-SE" smtClean="0"/>
              <a:pPr/>
              <a:t>14</a:t>
            </a:fld>
            <a:endParaRPr lang="sv-SE"/>
          </a:p>
        </p:txBody>
      </p:sp>
      <p:sp>
        <p:nvSpPr>
          <p:cNvPr id="12"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
        <p:nvSpPr>
          <p:cNvPr id="13" name="Rektangel 11"/>
          <p:cNvSpPr/>
          <p:nvPr/>
        </p:nvSpPr>
        <p:spPr>
          <a:xfrm>
            <a:off x="936625" y="1482312"/>
            <a:ext cx="2911374" cy="492443"/>
          </a:xfrm>
          <a:prstGeom prst="rect">
            <a:avLst/>
          </a:prstGeom>
        </p:spPr>
        <p:txBody>
          <a:bodyPr wrap="none">
            <a:spAutoFit/>
          </a:bodyPr>
          <a:lstStyle/>
          <a:p>
            <a:pPr>
              <a:spcBef>
                <a:spcPct val="50000"/>
              </a:spcBef>
            </a:pPr>
            <a:r>
              <a:rPr lang="en-US" sz="2600" dirty="0" smtClean="0">
                <a:latin typeface="Arial" pitchFamily="34" charset="0"/>
                <a:cs typeface="Arial" pitchFamily="34" charset="0"/>
              </a:rPr>
              <a:t>Multiple Reactions</a:t>
            </a:r>
            <a:endParaRPr lang="en-US" sz="26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3C01CFD-C562-5C4B-97C2-CC3D9416D8EA}" type="slidenum">
              <a:rPr lang="sv-SE" smtClean="0"/>
              <a:pPr/>
              <a:t>15</a:t>
            </a:fld>
            <a:endParaRPr lang="sv-SE"/>
          </a:p>
        </p:txBody>
      </p:sp>
      <p:grpSp>
        <p:nvGrpSpPr>
          <p:cNvPr id="13" name="Grupp 12"/>
          <p:cNvGrpSpPr/>
          <p:nvPr/>
        </p:nvGrpSpPr>
        <p:grpSpPr>
          <a:xfrm>
            <a:off x="1073105" y="2184400"/>
            <a:ext cx="3204633" cy="1861114"/>
            <a:chOff x="936625" y="2184400"/>
            <a:chExt cx="3204633" cy="1861114"/>
          </a:xfrm>
        </p:grpSpPr>
        <p:graphicFrame>
          <p:nvGraphicFramePr>
            <p:cNvPr id="53256" name="Object 8"/>
            <p:cNvGraphicFramePr>
              <a:graphicFrameLocks noChangeAspect="1"/>
            </p:cNvGraphicFramePr>
            <p:nvPr/>
          </p:nvGraphicFramePr>
          <p:xfrm>
            <a:off x="936625" y="2184400"/>
            <a:ext cx="2181225" cy="898525"/>
          </p:xfrm>
          <a:graphic>
            <a:graphicData uri="http://schemas.openxmlformats.org/presentationml/2006/ole">
              <mc:AlternateContent xmlns:mc="http://schemas.openxmlformats.org/markup-compatibility/2006">
                <mc:Choice xmlns:v="urn:schemas-microsoft-com:vml" Requires="v">
                  <p:oleObj spid="_x0000_s221252" name="Equation" r:id="rId4" imgW="1016000" imgH="419100" progId="Equation.3">
                    <p:embed/>
                  </p:oleObj>
                </mc:Choice>
                <mc:Fallback>
                  <p:oleObj name="Equation" r:id="rId4" imgW="1016000" imgH="4191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625" y="2184400"/>
                          <a:ext cx="2181225" cy="89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21190" name="Object 6"/>
            <p:cNvGraphicFramePr>
              <a:graphicFrameLocks noChangeAspect="1"/>
            </p:cNvGraphicFramePr>
            <p:nvPr/>
          </p:nvGraphicFramePr>
          <p:xfrm>
            <a:off x="936625" y="3710702"/>
            <a:ext cx="3204633" cy="334812"/>
          </p:xfrm>
          <a:graphic>
            <a:graphicData uri="http://schemas.openxmlformats.org/presentationml/2006/ole">
              <mc:AlternateContent xmlns:mc="http://schemas.openxmlformats.org/markup-compatibility/2006">
                <mc:Choice xmlns:v="urn:schemas-microsoft-com:vml" Requires="v">
                  <p:oleObj spid="_x0000_s221253" name="Equation" r:id="rId6" imgW="1701800" imgH="177800" progId="Equation.3">
                    <p:embed/>
                  </p:oleObj>
                </mc:Choice>
                <mc:Fallback>
                  <p:oleObj name="Equation" r:id="rId6" imgW="1701800" imgH="177800"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6625" y="3710702"/>
                          <a:ext cx="3204633" cy="33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 name="Rektangel 7"/>
            <p:cNvSpPr/>
            <p:nvPr/>
          </p:nvSpPr>
          <p:spPr>
            <a:xfrm>
              <a:off x="936625" y="3116661"/>
              <a:ext cx="611866" cy="492443"/>
            </a:xfrm>
            <a:prstGeom prst="rect">
              <a:avLst/>
            </a:prstGeom>
          </p:spPr>
          <p:txBody>
            <a:bodyPr wrap="none">
              <a:spAutoFit/>
            </a:bodyPr>
            <a:lstStyle/>
            <a:p>
              <a:pPr>
                <a:spcBef>
                  <a:spcPct val="50000"/>
                </a:spcBef>
              </a:pPr>
              <a:r>
                <a:rPr lang="en-US" sz="2600" dirty="0" smtClean="0">
                  <a:cs typeface="Perpetua"/>
                </a:rPr>
                <a:t>and</a:t>
              </a:r>
              <a:endParaRPr lang="en-US" sz="2600" dirty="0">
                <a:cs typeface="Perpetua"/>
              </a:endParaRPr>
            </a:p>
          </p:txBody>
        </p:sp>
      </p:grpSp>
      <p:grpSp>
        <p:nvGrpSpPr>
          <p:cNvPr id="11" name="Grupp 10"/>
          <p:cNvGrpSpPr/>
          <p:nvPr/>
        </p:nvGrpSpPr>
        <p:grpSpPr>
          <a:xfrm>
            <a:off x="1073105" y="4629150"/>
            <a:ext cx="3061138" cy="1799355"/>
            <a:chOff x="936625" y="4629150"/>
            <a:chExt cx="3061138" cy="1799355"/>
          </a:xfrm>
        </p:grpSpPr>
        <p:graphicFrame>
          <p:nvGraphicFramePr>
            <p:cNvPr id="108549" name="Object 5"/>
            <p:cNvGraphicFramePr>
              <a:graphicFrameLocks noChangeAspect="1"/>
            </p:cNvGraphicFramePr>
            <p:nvPr/>
          </p:nvGraphicFramePr>
          <p:xfrm>
            <a:off x="936625" y="4629150"/>
            <a:ext cx="2389187" cy="874713"/>
          </p:xfrm>
          <a:graphic>
            <a:graphicData uri="http://schemas.openxmlformats.org/presentationml/2006/ole">
              <mc:AlternateContent xmlns:mc="http://schemas.openxmlformats.org/markup-compatibility/2006">
                <mc:Choice xmlns:v="urn:schemas-microsoft-com:vml" Requires="v">
                  <p:oleObj spid="_x0000_s221254" name="Equation" r:id="rId8" imgW="1143000" imgH="419100" progId="Equation.3">
                    <p:embed/>
                  </p:oleObj>
                </mc:Choice>
                <mc:Fallback>
                  <p:oleObj name="Equation" r:id="rId8" imgW="1143000" imgH="4191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6625" y="4629150"/>
                          <a:ext cx="2389187" cy="874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1191" name="Object 7"/>
            <p:cNvGraphicFramePr>
              <a:graphicFrameLocks noChangeAspect="1"/>
            </p:cNvGraphicFramePr>
            <p:nvPr/>
          </p:nvGraphicFramePr>
          <p:xfrm>
            <a:off x="936625" y="6093693"/>
            <a:ext cx="3061138" cy="334812"/>
          </p:xfrm>
          <a:graphic>
            <a:graphicData uri="http://schemas.openxmlformats.org/presentationml/2006/ole">
              <mc:AlternateContent xmlns:mc="http://schemas.openxmlformats.org/markup-compatibility/2006">
                <mc:Choice xmlns:v="urn:schemas-microsoft-com:vml" Requires="v">
                  <p:oleObj spid="_x0000_s221255" name="Equation" r:id="rId10" imgW="1625600" imgH="177800" progId="Equation.3">
                    <p:embed/>
                  </p:oleObj>
                </mc:Choice>
                <mc:Fallback>
                  <p:oleObj name="Equation" r:id="rId10" imgW="1625600" imgH="177800" progId="Equation.3">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6625" y="6093693"/>
                          <a:ext cx="3061138" cy="33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Rektangel 9"/>
            <p:cNvSpPr/>
            <p:nvPr/>
          </p:nvSpPr>
          <p:spPr>
            <a:xfrm>
              <a:off x="936625" y="5503863"/>
              <a:ext cx="611866" cy="492443"/>
            </a:xfrm>
            <a:prstGeom prst="rect">
              <a:avLst/>
            </a:prstGeom>
          </p:spPr>
          <p:txBody>
            <a:bodyPr wrap="none">
              <a:spAutoFit/>
            </a:bodyPr>
            <a:lstStyle/>
            <a:p>
              <a:pPr>
                <a:spcBef>
                  <a:spcPct val="50000"/>
                </a:spcBef>
              </a:pPr>
              <a:r>
                <a:rPr lang="en-US" sz="2600" dirty="0" smtClean="0">
                  <a:cs typeface="Perpetua"/>
                </a:rPr>
                <a:t>and</a:t>
              </a:r>
              <a:endParaRPr lang="en-US" sz="2600" dirty="0">
                <a:cs typeface="Perpetua"/>
              </a:endParaRPr>
            </a:p>
          </p:txBody>
        </p:sp>
      </p:grpSp>
      <p:sp>
        <p:nvSpPr>
          <p:cNvPr id="14" name="Title 2"/>
          <p:cNvSpPr>
            <a:spLocks noGrp="1"/>
          </p:cNvSpPr>
          <p:nvPr>
            <p:ph type="title"/>
          </p:nvPr>
        </p:nvSpPr>
        <p:spPr/>
        <p:txBody>
          <a:bodyPr>
            <a:normAutofit fontScale="90000"/>
          </a:bodyPr>
          <a:lstStyle/>
          <a:p>
            <a:pPr lvl="0"/>
            <a:r>
              <a:rPr lang="en-US" dirty="0" smtClean="0">
                <a:cs typeface="Arial" pitchFamily="34" charset="0"/>
              </a:rPr>
              <a:t/>
            </a:r>
            <a:br>
              <a:rPr lang="en-US" dirty="0" smtClean="0">
                <a:cs typeface="Arial" pitchFamily="34" charset="0"/>
              </a:rPr>
            </a:br>
            <a:r>
              <a:rPr lang="en-US" dirty="0" smtClean="0">
                <a:cs typeface="Arial" pitchFamily="34" charset="0"/>
              </a:rPr>
              <a:t>Multiple </a:t>
            </a:r>
            <a:r>
              <a:rPr lang="en-US" dirty="0">
                <a:cs typeface="Arial" pitchFamily="34" charset="0"/>
              </a:rPr>
              <a:t>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br>
              <a:rPr lang="sv-SE" dirty="0" smtClean="0">
                <a:ln w="12700">
                  <a:noFill/>
                  <a:prstDash val="solid"/>
                </a:ln>
                <a:solidFill>
                  <a:srgbClr val="C6491E"/>
                </a:solidFill>
                <a:cs typeface="Arial" pitchFamily="34" charset="0"/>
              </a:rPr>
            </a:br>
            <a:r>
              <a:rPr lang="sv-SE" dirty="0" smtClean="0">
                <a:ln w="12700">
                  <a:noFill/>
                  <a:prstDash val="solid"/>
                </a:ln>
                <a:solidFill>
                  <a:schemeClr val="tx1"/>
                </a:solidFill>
                <a:cs typeface="Arial" pitchFamily="34" charset="0"/>
              </a:rPr>
              <a:t>in a </a:t>
            </a:r>
            <a:r>
              <a:rPr lang="en-US" dirty="0">
                <a:solidFill>
                  <a:srgbClr val="FF00FF"/>
                </a:solidFill>
                <a:cs typeface="Arial" pitchFamily="34" charset="0"/>
              </a:rPr>
              <a:t>PFR</a:t>
            </a:r>
            <a:r>
              <a:rPr lang="sv-SE" dirty="0" smtClean="0">
                <a:ln w="12700">
                  <a:noFill/>
                  <a:prstDash val="solid"/>
                </a:ln>
                <a:solidFill>
                  <a:schemeClr val="tx1"/>
                </a:solidFill>
                <a:cs typeface="Arial" pitchFamily="34" charset="0"/>
              </a:rPr>
              <a:t> and </a:t>
            </a:r>
            <a:r>
              <a:rPr lang="en-US" dirty="0">
                <a:solidFill>
                  <a:srgbClr val="FF0000"/>
                </a:solidFill>
                <a:cs typeface="Arial" pitchFamily="34" charset="0"/>
              </a:rPr>
              <a:t>CSTR</a:t>
            </a:r>
            <a:endParaRPr lang="en-US" dirty="0"/>
          </a:p>
        </p:txBody>
      </p:sp>
      <p:sp>
        <p:nvSpPr>
          <p:cNvPr id="15" name="Rektangel 11"/>
          <p:cNvSpPr/>
          <p:nvPr/>
        </p:nvSpPr>
        <p:spPr>
          <a:xfrm>
            <a:off x="1073105" y="1482312"/>
            <a:ext cx="1742785" cy="492443"/>
          </a:xfrm>
          <a:prstGeom prst="rect">
            <a:avLst/>
          </a:prstGeom>
        </p:spPr>
        <p:txBody>
          <a:bodyPr wrap="none">
            <a:spAutoFit/>
          </a:bodyPr>
          <a:lstStyle/>
          <a:p>
            <a:pPr>
              <a:spcBef>
                <a:spcPct val="50000"/>
              </a:spcBef>
            </a:pPr>
            <a:r>
              <a:rPr lang="en-US" sz="2600" dirty="0" smtClean="0">
                <a:latin typeface="Arial" pitchFamily="34" charset="0"/>
                <a:cs typeface="Arial" pitchFamily="34" charset="0"/>
              </a:rPr>
              <a:t>Examples:</a:t>
            </a:r>
            <a:endParaRPr lang="en-US" sz="2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normAutofit/>
          </a:bodyPr>
          <a:lstStyle/>
          <a:p>
            <a:r>
              <a:rPr lang="sv-SE" dirty="0" smtClean="0"/>
              <a:t>Example A: </a:t>
            </a:r>
            <a:r>
              <a:rPr lang="en-US" dirty="0" smtClean="0">
                <a:solidFill>
                  <a:srgbClr val="0070C0"/>
                </a:solidFill>
                <a:cs typeface="Arial" pitchFamily="34" charset="0"/>
              </a:rPr>
              <a:t>Liquid Phase </a:t>
            </a:r>
            <a:r>
              <a:rPr lang="en-US" dirty="0" smtClean="0">
                <a:solidFill>
                  <a:srgbClr val="FF0000"/>
                </a:solidFill>
                <a:cs typeface="Arial" pitchFamily="34" charset="0"/>
              </a:rPr>
              <a:t>CSTR</a:t>
            </a:r>
            <a:endParaRPr lang="sv-SE" dirty="0"/>
          </a:p>
        </p:txBody>
      </p:sp>
      <p:grpSp>
        <p:nvGrpSpPr>
          <p:cNvPr id="2" name="Grupp 18"/>
          <p:cNvGrpSpPr/>
          <p:nvPr/>
        </p:nvGrpSpPr>
        <p:grpSpPr>
          <a:xfrm>
            <a:off x="803275" y="2113281"/>
            <a:ext cx="8137525" cy="1582598"/>
            <a:chOff x="266007" y="2113281"/>
            <a:chExt cx="8420793" cy="1582598"/>
          </a:xfrm>
        </p:grpSpPr>
        <p:grpSp>
          <p:nvGrpSpPr>
            <p:cNvPr id="3" name="Grupp 12"/>
            <p:cNvGrpSpPr/>
            <p:nvPr/>
          </p:nvGrpSpPr>
          <p:grpSpPr>
            <a:xfrm>
              <a:off x="266007" y="2113281"/>
              <a:ext cx="6690053" cy="579119"/>
              <a:chOff x="266007" y="1910081"/>
              <a:chExt cx="6690053" cy="579119"/>
            </a:xfrm>
          </p:grpSpPr>
          <p:graphicFrame>
            <p:nvGraphicFramePr>
              <p:cNvPr id="97282" name="Object 2"/>
              <p:cNvGraphicFramePr>
                <a:graphicFrameLocks noChangeAspect="1"/>
              </p:cNvGraphicFramePr>
              <p:nvPr>
                <p:extLst>
                  <p:ext uri="{D42A27DB-BD31-4B8C-83A1-F6EECF244321}">
                    <p14:modId xmlns:p14="http://schemas.microsoft.com/office/powerpoint/2010/main" val="3185511853"/>
                  </p:ext>
                </p:extLst>
              </p:nvPr>
            </p:nvGraphicFramePr>
            <p:xfrm>
              <a:off x="266007" y="1939925"/>
              <a:ext cx="2740125" cy="549275"/>
            </p:xfrm>
            <a:graphic>
              <a:graphicData uri="http://schemas.openxmlformats.org/presentationml/2006/ole">
                <mc:AlternateContent xmlns:mc="http://schemas.openxmlformats.org/markup-compatibility/2006">
                  <mc:Choice xmlns:v="urn:schemas-microsoft-com:vml" Requires="v">
                    <p:oleObj spid="_x0000_s170050" name="Equation" r:id="rId3" imgW="1054080" imgH="203040" progId="Equation.3">
                      <p:embed/>
                    </p:oleObj>
                  </mc:Choice>
                  <mc:Fallback>
                    <p:oleObj name="Equation" r:id="rId3" imgW="1054080" imgH="203040" progId="Equation.3">
                      <p:embed/>
                      <p:pic>
                        <p:nvPicPr>
                          <p:cNvPr id="0" name="Picture 2"/>
                          <p:cNvPicPr>
                            <a:picLocks noChangeAspect="1" noChangeArrowheads="1"/>
                          </p:cNvPicPr>
                          <p:nvPr/>
                        </p:nvPicPr>
                        <p:blipFill>
                          <a:blip r:embed="rId4"/>
                          <a:srcRect/>
                          <a:stretch>
                            <a:fillRect/>
                          </a:stretch>
                        </p:blipFill>
                        <p:spPr bwMode="auto">
                          <a:xfrm>
                            <a:off x="266007" y="1939925"/>
                            <a:ext cx="2740125" cy="54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7283" name="Object 3"/>
              <p:cNvGraphicFramePr>
                <a:graphicFrameLocks noChangeAspect="1"/>
              </p:cNvGraphicFramePr>
              <p:nvPr/>
            </p:nvGraphicFramePr>
            <p:xfrm>
              <a:off x="4419599" y="1910081"/>
              <a:ext cx="2536461" cy="569912"/>
            </p:xfrm>
            <a:graphic>
              <a:graphicData uri="http://schemas.openxmlformats.org/presentationml/2006/ole">
                <mc:AlternateContent xmlns:mc="http://schemas.openxmlformats.org/markup-compatibility/2006">
                  <mc:Choice xmlns:v="urn:schemas-microsoft-com:vml" Requires="v">
                    <p:oleObj spid="_x0000_s170051" name="Equation" r:id="rId5" imgW="939800" imgH="203200" progId="Equation.3">
                      <p:embed/>
                    </p:oleObj>
                  </mc:Choice>
                  <mc:Fallback>
                    <p:oleObj name="Equation" r:id="rId5" imgW="9398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599" y="1910081"/>
                            <a:ext cx="2536461" cy="569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9" name="Rektangel 8"/>
            <p:cNvSpPr/>
            <p:nvPr/>
          </p:nvSpPr>
          <p:spPr>
            <a:xfrm>
              <a:off x="381000" y="2987993"/>
              <a:ext cx="8305800" cy="707886"/>
            </a:xfrm>
            <a:prstGeom prst="rect">
              <a:avLst/>
            </a:prstGeom>
          </p:spPr>
          <p:txBody>
            <a:bodyPr wrap="square">
              <a:spAutoFit/>
            </a:bodyPr>
            <a:lstStyle/>
            <a:p>
              <a:r>
                <a:rPr lang="sv-SE" sz="2000" dirty="0" smtClean="0">
                  <a:latin typeface="Arial" pitchFamily="34" charset="0"/>
                  <a:cs typeface="Arial" pitchFamily="34" charset="0"/>
                </a:rPr>
                <a:t>NOTE: The </a:t>
              </a:r>
              <a:r>
                <a:rPr lang="sv-SE" sz="2000" dirty="0" err="1" smtClean="0">
                  <a:latin typeface="Arial" pitchFamily="34" charset="0"/>
                  <a:cs typeface="Arial" pitchFamily="34" charset="0"/>
                </a:rPr>
                <a:t>specific</a:t>
              </a:r>
              <a:r>
                <a:rPr lang="sv-SE" sz="2000" dirty="0" smtClean="0">
                  <a:latin typeface="Arial" pitchFamily="34" charset="0"/>
                  <a:cs typeface="Arial" pitchFamily="34" charset="0"/>
                </a:rPr>
                <a:t> </a:t>
              </a:r>
              <a:r>
                <a:rPr lang="sv-SE" sz="2000" dirty="0" err="1" smtClean="0">
                  <a:latin typeface="Arial" pitchFamily="34" charset="0"/>
                  <a:cs typeface="Arial" pitchFamily="34" charset="0"/>
                </a:rPr>
                <a:t>reaction</a:t>
              </a:r>
              <a:r>
                <a:rPr lang="sv-SE" sz="2000" dirty="0" smtClean="0">
                  <a:latin typeface="Arial" pitchFamily="34" charset="0"/>
                  <a:cs typeface="Arial" pitchFamily="34" charset="0"/>
                </a:rPr>
                <a:t> rate k</a:t>
              </a:r>
              <a:r>
                <a:rPr lang="sv-SE" sz="2000" baseline="-25000" dirty="0" smtClean="0">
                  <a:latin typeface="Arial" pitchFamily="34" charset="0"/>
                  <a:cs typeface="Arial" pitchFamily="34" charset="0"/>
                </a:rPr>
                <a:t>1A</a:t>
              </a:r>
              <a:r>
                <a:rPr lang="sv-SE" sz="2000" dirty="0" smtClean="0">
                  <a:latin typeface="Arial" pitchFamily="34" charset="0"/>
                  <a:cs typeface="Arial" pitchFamily="34" charset="0"/>
                </a:rPr>
                <a:t> is </a:t>
              </a:r>
              <a:r>
                <a:rPr lang="sv-SE" sz="2000" dirty="0" err="1" smtClean="0">
                  <a:latin typeface="Arial" pitchFamily="34" charset="0"/>
                  <a:cs typeface="Arial" pitchFamily="34" charset="0"/>
                </a:rPr>
                <a:t>defined</a:t>
              </a:r>
              <a:r>
                <a:rPr lang="sv-SE" sz="2000" dirty="0" smtClean="0">
                  <a:latin typeface="Arial" pitchFamily="34" charset="0"/>
                  <a:cs typeface="Arial" pitchFamily="34" charset="0"/>
                </a:rPr>
                <a:t> with </a:t>
              </a:r>
              <a:r>
                <a:rPr lang="sv-SE" sz="2000" dirty="0" err="1" smtClean="0">
                  <a:latin typeface="Arial" pitchFamily="34" charset="0"/>
                  <a:cs typeface="Arial" pitchFamily="34" charset="0"/>
                </a:rPr>
                <a:t>respect</a:t>
              </a:r>
              <a:r>
                <a:rPr lang="sv-SE" sz="2000" dirty="0" smtClean="0">
                  <a:latin typeface="Arial" pitchFamily="34" charset="0"/>
                  <a:cs typeface="Arial" pitchFamily="34" charset="0"/>
                </a:rPr>
                <a:t> to species A.</a:t>
              </a:r>
              <a:endParaRPr lang="sv-SE" sz="2000" dirty="0">
                <a:latin typeface="Arial" pitchFamily="34" charset="0"/>
                <a:cs typeface="Arial" pitchFamily="34" charset="0"/>
              </a:endParaRPr>
            </a:p>
          </p:txBody>
        </p:sp>
      </p:grpSp>
      <p:grpSp>
        <p:nvGrpSpPr>
          <p:cNvPr id="5" name="Grupp 17"/>
          <p:cNvGrpSpPr/>
          <p:nvPr/>
        </p:nvGrpSpPr>
        <p:grpSpPr>
          <a:xfrm>
            <a:off x="803275" y="4217194"/>
            <a:ext cx="8137525" cy="1557992"/>
            <a:chOff x="266007" y="4217194"/>
            <a:chExt cx="8420793" cy="1557992"/>
          </a:xfrm>
        </p:grpSpPr>
        <p:sp>
          <p:nvSpPr>
            <p:cNvPr id="10" name="Rektangel 9"/>
            <p:cNvSpPr/>
            <p:nvPr/>
          </p:nvSpPr>
          <p:spPr>
            <a:xfrm>
              <a:off x="381000" y="5067300"/>
              <a:ext cx="8305800" cy="707886"/>
            </a:xfrm>
            <a:prstGeom prst="rect">
              <a:avLst/>
            </a:prstGeom>
          </p:spPr>
          <p:txBody>
            <a:bodyPr wrap="square">
              <a:spAutoFit/>
            </a:bodyPr>
            <a:lstStyle/>
            <a:p>
              <a:r>
                <a:rPr lang="sv-SE" sz="2000" dirty="0" smtClean="0">
                  <a:latin typeface="Arial" pitchFamily="34" charset="0"/>
                  <a:cs typeface="Arial" pitchFamily="34" charset="0"/>
                </a:rPr>
                <a:t>NOTE: The </a:t>
              </a:r>
              <a:r>
                <a:rPr lang="sv-SE" sz="2000" dirty="0" err="1" smtClean="0">
                  <a:latin typeface="Arial" pitchFamily="34" charset="0"/>
                  <a:cs typeface="Arial" pitchFamily="34" charset="0"/>
                </a:rPr>
                <a:t>specific</a:t>
              </a:r>
              <a:r>
                <a:rPr lang="sv-SE" sz="2000" dirty="0" smtClean="0">
                  <a:latin typeface="Arial" pitchFamily="34" charset="0"/>
                  <a:cs typeface="Arial" pitchFamily="34" charset="0"/>
                </a:rPr>
                <a:t> </a:t>
              </a:r>
              <a:r>
                <a:rPr lang="sv-SE" sz="2000" dirty="0" err="1" smtClean="0">
                  <a:latin typeface="Arial" pitchFamily="34" charset="0"/>
                  <a:cs typeface="Arial" pitchFamily="34" charset="0"/>
                </a:rPr>
                <a:t>reaction</a:t>
              </a:r>
              <a:r>
                <a:rPr lang="sv-SE" sz="2000" dirty="0" smtClean="0">
                  <a:latin typeface="Arial" pitchFamily="34" charset="0"/>
                  <a:cs typeface="Arial" pitchFamily="34" charset="0"/>
                </a:rPr>
                <a:t> rate k</a:t>
              </a:r>
              <a:r>
                <a:rPr lang="sv-SE" sz="2000" baseline="-25000" dirty="0" smtClean="0">
                  <a:latin typeface="Arial" pitchFamily="34" charset="0"/>
                  <a:cs typeface="Arial" pitchFamily="34" charset="0"/>
                </a:rPr>
                <a:t>2C</a:t>
              </a:r>
              <a:r>
                <a:rPr lang="sv-SE" sz="2000" dirty="0" smtClean="0">
                  <a:latin typeface="Arial" pitchFamily="34" charset="0"/>
                  <a:cs typeface="Arial" pitchFamily="34" charset="0"/>
                </a:rPr>
                <a:t> is </a:t>
              </a:r>
              <a:r>
                <a:rPr lang="sv-SE" sz="2000" dirty="0" err="1" smtClean="0">
                  <a:latin typeface="Arial" pitchFamily="34" charset="0"/>
                  <a:cs typeface="Arial" pitchFamily="34" charset="0"/>
                </a:rPr>
                <a:t>defined</a:t>
              </a:r>
              <a:r>
                <a:rPr lang="sv-SE" sz="2000" dirty="0" smtClean="0">
                  <a:latin typeface="Arial" pitchFamily="34" charset="0"/>
                  <a:cs typeface="Arial" pitchFamily="34" charset="0"/>
                </a:rPr>
                <a:t> with </a:t>
              </a:r>
              <a:r>
                <a:rPr lang="sv-SE" sz="2000" dirty="0" err="1" smtClean="0">
                  <a:latin typeface="Arial" pitchFamily="34" charset="0"/>
                  <a:cs typeface="Arial" pitchFamily="34" charset="0"/>
                </a:rPr>
                <a:t>respect</a:t>
              </a:r>
              <a:r>
                <a:rPr lang="sv-SE" sz="2000" dirty="0" smtClean="0">
                  <a:latin typeface="Arial" pitchFamily="34" charset="0"/>
                  <a:cs typeface="Arial" pitchFamily="34" charset="0"/>
                </a:rPr>
                <a:t> to species C.</a:t>
              </a:r>
              <a:endParaRPr lang="sv-SE" sz="2000" dirty="0">
                <a:latin typeface="Arial" pitchFamily="34" charset="0"/>
                <a:cs typeface="Arial" pitchFamily="34" charset="0"/>
              </a:endParaRPr>
            </a:p>
          </p:txBody>
        </p:sp>
        <p:grpSp>
          <p:nvGrpSpPr>
            <p:cNvPr id="6" name="Grupp 13"/>
            <p:cNvGrpSpPr/>
            <p:nvPr/>
          </p:nvGrpSpPr>
          <p:grpSpPr>
            <a:xfrm>
              <a:off x="266007" y="4217194"/>
              <a:ext cx="6690052" cy="662781"/>
              <a:chOff x="266007" y="3340894"/>
              <a:chExt cx="6690052" cy="662781"/>
            </a:xfrm>
          </p:grpSpPr>
          <p:graphicFrame>
            <p:nvGraphicFramePr>
              <p:cNvPr id="97284" name="Object 4"/>
              <p:cNvGraphicFramePr>
                <a:graphicFrameLocks noChangeAspect="1"/>
              </p:cNvGraphicFramePr>
              <p:nvPr>
                <p:extLst>
                  <p:ext uri="{D42A27DB-BD31-4B8C-83A1-F6EECF244321}">
                    <p14:modId xmlns:p14="http://schemas.microsoft.com/office/powerpoint/2010/main" val="842315454"/>
                  </p:ext>
                </p:extLst>
              </p:nvPr>
            </p:nvGraphicFramePr>
            <p:xfrm>
              <a:off x="266007" y="3454400"/>
              <a:ext cx="3021038" cy="549275"/>
            </p:xfrm>
            <a:graphic>
              <a:graphicData uri="http://schemas.openxmlformats.org/presentationml/2006/ole">
                <mc:AlternateContent xmlns:mc="http://schemas.openxmlformats.org/markup-compatibility/2006">
                  <mc:Choice xmlns:v="urn:schemas-microsoft-com:vml" Requires="v">
                    <p:oleObj spid="_x0000_s170052" name="Equation" r:id="rId7" imgW="1168200" imgH="203040" progId="Equation.3">
                      <p:embed/>
                    </p:oleObj>
                  </mc:Choice>
                  <mc:Fallback>
                    <p:oleObj name="Equation" r:id="rId7" imgW="1168200" imgH="203040" progId="Equation.3">
                      <p:embed/>
                      <p:pic>
                        <p:nvPicPr>
                          <p:cNvPr id="0" name="Picture 4"/>
                          <p:cNvPicPr>
                            <a:picLocks noChangeAspect="1" noChangeArrowheads="1"/>
                          </p:cNvPicPr>
                          <p:nvPr/>
                        </p:nvPicPr>
                        <p:blipFill>
                          <a:blip r:embed="rId8"/>
                          <a:srcRect/>
                          <a:stretch>
                            <a:fillRect/>
                          </a:stretch>
                        </p:blipFill>
                        <p:spPr bwMode="auto">
                          <a:xfrm>
                            <a:off x="266007" y="3454400"/>
                            <a:ext cx="3021038" cy="54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7285" name="Object 5"/>
              <p:cNvGraphicFramePr>
                <a:graphicFrameLocks noChangeAspect="1"/>
              </p:cNvGraphicFramePr>
              <p:nvPr/>
            </p:nvGraphicFramePr>
            <p:xfrm>
              <a:off x="4419598" y="3340894"/>
              <a:ext cx="2536461" cy="547146"/>
            </p:xfrm>
            <a:graphic>
              <a:graphicData uri="http://schemas.openxmlformats.org/presentationml/2006/ole">
                <mc:AlternateContent xmlns:mc="http://schemas.openxmlformats.org/markup-compatibility/2006">
                  <mc:Choice xmlns:v="urn:schemas-microsoft-com:vml" Requires="v">
                    <p:oleObj spid="_x0000_s170053" name="Equation" r:id="rId9" imgW="977900" imgH="203200" progId="Equation.3">
                      <p:embed/>
                    </p:oleObj>
                  </mc:Choice>
                  <mc:Fallback>
                    <p:oleObj name="Equation" r:id="rId9" imgW="977900" imgH="203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598" y="3340894"/>
                            <a:ext cx="2536461" cy="547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grpSp>
      <p:sp>
        <p:nvSpPr>
          <p:cNvPr id="14" name="Slide Number Placeholder 13"/>
          <p:cNvSpPr>
            <a:spLocks noGrp="1"/>
          </p:cNvSpPr>
          <p:nvPr>
            <p:ph type="sldNum" sz="quarter" idx="12"/>
          </p:nvPr>
        </p:nvSpPr>
        <p:spPr/>
        <p:txBody>
          <a:bodyPr/>
          <a:lstStyle/>
          <a:p>
            <a:fld id="{F3C01CFD-C562-5C4B-97C2-CC3D9416D8EA}" type="slidenum">
              <a:rPr lang="sv-SE" sz="1100" smtClean="0">
                <a:latin typeface="Arial" pitchFamily="34" charset="0"/>
                <a:cs typeface="Arial" pitchFamily="34" charset="0"/>
              </a:rPr>
              <a:pPr/>
              <a:t>16</a:t>
            </a:fld>
            <a:endParaRPr lang="sv-SE" sz="11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4"/>
          <p:cNvSpPr/>
          <p:nvPr/>
        </p:nvSpPr>
        <p:spPr>
          <a:xfrm>
            <a:off x="914400" y="1544638"/>
            <a:ext cx="7941730" cy="3754874"/>
          </a:xfrm>
          <a:prstGeom prst="rect">
            <a:avLst/>
          </a:prstGeom>
        </p:spPr>
        <p:txBody>
          <a:bodyPr wrap="square">
            <a:spAutoFit/>
          </a:bodyPr>
          <a:lstStyle/>
          <a:p>
            <a:pPr algn="just">
              <a:buNone/>
            </a:pPr>
            <a:r>
              <a:rPr lang="sv-SE" sz="2600" dirty="0" smtClean="0">
                <a:latin typeface="Arial" pitchFamily="34" charset="0"/>
                <a:cs typeface="Arial" pitchFamily="34" charset="0"/>
              </a:rPr>
              <a:t>The complex </a:t>
            </a:r>
            <a:r>
              <a:rPr lang="en-US" sz="2600" dirty="0" smtClean="0">
                <a:solidFill>
                  <a:srgbClr val="0070C0"/>
                </a:solidFill>
                <a:latin typeface="Arial" pitchFamily="34" charset="0"/>
                <a:cs typeface="Arial" pitchFamily="34" charset="0"/>
              </a:rPr>
              <a:t>liquid phase </a:t>
            </a:r>
            <a:r>
              <a:rPr lang="sv-SE" sz="2600" dirty="0" smtClean="0">
                <a:latin typeface="Arial" pitchFamily="34" charset="0"/>
                <a:cs typeface="Arial" pitchFamily="34" charset="0"/>
              </a:rPr>
              <a:t>reactions take place in a 2,500 dm</a:t>
            </a:r>
            <a:r>
              <a:rPr lang="sv-SE" sz="2600" baseline="30000" dirty="0" smtClean="0">
                <a:latin typeface="Arial" pitchFamily="34" charset="0"/>
                <a:cs typeface="Arial" pitchFamily="34" charset="0"/>
              </a:rPr>
              <a:t>3</a:t>
            </a:r>
            <a:r>
              <a:rPr lang="sv-SE" sz="2600" dirty="0" smtClean="0">
                <a:latin typeface="Arial" pitchFamily="34" charset="0"/>
                <a:cs typeface="Arial" pitchFamily="34" charset="0"/>
              </a:rPr>
              <a:t> </a:t>
            </a:r>
            <a:r>
              <a:rPr lang="en-US" sz="2600" dirty="0">
                <a:solidFill>
                  <a:srgbClr val="FF0000"/>
                </a:solidFill>
                <a:latin typeface="Arial" pitchFamily="34" charset="0"/>
                <a:cs typeface="Arial" pitchFamily="34" charset="0"/>
              </a:rPr>
              <a:t>CSTR</a:t>
            </a:r>
            <a:r>
              <a:rPr lang="sv-SE" sz="2600" dirty="0" smtClean="0">
                <a:latin typeface="Arial" pitchFamily="34" charset="0"/>
                <a:cs typeface="Arial" pitchFamily="34" charset="0"/>
              </a:rPr>
              <a:t>. The </a:t>
            </a:r>
            <a:r>
              <a:rPr lang="sv-SE" sz="2600" dirty="0" err="1" smtClean="0">
                <a:latin typeface="Arial" pitchFamily="34" charset="0"/>
                <a:cs typeface="Arial" pitchFamily="34" charset="0"/>
              </a:rPr>
              <a:t>feed</a:t>
            </a:r>
            <a:r>
              <a:rPr lang="sv-SE" sz="2600" dirty="0" smtClean="0">
                <a:latin typeface="Arial" pitchFamily="34" charset="0"/>
                <a:cs typeface="Arial" pitchFamily="34" charset="0"/>
              </a:rPr>
              <a:t> is </a:t>
            </a:r>
            <a:r>
              <a:rPr lang="sv-SE" sz="2600" dirty="0" err="1" smtClean="0">
                <a:latin typeface="Arial" pitchFamily="34" charset="0"/>
                <a:cs typeface="Arial" pitchFamily="34" charset="0"/>
              </a:rPr>
              <a:t>equal</a:t>
            </a:r>
            <a:r>
              <a:rPr lang="sv-SE" sz="2600" dirty="0" smtClean="0">
                <a:latin typeface="Arial" pitchFamily="34" charset="0"/>
                <a:cs typeface="Arial" pitchFamily="34" charset="0"/>
              </a:rPr>
              <a:t> molar in A and B with F</a:t>
            </a:r>
            <a:r>
              <a:rPr lang="sv-SE" sz="2600" baseline="-25000" dirty="0" smtClean="0">
                <a:latin typeface="Arial" pitchFamily="34" charset="0"/>
                <a:cs typeface="Arial" pitchFamily="34" charset="0"/>
              </a:rPr>
              <a:t>A0</a:t>
            </a:r>
            <a:r>
              <a:rPr lang="sv-SE" sz="2600" dirty="0" smtClean="0">
                <a:latin typeface="Arial" pitchFamily="34" charset="0"/>
                <a:cs typeface="Arial" pitchFamily="34" charset="0"/>
              </a:rPr>
              <a:t>=200 mol/min, the </a:t>
            </a:r>
            <a:r>
              <a:rPr lang="sv-SE" sz="2600" dirty="0" err="1" smtClean="0">
                <a:latin typeface="Arial" pitchFamily="34" charset="0"/>
                <a:cs typeface="Arial" pitchFamily="34" charset="0"/>
              </a:rPr>
              <a:t>volumetric</a:t>
            </a:r>
            <a:r>
              <a:rPr lang="sv-SE" sz="2600" dirty="0" smtClean="0">
                <a:latin typeface="Arial" pitchFamily="34" charset="0"/>
                <a:cs typeface="Arial" pitchFamily="34" charset="0"/>
              </a:rPr>
              <a:t> flow rate is 100 dm</a:t>
            </a:r>
            <a:r>
              <a:rPr lang="sv-SE" sz="2600" baseline="30000" dirty="0" smtClean="0">
                <a:latin typeface="Arial" pitchFamily="34" charset="0"/>
                <a:cs typeface="Arial" pitchFamily="34" charset="0"/>
              </a:rPr>
              <a:t>3</a:t>
            </a:r>
            <a:r>
              <a:rPr lang="sv-SE" sz="2600" dirty="0" smtClean="0">
                <a:latin typeface="Arial" pitchFamily="34" charset="0"/>
                <a:cs typeface="Arial" pitchFamily="34" charset="0"/>
              </a:rPr>
              <a:t>/min and the </a:t>
            </a:r>
            <a:r>
              <a:rPr lang="sv-SE" sz="2600" dirty="0" err="1" smtClean="0">
                <a:latin typeface="Arial" pitchFamily="34" charset="0"/>
                <a:cs typeface="Arial" pitchFamily="34" charset="0"/>
              </a:rPr>
              <a:t>reation</a:t>
            </a:r>
            <a:r>
              <a:rPr lang="sv-SE" sz="2600" dirty="0" smtClean="0">
                <a:latin typeface="Arial" pitchFamily="34" charset="0"/>
                <a:cs typeface="Arial" pitchFamily="34" charset="0"/>
              </a:rPr>
              <a:t> </a:t>
            </a:r>
            <a:r>
              <a:rPr lang="sv-SE" sz="2600" dirty="0" err="1" smtClean="0">
                <a:latin typeface="Arial" pitchFamily="34" charset="0"/>
                <a:cs typeface="Arial" pitchFamily="34" charset="0"/>
              </a:rPr>
              <a:t>volume</a:t>
            </a:r>
            <a:r>
              <a:rPr lang="sv-SE" sz="2600" dirty="0" smtClean="0">
                <a:latin typeface="Arial" pitchFamily="34" charset="0"/>
                <a:cs typeface="Arial" pitchFamily="34" charset="0"/>
              </a:rPr>
              <a:t> is 50 dm</a:t>
            </a:r>
            <a:r>
              <a:rPr lang="sv-SE" sz="2600" baseline="30000" dirty="0" smtClean="0">
                <a:latin typeface="Arial" pitchFamily="34" charset="0"/>
                <a:cs typeface="Arial" pitchFamily="34" charset="0"/>
              </a:rPr>
              <a:t>3</a:t>
            </a:r>
            <a:r>
              <a:rPr lang="sv-SE" sz="2600" dirty="0" smtClean="0">
                <a:latin typeface="Arial" pitchFamily="34" charset="0"/>
                <a:cs typeface="Arial" pitchFamily="34" charset="0"/>
              </a:rPr>
              <a:t>.</a:t>
            </a:r>
          </a:p>
          <a:p>
            <a:pPr algn="just">
              <a:buNone/>
            </a:pPr>
            <a:endParaRPr lang="sv-SE" sz="2600" dirty="0" smtClean="0">
              <a:latin typeface="Arial" pitchFamily="34" charset="0"/>
              <a:cs typeface="Arial" pitchFamily="34" charset="0"/>
            </a:endParaRPr>
          </a:p>
          <a:p>
            <a:pPr algn="just">
              <a:buNone/>
            </a:pPr>
            <a:r>
              <a:rPr lang="sv-SE" sz="2600" dirty="0" err="1" smtClean="0">
                <a:latin typeface="Arial" pitchFamily="34" charset="0"/>
                <a:cs typeface="Arial" pitchFamily="34" charset="0"/>
              </a:rPr>
              <a:t>Find</a:t>
            </a:r>
            <a:r>
              <a:rPr lang="sv-SE" sz="2600" dirty="0" smtClean="0">
                <a:latin typeface="Arial" pitchFamily="34" charset="0"/>
                <a:cs typeface="Arial" pitchFamily="34" charset="0"/>
              </a:rPr>
              <a:t> the </a:t>
            </a:r>
            <a:r>
              <a:rPr lang="sv-SE" sz="2600" dirty="0" err="1" smtClean="0">
                <a:latin typeface="Arial" pitchFamily="34" charset="0"/>
                <a:cs typeface="Arial" pitchFamily="34" charset="0"/>
              </a:rPr>
              <a:t>concentrations</a:t>
            </a:r>
            <a:r>
              <a:rPr lang="sv-SE" sz="2600" dirty="0" smtClean="0">
                <a:latin typeface="Arial" pitchFamily="34" charset="0"/>
                <a:cs typeface="Arial" pitchFamily="34" charset="0"/>
              </a:rPr>
              <a:t> of A, B, C and D </a:t>
            </a:r>
            <a:r>
              <a:rPr lang="sv-SE" sz="2600" dirty="0" err="1" smtClean="0">
                <a:latin typeface="Arial" pitchFamily="34" charset="0"/>
                <a:cs typeface="Arial" pitchFamily="34" charset="0"/>
              </a:rPr>
              <a:t>existing</a:t>
            </a:r>
            <a:r>
              <a:rPr lang="sv-SE" sz="2600" dirty="0" smtClean="0">
                <a:latin typeface="Arial" pitchFamily="34" charset="0"/>
                <a:cs typeface="Arial" pitchFamily="34" charset="0"/>
              </a:rPr>
              <a:t> in the </a:t>
            </a:r>
            <a:r>
              <a:rPr lang="sv-SE" sz="2600" dirty="0" err="1" smtClean="0">
                <a:latin typeface="Arial" pitchFamily="34" charset="0"/>
                <a:cs typeface="Arial" pitchFamily="34" charset="0"/>
              </a:rPr>
              <a:t>reactor</a:t>
            </a:r>
            <a:r>
              <a:rPr lang="sv-SE" sz="2600" dirty="0" smtClean="0">
                <a:latin typeface="Arial" pitchFamily="34" charset="0"/>
                <a:cs typeface="Arial" pitchFamily="34" charset="0"/>
              </a:rPr>
              <a:t> </a:t>
            </a:r>
            <a:r>
              <a:rPr lang="sv-SE" sz="2600" dirty="0" err="1" smtClean="0">
                <a:latin typeface="Arial" pitchFamily="34" charset="0"/>
                <a:cs typeface="Arial" pitchFamily="34" charset="0"/>
              </a:rPr>
              <a:t>along</a:t>
            </a:r>
            <a:r>
              <a:rPr lang="sv-SE" sz="2600" dirty="0" smtClean="0">
                <a:latin typeface="Arial" pitchFamily="34" charset="0"/>
                <a:cs typeface="Arial" pitchFamily="34" charset="0"/>
              </a:rPr>
              <a:t> with the </a:t>
            </a:r>
            <a:r>
              <a:rPr lang="sv-SE" sz="2600" dirty="0" err="1" smtClean="0">
                <a:latin typeface="Arial" pitchFamily="34" charset="0"/>
                <a:cs typeface="Arial" pitchFamily="34" charset="0"/>
              </a:rPr>
              <a:t>existing</a:t>
            </a:r>
            <a:r>
              <a:rPr lang="sv-SE" sz="2600" dirty="0" smtClean="0">
                <a:latin typeface="Arial" pitchFamily="34" charset="0"/>
                <a:cs typeface="Arial" pitchFamily="34" charset="0"/>
              </a:rPr>
              <a:t> </a:t>
            </a:r>
            <a:r>
              <a:rPr lang="sv-SE" sz="2600" dirty="0" err="1" smtClean="0">
                <a:latin typeface="Arial" pitchFamily="34" charset="0"/>
                <a:cs typeface="Arial" pitchFamily="34" charset="0"/>
              </a:rPr>
              <a:t>selectivity</a:t>
            </a:r>
            <a:r>
              <a:rPr lang="sv-SE" sz="2600" dirty="0" smtClean="0">
                <a:latin typeface="Arial" pitchFamily="34" charset="0"/>
                <a:cs typeface="Arial" pitchFamily="34" charset="0"/>
              </a:rPr>
              <a:t>. </a:t>
            </a:r>
          </a:p>
          <a:p>
            <a:pPr algn="just">
              <a:buNone/>
            </a:pPr>
            <a:endParaRPr lang="sv-SE" sz="2600" dirty="0" smtClean="0">
              <a:latin typeface="Arial" pitchFamily="34" charset="0"/>
              <a:cs typeface="Arial" pitchFamily="34" charset="0"/>
            </a:endParaRPr>
          </a:p>
          <a:p>
            <a:pPr algn="just">
              <a:buNone/>
            </a:pPr>
            <a:r>
              <a:rPr lang="sv-SE" sz="2600" dirty="0" err="1" smtClean="0">
                <a:latin typeface="Arial" pitchFamily="34" charset="0"/>
                <a:cs typeface="Arial" pitchFamily="34" charset="0"/>
              </a:rPr>
              <a:t>Plot</a:t>
            </a:r>
            <a:r>
              <a:rPr lang="sv-SE" sz="2600" dirty="0" smtClean="0">
                <a:latin typeface="Arial" pitchFamily="34" charset="0"/>
                <a:cs typeface="Arial" pitchFamily="34" charset="0"/>
              </a:rPr>
              <a:t> F</a:t>
            </a:r>
            <a:r>
              <a:rPr lang="sv-SE" sz="2600" baseline="-25000" dirty="0" smtClean="0">
                <a:latin typeface="Arial" pitchFamily="34" charset="0"/>
                <a:cs typeface="Arial" pitchFamily="34" charset="0"/>
              </a:rPr>
              <a:t>A</a:t>
            </a:r>
            <a:r>
              <a:rPr lang="sv-SE" sz="2600" dirty="0" smtClean="0">
                <a:latin typeface="Arial" pitchFamily="34" charset="0"/>
                <a:cs typeface="Arial" pitchFamily="34" charset="0"/>
              </a:rPr>
              <a:t>, F</a:t>
            </a:r>
            <a:r>
              <a:rPr lang="sv-SE" sz="2600" baseline="-25000" dirty="0" smtClean="0">
                <a:latin typeface="Arial" pitchFamily="34" charset="0"/>
                <a:cs typeface="Arial" pitchFamily="34" charset="0"/>
              </a:rPr>
              <a:t>B</a:t>
            </a:r>
            <a:r>
              <a:rPr lang="sv-SE" sz="2600" dirty="0" smtClean="0">
                <a:latin typeface="Arial" pitchFamily="34" charset="0"/>
                <a:cs typeface="Arial" pitchFamily="34" charset="0"/>
              </a:rPr>
              <a:t>, F</a:t>
            </a:r>
            <a:r>
              <a:rPr lang="sv-SE" sz="2600" baseline="-25000" dirty="0" smtClean="0">
                <a:latin typeface="Arial" pitchFamily="34" charset="0"/>
                <a:cs typeface="Arial" pitchFamily="34" charset="0"/>
              </a:rPr>
              <a:t>C</a:t>
            </a:r>
            <a:r>
              <a:rPr lang="sv-SE" sz="2600" dirty="0" smtClean="0">
                <a:latin typeface="Arial" pitchFamily="34" charset="0"/>
                <a:cs typeface="Arial" pitchFamily="34" charset="0"/>
              </a:rPr>
              <a:t>, F</a:t>
            </a:r>
            <a:r>
              <a:rPr lang="sv-SE" sz="2600" baseline="-25000" dirty="0" smtClean="0">
                <a:latin typeface="Arial" pitchFamily="34" charset="0"/>
                <a:cs typeface="Arial" pitchFamily="34" charset="0"/>
              </a:rPr>
              <a:t>D</a:t>
            </a:r>
            <a:r>
              <a:rPr lang="sv-SE" sz="2600" dirty="0" smtClean="0">
                <a:latin typeface="Arial" pitchFamily="34" charset="0"/>
                <a:cs typeface="Arial" pitchFamily="34" charset="0"/>
              </a:rPr>
              <a:t> and S</a:t>
            </a:r>
            <a:r>
              <a:rPr lang="sv-SE" sz="2600" baseline="-25000" dirty="0" smtClean="0">
                <a:latin typeface="Arial" pitchFamily="34" charset="0"/>
                <a:cs typeface="Arial" pitchFamily="34" charset="0"/>
              </a:rPr>
              <a:t>C/D</a:t>
            </a:r>
            <a:r>
              <a:rPr lang="sv-SE" sz="2600" dirty="0" smtClean="0">
                <a:latin typeface="Arial" pitchFamily="34" charset="0"/>
                <a:cs typeface="Arial" pitchFamily="34" charset="0"/>
              </a:rPr>
              <a:t> as a </a:t>
            </a:r>
            <a:r>
              <a:rPr lang="sv-SE" sz="2600" dirty="0" err="1" smtClean="0">
                <a:latin typeface="Arial" pitchFamily="34" charset="0"/>
                <a:cs typeface="Arial" pitchFamily="34" charset="0"/>
              </a:rPr>
              <a:t>function</a:t>
            </a:r>
            <a:r>
              <a:rPr lang="sv-SE" sz="2600" dirty="0" smtClean="0">
                <a:latin typeface="Arial" pitchFamily="34" charset="0"/>
                <a:cs typeface="Arial" pitchFamily="34" charset="0"/>
              </a:rPr>
              <a:t> of V</a:t>
            </a:r>
          </a:p>
        </p:txBody>
      </p:sp>
      <p:sp>
        <p:nvSpPr>
          <p:cNvPr id="5" name="Slide Number Placeholder 4"/>
          <p:cNvSpPr>
            <a:spLocks noGrp="1"/>
          </p:cNvSpPr>
          <p:nvPr>
            <p:ph type="sldNum" sz="quarter" idx="12"/>
          </p:nvPr>
        </p:nvSpPr>
        <p:spPr/>
        <p:txBody>
          <a:bodyPr/>
          <a:lstStyle/>
          <a:p>
            <a:fld id="{F3C01CFD-C562-5C4B-97C2-CC3D9416D8EA}" type="slidenum">
              <a:rPr lang="sv-SE" smtClean="0"/>
              <a:pPr/>
              <a:t>17</a:t>
            </a:fld>
            <a:endParaRPr lang="sv-SE"/>
          </a:p>
        </p:txBody>
      </p:sp>
      <p:sp>
        <p:nvSpPr>
          <p:cNvPr id="6" name="Rubrik 3"/>
          <p:cNvSpPr>
            <a:spLocks noGrp="1"/>
          </p:cNvSpPr>
          <p:nvPr>
            <p:ph type="title"/>
          </p:nvPr>
        </p:nvSpPr>
        <p:spPr/>
        <p:txBody>
          <a:bodyPr>
            <a:normAutofit/>
          </a:bodyPr>
          <a:lstStyle/>
          <a:p>
            <a:r>
              <a:rPr lang="sv-SE" dirty="0" smtClean="0"/>
              <a:t>Example A: </a:t>
            </a:r>
            <a:r>
              <a:rPr lang="en-US" dirty="0" smtClean="0">
                <a:solidFill>
                  <a:srgbClr val="0070C0"/>
                </a:solidFill>
                <a:cs typeface="Arial" pitchFamily="34" charset="0"/>
              </a:rPr>
              <a:t>Liquid Phase </a:t>
            </a:r>
            <a:r>
              <a:rPr lang="en-US" dirty="0" smtClean="0">
                <a:solidFill>
                  <a:srgbClr val="FF0000"/>
                </a:solidFill>
                <a:cs typeface="Arial" pitchFamily="34" charset="0"/>
              </a:rPr>
              <a:t>CSTR</a:t>
            </a:r>
            <a:endParaRPr lang="sv-SE" dirty="0"/>
          </a:p>
        </p:txBody>
      </p:sp>
    </p:spTree>
    <p:extLst>
      <p:ext uri="{BB962C8B-B14F-4D97-AF65-F5344CB8AC3E}">
        <p14:creationId xmlns:p14="http://schemas.microsoft.com/office/powerpoint/2010/main" val="4061995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23"/>
          <p:cNvGrpSpPr/>
          <p:nvPr/>
        </p:nvGrpSpPr>
        <p:grpSpPr>
          <a:xfrm>
            <a:off x="918465" y="1314184"/>
            <a:ext cx="4572001" cy="1015663"/>
            <a:chOff x="918465" y="1314184"/>
            <a:chExt cx="4572001" cy="1015663"/>
          </a:xfrm>
        </p:grpSpPr>
        <p:sp>
          <p:nvSpPr>
            <p:cNvPr id="3" name="Rektangel 2"/>
            <p:cNvSpPr/>
            <p:nvPr/>
          </p:nvSpPr>
          <p:spPr>
            <a:xfrm>
              <a:off x="918466" y="1314184"/>
              <a:ext cx="4572000" cy="492443"/>
            </a:xfrm>
            <a:prstGeom prst="rect">
              <a:avLst/>
            </a:prstGeom>
          </p:spPr>
          <p:txBody>
            <a:bodyPr>
              <a:spAutoFit/>
            </a:bodyPr>
            <a:lstStyle/>
            <a:p>
              <a:pPr>
                <a:buNone/>
              </a:pPr>
              <a:r>
                <a:rPr lang="sv-SE" sz="2600" b="1" i="1" dirty="0" smtClean="0">
                  <a:latin typeface="Arial" pitchFamily="34" charset="0"/>
                  <a:cs typeface="Arial" pitchFamily="34" charset="0"/>
                </a:rPr>
                <a:t>Solution</a:t>
              </a:r>
            </a:p>
          </p:txBody>
        </p:sp>
        <p:sp>
          <p:nvSpPr>
            <p:cNvPr id="5" name="Rektangel 4"/>
            <p:cNvSpPr/>
            <p:nvPr/>
          </p:nvSpPr>
          <p:spPr>
            <a:xfrm>
              <a:off x="918465" y="1806627"/>
              <a:ext cx="4281435" cy="523220"/>
            </a:xfrm>
            <a:prstGeom prst="rect">
              <a:avLst/>
            </a:prstGeom>
          </p:spPr>
          <p:txBody>
            <a:bodyPr wrap="square">
              <a:spAutoFit/>
            </a:bodyPr>
            <a:lstStyle/>
            <a:p>
              <a:pPr>
                <a:buNone/>
              </a:pPr>
              <a:r>
                <a:rPr lang="en-US" sz="2800" dirty="0">
                  <a:solidFill>
                    <a:srgbClr val="0070C0"/>
                  </a:solidFill>
                  <a:latin typeface="Arial" pitchFamily="34" charset="0"/>
                  <a:cs typeface="Arial" pitchFamily="34" charset="0"/>
                </a:rPr>
                <a:t>Liquid Phase </a:t>
              </a:r>
              <a:r>
                <a:rPr lang="en-US" sz="2800" dirty="0">
                  <a:solidFill>
                    <a:srgbClr val="FF0000"/>
                  </a:solidFill>
                  <a:latin typeface="Arial" pitchFamily="34" charset="0"/>
                  <a:cs typeface="Arial" pitchFamily="34" charset="0"/>
                </a:rPr>
                <a:t>CSTR</a:t>
              </a:r>
              <a:endParaRPr lang="sv-SE" sz="2600" b="1" dirty="0" smtClean="0">
                <a:latin typeface="Arial" pitchFamily="34" charset="0"/>
                <a:cs typeface="Arial" pitchFamily="34" charset="0"/>
              </a:endParaRPr>
            </a:p>
          </p:txBody>
        </p:sp>
      </p:grpSp>
      <p:graphicFrame>
        <p:nvGraphicFramePr>
          <p:cNvPr id="7" name="Tabell 6"/>
          <p:cNvGraphicFramePr>
            <a:graphicFrameLocks noGrp="1"/>
          </p:cNvGraphicFramePr>
          <p:nvPr>
            <p:extLst>
              <p:ext uri="{D42A27DB-BD31-4B8C-83A1-F6EECF244321}">
                <p14:modId xmlns:p14="http://schemas.microsoft.com/office/powerpoint/2010/main" val="3080951732"/>
              </p:ext>
            </p:extLst>
          </p:nvPr>
        </p:nvGraphicFramePr>
        <p:xfrm>
          <a:off x="952466" y="2980624"/>
          <a:ext cx="6096000" cy="2316480"/>
        </p:xfrm>
        <a:graphic>
          <a:graphicData uri="http://schemas.openxmlformats.org/drawingml/2006/table">
            <a:tbl>
              <a:tblPr firstRow="1" bandRow="1">
                <a:tableStyleId>{2D5ABB26-0587-4C30-8999-92F81FD0307C}</a:tableStyleId>
              </a:tblPr>
              <a:tblGrid>
                <a:gridCol w="1689147"/>
                <a:gridCol w="4406853"/>
              </a:tblGrid>
              <a:tr h="370840">
                <a:tc>
                  <a:txBody>
                    <a:bodyPr/>
                    <a:lstStyle/>
                    <a:p>
                      <a:endParaRPr lang="sv-SE" sz="1600" dirty="0" smtClean="0"/>
                    </a:p>
                    <a:p>
                      <a:endParaRPr lang="sv-SE" sz="1600" dirty="0" smtClean="0"/>
                    </a:p>
                  </a:txBody>
                  <a:tcPr/>
                </a:tc>
                <a:tc>
                  <a:txBody>
                    <a:bodyPr/>
                    <a:lstStyle/>
                    <a:p>
                      <a:endParaRPr lang="sv-SE" sz="1600" dirty="0"/>
                    </a:p>
                  </a:txBody>
                  <a:tcPr/>
                </a:tc>
              </a:tr>
              <a:tr h="370840">
                <a:tc>
                  <a:txBody>
                    <a:bodyPr/>
                    <a:lstStyle/>
                    <a:p>
                      <a:endParaRPr lang="sv-SE" sz="1600" dirty="0" smtClean="0"/>
                    </a:p>
                    <a:p>
                      <a:endParaRPr lang="sv-SE" sz="1600" dirty="0" smtClean="0"/>
                    </a:p>
                  </a:txBody>
                  <a:tcPr/>
                </a:tc>
                <a:tc>
                  <a:txBody>
                    <a:bodyPr/>
                    <a:lstStyle/>
                    <a:p>
                      <a:endParaRPr lang="sv-SE" sz="1600" dirty="0"/>
                    </a:p>
                  </a:txBody>
                  <a:tcPr/>
                </a:tc>
              </a:tr>
              <a:tr h="370840">
                <a:tc>
                  <a:txBody>
                    <a:bodyPr/>
                    <a:lstStyle/>
                    <a:p>
                      <a:endParaRPr lang="sv-SE" sz="1600" dirty="0" smtClean="0"/>
                    </a:p>
                    <a:p>
                      <a:endParaRPr lang="sv-SE" sz="1600" dirty="0" smtClean="0"/>
                    </a:p>
                  </a:txBody>
                  <a:tcPr/>
                </a:tc>
                <a:tc>
                  <a:txBody>
                    <a:bodyPr/>
                    <a:lstStyle/>
                    <a:p>
                      <a:endParaRPr lang="sv-SE" sz="1600" dirty="0"/>
                    </a:p>
                  </a:txBody>
                  <a:tcPr/>
                </a:tc>
              </a:tr>
              <a:tr h="370840">
                <a:tc>
                  <a:txBody>
                    <a:bodyPr/>
                    <a:lstStyle/>
                    <a:p>
                      <a:endParaRPr lang="sv-SE" sz="1600" dirty="0" smtClean="0"/>
                    </a:p>
                    <a:p>
                      <a:endParaRPr lang="sv-SE" sz="1600" dirty="0" smtClean="0"/>
                    </a:p>
                  </a:txBody>
                  <a:tcPr/>
                </a:tc>
                <a:tc>
                  <a:txBody>
                    <a:bodyPr/>
                    <a:lstStyle/>
                    <a:p>
                      <a:endParaRPr lang="sv-SE" sz="1600" dirty="0"/>
                    </a:p>
                  </a:txBody>
                  <a:tcPr/>
                </a:tc>
              </a:tr>
            </a:tbl>
          </a:graphicData>
        </a:graphic>
      </p:graphicFrame>
      <p:grpSp>
        <p:nvGrpSpPr>
          <p:cNvPr id="8" name="Grupp 24"/>
          <p:cNvGrpSpPr/>
          <p:nvPr/>
        </p:nvGrpSpPr>
        <p:grpSpPr>
          <a:xfrm>
            <a:off x="914400" y="2333222"/>
            <a:ext cx="6309482" cy="3099751"/>
            <a:chOff x="914400" y="2333222"/>
            <a:chExt cx="6309482" cy="3099751"/>
          </a:xfrm>
        </p:grpSpPr>
        <p:sp>
          <p:nvSpPr>
            <p:cNvPr id="6" name="Rektangel 5"/>
            <p:cNvSpPr/>
            <p:nvPr/>
          </p:nvSpPr>
          <p:spPr>
            <a:xfrm>
              <a:off x="914400" y="2333222"/>
              <a:ext cx="3223959" cy="523220"/>
            </a:xfrm>
            <a:prstGeom prst="rect">
              <a:avLst/>
            </a:prstGeom>
          </p:spPr>
          <p:txBody>
            <a:bodyPr wrap="none">
              <a:spAutoFit/>
            </a:bodyPr>
            <a:lstStyle/>
            <a:p>
              <a:r>
                <a:rPr lang="en-US" sz="2800" b="1" dirty="0">
                  <a:solidFill>
                    <a:srgbClr val="FFC000"/>
                  </a:solidFill>
                  <a:latin typeface="Arial" pitchFamily="34" charset="0"/>
                  <a:cs typeface="Arial" pitchFamily="34" charset="0"/>
                </a:rPr>
                <a:t>1) Mole Balances</a:t>
              </a:r>
              <a:r>
                <a:rPr lang="en-US" sz="2800" b="1" dirty="0" smtClean="0">
                  <a:solidFill>
                    <a:srgbClr val="FFC000"/>
                  </a:solidFill>
                  <a:latin typeface="Arial" pitchFamily="34" charset="0"/>
                  <a:cs typeface="Arial" pitchFamily="34" charset="0"/>
                </a:rPr>
                <a:t>:</a:t>
              </a:r>
              <a:endParaRPr lang="sv-SE" sz="2800" u="sng" dirty="0">
                <a:latin typeface="Arial" pitchFamily="34" charset="0"/>
                <a:cs typeface="Arial" pitchFamily="34" charset="0"/>
              </a:endParaRPr>
            </a:p>
          </p:txBody>
        </p:sp>
        <p:grpSp>
          <p:nvGrpSpPr>
            <p:cNvPr id="11" name="Grupp 7"/>
            <p:cNvGrpSpPr/>
            <p:nvPr/>
          </p:nvGrpSpPr>
          <p:grpSpPr>
            <a:xfrm>
              <a:off x="1538382" y="2980623"/>
              <a:ext cx="5685500" cy="560049"/>
              <a:chOff x="914400" y="4634250"/>
              <a:chExt cx="5685500" cy="560049"/>
            </a:xfrm>
          </p:grpSpPr>
          <p:graphicFrame>
            <p:nvGraphicFramePr>
              <p:cNvPr id="9" name="Object 2"/>
              <p:cNvGraphicFramePr>
                <a:graphicFrameLocks noChangeAspect="1"/>
              </p:cNvGraphicFramePr>
              <p:nvPr/>
            </p:nvGraphicFramePr>
            <p:xfrm>
              <a:off x="2711449" y="4634250"/>
              <a:ext cx="3888451" cy="560049"/>
            </p:xfrm>
            <a:graphic>
              <a:graphicData uri="http://schemas.openxmlformats.org/presentationml/2006/ole">
                <mc:AlternateContent xmlns:mc="http://schemas.openxmlformats.org/markup-compatibility/2006">
                  <mc:Choice xmlns:v="urn:schemas-microsoft-com:vml" Requires="v">
                    <p:oleObj spid="_x0000_s278595" name="Equation" r:id="rId4" imgW="1739900" imgH="241300" progId="Equation.3">
                      <p:embed/>
                    </p:oleObj>
                  </mc:Choice>
                  <mc:Fallback>
                    <p:oleObj name="Equation" r:id="rId4" imgW="17399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1449" y="4634250"/>
                            <a:ext cx="3888451" cy="560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Rektangel 9"/>
              <p:cNvSpPr/>
              <p:nvPr/>
            </p:nvSpPr>
            <p:spPr>
              <a:xfrm>
                <a:off x="914400" y="4636262"/>
                <a:ext cx="591829" cy="492443"/>
              </a:xfrm>
              <a:prstGeom prst="rect">
                <a:avLst/>
              </a:prstGeom>
            </p:spPr>
            <p:txBody>
              <a:bodyPr wrap="none">
                <a:spAutoFit/>
              </a:bodyPr>
              <a:lstStyle/>
              <a:p>
                <a:r>
                  <a:rPr lang="sv-SE" sz="2600" dirty="0" smtClean="0">
                    <a:latin typeface="Arial" pitchFamily="34" charset="0"/>
                    <a:cs typeface="Arial" pitchFamily="34" charset="0"/>
                  </a:rPr>
                  <a:t>(1)</a:t>
                </a:r>
              </a:p>
            </p:txBody>
          </p:sp>
        </p:grpSp>
        <p:grpSp>
          <p:nvGrpSpPr>
            <p:cNvPr id="14" name="Grupp 10"/>
            <p:cNvGrpSpPr/>
            <p:nvPr/>
          </p:nvGrpSpPr>
          <p:grpSpPr>
            <a:xfrm>
              <a:off x="1538382" y="3596237"/>
              <a:ext cx="5503184" cy="616763"/>
              <a:chOff x="914400" y="5199064"/>
              <a:chExt cx="5503184" cy="616763"/>
            </a:xfrm>
          </p:grpSpPr>
          <p:graphicFrame>
            <p:nvGraphicFramePr>
              <p:cNvPr id="12" name="Object 8"/>
              <p:cNvGraphicFramePr>
                <a:graphicFrameLocks noChangeAspect="1"/>
              </p:cNvGraphicFramePr>
              <p:nvPr/>
            </p:nvGraphicFramePr>
            <p:xfrm>
              <a:off x="2711449" y="5282037"/>
              <a:ext cx="3706135" cy="533790"/>
            </p:xfrm>
            <a:graphic>
              <a:graphicData uri="http://schemas.openxmlformats.org/presentationml/2006/ole">
                <mc:AlternateContent xmlns:mc="http://schemas.openxmlformats.org/markup-compatibility/2006">
                  <mc:Choice xmlns:v="urn:schemas-microsoft-com:vml" Requires="v">
                    <p:oleObj spid="_x0000_s278596" name="Equation" r:id="rId6" imgW="1739900" imgH="241300" progId="Equation.3">
                      <p:embed/>
                    </p:oleObj>
                  </mc:Choice>
                  <mc:Fallback>
                    <p:oleObj name="Equation" r:id="rId6" imgW="1739900" imgH="241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1449" y="5282037"/>
                            <a:ext cx="3706135" cy="533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3" name="Rektangel 12"/>
              <p:cNvSpPr/>
              <p:nvPr/>
            </p:nvSpPr>
            <p:spPr>
              <a:xfrm>
                <a:off x="914400" y="5199064"/>
                <a:ext cx="591829" cy="492443"/>
              </a:xfrm>
              <a:prstGeom prst="rect">
                <a:avLst/>
              </a:prstGeom>
            </p:spPr>
            <p:txBody>
              <a:bodyPr wrap="none">
                <a:spAutoFit/>
              </a:bodyPr>
              <a:lstStyle/>
              <a:p>
                <a:r>
                  <a:rPr lang="sv-SE" sz="2600" dirty="0" smtClean="0">
                    <a:latin typeface="Arial" pitchFamily="34" charset="0"/>
                    <a:cs typeface="Arial" pitchFamily="34" charset="0"/>
                  </a:rPr>
                  <a:t>(2)</a:t>
                </a:r>
              </a:p>
            </p:txBody>
          </p:sp>
        </p:grpSp>
        <p:grpSp>
          <p:nvGrpSpPr>
            <p:cNvPr id="17" name="Grupp 13"/>
            <p:cNvGrpSpPr/>
            <p:nvPr/>
          </p:nvGrpSpPr>
          <p:grpSpPr>
            <a:xfrm>
              <a:off x="1538382" y="4259651"/>
              <a:ext cx="4637727" cy="576422"/>
              <a:chOff x="914400" y="5773578"/>
              <a:chExt cx="4637727" cy="576422"/>
            </a:xfrm>
          </p:grpSpPr>
          <p:graphicFrame>
            <p:nvGraphicFramePr>
              <p:cNvPr id="15" name="Object 9"/>
              <p:cNvGraphicFramePr>
                <a:graphicFrameLocks noChangeAspect="1"/>
              </p:cNvGraphicFramePr>
              <p:nvPr/>
            </p:nvGraphicFramePr>
            <p:xfrm>
              <a:off x="2708275" y="5815827"/>
              <a:ext cx="2843852" cy="534173"/>
            </p:xfrm>
            <a:graphic>
              <a:graphicData uri="http://schemas.openxmlformats.org/presentationml/2006/ole">
                <mc:AlternateContent xmlns:mc="http://schemas.openxmlformats.org/markup-compatibility/2006">
                  <mc:Choice xmlns:v="urn:schemas-microsoft-com:vml" Requires="v">
                    <p:oleObj spid="_x0000_s278597" name="Equation" r:id="rId8" imgW="1333500" imgH="241300" progId="Equation.3">
                      <p:embed/>
                    </p:oleObj>
                  </mc:Choice>
                  <mc:Fallback>
                    <p:oleObj name="Equation" r:id="rId8" imgW="1333500" imgH="2413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8275" y="5815827"/>
                            <a:ext cx="2843852" cy="534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6" name="Rektangel 15"/>
              <p:cNvSpPr/>
              <p:nvPr/>
            </p:nvSpPr>
            <p:spPr>
              <a:xfrm>
                <a:off x="914400" y="5773578"/>
                <a:ext cx="591829" cy="492443"/>
              </a:xfrm>
              <a:prstGeom prst="rect">
                <a:avLst/>
              </a:prstGeom>
            </p:spPr>
            <p:txBody>
              <a:bodyPr wrap="none">
                <a:spAutoFit/>
              </a:bodyPr>
              <a:lstStyle/>
              <a:p>
                <a:r>
                  <a:rPr lang="sv-SE" sz="2600" dirty="0" smtClean="0">
                    <a:latin typeface="Arial" pitchFamily="34" charset="0"/>
                    <a:cs typeface="Arial" pitchFamily="34" charset="0"/>
                  </a:rPr>
                  <a:t>(3)</a:t>
                </a:r>
              </a:p>
            </p:txBody>
          </p:sp>
        </p:grpSp>
        <p:grpSp>
          <p:nvGrpSpPr>
            <p:cNvPr id="21" name="Grupp 16"/>
            <p:cNvGrpSpPr/>
            <p:nvPr/>
          </p:nvGrpSpPr>
          <p:grpSpPr>
            <a:xfrm>
              <a:off x="1525682" y="4883698"/>
              <a:ext cx="4516566" cy="549275"/>
              <a:chOff x="901700" y="6308725"/>
              <a:chExt cx="4516566" cy="549275"/>
            </a:xfrm>
          </p:grpSpPr>
          <p:graphicFrame>
            <p:nvGraphicFramePr>
              <p:cNvPr id="18" name="Object 10"/>
              <p:cNvGraphicFramePr>
                <a:graphicFrameLocks noChangeAspect="1"/>
              </p:cNvGraphicFramePr>
              <p:nvPr/>
            </p:nvGraphicFramePr>
            <p:xfrm>
              <a:off x="2686050" y="6350000"/>
              <a:ext cx="2732216" cy="508000"/>
            </p:xfrm>
            <a:graphic>
              <a:graphicData uri="http://schemas.openxmlformats.org/presentationml/2006/ole">
                <mc:AlternateContent xmlns:mc="http://schemas.openxmlformats.org/markup-compatibility/2006">
                  <mc:Choice xmlns:v="urn:schemas-microsoft-com:vml" Requires="v">
                    <p:oleObj spid="_x0000_s278598" name="Equation" r:id="rId10" imgW="1346200" imgH="241300" progId="Equation.3">
                      <p:embed/>
                    </p:oleObj>
                  </mc:Choice>
                  <mc:Fallback>
                    <p:oleObj name="Equation" r:id="rId10" imgW="1346200" imgH="2413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86050" y="6350000"/>
                            <a:ext cx="2732216" cy="5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 name="Rektangel 18"/>
              <p:cNvSpPr/>
              <p:nvPr/>
            </p:nvSpPr>
            <p:spPr>
              <a:xfrm>
                <a:off x="901700" y="6308725"/>
                <a:ext cx="591829" cy="492443"/>
              </a:xfrm>
              <a:prstGeom prst="rect">
                <a:avLst/>
              </a:prstGeom>
            </p:spPr>
            <p:txBody>
              <a:bodyPr wrap="none">
                <a:spAutoFit/>
              </a:bodyPr>
              <a:lstStyle/>
              <a:p>
                <a:r>
                  <a:rPr lang="sv-SE" sz="2600" dirty="0" smtClean="0">
                    <a:latin typeface="Arial" pitchFamily="34" charset="0"/>
                    <a:cs typeface="Arial" pitchFamily="34" charset="0"/>
                  </a:rPr>
                  <a:t>(4)</a:t>
                </a:r>
              </a:p>
            </p:txBody>
          </p:sp>
        </p:grpSp>
      </p:grpSp>
      <p:grpSp>
        <p:nvGrpSpPr>
          <p:cNvPr id="24" name="Grupp 25"/>
          <p:cNvGrpSpPr/>
          <p:nvPr/>
        </p:nvGrpSpPr>
        <p:grpSpPr>
          <a:xfrm>
            <a:off x="955344" y="5432973"/>
            <a:ext cx="4244556" cy="1006613"/>
            <a:chOff x="955344" y="5432973"/>
            <a:chExt cx="4244556" cy="1006613"/>
          </a:xfrm>
        </p:grpSpPr>
        <p:sp>
          <p:nvSpPr>
            <p:cNvPr id="20" name="Rektangel 19"/>
            <p:cNvSpPr/>
            <p:nvPr/>
          </p:nvSpPr>
          <p:spPr>
            <a:xfrm>
              <a:off x="955344" y="5432973"/>
              <a:ext cx="2385589" cy="523220"/>
            </a:xfrm>
            <a:prstGeom prst="rect">
              <a:avLst/>
            </a:prstGeom>
          </p:spPr>
          <p:txBody>
            <a:bodyPr wrap="none">
              <a:spAutoFit/>
            </a:bodyPr>
            <a:lstStyle/>
            <a:p>
              <a:pPr>
                <a:spcBef>
                  <a:spcPct val="50000"/>
                </a:spcBef>
              </a:pPr>
              <a:r>
                <a:rPr lang="en-US" sz="2800" b="1" dirty="0">
                  <a:solidFill>
                    <a:srgbClr val="E818CA"/>
                  </a:solidFill>
                  <a:latin typeface="Arial" pitchFamily="34" charset="0"/>
                  <a:cs typeface="Arial" pitchFamily="34" charset="0"/>
                </a:rPr>
                <a:t>2) </a:t>
              </a:r>
              <a:r>
                <a:rPr lang="en-US" sz="2800" b="1" dirty="0" smtClean="0">
                  <a:solidFill>
                    <a:srgbClr val="E818CA"/>
                  </a:solidFill>
                  <a:latin typeface="Arial" pitchFamily="34" charset="0"/>
                  <a:cs typeface="Arial" pitchFamily="34" charset="0"/>
                </a:rPr>
                <a:t>Net Rates:</a:t>
              </a:r>
              <a:endParaRPr lang="en-US" sz="2800" dirty="0">
                <a:latin typeface="Arial" pitchFamily="34" charset="0"/>
                <a:cs typeface="Arial" pitchFamily="34" charset="0"/>
              </a:endParaRPr>
            </a:p>
          </p:txBody>
        </p:sp>
        <p:grpSp>
          <p:nvGrpSpPr>
            <p:cNvPr id="25" name="Grupp 20"/>
            <p:cNvGrpSpPr/>
            <p:nvPr/>
          </p:nvGrpSpPr>
          <p:grpSpPr>
            <a:xfrm>
              <a:off x="1538382" y="5924124"/>
              <a:ext cx="3661518" cy="515462"/>
              <a:chOff x="516600" y="6141878"/>
              <a:chExt cx="3661518" cy="515462"/>
            </a:xfrm>
          </p:grpSpPr>
          <p:graphicFrame>
            <p:nvGraphicFramePr>
              <p:cNvPr id="22" name="Object 11"/>
              <p:cNvGraphicFramePr>
                <a:graphicFrameLocks noChangeAspect="1"/>
              </p:cNvGraphicFramePr>
              <p:nvPr/>
            </p:nvGraphicFramePr>
            <p:xfrm>
              <a:off x="2313649" y="6204743"/>
              <a:ext cx="1864469" cy="452597"/>
            </p:xfrm>
            <a:graphic>
              <a:graphicData uri="http://schemas.openxmlformats.org/presentationml/2006/ole">
                <mc:AlternateContent xmlns:mc="http://schemas.openxmlformats.org/markup-compatibility/2006">
                  <mc:Choice xmlns:v="urn:schemas-microsoft-com:vml" Requires="v">
                    <p:oleObj spid="_x0000_s278599" name="Equation" r:id="rId12" imgW="762000" imgH="177800" progId="Equation.3">
                      <p:embed/>
                    </p:oleObj>
                  </mc:Choice>
                  <mc:Fallback>
                    <p:oleObj name="Equation" r:id="rId12" imgW="762000" imgH="177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13649" y="6204743"/>
                            <a:ext cx="1864469" cy="452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3" name="Rektangel 22"/>
              <p:cNvSpPr/>
              <p:nvPr/>
            </p:nvSpPr>
            <p:spPr>
              <a:xfrm>
                <a:off x="516600" y="6141878"/>
                <a:ext cx="591829" cy="492443"/>
              </a:xfrm>
              <a:prstGeom prst="rect">
                <a:avLst/>
              </a:prstGeom>
            </p:spPr>
            <p:txBody>
              <a:bodyPr wrap="none">
                <a:spAutoFit/>
              </a:bodyPr>
              <a:lstStyle/>
              <a:p>
                <a:r>
                  <a:rPr lang="sv-SE" sz="2600" dirty="0" smtClean="0">
                    <a:latin typeface="Arial" pitchFamily="34" charset="0"/>
                    <a:cs typeface="Arial" pitchFamily="34" charset="0"/>
                  </a:rPr>
                  <a:t>(5)</a:t>
                </a:r>
              </a:p>
            </p:txBody>
          </p:sp>
        </p:grpSp>
      </p:grpSp>
      <p:sp>
        <p:nvSpPr>
          <p:cNvPr id="26" name="Slide Number Placeholder 25"/>
          <p:cNvSpPr>
            <a:spLocks noGrp="1"/>
          </p:cNvSpPr>
          <p:nvPr>
            <p:ph type="sldNum" sz="quarter" idx="12"/>
          </p:nvPr>
        </p:nvSpPr>
        <p:spPr/>
        <p:txBody>
          <a:bodyPr/>
          <a:lstStyle/>
          <a:p>
            <a:fld id="{F3C01CFD-C562-5C4B-97C2-CC3D9416D8EA}" type="slidenum">
              <a:rPr lang="sv-SE" smtClean="0">
                <a:latin typeface="Arial" pitchFamily="34" charset="0"/>
                <a:cs typeface="Arial" pitchFamily="34" charset="0"/>
              </a:rPr>
              <a:pPr/>
              <a:t>18</a:t>
            </a:fld>
            <a:endParaRPr lang="sv-SE">
              <a:latin typeface="Arial" pitchFamily="34" charset="0"/>
              <a:cs typeface="Arial" pitchFamily="34" charset="0"/>
            </a:endParaRPr>
          </a:p>
        </p:txBody>
      </p:sp>
      <p:sp>
        <p:nvSpPr>
          <p:cNvPr id="28" name="Rubrik 3"/>
          <p:cNvSpPr>
            <a:spLocks noGrp="1"/>
          </p:cNvSpPr>
          <p:nvPr>
            <p:ph type="title"/>
          </p:nvPr>
        </p:nvSpPr>
        <p:spPr/>
        <p:txBody>
          <a:bodyPr>
            <a:normAutofit/>
          </a:bodyPr>
          <a:lstStyle/>
          <a:p>
            <a:r>
              <a:rPr lang="sv-SE" dirty="0" smtClean="0"/>
              <a:t>Example A: </a:t>
            </a:r>
            <a:r>
              <a:rPr lang="en-US" dirty="0" smtClean="0">
                <a:solidFill>
                  <a:srgbClr val="0070C0"/>
                </a:solidFill>
                <a:cs typeface="Arial" pitchFamily="34" charset="0"/>
              </a:rPr>
              <a:t>Liquid Phase </a:t>
            </a:r>
            <a:r>
              <a:rPr lang="en-US" dirty="0" smtClean="0">
                <a:solidFill>
                  <a:srgbClr val="FF0000"/>
                </a:solidFill>
                <a:cs typeface="Arial" pitchFamily="34" charset="0"/>
              </a:rPr>
              <a:t>CSTR</a:t>
            </a:r>
            <a:endParaRPr lang="sv-SE" dirty="0"/>
          </a:p>
        </p:txBody>
      </p:sp>
    </p:spTree>
    <p:extLst>
      <p:ext uri="{BB962C8B-B14F-4D97-AF65-F5344CB8AC3E}">
        <p14:creationId xmlns:p14="http://schemas.microsoft.com/office/powerpoint/2010/main" val="2001968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p:cNvSpPr>
            <a:spLocks noGrp="1"/>
          </p:cNvSpPr>
          <p:nvPr>
            <p:ph sz="quarter" idx="1"/>
          </p:nvPr>
        </p:nvSpPr>
        <p:spPr>
          <a:xfrm>
            <a:off x="914399" y="1410067"/>
            <a:ext cx="3349625" cy="699589"/>
          </a:xfrm>
        </p:spPr>
        <p:txBody>
          <a:bodyPr>
            <a:normAutofit/>
          </a:bodyPr>
          <a:lstStyle/>
          <a:p>
            <a:pPr marL="0" indent="0" defTabSz="914400">
              <a:buNone/>
              <a:defRPr/>
            </a:pPr>
            <a:r>
              <a:rPr lang="en-US" sz="2800" b="1" dirty="0">
                <a:solidFill>
                  <a:srgbClr val="00B050"/>
                </a:solidFill>
                <a:latin typeface="Arial" pitchFamily="34" charset="0"/>
                <a:cs typeface="Arial" pitchFamily="34" charset="0"/>
              </a:rPr>
              <a:t>3) </a:t>
            </a:r>
            <a:r>
              <a:rPr lang="en-US" sz="2800" b="1" dirty="0" smtClean="0">
                <a:solidFill>
                  <a:srgbClr val="00B050"/>
                </a:solidFill>
                <a:latin typeface="Arial" pitchFamily="34" charset="0"/>
                <a:cs typeface="Arial" pitchFamily="34" charset="0"/>
              </a:rPr>
              <a:t>Stoichiometry</a:t>
            </a:r>
            <a:r>
              <a:rPr lang="en-US" sz="2800" b="1" dirty="0">
                <a:solidFill>
                  <a:srgbClr val="00B050"/>
                </a:solidFill>
                <a:latin typeface="Arial" pitchFamily="34" charset="0"/>
                <a:cs typeface="Arial" pitchFamily="34" charset="0"/>
              </a:rPr>
              <a:t>:</a:t>
            </a:r>
          </a:p>
        </p:txBody>
      </p:sp>
      <p:graphicFrame>
        <p:nvGraphicFramePr>
          <p:cNvPr id="5" name="Tabell 4"/>
          <p:cNvGraphicFramePr>
            <a:graphicFrameLocks noGrp="1"/>
          </p:cNvGraphicFramePr>
          <p:nvPr/>
        </p:nvGraphicFramePr>
        <p:xfrm>
          <a:off x="787400" y="3912590"/>
          <a:ext cx="6096000" cy="640080"/>
        </p:xfrm>
        <a:graphic>
          <a:graphicData uri="http://schemas.openxmlformats.org/drawingml/2006/table">
            <a:tbl>
              <a:tblPr firstRow="1" bandRow="1">
                <a:tableStyleId>{2D5ABB26-0587-4C30-8999-92F81FD0307C}</a:tableStyleId>
              </a:tblPr>
              <a:tblGrid>
                <a:gridCol w="1231900"/>
                <a:gridCol w="4864100"/>
              </a:tblGrid>
              <a:tr h="370840">
                <a:tc>
                  <a:txBody>
                    <a:bodyPr/>
                    <a:lstStyle/>
                    <a:p>
                      <a:endParaRPr lang="sv-SE" dirty="0" smtClean="0"/>
                    </a:p>
                    <a:p>
                      <a:endParaRPr lang="sv-SE" dirty="0"/>
                    </a:p>
                  </a:txBody>
                  <a:tcPr/>
                </a:tc>
                <a:tc>
                  <a:txBody>
                    <a:bodyPr/>
                    <a:lstStyle/>
                    <a:p>
                      <a:endParaRPr lang="sv-SE" dirty="0"/>
                    </a:p>
                  </a:txBody>
                  <a:tcPr/>
                </a:tc>
              </a:tr>
            </a:tbl>
          </a:graphicData>
        </a:graphic>
      </p:graphicFrame>
      <p:grpSp>
        <p:nvGrpSpPr>
          <p:cNvPr id="2" name="Grupp 26"/>
          <p:cNvGrpSpPr/>
          <p:nvPr/>
        </p:nvGrpSpPr>
        <p:grpSpPr>
          <a:xfrm>
            <a:off x="1310192" y="1953187"/>
            <a:ext cx="3086100" cy="591576"/>
            <a:chOff x="787400" y="2880994"/>
            <a:chExt cx="3086100" cy="591576"/>
          </a:xfrm>
        </p:grpSpPr>
        <p:graphicFrame>
          <p:nvGraphicFramePr>
            <p:cNvPr id="10" name="Object 3"/>
            <p:cNvGraphicFramePr>
              <a:graphicFrameLocks noChangeAspect="1"/>
            </p:cNvGraphicFramePr>
            <p:nvPr/>
          </p:nvGraphicFramePr>
          <p:xfrm>
            <a:off x="2152650" y="2935995"/>
            <a:ext cx="1720850" cy="536575"/>
          </p:xfrm>
          <a:graphic>
            <a:graphicData uri="http://schemas.openxmlformats.org/presentationml/2006/ole">
              <mc:AlternateContent xmlns:mc="http://schemas.openxmlformats.org/markup-compatibility/2006">
                <mc:Choice xmlns:v="urn:schemas-microsoft-com:vml" Requires="v">
                  <p:oleObj spid="_x0000_s279645" name="Equation" r:id="rId3" imgW="761669" imgH="228501" progId="Equation.3">
                    <p:embed/>
                  </p:oleObj>
                </mc:Choice>
                <mc:Fallback>
                  <p:oleObj name="Equation" r:id="rId3" imgW="761669" imgH="22850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2650" y="2935995"/>
                          <a:ext cx="1720850" cy="53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0" name="Rektangel 19"/>
            <p:cNvSpPr/>
            <p:nvPr/>
          </p:nvSpPr>
          <p:spPr>
            <a:xfrm>
              <a:off x="787400" y="2880994"/>
              <a:ext cx="698804" cy="492443"/>
            </a:xfrm>
            <a:prstGeom prst="rect">
              <a:avLst/>
            </a:prstGeom>
          </p:spPr>
          <p:txBody>
            <a:bodyPr wrap="none">
              <a:spAutoFit/>
            </a:bodyPr>
            <a:lstStyle/>
            <a:p>
              <a:r>
                <a:rPr lang="sv-SE" sz="2600" dirty="0" smtClean="0"/>
                <a:t>(16)</a:t>
              </a:r>
            </a:p>
          </p:txBody>
        </p:sp>
      </p:grpSp>
      <p:grpSp>
        <p:nvGrpSpPr>
          <p:cNvPr id="3" name="Grupp 25"/>
          <p:cNvGrpSpPr/>
          <p:nvPr/>
        </p:nvGrpSpPr>
        <p:grpSpPr>
          <a:xfrm>
            <a:off x="1310192" y="2554850"/>
            <a:ext cx="2987675" cy="575700"/>
            <a:chOff x="787400" y="3546157"/>
            <a:chExt cx="2987675" cy="575700"/>
          </a:xfrm>
        </p:grpSpPr>
        <p:graphicFrame>
          <p:nvGraphicFramePr>
            <p:cNvPr id="11" name="Object 4"/>
            <p:cNvGraphicFramePr>
              <a:graphicFrameLocks noChangeAspect="1"/>
            </p:cNvGraphicFramePr>
            <p:nvPr/>
          </p:nvGraphicFramePr>
          <p:xfrm>
            <a:off x="2182813" y="3615445"/>
            <a:ext cx="1592262" cy="506412"/>
          </p:xfrm>
          <a:graphic>
            <a:graphicData uri="http://schemas.openxmlformats.org/presentationml/2006/ole">
              <mc:AlternateContent xmlns:mc="http://schemas.openxmlformats.org/markup-compatibility/2006">
                <mc:Choice xmlns:v="urn:schemas-microsoft-com:vml" Requires="v">
                  <p:oleObj spid="_x0000_s279646" name="Equation" r:id="rId5" imgW="749300" imgH="228600" progId="Equation.3">
                    <p:embed/>
                  </p:oleObj>
                </mc:Choice>
                <mc:Fallback>
                  <p:oleObj name="Equation" r:id="rId5" imgW="7493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2813" y="3615445"/>
                          <a:ext cx="1592262" cy="50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 name="Rektangel 20"/>
            <p:cNvSpPr/>
            <p:nvPr/>
          </p:nvSpPr>
          <p:spPr>
            <a:xfrm>
              <a:off x="787400" y="3546157"/>
              <a:ext cx="698804" cy="492443"/>
            </a:xfrm>
            <a:prstGeom prst="rect">
              <a:avLst/>
            </a:prstGeom>
          </p:spPr>
          <p:txBody>
            <a:bodyPr wrap="none">
              <a:spAutoFit/>
            </a:bodyPr>
            <a:lstStyle/>
            <a:p>
              <a:r>
                <a:rPr lang="sv-SE" sz="2600" dirty="0" smtClean="0"/>
                <a:t>(17)</a:t>
              </a:r>
            </a:p>
          </p:txBody>
        </p:sp>
      </p:grpSp>
      <p:grpSp>
        <p:nvGrpSpPr>
          <p:cNvPr id="4" name="Grupp 24"/>
          <p:cNvGrpSpPr/>
          <p:nvPr/>
        </p:nvGrpSpPr>
        <p:grpSpPr>
          <a:xfrm>
            <a:off x="1310192" y="3205228"/>
            <a:ext cx="3228975" cy="633347"/>
            <a:chOff x="787400" y="4196535"/>
            <a:chExt cx="3228975" cy="633347"/>
          </a:xfrm>
        </p:grpSpPr>
        <p:graphicFrame>
          <p:nvGraphicFramePr>
            <p:cNvPr id="12" name="Object 5"/>
            <p:cNvGraphicFramePr>
              <a:graphicFrameLocks noChangeAspect="1"/>
            </p:cNvGraphicFramePr>
            <p:nvPr/>
          </p:nvGraphicFramePr>
          <p:xfrm>
            <a:off x="2182813" y="4248857"/>
            <a:ext cx="1833562" cy="581025"/>
          </p:xfrm>
          <a:graphic>
            <a:graphicData uri="http://schemas.openxmlformats.org/presentationml/2006/ole">
              <mc:AlternateContent xmlns:mc="http://schemas.openxmlformats.org/markup-compatibility/2006">
                <mc:Choice xmlns:v="urn:schemas-microsoft-com:vml" Requires="v">
                  <p:oleObj spid="_x0000_s279647" name="Equation" r:id="rId7" imgW="749300" imgH="228600" progId="Equation.3">
                    <p:embed/>
                  </p:oleObj>
                </mc:Choice>
                <mc:Fallback>
                  <p:oleObj name="Equation" r:id="rId7" imgW="7493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2813" y="4248857"/>
                          <a:ext cx="1833562"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2" name="Rektangel 21"/>
            <p:cNvSpPr/>
            <p:nvPr/>
          </p:nvSpPr>
          <p:spPr>
            <a:xfrm>
              <a:off x="787400" y="4196535"/>
              <a:ext cx="698804" cy="492443"/>
            </a:xfrm>
            <a:prstGeom prst="rect">
              <a:avLst/>
            </a:prstGeom>
          </p:spPr>
          <p:txBody>
            <a:bodyPr wrap="none">
              <a:spAutoFit/>
            </a:bodyPr>
            <a:lstStyle/>
            <a:p>
              <a:r>
                <a:rPr lang="sv-SE" sz="2600" dirty="0" smtClean="0"/>
                <a:t>(18)</a:t>
              </a:r>
            </a:p>
          </p:txBody>
        </p:sp>
      </p:grpSp>
      <p:grpSp>
        <p:nvGrpSpPr>
          <p:cNvPr id="6" name="Grupp 23"/>
          <p:cNvGrpSpPr/>
          <p:nvPr/>
        </p:nvGrpSpPr>
        <p:grpSpPr>
          <a:xfrm>
            <a:off x="1310192" y="3845170"/>
            <a:ext cx="3349625" cy="649043"/>
            <a:chOff x="787400" y="4836477"/>
            <a:chExt cx="3349625" cy="649043"/>
          </a:xfrm>
        </p:grpSpPr>
        <p:graphicFrame>
          <p:nvGraphicFramePr>
            <p:cNvPr id="13" name="Object 6"/>
            <p:cNvGraphicFramePr>
              <a:graphicFrameLocks noChangeAspect="1"/>
            </p:cNvGraphicFramePr>
            <p:nvPr/>
          </p:nvGraphicFramePr>
          <p:xfrm>
            <a:off x="2182813" y="4875920"/>
            <a:ext cx="1954212" cy="609600"/>
          </p:xfrm>
          <a:graphic>
            <a:graphicData uri="http://schemas.openxmlformats.org/presentationml/2006/ole">
              <mc:AlternateContent xmlns:mc="http://schemas.openxmlformats.org/markup-compatibility/2006">
                <mc:Choice xmlns:v="urn:schemas-microsoft-com:vml" Requires="v">
                  <p:oleObj spid="_x0000_s279648" name="Equation" r:id="rId9" imgW="761669" imgH="228501" progId="Equation.3">
                    <p:embed/>
                  </p:oleObj>
                </mc:Choice>
                <mc:Fallback>
                  <p:oleObj name="Equation" r:id="rId9" imgW="761669" imgH="22850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82813" y="4875920"/>
                          <a:ext cx="1954212"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3" name="Rektangel 22"/>
            <p:cNvSpPr/>
            <p:nvPr/>
          </p:nvSpPr>
          <p:spPr>
            <a:xfrm>
              <a:off x="787400" y="4836477"/>
              <a:ext cx="698804" cy="492443"/>
            </a:xfrm>
            <a:prstGeom prst="rect">
              <a:avLst/>
            </a:prstGeom>
          </p:spPr>
          <p:txBody>
            <a:bodyPr wrap="none">
              <a:spAutoFit/>
            </a:bodyPr>
            <a:lstStyle/>
            <a:p>
              <a:r>
                <a:rPr lang="sv-SE" sz="2600" dirty="0" smtClean="0"/>
                <a:t>(19)</a:t>
              </a:r>
            </a:p>
          </p:txBody>
        </p:sp>
      </p:grpSp>
      <p:grpSp>
        <p:nvGrpSpPr>
          <p:cNvPr id="7" name="Grupp 32"/>
          <p:cNvGrpSpPr/>
          <p:nvPr/>
        </p:nvGrpSpPr>
        <p:grpSpPr>
          <a:xfrm>
            <a:off x="1323840" y="5031010"/>
            <a:ext cx="3325813" cy="503655"/>
            <a:chOff x="914400" y="5608003"/>
            <a:chExt cx="3325813" cy="503655"/>
          </a:xfrm>
        </p:grpSpPr>
        <p:graphicFrame>
          <p:nvGraphicFramePr>
            <p:cNvPr id="16" name="Object 7"/>
            <p:cNvGraphicFramePr>
              <a:graphicFrameLocks noChangeAspect="1"/>
            </p:cNvGraphicFramePr>
            <p:nvPr/>
          </p:nvGraphicFramePr>
          <p:xfrm>
            <a:off x="2112963" y="5649695"/>
            <a:ext cx="2127250" cy="461963"/>
          </p:xfrm>
          <a:graphic>
            <a:graphicData uri="http://schemas.openxmlformats.org/presentationml/2006/ole">
              <mc:AlternateContent xmlns:mc="http://schemas.openxmlformats.org/markup-compatibility/2006">
                <mc:Choice xmlns:v="urn:schemas-microsoft-com:vml" Requires="v">
                  <p:oleObj spid="_x0000_s279649" name="Equation" r:id="rId11" imgW="1155700" imgH="241300" progId="Equation.3">
                    <p:embed/>
                  </p:oleObj>
                </mc:Choice>
                <mc:Fallback>
                  <p:oleObj name="Equation" r:id="rId11" imgW="1155700" imgH="2413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12963" y="5649695"/>
                          <a:ext cx="2127250"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8" name="Rektangel 27"/>
            <p:cNvSpPr/>
            <p:nvPr/>
          </p:nvSpPr>
          <p:spPr>
            <a:xfrm>
              <a:off x="914400" y="5608003"/>
              <a:ext cx="698804" cy="492443"/>
            </a:xfrm>
            <a:prstGeom prst="rect">
              <a:avLst/>
            </a:prstGeom>
          </p:spPr>
          <p:txBody>
            <a:bodyPr wrap="none">
              <a:spAutoFit/>
            </a:bodyPr>
            <a:lstStyle/>
            <a:p>
              <a:r>
                <a:rPr lang="sv-SE" sz="2600" dirty="0" smtClean="0"/>
                <a:t>(20)</a:t>
              </a:r>
            </a:p>
          </p:txBody>
        </p:sp>
      </p:grpSp>
      <p:grpSp>
        <p:nvGrpSpPr>
          <p:cNvPr id="15" name="Grupp 31"/>
          <p:cNvGrpSpPr/>
          <p:nvPr/>
        </p:nvGrpSpPr>
        <p:grpSpPr>
          <a:xfrm>
            <a:off x="1323840" y="5620766"/>
            <a:ext cx="3852863" cy="496511"/>
            <a:chOff x="914400" y="6261259"/>
            <a:chExt cx="3852863" cy="496511"/>
          </a:xfrm>
        </p:grpSpPr>
        <p:graphicFrame>
          <p:nvGraphicFramePr>
            <p:cNvPr id="17" name="Object 8"/>
            <p:cNvGraphicFramePr>
              <a:graphicFrameLocks noChangeAspect="1"/>
            </p:cNvGraphicFramePr>
            <p:nvPr/>
          </p:nvGraphicFramePr>
          <p:xfrm>
            <a:off x="2124075" y="6289458"/>
            <a:ext cx="2643188" cy="468312"/>
          </p:xfrm>
          <a:graphic>
            <a:graphicData uri="http://schemas.openxmlformats.org/presentationml/2006/ole">
              <mc:AlternateContent xmlns:mc="http://schemas.openxmlformats.org/markup-compatibility/2006">
                <mc:Choice xmlns:v="urn:schemas-microsoft-com:vml" Requires="v">
                  <p:oleObj spid="_x0000_s279650" name="Equation" r:id="rId13" imgW="1562100" imgH="266700" progId="Equation.3">
                    <p:embed/>
                  </p:oleObj>
                </mc:Choice>
                <mc:Fallback>
                  <p:oleObj name="Equation" r:id="rId13" imgW="1562100" imgH="2667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24075" y="6289458"/>
                          <a:ext cx="2643188" cy="46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9" name="Rektangel 28"/>
            <p:cNvSpPr/>
            <p:nvPr/>
          </p:nvSpPr>
          <p:spPr>
            <a:xfrm>
              <a:off x="914400" y="6261259"/>
              <a:ext cx="698804" cy="492443"/>
            </a:xfrm>
            <a:prstGeom prst="rect">
              <a:avLst/>
            </a:prstGeom>
          </p:spPr>
          <p:txBody>
            <a:bodyPr wrap="none">
              <a:spAutoFit/>
            </a:bodyPr>
            <a:lstStyle/>
            <a:p>
              <a:r>
                <a:rPr lang="sv-SE" sz="2600" dirty="0" smtClean="0"/>
                <a:t>(21)</a:t>
              </a:r>
            </a:p>
          </p:txBody>
        </p:sp>
      </p:grpSp>
      <p:grpSp>
        <p:nvGrpSpPr>
          <p:cNvPr id="24" name="Grupp 30"/>
          <p:cNvGrpSpPr/>
          <p:nvPr/>
        </p:nvGrpSpPr>
        <p:grpSpPr>
          <a:xfrm>
            <a:off x="1323840" y="6168930"/>
            <a:ext cx="3890575" cy="530543"/>
            <a:chOff x="914400" y="6745923"/>
            <a:chExt cx="3890575" cy="530543"/>
          </a:xfrm>
        </p:grpSpPr>
        <p:graphicFrame>
          <p:nvGraphicFramePr>
            <p:cNvPr id="19" name="Object 9"/>
            <p:cNvGraphicFramePr>
              <a:graphicFrameLocks noChangeAspect="1"/>
            </p:cNvGraphicFramePr>
            <p:nvPr/>
          </p:nvGraphicFramePr>
          <p:xfrm>
            <a:off x="2135188" y="6784023"/>
            <a:ext cx="2669787" cy="492443"/>
          </p:xfrm>
          <a:graphic>
            <a:graphicData uri="http://schemas.openxmlformats.org/presentationml/2006/ole">
              <mc:AlternateContent xmlns:mc="http://schemas.openxmlformats.org/markup-compatibility/2006">
                <mc:Choice xmlns:v="urn:schemas-microsoft-com:vml" Requires="v">
                  <p:oleObj spid="_x0000_s279651" name="Equation" r:id="rId15" imgW="1574800" imgH="279400" progId="Equation.3">
                    <p:embed/>
                  </p:oleObj>
                </mc:Choice>
                <mc:Fallback>
                  <p:oleObj name="Equation" r:id="rId15" imgW="1574800" imgH="2794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35188" y="6784023"/>
                          <a:ext cx="2669787" cy="49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 name="Rektangel 29"/>
            <p:cNvSpPr/>
            <p:nvPr/>
          </p:nvSpPr>
          <p:spPr>
            <a:xfrm>
              <a:off x="914400" y="6745923"/>
              <a:ext cx="698804" cy="492443"/>
            </a:xfrm>
            <a:prstGeom prst="rect">
              <a:avLst/>
            </a:prstGeom>
          </p:spPr>
          <p:txBody>
            <a:bodyPr wrap="none">
              <a:spAutoFit/>
            </a:bodyPr>
            <a:lstStyle/>
            <a:p>
              <a:r>
                <a:rPr lang="sv-SE" sz="2600" dirty="0" smtClean="0"/>
                <a:t>(22)</a:t>
              </a:r>
            </a:p>
          </p:txBody>
        </p:sp>
      </p:grpSp>
      <p:sp>
        <p:nvSpPr>
          <p:cNvPr id="34" name="Platshållare för innehåll 7"/>
          <p:cNvSpPr txBox="1">
            <a:spLocks/>
          </p:cNvSpPr>
          <p:nvPr/>
        </p:nvSpPr>
        <p:spPr>
          <a:xfrm>
            <a:off x="914400" y="4487355"/>
            <a:ext cx="6605516" cy="699589"/>
          </a:xfrm>
          <a:prstGeom prst="rect">
            <a:avLst/>
          </a:prstGeom>
        </p:spPr>
        <p:txBody>
          <a:bodyPr vert="horz">
            <a:normAutofit/>
          </a:bodyPr>
          <a:lstStyle/>
          <a:p>
            <a:pPr defTabSz="914400">
              <a:defRPr/>
            </a:pPr>
            <a:r>
              <a:rPr lang="en-US" sz="2800" b="1" dirty="0" smtClean="0">
                <a:latin typeface="Arial" pitchFamily="34" charset="0"/>
                <a:cs typeface="Arial" pitchFamily="34" charset="0"/>
              </a:rPr>
              <a:t>4)  Parameters: </a:t>
            </a:r>
            <a:endParaRPr lang="en-US" sz="2800" b="1" dirty="0">
              <a:latin typeface="Arial" pitchFamily="34" charset="0"/>
              <a:cs typeface="Arial" pitchFamily="34" charset="0"/>
            </a:endParaRPr>
          </a:p>
        </p:txBody>
      </p:sp>
      <p:sp>
        <p:nvSpPr>
          <p:cNvPr id="31" name="Slide Number Placeholder 30"/>
          <p:cNvSpPr>
            <a:spLocks noGrp="1"/>
          </p:cNvSpPr>
          <p:nvPr>
            <p:ph type="sldNum" sz="quarter" idx="12"/>
          </p:nvPr>
        </p:nvSpPr>
        <p:spPr/>
        <p:txBody>
          <a:bodyPr/>
          <a:lstStyle/>
          <a:p>
            <a:fld id="{CAE1467F-976F-A242-B377-F18E70E79327}" type="slidenum">
              <a:rPr lang="sv-SE" smtClean="0"/>
              <a:pPr/>
              <a:t>19</a:t>
            </a:fld>
            <a:endParaRPr lang="sv-SE"/>
          </a:p>
        </p:txBody>
      </p:sp>
      <p:sp>
        <p:nvSpPr>
          <p:cNvPr id="32" name="Rubrik 3"/>
          <p:cNvSpPr>
            <a:spLocks noGrp="1"/>
          </p:cNvSpPr>
          <p:nvPr>
            <p:ph type="title"/>
          </p:nvPr>
        </p:nvSpPr>
        <p:spPr/>
        <p:txBody>
          <a:bodyPr>
            <a:normAutofit/>
          </a:bodyPr>
          <a:lstStyle/>
          <a:p>
            <a:r>
              <a:rPr lang="sv-SE" dirty="0" smtClean="0"/>
              <a:t>Example A: </a:t>
            </a:r>
            <a:r>
              <a:rPr lang="en-US" dirty="0" smtClean="0">
                <a:solidFill>
                  <a:srgbClr val="0070C0"/>
                </a:solidFill>
                <a:cs typeface="Arial" pitchFamily="34" charset="0"/>
              </a:rPr>
              <a:t>Liquid Phase </a:t>
            </a:r>
            <a:r>
              <a:rPr lang="en-US" dirty="0" smtClean="0">
                <a:solidFill>
                  <a:srgbClr val="FF0000"/>
                </a:solidFill>
                <a:cs typeface="Arial" pitchFamily="34" charset="0"/>
              </a:rPr>
              <a:t>CSTR</a:t>
            </a:r>
            <a:endParaRPr lang="sv-SE" dirty="0"/>
          </a:p>
        </p:txBody>
      </p:sp>
    </p:spTree>
    <p:extLst>
      <p:ext uri="{BB962C8B-B14F-4D97-AF65-F5344CB8AC3E}">
        <p14:creationId xmlns:p14="http://schemas.microsoft.com/office/powerpoint/2010/main" val="578494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a:t>Web Lecture 22 </a:t>
            </a:r>
            <a:br>
              <a:rPr lang="sv-SE" dirty="0"/>
            </a:br>
            <a:r>
              <a:rPr lang="sv-SE" dirty="0"/>
              <a:t>Class Lecture </a:t>
            </a:r>
            <a:r>
              <a:rPr lang="sv-SE" dirty="0" smtClean="0"/>
              <a:t>18-Thursday</a:t>
            </a:r>
            <a:endParaRPr lang="en-US" dirty="0"/>
          </a:p>
        </p:txBody>
      </p:sp>
      <p:sp>
        <p:nvSpPr>
          <p:cNvPr id="3" name="Slide Number Placeholder 2"/>
          <p:cNvSpPr>
            <a:spLocks noGrp="1"/>
          </p:cNvSpPr>
          <p:nvPr>
            <p:ph type="sldNum" sz="quarter" idx="12"/>
          </p:nvPr>
        </p:nvSpPr>
        <p:spPr/>
        <p:txBody>
          <a:bodyPr/>
          <a:lstStyle/>
          <a:p>
            <a:fld id="{F3C01CFD-C562-5C4B-97C2-CC3D9416D8EA}" type="slidenum">
              <a:rPr lang="sv-SE" smtClean="0"/>
              <a:pPr/>
              <a:t>2</a:t>
            </a:fld>
            <a:endParaRPr lang="sv-SE"/>
          </a:p>
        </p:txBody>
      </p:sp>
      <p:sp>
        <p:nvSpPr>
          <p:cNvPr id="4" name="Content Placeholder 3"/>
          <p:cNvSpPr>
            <a:spLocks noGrp="1"/>
          </p:cNvSpPr>
          <p:nvPr>
            <p:ph sz="quarter" idx="1"/>
          </p:nvPr>
        </p:nvSpPr>
        <p:spPr/>
        <p:txBody>
          <a:bodyPr>
            <a:normAutofit/>
          </a:bodyPr>
          <a:lstStyle/>
          <a:p>
            <a:pPr marL="0" lvl="0" indent="0">
              <a:buNone/>
            </a:pPr>
            <a:endParaRPr lang="en-US" dirty="0" smtClean="0">
              <a:latin typeface="Arial" pitchFamily="34" charset="0"/>
              <a:cs typeface="Arial" pitchFamily="34" charset="0"/>
            </a:endParaRPr>
          </a:p>
          <a:p>
            <a:pPr marL="0" lvl="0" indent="0">
              <a:buNone/>
            </a:pPr>
            <a:r>
              <a:rPr lang="en-US" dirty="0" smtClean="0">
                <a:latin typeface="Arial" pitchFamily="34" charset="0"/>
                <a:cs typeface="Arial" pitchFamily="34" charset="0"/>
              </a:rPr>
              <a:t>Multiple Reactions with </a:t>
            </a:r>
            <a:r>
              <a:rPr lang="sv-SE" dirty="0">
                <a:ln w="12700">
                  <a:noFill/>
                  <a:prstDash val="solid"/>
                </a:ln>
                <a:solidFill>
                  <a:srgbClr val="C6491E"/>
                </a:solidFill>
                <a:latin typeface="Arial" pitchFamily="34" charset="0"/>
                <a:cs typeface="Arial" pitchFamily="34" charset="0"/>
              </a:rPr>
              <a:t>Heat </a:t>
            </a:r>
            <a:r>
              <a:rPr lang="sv-SE" dirty="0" smtClean="0">
                <a:ln w="12700">
                  <a:noFill/>
                  <a:prstDash val="solid"/>
                </a:ln>
                <a:solidFill>
                  <a:srgbClr val="C6491E"/>
                </a:solidFill>
                <a:latin typeface="Arial" pitchFamily="34" charset="0"/>
                <a:cs typeface="Arial" pitchFamily="34" charset="0"/>
              </a:rPr>
              <a:t>Effects</a:t>
            </a:r>
            <a:endParaRPr lang="sv-SE" dirty="0">
              <a:ln w="12700">
                <a:noFill/>
                <a:prstDash val="solid"/>
              </a:ln>
              <a:solidFill>
                <a:srgbClr val="C6491E"/>
              </a:solidFill>
              <a:latin typeface="Arial" pitchFamily="34" charset="0"/>
              <a:cs typeface="Arial" pitchFamily="34" charset="0"/>
            </a:endParaRPr>
          </a:p>
        </p:txBody>
      </p:sp>
      <p:pic>
        <p:nvPicPr>
          <p:cNvPr id="5" name="Picture 4" descr="Fire.svg.med.png"/>
          <p:cNvPicPr>
            <a:picLocks noChangeAspect="1"/>
          </p:cNvPicPr>
          <p:nvPr/>
        </p:nvPicPr>
        <p:blipFill>
          <a:blip r:embed="rId2"/>
          <a:stretch>
            <a:fillRect/>
          </a:stretch>
        </p:blipFill>
        <p:spPr>
          <a:xfrm>
            <a:off x="7067832" y="1591053"/>
            <a:ext cx="1087977" cy="1721191"/>
          </a:xfrm>
          <a:prstGeom prst="rect">
            <a:avLst/>
          </a:prstGeom>
        </p:spPr>
      </p:pic>
    </p:spTree>
    <p:extLst>
      <p:ext uri="{BB962C8B-B14F-4D97-AF65-F5344CB8AC3E}">
        <p14:creationId xmlns:p14="http://schemas.microsoft.com/office/powerpoint/2010/main" val="2890338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p:cNvSpPr/>
          <p:nvPr/>
        </p:nvSpPr>
        <p:spPr>
          <a:xfrm>
            <a:off x="914400" y="1672506"/>
            <a:ext cx="7772400" cy="1600438"/>
          </a:xfrm>
          <a:prstGeom prst="rect">
            <a:avLst/>
          </a:prstGeom>
        </p:spPr>
        <p:txBody>
          <a:bodyPr wrap="square">
            <a:spAutoFit/>
          </a:bodyPr>
          <a:lstStyle/>
          <a:p>
            <a:pPr algn="just">
              <a:buNone/>
            </a:pPr>
            <a:r>
              <a:rPr lang="sv-SE" sz="2400" dirty="0" smtClean="0">
                <a:latin typeface="Arial" pitchFamily="34" charset="0"/>
                <a:cs typeface="Arial" pitchFamily="34" charset="0"/>
              </a:rPr>
              <a:t>Takes place in a </a:t>
            </a:r>
            <a:r>
              <a:rPr lang="en-US" sz="2400" dirty="0">
                <a:solidFill>
                  <a:srgbClr val="FF00FF"/>
                </a:solidFill>
                <a:latin typeface="Arial" pitchFamily="34" charset="0"/>
                <a:cs typeface="Arial" pitchFamily="34" charset="0"/>
              </a:rPr>
              <a:t>PFR</a:t>
            </a:r>
            <a:r>
              <a:rPr lang="sv-SE" sz="2400" dirty="0" smtClean="0">
                <a:latin typeface="Arial" pitchFamily="34" charset="0"/>
                <a:cs typeface="Arial" pitchFamily="34" charset="0"/>
              </a:rPr>
              <a:t>. The </a:t>
            </a:r>
            <a:r>
              <a:rPr lang="sv-SE" sz="2400" dirty="0" err="1" smtClean="0">
                <a:latin typeface="Arial" pitchFamily="34" charset="0"/>
                <a:cs typeface="Arial" pitchFamily="34" charset="0"/>
              </a:rPr>
              <a:t>feed</a:t>
            </a:r>
            <a:r>
              <a:rPr lang="sv-SE" sz="2400" dirty="0" smtClean="0">
                <a:latin typeface="Arial" pitchFamily="34" charset="0"/>
                <a:cs typeface="Arial" pitchFamily="34" charset="0"/>
              </a:rPr>
              <a:t> is </a:t>
            </a:r>
            <a:r>
              <a:rPr lang="sv-SE" sz="2400" dirty="0" err="1" smtClean="0">
                <a:latin typeface="Arial" pitchFamily="34" charset="0"/>
                <a:cs typeface="Arial" pitchFamily="34" charset="0"/>
              </a:rPr>
              <a:t>equal</a:t>
            </a:r>
            <a:r>
              <a:rPr lang="sv-SE" sz="2400" dirty="0" smtClean="0">
                <a:latin typeface="Arial" pitchFamily="34" charset="0"/>
                <a:cs typeface="Arial" pitchFamily="34" charset="0"/>
              </a:rPr>
              <a:t> molar in A and B and F</a:t>
            </a:r>
            <a:r>
              <a:rPr lang="sv-SE" sz="2400" baseline="-25000" dirty="0" smtClean="0">
                <a:latin typeface="Arial" pitchFamily="34" charset="0"/>
                <a:cs typeface="Arial" pitchFamily="34" charset="0"/>
              </a:rPr>
              <a:t>A0</a:t>
            </a:r>
            <a:r>
              <a:rPr lang="sv-SE" sz="2400" dirty="0" smtClean="0">
                <a:latin typeface="Arial" pitchFamily="34" charset="0"/>
                <a:cs typeface="Arial" pitchFamily="34" charset="0"/>
              </a:rPr>
              <a:t>=200 mol/min and the </a:t>
            </a:r>
            <a:r>
              <a:rPr lang="sv-SE" sz="2400" dirty="0" err="1" smtClean="0">
                <a:latin typeface="Arial" pitchFamily="34" charset="0"/>
                <a:cs typeface="Arial" pitchFamily="34" charset="0"/>
              </a:rPr>
              <a:t>volumetric</a:t>
            </a:r>
            <a:r>
              <a:rPr lang="sv-SE" sz="2400" dirty="0" smtClean="0">
                <a:latin typeface="Arial" pitchFamily="34" charset="0"/>
                <a:cs typeface="Arial" pitchFamily="34" charset="0"/>
              </a:rPr>
              <a:t> flow rate is 100 dm</a:t>
            </a:r>
            <a:r>
              <a:rPr lang="sv-SE" sz="2400" baseline="30000" dirty="0" smtClean="0">
                <a:latin typeface="Arial" pitchFamily="34" charset="0"/>
                <a:cs typeface="Arial" pitchFamily="34" charset="0"/>
              </a:rPr>
              <a:t>3</a:t>
            </a:r>
            <a:r>
              <a:rPr lang="sv-SE" sz="2400" dirty="0" smtClean="0">
                <a:latin typeface="Arial" pitchFamily="34" charset="0"/>
                <a:cs typeface="Arial" pitchFamily="34" charset="0"/>
              </a:rPr>
              <a:t>/min. The </a:t>
            </a:r>
            <a:r>
              <a:rPr lang="sv-SE" sz="2400" dirty="0" err="1" smtClean="0">
                <a:latin typeface="Arial" pitchFamily="34" charset="0"/>
                <a:cs typeface="Arial" pitchFamily="34" charset="0"/>
              </a:rPr>
              <a:t>reaction</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volume</a:t>
            </a:r>
            <a:r>
              <a:rPr lang="sv-SE" sz="2400" dirty="0" smtClean="0">
                <a:latin typeface="Arial" pitchFamily="34" charset="0"/>
                <a:cs typeface="Arial" pitchFamily="34" charset="0"/>
              </a:rPr>
              <a:t> is 50 dm</a:t>
            </a:r>
            <a:r>
              <a:rPr lang="sv-SE" sz="2400" baseline="30000" dirty="0" smtClean="0">
                <a:latin typeface="Arial" pitchFamily="34" charset="0"/>
                <a:cs typeface="Arial" pitchFamily="34" charset="0"/>
              </a:rPr>
              <a:t>3</a:t>
            </a:r>
            <a:r>
              <a:rPr lang="sv-SE" sz="2400" dirty="0" smtClean="0">
                <a:latin typeface="Arial" pitchFamily="34" charset="0"/>
                <a:cs typeface="Arial" pitchFamily="34" charset="0"/>
              </a:rPr>
              <a:t> and the rate </a:t>
            </a:r>
            <a:r>
              <a:rPr lang="sv-SE" sz="2400" dirty="0" err="1" smtClean="0">
                <a:latin typeface="Arial" pitchFamily="34" charset="0"/>
                <a:cs typeface="Arial" pitchFamily="34" charset="0"/>
              </a:rPr>
              <a:t>constants</a:t>
            </a:r>
            <a:r>
              <a:rPr lang="sv-SE" sz="2400" dirty="0" smtClean="0">
                <a:latin typeface="Arial" pitchFamily="34" charset="0"/>
                <a:cs typeface="Arial" pitchFamily="34" charset="0"/>
              </a:rPr>
              <a:t> are:</a:t>
            </a:r>
          </a:p>
        </p:txBody>
      </p:sp>
      <p:sp>
        <p:nvSpPr>
          <p:cNvPr id="4" name="Rubrik 3"/>
          <p:cNvSpPr>
            <a:spLocks noGrp="1"/>
          </p:cNvSpPr>
          <p:nvPr>
            <p:ph type="title"/>
          </p:nvPr>
        </p:nvSpPr>
        <p:spPr/>
        <p:txBody>
          <a:bodyPr>
            <a:normAutofit/>
          </a:bodyPr>
          <a:lstStyle/>
          <a:p>
            <a:r>
              <a:rPr lang="sv-SE" dirty="0" smtClean="0">
                <a:cs typeface="Arial" pitchFamily="34" charset="0"/>
              </a:rPr>
              <a:t>Example B: </a:t>
            </a:r>
            <a:r>
              <a:rPr lang="en-US" dirty="0">
                <a:solidFill>
                  <a:srgbClr val="0070C0"/>
                </a:solidFill>
                <a:cs typeface="Arial" pitchFamily="34" charset="0"/>
              </a:rPr>
              <a:t>Liquid Phase </a:t>
            </a:r>
            <a:r>
              <a:rPr lang="en-US" dirty="0">
                <a:solidFill>
                  <a:srgbClr val="FF00FF"/>
                </a:solidFill>
                <a:cs typeface="Arial" pitchFamily="34" charset="0"/>
              </a:rPr>
              <a:t>PFR</a:t>
            </a:r>
            <a:endParaRPr lang="sv-SE" dirty="0" smtClean="0">
              <a:cs typeface="Arial" pitchFamily="34" charset="0"/>
            </a:endParaRPr>
          </a:p>
        </p:txBody>
      </p:sp>
      <p:graphicFrame>
        <p:nvGraphicFramePr>
          <p:cNvPr id="93190" name="Object 6"/>
          <p:cNvGraphicFramePr>
            <a:graphicFrameLocks noChangeAspect="1"/>
          </p:cNvGraphicFramePr>
          <p:nvPr>
            <p:extLst>
              <p:ext uri="{D42A27DB-BD31-4B8C-83A1-F6EECF244321}">
                <p14:modId xmlns:p14="http://schemas.microsoft.com/office/powerpoint/2010/main" val="913918595"/>
              </p:ext>
            </p:extLst>
          </p:nvPr>
        </p:nvGraphicFramePr>
        <p:xfrm>
          <a:off x="955344" y="3354832"/>
          <a:ext cx="3082165" cy="578069"/>
        </p:xfrm>
        <a:graphic>
          <a:graphicData uri="http://schemas.openxmlformats.org/presentationml/2006/ole">
            <mc:AlternateContent xmlns:mc="http://schemas.openxmlformats.org/markup-compatibility/2006">
              <mc:Choice xmlns:v="urn:schemas-microsoft-com:vml" Requires="v">
                <p:oleObj spid="_x0000_s104482" name="Equation" r:id="rId3" imgW="1549400" imgH="279400" progId="Equation.3">
                  <p:embed/>
                </p:oleObj>
              </mc:Choice>
              <mc:Fallback>
                <p:oleObj name="Equation" r:id="rId3" imgW="1549400" imgH="279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344" y="3354832"/>
                        <a:ext cx="3082165" cy="578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3191" name="Object 7"/>
          <p:cNvGraphicFramePr>
            <a:graphicFrameLocks noChangeAspect="1"/>
          </p:cNvGraphicFramePr>
          <p:nvPr>
            <p:extLst>
              <p:ext uri="{D42A27DB-BD31-4B8C-83A1-F6EECF244321}">
                <p14:modId xmlns:p14="http://schemas.microsoft.com/office/powerpoint/2010/main" val="3358510289"/>
              </p:ext>
            </p:extLst>
          </p:nvPr>
        </p:nvGraphicFramePr>
        <p:xfrm>
          <a:off x="982640" y="4089844"/>
          <a:ext cx="3134008" cy="578067"/>
        </p:xfrm>
        <a:graphic>
          <a:graphicData uri="http://schemas.openxmlformats.org/presentationml/2006/ole">
            <mc:AlternateContent xmlns:mc="http://schemas.openxmlformats.org/markup-compatibility/2006">
              <mc:Choice xmlns:v="urn:schemas-microsoft-com:vml" Requires="v">
                <p:oleObj spid="_x0000_s104483" name="Equation" r:id="rId5" imgW="1574800" imgH="279400" progId="Equation.3">
                  <p:embed/>
                </p:oleObj>
              </mc:Choice>
              <mc:Fallback>
                <p:oleObj name="Equation" r:id="rId5" imgW="1574800" imgH="279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2640" y="4089844"/>
                        <a:ext cx="3134008" cy="578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6" name="Rektangel 15"/>
          <p:cNvSpPr/>
          <p:nvPr/>
        </p:nvSpPr>
        <p:spPr>
          <a:xfrm>
            <a:off x="889767" y="5595498"/>
            <a:ext cx="6371873" cy="461665"/>
          </a:xfrm>
          <a:prstGeom prst="rect">
            <a:avLst/>
          </a:prstGeom>
        </p:spPr>
        <p:txBody>
          <a:bodyPr wrap="none">
            <a:spAutoFit/>
          </a:bodyPr>
          <a:lstStyle/>
          <a:p>
            <a:pPr>
              <a:buNone/>
            </a:pPr>
            <a:r>
              <a:rPr lang="sv-SE" sz="2400" dirty="0" err="1" smtClean="0">
                <a:latin typeface="Arial" pitchFamily="34" charset="0"/>
                <a:cs typeface="Arial" pitchFamily="34" charset="0"/>
              </a:rPr>
              <a:t>Plot</a:t>
            </a:r>
            <a:r>
              <a:rPr lang="sv-SE" sz="2400" dirty="0" smtClean="0">
                <a:latin typeface="Arial" pitchFamily="34" charset="0"/>
                <a:cs typeface="Arial" pitchFamily="34" charset="0"/>
              </a:rPr>
              <a:t> F</a:t>
            </a:r>
            <a:r>
              <a:rPr lang="sv-SE" sz="2400" baseline="-25000" dirty="0" smtClean="0">
                <a:latin typeface="Arial" pitchFamily="34" charset="0"/>
                <a:cs typeface="Arial" pitchFamily="34" charset="0"/>
              </a:rPr>
              <a:t>A</a:t>
            </a:r>
            <a:r>
              <a:rPr lang="sv-SE" sz="2400" dirty="0" smtClean="0">
                <a:latin typeface="Arial" pitchFamily="34" charset="0"/>
                <a:cs typeface="Arial" pitchFamily="34" charset="0"/>
              </a:rPr>
              <a:t>, F</a:t>
            </a:r>
            <a:r>
              <a:rPr lang="sv-SE" sz="2400" baseline="-25000" dirty="0" smtClean="0">
                <a:latin typeface="Arial" pitchFamily="34" charset="0"/>
                <a:cs typeface="Arial" pitchFamily="34" charset="0"/>
              </a:rPr>
              <a:t>B</a:t>
            </a:r>
            <a:r>
              <a:rPr lang="sv-SE" sz="2400" dirty="0" smtClean="0">
                <a:latin typeface="Arial" pitchFamily="34" charset="0"/>
                <a:cs typeface="Arial" pitchFamily="34" charset="0"/>
              </a:rPr>
              <a:t>, F</a:t>
            </a:r>
            <a:r>
              <a:rPr lang="sv-SE" sz="2400" baseline="-25000" dirty="0" smtClean="0">
                <a:latin typeface="Arial" pitchFamily="34" charset="0"/>
                <a:cs typeface="Arial" pitchFamily="34" charset="0"/>
              </a:rPr>
              <a:t>C</a:t>
            </a:r>
            <a:r>
              <a:rPr lang="sv-SE" sz="2400" dirty="0" smtClean="0">
                <a:latin typeface="Arial" pitchFamily="34" charset="0"/>
                <a:cs typeface="Arial" pitchFamily="34" charset="0"/>
              </a:rPr>
              <a:t>, F</a:t>
            </a:r>
            <a:r>
              <a:rPr lang="sv-SE" sz="2400" baseline="-25000" dirty="0" smtClean="0">
                <a:latin typeface="Arial" pitchFamily="34" charset="0"/>
                <a:cs typeface="Arial" pitchFamily="34" charset="0"/>
              </a:rPr>
              <a:t>D</a:t>
            </a:r>
            <a:r>
              <a:rPr lang="sv-SE" sz="2400" dirty="0" smtClean="0">
                <a:latin typeface="Arial" pitchFamily="34" charset="0"/>
                <a:cs typeface="Arial" pitchFamily="34" charset="0"/>
              </a:rPr>
              <a:t> and S</a:t>
            </a:r>
            <a:r>
              <a:rPr lang="sv-SE" sz="2400" baseline="-25000" dirty="0" smtClean="0">
                <a:latin typeface="Arial" pitchFamily="34" charset="0"/>
                <a:cs typeface="Arial" pitchFamily="34" charset="0"/>
              </a:rPr>
              <a:t>C/D</a:t>
            </a:r>
            <a:r>
              <a:rPr lang="sv-SE" sz="2400" dirty="0" smtClean="0">
                <a:latin typeface="Arial" pitchFamily="34" charset="0"/>
                <a:cs typeface="Arial" pitchFamily="34" charset="0"/>
              </a:rPr>
              <a:t> as a </a:t>
            </a:r>
            <a:r>
              <a:rPr lang="sv-SE" sz="2400" dirty="0" err="1" smtClean="0">
                <a:latin typeface="Arial" pitchFamily="34" charset="0"/>
                <a:cs typeface="Arial" pitchFamily="34" charset="0"/>
              </a:rPr>
              <a:t>function</a:t>
            </a:r>
            <a:r>
              <a:rPr lang="sv-SE" sz="2400" dirty="0" smtClean="0">
                <a:latin typeface="Arial" pitchFamily="34" charset="0"/>
                <a:cs typeface="Arial" pitchFamily="34" charset="0"/>
              </a:rPr>
              <a:t> of V.</a:t>
            </a:r>
          </a:p>
        </p:txBody>
      </p:sp>
      <p:sp>
        <p:nvSpPr>
          <p:cNvPr id="7" name="Slide Number Placeholder 6"/>
          <p:cNvSpPr>
            <a:spLocks noGrp="1"/>
          </p:cNvSpPr>
          <p:nvPr>
            <p:ph type="sldNum" sz="quarter" idx="12"/>
          </p:nvPr>
        </p:nvSpPr>
        <p:spPr/>
        <p:txBody>
          <a:bodyPr/>
          <a:lstStyle/>
          <a:p>
            <a:fld id="{F3C01CFD-C562-5C4B-97C2-CC3D9416D8EA}" type="slidenum">
              <a:rPr lang="sv-SE" sz="1200" smtClean="0">
                <a:latin typeface="Arial" pitchFamily="34" charset="0"/>
                <a:cs typeface="Arial" pitchFamily="34" charset="0"/>
              </a:rPr>
              <a:pPr/>
              <a:t>20</a:t>
            </a:fld>
            <a:endParaRPr lang="sv-SE" sz="1200">
              <a:latin typeface="Arial" pitchFamily="34" charset="0"/>
              <a:cs typeface="Arial" pitchFamily="34" charset="0"/>
            </a:endParaRPr>
          </a:p>
        </p:txBody>
      </p:sp>
      <p:sp>
        <p:nvSpPr>
          <p:cNvPr id="9" name="Rektangel 15"/>
          <p:cNvSpPr/>
          <p:nvPr/>
        </p:nvSpPr>
        <p:spPr>
          <a:xfrm>
            <a:off x="905689" y="4997353"/>
            <a:ext cx="5709255" cy="461665"/>
          </a:xfrm>
          <a:prstGeom prst="rect">
            <a:avLst/>
          </a:prstGeom>
        </p:spPr>
        <p:txBody>
          <a:bodyPr wrap="none">
            <a:spAutoFit/>
          </a:bodyPr>
          <a:lstStyle/>
          <a:p>
            <a:pPr defTabSz="914400">
              <a:defRPr/>
            </a:pPr>
            <a:r>
              <a:rPr lang="en-US" sz="2400" b="1" dirty="0">
                <a:solidFill>
                  <a:srgbClr val="E818CA"/>
                </a:solidFill>
                <a:latin typeface="Arial" pitchFamily="34" charset="0"/>
                <a:cs typeface="Arial" pitchFamily="34" charset="0"/>
              </a:rPr>
              <a:t>Rate </a:t>
            </a:r>
            <a:r>
              <a:rPr lang="en-US" sz="2400" b="1" dirty="0" smtClean="0">
                <a:solidFill>
                  <a:srgbClr val="E818CA"/>
                </a:solidFill>
                <a:latin typeface="Arial" pitchFamily="34" charset="0"/>
                <a:cs typeface="Arial" pitchFamily="34" charset="0"/>
              </a:rPr>
              <a:t>laws </a:t>
            </a:r>
            <a:r>
              <a:rPr lang="en-US" sz="2400" dirty="0" smtClean="0">
                <a:latin typeface="Arial" pitchFamily="34" charset="0"/>
                <a:cs typeface="Arial" pitchFamily="34" charset="0"/>
              </a:rPr>
              <a:t>are the same as Example A.  </a:t>
            </a:r>
            <a:endParaRPr lang="en-US" sz="2400" b="1" dirty="0">
              <a:solidFill>
                <a:srgbClr val="E818CA"/>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3C01CFD-C562-5C4B-97C2-CC3D9416D8EA}" type="slidenum">
              <a:rPr lang="sv-SE" smtClean="0"/>
              <a:pPr/>
              <a:t>21</a:t>
            </a:fld>
            <a:endParaRPr lang="sv-SE"/>
          </a:p>
        </p:txBody>
      </p:sp>
      <p:grpSp>
        <p:nvGrpSpPr>
          <p:cNvPr id="2" name="Grupp 19"/>
          <p:cNvGrpSpPr/>
          <p:nvPr/>
        </p:nvGrpSpPr>
        <p:grpSpPr>
          <a:xfrm>
            <a:off x="5580063" y="2549878"/>
            <a:ext cx="2192337" cy="2018330"/>
            <a:chOff x="5580063" y="2549878"/>
            <a:chExt cx="2192337" cy="2018330"/>
          </a:xfrm>
        </p:grpSpPr>
      </p:grpSp>
      <p:pic>
        <p:nvPicPr>
          <p:cNvPr id="26" name="Picture 3"/>
          <p:cNvPicPr>
            <a:picLocks noChangeAspect="1" noChangeArrowheads="1"/>
          </p:cNvPicPr>
          <p:nvPr/>
        </p:nvPicPr>
        <p:blipFill rotWithShape="1">
          <a:blip r:embed="rId2">
            <a:lum bright="-8000" contrast="15000"/>
          </a:blip>
          <a:srcRect l="23869" t="33181" r="41044" b="47082"/>
          <a:stretch/>
        </p:blipFill>
        <p:spPr>
          <a:xfrm>
            <a:off x="978816" y="2319992"/>
            <a:ext cx="7707984" cy="3474720"/>
          </a:xfrm>
          <a:prstGeom prst="rect">
            <a:avLst/>
          </a:prstGeom>
        </p:spPr>
      </p:pic>
      <p:sp>
        <p:nvSpPr>
          <p:cNvPr id="8" name="Rubrik 3"/>
          <p:cNvSpPr>
            <a:spLocks noGrp="1"/>
          </p:cNvSpPr>
          <p:nvPr>
            <p:ph type="title"/>
          </p:nvPr>
        </p:nvSpPr>
        <p:spPr/>
        <p:txBody>
          <a:bodyPr>
            <a:normAutofit/>
          </a:bodyPr>
          <a:lstStyle/>
          <a:p>
            <a:r>
              <a:rPr lang="sv-SE" dirty="0" smtClean="0">
                <a:cs typeface="Arial" pitchFamily="34" charset="0"/>
              </a:rPr>
              <a:t>Example B: </a:t>
            </a:r>
            <a:r>
              <a:rPr lang="en-US" dirty="0">
                <a:solidFill>
                  <a:srgbClr val="0070C0"/>
                </a:solidFill>
                <a:cs typeface="Arial" pitchFamily="34" charset="0"/>
              </a:rPr>
              <a:t>Liquid Phase </a:t>
            </a:r>
            <a:r>
              <a:rPr lang="en-US" dirty="0">
                <a:solidFill>
                  <a:srgbClr val="FF00FF"/>
                </a:solidFill>
                <a:cs typeface="Arial" pitchFamily="34" charset="0"/>
              </a:rPr>
              <a:t>PFR</a:t>
            </a:r>
            <a:endParaRPr lang="sv-SE" dirty="0" smtClean="0">
              <a:cs typeface="Arial" pitchFamily="34" charset="0"/>
            </a:endParaRPr>
          </a:p>
        </p:txBody>
      </p:sp>
      <p:sp>
        <p:nvSpPr>
          <p:cNvPr id="9" name="Rektangel 5"/>
          <p:cNvSpPr/>
          <p:nvPr/>
        </p:nvSpPr>
        <p:spPr>
          <a:xfrm>
            <a:off x="914400" y="1687590"/>
            <a:ext cx="3223959" cy="523220"/>
          </a:xfrm>
          <a:prstGeom prst="rect">
            <a:avLst/>
          </a:prstGeom>
        </p:spPr>
        <p:txBody>
          <a:bodyPr wrap="none">
            <a:spAutoFit/>
          </a:bodyPr>
          <a:lstStyle/>
          <a:p>
            <a:r>
              <a:rPr lang="en-US" sz="2800" b="1" dirty="0">
                <a:solidFill>
                  <a:srgbClr val="FFC000"/>
                </a:solidFill>
                <a:latin typeface="Arial" pitchFamily="34" charset="0"/>
                <a:cs typeface="Arial" pitchFamily="34" charset="0"/>
              </a:rPr>
              <a:t>1) Mole Balances</a:t>
            </a:r>
            <a:r>
              <a:rPr lang="en-US" sz="2800" b="1" dirty="0" smtClean="0">
                <a:solidFill>
                  <a:srgbClr val="FFC000"/>
                </a:solidFill>
                <a:latin typeface="Arial" pitchFamily="34" charset="0"/>
                <a:cs typeface="Arial" pitchFamily="34" charset="0"/>
              </a:rPr>
              <a:t>:</a:t>
            </a:r>
            <a:endParaRPr lang="sv-SE" sz="2800" u="sng"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
          </p:nvPr>
        </p:nvSpPr>
        <p:spPr>
          <a:xfrm>
            <a:off x="941387" y="1322687"/>
            <a:ext cx="2661621" cy="570978"/>
          </a:xfrm>
        </p:spPr>
        <p:txBody>
          <a:bodyPr>
            <a:noAutofit/>
          </a:bodyPr>
          <a:lstStyle/>
          <a:p>
            <a:pPr marL="0" indent="0">
              <a:spcBef>
                <a:spcPts val="0"/>
              </a:spcBef>
              <a:buClrTx/>
              <a:buSzTx/>
              <a:buNone/>
              <a:defRPr/>
            </a:pPr>
            <a:r>
              <a:rPr lang="en-US" sz="2800" b="1" dirty="0" smtClean="0">
                <a:solidFill>
                  <a:srgbClr val="E818CA"/>
                </a:solidFill>
                <a:latin typeface="Arial" pitchFamily="34" charset="0"/>
                <a:cs typeface="Arial" pitchFamily="34" charset="0"/>
              </a:rPr>
              <a:t>2) Net Rates:</a:t>
            </a:r>
            <a:endParaRPr lang="en-US" sz="2800" b="1" dirty="0">
              <a:solidFill>
                <a:srgbClr val="E818CA"/>
              </a:solidFill>
              <a:latin typeface="Arial" pitchFamily="34" charset="0"/>
              <a:cs typeface="Arial" pitchFamily="34" charset="0"/>
            </a:endParaRPr>
          </a:p>
        </p:txBody>
      </p:sp>
      <p:grpSp>
        <p:nvGrpSpPr>
          <p:cNvPr id="2" name="Grupp 21"/>
          <p:cNvGrpSpPr/>
          <p:nvPr/>
        </p:nvGrpSpPr>
        <p:grpSpPr>
          <a:xfrm>
            <a:off x="1268940" y="1841804"/>
            <a:ext cx="4110014" cy="593984"/>
            <a:chOff x="457200" y="1186781"/>
            <a:chExt cx="4110014" cy="593984"/>
          </a:xfrm>
        </p:grpSpPr>
        <p:graphicFrame>
          <p:nvGraphicFramePr>
            <p:cNvPr id="51202" name="Object 2"/>
            <p:cNvGraphicFramePr>
              <a:graphicFrameLocks noChangeAspect="1"/>
            </p:cNvGraphicFramePr>
            <p:nvPr/>
          </p:nvGraphicFramePr>
          <p:xfrm>
            <a:off x="2116667" y="1186781"/>
            <a:ext cx="2450547" cy="593984"/>
          </p:xfrm>
          <a:graphic>
            <a:graphicData uri="http://schemas.openxmlformats.org/presentationml/2006/ole">
              <mc:AlternateContent xmlns:mc="http://schemas.openxmlformats.org/markup-compatibility/2006">
                <mc:Choice xmlns:v="urn:schemas-microsoft-com:vml" Requires="v">
                  <p:oleObj spid="_x0000_s171106" name="Equation" r:id="rId3" imgW="762000" imgH="177800" progId="Equation.3">
                    <p:embed/>
                  </p:oleObj>
                </mc:Choice>
                <mc:Fallback>
                  <p:oleObj name="Equation" r:id="rId3" imgW="762000" imgH="17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6667" y="1186781"/>
                          <a:ext cx="2450547" cy="593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8" name="Rektangel 17"/>
            <p:cNvSpPr/>
            <p:nvPr/>
          </p:nvSpPr>
          <p:spPr>
            <a:xfrm>
              <a:off x="457200" y="1186781"/>
              <a:ext cx="591829" cy="492443"/>
            </a:xfrm>
            <a:prstGeom prst="rect">
              <a:avLst/>
            </a:prstGeom>
          </p:spPr>
          <p:txBody>
            <a:bodyPr wrap="none">
              <a:spAutoFit/>
            </a:bodyPr>
            <a:lstStyle/>
            <a:p>
              <a:r>
                <a:rPr lang="sv-SE" sz="2600" dirty="0" smtClean="0">
                  <a:latin typeface="Arial" pitchFamily="34" charset="0"/>
                  <a:cs typeface="Arial" pitchFamily="34" charset="0"/>
                </a:rPr>
                <a:t>(5)</a:t>
              </a:r>
            </a:p>
          </p:txBody>
        </p:sp>
      </p:grpSp>
      <p:grpSp>
        <p:nvGrpSpPr>
          <p:cNvPr id="3" name="Grupp 22"/>
          <p:cNvGrpSpPr/>
          <p:nvPr/>
        </p:nvGrpSpPr>
        <p:grpSpPr>
          <a:xfrm>
            <a:off x="1268940" y="2568278"/>
            <a:ext cx="3156580" cy="603463"/>
            <a:chOff x="457200" y="2027555"/>
            <a:chExt cx="3156580" cy="603463"/>
          </a:xfrm>
        </p:grpSpPr>
        <p:graphicFrame>
          <p:nvGraphicFramePr>
            <p:cNvPr id="51203" name="Object 3"/>
            <p:cNvGraphicFramePr>
              <a:graphicFrameLocks noChangeAspect="1"/>
            </p:cNvGraphicFramePr>
            <p:nvPr/>
          </p:nvGraphicFramePr>
          <p:xfrm>
            <a:off x="2121159" y="2027555"/>
            <a:ext cx="1492621" cy="603463"/>
          </p:xfrm>
          <a:graphic>
            <a:graphicData uri="http://schemas.openxmlformats.org/presentationml/2006/ole">
              <mc:AlternateContent xmlns:mc="http://schemas.openxmlformats.org/markup-compatibility/2006">
                <mc:Choice xmlns:v="urn:schemas-microsoft-com:vml" Requires="v">
                  <p:oleObj spid="_x0000_s171107" name="Equation" r:id="rId5" imgW="457200" imgH="177800" progId="Equation.3">
                    <p:embed/>
                  </p:oleObj>
                </mc:Choice>
                <mc:Fallback>
                  <p:oleObj name="Equation" r:id="rId5" imgW="457200" imgH="177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1159" y="2027555"/>
                          <a:ext cx="1492621" cy="603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 name="Rektangel 18"/>
            <p:cNvSpPr/>
            <p:nvPr/>
          </p:nvSpPr>
          <p:spPr>
            <a:xfrm>
              <a:off x="457200" y="2027555"/>
              <a:ext cx="591829" cy="492443"/>
            </a:xfrm>
            <a:prstGeom prst="rect">
              <a:avLst/>
            </a:prstGeom>
          </p:spPr>
          <p:txBody>
            <a:bodyPr wrap="none">
              <a:spAutoFit/>
            </a:bodyPr>
            <a:lstStyle/>
            <a:p>
              <a:r>
                <a:rPr lang="sv-SE" sz="2600" dirty="0" smtClean="0">
                  <a:latin typeface="Arial" pitchFamily="34" charset="0"/>
                  <a:cs typeface="Arial" pitchFamily="34" charset="0"/>
                </a:rPr>
                <a:t>(6)</a:t>
              </a:r>
            </a:p>
          </p:txBody>
        </p:sp>
      </p:grpSp>
      <p:grpSp>
        <p:nvGrpSpPr>
          <p:cNvPr id="6" name="Grupp 23"/>
          <p:cNvGrpSpPr/>
          <p:nvPr/>
        </p:nvGrpSpPr>
        <p:grpSpPr>
          <a:xfrm>
            <a:off x="1268940" y="3258065"/>
            <a:ext cx="4110014" cy="592895"/>
            <a:chOff x="457200" y="2929237"/>
            <a:chExt cx="4110014" cy="592895"/>
          </a:xfrm>
        </p:grpSpPr>
        <p:graphicFrame>
          <p:nvGraphicFramePr>
            <p:cNvPr id="51204" name="Object 4"/>
            <p:cNvGraphicFramePr>
              <a:graphicFrameLocks noChangeAspect="1"/>
            </p:cNvGraphicFramePr>
            <p:nvPr/>
          </p:nvGraphicFramePr>
          <p:xfrm>
            <a:off x="2121160" y="2929237"/>
            <a:ext cx="2446054" cy="592895"/>
          </p:xfrm>
          <a:graphic>
            <a:graphicData uri="http://schemas.openxmlformats.org/presentationml/2006/ole">
              <mc:AlternateContent xmlns:mc="http://schemas.openxmlformats.org/markup-compatibility/2006">
                <mc:Choice xmlns:v="urn:schemas-microsoft-com:vml" Requires="v">
                  <p:oleObj spid="_x0000_s171108" name="Equation" r:id="rId7" imgW="762000" imgH="177800" progId="Equation.3">
                    <p:embed/>
                  </p:oleObj>
                </mc:Choice>
                <mc:Fallback>
                  <p:oleObj name="Equation" r:id="rId7" imgW="762000" imgH="1778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1160" y="2929237"/>
                          <a:ext cx="2446054" cy="592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0" name="Rektangel 19"/>
            <p:cNvSpPr/>
            <p:nvPr/>
          </p:nvSpPr>
          <p:spPr>
            <a:xfrm>
              <a:off x="457200" y="2929237"/>
              <a:ext cx="591829" cy="492443"/>
            </a:xfrm>
            <a:prstGeom prst="rect">
              <a:avLst/>
            </a:prstGeom>
          </p:spPr>
          <p:txBody>
            <a:bodyPr wrap="none">
              <a:spAutoFit/>
            </a:bodyPr>
            <a:lstStyle/>
            <a:p>
              <a:r>
                <a:rPr lang="sv-SE" sz="2600" dirty="0" smtClean="0">
                  <a:latin typeface="Arial" pitchFamily="34" charset="0"/>
                  <a:cs typeface="Arial" pitchFamily="34" charset="0"/>
                </a:rPr>
                <a:t>(7)</a:t>
              </a:r>
            </a:p>
          </p:txBody>
        </p:sp>
      </p:grpSp>
      <p:grpSp>
        <p:nvGrpSpPr>
          <p:cNvPr id="7" name="Grupp 24"/>
          <p:cNvGrpSpPr/>
          <p:nvPr/>
        </p:nvGrpSpPr>
        <p:grpSpPr>
          <a:xfrm>
            <a:off x="1268940" y="4082718"/>
            <a:ext cx="3156580" cy="572170"/>
            <a:chOff x="457200" y="3810000"/>
            <a:chExt cx="3156580" cy="572170"/>
          </a:xfrm>
        </p:grpSpPr>
        <p:graphicFrame>
          <p:nvGraphicFramePr>
            <p:cNvPr id="51205" name="Object 5"/>
            <p:cNvGraphicFramePr>
              <a:graphicFrameLocks noChangeAspect="1"/>
            </p:cNvGraphicFramePr>
            <p:nvPr/>
          </p:nvGraphicFramePr>
          <p:xfrm>
            <a:off x="2121159" y="3810000"/>
            <a:ext cx="1492621" cy="572170"/>
          </p:xfrm>
          <a:graphic>
            <a:graphicData uri="http://schemas.openxmlformats.org/presentationml/2006/ole">
              <mc:AlternateContent xmlns:mc="http://schemas.openxmlformats.org/markup-compatibility/2006">
                <mc:Choice xmlns:v="urn:schemas-microsoft-com:vml" Requires="v">
                  <p:oleObj spid="_x0000_s171109" name="Equation" r:id="rId9" imgW="482600" imgH="177800" progId="Equation.3">
                    <p:embed/>
                  </p:oleObj>
                </mc:Choice>
                <mc:Fallback>
                  <p:oleObj name="Equation" r:id="rId9" imgW="482600" imgH="1778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1159" y="3810000"/>
                          <a:ext cx="1492621" cy="572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 name="Rektangel 20"/>
            <p:cNvSpPr/>
            <p:nvPr/>
          </p:nvSpPr>
          <p:spPr>
            <a:xfrm>
              <a:off x="457200" y="3810000"/>
              <a:ext cx="591829" cy="492443"/>
            </a:xfrm>
            <a:prstGeom prst="rect">
              <a:avLst/>
            </a:prstGeom>
          </p:spPr>
          <p:txBody>
            <a:bodyPr wrap="none">
              <a:spAutoFit/>
            </a:bodyPr>
            <a:lstStyle/>
            <a:p>
              <a:r>
                <a:rPr lang="sv-SE" sz="2600" dirty="0" smtClean="0">
                  <a:latin typeface="Arial" pitchFamily="34" charset="0"/>
                  <a:cs typeface="Arial" pitchFamily="34" charset="0"/>
                </a:rPr>
                <a:t>(8)</a:t>
              </a:r>
            </a:p>
          </p:txBody>
        </p:sp>
      </p:grpSp>
      <p:sp>
        <p:nvSpPr>
          <p:cNvPr id="16" name="Platshållare för innehåll 3"/>
          <p:cNvSpPr txBox="1">
            <a:spLocks/>
          </p:cNvSpPr>
          <p:nvPr/>
        </p:nvSpPr>
        <p:spPr>
          <a:xfrm>
            <a:off x="951617" y="4707927"/>
            <a:ext cx="2760575" cy="612641"/>
          </a:xfrm>
          <a:prstGeom prst="rect">
            <a:avLst/>
          </a:prstGeom>
        </p:spPr>
        <p:txBody>
          <a:bodyPr vert="horz">
            <a:normAutofit/>
          </a:bodyPr>
          <a:lstStyle/>
          <a:p>
            <a:pPr defTabSz="914400">
              <a:defRPr/>
            </a:pPr>
            <a:r>
              <a:rPr lang="en-US" sz="2800" b="1" dirty="0" smtClean="0">
                <a:solidFill>
                  <a:srgbClr val="E818CA"/>
                </a:solidFill>
                <a:latin typeface="Arial" pitchFamily="34" charset="0"/>
                <a:cs typeface="Arial" pitchFamily="34" charset="0"/>
              </a:rPr>
              <a:t>2) Rate Laws:</a:t>
            </a:r>
            <a:endParaRPr lang="en-US" sz="2800" b="1" dirty="0">
              <a:solidFill>
                <a:srgbClr val="E818CA"/>
              </a:solidFill>
              <a:latin typeface="Arial" pitchFamily="34" charset="0"/>
              <a:cs typeface="Arial" pitchFamily="34" charset="0"/>
            </a:endParaRPr>
          </a:p>
        </p:txBody>
      </p:sp>
      <p:grpSp>
        <p:nvGrpSpPr>
          <p:cNvPr id="8" name="Grupp 30"/>
          <p:cNvGrpSpPr/>
          <p:nvPr/>
        </p:nvGrpSpPr>
        <p:grpSpPr>
          <a:xfrm>
            <a:off x="1174655" y="5279624"/>
            <a:ext cx="4593475" cy="613614"/>
            <a:chOff x="457200" y="1469185"/>
            <a:chExt cx="4593475" cy="613614"/>
          </a:xfrm>
        </p:grpSpPr>
        <p:graphicFrame>
          <p:nvGraphicFramePr>
            <p:cNvPr id="26" name="Object 2"/>
            <p:cNvGraphicFramePr>
              <a:graphicFrameLocks noChangeAspect="1"/>
            </p:cNvGraphicFramePr>
            <p:nvPr/>
          </p:nvGraphicFramePr>
          <p:xfrm>
            <a:off x="2324360" y="1469185"/>
            <a:ext cx="2726315" cy="613614"/>
          </p:xfrm>
          <a:graphic>
            <a:graphicData uri="http://schemas.openxmlformats.org/presentationml/2006/ole">
              <mc:AlternateContent xmlns:mc="http://schemas.openxmlformats.org/markup-compatibility/2006">
                <mc:Choice xmlns:v="urn:schemas-microsoft-com:vml" Requires="v">
                  <p:oleObj spid="_x0000_s171110" name="Equation" r:id="rId11" imgW="939800" imgH="203200" progId="Equation.3">
                    <p:embed/>
                  </p:oleObj>
                </mc:Choice>
                <mc:Fallback>
                  <p:oleObj name="Equation" r:id="rId11" imgW="939800" imgH="2032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24360" y="1469185"/>
                          <a:ext cx="2726315" cy="613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7" name="Rektangel 28"/>
            <p:cNvSpPr/>
            <p:nvPr/>
          </p:nvSpPr>
          <p:spPr>
            <a:xfrm>
              <a:off x="457200" y="1522624"/>
              <a:ext cx="591829" cy="492443"/>
            </a:xfrm>
            <a:prstGeom prst="rect">
              <a:avLst/>
            </a:prstGeom>
          </p:spPr>
          <p:txBody>
            <a:bodyPr wrap="none">
              <a:spAutoFit/>
            </a:bodyPr>
            <a:lstStyle/>
            <a:p>
              <a:r>
                <a:rPr lang="sv-SE" sz="2600" dirty="0" smtClean="0">
                  <a:latin typeface="Arial" pitchFamily="34" charset="0"/>
                  <a:cs typeface="Arial" pitchFamily="34" charset="0"/>
                </a:rPr>
                <a:t>(9)</a:t>
              </a:r>
            </a:p>
          </p:txBody>
        </p:sp>
      </p:grpSp>
      <p:grpSp>
        <p:nvGrpSpPr>
          <p:cNvPr id="9" name="Grupp 32"/>
          <p:cNvGrpSpPr/>
          <p:nvPr/>
        </p:nvGrpSpPr>
        <p:grpSpPr>
          <a:xfrm>
            <a:off x="1174655" y="6100872"/>
            <a:ext cx="4593475" cy="590078"/>
            <a:chOff x="457200" y="2736908"/>
            <a:chExt cx="4593475" cy="590078"/>
          </a:xfrm>
        </p:grpSpPr>
        <p:graphicFrame>
          <p:nvGraphicFramePr>
            <p:cNvPr id="29" name="Object 10"/>
            <p:cNvGraphicFramePr>
              <a:graphicFrameLocks noChangeAspect="1"/>
            </p:cNvGraphicFramePr>
            <p:nvPr/>
          </p:nvGraphicFramePr>
          <p:xfrm>
            <a:off x="2324360" y="2736908"/>
            <a:ext cx="2726315" cy="590078"/>
          </p:xfrm>
          <a:graphic>
            <a:graphicData uri="http://schemas.openxmlformats.org/presentationml/2006/ole">
              <mc:AlternateContent xmlns:mc="http://schemas.openxmlformats.org/markup-compatibility/2006">
                <mc:Choice xmlns:v="urn:schemas-microsoft-com:vml" Requires="v">
                  <p:oleObj spid="_x0000_s171111" name="Equation" r:id="rId13" imgW="977900" imgH="203200" progId="Equation.3">
                    <p:embed/>
                  </p:oleObj>
                </mc:Choice>
                <mc:Fallback>
                  <p:oleObj name="Equation" r:id="rId13" imgW="977900" imgH="2032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24360" y="2736908"/>
                          <a:ext cx="2726315" cy="590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 name="Rektangel 29"/>
            <p:cNvSpPr/>
            <p:nvPr/>
          </p:nvSpPr>
          <p:spPr>
            <a:xfrm>
              <a:off x="457200" y="2834543"/>
              <a:ext cx="777777" cy="492443"/>
            </a:xfrm>
            <a:prstGeom prst="rect">
              <a:avLst/>
            </a:prstGeom>
          </p:spPr>
          <p:txBody>
            <a:bodyPr wrap="none">
              <a:spAutoFit/>
            </a:bodyPr>
            <a:lstStyle/>
            <a:p>
              <a:r>
                <a:rPr lang="sv-SE" sz="2600" dirty="0" smtClean="0">
                  <a:latin typeface="Arial" pitchFamily="34" charset="0"/>
                  <a:cs typeface="Arial" pitchFamily="34" charset="0"/>
                </a:rPr>
                <a:t>(10)</a:t>
              </a:r>
            </a:p>
          </p:txBody>
        </p:sp>
      </p:grpSp>
      <p:sp>
        <p:nvSpPr>
          <p:cNvPr id="25" name="Slide Number Placeholder 24"/>
          <p:cNvSpPr>
            <a:spLocks noGrp="1"/>
          </p:cNvSpPr>
          <p:nvPr>
            <p:ph type="sldNum" sz="quarter" idx="12"/>
          </p:nvPr>
        </p:nvSpPr>
        <p:spPr/>
        <p:txBody>
          <a:bodyPr/>
          <a:lstStyle/>
          <a:p>
            <a:fld id="{F3C01CFD-C562-5C4B-97C2-CC3D9416D8EA}" type="slidenum">
              <a:rPr lang="sv-SE" smtClean="0">
                <a:latin typeface="Arial" pitchFamily="34" charset="0"/>
                <a:cs typeface="Arial" pitchFamily="34" charset="0"/>
              </a:rPr>
              <a:pPr/>
              <a:t>22</a:t>
            </a:fld>
            <a:endParaRPr lang="sv-SE">
              <a:latin typeface="Arial" pitchFamily="34" charset="0"/>
              <a:cs typeface="Arial" pitchFamily="34" charset="0"/>
            </a:endParaRPr>
          </a:p>
        </p:txBody>
      </p:sp>
      <p:sp>
        <p:nvSpPr>
          <p:cNvPr id="31" name="Rubrik 3"/>
          <p:cNvSpPr>
            <a:spLocks noGrp="1"/>
          </p:cNvSpPr>
          <p:nvPr>
            <p:ph type="title"/>
          </p:nvPr>
        </p:nvSpPr>
        <p:spPr/>
        <p:txBody>
          <a:bodyPr>
            <a:normAutofit/>
          </a:bodyPr>
          <a:lstStyle/>
          <a:p>
            <a:r>
              <a:rPr lang="sv-SE" dirty="0" smtClean="0">
                <a:cs typeface="Arial" pitchFamily="34" charset="0"/>
              </a:rPr>
              <a:t>Example B: </a:t>
            </a:r>
            <a:r>
              <a:rPr lang="en-US" dirty="0">
                <a:solidFill>
                  <a:srgbClr val="0070C0"/>
                </a:solidFill>
                <a:cs typeface="Arial" pitchFamily="34" charset="0"/>
              </a:rPr>
              <a:t>Liquid Phase </a:t>
            </a:r>
            <a:r>
              <a:rPr lang="en-US" dirty="0">
                <a:solidFill>
                  <a:srgbClr val="FF00FF"/>
                </a:solidFill>
                <a:cs typeface="Arial" pitchFamily="34" charset="0"/>
              </a:rPr>
              <a:t>PFR</a:t>
            </a:r>
            <a:endParaRPr lang="sv-SE" dirty="0" smtClean="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
          </p:nvPr>
        </p:nvSpPr>
        <p:spPr>
          <a:xfrm>
            <a:off x="931862" y="1433570"/>
            <a:ext cx="3166395" cy="815841"/>
          </a:xfrm>
        </p:spPr>
        <p:txBody>
          <a:bodyPr>
            <a:noAutofit/>
          </a:bodyPr>
          <a:lstStyle/>
          <a:p>
            <a:pPr marL="0" indent="0">
              <a:spcBef>
                <a:spcPts val="0"/>
              </a:spcBef>
              <a:buClrTx/>
              <a:buSzTx/>
              <a:buNone/>
              <a:defRPr/>
            </a:pPr>
            <a:r>
              <a:rPr lang="en-US" b="1" dirty="0" smtClean="0">
                <a:solidFill>
                  <a:srgbClr val="E818CA"/>
                </a:solidFill>
                <a:latin typeface="Arial" pitchFamily="34" charset="0"/>
                <a:cs typeface="Arial" pitchFamily="34" charset="0"/>
              </a:rPr>
              <a:t>2) Relative Rates:</a:t>
            </a:r>
            <a:endParaRPr lang="en-US" b="1" dirty="0">
              <a:solidFill>
                <a:srgbClr val="E818CA"/>
              </a:solidFill>
              <a:latin typeface="Arial" pitchFamily="34" charset="0"/>
              <a:cs typeface="Arial" pitchFamily="34" charset="0"/>
            </a:endParaRPr>
          </a:p>
        </p:txBody>
      </p:sp>
      <p:graphicFrame>
        <p:nvGraphicFramePr>
          <p:cNvPr id="51214" name="Object 14"/>
          <p:cNvGraphicFramePr>
            <a:graphicFrameLocks noChangeAspect="1"/>
          </p:cNvGraphicFramePr>
          <p:nvPr>
            <p:extLst>
              <p:ext uri="{D42A27DB-BD31-4B8C-83A1-F6EECF244321}">
                <p14:modId xmlns:p14="http://schemas.microsoft.com/office/powerpoint/2010/main" val="346715774"/>
              </p:ext>
            </p:extLst>
          </p:nvPr>
        </p:nvGraphicFramePr>
        <p:xfrm>
          <a:off x="2104497" y="4328608"/>
          <a:ext cx="2188204" cy="850285"/>
        </p:xfrm>
        <a:graphic>
          <a:graphicData uri="http://schemas.openxmlformats.org/presentationml/2006/ole">
            <mc:AlternateContent xmlns:mc="http://schemas.openxmlformats.org/markup-compatibility/2006">
              <mc:Choice xmlns:v="urn:schemas-microsoft-com:vml" Requires="v">
                <p:oleObj spid="_x0000_s172130" name="Equation" r:id="rId3" imgW="952500" imgH="355600" progId="Equation.3">
                  <p:embed/>
                </p:oleObj>
              </mc:Choice>
              <mc:Fallback>
                <p:oleObj name="Equation" r:id="rId3" imgW="952500" imgH="35560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4497" y="4328608"/>
                        <a:ext cx="2188204" cy="850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2" name="Grupp 23"/>
          <p:cNvGrpSpPr/>
          <p:nvPr/>
        </p:nvGrpSpPr>
        <p:grpSpPr>
          <a:xfrm>
            <a:off x="931863" y="3045346"/>
            <a:ext cx="3163714" cy="640080"/>
            <a:chOff x="457200" y="2489262"/>
            <a:chExt cx="2793388" cy="640080"/>
          </a:xfrm>
        </p:grpSpPr>
        <p:graphicFrame>
          <p:nvGraphicFramePr>
            <p:cNvPr id="51212" name="Object 12"/>
            <p:cNvGraphicFramePr>
              <a:graphicFrameLocks noChangeAspect="1"/>
            </p:cNvGraphicFramePr>
            <p:nvPr/>
          </p:nvGraphicFramePr>
          <p:xfrm>
            <a:off x="1592263" y="2489262"/>
            <a:ext cx="1658325" cy="640080"/>
          </p:xfrm>
          <a:graphic>
            <a:graphicData uri="http://schemas.openxmlformats.org/presentationml/2006/ole">
              <mc:AlternateContent xmlns:mc="http://schemas.openxmlformats.org/markup-compatibility/2006">
                <mc:Choice xmlns:v="urn:schemas-microsoft-com:vml" Requires="v">
                  <p:oleObj spid="_x0000_s172131" name="Equation" r:id="rId5" imgW="583920" imgH="215640" progId="Equation.3">
                    <p:embed/>
                  </p:oleObj>
                </mc:Choice>
                <mc:Fallback>
                  <p:oleObj name="Equation" r:id="rId5" imgW="583920" imgH="215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2263" y="2489262"/>
                          <a:ext cx="1658325" cy="64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0" name="Rektangel 19"/>
            <p:cNvSpPr/>
            <p:nvPr/>
          </p:nvSpPr>
          <p:spPr>
            <a:xfrm>
              <a:off x="457200" y="2608025"/>
              <a:ext cx="664882" cy="492443"/>
            </a:xfrm>
            <a:prstGeom prst="rect">
              <a:avLst/>
            </a:prstGeom>
          </p:spPr>
          <p:txBody>
            <a:bodyPr wrap="none">
              <a:spAutoFit/>
            </a:bodyPr>
            <a:lstStyle/>
            <a:p>
              <a:r>
                <a:rPr lang="sv-SE" sz="2600" dirty="0" smtClean="0">
                  <a:latin typeface="Arial" pitchFamily="34" charset="0"/>
                  <a:cs typeface="Arial" pitchFamily="34" charset="0"/>
                </a:rPr>
                <a:t>(11)</a:t>
              </a:r>
            </a:p>
          </p:txBody>
        </p:sp>
      </p:grpSp>
      <p:grpSp>
        <p:nvGrpSpPr>
          <p:cNvPr id="3" name="Grupp 29"/>
          <p:cNvGrpSpPr/>
          <p:nvPr/>
        </p:nvGrpSpPr>
        <p:grpSpPr>
          <a:xfrm>
            <a:off x="931863" y="5287404"/>
            <a:ext cx="3163714" cy="492443"/>
            <a:chOff x="457200" y="5239310"/>
            <a:chExt cx="3163714" cy="492443"/>
          </a:xfrm>
        </p:grpSpPr>
        <p:graphicFrame>
          <p:nvGraphicFramePr>
            <p:cNvPr id="51215" name="Object 15"/>
            <p:cNvGraphicFramePr>
              <a:graphicFrameLocks noChangeAspect="1"/>
            </p:cNvGraphicFramePr>
            <p:nvPr/>
          </p:nvGraphicFramePr>
          <p:xfrm>
            <a:off x="1629834" y="5239310"/>
            <a:ext cx="1991080" cy="492443"/>
          </p:xfrm>
          <a:graphic>
            <a:graphicData uri="http://schemas.openxmlformats.org/presentationml/2006/ole">
              <mc:AlternateContent xmlns:mc="http://schemas.openxmlformats.org/markup-compatibility/2006">
                <mc:Choice xmlns:v="urn:schemas-microsoft-com:vml" Requires="v">
                  <p:oleObj spid="_x0000_s172132" name="Equation" r:id="rId7" imgW="749300" imgH="177800" progId="Equation.3">
                    <p:embed/>
                  </p:oleObj>
                </mc:Choice>
                <mc:Fallback>
                  <p:oleObj name="Equation" r:id="rId7" imgW="749300" imgH="1778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9834" y="5239310"/>
                          <a:ext cx="1991080" cy="49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2" name="Rektangel 21"/>
            <p:cNvSpPr/>
            <p:nvPr/>
          </p:nvSpPr>
          <p:spPr>
            <a:xfrm>
              <a:off x="457200" y="5239310"/>
              <a:ext cx="777777" cy="492443"/>
            </a:xfrm>
            <a:prstGeom prst="rect">
              <a:avLst/>
            </a:prstGeom>
          </p:spPr>
          <p:txBody>
            <a:bodyPr wrap="none">
              <a:spAutoFit/>
            </a:bodyPr>
            <a:lstStyle/>
            <a:p>
              <a:r>
                <a:rPr lang="sv-SE" sz="2600" dirty="0" smtClean="0">
                  <a:latin typeface="Arial" pitchFamily="34" charset="0"/>
                  <a:cs typeface="Arial" pitchFamily="34" charset="0"/>
                </a:rPr>
                <a:t>(13)</a:t>
              </a:r>
            </a:p>
          </p:txBody>
        </p:sp>
      </p:grpSp>
      <p:grpSp>
        <p:nvGrpSpPr>
          <p:cNvPr id="5" name="Grupp 30"/>
          <p:cNvGrpSpPr/>
          <p:nvPr/>
        </p:nvGrpSpPr>
        <p:grpSpPr>
          <a:xfrm>
            <a:off x="931863" y="6081042"/>
            <a:ext cx="3163714" cy="492443"/>
            <a:chOff x="457200" y="6032948"/>
            <a:chExt cx="3163714" cy="492443"/>
          </a:xfrm>
        </p:grpSpPr>
        <p:graphicFrame>
          <p:nvGraphicFramePr>
            <p:cNvPr id="51216" name="Object 16"/>
            <p:cNvGraphicFramePr>
              <a:graphicFrameLocks noChangeAspect="1"/>
            </p:cNvGraphicFramePr>
            <p:nvPr/>
          </p:nvGraphicFramePr>
          <p:xfrm>
            <a:off x="1629834" y="6078150"/>
            <a:ext cx="1991080" cy="447241"/>
          </p:xfrm>
          <a:graphic>
            <a:graphicData uri="http://schemas.openxmlformats.org/presentationml/2006/ole">
              <mc:AlternateContent xmlns:mc="http://schemas.openxmlformats.org/markup-compatibility/2006">
                <mc:Choice xmlns:v="urn:schemas-microsoft-com:vml" Requires="v">
                  <p:oleObj spid="_x0000_s172133" name="Equation" r:id="rId9" imgW="825500" imgH="177800" progId="Equation.3">
                    <p:embed/>
                  </p:oleObj>
                </mc:Choice>
                <mc:Fallback>
                  <p:oleObj name="Equation" r:id="rId9" imgW="825500" imgH="17780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29834" y="6078150"/>
                          <a:ext cx="1991080" cy="44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3" name="Rektangel 22"/>
            <p:cNvSpPr/>
            <p:nvPr/>
          </p:nvSpPr>
          <p:spPr>
            <a:xfrm>
              <a:off x="457200" y="6032948"/>
              <a:ext cx="777777" cy="492443"/>
            </a:xfrm>
            <a:prstGeom prst="rect">
              <a:avLst/>
            </a:prstGeom>
          </p:spPr>
          <p:txBody>
            <a:bodyPr wrap="none">
              <a:spAutoFit/>
            </a:bodyPr>
            <a:lstStyle/>
            <a:p>
              <a:r>
                <a:rPr lang="sv-SE" sz="2600" dirty="0" smtClean="0">
                  <a:latin typeface="Arial" pitchFamily="34" charset="0"/>
                  <a:cs typeface="Arial" pitchFamily="34" charset="0"/>
                </a:rPr>
                <a:t>(14)</a:t>
              </a:r>
            </a:p>
          </p:txBody>
        </p:sp>
      </p:grpSp>
      <p:grpSp>
        <p:nvGrpSpPr>
          <p:cNvPr id="6" name="Grupp 28"/>
          <p:cNvGrpSpPr/>
          <p:nvPr/>
        </p:nvGrpSpPr>
        <p:grpSpPr>
          <a:xfrm>
            <a:off x="931863" y="3635903"/>
            <a:ext cx="5357050" cy="731520"/>
            <a:chOff x="457200" y="3435412"/>
            <a:chExt cx="5357050" cy="731520"/>
          </a:xfrm>
        </p:grpSpPr>
        <p:grpSp>
          <p:nvGrpSpPr>
            <p:cNvPr id="7" name="Grupp 24"/>
            <p:cNvGrpSpPr/>
            <p:nvPr/>
          </p:nvGrpSpPr>
          <p:grpSpPr>
            <a:xfrm>
              <a:off x="457200" y="3435412"/>
              <a:ext cx="3166395" cy="731520"/>
              <a:chOff x="457200" y="3435412"/>
              <a:chExt cx="3166395" cy="731520"/>
            </a:xfrm>
          </p:grpSpPr>
          <p:graphicFrame>
            <p:nvGraphicFramePr>
              <p:cNvPr id="51213" name="Object 13"/>
              <p:cNvGraphicFramePr>
                <a:graphicFrameLocks noChangeAspect="1"/>
              </p:cNvGraphicFramePr>
              <p:nvPr/>
            </p:nvGraphicFramePr>
            <p:xfrm>
              <a:off x="1814512" y="3435412"/>
              <a:ext cx="1809083" cy="731520"/>
            </p:xfrm>
            <a:graphic>
              <a:graphicData uri="http://schemas.openxmlformats.org/presentationml/2006/ole">
                <mc:AlternateContent xmlns:mc="http://schemas.openxmlformats.org/markup-compatibility/2006">
                  <mc:Choice xmlns:v="urn:schemas-microsoft-com:vml" Requires="v">
                    <p:oleObj spid="_x0000_s172134" name="Equation" r:id="rId11" imgW="583920" imgH="228600" progId="Equation.3">
                      <p:embed/>
                    </p:oleObj>
                  </mc:Choice>
                  <mc:Fallback>
                    <p:oleObj name="Equation" r:id="rId11" imgW="583920" imgH="228600" progId="Equation.3">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14512" y="3435412"/>
                            <a:ext cx="1809083"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 name="Rektangel 20"/>
              <p:cNvSpPr/>
              <p:nvPr/>
            </p:nvSpPr>
            <p:spPr>
              <a:xfrm>
                <a:off x="457200" y="3569587"/>
                <a:ext cx="777777" cy="492443"/>
              </a:xfrm>
              <a:prstGeom prst="rect">
                <a:avLst/>
              </a:prstGeom>
            </p:spPr>
            <p:txBody>
              <a:bodyPr wrap="none">
                <a:spAutoFit/>
              </a:bodyPr>
              <a:lstStyle/>
              <a:p>
                <a:r>
                  <a:rPr lang="sv-SE" sz="2600" dirty="0" smtClean="0">
                    <a:latin typeface="Arial" pitchFamily="34" charset="0"/>
                    <a:cs typeface="Arial" pitchFamily="34" charset="0"/>
                  </a:rPr>
                  <a:t>(12)</a:t>
                </a:r>
              </a:p>
            </p:txBody>
          </p:sp>
        </p:grpSp>
        <p:sp>
          <p:nvSpPr>
            <p:cNvPr id="26" name="Rektangel 25"/>
            <p:cNvSpPr/>
            <p:nvPr/>
          </p:nvSpPr>
          <p:spPr>
            <a:xfrm>
              <a:off x="4032993" y="3569587"/>
              <a:ext cx="1781257" cy="492443"/>
            </a:xfrm>
            <a:prstGeom prst="rect">
              <a:avLst/>
            </a:prstGeom>
          </p:spPr>
          <p:txBody>
            <a:bodyPr wrap="none">
              <a:spAutoFit/>
            </a:bodyPr>
            <a:lstStyle/>
            <a:p>
              <a:r>
                <a:rPr lang="sv-SE" sz="2600" dirty="0" err="1" smtClean="0">
                  <a:latin typeface="Arial" pitchFamily="34" charset="0"/>
                  <a:cs typeface="Arial" pitchFamily="34" charset="0"/>
                </a:rPr>
                <a:t>Reaction</a:t>
              </a:r>
              <a:r>
                <a:rPr lang="sv-SE" sz="2600" dirty="0" smtClean="0">
                  <a:latin typeface="Arial" pitchFamily="34" charset="0"/>
                  <a:cs typeface="Arial" pitchFamily="34" charset="0"/>
                </a:rPr>
                <a:t> 2</a:t>
              </a:r>
            </a:p>
          </p:txBody>
        </p:sp>
      </p:grpSp>
      <p:grpSp>
        <p:nvGrpSpPr>
          <p:cNvPr id="8" name="Grupp 27"/>
          <p:cNvGrpSpPr/>
          <p:nvPr/>
        </p:nvGrpSpPr>
        <p:grpSpPr>
          <a:xfrm>
            <a:off x="2028825" y="1943621"/>
            <a:ext cx="4260088" cy="914400"/>
            <a:chOff x="1554162" y="1184341"/>
            <a:chExt cx="4260088" cy="914400"/>
          </a:xfrm>
        </p:grpSpPr>
        <p:graphicFrame>
          <p:nvGraphicFramePr>
            <p:cNvPr id="51211" name="Object 11"/>
            <p:cNvGraphicFramePr>
              <a:graphicFrameLocks noChangeAspect="1"/>
            </p:cNvGraphicFramePr>
            <p:nvPr/>
          </p:nvGraphicFramePr>
          <p:xfrm>
            <a:off x="1554162" y="1184341"/>
            <a:ext cx="2069433" cy="914400"/>
          </p:xfrm>
          <a:graphic>
            <a:graphicData uri="http://schemas.openxmlformats.org/presentationml/2006/ole">
              <mc:AlternateContent xmlns:mc="http://schemas.openxmlformats.org/markup-compatibility/2006">
                <mc:Choice xmlns:v="urn:schemas-microsoft-com:vml" Requires="v">
                  <p:oleObj spid="_x0000_s172135" name="Equation" r:id="rId13" imgW="927000" imgH="393480" progId="Equation.3">
                    <p:embed/>
                  </p:oleObj>
                </mc:Choice>
                <mc:Fallback>
                  <p:oleObj name="Equation" r:id="rId13" imgW="927000" imgH="393480" progId="Equation.3">
                    <p:embed/>
                    <p:pic>
                      <p:nvPicPr>
                        <p:cNvPr id="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54162" y="1184341"/>
                          <a:ext cx="2069433"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7" name="Rektangel 26"/>
            <p:cNvSpPr/>
            <p:nvPr/>
          </p:nvSpPr>
          <p:spPr>
            <a:xfrm>
              <a:off x="4032993" y="1354667"/>
              <a:ext cx="1781257" cy="492443"/>
            </a:xfrm>
            <a:prstGeom prst="rect">
              <a:avLst/>
            </a:prstGeom>
          </p:spPr>
          <p:txBody>
            <a:bodyPr wrap="none">
              <a:spAutoFit/>
            </a:bodyPr>
            <a:lstStyle/>
            <a:p>
              <a:r>
                <a:rPr lang="sv-SE" sz="2600" dirty="0" err="1" smtClean="0">
                  <a:latin typeface="Arial" pitchFamily="34" charset="0"/>
                  <a:cs typeface="Arial" pitchFamily="34" charset="0"/>
                </a:rPr>
                <a:t>Reaction</a:t>
              </a:r>
              <a:r>
                <a:rPr lang="sv-SE" sz="2600" dirty="0" smtClean="0">
                  <a:latin typeface="Arial" pitchFamily="34" charset="0"/>
                  <a:cs typeface="Arial" pitchFamily="34" charset="0"/>
                </a:rPr>
                <a:t> 1</a:t>
              </a:r>
            </a:p>
          </p:txBody>
        </p:sp>
      </p:grpSp>
      <p:sp>
        <p:nvSpPr>
          <p:cNvPr id="25" name="Slide Number Placeholder 24"/>
          <p:cNvSpPr>
            <a:spLocks noGrp="1"/>
          </p:cNvSpPr>
          <p:nvPr>
            <p:ph type="sldNum" sz="quarter" idx="12"/>
          </p:nvPr>
        </p:nvSpPr>
        <p:spPr/>
        <p:txBody>
          <a:bodyPr/>
          <a:lstStyle/>
          <a:p>
            <a:fld id="{F3C01CFD-C562-5C4B-97C2-CC3D9416D8EA}" type="slidenum">
              <a:rPr lang="sv-SE" smtClean="0">
                <a:latin typeface="Arial" pitchFamily="34" charset="0"/>
                <a:cs typeface="Arial" pitchFamily="34" charset="0"/>
              </a:rPr>
              <a:pPr/>
              <a:t>23</a:t>
            </a:fld>
            <a:endParaRPr lang="sv-SE">
              <a:latin typeface="Arial" pitchFamily="34" charset="0"/>
              <a:cs typeface="Arial" pitchFamily="34" charset="0"/>
            </a:endParaRPr>
          </a:p>
        </p:txBody>
      </p:sp>
      <p:sp>
        <p:nvSpPr>
          <p:cNvPr id="28" name="Rubrik 3"/>
          <p:cNvSpPr>
            <a:spLocks noGrp="1"/>
          </p:cNvSpPr>
          <p:nvPr>
            <p:ph type="title"/>
          </p:nvPr>
        </p:nvSpPr>
        <p:spPr/>
        <p:txBody>
          <a:bodyPr>
            <a:normAutofit/>
          </a:bodyPr>
          <a:lstStyle/>
          <a:p>
            <a:r>
              <a:rPr lang="sv-SE" dirty="0" smtClean="0">
                <a:cs typeface="Arial" pitchFamily="34" charset="0"/>
              </a:rPr>
              <a:t>Example B: </a:t>
            </a:r>
            <a:r>
              <a:rPr lang="en-US" dirty="0">
                <a:solidFill>
                  <a:srgbClr val="0070C0"/>
                </a:solidFill>
                <a:cs typeface="Arial" pitchFamily="34" charset="0"/>
              </a:rPr>
              <a:t>Liquid Phase </a:t>
            </a:r>
            <a:r>
              <a:rPr lang="en-US" dirty="0">
                <a:solidFill>
                  <a:srgbClr val="FF00FF"/>
                </a:solidFill>
                <a:cs typeface="Arial" pitchFamily="34" charset="0"/>
              </a:rPr>
              <a:t>PFR</a:t>
            </a:r>
            <a:endParaRPr lang="sv-SE" dirty="0" smtClean="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147" name="Object 3"/>
          <p:cNvGraphicFramePr>
            <a:graphicFrameLocks noChangeAspect="1"/>
          </p:cNvGraphicFramePr>
          <p:nvPr>
            <p:extLst>
              <p:ext uri="{D42A27DB-BD31-4B8C-83A1-F6EECF244321}">
                <p14:modId xmlns:p14="http://schemas.microsoft.com/office/powerpoint/2010/main" val="1870840355"/>
              </p:ext>
            </p:extLst>
          </p:nvPr>
        </p:nvGraphicFramePr>
        <p:xfrm>
          <a:off x="364305" y="2702252"/>
          <a:ext cx="8588625" cy="3216038"/>
        </p:xfrm>
        <a:graphic>
          <a:graphicData uri="http://schemas.openxmlformats.org/presentationml/2006/ole">
            <mc:AlternateContent xmlns:mc="http://schemas.openxmlformats.org/markup-compatibility/2006">
              <mc:Choice xmlns:v="urn:schemas-microsoft-com:vml" Requires="v">
                <p:oleObj spid="_x0000_s227346" name="Equation" r:id="rId4" imgW="3581280" imgH="1422360" progId="Equation.3">
                  <p:embed/>
                </p:oleObj>
              </mc:Choice>
              <mc:Fallback>
                <p:oleObj name="Equation" r:id="rId4" imgW="3581280" imgH="1422360" progId="Equation.3">
                  <p:embed/>
                  <p:pic>
                    <p:nvPicPr>
                      <p:cNvPr id="0" name="Picture 2"/>
                      <p:cNvPicPr>
                        <a:picLocks noChangeAspect="1" noChangeArrowheads="1"/>
                      </p:cNvPicPr>
                      <p:nvPr/>
                    </p:nvPicPr>
                    <p:blipFill>
                      <a:blip r:embed="rId5"/>
                      <a:srcRect/>
                      <a:stretch>
                        <a:fillRect/>
                      </a:stretch>
                    </p:blipFill>
                    <p:spPr bwMode="auto">
                      <a:xfrm>
                        <a:off x="364305" y="2702252"/>
                        <a:ext cx="8588625" cy="3216038"/>
                      </a:xfrm>
                      <a:prstGeom prst="rect">
                        <a:avLst/>
                      </a:prstGeom>
                      <a:noFill/>
                      <a:extLst/>
                    </p:spPr>
                  </p:pic>
                </p:oleObj>
              </mc:Fallback>
            </mc:AlternateContent>
          </a:graphicData>
        </a:graphic>
      </p:graphicFrame>
      <p:sp>
        <p:nvSpPr>
          <p:cNvPr id="8" name="Slide Number Placeholder 7"/>
          <p:cNvSpPr>
            <a:spLocks noGrp="1"/>
          </p:cNvSpPr>
          <p:nvPr>
            <p:ph type="sldNum" sz="quarter" idx="12"/>
          </p:nvPr>
        </p:nvSpPr>
        <p:spPr/>
        <p:txBody>
          <a:bodyPr/>
          <a:lstStyle/>
          <a:p>
            <a:fld id="{F3C01CFD-C562-5C4B-97C2-CC3D9416D8EA}" type="slidenum">
              <a:rPr lang="sv-SE" smtClean="0"/>
              <a:pPr/>
              <a:t>24</a:t>
            </a:fld>
            <a:endParaRPr lang="sv-SE"/>
          </a:p>
        </p:txBody>
      </p:sp>
      <p:sp>
        <p:nvSpPr>
          <p:cNvPr id="10" name="Rubrik 3"/>
          <p:cNvSpPr>
            <a:spLocks noGrp="1"/>
          </p:cNvSpPr>
          <p:nvPr>
            <p:ph type="title"/>
          </p:nvPr>
        </p:nvSpPr>
        <p:spPr/>
        <p:txBody>
          <a:bodyPr>
            <a:normAutofit/>
          </a:bodyPr>
          <a:lstStyle/>
          <a:p>
            <a:r>
              <a:rPr lang="sv-SE" dirty="0" smtClean="0">
                <a:cs typeface="Arial" pitchFamily="34" charset="0"/>
              </a:rPr>
              <a:t>Example B: </a:t>
            </a:r>
            <a:r>
              <a:rPr lang="en-US" dirty="0">
                <a:solidFill>
                  <a:srgbClr val="0070C0"/>
                </a:solidFill>
                <a:cs typeface="Arial" pitchFamily="34" charset="0"/>
              </a:rPr>
              <a:t>Liquid Phase </a:t>
            </a:r>
            <a:r>
              <a:rPr lang="en-US" dirty="0">
                <a:solidFill>
                  <a:srgbClr val="FF00FF"/>
                </a:solidFill>
                <a:cs typeface="Arial" pitchFamily="34" charset="0"/>
              </a:rPr>
              <a:t>PFR</a:t>
            </a:r>
            <a:endParaRPr lang="sv-SE" dirty="0" smtClean="0">
              <a:cs typeface="Arial" pitchFamily="34" charset="0"/>
            </a:endParaRPr>
          </a:p>
        </p:txBody>
      </p:sp>
      <p:sp>
        <p:nvSpPr>
          <p:cNvPr id="9" name="Platshållare för innehåll 3"/>
          <p:cNvSpPr txBox="1">
            <a:spLocks/>
          </p:cNvSpPr>
          <p:nvPr/>
        </p:nvSpPr>
        <p:spPr>
          <a:xfrm>
            <a:off x="1003300" y="1746366"/>
            <a:ext cx="2760575" cy="612641"/>
          </a:xfrm>
          <a:prstGeom prst="rect">
            <a:avLst/>
          </a:prstGeom>
        </p:spPr>
        <p:txBody>
          <a:bodyPr vert="horz">
            <a:normAutofit/>
          </a:bodyPr>
          <a:lstStyle/>
          <a:p>
            <a:pPr defTabSz="914400">
              <a:defRPr/>
            </a:pPr>
            <a:r>
              <a:rPr lang="en-US" sz="2800" b="1" dirty="0" smtClean="0">
                <a:solidFill>
                  <a:srgbClr val="E818CA"/>
                </a:solidFill>
                <a:latin typeface="Arial" pitchFamily="34" charset="0"/>
                <a:cs typeface="Arial" pitchFamily="34" charset="0"/>
              </a:rPr>
              <a:t>2) Rate Laws:</a:t>
            </a:r>
            <a:endParaRPr lang="en-US" sz="2800" b="1" dirty="0">
              <a:solidFill>
                <a:srgbClr val="E818CA"/>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7"/>
          <p:cNvGrpSpPr/>
          <p:nvPr/>
        </p:nvGrpSpPr>
        <p:grpSpPr>
          <a:xfrm>
            <a:off x="936625" y="2140705"/>
            <a:ext cx="7756525" cy="3902908"/>
            <a:chOff x="936625" y="2140705"/>
            <a:chExt cx="7756525" cy="3902908"/>
          </a:xfrm>
        </p:grpSpPr>
        <p:sp>
          <p:nvSpPr>
            <p:cNvPr id="13" name="Text Box 13"/>
            <p:cNvSpPr txBox="1">
              <a:spLocks noChangeArrowheads="1"/>
            </p:cNvSpPr>
            <p:nvPr/>
          </p:nvSpPr>
          <p:spPr bwMode="auto">
            <a:xfrm>
              <a:off x="936625" y="2140705"/>
              <a:ext cx="3505200" cy="523220"/>
            </a:xfrm>
            <a:prstGeom prst="rect">
              <a:avLst/>
            </a:prstGeom>
            <a:noFill/>
            <a:ln w="9525">
              <a:noFill/>
              <a:miter lim="800000"/>
              <a:headEnd/>
              <a:tailEnd/>
            </a:ln>
            <a:effectLst/>
          </p:spPr>
          <p:txBody>
            <a:bodyPr>
              <a:prstTxWarp prst="textNoShape">
                <a:avLst/>
              </a:prstTxWarp>
              <a:spAutoFit/>
            </a:bodyPr>
            <a:lstStyle/>
            <a:p>
              <a:pPr defTabSz="914400">
                <a:defRPr/>
              </a:pPr>
              <a:r>
                <a:rPr lang="en-US" sz="2800" b="1" dirty="0" smtClean="0">
                  <a:solidFill>
                    <a:srgbClr val="00B050"/>
                  </a:solidFill>
                  <a:latin typeface="Arial" pitchFamily="34" charset="0"/>
                  <a:cs typeface="Arial" pitchFamily="34" charset="0"/>
                </a:rPr>
                <a:t>3) Stoichiometry:</a:t>
              </a:r>
              <a:endParaRPr lang="en-US" sz="2800" b="1" dirty="0">
                <a:solidFill>
                  <a:srgbClr val="00B050"/>
                </a:solidFill>
                <a:latin typeface="Arial" pitchFamily="34" charset="0"/>
                <a:cs typeface="Arial" pitchFamily="34" charset="0"/>
              </a:endParaRPr>
            </a:p>
          </p:txBody>
        </p:sp>
        <p:graphicFrame>
          <p:nvGraphicFramePr>
            <p:cNvPr id="136195" name="Object 3"/>
            <p:cNvGraphicFramePr>
              <a:graphicFrameLocks noChangeAspect="1"/>
            </p:cNvGraphicFramePr>
            <p:nvPr/>
          </p:nvGraphicFramePr>
          <p:xfrm>
            <a:off x="1019175" y="2795588"/>
            <a:ext cx="7673975" cy="3248025"/>
          </p:xfrm>
          <a:graphic>
            <a:graphicData uri="http://schemas.openxmlformats.org/presentationml/2006/ole">
              <mc:AlternateContent xmlns:mc="http://schemas.openxmlformats.org/markup-compatibility/2006">
                <mc:Choice xmlns:v="urn:schemas-microsoft-com:vml" Requires="v">
                  <p:oleObj spid="_x0000_s229394" name="Equation" r:id="rId4" imgW="3479760" imgH="1473120" progId="Equation.3">
                    <p:embed/>
                  </p:oleObj>
                </mc:Choice>
                <mc:Fallback>
                  <p:oleObj name="Equation" r:id="rId4" imgW="3479760" imgH="147312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9175" y="2795588"/>
                          <a:ext cx="7673975" cy="324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 name="Slide Number Placeholder 7"/>
          <p:cNvSpPr>
            <a:spLocks noGrp="1"/>
          </p:cNvSpPr>
          <p:nvPr>
            <p:ph type="sldNum" sz="quarter" idx="12"/>
          </p:nvPr>
        </p:nvSpPr>
        <p:spPr/>
        <p:txBody>
          <a:bodyPr/>
          <a:lstStyle/>
          <a:p>
            <a:fld id="{F3C01CFD-C562-5C4B-97C2-CC3D9416D8EA}" type="slidenum">
              <a:rPr lang="sv-SE" smtClean="0"/>
              <a:pPr/>
              <a:t>25</a:t>
            </a:fld>
            <a:endParaRPr lang="sv-SE"/>
          </a:p>
        </p:txBody>
      </p:sp>
      <p:sp>
        <p:nvSpPr>
          <p:cNvPr id="9" name="Rubrik 3"/>
          <p:cNvSpPr>
            <a:spLocks noGrp="1"/>
          </p:cNvSpPr>
          <p:nvPr>
            <p:ph type="title"/>
          </p:nvPr>
        </p:nvSpPr>
        <p:spPr/>
        <p:txBody>
          <a:bodyPr>
            <a:normAutofit/>
          </a:bodyPr>
          <a:lstStyle/>
          <a:p>
            <a:r>
              <a:rPr lang="sv-SE" dirty="0" smtClean="0">
                <a:cs typeface="Arial" pitchFamily="34" charset="0"/>
              </a:rPr>
              <a:t>Example B: </a:t>
            </a:r>
            <a:r>
              <a:rPr lang="en-US" dirty="0">
                <a:solidFill>
                  <a:srgbClr val="0070C0"/>
                </a:solidFill>
                <a:cs typeface="Arial" pitchFamily="34" charset="0"/>
              </a:rPr>
              <a:t>Liquid Phase </a:t>
            </a:r>
            <a:r>
              <a:rPr lang="en-US" dirty="0">
                <a:solidFill>
                  <a:srgbClr val="FF00FF"/>
                </a:solidFill>
                <a:cs typeface="Arial" pitchFamily="34" charset="0"/>
              </a:rPr>
              <a:t>PFR</a:t>
            </a:r>
            <a:endParaRPr lang="sv-SE" dirty="0" smtClean="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8"/>
          <p:cNvGrpSpPr/>
          <p:nvPr/>
        </p:nvGrpSpPr>
        <p:grpSpPr>
          <a:xfrm>
            <a:off x="1114460" y="1492359"/>
            <a:ext cx="3327365" cy="2319092"/>
            <a:chOff x="959875" y="1962723"/>
            <a:chExt cx="3505200" cy="2580702"/>
          </a:xfrm>
        </p:grpSpPr>
        <p:sp>
          <p:nvSpPr>
            <p:cNvPr id="13" name="Text Box 13"/>
            <p:cNvSpPr txBox="1">
              <a:spLocks noChangeArrowheads="1"/>
            </p:cNvSpPr>
            <p:nvPr/>
          </p:nvSpPr>
          <p:spPr bwMode="auto">
            <a:xfrm>
              <a:off x="959875" y="1962723"/>
              <a:ext cx="3505200" cy="523220"/>
            </a:xfrm>
            <a:prstGeom prst="rect">
              <a:avLst/>
            </a:prstGeom>
            <a:noFill/>
            <a:ln w="9525">
              <a:noFill/>
              <a:miter lim="800000"/>
              <a:headEnd/>
              <a:tailEnd/>
            </a:ln>
            <a:effectLst/>
          </p:spPr>
          <p:txBody>
            <a:bodyPr>
              <a:prstTxWarp prst="textNoShape">
                <a:avLst/>
              </a:prstTxWarp>
              <a:spAutoFit/>
            </a:bodyPr>
            <a:lstStyle/>
            <a:p>
              <a:pPr lvl="0" defTabSz="914400">
                <a:defRPr/>
              </a:pPr>
              <a:r>
                <a:rPr lang="sv-SE" sz="2800" b="1" dirty="0" smtClean="0">
                  <a:ln w="12700">
                    <a:noFill/>
                    <a:prstDash val="solid"/>
                  </a:ln>
                  <a:solidFill>
                    <a:srgbClr val="C6491E"/>
                  </a:solidFill>
                  <a:latin typeface="Arial" pitchFamily="34" charset="0"/>
                  <a:cs typeface="Arial" pitchFamily="34" charset="0"/>
                </a:rPr>
                <a:t>4) Heat Effects:</a:t>
              </a:r>
              <a:endParaRPr lang="sv-SE" sz="2800" b="1" dirty="0">
                <a:ln w="12700">
                  <a:noFill/>
                  <a:prstDash val="solid"/>
                </a:ln>
                <a:solidFill>
                  <a:srgbClr val="C6491E"/>
                </a:solidFill>
                <a:latin typeface="Arial" pitchFamily="34" charset="0"/>
                <a:cs typeface="Arial" pitchFamily="34" charset="0"/>
              </a:endParaRPr>
            </a:p>
          </p:txBody>
        </p:sp>
        <p:graphicFrame>
          <p:nvGraphicFramePr>
            <p:cNvPr id="138243" name="Object 3"/>
            <p:cNvGraphicFramePr>
              <a:graphicFrameLocks noChangeAspect="1"/>
            </p:cNvGraphicFramePr>
            <p:nvPr>
              <p:extLst>
                <p:ext uri="{D42A27DB-BD31-4B8C-83A1-F6EECF244321}">
                  <p14:modId xmlns:p14="http://schemas.microsoft.com/office/powerpoint/2010/main" val="2860284192"/>
                </p:ext>
              </p:extLst>
            </p:nvPr>
          </p:nvGraphicFramePr>
          <p:xfrm>
            <a:off x="959875" y="2643188"/>
            <a:ext cx="3257297" cy="1900237"/>
          </p:xfrm>
          <a:graphic>
            <a:graphicData uri="http://schemas.openxmlformats.org/presentationml/2006/ole">
              <mc:AlternateContent xmlns:mc="http://schemas.openxmlformats.org/markup-compatibility/2006">
                <mc:Choice xmlns:v="urn:schemas-microsoft-com:vml" Requires="v">
                  <p:oleObj spid="_x0000_s231474" name="Equation" r:id="rId4" imgW="1485720" imgH="914400" progId="Equation.3">
                    <p:embed/>
                  </p:oleObj>
                </mc:Choice>
                <mc:Fallback>
                  <p:oleObj name="Equation" r:id="rId4" imgW="1485720" imgH="914400" progId="Equation.3">
                    <p:embed/>
                    <p:pic>
                      <p:nvPicPr>
                        <p:cNvPr id="0" name="Picture 2"/>
                        <p:cNvPicPr>
                          <a:picLocks noChangeAspect="1" noChangeArrowheads="1"/>
                        </p:cNvPicPr>
                        <p:nvPr/>
                      </p:nvPicPr>
                      <p:blipFill>
                        <a:blip r:embed="rId5"/>
                        <a:srcRect/>
                        <a:stretch>
                          <a:fillRect/>
                        </a:stretch>
                      </p:blipFill>
                      <p:spPr bwMode="auto">
                        <a:xfrm>
                          <a:off x="959875" y="2643188"/>
                          <a:ext cx="3257297" cy="1900237"/>
                        </a:xfrm>
                        <a:prstGeom prst="rect">
                          <a:avLst/>
                        </a:prstGeom>
                        <a:noFill/>
                        <a:extLst/>
                      </p:spPr>
                    </p:pic>
                  </p:oleObj>
                </mc:Fallback>
              </mc:AlternateContent>
            </a:graphicData>
          </a:graphic>
        </p:graphicFrame>
      </p:grpSp>
      <p:graphicFrame>
        <p:nvGraphicFramePr>
          <p:cNvPr id="7" name="Object 4"/>
          <p:cNvGraphicFramePr>
            <a:graphicFrameLocks noChangeAspect="1"/>
          </p:cNvGraphicFramePr>
          <p:nvPr>
            <p:extLst>
              <p:ext uri="{D42A27DB-BD31-4B8C-83A1-F6EECF244321}">
                <p14:modId xmlns:p14="http://schemas.microsoft.com/office/powerpoint/2010/main" val="4101787433"/>
              </p:ext>
            </p:extLst>
          </p:nvPr>
        </p:nvGraphicFramePr>
        <p:xfrm>
          <a:off x="1114460" y="3827299"/>
          <a:ext cx="5733056" cy="1469696"/>
        </p:xfrm>
        <a:graphic>
          <a:graphicData uri="http://schemas.openxmlformats.org/presentationml/2006/ole">
            <mc:AlternateContent xmlns:mc="http://schemas.openxmlformats.org/markup-compatibility/2006">
              <mc:Choice xmlns:v="urn:schemas-microsoft-com:vml" Requires="v">
                <p:oleObj spid="_x0000_s231475" name="Equation" r:id="rId6" imgW="2844720" imgH="723600" progId="Equation.3">
                  <p:embed/>
                </p:oleObj>
              </mc:Choice>
              <mc:Fallback>
                <p:oleObj name="Equation" r:id="rId6" imgW="2844720" imgH="723600" progId="Equation.3">
                  <p:embed/>
                  <p:pic>
                    <p:nvPicPr>
                      <p:cNvPr id="0" name="Picture 3"/>
                      <p:cNvPicPr>
                        <a:picLocks noChangeAspect="1" noChangeArrowheads="1"/>
                      </p:cNvPicPr>
                      <p:nvPr/>
                    </p:nvPicPr>
                    <p:blipFill>
                      <a:blip r:embed="rId7"/>
                      <a:srcRect/>
                      <a:stretch>
                        <a:fillRect/>
                      </a:stretch>
                    </p:blipFill>
                    <p:spPr bwMode="auto">
                      <a:xfrm>
                        <a:off x="1114460" y="3827299"/>
                        <a:ext cx="5733056" cy="1469696"/>
                      </a:xfrm>
                      <a:prstGeom prst="rect">
                        <a:avLst/>
                      </a:prstGeom>
                      <a:noFill/>
                      <a:extLst/>
                    </p:spPr>
                  </p:pic>
                </p:oleObj>
              </mc:Fallback>
            </mc:AlternateContent>
          </a:graphicData>
        </a:graphic>
      </p:graphicFrame>
      <p:grpSp>
        <p:nvGrpSpPr>
          <p:cNvPr id="3" name="Grupp 9"/>
          <p:cNvGrpSpPr/>
          <p:nvPr/>
        </p:nvGrpSpPr>
        <p:grpSpPr>
          <a:xfrm>
            <a:off x="1073105" y="5351587"/>
            <a:ext cx="3505200" cy="1228722"/>
            <a:chOff x="936625" y="5264890"/>
            <a:chExt cx="3505200" cy="1228722"/>
          </a:xfrm>
        </p:grpSpPr>
        <p:sp>
          <p:nvSpPr>
            <p:cNvPr id="10" name="Text Box 13"/>
            <p:cNvSpPr txBox="1">
              <a:spLocks noChangeArrowheads="1"/>
            </p:cNvSpPr>
            <p:nvPr/>
          </p:nvSpPr>
          <p:spPr bwMode="auto">
            <a:xfrm>
              <a:off x="936625" y="5264890"/>
              <a:ext cx="3505200" cy="523220"/>
            </a:xfrm>
            <a:prstGeom prst="rect">
              <a:avLst/>
            </a:prstGeom>
            <a:noFill/>
            <a:ln w="9525">
              <a:noFill/>
              <a:miter lim="800000"/>
              <a:headEnd/>
              <a:tailEnd/>
            </a:ln>
            <a:effectLst/>
          </p:spPr>
          <p:txBody>
            <a:bodyPr>
              <a:prstTxWarp prst="textNoShape">
                <a:avLst/>
              </a:prstTxWarp>
              <a:spAutoFit/>
            </a:bodyPr>
            <a:lstStyle/>
            <a:p>
              <a:pPr defTabSz="914400">
                <a:defRPr/>
              </a:pPr>
              <a:r>
                <a:rPr lang="en-US" sz="2800" b="1" dirty="0" smtClean="0">
                  <a:latin typeface="Arial" pitchFamily="34" charset="0"/>
                  <a:cs typeface="Arial" pitchFamily="34" charset="0"/>
                </a:rPr>
                <a:t>Parameters: </a:t>
              </a:r>
              <a:endParaRPr lang="en-US" sz="2800" b="1" dirty="0">
                <a:latin typeface="Arial" pitchFamily="34" charset="0"/>
                <a:cs typeface="Arial" pitchFamily="34" charset="0"/>
              </a:endParaRPr>
            </a:p>
          </p:txBody>
        </p:sp>
        <p:graphicFrame>
          <p:nvGraphicFramePr>
            <p:cNvPr id="14" name="Object 4"/>
            <p:cNvGraphicFramePr>
              <a:graphicFrameLocks noChangeAspect="1"/>
            </p:cNvGraphicFramePr>
            <p:nvPr/>
          </p:nvGraphicFramePr>
          <p:xfrm>
            <a:off x="936625" y="5900738"/>
            <a:ext cx="2466975" cy="592874"/>
          </p:xfrm>
          <a:graphic>
            <a:graphicData uri="http://schemas.openxmlformats.org/presentationml/2006/ole">
              <mc:AlternateContent xmlns:mc="http://schemas.openxmlformats.org/markup-compatibility/2006">
                <mc:Choice xmlns:v="urn:schemas-microsoft-com:vml" Requires="v">
                  <p:oleObj spid="_x0000_s231476" name="Equation" r:id="rId8" imgW="952200" imgH="228600" progId="Equation.3">
                    <p:embed/>
                  </p:oleObj>
                </mc:Choice>
                <mc:Fallback>
                  <p:oleObj name="Equation" r:id="rId8" imgW="952200" imgH="2286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6625" y="5900738"/>
                          <a:ext cx="2466975" cy="5928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5" name="Rubrik 1"/>
          <p:cNvSpPr txBox="1">
            <a:spLocks/>
          </p:cNvSpPr>
          <p:nvPr/>
        </p:nvSpPr>
        <p:spPr>
          <a:xfrm>
            <a:off x="914400" y="269875"/>
            <a:ext cx="8229600" cy="11430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Multiple Reactions with Heat Effects</a:t>
            </a:r>
            <a:endParaRPr kumimoji="0" lang="sv-SE"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11" name="Slide Number Placeholder 10"/>
          <p:cNvSpPr>
            <a:spLocks noGrp="1"/>
          </p:cNvSpPr>
          <p:nvPr>
            <p:ph type="sldNum" sz="quarter" idx="12"/>
          </p:nvPr>
        </p:nvSpPr>
        <p:spPr/>
        <p:txBody>
          <a:bodyPr/>
          <a:lstStyle/>
          <a:p>
            <a:fld id="{F3C01CFD-C562-5C4B-97C2-CC3D9416D8EA}" type="slidenum">
              <a:rPr lang="sv-SE" smtClean="0"/>
              <a:pPr/>
              <a:t>26</a:t>
            </a:fld>
            <a:endParaRPr lang="sv-SE"/>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
          </p:nvPr>
        </p:nvSpPr>
        <p:spPr/>
        <p:txBody>
          <a:bodyPr/>
          <a:lstStyle/>
          <a:p>
            <a:pPr marL="0" indent="0" algn="just">
              <a:buNone/>
            </a:pPr>
            <a:r>
              <a:rPr lang="sv-SE" sz="2400" dirty="0" err="1" smtClean="0">
                <a:latin typeface="Arial" pitchFamily="34" charset="0"/>
                <a:cs typeface="Arial" pitchFamily="34" charset="0"/>
              </a:rPr>
              <a:t>If</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one</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were</a:t>
            </a:r>
            <a:r>
              <a:rPr lang="sv-SE" sz="2400" dirty="0" smtClean="0">
                <a:latin typeface="Arial" pitchFamily="34" charset="0"/>
                <a:cs typeface="Arial" pitchFamily="34" charset="0"/>
              </a:rPr>
              <a:t> to </a:t>
            </a:r>
            <a:r>
              <a:rPr lang="sv-SE" sz="2400" dirty="0" err="1" smtClean="0">
                <a:latin typeface="Arial" pitchFamily="34" charset="0"/>
                <a:cs typeface="Arial" pitchFamily="34" charset="0"/>
              </a:rPr>
              <a:t>write</a:t>
            </a:r>
            <a:r>
              <a:rPr lang="sv-SE" sz="2400" dirty="0" smtClean="0">
                <a:latin typeface="Arial" pitchFamily="34" charset="0"/>
                <a:cs typeface="Arial" pitchFamily="34" charset="0"/>
              </a:rPr>
              <a:t> S</a:t>
            </a:r>
            <a:r>
              <a:rPr lang="sv-SE" sz="2400" baseline="-25000" dirty="0" smtClean="0">
                <a:latin typeface="Arial" pitchFamily="34" charset="0"/>
                <a:cs typeface="Arial" pitchFamily="34" charset="0"/>
              </a:rPr>
              <a:t>C/D</a:t>
            </a:r>
            <a:r>
              <a:rPr lang="sv-SE" sz="2400" dirty="0" smtClean="0">
                <a:latin typeface="Arial" pitchFamily="34" charset="0"/>
                <a:cs typeface="Arial" pitchFamily="34" charset="0"/>
              </a:rPr>
              <a:t>=F</a:t>
            </a:r>
            <a:r>
              <a:rPr lang="sv-SE" sz="2400" baseline="-25000" dirty="0" smtClean="0">
                <a:latin typeface="Arial" pitchFamily="34" charset="0"/>
                <a:cs typeface="Arial" pitchFamily="34" charset="0"/>
              </a:rPr>
              <a:t>C</a:t>
            </a:r>
            <a:r>
              <a:rPr lang="sv-SE" sz="2400" dirty="0" smtClean="0">
                <a:latin typeface="Arial" pitchFamily="34" charset="0"/>
                <a:cs typeface="Arial" pitchFamily="34" charset="0"/>
              </a:rPr>
              <a:t>/F</a:t>
            </a:r>
            <a:r>
              <a:rPr lang="sv-SE" sz="2400" baseline="-25000" dirty="0" smtClean="0">
                <a:latin typeface="Arial" pitchFamily="34" charset="0"/>
                <a:cs typeface="Arial" pitchFamily="34" charset="0"/>
              </a:rPr>
              <a:t>D</a:t>
            </a:r>
            <a:r>
              <a:rPr lang="sv-SE" sz="2400" dirty="0" smtClean="0">
                <a:latin typeface="Arial" pitchFamily="34" charset="0"/>
                <a:cs typeface="Arial" pitchFamily="34" charset="0"/>
              </a:rPr>
              <a:t> in the </a:t>
            </a:r>
            <a:r>
              <a:rPr lang="sv-SE" sz="2400" dirty="0" err="1" smtClean="0">
                <a:latin typeface="Arial" pitchFamily="34" charset="0"/>
                <a:cs typeface="Arial" pitchFamily="34" charset="0"/>
              </a:rPr>
              <a:t>Polymath</a:t>
            </a:r>
            <a:r>
              <a:rPr lang="sv-SE" sz="2400" dirty="0" smtClean="0">
                <a:latin typeface="Arial" pitchFamily="34" charset="0"/>
                <a:cs typeface="Arial" pitchFamily="34" charset="0"/>
              </a:rPr>
              <a:t> program, </a:t>
            </a:r>
            <a:r>
              <a:rPr lang="sv-SE" sz="2400" dirty="0" err="1" smtClean="0">
                <a:latin typeface="Arial" pitchFamily="34" charset="0"/>
                <a:cs typeface="Arial" pitchFamily="34" charset="0"/>
              </a:rPr>
              <a:t>Polymath</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would</a:t>
            </a:r>
            <a:r>
              <a:rPr lang="sv-SE" sz="2400" dirty="0" smtClean="0">
                <a:latin typeface="Arial" pitchFamily="34" charset="0"/>
                <a:cs typeface="Arial" pitchFamily="34" charset="0"/>
              </a:rPr>
              <a:t> not </a:t>
            </a:r>
            <a:r>
              <a:rPr lang="sv-SE" sz="2400" dirty="0" err="1" smtClean="0">
                <a:latin typeface="Arial" pitchFamily="34" charset="0"/>
                <a:cs typeface="Arial" pitchFamily="34" charset="0"/>
              </a:rPr>
              <a:t>execute</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because</a:t>
            </a:r>
            <a:r>
              <a:rPr lang="sv-SE" sz="2400" dirty="0" smtClean="0">
                <a:latin typeface="Arial" pitchFamily="34" charset="0"/>
                <a:cs typeface="Arial" pitchFamily="34" charset="0"/>
              </a:rPr>
              <a:t> at V=0, F</a:t>
            </a:r>
            <a:r>
              <a:rPr lang="sv-SE" sz="2400" baseline="-25000" dirty="0" smtClean="0">
                <a:latin typeface="Arial" pitchFamily="34" charset="0"/>
                <a:cs typeface="Arial" pitchFamily="34" charset="0"/>
              </a:rPr>
              <a:t>C</a:t>
            </a:r>
            <a:r>
              <a:rPr lang="sv-SE" sz="2400" dirty="0" smtClean="0">
                <a:latin typeface="Arial" pitchFamily="34" charset="0"/>
                <a:cs typeface="Arial" pitchFamily="34" charset="0"/>
              </a:rPr>
              <a:t>=0 </a:t>
            </a:r>
            <a:r>
              <a:rPr lang="sv-SE" sz="2400" dirty="0" err="1" smtClean="0">
                <a:latin typeface="Arial" pitchFamily="34" charset="0"/>
                <a:cs typeface="Arial" pitchFamily="34" charset="0"/>
              </a:rPr>
              <a:t>resulting</a:t>
            </a:r>
            <a:r>
              <a:rPr lang="sv-SE" sz="2400" dirty="0" smtClean="0">
                <a:latin typeface="Arial" pitchFamily="34" charset="0"/>
                <a:cs typeface="Arial" pitchFamily="34" charset="0"/>
              </a:rPr>
              <a:t> in an </a:t>
            </a:r>
            <a:r>
              <a:rPr lang="sv-SE" sz="2400" dirty="0" err="1" smtClean="0">
                <a:latin typeface="Arial" pitchFamily="34" charset="0"/>
                <a:cs typeface="Arial" pitchFamily="34" charset="0"/>
              </a:rPr>
              <a:t>undefined</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volume</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infinity</a:t>
            </a:r>
            <a:r>
              <a:rPr lang="sv-SE" sz="2400" dirty="0" smtClean="0">
                <a:latin typeface="Arial" pitchFamily="34" charset="0"/>
                <a:cs typeface="Arial" pitchFamily="34" charset="0"/>
              </a:rPr>
              <a:t>) at V=0. To get </a:t>
            </a:r>
            <a:r>
              <a:rPr lang="sv-SE" sz="2400" dirty="0" err="1" smtClean="0">
                <a:latin typeface="Arial" pitchFamily="34" charset="0"/>
                <a:cs typeface="Arial" pitchFamily="34" charset="0"/>
              </a:rPr>
              <a:t>around</a:t>
            </a:r>
            <a:r>
              <a:rPr lang="sv-SE" sz="2400" dirty="0" smtClean="0">
                <a:latin typeface="Arial" pitchFamily="34" charset="0"/>
                <a:cs typeface="Arial" pitchFamily="34" charset="0"/>
              </a:rPr>
              <a:t> this problem </a:t>
            </a:r>
            <a:r>
              <a:rPr lang="sv-SE" sz="2400" dirty="0" err="1" smtClean="0">
                <a:latin typeface="Arial" pitchFamily="34" charset="0"/>
                <a:cs typeface="Arial" pitchFamily="34" charset="0"/>
              </a:rPr>
              <a:t>we</a:t>
            </a:r>
            <a:r>
              <a:rPr lang="sv-SE" sz="2400" dirty="0" smtClean="0">
                <a:latin typeface="Arial" pitchFamily="34" charset="0"/>
                <a:cs typeface="Arial" pitchFamily="34" charset="0"/>
              </a:rPr>
              <a:t> start the </a:t>
            </a:r>
            <a:r>
              <a:rPr lang="sv-SE" sz="2400" dirty="0" err="1" smtClean="0">
                <a:latin typeface="Arial" pitchFamily="34" charset="0"/>
                <a:cs typeface="Arial" pitchFamily="34" charset="0"/>
              </a:rPr>
              <a:t>calculation</a:t>
            </a:r>
            <a:r>
              <a:rPr lang="sv-SE" sz="2400" dirty="0" smtClean="0">
                <a:latin typeface="Arial" pitchFamily="34" charset="0"/>
                <a:cs typeface="Arial" pitchFamily="34" charset="0"/>
              </a:rPr>
              <a:t> 10</a:t>
            </a:r>
            <a:r>
              <a:rPr lang="sv-SE" sz="2400" baseline="30000" dirty="0" smtClean="0">
                <a:latin typeface="Arial" pitchFamily="34" charset="0"/>
                <a:cs typeface="Arial" pitchFamily="34" charset="0"/>
              </a:rPr>
              <a:t>-4</a:t>
            </a:r>
            <a:r>
              <a:rPr lang="sv-SE" sz="2400" dirty="0" smtClean="0">
                <a:latin typeface="Arial" pitchFamily="34" charset="0"/>
                <a:cs typeface="Arial" pitchFamily="34" charset="0"/>
              </a:rPr>
              <a:t> dm</a:t>
            </a:r>
            <a:r>
              <a:rPr lang="sv-SE" sz="2400" baseline="30000" dirty="0" smtClean="0">
                <a:latin typeface="Arial" pitchFamily="34" charset="0"/>
                <a:cs typeface="Arial" pitchFamily="34" charset="0"/>
              </a:rPr>
              <a:t>3</a:t>
            </a:r>
            <a:r>
              <a:rPr lang="sv-SE" sz="2400" dirty="0" smtClean="0">
                <a:latin typeface="Arial" pitchFamily="34" charset="0"/>
                <a:cs typeface="Arial" pitchFamily="34" charset="0"/>
              </a:rPr>
              <a:t> from the </a:t>
            </a:r>
            <a:r>
              <a:rPr lang="sv-SE" sz="2400" dirty="0" err="1" smtClean="0">
                <a:latin typeface="Arial" pitchFamily="34" charset="0"/>
                <a:cs typeface="Arial" pitchFamily="34" charset="0"/>
              </a:rPr>
              <a:t>reactor</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entrance</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where</a:t>
            </a:r>
            <a:r>
              <a:rPr lang="sv-SE" sz="2400" dirty="0" smtClean="0">
                <a:latin typeface="Arial" pitchFamily="34" charset="0"/>
                <a:cs typeface="Arial" pitchFamily="34" charset="0"/>
              </a:rPr>
              <a:t> F</a:t>
            </a:r>
            <a:r>
              <a:rPr lang="sv-SE" sz="2400" baseline="-25000" dirty="0" smtClean="0">
                <a:latin typeface="Arial" pitchFamily="34" charset="0"/>
                <a:cs typeface="Arial" pitchFamily="34" charset="0"/>
              </a:rPr>
              <a:t>D</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will</a:t>
            </a:r>
            <a:r>
              <a:rPr lang="sv-SE" sz="2400" dirty="0" smtClean="0">
                <a:latin typeface="Arial" pitchFamily="34" charset="0"/>
                <a:cs typeface="Arial" pitchFamily="34" charset="0"/>
              </a:rPr>
              <a:t> not be </a:t>
            </a:r>
            <a:r>
              <a:rPr lang="sv-SE" sz="2400" dirty="0" err="1" smtClean="0">
                <a:latin typeface="Arial" pitchFamily="34" charset="0"/>
                <a:cs typeface="Arial" pitchFamily="34" charset="0"/>
              </a:rPr>
              <a:t>zero</a:t>
            </a:r>
            <a:r>
              <a:rPr lang="sv-SE" sz="2400" dirty="0" smtClean="0">
                <a:latin typeface="Arial" pitchFamily="34" charset="0"/>
                <a:cs typeface="Arial" pitchFamily="34" charset="0"/>
              </a:rPr>
              <a:t> and </a:t>
            </a:r>
            <a:r>
              <a:rPr lang="sv-SE" sz="2400" dirty="0" err="1" smtClean="0">
                <a:latin typeface="Arial" pitchFamily="34" charset="0"/>
                <a:cs typeface="Arial" pitchFamily="34" charset="0"/>
              </a:rPr>
              <a:t>use</a:t>
            </a:r>
            <a:r>
              <a:rPr lang="sv-SE" sz="2400" dirty="0" smtClean="0">
                <a:latin typeface="Arial" pitchFamily="34" charset="0"/>
                <a:cs typeface="Arial" pitchFamily="34" charset="0"/>
              </a:rPr>
              <a:t> the </a:t>
            </a:r>
            <a:r>
              <a:rPr lang="sv-SE" sz="2400" dirty="0" err="1" smtClean="0">
                <a:latin typeface="Arial" pitchFamily="34" charset="0"/>
                <a:cs typeface="Arial" pitchFamily="34" charset="0"/>
              </a:rPr>
              <a:t>following</a:t>
            </a:r>
            <a:r>
              <a:rPr lang="sv-SE" sz="2400" dirty="0" smtClean="0">
                <a:latin typeface="Arial" pitchFamily="34" charset="0"/>
                <a:cs typeface="Arial" pitchFamily="34" charset="0"/>
              </a:rPr>
              <a:t> IF </a:t>
            </a:r>
            <a:r>
              <a:rPr lang="sv-SE" sz="2400" dirty="0" err="1" smtClean="0">
                <a:latin typeface="Arial" pitchFamily="34" charset="0"/>
                <a:cs typeface="Arial" pitchFamily="34" charset="0"/>
              </a:rPr>
              <a:t>statement</a:t>
            </a:r>
            <a:r>
              <a:rPr lang="sv-SE" sz="2400" dirty="0" smtClean="0">
                <a:latin typeface="Arial" pitchFamily="34" charset="0"/>
                <a:cs typeface="Arial" pitchFamily="34" charset="0"/>
              </a:rPr>
              <a:t>. </a:t>
            </a:r>
          </a:p>
          <a:p>
            <a:endParaRPr lang="sv-SE" sz="2400" dirty="0" smtClean="0">
              <a:latin typeface="Arial" pitchFamily="34" charset="0"/>
              <a:cs typeface="Arial" pitchFamily="34" charset="0"/>
            </a:endParaRPr>
          </a:p>
          <a:p>
            <a:endParaRPr lang="sv-SE" sz="2400" dirty="0" smtClean="0">
              <a:latin typeface="Arial" pitchFamily="34" charset="0"/>
              <a:cs typeface="Arial" pitchFamily="34" charset="0"/>
            </a:endParaRPr>
          </a:p>
          <a:p>
            <a:endParaRPr lang="sv-SE" sz="2400" dirty="0" smtClean="0">
              <a:latin typeface="Arial" pitchFamily="34" charset="0"/>
              <a:cs typeface="Arial" pitchFamily="34" charset="0"/>
            </a:endParaRPr>
          </a:p>
          <a:p>
            <a:endParaRPr lang="sv-SE" sz="2400" dirty="0" smtClean="0">
              <a:latin typeface="Arial" pitchFamily="34" charset="0"/>
              <a:cs typeface="Arial" pitchFamily="34" charset="0"/>
            </a:endParaRPr>
          </a:p>
          <a:p>
            <a:endParaRPr lang="sv-SE" sz="2400" dirty="0" smtClean="0">
              <a:latin typeface="Arial" pitchFamily="34" charset="0"/>
              <a:cs typeface="Arial" pitchFamily="34" charset="0"/>
            </a:endParaRPr>
          </a:p>
          <a:p>
            <a:endParaRPr lang="sv-SE" sz="2400" dirty="0" smtClean="0">
              <a:latin typeface="Arial" pitchFamily="34" charset="0"/>
              <a:cs typeface="Arial" pitchFamily="34" charset="0"/>
            </a:endParaRPr>
          </a:p>
        </p:txBody>
      </p:sp>
      <p:graphicFrame>
        <p:nvGraphicFramePr>
          <p:cNvPr id="5" name="Tabell 4"/>
          <p:cNvGraphicFramePr>
            <a:graphicFrameLocks noGrp="1"/>
          </p:cNvGraphicFramePr>
          <p:nvPr>
            <p:extLst>
              <p:ext uri="{D42A27DB-BD31-4B8C-83A1-F6EECF244321}">
                <p14:modId xmlns:p14="http://schemas.microsoft.com/office/powerpoint/2010/main" val="2305480585"/>
              </p:ext>
            </p:extLst>
          </p:nvPr>
        </p:nvGraphicFramePr>
        <p:xfrm>
          <a:off x="787400" y="3670755"/>
          <a:ext cx="6096000" cy="640080"/>
        </p:xfrm>
        <a:graphic>
          <a:graphicData uri="http://schemas.openxmlformats.org/drawingml/2006/table">
            <a:tbl>
              <a:tblPr firstRow="1" bandRow="1">
                <a:tableStyleId>{2D5ABB26-0587-4C30-8999-92F81FD0307C}</a:tableStyleId>
              </a:tblPr>
              <a:tblGrid>
                <a:gridCol w="1231900"/>
                <a:gridCol w="4864100"/>
              </a:tblGrid>
              <a:tr h="370840">
                <a:tc>
                  <a:txBody>
                    <a:bodyPr/>
                    <a:lstStyle/>
                    <a:p>
                      <a:endParaRPr lang="sv-SE" dirty="0" smtClean="0"/>
                    </a:p>
                    <a:p>
                      <a:endParaRPr lang="sv-SE" dirty="0"/>
                    </a:p>
                  </a:txBody>
                  <a:tcPr/>
                </a:tc>
                <a:tc>
                  <a:txBody>
                    <a:bodyPr/>
                    <a:lstStyle/>
                    <a:p>
                      <a:endParaRPr lang="sv-SE" dirty="0"/>
                    </a:p>
                  </a:txBody>
                  <a:tcPr/>
                </a:tc>
              </a:tr>
            </a:tbl>
          </a:graphicData>
        </a:graphic>
      </p:graphicFrame>
      <p:grpSp>
        <p:nvGrpSpPr>
          <p:cNvPr id="2" name="Grupp 10"/>
          <p:cNvGrpSpPr/>
          <p:nvPr/>
        </p:nvGrpSpPr>
        <p:grpSpPr>
          <a:xfrm>
            <a:off x="838199" y="4161790"/>
            <a:ext cx="7258051" cy="1060450"/>
            <a:chOff x="838199" y="4161790"/>
            <a:chExt cx="7258051" cy="1060450"/>
          </a:xfrm>
        </p:grpSpPr>
        <p:grpSp>
          <p:nvGrpSpPr>
            <p:cNvPr id="3" name="Grupp 15"/>
            <p:cNvGrpSpPr/>
            <p:nvPr/>
          </p:nvGrpSpPr>
          <p:grpSpPr>
            <a:xfrm>
              <a:off x="838199" y="4384040"/>
              <a:ext cx="732893" cy="461665"/>
              <a:chOff x="787400" y="3749040"/>
              <a:chExt cx="732893" cy="461665"/>
            </a:xfrm>
          </p:grpSpPr>
          <p:sp>
            <p:nvSpPr>
              <p:cNvPr id="15" name="Rektangel 14"/>
              <p:cNvSpPr/>
              <p:nvPr/>
            </p:nvSpPr>
            <p:spPr>
              <a:xfrm>
                <a:off x="787400" y="3749040"/>
                <a:ext cx="732893" cy="461665"/>
              </a:xfrm>
              <a:prstGeom prst="rect">
                <a:avLst/>
              </a:prstGeom>
            </p:spPr>
            <p:txBody>
              <a:bodyPr wrap="none">
                <a:spAutoFit/>
              </a:bodyPr>
              <a:lstStyle/>
              <a:p>
                <a:r>
                  <a:rPr lang="sv-SE" sz="2400" dirty="0" smtClean="0">
                    <a:latin typeface="Arial" pitchFamily="34" charset="0"/>
                    <a:cs typeface="Arial" pitchFamily="34" charset="0"/>
                  </a:rPr>
                  <a:t>(15)</a:t>
                </a:r>
              </a:p>
            </p:txBody>
          </p:sp>
        </p:grpSp>
        <p:graphicFrame>
          <p:nvGraphicFramePr>
            <p:cNvPr id="95235" name="Object 3"/>
            <p:cNvGraphicFramePr>
              <a:graphicFrameLocks noChangeAspect="1"/>
            </p:cNvGraphicFramePr>
            <p:nvPr/>
          </p:nvGraphicFramePr>
          <p:xfrm>
            <a:off x="2117725" y="4161790"/>
            <a:ext cx="5978525" cy="1060450"/>
          </p:xfrm>
          <a:graphic>
            <a:graphicData uri="http://schemas.openxmlformats.org/presentationml/2006/ole">
              <mc:AlternateContent xmlns:mc="http://schemas.openxmlformats.org/markup-compatibility/2006">
                <mc:Choice xmlns:v="urn:schemas-microsoft-com:vml" Requires="v">
                  <p:oleObj spid="_x0000_s173074" name="Equation" r:id="rId3" imgW="2603500" imgH="444500" progId="Equation.3">
                    <p:embed/>
                  </p:oleObj>
                </mc:Choice>
                <mc:Fallback>
                  <p:oleObj name="Equation" r:id="rId3" imgW="2603500" imgH="4445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725" y="4161790"/>
                          <a:ext cx="5978525" cy="106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9" name="Slide Number Placeholder 8"/>
          <p:cNvSpPr>
            <a:spLocks noGrp="1"/>
          </p:cNvSpPr>
          <p:nvPr>
            <p:ph type="sldNum" sz="quarter" idx="12"/>
          </p:nvPr>
        </p:nvSpPr>
        <p:spPr/>
        <p:txBody>
          <a:bodyPr/>
          <a:lstStyle/>
          <a:p>
            <a:fld id="{F3C01CFD-C562-5C4B-97C2-CC3D9416D8EA}" type="slidenum">
              <a:rPr lang="sv-SE" sz="1200" smtClean="0">
                <a:latin typeface="Arial" pitchFamily="34" charset="0"/>
                <a:cs typeface="Arial" pitchFamily="34" charset="0"/>
              </a:rPr>
              <a:pPr/>
              <a:t>27</a:t>
            </a:fld>
            <a:endParaRPr lang="sv-SE" sz="1200">
              <a:latin typeface="Arial" pitchFamily="34" charset="0"/>
              <a:cs typeface="Arial" pitchFamily="34" charset="0"/>
            </a:endParaRPr>
          </a:p>
        </p:txBody>
      </p:sp>
      <p:sp>
        <p:nvSpPr>
          <p:cNvPr id="6" name="Title 5"/>
          <p:cNvSpPr>
            <a:spLocks noGrp="1"/>
          </p:cNvSpPr>
          <p:nvPr>
            <p:ph type="title"/>
          </p:nvPr>
        </p:nvSpPr>
        <p:spPr/>
        <p:txBody>
          <a:bodyPr/>
          <a:lstStyle/>
          <a:p>
            <a:r>
              <a:rPr lang="en-US" dirty="0" smtClean="0"/>
              <a:t>Selectivity</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p:cNvSpPr>
            <a:spLocks noGrp="1"/>
          </p:cNvSpPr>
          <p:nvPr>
            <p:ph sz="quarter" idx="1"/>
          </p:nvPr>
        </p:nvSpPr>
        <p:spPr>
          <a:xfrm>
            <a:off x="914399" y="1380598"/>
            <a:ext cx="3493828" cy="699589"/>
          </a:xfrm>
        </p:spPr>
        <p:txBody>
          <a:bodyPr>
            <a:noAutofit/>
          </a:bodyPr>
          <a:lstStyle/>
          <a:p>
            <a:pPr marL="0" indent="0" defTabSz="914400">
              <a:buNone/>
              <a:defRPr/>
            </a:pPr>
            <a:r>
              <a:rPr lang="en-US" sz="2800" b="1" dirty="0">
                <a:solidFill>
                  <a:srgbClr val="00B050"/>
                </a:solidFill>
                <a:latin typeface="Arial" pitchFamily="34" charset="0"/>
                <a:cs typeface="Arial" pitchFamily="34" charset="0"/>
              </a:rPr>
              <a:t>3) </a:t>
            </a:r>
            <a:r>
              <a:rPr lang="en-US" sz="2800" b="1" dirty="0" smtClean="0">
                <a:solidFill>
                  <a:srgbClr val="00B050"/>
                </a:solidFill>
                <a:latin typeface="Arial" pitchFamily="34" charset="0"/>
                <a:cs typeface="Arial" pitchFamily="34" charset="0"/>
              </a:rPr>
              <a:t>Stoichiometry</a:t>
            </a:r>
            <a:r>
              <a:rPr lang="en-US" sz="2800" b="1" dirty="0">
                <a:solidFill>
                  <a:srgbClr val="00B050"/>
                </a:solidFill>
                <a:latin typeface="Arial" pitchFamily="34" charset="0"/>
                <a:cs typeface="Arial" pitchFamily="34" charset="0"/>
              </a:rPr>
              <a:t>:</a:t>
            </a:r>
          </a:p>
        </p:txBody>
      </p:sp>
      <p:graphicFrame>
        <p:nvGraphicFramePr>
          <p:cNvPr id="5" name="Tabell 4"/>
          <p:cNvGraphicFramePr>
            <a:graphicFrameLocks noGrp="1"/>
          </p:cNvGraphicFramePr>
          <p:nvPr/>
        </p:nvGraphicFramePr>
        <p:xfrm>
          <a:off x="787400" y="3912590"/>
          <a:ext cx="6096000" cy="640080"/>
        </p:xfrm>
        <a:graphic>
          <a:graphicData uri="http://schemas.openxmlformats.org/drawingml/2006/table">
            <a:tbl>
              <a:tblPr firstRow="1" bandRow="1">
                <a:tableStyleId>{2D5ABB26-0587-4C30-8999-92F81FD0307C}</a:tableStyleId>
              </a:tblPr>
              <a:tblGrid>
                <a:gridCol w="1231900"/>
                <a:gridCol w="4864100"/>
              </a:tblGrid>
              <a:tr h="370840">
                <a:tc>
                  <a:txBody>
                    <a:bodyPr/>
                    <a:lstStyle/>
                    <a:p>
                      <a:endParaRPr lang="sv-SE" dirty="0" smtClean="0"/>
                    </a:p>
                    <a:p>
                      <a:endParaRPr lang="sv-SE" dirty="0"/>
                    </a:p>
                  </a:txBody>
                  <a:tcPr/>
                </a:tc>
                <a:tc>
                  <a:txBody>
                    <a:bodyPr/>
                    <a:lstStyle/>
                    <a:p>
                      <a:endParaRPr lang="sv-SE" dirty="0"/>
                    </a:p>
                  </a:txBody>
                  <a:tcPr/>
                </a:tc>
              </a:tr>
            </a:tbl>
          </a:graphicData>
        </a:graphic>
      </p:graphicFrame>
      <p:grpSp>
        <p:nvGrpSpPr>
          <p:cNvPr id="2" name="Grupp 26"/>
          <p:cNvGrpSpPr/>
          <p:nvPr/>
        </p:nvGrpSpPr>
        <p:grpSpPr>
          <a:xfrm>
            <a:off x="914400" y="1953187"/>
            <a:ext cx="3086100" cy="591576"/>
            <a:chOff x="787400" y="2880994"/>
            <a:chExt cx="3086100" cy="591576"/>
          </a:xfrm>
        </p:grpSpPr>
        <p:graphicFrame>
          <p:nvGraphicFramePr>
            <p:cNvPr id="10" name="Object 3"/>
            <p:cNvGraphicFramePr>
              <a:graphicFrameLocks noChangeAspect="1"/>
            </p:cNvGraphicFramePr>
            <p:nvPr/>
          </p:nvGraphicFramePr>
          <p:xfrm>
            <a:off x="2152650" y="2935995"/>
            <a:ext cx="1720850" cy="536575"/>
          </p:xfrm>
          <a:graphic>
            <a:graphicData uri="http://schemas.openxmlformats.org/presentationml/2006/ole">
              <mc:AlternateContent xmlns:mc="http://schemas.openxmlformats.org/markup-compatibility/2006">
                <mc:Choice xmlns:v="urn:schemas-microsoft-com:vml" Requires="v">
                  <p:oleObj spid="_x0000_s174194" name="Equation" r:id="rId3" imgW="761760" imgH="228600" progId="Equation.3">
                    <p:embed/>
                  </p:oleObj>
                </mc:Choice>
                <mc:Fallback>
                  <p:oleObj name="Equation" r:id="rId3" imgW="76176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2650" y="2935995"/>
                          <a:ext cx="1720850" cy="53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0" name="Rektangel 19"/>
            <p:cNvSpPr/>
            <p:nvPr/>
          </p:nvSpPr>
          <p:spPr>
            <a:xfrm>
              <a:off x="787400" y="2880994"/>
              <a:ext cx="698804" cy="492443"/>
            </a:xfrm>
            <a:prstGeom prst="rect">
              <a:avLst/>
            </a:prstGeom>
          </p:spPr>
          <p:txBody>
            <a:bodyPr wrap="none">
              <a:spAutoFit/>
            </a:bodyPr>
            <a:lstStyle/>
            <a:p>
              <a:r>
                <a:rPr lang="sv-SE" sz="2600" dirty="0" smtClean="0"/>
                <a:t>(16)</a:t>
              </a:r>
            </a:p>
          </p:txBody>
        </p:sp>
      </p:grpSp>
      <p:grpSp>
        <p:nvGrpSpPr>
          <p:cNvPr id="3" name="Grupp 25"/>
          <p:cNvGrpSpPr/>
          <p:nvPr/>
        </p:nvGrpSpPr>
        <p:grpSpPr>
          <a:xfrm>
            <a:off x="914400" y="2554850"/>
            <a:ext cx="2987675" cy="575700"/>
            <a:chOff x="787400" y="3546157"/>
            <a:chExt cx="2987675" cy="575700"/>
          </a:xfrm>
        </p:grpSpPr>
        <p:graphicFrame>
          <p:nvGraphicFramePr>
            <p:cNvPr id="11" name="Object 4"/>
            <p:cNvGraphicFramePr>
              <a:graphicFrameLocks noChangeAspect="1"/>
            </p:cNvGraphicFramePr>
            <p:nvPr/>
          </p:nvGraphicFramePr>
          <p:xfrm>
            <a:off x="2182813" y="3615445"/>
            <a:ext cx="1592262" cy="506412"/>
          </p:xfrm>
          <a:graphic>
            <a:graphicData uri="http://schemas.openxmlformats.org/presentationml/2006/ole">
              <mc:AlternateContent xmlns:mc="http://schemas.openxmlformats.org/markup-compatibility/2006">
                <mc:Choice xmlns:v="urn:schemas-microsoft-com:vml" Requires="v">
                  <p:oleObj spid="_x0000_s174195" name="Equation" r:id="rId5" imgW="749160" imgH="228600" progId="Equation.3">
                    <p:embed/>
                  </p:oleObj>
                </mc:Choice>
                <mc:Fallback>
                  <p:oleObj name="Equation" r:id="rId5" imgW="74916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2813" y="3615445"/>
                          <a:ext cx="1592262" cy="50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 name="Rektangel 20"/>
            <p:cNvSpPr/>
            <p:nvPr/>
          </p:nvSpPr>
          <p:spPr>
            <a:xfrm>
              <a:off x="787400" y="3546157"/>
              <a:ext cx="698804" cy="492443"/>
            </a:xfrm>
            <a:prstGeom prst="rect">
              <a:avLst/>
            </a:prstGeom>
          </p:spPr>
          <p:txBody>
            <a:bodyPr wrap="none">
              <a:spAutoFit/>
            </a:bodyPr>
            <a:lstStyle/>
            <a:p>
              <a:r>
                <a:rPr lang="sv-SE" sz="2600" dirty="0" smtClean="0"/>
                <a:t>(17)</a:t>
              </a:r>
            </a:p>
          </p:txBody>
        </p:sp>
      </p:grpSp>
      <p:grpSp>
        <p:nvGrpSpPr>
          <p:cNvPr id="4" name="Grupp 24"/>
          <p:cNvGrpSpPr/>
          <p:nvPr/>
        </p:nvGrpSpPr>
        <p:grpSpPr>
          <a:xfrm>
            <a:off x="914400" y="3205228"/>
            <a:ext cx="3228975" cy="633347"/>
            <a:chOff x="787400" y="4196535"/>
            <a:chExt cx="3228975" cy="633347"/>
          </a:xfrm>
        </p:grpSpPr>
        <p:graphicFrame>
          <p:nvGraphicFramePr>
            <p:cNvPr id="12" name="Object 5"/>
            <p:cNvGraphicFramePr>
              <a:graphicFrameLocks noChangeAspect="1"/>
            </p:cNvGraphicFramePr>
            <p:nvPr/>
          </p:nvGraphicFramePr>
          <p:xfrm>
            <a:off x="2182813" y="4248857"/>
            <a:ext cx="1833562" cy="581025"/>
          </p:xfrm>
          <a:graphic>
            <a:graphicData uri="http://schemas.openxmlformats.org/presentationml/2006/ole">
              <mc:AlternateContent xmlns:mc="http://schemas.openxmlformats.org/markup-compatibility/2006">
                <mc:Choice xmlns:v="urn:schemas-microsoft-com:vml" Requires="v">
                  <p:oleObj spid="_x0000_s174196" name="Equation" r:id="rId7" imgW="749160" imgH="228600" progId="Equation.3">
                    <p:embed/>
                  </p:oleObj>
                </mc:Choice>
                <mc:Fallback>
                  <p:oleObj name="Equation" r:id="rId7" imgW="749160" imgH="2286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2813" y="4248857"/>
                          <a:ext cx="1833562"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2" name="Rektangel 21"/>
            <p:cNvSpPr/>
            <p:nvPr/>
          </p:nvSpPr>
          <p:spPr>
            <a:xfrm>
              <a:off x="787400" y="4196535"/>
              <a:ext cx="698804" cy="492443"/>
            </a:xfrm>
            <a:prstGeom prst="rect">
              <a:avLst/>
            </a:prstGeom>
          </p:spPr>
          <p:txBody>
            <a:bodyPr wrap="none">
              <a:spAutoFit/>
            </a:bodyPr>
            <a:lstStyle/>
            <a:p>
              <a:r>
                <a:rPr lang="sv-SE" sz="2600" dirty="0" smtClean="0"/>
                <a:t>(18)</a:t>
              </a:r>
            </a:p>
          </p:txBody>
        </p:sp>
      </p:grpSp>
      <p:grpSp>
        <p:nvGrpSpPr>
          <p:cNvPr id="6" name="Grupp 23"/>
          <p:cNvGrpSpPr/>
          <p:nvPr/>
        </p:nvGrpSpPr>
        <p:grpSpPr>
          <a:xfrm>
            <a:off x="914400" y="3845170"/>
            <a:ext cx="3349625" cy="649043"/>
            <a:chOff x="787400" y="4836477"/>
            <a:chExt cx="3349625" cy="649043"/>
          </a:xfrm>
        </p:grpSpPr>
        <p:graphicFrame>
          <p:nvGraphicFramePr>
            <p:cNvPr id="13" name="Object 6"/>
            <p:cNvGraphicFramePr>
              <a:graphicFrameLocks noChangeAspect="1"/>
            </p:cNvGraphicFramePr>
            <p:nvPr/>
          </p:nvGraphicFramePr>
          <p:xfrm>
            <a:off x="2182813" y="4875920"/>
            <a:ext cx="1954212" cy="609600"/>
          </p:xfrm>
          <a:graphic>
            <a:graphicData uri="http://schemas.openxmlformats.org/presentationml/2006/ole">
              <mc:AlternateContent xmlns:mc="http://schemas.openxmlformats.org/markup-compatibility/2006">
                <mc:Choice xmlns:v="urn:schemas-microsoft-com:vml" Requires="v">
                  <p:oleObj spid="_x0000_s174197" name="Equation" r:id="rId9" imgW="761760" imgH="228600" progId="Equation.3">
                    <p:embed/>
                  </p:oleObj>
                </mc:Choice>
                <mc:Fallback>
                  <p:oleObj name="Equation" r:id="rId9" imgW="761760" imgH="2286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82813" y="4875920"/>
                          <a:ext cx="1954212"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3" name="Rektangel 22"/>
            <p:cNvSpPr/>
            <p:nvPr/>
          </p:nvSpPr>
          <p:spPr>
            <a:xfrm>
              <a:off x="787400" y="4836477"/>
              <a:ext cx="698804" cy="492443"/>
            </a:xfrm>
            <a:prstGeom prst="rect">
              <a:avLst/>
            </a:prstGeom>
          </p:spPr>
          <p:txBody>
            <a:bodyPr wrap="none">
              <a:spAutoFit/>
            </a:bodyPr>
            <a:lstStyle/>
            <a:p>
              <a:r>
                <a:rPr lang="sv-SE" sz="2600" dirty="0" smtClean="0"/>
                <a:t>(19)</a:t>
              </a:r>
            </a:p>
          </p:txBody>
        </p:sp>
      </p:grpSp>
      <p:grpSp>
        <p:nvGrpSpPr>
          <p:cNvPr id="7" name="Grupp 32"/>
          <p:cNvGrpSpPr/>
          <p:nvPr/>
        </p:nvGrpSpPr>
        <p:grpSpPr>
          <a:xfrm>
            <a:off x="914400" y="5044658"/>
            <a:ext cx="3325813" cy="503655"/>
            <a:chOff x="914400" y="5608003"/>
            <a:chExt cx="3325813" cy="503655"/>
          </a:xfrm>
        </p:grpSpPr>
        <p:graphicFrame>
          <p:nvGraphicFramePr>
            <p:cNvPr id="16" name="Object 7"/>
            <p:cNvGraphicFramePr>
              <a:graphicFrameLocks noChangeAspect="1"/>
            </p:cNvGraphicFramePr>
            <p:nvPr/>
          </p:nvGraphicFramePr>
          <p:xfrm>
            <a:off x="2112963" y="5649695"/>
            <a:ext cx="2127250" cy="461963"/>
          </p:xfrm>
          <a:graphic>
            <a:graphicData uri="http://schemas.openxmlformats.org/presentationml/2006/ole">
              <mc:AlternateContent xmlns:mc="http://schemas.openxmlformats.org/markup-compatibility/2006">
                <mc:Choice xmlns:v="urn:schemas-microsoft-com:vml" Requires="v">
                  <p:oleObj spid="_x0000_s174198" name="Equation" r:id="rId11" imgW="1155600" imgH="241200" progId="Equation.3">
                    <p:embed/>
                  </p:oleObj>
                </mc:Choice>
                <mc:Fallback>
                  <p:oleObj name="Equation" r:id="rId11" imgW="1155600" imgH="2412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12963" y="5649695"/>
                          <a:ext cx="2127250"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8" name="Rektangel 27"/>
            <p:cNvSpPr/>
            <p:nvPr/>
          </p:nvSpPr>
          <p:spPr>
            <a:xfrm>
              <a:off x="914400" y="5608003"/>
              <a:ext cx="698804" cy="492443"/>
            </a:xfrm>
            <a:prstGeom prst="rect">
              <a:avLst/>
            </a:prstGeom>
          </p:spPr>
          <p:txBody>
            <a:bodyPr wrap="none">
              <a:spAutoFit/>
            </a:bodyPr>
            <a:lstStyle/>
            <a:p>
              <a:r>
                <a:rPr lang="sv-SE" sz="2600" dirty="0" smtClean="0"/>
                <a:t>(20)</a:t>
              </a:r>
            </a:p>
          </p:txBody>
        </p:sp>
      </p:grpSp>
      <p:grpSp>
        <p:nvGrpSpPr>
          <p:cNvPr id="15" name="Grupp 31"/>
          <p:cNvGrpSpPr/>
          <p:nvPr/>
        </p:nvGrpSpPr>
        <p:grpSpPr>
          <a:xfrm>
            <a:off x="914400" y="5634414"/>
            <a:ext cx="3852863" cy="496511"/>
            <a:chOff x="914400" y="6261259"/>
            <a:chExt cx="3852863" cy="496511"/>
          </a:xfrm>
        </p:grpSpPr>
        <p:graphicFrame>
          <p:nvGraphicFramePr>
            <p:cNvPr id="17" name="Object 8"/>
            <p:cNvGraphicFramePr>
              <a:graphicFrameLocks noChangeAspect="1"/>
            </p:cNvGraphicFramePr>
            <p:nvPr/>
          </p:nvGraphicFramePr>
          <p:xfrm>
            <a:off x="2124075" y="6289458"/>
            <a:ext cx="2643188" cy="468312"/>
          </p:xfrm>
          <a:graphic>
            <a:graphicData uri="http://schemas.openxmlformats.org/presentationml/2006/ole">
              <mc:AlternateContent xmlns:mc="http://schemas.openxmlformats.org/markup-compatibility/2006">
                <mc:Choice xmlns:v="urn:schemas-microsoft-com:vml" Requires="v">
                  <p:oleObj spid="_x0000_s174199" name="Equation" r:id="rId13" imgW="1562040" imgH="266400" progId="Equation.3">
                    <p:embed/>
                  </p:oleObj>
                </mc:Choice>
                <mc:Fallback>
                  <p:oleObj name="Equation" r:id="rId13" imgW="1562040" imgH="2664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24075" y="6289458"/>
                          <a:ext cx="2643188" cy="46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9" name="Rektangel 28"/>
            <p:cNvSpPr/>
            <p:nvPr/>
          </p:nvSpPr>
          <p:spPr>
            <a:xfrm>
              <a:off x="914400" y="6261259"/>
              <a:ext cx="698804" cy="492443"/>
            </a:xfrm>
            <a:prstGeom prst="rect">
              <a:avLst/>
            </a:prstGeom>
          </p:spPr>
          <p:txBody>
            <a:bodyPr wrap="none">
              <a:spAutoFit/>
            </a:bodyPr>
            <a:lstStyle/>
            <a:p>
              <a:r>
                <a:rPr lang="sv-SE" sz="2600" dirty="0" smtClean="0"/>
                <a:t>(21)</a:t>
              </a:r>
            </a:p>
          </p:txBody>
        </p:sp>
      </p:grpSp>
      <p:grpSp>
        <p:nvGrpSpPr>
          <p:cNvPr id="24" name="Grupp 30"/>
          <p:cNvGrpSpPr/>
          <p:nvPr/>
        </p:nvGrpSpPr>
        <p:grpSpPr>
          <a:xfrm>
            <a:off x="914400" y="6182578"/>
            <a:ext cx="3890575" cy="530543"/>
            <a:chOff x="914400" y="6745923"/>
            <a:chExt cx="3890575" cy="530543"/>
          </a:xfrm>
        </p:grpSpPr>
        <p:graphicFrame>
          <p:nvGraphicFramePr>
            <p:cNvPr id="19" name="Object 9"/>
            <p:cNvGraphicFramePr>
              <a:graphicFrameLocks noChangeAspect="1"/>
            </p:cNvGraphicFramePr>
            <p:nvPr/>
          </p:nvGraphicFramePr>
          <p:xfrm>
            <a:off x="2135188" y="6784023"/>
            <a:ext cx="2669787" cy="492443"/>
          </p:xfrm>
          <a:graphic>
            <a:graphicData uri="http://schemas.openxmlformats.org/presentationml/2006/ole">
              <mc:AlternateContent xmlns:mc="http://schemas.openxmlformats.org/markup-compatibility/2006">
                <mc:Choice xmlns:v="urn:schemas-microsoft-com:vml" Requires="v">
                  <p:oleObj spid="_x0000_s174200" name="Equation" r:id="rId15" imgW="1574640" imgH="279360" progId="Equation.3">
                    <p:embed/>
                  </p:oleObj>
                </mc:Choice>
                <mc:Fallback>
                  <p:oleObj name="Equation" r:id="rId15" imgW="1574640" imgH="27936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35188" y="6784023"/>
                          <a:ext cx="2669787" cy="49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 name="Rektangel 29"/>
            <p:cNvSpPr/>
            <p:nvPr/>
          </p:nvSpPr>
          <p:spPr>
            <a:xfrm>
              <a:off x="914400" y="6745923"/>
              <a:ext cx="698804" cy="492443"/>
            </a:xfrm>
            <a:prstGeom prst="rect">
              <a:avLst/>
            </a:prstGeom>
          </p:spPr>
          <p:txBody>
            <a:bodyPr wrap="none">
              <a:spAutoFit/>
            </a:bodyPr>
            <a:lstStyle/>
            <a:p>
              <a:r>
                <a:rPr lang="sv-SE" sz="2600" dirty="0" smtClean="0"/>
                <a:t>(22)</a:t>
              </a:r>
            </a:p>
          </p:txBody>
        </p:sp>
      </p:grpSp>
      <p:sp>
        <p:nvSpPr>
          <p:cNvPr id="34" name="Platshållare för innehåll 7"/>
          <p:cNvSpPr txBox="1">
            <a:spLocks/>
          </p:cNvSpPr>
          <p:nvPr/>
        </p:nvSpPr>
        <p:spPr>
          <a:xfrm>
            <a:off x="914399" y="4487355"/>
            <a:ext cx="2483893" cy="699589"/>
          </a:xfrm>
          <a:prstGeom prst="rect">
            <a:avLst/>
          </a:prstGeom>
        </p:spPr>
        <p:txBody>
          <a:bodyPr vert="horz">
            <a:normAutofit/>
          </a:bodyPr>
          <a:lstStyle/>
          <a:p>
            <a:pPr defTabSz="914400">
              <a:defRPr/>
            </a:pPr>
            <a:r>
              <a:rPr lang="en-US" sz="2800" b="1" dirty="0">
                <a:latin typeface="Arial" pitchFamily="34" charset="0"/>
                <a:cs typeface="Arial" pitchFamily="34" charset="0"/>
              </a:rPr>
              <a:t>Parameters: </a:t>
            </a:r>
          </a:p>
        </p:txBody>
      </p:sp>
      <p:sp>
        <p:nvSpPr>
          <p:cNvPr id="31" name="Slide Number Placeholder 30"/>
          <p:cNvSpPr>
            <a:spLocks noGrp="1"/>
          </p:cNvSpPr>
          <p:nvPr>
            <p:ph type="sldNum" sz="quarter" idx="12"/>
          </p:nvPr>
        </p:nvSpPr>
        <p:spPr/>
        <p:txBody>
          <a:bodyPr/>
          <a:lstStyle/>
          <a:p>
            <a:fld id="{F3C01CFD-C562-5C4B-97C2-CC3D9416D8EA}" type="slidenum">
              <a:rPr lang="sv-SE" smtClean="0"/>
              <a:pPr/>
              <a:t>28</a:t>
            </a:fld>
            <a:endParaRPr lang="sv-SE"/>
          </a:p>
        </p:txBody>
      </p:sp>
      <p:sp>
        <p:nvSpPr>
          <p:cNvPr id="25" name="Title 24"/>
          <p:cNvSpPr>
            <a:spLocks noGrp="1"/>
          </p:cNvSpPr>
          <p:nvPr>
            <p:ph type="title"/>
          </p:nvPr>
        </p:nvSpPr>
        <p:spPr/>
        <p:txBody>
          <a:bodyPr/>
          <a:lstStyle/>
          <a:p>
            <a:r>
              <a:rPr lang="en-US" dirty="0" smtClean="0"/>
              <a:t>Selectivity</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End of Web Lecture 22 </a:t>
            </a:r>
            <a:br>
              <a:rPr lang="sv-SE" dirty="0" smtClean="0"/>
            </a:br>
            <a:r>
              <a:rPr lang="sv-SE" smtClean="0"/>
              <a:t>	Class Lecture 18</a:t>
            </a:r>
            <a:endParaRPr lang="sv-SE" dirty="0"/>
          </a:p>
        </p:txBody>
      </p:sp>
      <p:sp>
        <p:nvSpPr>
          <p:cNvPr id="3" name="Slide Number Placeholder 2"/>
          <p:cNvSpPr>
            <a:spLocks noGrp="1"/>
          </p:cNvSpPr>
          <p:nvPr>
            <p:ph type="sldNum" sz="quarter" idx="12"/>
          </p:nvPr>
        </p:nvSpPr>
        <p:spPr/>
        <p:txBody>
          <a:bodyPr/>
          <a:lstStyle/>
          <a:p>
            <a:fld id="{F3C01CFD-C562-5C4B-97C2-CC3D9416D8EA}" type="slidenum">
              <a:rPr lang="sv-SE" smtClean="0"/>
              <a:pPr/>
              <a:t>29</a:t>
            </a:fld>
            <a:endParaRPr lang="sv-S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 9"/>
          <p:cNvGrpSpPr/>
          <p:nvPr/>
        </p:nvGrpSpPr>
        <p:grpSpPr>
          <a:xfrm>
            <a:off x="914400" y="1580832"/>
            <a:ext cx="7772400" cy="2354581"/>
            <a:chOff x="914400" y="1580832"/>
            <a:chExt cx="7772400" cy="2354581"/>
          </a:xfrm>
        </p:grpSpPr>
        <p:sp>
          <p:nvSpPr>
            <p:cNvPr id="5" name="textruta 4"/>
            <p:cNvSpPr txBox="1"/>
            <p:nvPr/>
          </p:nvSpPr>
          <p:spPr>
            <a:xfrm>
              <a:off x="914400" y="1580832"/>
              <a:ext cx="7772400" cy="492443"/>
            </a:xfrm>
            <a:prstGeom prst="rect">
              <a:avLst/>
            </a:prstGeom>
            <a:noFill/>
          </p:spPr>
          <p:txBody>
            <a:bodyPr wrap="square" rtlCol="0">
              <a:spAutoFit/>
            </a:bodyPr>
            <a:lstStyle/>
            <a:p>
              <a:r>
                <a:rPr lang="en-US" sz="2600" b="1" dirty="0" smtClean="0">
                  <a:solidFill>
                    <a:srgbClr val="FF00FF"/>
                  </a:solidFill>
                  <a:latin typeface="Arial" pitchFamily="34" charset="0"/>
                  <a:cs typeface="Arial" pitchFamily="34" charset="0"/>
                </a:rPr>
                <a:t>PFR</a:t>
              </a:r>
              <a:r>
                <a:rPr lang="en-US" sz="2600" b="1" dirty="0" smtClean="0">
                  <a:latin typeface="Arial" pitchFamily="34" charset="0"/>
                  <a:cs typeface="Arial" pitchFamily="34" charset="0"/>
                </a:rPr>
                <a:t>/</a:t>
              </a:r>
              <a:r>
                <a:rPr lang="en-US" sz="2600" b="1" dirty="0" smtClean="0">
                  <a:solidFill>
                    <a:srgbClr val="00B050"/>
                  </a:solidFill>
                  <a:latin typeface="Arial" pitchFamily="34" charset="0"/>
                  <a:cs typeface="Arial" pitchFamily="34" charset="0"/>
                </a:rPr>
                <a:t>PBR</a:t>
              </a:r>
              <a:r>
                <a:rPr lang="en-US" sz="2600" b="1" dirty="0" smtClean="0">
                  <a:latin typeface="Arial" pitchFamily="34" charset="0"/>
                  <a:cs typeface="Arial" pitchFamily="34" charset="0"/>
                </a:rPr>
                <a:t>:</a:t>
              </a:r>
              <a:endParaRPr lang="sv-SE" sz="2600" b="1" dirty="0">
                <a:latin typeface="Arial" pitchFamily="34" charset="0"/>
                <a:cs typeface="Arial" pitchFamily="34" charset="0"/>
              </a:endParaRPr>
            </a:p>
          </p:txBody>
        </p:sp>
        <p:graphicFrame>
          <p:nvGraphicFramePr>
            <p:cNvPr id="101379" name="Object 3"/>
            <p:cNvGraphicFramePr>
              <a:graphicFrameLocks noChangeAspect="1"/>
            </p:cNvGraphicFramePr>
            <p:nvPr>
              <p:extLst>
                <p:ext uri="{D42A27DB-BD31-4B8C-83A1-F6EECF244321}">
                  <p14:modId xmlns:p14="http://schemas.microsoft.com/office/powerpoint/2010/main" val="2378350910"/>
                </p:ext>
              </p:extLst>
            </p:nvPr>
          </p:nvGraphicFramePr>
          <p:xfrm>
            <a:off x="2117725" y="1827213"/>
            <a:ext cx="5037138" cy="2108200"/>
          </p:xfrm>
          <a:graphic>
            <a:graphicData uri="http://schemas.openxmlformats.org/presentationml/2006/ole">
              <mc:AlternateContent xmlns:mc="http://schemas.openxmlformats.org/markup-compatibility/2006">
                <mc:Choice xmlns:v="urn:schemas-microsoft-com:vml" Requires="v">
                  <p:oleObj spid="_x0000_s240674" name="Equation" r:id="rId3" imgW="2158920" imgH="863280" progId="Equation.3">
                    <p:embed/>
                  </p:oleObj>
                </mc:Choice>
                <mc:Fallback>
                  <p:oleObj name="Equation" r:id="rId3" imgW="2158920" imgH="863280" progId="Equation.3">
                    <p:embed/>
                    <p:pic>
                      <p:nvPicPr>
                        <p:cNvPr id="0" name="Picture 2"/>
                        <p:cNvPicPr>
                          <a:picLocks noChangeAspect="1" noChangeArrowheads="1"/>
                        </p:cNvPicPr>
                        <p:nvPr/>
                      </p:nvPicPr>
                      <p:blipFill>
                        <a:blip r:embed="rId4"/>
                        <a:srcRect/>
                        <a:stretch>
                          <a:fillRect/>
                        </a:stretch>
                      </p:blipFill>
                      <p:spPr bwMode="auto">
                        <a:xfrm>
                          <a:off x="2117725" y="1827213"/>
                          <a:ext cx="5037138" cy="210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1" name="Grupp 10"/>
          <p:cNvGrpSpPr/>
          <p:nvPr/>
        </p:nvGrpSpPr>
        <p:grpSpPr>
          <a:xfrm>
            <a:off x="914400" y="3963987"/>
            <a:ext cx="7772400" cy="1452509"/>
            <a:chOff x="914400" y="4154487"/>
            <a:chExt cx="7772400" cy="1452509"/>
          </a:xfrm>
        </p:grpSpPr>
        <p:sp>
          <p:nvSpPr>
            <p:cNvPr id="6" name="textruta 4"/>
            <p:cNvSpPr txBox="1"/>
            <p:nvPr/>
          </p:nvSpPr>
          <p:spPr>
            <a:xfrm>
              <a:off x="914400" y="4154487"/>
              <a:ext cx="7772400" cy="492443"/>
            </a:xfrm>
            <a:prstGeom prst="rect">
              <a:avLst/>
            </a:prstGeom>
            <a:noFill/>
          </p:spPr>
          <p:txBody>
            <a:bodyPr wrap="square" rtlCol="0">
              <a:spAutoFit/>
            </a:bodyPr>
            <a:lstStyle/>
            <a:p>
              <a:r>
                <a:rPr lang="en-US" sz="2600" b="1" dirty="0">
                  <a:solidFill>
                    <a:srgbClr val="FF0000"/>
                  </a:solidFill>
                  <a:latin typeface="Arial" pitchFamily="34" charset="0"/>
                  <a:cs typeface="Arial" pitchFamily="34" charset="0"/>
                </a:rPr>
                <a:t>CSTR</a:t>
              </a:r>
              <a:r>
                <a:rPr lang="sv-SE" sz="2600" b="1" dirty="0" smtClean="0">
                  <a:latin typeface="Arial" pitchFamily="34" charset="0"/>
                  <a:cs typeface="Arial" pitchFamily="34" charset="0"/>
                </a:rPr>
                <a:t>:</a:t>
              </a:r>
              <a:endParaRPr lang="sv-SE" sz="2600" b="1" dirty="0">
                <a:latin typeface="Arial" pitchFamily="34" charset="0"/>
                <a:cs typeface="Arial" pitchFamily="34" charset="0"/>
              </a:endParaRPr>
            </a:p>
          </p:txBody>
        </p:sp>
        <p:graphicFrame>
          <p:nvGraphicFramePr>
            <p:cNvPr id="7" name="Object 3"/>
            <p:cNvGraphicFramePr>
              <a:graphicFrameLocks noChangeAspect="1"/>
            </p:cNvGraphicFramePr>
            <p:nvPr>
              <p:extLst>
                <p:ext uri="{D42A27DB-BD31-4B8C-83A1-F6EECF244321}">
                  <p14:modId xmlns:p14="http://schemas.microsoft.com/office/powerpoint/2010/main" val="18858341"/>
                </p:ext>
              </p:extLst>
            </p:nvPr>
          </p:nvGraphicFramePr>
          <p:xfrm>
            <a:off x="1457325" y="4490983"/>
            <a:ext cx="7229475" cy="1116013"/>
          </p:xfrm>
          <a:graphic>
            <a:graphicData uri="http://schemas.openxmlformats.org/presentationml/2006/ole">
              <mc:AlternateContent xmlns:mc="http://schemas.openxmlformats.org/markup-compatibility/2006">
                <mc:Choice xmlns:v="urn:schemas-microsoft-com:vml" Requires="v">
                  <p:oleObj spid="_x0000_s240675" name="Equation" r:id="rId5" imgW="3098520" imgH="457200" progId="Equation.3">
                    <p:embed/>
                  </p:oleObj>
                </mc:Choice>
                <mc:Fallback>
                  <p:oleObj name="Equation" r:id="rId5" imgW="3098520" imgH="457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7325" y="4490983"/>
                          <a:ext cx="7229475" cy="1116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 name="textruta 5"/>
          <p:cNvSpPr txBox="1"/>
          <p:nvPr/>
        </p:nvSpPr>
        <p:spPr>
          <a:xfrm>
            <a:off x="939800" y="5568896"/>
            <a:ext cx="7975600" cy="954107"/>
          </a:xfrm>
          <a:prstGeom prst="rect">
            <a:avLst/>
          </a:prstGeom>
          <a:noFill/>
        </p:spPr>
        <p:txBody>
          <a:bodyPr wrap="square" rtlCol="0">
            <a:spAutoFit/>
          </a:bodyPr>
          <a:lstStyle/>
          <a:p>
            <a:r>
              <a:rPr lang="sv-SE" sz="2600" dirty="0" smtClean="0">
                <a:latin typeface="Arial" pitchFamily="34" charset="0"/>
                <a:cs typeface="Arial" pitchFamily="34" charset="0"/>
              </a:rPr>
              <a:t>These equations are coupled with the </a:t>
            </a:r>
            <a:r>
              <a:rPr lang="en-US" sz="2800" b="1" dirty="0" smtClean="0">
                <a:solidFill>
                  <a:srgbClr val="FFC000"/>
                </a:solidFill>
                <a:latin typeface="Arial" pitchFamily="34" charset="0"/>
                <a:cs typeface="Arial" pitchFamily="34" charset="0"/>
              </a:rPr>
              <a:t>mole balances </a:t>
            </a:r>
            <a:r>
              <a:rPr lang="sv-SE" sz="2600" dirty="0" smtClean="0">
                <a:latin typeface="Arial" pitchFamily="34" charset="0"/>
                <a:cs typeface="Arial" pitchFamily="34" charset="0"/>
              </a:rPr>
              <a:t>and </a:t>
            </a:r>
            <a:r>
              <a:rPr lang="en-US" sz="2800" b="1" dirty="0" smtClean="0">
                <a:solidFill>
                  <a:srgbClr val="E818CA"/>
                </a:solidFill>
                <a:latin typeface="Arial" pitchFamily="34" charset="0"/>
                <a:cs typeface="Arial" pitchFamily="34" charset="0"/>
              </a:rPr>
              <a:t>rate law</a:t>
            </a:r>
            <a:r>
              <a:rPr lang="sv-SE" sz="2600" dirty="0" smtClean="0">
                <a:latin typeface="Arial" pitchFamily="34" charset="0"/>
                <a:cs typeface="Arial" pitchFamily="34" charset="0"/>
              </a:rPr>
              <a:t> equations.</a:t>
            </a:r>
            <a:endParaRPr lang="sv-SE" sz="2600" dirty="0">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F3C01CFD-C562-5C4B-97C2-CC3D9416D8EA}" type="slidenum">
              <a:rPr lang="sv-SE" smtClean="0">
                <a:latin typeface="Arial" pitchFamily="34" charset="0"/>
                <a:cs typeface="Arial" pitchFamily="34" charset="0"/>
              </a:rPr>
              <a:pPr/>
              <a:t>3</a:t>
            </a:fld>
            <a:endParaRPr lang="sv-SE">
              <a:latin typeface="Arial" pitchFamily="34" charset="0"/>
              <a:cs typeface="Arial" pitchFamily="34" charset="0"/>
            </a:endParaRPr>
          </a:p>
        </p:txBody>
      </p:sp>
      <p:sp>
        <p:nvSpPr>
          <p:cNvPr id="3"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2"/>
          <p:cNvGrpSpPr/>
          <p:nvPr/>
        </p:nvGrpSpPr>
        <p:grpSpPr>
          <a:xfrm>
            <a:off x="146303" y="2350258"/>
            <a:ext cx="8862759" cy="2196342"/>
            <a:chOff x="936623" y="2350258"/>
            <a:chExt cx="8171798" cy="2196342"/>
          </a:xfrm>
        </p:grpSpPr>
        <p:sp>
          <p:nvSpPr>
            <p:cNvPr id="7" name="Text Box 8"/>
            <p:cNvSpPr txBox="1">
              <a:spLocks noChangeArrowheads="1"/>
            </p:cNvSpPr>
            <p:nvPr/>
          </p:nvSpPr>
          <p:spPr bwMode="auto">
            <a:xfrm>
              <a:off x="1252791" y="2350258"/>
              <a:ext cx="7661275" cy="40011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000" dirty="0">
                  <a:latin typeface="Arial" pitchFamily="34" charset="0"/>
                  <a:cs typeface="Arial" pitchFamily="34" charset="0"/>
                </a:rPr>
                <a:t>Make sure it is in respect to A</a:t>
              </a:r>
              <a:r>
                <a:rPr lang="en-US" sz="2000" dirty="0" smtClean="0">
                  <a:latin typeface="Arial" pitchFamily="34" charset="0"/>
                  <a:cs typeface="Arial" pitchFamily="34" charset="0"/>
                </a:rPr>
                <a:t>; Subscripts must agree </a:t>
              </a:r>
              <a:endParaRPr lang="en-US" sz="2000" dirty="0">
                <a:latin typeface="Arial" pitchFamily="34" charset="0"/>
                <a:cs typeface="Arial" pitchFamily="34" charset="0"/>
              </a:endParaRPr>
            </a:p>
          </p:txBody>
        </p:sp>
        <p:graphicFrame>
          <p:nvGraphicFramePr>
            <p:cNvPr id="8" name="Object 10"/>
            <p:cNvGraphicFramePr>
              <a:graphicFrameLocks noChangeAspect="1"/>
            </p:cNvGraphicFramePr>
            <p:nvPr/>
          </p:nvGraphicFramePr>
          <p:xfrm>
            <a:off x="936623" y="3492500"/>
            <a:ext cx="8171798" cy="1054100"/>
          </p:xfrm>
          <a:graphic>
            <a:graphicData uri="http://schemas.openxmlformats.org/presentationml/2006/ole">
              <mc:AlternateContent xmlns:mc="http://schemas.openxmlformats.org/markup-compatibility/2006">
                <mc:Choice xmlns:v="urn:schemas-microsoft-com:vml" Requires="v">
                  <p:oleObj spid="_x0000_s267282" name="Equation" r:id="rId4" imgW="3720960" imgH="469800" progId="Equation.3">
                    <p:embed/>
                  </p:oleObj>
                </mc:Choice>
                <mc:Fallback>
                  <p:oleObj name="Equation" r:id="rId4" imgW="3720960" imgH="469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623" y="3492500"/>
                          <a:ext cx="8171798"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Line 11"/>
            <p:cNvSpPr>
              <a:spLocks noChangeShapeType="1"/>
            </p:cNvSpPr>
            <p:nvPr/>
          </p:nvSpPr>
          <p:spPr bwMode="auto">
            <a:xfrm>
              <a:off x="4518024" y="2800727"/>
              <a:ext cx="3051175" cy="1077006"/>
            </a:xfrm>
            <a:prstGeom prst="line">
              <a:avLst/>
            </a:prstGeom>
            <a:noFill/>
            <a:ln w="9525">
              <a:solidFill>
                <a:schemeClr val="tx1"/>
              </a:solidFill>
              <a:round/>
              <a:headEnd/>
              <a:tailEnd type="triangle" w="med" len="med"/>
            </a:ln>
            <a:effectLst/>
          </p:spPr>
          <p:txBody>
            <a:bodyPr>
              <a:prstTxWarp prst="textNoShape">
                <a:avLst/>
              </a:prstTxWarp>
            </a:bodyPr>
            <a:lstStyle/>
            <a:p>
              <a:endParaRPr lang="sv-SE" sz="2600">
                <a:latin typeface="Arial" pitchFamily="34" charset="0"/>
                <a:cs typeface="Arial" pitchFamily="34" charset="0"/>
              </a:endParaRPr>
            </a:p>
          </p:txBody>
        </p:sp>
      </p:grpSp>
      <p:sp>
        <p:nvSpPr>
          <p:cNvPr id="12" name="Rektangel 11"/>
          <p:cNvSpPr/>
          <p:nvPr/>
        </p:nvSpPr>
        <p:spPr>
          <a:xfrm>
            <a:off x="936625" y="1482312"/>
            <a:ext cx="2911374" cy="492443"/>
          </a:xfrm>
          <a:prstGeom prst="rect">
            <a:avLst/>
          </a:prstGeom>
        </p:spPr>
        <p:txBody>
          <a:bodyPr wrap="none">
            <a:spAutoFit/>
          </a:bodyPr>
          <a:lstStyle/>
          <a:p>
            <a:pPr>
              <a:spcBef>
                <a:spcPct val="50000"/>
              </a:spcBef>
            </a:pPr>
            <a:r>
              <a:rPr lang="en-US" sz="2600" dirty="0" smtClean="0">
                <a:latin typeface="Arial" pitchFamily="34" charset="0"/>
                <a:cs typeface="Arial" pitchFamily="34" charset="0"/>
              </a:rPr>
              <a:t>Multiple Reactions</a:t>
            </a:r>
            <a:endParaRPr lang="en-US" sz="2600" dirty="0">
              <a:latin typeface="Arial" pitchFamily="34" charset="0"/>
              <a:cs typeface="Arial" pitchFamily="34" charset="0"/>
            </a:endParaRPr>
          </a:p>
        </p:txBody>
      </p:sp>
      <p:sp>
        <p:nvSpPr>
          <p:cNvPr id="11" name="Slide Number Placeholder 10"/>
          <p:cNvSpPr>
            <a:spLocks noGrp="1"/>
          </p:cNvSpPr>
          <p:nvPr>
            <p:ph type="sldNum" sz="quarter" idx="12"/>
          </p:nvPr>
        </p:nvSpPr>
        <p:spPr/>
        <p:txBody>
          <a:bodyPr/>
          <a:lstStyle/>
          <a:p>
            <a:fld id="{F3C01CFD-C562-5C4B-97C2-CC3D9416D8EA}" type="slidenum">
              <a:rPr lang="sv-SE" smtClean="0"/>
              <a:pPr/>
              <a:t>4</a:t>
            </a:fld>
            <a:endParaRPr lang="sv-SE"/>
          </a:p>
        </p:txBody>
      </p:sp>
      <p:sp>
        <p:nvSpPr>
          <p:cNvPr id="10"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9"/>
          <p:cNvGrpSpPr/>
          <p:nvPr/>
        </p:nvGrpSpPr>
        <p:grpSpPr>
          <a:xfrm>
            <a:off x="936625" y="4391025"/>
            <a:ext cx="6324600" cy="2182813"/>
            <a:chOff x="936625" y="4475690"/>
            <a:chExt cx="6324600" cy="2182813"/>
          </a:xfrm>
        </p:grpSpPr>
        <p:sp>
          <p:nvSpPr>
            <p:cNvPr id="80903" name="Text Box 7"/>
            <p:cNvSpPr txBox="1">
              <a:spLocks noChangeArrowheads="1"/>
            </p:cNvSpPr>
            <p:nvPr/>
          </p:nvSpPr>
          <p:spPr bwMode="auto">
            <a:xfrm>
              <a:off x="936625" y="4624496"/>
              <a:ext cx="6324600" cy="523220"/>
            </a:xfrm>
            <a:prstGeom prst="rect">
              <a:avLst/>
            </a:prstGeom>
            <a:noFill/>
            <a:ln w="9525">
              <a:noFill/>
              <a:miter lim="800000"/>
              <a:headEnd/>
              <a:tailEnd/>
            </a:ln>
            <a:effectLst/>
          </p:spPr>
          <p:txBody>
            <a:bodyPr>
              <a:prstTxWarp prst="textNoShape">
                <a:avLst/>
              </a:prstTxWarp>
              <a:spAutoFit/>
            </a:bodyPr>
            <a:lstStyle/>
            <a:p>
              <a:pPr defTabSz="914400">
                <a:defRPr/>
              </a:pPr>
              <a:r>
                <a:rPr lang="en-US" sz="2800" b="1" dirty="0" smtClean="0">
                  <a:solidFill>
                    <a:srgbClr val="00B050"/>
                  </a:solidFill>
                  <a:latin typeface="Arial" pitchFamily="34" charset="0"/>
                  <a:cs typeface="Arial" pitchFamily="34" charset="0"/>
                </a:rPr>
                <a:t>3) Stoichiometry:</a:t>
              </a:r>
              <a:endParaRPr lang="en-US" sz="2800" b="1" dirty="0">
                <a:solidFill>
                  <a:srgbClr val="00B050"/>
                </a:solidFill>
                <a:latin typeface="Arial" pitchFamily="34" charset="0"/>
                <a:cs typeface="Arial" pitchFamily="34" charset="0"/>
              </a:endParaRPr>
            </a:p>
          </p:txBody>
        </p:sp>
        <p:graphicFrame>
          <p:nvGraphicFramePr>
            <p:cNvPr id="80904" name="Object 8"/>
            <p:cNvGraphicFramePr>
              <a:graphicFrameLocks noChangeAspect="1"/>
            </p:cNvGraphicFramePr>
            <p:nvPr>
              <p:extLst>
                <p:ext uri="{D42A27DB-BD31-4B8C-83A1-F6EECF244321}">
                  <p14:modId xmlns:p14="http://schemas.microsoft.com/office/powerpoint/2010/main" val="2163904367"/>
                </p:ext>
              </p:extLst>
            </p:nvPr>
          </p:nvGraphicFramePr>
          <p:xfrm>
            <a:off x="4327525" y="4475690"/>
            <a:ext cx="2500313" cy="2182813"/>
          </p:xfrm>
          <a:graphic>
            <a:graphicData uri="http://schemas.openxmlformats.org/presentationml/2006/ole">
              <mc:AlternateContent xmlns:mc="http://schemas.openxmlformats.org/markup-compatibility/2006">
                <mc:Choice xmlns:v="urn:schemas-microsoft-com:vml" Requires="v">
                  <p:oleObj spid="_x0000_s217106" name="Equation" r:id="rId4" imgW="1104840" imgH="965160" progId="Equation.3">
                    <p:embed/>
                  </p:oleObj>
                </mc:Choice>
                <mc:Fallback>
                  <p:oleObj name="Equation" r:id="rId4" imgW="1104840" imgH="9651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7525" y="4475690"/>
                          <a:ext cx="2500313" cy="2182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7" name="Rektangel 6"/>
          <p:cNvSpPr/>
          <p:nvPr/>
        </p:nvSpPr>
        <p:spPr>
          <a:xfrm>
            <a:off x="936625" y="2167468"/>
            <a:ext cx="9007475" cy="523220"/>
          </a:xfrm>
          <a:prstGeom prst="rect">
            <a:avLst/>
          </a:prstGeom>
        </p:spPr>
        <p:txBody>
          <a:bodyPr wrap="square">
            <a:spAutoFit/>
          </a:bodyPr>
          <a:lstStyle/>
          <a:p>
            <a:pPr>
              <a:spcBef>
                <a:spcPct val="50000"/>
              </a:spcBef>
            </a:pPr>
            <a:r>
              <a:rPr lang="en-US" sz="2800" b="1" dirty="0" smtClean="0">
                <a:solidFill>
                  <a:srgbClr val="FFC000"/>
                </a:solidFill>
                <a:latin typeface="Arial" pitchFamily="34" charset="0"/>
                <a:cs typeface="Arial" pitchFamily="34" charset="0"/>
              </a:rPr>
              <a:t>1) Mole Balances:</a:t>
            </a:r>
            <a:r>
              <a:rPr lang="en-US" sz="2600" dirty="0" smtClean="0">
                <a:latin typeface="Arial" pitchFamily="34" charset="0"/>
                <a:cs typeface="Arial" pitchFamily="34" charset="0"/>
              </a:rPr>
              <a:t>– </a:t>
            </a:r>
            <a:r>
              <a:rPr lang="en-US" sz="2400" dirty="0" smtClean="0">
                <a:latin typeface="Arial" pitchFamily="34" charset="0"/>
                <a:cs typeface="Arial" pitchFamily="34" charset="0"/>
              </a:rPr>
              <a:t>every species (no conversion!)</a:t>
            </a:r>
            <a:endParaRPr lang="en-US" sz="2400" dirty="0">
              <a:latin typeface="Arial" pitchFamily="34" charset="0"/>
              <a:cs typeface="Arial" pitchFamily="34" charset="0"/>
            </a:endParaRPr>
          </a:p>
        </p:txBody>
      </p:sp>
      <p:sp>
        <p:nvSpPr>
          <p:cNvPr id="14"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
        <p:nvSpPr>
          <p:cNvPr id="11" name="Slide Number Placeholder 10"/>
          <p:cNvSpPr>
            <a:spLocks noGrp="1"/>
          </p:cNvSpPr>
          <p:nvPr>
            <p:ph type="sldNum" sz="quarter" idx="12"/>
          </p:nvPr>
        </p:nvSpPr>
        <p:spPr/>
        <p:txBody>
          <a:bodyPr/>
          <a:lstStyle/>
          <a:p>
            <a:fld id="{F3C01CFD-C562-5C4B-97C2-CC3D9416D8EA}" type="slidenum">
              <a:rPr lang="sv-SE" smtClean="0"/>
              <a:pPr/>
              <a:t>5</a:t>
            </a:fld>
            <a:endParaRPr lang="sv-SE"/>
          </a:p>
        </p:txBody>
      </p:sp>
      <p:grpSp>
        <p:nvGrpSpPr>
          <p:cNvPr id="13" name="Grupp 12"/>
          <p:cNvGrpSpPr/>
          <p:nvPr/>
        </p:nvGrpSpPr>
        <p:grpSpPr>
          <a:xfrm>
            <a:off x="936625" y="3011782"/>
            <a:ext cx="6048376" cy="1523866"/>
            <a:chOff x="936625" y="3011782"/>
            <a:chExt cx="3349634" cy="1523866"/>
          </a:xfrm>
        </p:grpSpPr>
        <p:sp>
          <p:nvSpPr>
            <p:cNvPr id="8" name="Rektangel 7"/>
            <p:cNvSpPr/>
            <p:nvPr/>
          </p:nvSpPr>
          <p:spPr>
            <a:xfrm>
              <a:off x="936625" y="3011782"/>
              <a:ext cx="3349634" cy="523220"/>
            </a:xfrm>
            <a:prstGeom prst="rect">
              <a:avLst/>
            </a:prstGeom>
          </p:spPr>
          <p:txBody>
            <a:bodyPr wrap="square">
              <a:spAutoFit/>
            </a:bodyPr>
            <a:lstStyle/>
            <a:p>
              <a:pPr>
                <a:spcBef>
                  <a:spcPct val="50000"/>
                </a:spcBef>
              </a:pPr>
              <a:r>
                <a:rPr lang="en-US" sz="2800" b="1" dirty="0" smtClean="0">
                  <a:solidFill>
                    <a:srgbClr val="E818CA"/>
                  </a:solidFill>
                  <a:latin typeface="Arial" pitchFamily="34" charset="0"/>
                  <a:cs typeface="Arial" pitchFamily="34" charset="0"/>
                </a:rPr>
                <a:t>2) Rate Laws:</a:t>
              </a:r>
              <a:endParaRPr lang="en-US" sz="2600" dirty="0">
                <a:latin typeface="Arial" pitchFamily="34" charset="0"/>
                <a:cs typeface="Arial" pitchFamily="34" charset="0"/>
              </a:endParaRPr>
            </a:p>
          </p:txBody>
        </p:sp>
        <p:sp>
          <p:nvSpPr>
            <p:cNvPr id="9" name="Rektangel 8"/>
            <p:cNvSpPr/>
            <p:nvPr/>
          </p:nvSpPr>
          <p:spPr>
            <a:xfrm>
              <a:off x="2064866" y="3524116"/>
              <a:ext cx="1363769" cy="492443"/>
            </a:xfrm>
            <a:prstGeom prst="rect">
              <a:avLst/>
            </a:prstGeom>
          </p:spPr>
          <p:txBody>
            <a:bodyPr wrap="none">
              <a:spAutoFit/>
            </a:bodyPr>
            <a:lstStyle/>
            <a:p>
              <a:r>
                <a:rPr lang="en-US" sz="2600" dirty="0" smtClean="0">
                  <a:latin typeface="Arial" pitchFamily="34" charset="0"/>
                  <a:cs typeface="Arial" pitchFamily="34" charset="0"/>
                </a:rPr>
                <a:t>– relative </a:t>
              </a:r>
              <a:r>
                <a:rPr lang="en-US" sz="2400" dirty="0">
                  <a:solidFill>
                    <a:srgbClr val="E818CA"/>
                  </a:solidFill>
                  <a:latin typeface="Arial" pitchFamily="34" charset="0"/>
                  <a:cs typeface="Arial" pitchFamily="34" charset="0"/>
                </a:rPr>
                <a:t>r</a:t>
              </a:r>
              <a:r>
                <a:rPr lang="en-US" sz="2400" dirty="0" smtClean="0">
                  <a:solidFill>
                    <a:srgbClr val="E818CA"/>
                  </a:solidFill>
                  <a:latin typeface="Arial" pitchFamily="34" charset="0"/>
                  <a:cs typeface="Arial" pitchFamily="34" charset="0"/>
                </a:rPr>
                <a:t>ates</a:t>
              </a:r>
              <a:r>
                <a:rPr lang="en-US" sz="2600" dirty="0" smtClean="0">
                  <a:latin typeface="Arial" pitchFamily="34" charset="0"/>
                  <a:cs typeface="Arial" pitchFamily="34" charset="0"/>
                </a:rPr>
                <a:t> </a:t>
              </a:r>
              <a:endParaRPr lang="sv-SE" sz="2600" dirty="0">
                <a:latin typeface="Arial" pitchFamily="34" charset="0"/>
                <a:cs typeface="Arial" pitchFamily="34" charset="0"/>
              </a:endParaRPr>
            </a:p>
          </p:txBody>
        </p:sp>
        <p:sp>
          <p:nvSpPr>
            <p:cNvPr id="12" name="Rektangel 11"/>
            <p:cNvSpPr/>
            <p:nvPr/>
          </p:nvSpPr>
          <p:spPr>
            <a:xfrm>
              <a:off x="2081799" y="4043205"/>
              <a:ext cx="1025534" cy="492443"/>
            </a:xfrm>
            <a:prstGeom prst="rect">
              <a:avLst/>
            </a:prstGeom>
          </p:spPr>
          <p:txBody>
            <a:bodyPr wrap="none">
              <a:spAutoFit/>
            </a:bodyPr>
            <a:lstStyle/>
            <a:p>
              <a:r>
                <a:rPr lang="en-US" sz="2600" dirty="0" smtClean="0">
                  <a:latin typeface="Arial" pitchFamily="34" charset="0"/>
                  <a:cs typeface="Arial" pitchFamily="34" charset="0"/>
                </a:rPr>
                <a:t>– net </a:t>
              </a:r>
              <a:r>
                <a:rPr lang="en-US" sz="2400" dirty="0">
                  <a:solidFill>
                    <a:srgbClr val="E818CA"/>
                  </a:solidFill>
                  <a:latin typeface="Arial" pitchFamily="34" charset="0"/>
                  <a:cs typeface="Arial" pitchFamily="34" charset="0"/>
                </a:rPr>
                <a:t>r</a:t>
              </a:r>
              <a:r>
                <a:rPr lang="en-US" sz="2400" dirty="0" smtClean="0">
                  <a:solidFill>
                    <a:srgbClr val="E818CA"/>
                  </a:solidFill>
                  <a:latin typeface="Arial" pitchFamily="34" charset="0"/>
                  <a:cs typeface="Arial" pitchFamily="34" charset="0"/>
                </a:rPr>
                <a:t>ates</a:t>
              </a:r>
              <a:r>
                <a:rPr lang="en-US" sz="2600" dirty="0" smtClean="0">
                  <a:latin typeface="Arial" pitchFamily="34" charset="0"/>
                  <a:cs typeface="Arial" pitchFamily="34" charset="0"/>
                </a:rPr>
                <a:t> </a:t>
              </a:r>
              <a:endParaRPr lang="sv-SE" sz="2600" dirty="0">
                <a:latin typeface="Arial" pitchFamily="34" charset="0"/>
                <a:cs typeface="Arial" pitchFamily="34" charset="0"/>
              </a:endParaRPr>
            </a:p>
          </p:txBody>
        </p:sp>
      </p:grpSp>
      <p:sp>
        <p:nvSpPr>
          <p:cNvPr id="15" name="Rektangel 11"/>
          <p:cNvSpPr/>
          <p:nvPr/>
        </p:nvSpPr>
        <p:spPr>
          <a:xfrm>
            <a:off x="936625" y="1482312"/>
            <a:ext cx="2911374" cy="492443"/>
          </a:xfrm>
          <a:prstGeom prst="rect">
            <a:avLst/>
          </a:prstGeom>
        </p:spPr>
        <p:txBody>
          <a:bodyPr wrap="none">
            <a:spAutoFit/>
          </a:bodyPr>
          <a:lstStyle/>
          <a:p>
            <a:pPr>
              <a:spcBef>
                <a:spcPct val="50000"/>
              </a:spcBef>
            </a:pPr>
            <a:r>
              <a:rPr lang="en-US" sz="2600" dirty="0" smtClean="0">
                <a:latin typeface="Arial" pitchFamily="34" charset="0"/>
                <a:cs typeface="Arial" pitchFamily="34" charset="0"/>
              </a:rPr>
              <a:t>Multiple Reactions</a:t>
            </a:r>
            <a:endParaRPr lang="en-US" sz="26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0"/>
          <p:cNvGrpSpPr/>
          <p:nvPr/>
        </p:nvGrpSpPr>
        <p:grpSpPr>
          <a:xfrm>
            <a:off x="936625" y="2167468"/>
            <a:ext cx="6463051" cy="3741082"/>
            <a:chOff x="936625" y="2167468"/>
            <a:chExt cx="6463051" cy="3741082"/>
          </a:xfrm>
        </p:grpSpPr>
        <p:sp>
          <p:nvSpPr>
            <p:cNvPr id="7" name="Rektangel 6"/>
            <p:cNvSpPr/>
            <p:nvPr/>
          </p:nvSpPr>
          <p:spPr>
            <a:xfrm>
              <a:off x="936625" y="2167468"/>
              <a:ext cx="2805576" cy="523220"/>
            </a:xfrm>
            <a:prstGeom prst="rect">
              <a:avLst/>
            </a:prstGeom>
          </p:spPr>
          <p:txBody>
            <a:bodyPr wrap="none">
              <a:spAutoFit/>
            </a:bodyPr>
            <a:lstStyle/>
            <a:p>
              <a:pPr lvl="0" defTabSz="914400">
                <a:defRPr/>
              </a:pPr>
              <a:r>
                <a:rPr lang="sv-SE" sz="2800" b="1" dirty="0" smtClean="0">
                  <a:ln w="12700">
                    <a:noFill/>
                    <a:prstDash val="solid"/>
                  </a:ln>
                  <a:solidFill>
                    <a:srgbClr val="C6491E"/>
                  </a:solidFill>
                  <a:latin typeface="Arial" pitchFamily="34" charset="0"/>
                  <a:cs typeface="Arial" pitchFamily="34" charset="0"/>
                </a:rPr>
                <a:t>4) Heat Effects:</a:t>
              </a:r>
              <a:endParaRPr lang="sv-SE" sz="2800" b="1" dirty="0">
                <a:ln w="12700">
                  <a:noFill/>
                  <a:prstDash val="solid"/>
                </a:ln>
                <a:solidFill>
                  <a:srgbClr val="C6491E"/>
                </a:solidFill>
                <a:latin typeface="Arial" pitchFamily="34" charset="0"/>
                <a:cs typeface="Arial" pitchFamily="34" charset="0"/>
              </a:endParaRPr>
            </a:p>
          </p:txBody>
        </p:sp>
        <p:graphicFrame>
          <p:nvGraphicFramePr>
            <p:cNvPr id="117763" name="Object 3"/>
            <p:cNvGraphicFramePr>
              <a:graphicFrameLocks noChangeAspect="1"/>
            </p:cNvGraphicFramePr>
            <p:nvPr>
              <p:extLst>
                <p:ext uri="{D42A27DB-BD31-4B8C-83A1-F6EECF244321}">
                  <p14:modId xmlns:p14="http://schemas.microsoft.com/office/powerpoint/2010/main" val="2764076288"/>
                </p:ext>
              </p:extLst>
            </p:nvPr>
          </p:nvGraphicFramePr>
          <p:xfrm>
            <a:off x="1886289" y="2690688"/>
            <a:ext cx="5513387" cy="3217862"/>
          </p:xfrm>
          <a:graphic>
            <a:graphicData uri="http://schemas.openxmlformats.org/presentationml/2006/ole">
              <mc:AlternateContent xmlns:mc="http://schemas.openxmlformats.org/markup-compatibility/2006">
                <mc:Choice xmlns:v="urn:schemas-microsoft-com:vml" Requires="v">
                  <p:oleObj spid="_x0000_s273426" name="Equation" r:id="rId4" imgW="2869920" imgH="1676160" progId="Equation.3">
                    <p:embed/>
                  </p:oleObj>
                </mc:Choice>
                <mc:Fallback>
                  <p:oleObj name="Equation" r:id="rId4" imgW="2869920" imgH="16761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6289" y="2690688"/>
                          <a:ext cx="5513387" cy="3217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 name="Slide Number Placeholder 8"/>
          <p:cNvSpPr>
            <a:spLocks noGrp="1"/>
          </p:cNvSpPr>
          <p:nvPr>
            <p:ph type="sldNum" sz="quarter" idx="12"/>
          </p:nvPr>
        </p:nvSpPr>
        <p:spPr/>
        <p:txBody>
          <a:bodyPr/>
          <a:lstStyle/>
          <a:p>
            <a:fld id="{F3C01CFD-C562-5C4B-97C2-CC3D9416D8EA}" type="slidenum">
              <a:rPr lang="sv-SE" smtClean="0"/>
              <a:pPr/>
              <a:t>6</a:t>
            </a:fld>
            <a:endParaRPr lang="sv-SE"/>
          </a:p>
        </p:txBody>
      </p:sp>
      <p:sp>
        <p:nvSpPr>
          <p:cNvPr id="10" name="Rektangel 11"/>
          <p:cNvSpPr/>
          <p:nvPr/>
        </p:nvSpPr>
        <p:spPr>
          <a:xfrm>
            <a:off x="936625" y="1482312"/>
            <a:ext cx="2911374" cy="492443"/>
          </a:xfrm>
          <a:prstGeom prst="rect">
            <a:avLst/>
          </a:prstGeom>
        </p:spPr>
        <p:txBody>
          <a:bodyPr wrap="none">
            <a:spAutoFit/>
          </a:bodyPr>
          <a:lstStyle/>
          <a:p>
            <a:pPr>
              <a:spcBef>
                <a:spcPct val="50000"/>
              </a:spcBef>
            </a:pPr>
            <a:r>
              <a:rPr lang="en-US" sz="2600" dirty="0" smtClean="0">
                <a:latin typeface="Arial" pitchFamily="34" charset="0"/>
                <a:cs typeface="Arial" pitchFamily="34" charset="0"/>
              </a:rPr>
              <a:t>Multiple Reactions</a:t>
            </a:r>
            <a:endParaRPr lang="en-US" sz="2600" dirty="0">
              <a:latin typeface="Arial" pitchFamily="34" charset="0"/>
              <a:cs typeface="Arial" pitchFamily="34" charset="0"/>
            </a:endParaRPr>
          </a:p>
        </p:txBody>
      </p:sp>
      <p:sp>
        <p:nvSpPr>
          <p:cNvPr id="12"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 9"/>
          <p:cNvGrpSpPr/>
          <p:nvPr/>
        </p:nvGrpSpPr>
        <p:grpSpPr>
          <a:xfrm>
            <a:off x="958352" y="5550058"/>
            <a:ext cx="4035171" cy="1117442"/>
            <a:chOff x="-109819" y="5511108"/>
            <a:chExt cx="4035171" cy="1117442"/>
          </a:xfrm>
        </p:grpSpPr>
        <p:sp>
          <p:nvSpPr>
            <p:cNvPr id="10" name="Text Box 13"/>
            <p:cNvSpPr txBox="1">
              <a:spLocks noChangeArrowheads="1"/>
            </p:cNvSpPr>
            <p:nvPr/>
          </p:nvSpPr>
          <p:spPr bwMode="auto">
            <a:xfrm>
              <a:off x="-109819" y="5511108"/>
              <a:ext cx="3505200" cy="461665"/>
            </a:xfrm>
            <a:prstGeom prst="rect">
              <a:avLst/>
            </a:prstGeom>
            <a:noFill/>
            <a:ln w="9525">
              <a:noFill/>
              <a:miter lim="800000"/>
              <a:headEnd/>
              <a:tailEnd/>
            </a:ln>
            <a:effectLst/>
          </p:spPr>
          <p:txBody>
            <a:bodyPr>
              <a:prstTxWarp prst="textNoShape">
                <a:avLst/>
              </a:prstTxWarp>
              <a:spAutoFit/>
            </a:bodyPr>
            <a:lstStyle/>
            <a:p>
              <a:pPr defTabSz="914400">
                <a:defRPr/>
              </a:pPr>
              <a:r>
                <a:rPr lang="en-US" sz="2400" b="1" dirty="0" smtClean="0">
                  <a:latin typeface="Arial" pitchFamily="34" charset="0"/>
                  <a:cs typeface="Arial" pitchFamily="34" charset="0"/>
                </a:rPr>
                <a:t>5) Parameters</a:t>
              </a:r>
              <a:endParaRPr lang="en-US" sz="2400" b="1" dirty="0">
                <a:latin typeface="Arial" pitchFamily="34" charset="0"/>
                <a:cs typeface="Arial" pitchFamily="34" charset="0"/>
              </a:endParaRPr>
            </a:p>
          </p:txBody>
        </p:sp>
        <p:graphicFrame>
          <p:nvGraphicFramePr>
            <p:cNvPr id="14" name="Object 4"/>
            <p:cNvGraphicFramePr>
              <a:graphicFrameLocks noChangeAspect="1"/>
            </p:cNvGraphicFramePr>
            <p:nvPr>
              <p:extLst>
                <p:ext uri="{D42A27DB-BD31-4B8C-83A1-F6EECF244321}">
                  <p14:modId xmlns:p14="http://schemas.microsoft.com/office/powerpoint/2010/main" val="668992363"/>
                </p:ext>
              </p:extLst>
            </p:nvPr>
          </p:nvGraphicFramePr>
          <p:xfrm>
            <a:off x="340777" y="6036412"/>
            <a:ext cx="3584575" cy="592138"/>
          </p:xfrm>
          <a:graphic>
            <a:graphicData uri="http://schemas.openxmlformats.org/presentationml/2006/ole">
              <mc:AlternateContent xmlns:mc="http://schemas.openxmlformats.org/markup-compatibility/2006">
                <mc:Choice xmlns:v="urn:schemas-microsoft-com:vml" Requires="v">
                  <p:oleObj spid="_x0000_s274498" name="Equation" r:id="rId4" imgW="1384200" imgH="228600" progId="Equation.3">
                    <p:embed/>
                  </p:oleObj>
                </mc:Choice>
                <mc:Fallback>
                  <p:oleObj name="Equation" r:id="rId4" imgW="1384200" imgH="2286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777" y="6036412"/>
                          <a:ext cx="3584575" cy="592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1" name="Slide Number Placeholder 10"/>
          <p:cNvSpPr>
            <a:spLocks noGrp="1"/>
          </p:cNvSpPr>
          <p:nvPr>
            <p:ph type="sldNum" sz="quarter" idx="12"/>
          </p:nvPr>
        </p:nvSpPr>
        <p:spPr/>
        <p:txBody>
          <a:bodyPr/>
          <a:lstStyle/>
          <a:p>
            <a:fld id="{F3C01CFD-C562-5C4B-97C2-CC3D9416D8EA}" type="slidenum">
              <a:rPr lang="sv-SE" smtClean="0"/>
              <a:pPr/>
              <a:t>7</a:t>
            </a:fld>
            <a:endParaRPr lang="sv-SE"/>
          </a:p>
        </p:txBody>
      </p:sp>
      <p:grpSp>
        <p:nvGrpSpPr>
          <p:cNvPr id="4" name="Group 3"/>
          <p:cNvGrpSpPr/>
          <p:nvPr/>
        </p:nvGrpSpPr>
        <p:grpSpPr>
          <a:xfrm>
            <a:off x="958352" y="1445544"/>
            <a:ext cx="5186109" cy="3993231"/>
            <a:chOff x="958352" y="1445544"/>
            <a:chExt cx="5186109" cy="3993231"/>
          </a:xfrm>
        </p:grpSpPr>
        <p:grpSp>
          <p:nvGrpSpPr>
            <p:cNvPr id="2" name="Grupp 8"/>
            <p:cNvGrpSpPr/>
            <p:nvPr/>
          </p:nvGrpSpPr>
          <p:grpSpPr>
            <a:xfrm>
              <a:off x="958352" y="1445544"/>
              <a:ext cx="3505200" cy="1919956"/>
              <a:chOff x="626754" y="1770981"/>
              <a:chExt cx="3505200" cy="1919956"/>
            </a:xfrm>
          </p:grpSpPr>
          <p:sp>
            <p:nvSpPr>
              <p:cNvPr id="13" name="Text Box 13"/>
              <p:cNvSpPr txBox="1">
                <a:spLocks noChangeArrowheads="1"/>
              </p:cNvSpPr>
              <p:nvPr/>
            </p:nvSpPr>
            <p:spPr bwMode="auto">
              <a:xfrm>
                <a:off x="626754" y="1770981"/>
                <a:ext cx="3505200" cy="461665"/>
              </a:xfrm>
              <a:prstGeom prst="rect">
                <a:avLst/>
              </a:prstGeom>
              <a:noFill/>
              <a:ln w="9525">
                <a:noFill/>
                <a:miter lim="800000"/>
                <a:headEnd/>
                <a:tailEnd/>
              </a:ln>
              <a:effectLst/>
            </p:spPr>
            <p:txBody>
              <a:bodyPr>
                <a:prstTxWarp prst="textNoShape">
                  <a:avLst/>
                </a:prstTxWarp>
                <a:spAutoFit/>
              </a:bodyPr>
              <a:lstStyle/>
              <a:p>
                <a:pPr lvl="0" defTabSz="914400">
                  <a:defRPr/>
                </a:pPr>
                <a:r>
                  <a:rPr lang="sv-SE" sz="2400" b="1" dirty="0">
                    <a:ln w="12700">
                      <a:noFill/>
                      <a:prstDash val="solid"/>
                    </a:ln>
                    <a:solidFill>
                      <a:srgbClr val="C6491E"/>
                    </a:solidFill>
                    <a:latin typeface="Arial" pitchFamily="34" charset="0"/>
                    <a:cs typeface="Arial" pitchFamily="34" charset="0"/>
                  </a:rPr>
                  <a:t>4) Heat </a:t>
                </a:r>
                <a:r>
                  <a:rPr lang="sv-SE" sz="2400" b="1" dirty="0" smtClean="0">
                    <a:ln w="12700">
                      <a:noFill/>
                      <a:prstDash val="solid"/>
                    </a:ln>
                    <a:solidFill>
                      <a:srgbClr val="C6491E"/>
                    </a:solidFill>
                    <a:latin typeface="Arial" pitchFamily="34" charset="0"/>
                    <a:cs typeface="Arial" pitchFamily="34" charset="0"/>
                  </a:rPr>
                  <a:t>Effects:</a:t>
                </a:r>
                <a:endParaRPr lang="sv-SE" sz="2400" b="1" dirty="0">
                  <a:ln w="12700">
                    <a:noFill/>
                    <a:prstDash val="solid"/>
                  </a:ln>
                  <a:solidFill>
                    <a:srgbClr val="C6491E"/>
                  </a:solidFill>
                  <a:latin typeface="Arial" pitchFamily="34" charset="0"/>
                  <a:cs typeface="Arial" pitchFamily="34" charset="0"/>
                </a:endParaRPr>
              </a:p>
            </p:txBody>
          </p:sp>
          <p:graphicFrame>
            <p:nvGraphicFramePr>
              <p:cNvPr id="138243" name="Object 3"/>
              <p:cNvGraphicFramePr>
                <a:graphicFrameLocks noChangeAspect="1"/>
              </p:cNvGraphicFramePr>
              <p:nvPr>
                <p:extLst>
                  <p:ext uri="{D42A27DB-BD31-4B8C-83A1-F6EECF244321}">
                    <p14:modId xmlns:p14="http://schemas.microsoft.com/office/powerpoint/2010/main" val="2740794244"/>
                  </p:ext>
                </p:extLst>
              </p:nvPr>
            </p:nvGraphicFramePr>
            <p:xfrm>
              <a:off x="993213" y="2344737"/>
              <a:ext cx="2482850" cy="1346200"/>
            </p:xfrm>
            <a:graphic>
              <a:graphicData uri="http://schemas.openxmlformats.org/presentationml/2006/ole">
                <mc:AlternateContent xmlns:mc="http://schemas.openxmlformats.org/markup-compatibility/2006">
                  <mc:Choice xmlns:v="urn:schemas-microsoft-com:vml" Requires="v">
                    <p:oleObj spid="_x0000_s274499" name="Equation" r:id="rId6" imgW="1257120" imgH="711000" progId="Equation.3">
                      <p:embed/>
                    </p:oleObj>
                  </mc:Choice>
                  <mc:Fallback>
                    <p:oleObj name="Equation" r:id="rId6" imgW="1257120" imgH="7110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213" y="2344737"/>
                            <a:ext cx="2482850" cy="134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7" name="Object 4"/>
            <p:cNvGraphicFramePr>
              <a:graphicFrameLocks noChangeAspect="1"/>
            </p:cNvGraphicFramePr>
            <p:nvPr>
              <p:extLst>
                <p:ext uri="{D42A27DB-BD31-4B8C-83A1-F6EECF244321}">
                  <p14:modId xmlns:p14="http://schemas.microsoft.com/office/powerpoint/2010/main" val="1562922961"/>
                </p:ext>
              </p:extLst>
            </p:nvPr>
          </p:nvGraphicFramePr>
          <p:xfrm>
            <a:off x="1354973" y="3014663"/>
            <a:ext cx="4789488" cy="1571625"/>
          </p:xfrm>
          <a:graphic>
            <a:graphicData uri="http://schemas.openxmlformats.org/presentationml/2006/ole">
              <mc:AlternateContent xmlns:mc="http://schemas.openxmlformats.org/markup-compatibility/2006">
                <mc:Choice xmlns:v="urn:schemas-microsoft-com:vml" Requires="v">
                  <p:oleObj spid="_x0000_s274500" name="Equation" r:id="rId8" imgW="2781000" imgH="723600" progId="Equation.3">
                    <p:embed/>
                  </p:oleObj>
                </mc:Choice>
                <mc:Fallback>
                  <p:oleObj name="Equation" r:id="rId8" imgW="2781000" imgH="72360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54973" y="3014663"/>
                          <a:ext cx="4789488" cy="157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1429" name="Object 5"/>
            <p:cNvGraphicFramePr>
              <a:graphicFrameLocks noChangeAspect="1"/>
            </p:cNvGraphicFramePr>
            <p:nvPr>
              <p:extLst>
                <p:ext uri="{D42A27DB-BD31-4B8C-83A1-F6EECF244321}">
                  <p14:modId xmlns:p14="http://schemas.microsoft.com/office/powerpoint/2010/main" val="3931485522"/>
                </p:ext>
              </p:extLst>
            </p:nvPr>
          </p:nvGraphicFramePr>
          <p:xfrm>
            <a:off x="1329573" y="4667250"/>
            <a:ext cx="2038350" cy="771525"/>
          </p:xfrm>
          <a:graphic>
            <a:graphicData uri="http://schemas.openxmlformats.org/presentationml/2006/ole">
              <mc:AlternateContent xmlns:mc="http://schemas.openxmlformats.org/markup-compatibility/2006">
                <mc:Choice xmlns:v="urn:schemas-microsoft-com:vml" Requires="v">
                  <p:oleObj spid="_x0000_s274501" name="Equation" r:id="rId10" imgW="1269720" imgH="444240" progId="Equation.3">
                    <p:embed/>
                  </p:oleObj>
                </mc:Choice>
                <mc:Fallback>
                  <p:oleObj name="Equation" r:id="rId10" imgW="1269720" imgH="44424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29573" y="4667250"/>
                          <a:ext cx="203835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6"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8"/>
          <p:cNvGrpSpPr/>
          <p:nvPr/>
        </p:nvGrpSpPr>
        <p:grpSpPr>
          <a:xfrm>
            <a:off x="959875" y="1417638"/>
            <a:ext cx="3505200" cy="1412220"/>
            <a:chOff x="626754" y="1561527"/>
            <a:chExt cx="3505200" cy="1412220"/>
          </a:xfrm>
        </p:grpSpPr>
        <p:sp>
          <p:nvSpPr>
            <p:cNvPr id="13" name="Text Box 13"/>
            <p:cNvSpPr txBox="1">
              <a:spLocks noChangeArrowheads="1"/>
            </p:cNvSpPr>
            <p:nvPr/>
          </p:nvSpPr>
          <p:spPr bwMode="auto">
            <a:xfrm>
              <a:off x="626754" y="1561527"/>
              <a:ext cx="3505200" cy="523220"/>
            </a:xfrm>
            <a:prstGeom prst="rect">
              <a:avLst/>
            </a:prstGeom>
            <a:noFill/>
            <a:ln w="9525">
              <a:noFill/>
              <a:miter lim="800000"/>
              <a:headEnd/>
              <a:tailEnd/>
            </a:ln>
            <a:effectLst/>
          </p:spPr>
          <p:txBody>
            <a:bodyPr>
              <a:prstTxWarp prst="textNoShape">
                <a:avLst/>
              </a:prstTxWarp>
              <a:spAutoFit/>
            </a:bodyPr>
            <a:lstStyle/>
            <a:p>
              <a:pPr lvl="0" defTabSz="914400">
                <a:defRPr/>
              </a:pPr>
              <a:r>
                <a:rPr lang="sv-SE" sz="2800" b="1" dirty="0">
                  <a:ln w="12700">
                    <a:noFill/>
                    <a:prstDash val="solid"/>
                  </a:ln>
                  <a:solidFill>
                    <a:srgbClr val="C6491E"/>
                  </a:solidFill>
                  <a:latin typeface="Arial" pitchFamily="34" charset="0"/>
                  <a:cs typeface="Arial" pitchFamily="34" charset="0"/>
                </a:rPr>
                <a:t>4) Heat Effects:</a:t>
              </a:r>
            </a:p>
          </p:txBody>
        </p:sp>
        <p:graphicFrame>
          <p:nvGraphicFramePr>
            <p:cNvPr id="138243" name="Object 3"/>
            <p:cNvGraphicFramePr>
              <a:graphicFrameLocks noChangeAspect="1"/>
            </p:cNvGraphicFramePr>
            <p:nvPr>
              <p:extLst>
                <p:ext uri="{D42A27DB-BD31-4B8C-83A1-F6EECF244321}">
                  <p14:modId xmlns:p14="http://schemas.microsoft.com/office/powerpoint/2010/main" val="2648194948"/>
                </p:ext>
              </p:extLst>
            </p:nvPr>
          </p:nvGraphicFramePr>
          <p:xfrm>
            <a:off x="994029" y="2084747"/>
            <a:ext cx="2935287" cy="889000"/>
          </p:xfrm>
          <a:graphic>
            <a:graphicData uri="http://schemas.openxmlformats.org/presentationml/2006/ole">
              <mc:AlternateContent xmlns:mc="http://schemas.openxmlformats.org/markup-compatibility/2006">
                <mc:Choice xmlns:v="urn:schemas-microsoft-com:vml" Requires="v">
                  <p:oleObj spid="_x0000_s275490" name="Equation" r:id="rId4" imgW="1485720" imgH="469800" progId="Equation.3">
                    <p:embed/>
                  </p:oleObj>
                </mc:Choice>
                <mc:Fallback>
                  <p:oleObj name="Equation" r:id="rId4" imgW="1485720" imgH="469800" progId="Equation.3">
                    <p:embed/>
                    <p:pic>
                      <p:nvPicPr>
                        <p:cNvPr id="0" name="Picture 2"/>
                        <p:cNvPicPr>
                          <a:picLocks noChangeAspect="1" noChangeArrowheads="1"/>
                        </p:cNvPicPr>
                        <p:nvPr/>
                      </p:nvPicPr>
                      <p:blipFill>
                        <a:blip r:embed="rId5"/>
                        <a:srcRect/>
                        <a:stretch>
                          <a:fillRect/>
                        </a:stretch>
                      </p:blipFill>
                      <p:spPr bwMode="auto">
                        <a:xfrm>
                          <a:off x="994029" y="2084747"/>
                          <a:ext cx="2935287"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7" name="Object 4"/>
          <p:cNvGraphicFramePr>
            <a:graphicFrameLocks noChangeAspect="1"/>
          </p:cNvGraphicFramePr>
          <p:nvPr>
            <p:extLst>
              <p:ext uri="{D42A27DB-BD31-4B8C-83A1-F6EECF244321}">
                <p14:modId xmlns:p14="http://schemas.microsoft.com/office/powerpoint/2010/main" val="1397119273"/>
              </p:ext>
            </p:extLst>
          </p:nvPr>
        </p:nvGraphicFramePr>
        <p:xfrm>
          <a:off x="1338263" y="2852738"/>
          <a:ext cx="7793037" cy="3725862"/>
        </p:xfrm>
        <a:graphic>
          <a:graphicData uri="http://schemas.openxmlformats.org/presentationml/2006/ole">
            <mc:AlternateContent xmlns:mc="http://schemas.openxmlformats.org/markup-compatibility/2006">
              <mc:Choice xmlns:v="urn:schemas-microsoft-com:vml" Requires="v">
                <p:oleObj spid="_x0000_s275491" name="Equation" r:id="rId6" imgW="3949560" imgH="1803240" progId="Equation.3">
                  <p:embed/>
                </p:oleObj>
              </mc:Choice>
              <mc:Fallback>
                <p:oleObj name="Equation" r:id="rId6" imgW="3949560" imgH="1803240" progId="Equation.3">
                  <p:embed/>
                  <p:pic>
                    <p:nvPicPr>
                      <p:cNvPr id="0" name="Picture 3"/>
                      <p:cNvPicPr>
                        <a:picLocks noChangeAspect="1" noChangeArrowheads="1"/>
                      </p:cNvPicPr>
                      <p:nvPr/>
                    </p:nvPicPr>
                    <p:blipFill>
                      <a:blip r:embed="rId7"/>
                      <a:srcRect/>
                      <a:stretch>
                        <a:fillRect/>
                      </a:stretch>
                    </p:blipFill>
                    <p:spPr bwMode="auto">
                      <a:xfrm>
                        <a:off x="1338263" y="2852738"/>
                        <a:ext cx="7793037" cy="3725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Box 13"/>
          <p:cNvSpPr txBox="1">
            <a:spLocks noChangeArrowheads="1"/>
          </p:cNvSpPr>
          <p:nvPr/>
        </p:nvSpPr>
        <p:spPr bwMode="auto">
          <a:xfrm>
            <a:off x="959875" y="5438778"/>
            <a:ext cx="3505200" cy="492443"/>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sz="2600" u="sng" dirty="0">
              <a:solidFill>
                <a:srgbClr val="C6491E"/>
              </a:solidFill>
              <a:latin typeface="Arial" pitchFamily="34" charset="0"/>
              <a:cs typeface="Arial" pitchFamily="34" charset="0"/>
            </a:endParaRPr>
          </a:p>
        </p:txBody>
      </p:sp>
      <p:sp>
        <p:nvSpPr>
          <p:cNvPr id="11" name="Slide Number Placeholder 10"/>
          <p:cNvSpPr>
            <a:spLocks noGrp="1"/>
          </p:cNvSpPr>
          <p:nvPr>
            <p:ph type="sldNum" sz="quarter" idx="12"/>
          </p:nvPr>
        </p:nvSpPr>
        <p:spPr/>
        <p:txBody>
          <a:bodyPr/>
          <a:lstStyle/>
          <a:p>
            <a:fld id="{F3C01CFD-C562-5C4B-97C2-CC3D9416D8EA}" type="slidenum">
              <a:rPr lang="sv-SE" smtClean="0">
                <a:latin typeface="Arial" pitchFamily="34" charset="0"/>
                <a:cs typeface="Arial" pitchFamily="34" charset="0"/>
              </a:rPr>
              <a:pPr/>
              <a:t>8</a:t>
            </a:fld>
            <a:endParaRPr lang="sv-SE">
              <a:latin typeface="Arial" pitchFamily="34" charset="0"/>
              <a:cs typeface="Arial" pitchFamily="34" charset="0"/>
            </a:endParaRPr>
          </a:p>
        </p:txBody>
      </p:sp>
      <p:sp>
        <p:nvSpPr>
          <p:cNvPr id="12"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8"/>
          <p:cNvSpPr>
            <a:spLocks noGrp="1"/>
          </p:cNvSpPr>
          <p:nvPr>
            <p:ph type="sldNum" sz="quarter" idx="12"/>
          </p:nvPr>
        </p:nvSpPr>
        <p:spPr>
          <a:xfrm>
            <a:off x="146304" y="6210300"/>
            <a:ext cx="457200" cy="457200"/>
          </a:xfrm>
        </p:spPr>
        <p:txBody>
          <a:bodyPr/>
          <a:lstStyle/>
          <a:p>
            <a:fld id="{9E8C02DE-3705-034E-B67D-44EF38F104D2}" type="slidenum">
              <a:rPr lang="en-US" smtClean="0"/>
              <a:pPr/>
              <a:t>9</a:t>
            </a:fld>
            <a:endParaRPr lang="en-US"/>
          </a:p>
        </p:txBody>
      </p:sp>
      <p:sp>
        <p:nvSpPr>
          <p:cNvPr id="6" name="TextBox 5"/>
          <p:cNvSpPr txBox="1"/>
          <p:nvPr/>
        </p:nvSpPr>
        <p:spPr>
          <a:xfrm>
            <a:off x="533400" y="190500"/>
            <a:ext cx="8255000" cy="4031873"/>
          </a:xfrm>
          <a:prstGeom prst="rect">
            <a:avLst/>
          </a:prstGeom>
          <a:noFill/>
        </p:spPr>
        <p:txBody>
          <a:bodyPr wrap="square" rtlCol="0">
            <a:spAutoFit/>
          </a:bodyPr>
          <a:lstStyle/>
          <a:p>
            <a:r>
              <a:rPr lang="en-US" sz="1600" dirty="0" smtClean="0">
                <a:latin typeface="Times New Roman"/>
                <a:cs typeface="Times New Roman"/>
              </a:rPr>
              <a:t>The complex gas phase reactions</a:t>
            </a:r>
          </a:p>
          <a:p>
            <a:endParaRPr lang="en-US" sz="1600" dirty="0" smtClean="0">
              <a:latin typeface="Times New Roman"/>
              <a:cs typeface="Times New Roman"/>
            </a:endParaRPr>
          </a:p>
          <a:p>
            <a:endParaRPr lang="en-US" sz="1600" dirty="0" smtClean="0">
              <a:latin typeface="Times New Roman"/>
              <a:cs typeface="Times New Roman"/>
            </a:endParaRPr>
          </a:p>
          <a:p>
            <a:endParaRPr lang="en-US" sz="1600" dirty="0" smtClean="0">
              <a:latin typeface="Times New Roman"/>
              <a:cs typeface="Times New Roman"/>
            </a:endParaRPr>
          </a:p>
          <a:p>
            <a:endParaRPr lang="en-US" sz="1600" dirty="0" smtClean="0">
              <a:latin typeface="Times New Roman"/>
              <a:cs typeface="Times New Roman"/>
            </a:endParaRPr>
          </a:p>
          <a:p>
            <a:r>
              <a:rPr lang="en-US" sz="1600" dirty="0" smtClean="0">
                <a:latin typeface="Times New Roman"/>
                <a:cs typeface="Times New Roman"/>
              </a:rPr>
              <a:t>take place in a 10 dm</a:t>
            </a:r>
            <a:r>
              <a:rPr lang="en-US" sz="1600" baseline="30000" dirty="0" smtClean="0">
                <a:latin typeface="Times New Roman"/>
                <a:cs typeface="Times New Roman"/>
              </a:rPr>
              <a:t>3</a:t>
            </a:r>
            <a:r>
              <a:rPr lang="en-US" sz="1600" dirty="0" smtClean="0">
                <a:latin typeface="Times New Roman"/>
                <a:cs typeface="Times New Roman"/>
              </a:rPr>
              <a:t> PFR with a heat exchanger. Plot the temperature, concentrations, molar flow rates down the length of the reactor for the following operations. E.g., Note any maximums or minimums on your plot along with how they change for the different types of operations.</a:t>
            </a:r>
          </a:p>
          <a:p>
            <a:pPr marL="342900" indent="-342900"/>
            <a:r>
              <a:rPr lang="en-US" sz="1600" dirty="0" smtClean="0">
                <a:latin typeface="Times New Roman"/>
                <a:cs typeface="Times New Roman"/>
              </a:rPr>
              <a:t>(a)	Adiabatic operation</a:t>
            </a:r>
          </a:p>
          <a:p>
            <a:pPr marL="342900" indent="-342900"/>
            <a:r>
              <a:rPr lang="en-US" sz="1600" dirty="0" smtClean="0">
                <a:latin typeface="Times New Roman"/>
                <a:cs typeface="Times New Roman"/>
              </a:rPr>
              <a:t>(</a:t>
            </a:r>
            <a:r>
              <a:rPr lang="en-US" sz="1600" dirty="0" err="1" smtClean="0">
                <a:latin typeface="Times New Roman"/>
                <a:cs typeface="Times New Roman"/>
              </a:rPr>
              <a:t>b</a:t>
            </a:r>
            <a:r>
              <a:rPr lang="en-US" sz="1600" dirty="0" smtClean="0">
                <a:latin typeface="Times New Roman"/>
                <a:cs typeface="Times New Roman"/>
              </a:rPr>
              <a:t>)	Heat exchange with constant T</a:t>
            </a:r>
            <a:r>
              <a:rPr lang="en-US" sz="1600" baseline="-25000" dirty="0" smtClean="0">
                <a:latin typeface="Times New Roman"/>
                <a:cs typeface="Times New Roman"/>
              </a:rPr>
              <a:t>a</a:t>
            </a:r>
            <a:endParaRPr lang="en-US" sz="1600" dirty="0" smtClean="0">
              <a:latin typeface="Times New Roman"/>
              <a:cs typeface="Times New Roman"/>
            </a:endParaRPr>
          </a:p>
          <a:p>
            <a:pPr marL="342900" indent="-342900"/>
            <a:r>
              <a:rPr lang="en-US" sz="1600" dirty="0" smtClean="0">
                <a:latin typeface="Times New Roman"/>
                <a:cs typeface="Times New Roman"/>
              </a:rPr>
              <a:t>(</a:t>
            </a:r>
            <a:r>
              <a:rPr lang="en-US" sz="1600" dirty="0" err="1" smtClean="0">
                <a:latin typeface="Times New Roman"/>
                <a:cs typeface="Times New Roman"/>
              </a:rPr>
              <a:t>c</a:t>
            </a:r>
            <a:r>
              <a:rPr lang="en-US" sz="1600" dirty="0" smtClean="0">
                <a:latin typeface="Times New Roman"/>
                <a:cs typeface="Times New Roman"/>
              </a:rPr>
              <a:t>)	Co current heat exchange</a:t>
            </a:r>
          </a:p>
          <a:p>
            <a:pPr marL="342900" indent="-342900"/>
            <a:r>
              <a:rPr lang="en-US" sz="1600" dirty="0" smtClean="0">
                <a:latin typeface="Times New Roman"/>
                <a:cs typeface="Times New Roman"/>
              </a:rPr>
              <a:t>(</a:t>
            </a:r>
            <a:r>
              <a:rPr lang="en-US" sz="1600" dirty="0" err="1" smtClean="0">
                <a:latin typeface="Times New Roman"/>
                <a:cs typeface="Times New Roman"/>
              </a:rPr>
              <a:t>d</a:t>
            </a:r>
            <a:r>
              <a:rPr lang="en-US" sz="1600" dirty="0" smtClean="0">
                <a:latin typeface="Times New Roman"/>
                <a:cs typeface="Times New Roman"/>
              </a:rPr>
              <a:t>)	Counter current heat exchange</a:t>
            </a:r>
          </a:p>
          <a:p>
            <a:pPr marL="342900" indent="-342900"/>
            <a:r>
              <a:rPr lang="en-US" sz="1600" dirty="0" smtClean="0">
                <a:latin typeface="Times New Roman"/>
                <a:cs typeface="Times New Roman"/>
              </a:rPr>
              <a:t>(</a:t>
            </a:r>
            <a:r>
              <a:rPr lang="en-US" sz="1600" dirty="0" err="1" smtClean="0">
                <a:latin typeface="Times New Roman"/>
                <a:cs typeface="Times New Roman"/>
              </a:rPr>
              <a:t>e</a:t>
            </a:r>
            <a:r>
              <a:rPr lang="en-US" sz="1600" dirty="0" smtClean="0">
                <a:latin typeface="Times New Roman"/>
                <a:cs typeface="Times New Roman"/>
              </a:rPr>
              <a:t>)	For parts (</a:t>
            </a:r>
            <a:r>
              <a:rPr lang="en-US" sz="1600" dirty="0" err="1" smtClean="0">
                <a:latin typeface="Times New Roman"/>
                <a:cs typeface="Times New Roman"/>
              </a:rPr>
              <a:t>c</a:t>
            </a:r>
            <a:r>
              <a:rPr lang="en-US" sz="1600" dirty="0" smtClean="0">
                <a:latin typeface="Times New Roman"/>
                <a:cs typeface="Times New Roman"/>
              </a:rPr>
              <a:t>) and (</a:t>
            </a:r>
            <a:r>
              <a:rPr lang="en-US" sz="1600" dirty="0" err="1" smtClean="0">
                <a:latin typeface="Times New Roman"/>
                <a:cs typeface="Times New Roman"/>
              </a:rPr>
              <a:t>d</a:t>
            </a:r>
            <a:r>
              <a:rPr lang="en-US" sz="1600" dirty="0" smtClean="0">
                <a:latin typeface="Times New Roman"/>
                <a:cs typeface="Times New Roman"/>
              </a:rPr>
              <a:t>), plot </a:t>
            </a:r>
            <a:r>
              <a:rPr lang="en-US" sz="1600" dirty="0" err="1" smtClean="0">
                <a:latin typeface="Times New Roman"/>
                <a:cs typeface="Times New Roman"/>
              </a:rPr>
              <a:t>Q</a:t>
            </a:r>
            <a:r>
              <a:rPr lang="en-US" sz="1600" baseline="-25000" dirty="0" err="1" smtClean="0">
                <a:latin typeface="Times New Roman"/>
                <a:cs typeface="Times New Roman"/>
              </a:rPr>
              <a:t>r</a:t>
            </a:r>
            <a:r>
              <a:rPr lang="en-US" sz="1600" dirty="0" smtClean="0">
                <a:latin typeface="Times New Roman"/>
                <a:cs typeface="Times New Roman"/>
              </a:rPr>
              <a:t> and </a:t>
            </a:r>
            <a:r>
              <a:rPr lang="en-US" sz="1600" dirty="0" err="1" smtClean="0">
                <a:latin typeface="Times New Roman"/>
                <a:cs typeface="Times New Roman"/>
              </a:rPr>
              <a:t>Q</a:t>
            </a:r>
            <a:r>
              <a:rPr lang="en-US" sz="1600" baseline="-25000" dirty="0" err="1" smtClean="0">
                <a:latin typeface="Times New Roman"/>
                <a:cs typeface="Times New Roman"/>
              </a:rPr>
              <a:t>g</a:t>
            </a:r>
            <a:r>
              <a:rPr lang="en-US" sz="1600" dirty="0" smtClean="0">
                <a:latin typeface="Times New Roman"/>
                <a:cs typeface="Times New Roman"/>
              </a:rPr>
              <a:t> down the length of the reactor. What do you observe?</a:t>
            </a:r>
          </a:p>
          <a:p>
            <a:endParaRPr lang="en-US" sz="1600" dirty="0" smtClean="0">
              <a:latin typeface="Times New Roman"/>
              <a:cs typeface="Times New Roman"/>
            </a:endParaRPr>
          </a:p>
          <a:p>
            <a:r>
              <a:rPr lang="en-US" sz="1600" i="1" u="sng" dirty="0" smtClean="0">
                <a:latin typeface="Times New Roman"/>
                <a:cs typeface="Times New Roman"/>
              </a:rPr>
              <a:t>Additional Information</a:t>
            </a:r>
            <a:endParaRPr lang="en-US" sz="1600" dirty="0" smtClean="0">
              <a:latin typeface="Times New Roman"/>
              <a:cs typeface="Times New Roman"/>
            </a:endParaRPr>
          </a:p>
          <a:p>
            <a:endParaRPr lang="en-US" sz="1600" dirty="0">
              <a:latin typeface="Times New Roman"/>
              <a:cs typeface="Times New Roman"/>
            </a:endParaRPr>
          </a:p>
        </p:txBody>
      </p:sp>
      <p:graphicFrame>
        <p:nvGraphicFramePr>
          <p:cNvPr id="7" name="Object 6"/>
          <p:cNvGraphicFramePr>
            <a:graphicFrameLocks noChangeAspect="1"/>
          </p:cNvGraphicFramePr>
          <p:nvPr/>
        </p:nvGraphicFramePr>
        <p:xfrm>
          <a:off x="1460499" y="609600"/>
          <a:ext cx="6074228" cy="685800"/>
        </p:xfrm>
        <a:graphic>
          <a:graphicData uri="http://schemas.openxmlformats.org/presentationml/2006/ole">
            <mc:AlternateContent xmlns:mc="http://schemas.openxmlformats.org/markup-compatibility/2006">
              <mc:Choice xmlns:v="urn:schemas-microsoft-com:vml" Requires="v">
                <p:oleObj spid="_x0000_s276514" name="Equation" r:id="rId3" imgW="4724400" imgH="533400" progId="Equation.3">
                  <p:embed/>
                </p:oleObj>
              </mc:Choice>
              <mc:Fallback>
                <p:oleObj name="Equation" r:id="rId3" imgW="4724400" imgH="533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499" y="609600"/>
                        <a:ext cx="6074228"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1962149" y="3981450"/>
          <a:ext cx="5098890" cy="2711450"/>
        </p:xfrm>
        <a:graphic>
          <a:graphicData uri="http://schemas.openxmlformats.org/presentationml/2006/ole">
            <mc:AlternateContent xmlns:mc="http://schemas.openxmlformats.org/markup-compatibility/2006">
              <mc:Choice xmlns:v="urn:schemas-microsoft-com:vml" Requires="v">
                <p:oleObj spid="_x0000_s276515" name="Equation" r:id="rId5" imgW="3797300" imgH="2019300" progId="Equation.3">
                  <p:embed/>
                </p:oleObj>
              </mc:Choice>
              <mc:Fallback>
                <p:oleObj name="Equation" r:id="rId5" imgW="3797300" imgH="20193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2149" y="3981450"/>
                        <a:ext cx="5098890" cy="271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cture_1_draft_yellow">
  <a:themeElements>
    <a:clrScheme name="Anpassad 9">
      <a:dk1>
        <a:sysClr val="windowText" lastClr="000000"/>
      </a:dk1>
      <a:lt1>
        <a:srgbClr val="FFFFFF"/>
      </a:lt1>
      <a:dk2>
        <a:srgbClr val="000000"/>
      </a:dk2>
      <a:lt2>
        <a:srgbClr val="FFF700"/>
      </a:lt2>
      <a:accent1>
        <a:srgbClr val="FFE600"/>
      </a:accent1>
      <a:accent2>
        <a:srgbClr val="FF9E1E"/>
      </a:accent2>
      <a:accent3>
        <a:srgbClr val="9BBB59"/>
      </a:accent3>
      <a:accent4>
        <a:srgbClr val="982F00"/>
      </a:accent4>
      <a:accent5>
        <a:srgbClr val="C6491E"/>
      </a:accent5>
      <a:accent6>
        <a:srgbClr val="F79646"/>
      </a:accent6>
      <a:hlink>
        <a:srgbClr val="0000FF"/>
      </a:hlink>
      <a:folHlink>
        <a:srgbClr val="800080"/>
      </a:folHlink>
    </a:clrScheme>
    <a:fontScheme name="Egendom">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gendom">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Lecture_1_draft_yellow.thmx</Template>
  <TotalTime>824</TotalTime>
  <Words>726</Words>
  <Application>Microsoft Office PowerPoint</Application>
  <PresentationFormat>On-screen Show (4:3)</PresentationFormat>
  <Paragraphs>163</Paragraphs>
  <Slides>29</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7" baseType="lpstr">
      <vt:lpstr>Arial</vt:lpstr>
      <vt:lpstr>Calibri</vt:lpstr>
      <vt:lpstr>Franklin Gothic Book</vt:lpstr>
      <vt:lpstr>Perpetua</vt:lpstr>
      <vt:lpstr>Times New Roman</vt:lpstr>
      <vt:lpstr>Wingdings 2</vt:lpstr>
      <vt:lpstr>Lecture_1_draft_yellow</vt:lpstr>
      <vt:lpstr>Equation</vt:lpstr>
      <vt:lpstr>Lecture 22</vt:lpstr>
      <vt:lpstr>Web Lecture 22  Class Lecture 18-Thursday</vt:lpstr>
      <vt:lpstr>Multiple Reactions with Heat Effects</vt:lpstr>
      <vt:lpstr>Multiple Reactions with Heat Effects</vt:lpstr>
      <vt:lpstr>Multiple Reactions with Heat Effects</vt:lpstr>
      <vt:lpstr>Multiple Reactions with Heat Effects</vt:lpstr>
      <vt:lpstr>Multiple Reactions with Heat Effects</vt:lpstr>
      <vt:lpstr>Multiple Reactions with Heat Effects</vt:lpstr>
      <vt:lpstr>PowerPoint Presentation</vt:lpstr>
      <vt:lpstr>PowerPoint Presentation</vt:lpstr>
      <vt:lpstr>PowerPoint Presentation</vt:lpstr>
      <vt:lpstr>PowerPoint Presentation</vt:lpstr>
      <vt:lpstr>PowerPoint Presentation</vt:lpstr>
      <vt:lpstr>Multiple Reactions with Heat Effects</vt:lpstr>
      <vt:lpstr> Multiple Reactions with Heat Effects in a PFR and CSTR</vt:lpstr>
      <vt:lpstr>Example A: Liquid Phase CSTR</vt:lpstr>
      <vt:lpstr>Example A: Liquid Phase CSTR</vt:lpstr>
      <vt:lpstr>Example A: Liquid Phase CSTR</vt:lpstr>
      <vt:lpstr>Example A: Liquid Phase CSTR</vt:lpstr>
      <vt:lpstr>Example B: Liquid Phase PFR</vt:lpstr>
      <vt:lpstr>Example B: Liquid Phase PFR</vt:lpstr>
      <vt:lpstr>Example B: Liquid Phase PFR</vt:lpstr>
      <vt:lpstr>Example B: Liquid Phase PFR</vt:lpstr>
      <vt:lpstr>Example B: Liquid Phase PFR</vt:lpstr>
      <vt:lpstr>Example B: Liquid Phase PFR</vt:lpstr>
      <vt:lpstr>PowerPoint Presentation</vt:lpstr>
      <vt:lpstr>Selectivity</vt:lpstr>
      <vt:lpstr>Selectivity</vt:lpstr>
      <vt:lpstr>End of Web Lecture 22   Class Lecture 18</vt:lpstr>
    </vt:vector>
  </TitlesOfParts>
  <Company>KTH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20</dc:title>
  <dc:creator>Emma Sundin</dc:creator>
  <cp:lastModifiedBy>alkuehne</cp:lastModifiedBy>
  <cp:revision>44</cp:revision>
  <dcterms:created xsi:type="dcterms:W3CDTF">2010-08-03T20:52:39Z</dcterms:created>
  <dcterms:modified xsi:type="dcterms:W3CDTF">2016-07-13T16:24:01Z</dcterms:modified>
</cp:coreProperties>
</file>