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99" r:id="rId3"/>
    <p:sldId id="330" r:id="rId4"/>
    <p:sldId id="314" r:id="rId5"/>
    <p:sldId id="315" r:id="rId6"/>
    <p:sldId id="316" r:id="rId7"/>
    <p:sldId id="321" r:id="rId8"/>
    <p:sldId id="318" r:id="rId9"/>
    <p:sldId id="319" r:id="rId10"/>
    <p:sldId id="322" r:id="rId11"/>
    <p:sldId id="323" r:id="rId12"/>
    <p:sldId id="325" r:id="rId13"/>
    <p:sldId id="326" r:id="rId14"/>
    <p:sldId id="327" r:id="rId15"/>
    <p:sldId id="332" r:id="rId16"/>
    <p:sldId id="328" r:id="rId17"/>
    <p:sldId id="329" r:id="rId18"/>
    <p:sldId id="294" r:id="rId19"/>
    <p:sldId id="293" r:id="rId20"/>
    <p:sldId id="273" r:id="rId21"/>
    <p:sldId id="263" r:id="rId22"/>
    <p:sldId id="264" r:id="rId23"/>
    <p:sldId id="276" r:id="rId24"/>
    <p:sldId id="286" r:id="rId25"/>
    <p:sldId id="287" r:id="rId26"/>
    <p:sldId id="331" r:id="rId27"/>
    <p:sldId id="274" r:id="rId28"/>
    <p:sldId id="289" r:id="rId29"/>
    <p:sldId id="265" r:id="rId30"/>
    <p:sldId id="295" r:id="rId31"/>
    <p:sldId id="296" r:id="rId32"/>
    <p:sldId id="297" r:id="rId33"/>
    <p:sldId id="298" r:id="rId34"/>
    <p:sldId id="290" r:id="rId3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330" y="66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7" Type="http://schemas.openxmlformats.org/officeDocument/2006/relationships/image" Target="../media/image71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0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33F05-16B3-2247-B5AC-4DD9C3A63AE0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F261A-D6BC-7D40-BCDD-311404019A5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301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971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73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B17F-4838-4654-926B-D8F3A875093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1E3E-3BF4-4A0C-A120-1C3BFE9166F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204C-DB44-4DBC-8376-AB91BFA61C5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AA60A-4885-4400-8770-243D282106C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1B6B-E7EA-4ADD-A24D-B73846A9858B}" type="datetime1">
              <a:rPr lang="sv-SE" smtClean="0"/>
              <a:pPr>
                <a:defRPr/>
              </a:pPr>
              <a:t>2016-07-13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A8E1E-1C60-4557-8F9D-E9BB340D3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D8FC-9DDE-4416-9C64-588753BCEB9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16A8-40CF-4B65-9E9A-41E909561BA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21F1-50A0-4CC7-847A-A40D50D3289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81DC-C32B-496E-A003-926C8C01091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E78B-3EFE-43C9-A09B-FDD01891DAF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C0BE-3A09-4EC7-AEDF-F4B9724AE31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917F-2A0A-4B03-8A24-B28545B1217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935F-B93F-460E-ADA2-C8BCF01FB09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8F54D3-5249-4B56-8F2F-F4D5EB80394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9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1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74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0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78.png"/><Relationship Id="rId4" Type="http://schemas.openxmlformats.org/officeDocument/2006/relationships/image" Target="../media/image7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2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10</a:t>
            </a:fld>
            <a:endParaRPr lang="sv-SE"/>
          </a:p>
        </p:txBody>
      </p:sp>
      <p:grpSp>
        <p:nvGrpSpPr>
          <p:cNvPr id="4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1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2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3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11</a:t>
            </a:fld>
            <a:endParaRPr lang="sv-SE"/>
          </a:p>
        </p:txBody>
      </p:sp>
      <p:grpSp>
        <p:nvGrpSpPr>
          <p:cNvPr id="39" name="Grupp 7"/>
          <p:cNvGrpSpPr/>
          <p:nvPr/>
        </p:nvGrpSpPr>
        <p:grpSpPr>
          <a:xfrm>
            <a:off x="914400" y="1968500"/>
            <a:ext cx="4549488" cy="908050"/>
            <a:chOff x="914400" y="4876800"/>
            <a:chExt cx="4549488" cy="908050"/>
          </a:xfrm>
        </p:grpSpPr>
        <p:graphicFrame>
          <p:nvGraphicFramePr>
            <p:cNvPr id="40" name="Object 4"/>
            <p:cNvGraphicFramePr>
              <a:graphicFrameLocks noChangeAspect="1"/>
            </p:cNvGraphicFramePr>
            <p:nvPr/>
          </p:nvGraphicFramePr>
          <p:xfrm>
            <a:off x="4038860" y="4876800"/>
            <a:ext cx="1425028" cy="908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36" name="Equation" r:id="rId3" imgW="558800" imgH="355600" progId="Equation.3">
                    <p:embed/>
                  </p:oleObj>
                </mc:Choice>
                <mc:Fallback>
                  <p:oleObj name="Equation" r:id="rId3" imgW="558800" imgH="35560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860" y="4876800"/>
                          <a:ext cx="1425028" cy="908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Rektangel 9"/>
            <p:cNvSpPr/>
            <p:nvPr/>
          </p:nvSpPr>
          <p:spPr>
            <a:xfrm>
              <a:off x="914400" y="4953000"/>
              <a:ext cx="209865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Steady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State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39800" y="3787560"/>
            <a:ext cx="5151438" cy="1927440"/>
            <a:chOff x="939800" y="3787560"/>
            <a:chExt cx="5151438" cy="1927440"/>
          </a:xfrm>
        </p:grpSpPr>
        <p:grpSp>
          <p:nvGrpSpPr>
            <p:cNvPr id="42" name="Grupp 16"/>
            <p:cNvGrpSpPr/>
            <p:nvPr/>
          </p:nvGrpSpPr>
          <p:grpSpPr>
            <a:xfrm>
              <a:off x="939800" y="3935626"/>
              <a:ext cx="5151438" cy="1779374"/>
              <a:chOff x="914400" y="2949257"/>
              <a:chExt cx="5151438" cy="1779374"/>
            </a:xfrm>
          </p:grpSpPr>
          <p:graphicFrame>
            <p:nvGraphicFramePr>
              <p:cNvPr id="43" name="Object 5"/>
              <p:cNvGraphicFramePr>
                <a:graphicFrameLocks noChangeAspect="1"/>
              </p:cNvGraphicFramePr>
              <p:nvPr/>
            </p:nvGraphicFramePr>
            <p:xfrm>
              <a:off x="3817938" y="3987269"/>
              <a:ext cx="2247900" cy="7413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5637" name="Equation" r:id="rId5" imgW="850680" imgH="279360" progId="Equation.3">
                      <p:embed/>
                    </p:oleObj>
                  </mc:Choice>
                  <mc:Fallback>
                    <p:oleObj name="Equation" r:id="rId5" imgW="850680" imgH="27936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17938" y="3987269"/>
                            <a:ext cx="2247900" cy="7413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4" name="Rektangel 14"/>
              <p:cNvSpPr/>
              <p:nvPr/>
            </p:nvSpPr>
            <p:spPr>
              <a:xfrm>
                <a:off x="914400" y="2949257"/>
                <a:ext cx="180889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Well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Mixed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45" name="Object 7"/>
            <p:cNvGraphicFramePr>
              <a:graphicFrameLocks noChangeAspect="1"/>
            </p:cNvGraphicFramePr>
            <p:nvPr/>
          </p:nvGraphicFramePr>
          <p:xfrm>
            <a:off x="3622444" y="3787560"/>
            <a:ext cx="2327159" cy="1047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38" name="Equation" r:id="rId7" imgW="876300" imgH="393700" progId="Equation.3">
                    <p:embed/>
                  </p:oleObj>
                </mc:Choice>
                <mc:Fallback>
                  <p:oleObj name="Equation" r:id="rId7" imgW="876300" imgH="39370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2444" y="3787560"/>
                          <a:ext cx="2327159" cy="1047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3" name="textruta 16"/>
          <p:cNvSpPr txBox="1"/>
          <p:nvPr/>
        </p:nvSpPr>
        <p:spPr>
          <a:xfrm>
            <a:off x="914400" y="6083970"/>
            <a:ext cx="8001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CSTR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volume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necessary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achieve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conversion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X. 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2106613" y="3885678"/>
          <a:ext cx="40132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9" name="Equation" r:id="rId3" imgW="1511300" imgH="444500" progId="Equation.3">
                  <p:embed/>
                </p:oleObj>
              </mc:Choice>
              <mc:Fallback>
                <p:oleObj name="Equation" r:id="rId3" imgW="1511300" imgH="4445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3885678"/>
                        <a:ext cx="40132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2100263" y="5018088"/>
          <a:ext cx="1782762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0" name="Equation" r:id="rId5" imgW="672840" imgH="431640" progId="Equation.3">
                  <p:embed/>
                </p:oleObj>
              </mc:Choice>
              <mc:Fallback>
                <p:oleObj name="Equation" r:id="rId5" imgW="6728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5018088"/>
                        <a:ext cx="1782762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333500" y="1270000"/>
          <a:ext cx="5588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1" name="Equation" r:id="rId7" imgW="2374560" imgH="711000" progId="Equation.3">
                  <p:embed/>
                </p:oleObj>
              </mc:Choice>
              <mc:Fallback>
                <p:oleObj name="Equation" r:id="rId7" imgW="237456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270000"/>
                        <a:ext cx="55880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105025" y="3051175"/>
          <a:ext cx="35083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2" name="Equation" r:id="rId9" imgW="1320480" imgH="279360" progId="Equation.3">
                  <p:embed/>
                </p:oleObj>
              </mc:Choice>
              <mc:Fallback>
                <p:oleObj name="Equation" r:id="rId9" imgW="1320480" imgH="2793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3051175"/>
                        <a:ext cx="3508375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13</a:t>
            </a:fld>
            <a:endParaRPr lang="sv-SE"/>
          </a:p>
        </p:txBody>
      </p:sp>
      <p:grpSp>
        <p:nvGrpSpPr>
          <p:cNvPr id="23" name="Group 22"/>
          <p:cNvGrpSpPr/>
          <p:nvPr/>
        </p:nvGrpSpPr>
        <p:grpSpPr>
          <a:xfrm>
            <a:off x="3215208" y="1781969"/>
            <a:ext cx="2689225" cy="1795462"/>
            <a:chOff x="3430588" y="1468438"/>
            <a:chExt cx="2689225" cy="1795462"/>
          </a:xfrm>
        </p:grpSpPr>
        <p:graphicFrame>
          <p:nvGraphicFramePr>
            <p:cNvPr id="198662" name="Object 6"/>
            <p:cNvGraphicFramePr>
              <a:graphicFrameLocks noChangeAspect="1"/>
            </p:cNvGraphicFramePr>
            <p:nvPr/>
          </p:nvGraphicFramePr>
          <p:xfrm>
            <a:off x="4038600" y="1468438"/>
            <a:ext cx="1481138" cy="1023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4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1468438"/>
                          <a:ext cx="1481138" cy="1023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8663" name="Object 7"/>
            <p:cNvGraphicFramePr>
              <a:graphicFrameLocks noChangeAspect="1"/>
            </p:cNvGraphicFramePr>
            <p:nvPr/>
          </p:nvGraphicFramePr>
          <p:xfrm>
            <a:off x="3430588" y="2679700"/>
            <a:ext cx="2689225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5" name="Equation" r:id="rId5" imgW="1041120" imgH="228600" progId="Equation.3">
                    <p:embed/>
                  </p:oleObj>
                </mc:Choice>
                <mc:Fallback>
                  <p:oleObj name="Equation" r:id="rId5" imgW="104112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0588" y="2679700"/>
                          <a:ext cx="2689225" cy="584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956743" y="4135677"/>
            <a:ext cx="4947690" cy="1843653"/>
            <a:chOff x="956743" y="4487863"/>
            <a:chExt cx="4947690" cy="1843653"/>
          </a:xfrm>
        </p:grpSpPr>
        <p:graphicFrame>
          <p:nvGraphicFramePr>
            <p:cNvPr id="19" name="Object 5"/>
            <p:cNvGraphicFramePr>
              <a:graphicFrameLocks noChangeAspect="1"/>
            </p:cNvGraphicFramePr>
            <p:nvPr/>
          </p:nvGraphicFramePr>
          <p:xfrm>
            <a:off x="3395663" y="5273404"/>
            <a:ext cx="1646237" cy="1058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6" name="Equation" r:id="rId7" imgW="672840" imgH="431640" progId="Equation.3">
                    <p:embed/>
                  </p:oleObj>
                </mc:Choice>
                <mc:Fallback>
                  <p:oleObj name="Equation" r:id="rId7" imgW="67284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5663" y="5273404"/>
                          <a:ext cx="1646237" cy="1058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upp 20"/>
            <p:cNvGrpSpPr/>
            <p:nvPr/>
          </p:nvGrpSpPr>
          <p:grpSpPr>
            <a:xfrm>
              <a:off x="956743" y="4487863"/>
              <a:ext cx="4947690" cy="584200"/>
              <a:chOff x="533400" y="3580402"/>
              <a:chExt cx="4947690" cy="584200"/>
            </a:xfrm>
          </p:grpSpPr>
          <p:graphicFrame>
            <p:nvGraphicFramePr>
              <p:cNvPr id="21" name="Object 4"/>
              <p:cNvGraphicFramePr>
                <a:graphicFrameLocks noChangeAspect="1"/>
              </p:cNvGraphicFramePr>
              <p:nvPr/>
            </p:nvGraphicFramePr>
            <p:xfrm>
              <a:off x="2956965" y="3580402"/>
              <a:ext cx="2524125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717" name="Equation" r:id="rId9" imgW="977760" imgH="228600" progId="Equation.3">
                      <p:embed/>
                    </p:oleObj>
                  </mc:Choice>
                  <mc:Fallback>
                    <p:oleObj name="Equation" r:id="rId9" imgW="977760" imgH="22860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56965" y="3580402"/>
                            <a:ext cx="2524125" cy="584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" name="Rektangel 14"/>
              <p:cNvSpPr/>
              <p:nvPr/>
            </p:nvSpPr>
            <p:spPr>
              <a:xfrm>
                <a:off x="533400" y="3632200"/>
                <a:ext cx="2098651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Steady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State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1292225" y="1727200"/>
          <a:ext cx="22288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2" name="Equation" r:id="rId3" imgW="927000" imgH="406080" progId="Equation.3">
                  <p:embed/>
                </p:oleObj>
              </mc:Choice>
              <mc:Fallback>
                <p:oleObj name="Equation" r:id="rId3" imgW="92700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1727200"/>
                        <a:ext cx="22288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066800" y="3114146"/>
            <a:ext cx="8184896" cy="2348241"/>
            <a:chOff x="974725" y="3114146"/>
            <a:chExt cx="8184896" cy="2348241"/>
          </a:xfrm>
        </p:grpSpPr>
        <p:sp>
          <p:nvSpPr>
            <p:cNvPr id="13" name="Rektangel 18"/>
            <p:cNvSpPr/>
            <p:nvPr/>
          </p:nvSpPr>
          <p:spPr>
            <a:xfrm>
              <a:off x="974725" y="4969944"/>
              <a:ext cx="8184896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PFR volume necessary to achieve conversion X.</a:t>
              </a:r>
            </a:p>
          </p:txBody>
        </p:sp>
        <p:grpSp>
          <p:nvGrpSpPr>
            <p:cNvPr id="14" name="Grupp 16"/>
            <p:cNvGrpSpPr/>
            <p:nvPr/>
          </p:nvGrpSpPr>
          <p:grpSpPr>
            <a:xfrm>
              <a:off x="974725" y="3114146"/>
              <a:ext cx="2108200" cy="1673754"/>
              <a:chOff x="581025" y="2892631"/>
              <a:chExt cx="2108200" cy="1673754"/>
            </a:xfrm>
          </p:grpSpPr>
          <p:graphicFrame>
            <p:nvGraphicFramePr>
              <p:cNvPr id="15" name="Object 9"/>
              <p:cNvGraphicFramePr>
                <a:graphicFrameLocks noChangeAspect="1"/>
              </p:cNvGraphicFramePr>
              <p:nvPr/>
            </p:nvGraphicFramePr>
            <p:xfrm>
              <a:off x="738188" y="3448785"/>
              <a:ext cx="1939925" cy="1117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9713" name="Equation" r:id="rId5" imgW="838080" imgH="482400" progId="Equation.3">
                      <p:embed/>
                    </p:oleObj>
                  </mc:Choice>
                  <mc:Fallback>
                    <p:oleObj name="Equation" r:id="rId5" imgW="838080" imgH="48240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8188" y="3448785"/>
                            <a:ext cx="1939925" cy="1117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4"/>
              <p:cNvSpPr/>
              <p:nvPr/>
            </p:nvSpPr>
            <p:spPr>
              <a:xfrm>
                <a:off x="581025" y="2892631"/>
                <a:ext cx="21082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2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7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4" name="Grupp 20"/>
            <p:cNvGrpSpPr/>
            <p:nvPr/>
          </p:nvGrpSpPr>
          <p:grpSpPr>
            <a:xfrm>
              <a:off x="977900" y="4443413"/>
              <a:ext cx="6392863" cy="874712"/>
              <a:chOff x="355602" y="4499434"/>
              <a:chExt cx="6392863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8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3859017"/>
                  </p:ext>
                </p:extLst>
              </p:nvPr>
            </p:nvGraphicFramePr>
            <p:xfrm>
              <a:off x="5245102" y="4499434"/>
              <a:ext cx="1503363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9" name="Equation" r:id="rId8" imgW="825480" imgH="482400" progId="Equation.3">
                      <p:embed/>
                    </p:oleObj>
                  </mc:Choice>
                  <mc:Fallback>
                    <p:oleObj name="Equation" r:id="rId8" imgW="825480" imgH="482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5102" y="4499434"/>
                            <a:ext cx="1503363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6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7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0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1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/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1" name="Grupp 21"/>
              <p:cNvGrpSpPr/>
              <p:nvPr/>
            </p:nvGrpSpPr>
            <p:grpSpPr>
              <a:xfrm>
                <a:off x="939800" y="5726113"/>
                <a:ext cx="6497638" cy="876300"/>
                <a:chOff x="355602" y="5545072"/>
                <a:chExt cx="6497638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2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91610272"/>
                    </p:ext>
                  </p:extLst>
                </p:nvPr>
              </p:nvGraphicFramePr>
              <p:xfrm>
                <a:off x="5303840" y="5545072"/>
                <a:ext cx="1549400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3" name="Equation" r:id="rId16" imgW="850680" imgH="482400" progId="Equation.3">
                        <p:embed/>
                      </p:oleObj>
                    </mc:Choice>
                    <mc:Fallback>
                      <p:oleObj name="Equation" r:id="rId16" imgW="850680" imgH="4824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03840" y="5545072"/>
                              <a:ext cx="1549400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0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Sizing</a:t>
            </a:r>
            <a:endParaRPr lang="sv-SE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 –r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-r</a:t>
            </a:r>
            <a:r>
              <a:rPr lang="sv-SE" b="1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= f(X),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one can size any type of reactor.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this by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constructing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 Here we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either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or (1/-r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as a function of X. For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vs. X, the volume of a CSTR and the volume of a PFR can be represented as the shaded areas in the 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 Plots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shown as:</a:t>
            </a:r>
          </a:p>
          <a:p>
            <a:pPr marL="0" indent="0" algn="just">
              <a:buNone/>
            </a:pPr>
            <a:endParaRPr lang="sv-SE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/>
        </p:nvGraphicFramePr>
        <p:xfrm>
          <a:off x="3225800" y="5067300"/>
          <a:ext cx="237648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1" name="Equation" r:id="rId3" imgW="787320" imgH="431640" progId="Equation.3">
                  <p:embed/>
                </p:oleObj>
              </mc:Choice>
              <mc:Fallback>
                <p:oleObj name="Equation" r:id="rId3" imgW="7873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067300"/>
                        <a:ext cx="2376488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666875" y="2239964"/>
            <a:ext cx="3044825" cy="215265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6988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966" name="Group 14"/>
          <p:cNvGrpSpPr>
            <a:grpSpLocks/>
          </p:cNvGrpSpPr>
          <p:nvPr/>
        </p:nvGrpSpPr>
        <p:grpSpPr bwMode="auto">
          <a:xfrm>
            <a:off x="-373063" y="2849563"/>
            <a:ext cx="1957388" cy="2200275"/>
            <a:chOff x="-235" y="1795"/>
            <a:chExt cx="1233" cy="1386"/>
          </a:xfrm>
        </p:grpSpPr>
        <p:sp>
          <p:nvSpPr>
            <p:cNvPr id="125958" name="Rectangle 6"/>
            <p:cNvSpPr>
              <a:spLocks noChangeArrowheads="1"/>
            </p:cNvSpPr>
            <p:nvPr/>
          </p:nvSpPr>
          <p:spPr bwMode="auto">
            <a:xfrm>
              <a:off x="-235" y="2904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627" y="1795"/>
              <a:ext cx="203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728" y="1904"/>
              <a:ext cx="16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1" name="Rectangle 9"/>
            <p:cNvSpPr>
              <a:spLocks noChangeArrowheads="1"/>
            </p:cNvSpPr>
            <p:nvPr/>
          </p:nvSpPr>
          <p:spPr bwMode="auto">
            <a:xfrm>
              <a:off x="846" y="1873"/>
              <a:ext cx="15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627" y="2088"/>
              <a:ext cx="236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3" name="Rectangle 11"/>
            <p:cNvSpPr>
              <a:spLocks noChangeArrowheads="1"/>
            </p:cNvSpPr>
            <p:nvPr/>
          </p:nvSpPr>
          <p:spPr bwMode="auto">
            <a:xfrm>
              <a:off x="745" y="2088"/>
              <a:ext cx="169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4" name="Rectangle 12"/>
            <p:cNvSpPr>
              <a:spLocks noChangeArrowheads="1"/>
            </p:cNvSpPr>
            <p:nvPr/>
          </p:nvSpPr>
          <p:spPr bwMode="auto">
            <a:xfrm>
              <a:off x="796" y="2196"/>
              <a:ext cx="16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5" name="Line 13"/>
            <p:cNvSpPr>
              <a:spLocks noChangeShapeType="1"/>
            </p:cNvSpPr>
            <p:nvPr/>
          </p:nvSpPr>
          <p:spPr bwMode="auto">
            <a:xfrm>
              <a:off x="610" y="2088"/>
              <a:ext cx="338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967" name="Freeform 15"/>
          <p:cNvSpPr>
            <a:spLocks/>
          </p:cNvSpPr>
          <p:nvPr/>
        </p:nvSpPr>
        <p:spPr bwMode="auto">
          <a:xfrm>
            <a:off x="1665287" y="2092325"/>
            <a:ext cx="3055938" cy="1858963"/>
          </a:xfrm>
          <a:custGeom>
            <a:avLst/>
            <a:gdLst/>
            <a:ahLst/>
            <a:cxnLst>
              <a:cxn ang="0">
                <a:pos x="0" y="76"/>
              </a:cxn>
              <a:cxn ang="0">
                <a:pos x="114" y="0"/>
              </a:cxn>
              <a:cxn ang="0">
                <a:pos x="0" y="0"/>
              </a:cxn>
              <a:cxn ang="0">
                <a:pos x="0" y="76"/>
              </a:cxn>
            </a:cxnLst>
            <a:rect l="0" t="0" r="r" b="b"/>
            <a:pathLst>
              <a:path w="114" h="76">
                <a:moveTo>
                  <a:pt x="0" y="76"/>
                </a:moveTo>
                <a:cubicBezTo>
                  <a:pt x="62" y="75"/>
                  <a:pt x="114" y="41"/>
                  <a:pt x="114" y="0"/>
                </a:cubicBezTo>
                <a:lnTo>
                  <a:pt x="0" y="0"/>
                </a:lnTo>
                <a:lnTo>
                  <a:pt x="0" y="7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8" name="Arc 16"/>
          <p:cNvSpPr>
            <a:spLocks/>
          </p:cNvSpPr>
          <p:nvPr/>
        </p:nvSpPr>
        <p:spPr bwMode="auto">
          <a:xfrm>
            <a:off x="1665287" y="2092325"/>
            <a:ext cx="3044825" cy="1847850"/>
          </a:xfrm>
          <a:custGeom>
            <a:avLst/>
            <a:gdLst>
              <a:gd name="G0" fmla="+- 0 0 0"/>
              <a:gd name="G1" fmla="+- 19 0 0"/>
              <a:gd name="G2" fmla="+- 21600 0 0"/>
              <a:gd name="T0" fmla="*/ 21600 w 21600"/>
              <a:gd name="T1" fmla="*/ 0 h 21619"/>
              <a:gd name="T2" fmla="*/ 0 w 21600"/>
              <a:gd name="T3" fmla="*/ 21619 h 21619"/>
              <a:gd name="T4" fmla="*/ 0 w 21600"/>
              <a:gd name="T5" fmla="*/ 19 h 2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19" fill="none" extrusionOk="0">
                <a:moveTo>
                  <a:pt x="21599" y="0"/>
                </a:moveTo>
                <a:cubicBezTo>
                  <a:pt x="21599" y="6"/>
                  <a:pt x="21600" y="12"/>
                  <a:pt x="21600" y="19"/>
                </a:cubicBezTo>
                <a:cubicBezTo>
                  <a:pt x="21600" y="11948"/>
                  <a:pt x="11929" y="21618"/>
                  <a:pt x="0" y="21619"/>
                </a:cubicBezTo>
              </a:path>
              <a:path w="21600" h="21619" stroke="0" extrusionOk="0">
                <a:moveTo>
                  <a:pt x="21599" y="0"/>
                </a:moveTo>
                <a:cubicBezTo>
                  <a:pt x="21599" y="6"/>
                  <a:pt x="21600" y="12"/>
                  <a:pt x="21600" y="19"/>
                </a:cubicBezTo>
                <a:cubicBezTo>
                  <a:pt x="21600" y="11948"/>
                  <a:pt x="11929" y="21618"/>
                  <a:pt x="0" y="21619"/>
                </a:cubicBezTo>
                <a:lnTo>
                  <a:pt x="0" y="19"/>
                </a:lnTo>
                <a:close/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 flipH="1">
            <a:off x="1665287" y="4391025"/>
            <a:ext cx="3727450" cy="1588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>
            <a:off x="1665287" y="2043113"/>
            <a:ext cx="1588" cy="2347913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4721225" y="2117725"/>
            <a:ext cx="1588" cy="2273300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996" name="Group 44"/>
          <p:cNvGrpSpPr>
            <a:grpSpLocks/>
          </p:cNvGrpSpPr>
          <p:nvPr/>
        </p:nvGrpSpPr>
        <p:grpSpPr bwMode="auto">
          <a:xfrm>
            <a:off x="4265612" y="3192463"/>
            <a:ext cx="3317875" cy="2249488"/>
            <a:chOff x="2687" y="2011"/>
            <a:chExt cx="2090" cy="1417"/>
          </a:xfrm>
        </p:grpSpPr>
        <p:sp>
          <p:nvSpPr>
            <p:cNvPr id="125975" name="Rectangle 23"/>
            <p:cNvSpPr>
              <a:spLocks noChangeArrowheads="1"/>
            </p:cNvSpPr>
            <p:nvPr/>
          </p:nvSpPr>
          <p:spPr bwMode="auto">
            <a:xfrm>
              <a:off x="2687" y="3151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6" name="Rectangle 24"/>
            <p:cNvSpPr>
              <a:spLocks noChangeArrowheads="1"/>
            </p:cNvSpPr>
            <p:nvPr/>
          </p:nvSpPr>
          <p:spPr bwMode="auto">
            <a:xfrm>
              <a:off x="3515" y="218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7" name="Rectangle 25"/>
            <p:cNvSpPr>
              <a:spLocks noChangeArrowheads="1"/>
            </p:cNvSpPr>
            <p:nvPr/>
          </p:nvSpPr>
          <p:spPr bwMode="auto">
            <a:xfrm>
              <a:off x="3701" y="218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8" name="Rectangle 26"/>
            <p:cNvSpPr>
              <a:spLocks noChangeArrowheads="1"/>
            </p:cNvSpPr>
            <p:nvPr/>
          </p:nvSpPr>
          <p:spPr bwMode="auto">
            <a:xfrm>
              <a:off x="3988" y="23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9" name="Rectangle 27"/>
            <p:cNvSpPr>
              <a:spLocks noChangeArrowheads="1"/>
            </p:cNvSpPr>
            <p:nvPr/>
          </p:nvSpPr>
          <p:spPr bwMode="auto">
            <a:xfrm>
              <a:off x="4039" y="21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0" name="Rectangle 28"/>
            <p:cNvSpPr>
              <a:spLocks noChangeArrowheads="1"/>
            </p:cNvSpPr>
            <p:nvPr/>
          </p:nvSpPr>
          <p:spPr bwMode="auto">
            <a:xfrm>
              <a:off x="4123" y="218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2" name="Rectangle 30"/>
            <p:cNvSpPr>
              <a:spLocks noChangeArrowheads="1"/>
            </p:cNvSpPr>
            <p:nvPr/>
          </p:nvSpPr>
          <p:spPr bwMode="auto">
            <a:xfrm>
              <a:off x="4393" y="2026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4" name="Rectangle 32"/>
            <p:cNvSpPr>
              <a:spLocks noChangeArrowheads="1"/>
            </p:cNvSpPr>
            <p:nvPr/>
          </p:nvSpPr>
          <p:spPr bwMode="auto">
            <a:xfrm>
              <a:off x="4630" y="21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5" name="Rectangle 33"/>
            <p:cNvSpPr>
              <a:spLocks noChangeArrowheads="1"/>
            </p:cNvSpPr>
            <p:nvPr/>
          </p:nvSpPr>
          <p:spPr bwMode="auto">
            <a:xfrm>
              <a:off x="4410" y="231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7" name="Rectangle 35"/>
            <p:cNvSpPr>
              <a:spLocks noChangeArrowheads="1"/>
            </p:cNvSpPr>
            <p:nvPr/>
          </p:nvSpPr>
          <p:spPr bwMode="auto">
            <a:xfrm>
              <a:off x="4579" y="2427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4292" y="233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2" name="Rectangle 40"/>
            <p:cNvSpPr>
              <a:spLocks noChangeArrowheads="1"/>
            </p:cNvSpPr>
            <p:nvPr/>
          </p:nvSpPr>
          <p:spPr bwMode="auto">
            <a:xfrm>
              <a:off x="4731" y="201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4" name="Rectangle 42"/>
            <p:cNvSpPr>
              <a:spLocks noChangeArrowheads="1"/>
            </p:cNvSpPr>
            <p:nvPr/>
          </p:nvSpPr>
          <p:spPr bwMode="auto">
            <a:xfrm>
              <a:off x="4731" y="2196"/>
              <a:ext cx="4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6000" name="Group 48"/>
          <p:cNvGrpSpPr>
            <a:grpSpLocks/>
          </p:cNvGrpSpPr>
          <p:nvPr/>
        </p:nvGrpSpPr>
        <p:grpSpPr bwMode="auto">
          <a:xfrm>
            <a:off x="3221037" y="4391025"/>
            <a:ext cx="1795463" cy="1709738"/>
            <a:chOff x="2029" y="2766"/>
            <a:chExt cx="1131" cy="1077"/>
          </a:xfrm>
        </p:grpSpPr>
        <p:sp>
          <p:nvSpPr>
            <p:cNvPr id="125997" name="Rectangle 45"/>
            <p:cNvSpPr>
              <a:spLocks noChangeArrowheads="1"/>
            </p:cNvSpPr>
            <p:nvPr/>
          </p:nvSpPr>
          <p:spPr bwMode="auto">
            <a:xfrm>
              <a:off x="2029" y="3566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8" name="Rectangle 46"/>
            <p:cNvSpPr>
              <a:spLocks noChangeArrowheads="1"/>
            </p:cNvSpPr>
            <p:nvPr/>
          </p:nvSpPr>
          <p:spPr bwMode="auto">
            <a:xfrm>
              <a:off x="2873" y="2766"/>
              <a:ext cx="203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3008" y="2843"/>
              <a:ext cx="15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924300" y="2703513"/>
            <a:ext cx="4484688" cy="1712049"/>
            <a:chOff x="3924300" y="2703513"/>
            <a:chExt cx="4484688" cy="1712049"/>
          </a:xfrm>
        </p:grpSpPr>
        <p:sp>
          <p:nvSpPr>
            <p:cNvPr id="125972" name="Line 20"/>
            <p:cNvSpPr>
              <a:spLocks noChangeShapeType="1"/>
            </p:cNvSpPr>
            <p:nvPr/>
          </p:nvSpPr>
          <p:spPr bwMode="auto">
            <a:xfrm flipH="1">
              <a:off x="3924300" y="2898775"/>
              <a:ext cx="1306513" cy="158750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73" name="Rectangle 21"/>
            <p:cNvSpPr>
              <a:spLocks noChangeArrowheads="1"/>
            </p:cNvSpPr>
            <p:nvPr/>
          </p:nvSpPr>
          <p:spPr bwMode="auto">
            <a:xfrm>
              <a:off x="5257800" y="2703513"/>
              <a:ext cx="3151188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Area = Volume of </a:t>
              </a:r>
              <a:r>
                <a:rPr lang="en-US" sz="2300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CSTR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5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4462396"/>
                </p:ext>
              </p:extLst>
            </p:nvPr>
          </p:nvGraphicFramePr>
          <p:xfrm>
            <a:off x="5697586" y="3264625"/>
            <a:ext cx="2231928" cy="1150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014" name="Equation" r:id="rId3" imgW="990360" imgH="507960" progId="Equation.3">
                    <p:embed/>
                  </p:oleObj>
                </mc:Choice>
                <mc:Fallback>
                  <p:oleObj name="Equation" r:id="rId3" imgW="990360" imgH="507960" progId="Equation.3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7586" y="3264625"/>
                          <a:ext cx="2231928" cy="1150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24932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2 – </a:t>
            </a:r>
            <a:r>
              <a:rPr lang="sv-SE" b="1" dirty="0" smtClean="0"/>
              <a:t>Tuesday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of Lecture 1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Definition of Conversion,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Develop the Design Equations in terms of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Size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and </a:t>
            </a:r>
            <a:r>
              <a:rPr lang="en-US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f(X)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Conversion for Reactors in Series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the Fall of the Tower of CRE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" y="1938339"/>
            <a:ext cx="8855581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914400" y="88900"/>
            <a:ext cx="7772400" cy="769938"/>
          </a:xfrm>
        </p:spPr>
        <p:txBody>
          <a:bodyPr>
            <a:normAutofit/>
          </a:bodyPr>
          <a:lstStyle/>
          <a:p>
            <a:r>
              <a:rPr lang="sv-SE" b="1" dirty="0" smtClean="0"/>
              <a:t>Numerical Evaluations of Integrals</a:t>
            </a:r>
            <a:endParaRPr lang="sv-SE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603504" y="858838"/>
            <a:ext cx="8083296" cy="5808662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The integral to calculate the PFR volume can be evaluated using method as Simpson’s One-Third Rule: (See Appendix A.4)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3731419" y="2369246"/>
          <a:ext cx="52371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74" name="Equation" r:id="rId3" imgW="3416040" imgH="482400" progId="Equation.3">
                  <p:embed/>
                </p:oleObj>
              </mc:Choice>
              <mc:Fallback>
                <p:oleObj name="Equation" r:id="rId3" imgW="34160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1419" y="2369246"/>
                        <a:ext cx="5237163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17" name="Platshållare för innehåll 3"/>
          <p:cNvSpPr txBox="1">
            <a:spLocks/>
          </p:cNvSpPr>
          <p:nvPr/>
        </p:nvSpPr>
        <p:spPr>
          <a:xfrm>
            <a:off x="4211352" y="3696561"/>
            <a:ext cx="4631277" cy="289767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Other numerical methods are: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Trapezoidal Rule (uses two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Simpson’s Three-Eight’s Rule (uses four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Five-Point Quadrature Formula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6304" y="2573274"/>
            <a:ext cx="3335337" cy="3129026"/>
            <a:chOff x="146304" y="2573274"/>
            <a:chExt cx="3335337" cy="3129026"/>
          </a:xfrm>
        </p:grpSpPr>
        <p:grpSp>
          <p:nvGrpSpPr>
            <p:cNvPr id="117763" name="Group 3"/>
            <p:cNvGrpSpPr>
              <a:grpSpLocks/>
            </p:cNvGrpSpPr>
            <p:nvPr/>
          </p:nvGrpSpPr>
          <p:grpSpPr bwMode="auto">
            <a:xfrm>
              <a:off x="1523999" y="2573274"/>
              <a:ext cx="1816101" cy="2824226"/>
              <a:chOff x="5175" y="2235"/>
              <a:chExt cx="4035" cy="4650"/>
            </a:xfrm>
          </p:grpSpPr>
          <p:sp>
            <p:nvSpPr>
              <p:cNvPr id="117764" name="Freeform 4"/>
              <p:cNvSpPr>
                <a:spLocks/>
              </p:cNvSpPr>
              <p:nvPr/>
            </p:nvSpPr>
            <p:spPr bwMode="auto">
              <a:xfrm>
                <a:off x="5175" y="2235"/>
                <a:ext cx="4035" cy="4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650"/>
                  </a:cxn>
                  <a:cxn ang="0">
                    <a:pos x="4035" y="4650"/>
                  </a:cxn>
                  <a:cxn ang="0">
                    <a:pos x="4035" y="0"/>
                  </a:cxn>
                </a:cxnLst>
                <a:rect l="0" t="0" r="r" b="b"/>
                <a:pathLst>
                  <a:path w="4035" h="4650">
                    <a:moveTo>
                      <a:pt x="0" y="0"/>
                    </a:moveTo>
                    <a:lnTo>
                      <a:pt x="0" y="4650"/>
                    </a:lnTo>
                    <a:lnTo>
                      <a:pt x="4035" y="4650"/>
                    </a:lnTo>
                    <a:lnTo>
                      <a:pt x="403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765" name="Arc 5"/>
              <p:cNvSpPr>
                <a:spLocks/>
              </p:cNvSpPr>
              <p:nvPr/>
            </p:nvSpPr>
            <p:spPr bwMode="auto">
              <a:xfrm rot="10800000" flipH="1">
                <a:off x="5175" y="2865"/>
                <a:ext cx="4035" cy="295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17766" name="AutoShape 6"/>
              <p:cNvCxnSpPr>
                <a:cxnSpLocks noChangeShapeType="1"/>
              </p:cNvCxnSpPr>
              <p:nvPr/>
            </p:nvCxnSpPr>
            <p:spPr bwMode="auto">
              <a:xfrm>
                <a:off x="5175" y="6735"/>
                <a:ext cx="20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17767" name="AutoShape 7"/>
              <p:cNvCxnSpPr>
                <a:cxnSpLocks noChangeShapeType="1"/>
              </p:cNvCxnSpPr>
              <p:nvPr/>
            </p:nvCxnSpPr>
            <p:spPr bwMode="auto">
              <a:xfrm>
                <a:off x="7170" y="6735"/>
                <a:ext cx="20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17768" name="AutoShape 8"/>
              <p:cNvCxnSpPr>
                <a:cxnSpLocks noChangeShapeType="1"/>
              </p:cNvCxnSpPr>
              <p:nvPr/>
            </p:nvCxnSpPr>
            <p:spPr bwMode="auto">
              <a:xfrm flipV="1">
                <a:off x="7185" y="5430"/>
                <a:ext cx="0" cy="1455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17769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5175" y="5430"/>
                <a:ext cx="199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 type="triangle" w="med" len="med"/>
              </a:ln>
            </p:spPr>
          </p:cxnSp>
          <p:cxnSp>
            <p:nvCxnSpPr>
              <p:cNvPr id="117770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5175" y="2865"/>
                <a:ext cx="403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 type="triangle" w="med" len="med"/>
              </a:ln>
            </p:spPr>
          </p:cxnSp>
        </p:grpSp>
        <p:graphicFrame>
          <p:nvGraphicFramePr>
            <p:cNvPr id="11777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3285653"/>
                </p:ext>
              </p:extLst>
            </p:nvPr>
          </p:nvGraphicFramePr>
          <p:xfrm>
            <a:off x="603504" y="2740363"/>
            <a:ext cx="822545" cy="6099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5" name="Equation" r:id="rId5" imgW="596880" imgH="431640" progId="Equation.3">
                    <p:embed/>
                  </p:oleObj>
                </mc:Choice>
                <mc:Fallback>
                  <p:oleObj name="Equation" r:id="rId5" imgW="596880" imgH="4316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504" y="2740363"/>
                          <a:ext cx="822545" cy="6099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7340972"/>
                </p:ext>
              </p:extLst>
            </p:nvPr>
          </p:nvGraphicFramePr>
          <p:xfrm>
            <a:off x="566992" y="4141061"/>
            <a:ext cx="804862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6" name="Equation" r:id="rId7" imgW="583920" imgH="431640" progId="Equation.3">
                    <p:embed/>
                  </p:oleObj>
                </mc:Choice>
                <mc:Fallback>
                  <p:oleObj name="Equation" r:id="rId7" imgW="583920" imgH="43164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6992" y="4141061"/>
                          <a:ext cx="804862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3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1502440"/>
                </p:ext>
              </p:extLst>
            </p:nvPr>
          </p:nvGraphicFramePr>
          <p:xfrm>
            <a:off x="603504" y="5001596"/>
            <a:ext cx="665162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7" name="Equation" r:id="rId9" imgW="482400" imgH="431640" progId="Equation.3">
                    <p:embed/>
                  </p:oleObj>
                </mc:Choice>
                <mc:Fallback>
                  <p:oleObj name="Equation" r:id="rId9" imgW="482400" imgH="43164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504" y="5001596"/>
                          <a:ext cx="665162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4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0717140"/>
                </p:ext>
              </p:extLst>
            </p:nvPr>
          </p:nvGraphicFramePr>
          <p:xfrm>
            <a:off x="146304" y="3389963"/>
            <a:ext cx="420688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8" name="Equation" r:id="rId11" imgW="304560" imgH="431640" progId="Equation.3">
                    <p:embed/>
                  </p:oleObj>
                </mc:Choice>
                <mc:Fallback>
                  <p:oleObj name="Equation" r:id="rId11" imgW="304560" imgH="43164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304" y="3389963"/>
                          <a:ext cx="420688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5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8501928"/>
                </p:ext>
              </p:extLst>
            </p:nvPr>
          </p:nvGraphicFramePr>
          <p:xfrm>
            <a:off x="1408366" y="5424487"/>
            <a:ext cx="17462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9" name="Equation" r:id="rId13" imgW="126720" imgH="177480" progId="Equation.3">
                    <p:embed/>
                  </p:oleObj>
                </mc:Choice>
                <mc:Fallback>
                  <p:oleObj name="Equation" r:id="rId13" imgW="126720" imgH="17748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8366" y="5424487"/>
                          <a:ext cx="174625" cy="250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542723"/>
                </p:ext>
              </p:extLst>
            </p:nvPr>
          </p:nvGraphicFramePr>
          <p:xfrm>
            <a:off x="2275141" y="5397500"/>
            <a:ext cx="2794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80" name="Equation" r:id="rId15" imgW="203040" imgH="215640" progId="Equation.3">
                    <p:embed/>
                  </p:oleObj>
                </mc:Choice>
                <mc:Fallback>
                  <p:oleObj name="Equation" r:id="rId15" imgW="203040" imgH="21564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5141" y="5397500"/>
                          <a:ext cx="279400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0252233"/>
                </p:ext>
              </p:extLst>
            </p:nvPr>
          </p:nvGraphicFramePr>
          <p:xfrm>
            <a:off x="3184779" y="5397500"/>
            <a:ext cx="296862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81" name="Equation" r:id="rId17" imgW="215640" imgH="215640" progId="Equation.3">
                    <p:embed/>
                  </p:oleObj>
                </mc:Choice>
                <mc:Fallback>
                  <p:oleObj name="Equation" r:id="rId17" imgW="215640" imgH="21564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4779" y="5397500"/>
                          <a:ext cx="296862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406400" y="1718728"/>
            <a:ext cx="8521700" cy="4572000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Given: 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one can also design any sequence of </a:t>
            </a:r>
            <a:r>
              <a:rPr lang="sv-SE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reactors in series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by defining X:</a:t>
            </a:r>
          </a:p>
        </p:txBody>
      </p:sp>
      <p:graphicFrame>
        <p:nvGraphicFramePr>
          <p:cNvPr id="34818" name="Object 9"/>
          <p:cNvGraphicFramePr>
            <a:graphicFrameLocks noChangeAspect="1"/>
          </p:cNvGraphicFramePr>
          <p:nvPr/>
        </p:nvGraphicFramePr>
        <p:xfrm>
          <a:off x="1157288" y="3022600"/>
          <a:ext cx="51673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" name="Equation" r:id="rId3" imgW="2590560" imgH="393480" progId="Equation.3">
                  <p:embed/>
                </p:oleObj>
              </mc:Choice>
              <mc:Fallback>
                <p:oleObj name="Equation" r:id="rId3" imgW="2590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022600"/>
                        <a:ext cx="516731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9800" y="4210770"/>
            <a:ext cx="58817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valid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are no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streams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upp 8"/>
          <p:cNvGrpSpPr/>
          <p:nvPr/>
        </p:nvGrpSpPr>
        <p:grpSpPr>
          <a:xfrm>
            <a:off x="939800" y="5078624"/>
            <a:ext cx="5901039" cy="1245976"/>
            <a:chOff x="939800" y="5078624"/>
            <a:chExt cx="5901039" cy="1245976"/>
          </a:xfrm>
        </p:grpSpPr>
        <p:sp>
          <p:nvSpPr>
            <p:cNvPr id="12" name="Rektangel 5"/>
            <p:cNvSpPr/>
            <p:nvPr/>
          </p:nvSpPr>
          <p:spPr>
            <a:xfrm>
              <a:off x="939800" y="5078624"/>
              <a:ext cx="590103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Molar Flow rate of species A at point i: </a:t>
              </a:r>
            </a:p>
          </p:txBody>
        </p:sp>
        <p:graphicFrame>
          <p:nvGraphicFramePr>
            <p:cNvPr id="1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4981097"/>
                </p:ext>
              </p:extLst>
            </p:nvPr>
          </p:nvGraphicFramePr>
          <p:xfrm>
            <a:off x="939800" y="5778500"/>
            <a:ext cx="2506662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9" name="Equation" r:id="rId5" imgW="1079280" imgH="228600" progId="Equation.DSMT4">
                    <p:embed/>
                  </p:oleObj>
                </mc:Choice>
                <mc:Fallback>
                  <p:oleObj name="Equation" r:id="rId5" imgW="1079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800" y="5778500"/>
                          <a:ext cx="2506662" cy="546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4802" name="Picture 2" descr="C:\Users\shiha\Desktop\New Pi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1713"/>
            <a:ext cx="8559800" cy="386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1:</a:t>
            </a: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925513" y="2120900"/>
          <a:ext cx="2703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7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2120900"/>
                        <a:ext cx="270351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39800" y="2998788"/>
          <a:ext cx="6807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8" name="Equation" r:id="rId5" imgW="2781000" imgH="431640" progId="Equation.3">
                  <p:embed/>
                </p:oleObj>
              </mc:Choice>
              <mc:Fallback>
                <p:oleObj name="Equation" r:id="rId5" imgW="27810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998788"/>
                        <a:ext cx="6807200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24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1938861" y="4242592"/>
            <a:ext cx="4572402" cy="2475708"/>
            <a:chOff x="1938861" y="4242592"/>
            <a:chExt cx="4572402" cy="2475708"/>
          </a:xfrm>
        </p:grpSpPr>
        <p:grpSp>
          <p:nvGrpSpPr>
            <p:cNvPr id="23" name="Group 22"/>
            <p:cNvGrpSpPr/>
            <p:nvPr/>
          </p:nvGrpSpPr>
          <p:grpSpPr>
            <a:xfrm>
              <a:off x="1938861" y="4242592"/>
              <a:ext cx="4572402" cy="2475708"/>
              <a:chOff x="1938861" y="4242592"/>
              <a:chExt cx="4572402" cy="2475708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2624667" y="4242592"/>
                <a:ext cx="3886596" cy="2007396"/>
                <a:chOff x="2624667" y="4242592"/>
                <a:chExt cx="3886596" cy="2007396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2635806" y="5557748"/>
                  <a:ext cx="975756" cy="69224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" name="Grupp 28"/>
                <p:cNvGrpSpPr/>
                <p:nvPr/>
              </p:nvGrpSpPr>
              <p:grpSpPr>
                <a:xfrm>
                  <a:off x="2624667" y="4242592"/>
                  <a:ext cx="3886596" cy="2007395"/>
                  <a:chOff x="2624667" y="4496592"/>
                  <a:chExt cx="3886596" cy="2007395"/>
                </a:xfrm>
              </p:grpSpPr>
              <p:grpSp>
                <p:nvGrpSpPr>
                  <p:cNvPr id="24" name="Grupp 23"/>
                  <p:cNvGrpSpPr/>
                  <p:nvPr/>
                </p:nvGrpSpPr>
                <p:grpSpPr>
                  <a:xfrm>
                    <a:off x="2624667" y="4496592"/>
                    <a:ext cx="3886596" cy="2007395"/>
                    <a:chOff x="2624667" y="4496592"/>
                    <a:chExt cx="3886596" cy="2007395"/>
                  </a:xfrm>
                </p:grpSpPr>
                <p:grpSp>
                  <p:nvGrpSpPr>
                    <p:cNvPr id="13" name="Grupp 12"/>
                    <p:cNvGrpSpPr/>
                    <p:nvPr/>
                  </p:nvGrpSpPr>
                  <p:grpSpPr>
                    <a:xfrm>
                      <a:off x="2632736" y="4496592"/>
                      <a:ext cx="3878527" cy="2006601"/>
                      <a:chOff x="939006" y="4190206"/>
                      <a:chExt cx="2006600" cy="2008188"/>
                    </a:xfrm>
                  </p:grpSpPr>
                  <p:cxnSp>
                    <p:nvCxnSpPr>
                      <p:cNvPr id="9" name="Rak 8"/>
                      <p:cNvCxnSpPr/>
                      <p:nvPr/>
                    </p:nvCxnSpPr>
                    <p:spPr>
                      <a:xfrm rot="5400000">
                        <a:off x="-63500" y="5194300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" name="Rak 9"/>
                      <p:cNvCxnSpPr/>
                      <p:nvPr/>
                    </p:nvCxnSpPr>
                    <p:spPr>
                      <a:xfrm>
                        <a:off x="939006" y="6196806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" name="Rak 10"/>
                      <p:cNvCxnSpPr/>
                      <p:nvPr/>
                    </p:nvCxnSpPr>
                    <p:spPr>
                      <a:xfrm rot="5400000">
                        <a:off x="1941512" y="5192712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5" name="Frihandsfigur 14"/>
                    <p:cNvSpPr/>
                    <p:nvPr/>
                  </p:nvSpPr>
                  <p:spPr>
                    <a:xfrm>
                      <a:off x="2624667" y="4690533"/>
                      <a:ext cx="3877733" cy="1323623"/>
                    </a:xfrm>
                    <a:custGeom>
                      <a:avLst/>
                      <a:gdLst>
                        <a:gd name="connsiteX0" fmla="*/ 0 w 3877733"/>
                        <a:gd name="connsiteY0" fmla="*/ 0 h 1323623"/>
                        <a:gd name="connsiteX1" fmla="*/ 643466 w 3877733"/>
                        <a:gd name="connsiteY1" fmla="*/ 965200 h 1323623"/>
                        <a:gd name="connsiteX2" fmla="*/ 1981200 w 3877733"/>
                        <a:gd name="connsiteY2" fmla="*/ 1303867 h 1323623"/>
                        <a:gd name="connsiteX3" fmla="*/ 3234266 w 3877733"/>
                        <a:gd name="connsiteY3" fmla="*/ 1083734 h 1323623"/>
                        <a:gd name="connsiteX4" fmla="*/ 3877733 w 3877733"/>
                        <a:gd name="connsiteY4" fmla="*/ 33867 h 13236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877733" h="1323623">
                          <a:moveTo>
                            <a:pt x="0" y="0"/>
                          </a:moveTo>
                          <a:cubicBezTo>
                            <a:pt x="156633" y="373944"/>
                            <a:pt x="313266" y="747889"/>
                            <a:pt x="643466" y="965200"/>
                          </a:cubicBezTo>
                          <a:cubicBezTo>
                            <a:pt x="973666" y="1182511"/>
                            <a:pt x="1549400" y="1284111"/>
                            <a:pt x="1981200" y="1303867"/>
                          </a:cubicBezTo>
                          <a:cubicBezTo>
                            <a:pt x="2413000" y="1323623"/>
                            <a:pt x="2918177" y="1295401"/>
                            <a:pt x="3234266" y="1083734"/>
                          </a:cubicBezTo>
                          <a:cubicBezTo>
                            <a:pt x="3550355" y="872067"/>
                            <a:pt x="3877733" y="33867"/>
                            <a:pt x="3877733" y="33867"/>
                          </a:cubicBezTo>
                        </a:path>
                      </a:pathLst>
                    </a:cu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/>
                    </a:p>
                  </p:txBody>
                </p:sp>
                <p:cxnSp>
                  <p:nvCxnSpPr>
                    <p:cNvPr id="17" name="Rak 16"/>
                    <p:cNvCxnSpPr/>
                    <p:nvPr/>
                  </p:nvCxnSpPr>
                  <p:spPr>
                    <a:xfrm>
                      <a:off x="2635806" y="5811748"/>
                      <a:ext cx="977344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Rak 18"/>
                    <p:cNvCxnSpPr/>
                    <p:nvPr/>
                  </p:nvCxnSpPr>
                  <p:spPr>
                    <a:xfrm rot="5400000" flipH="1" flipV="1">
                      <a:off x="3267031" y="6157868"/>
                      <a:ext cx="690651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5" name="textruta 24"/>
                  <p:cNvSpPr txBox="1"/>
                  <p:nvPr/>
                </p:nvSpPr>
                <p:spPr>
                  <a:xfrm>
                    <a:off x="3611562" y="5142773"/>
                    <a:ext cx="990600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sv-SE" sz="2600" dirty="0" smtClean="0"/>
                      <a:t>V</a:t>
                    </a:r>
                    <a:r>
                      <a:rPr lang="sv-SE" sz="2600" baseline="-25000" dirty="0" smtClean="0"/>
                      <a:t>1</a:t>
                    </a:r>
                    <a:endParaRPr lang="sv-SE" sz="2600" dirty="0"/>
                  </a:p>
                </p:txBody>
              </p:sp>
              <p:cxnSp>
                <p:nvCxnSpPr>
                  <p:cNvPr id="27" name="Rak pil 26"/>
                  <p:cNvCxnSpPr/>
                  <p:nvPr/>
                </p:nvCxnSpPr>
                <p:spPr>
                  <a:xfrm rot="5400000">
                    <a:off x="3040388" y="5676695"/>
                    <a:ext cx="630116" cy="547158"/>
                  </a:xfrm>
                  <a:prstGeom prst="straightConnector1">
                    <a:avLst/>
                  </a:prstGeom>
                  <a:ln>
                    <a:solidFill>
                      <a:srgbClr val="00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80900" name="Object 4"/>
              <p:cNvGraphicFramePr>
                <a:graphicFrameLocks noChangeAspect="1"/>
              </p:cNvGraphicFramePr>
              <p:nvPr/>
            </p:nvGraphicFramePr>
            <p:xfrm>
              <a:off x="1938861" y="48887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969" name="Equation" r:id="rId7" imgW="304560" imgH="431640" progId="Equation.3">
                      <p:embed/>
                    </p:oleObj>
                  </mc:Choice>
                  <mc:Fallback>
                    <p:oleObj name="Equation" r:id="rId7" imgW="304560" imgH="43164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8861" y="48887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0901" name="Object 5"/>
              <p:cNvGraphicFramePr>
                <a:graphicFrameLocks noChangeAspect="1"/>
              </p:cNvGraphicFramePr>
              <p:nvPr/>
            </p:nvGraphicFramePr>
            <p:xfrm>
              <a:off x="4319588" y="6413500"/>
              <a:ext cx="314325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970" name="Equation" r:id="rId9" imgW="177480" imgH="164880" progId="Equation.3">
                      <p:embed/>
                    </p:oleObj>
                  </mc:Choice>
                  <mc:Fallback>
                    <p:oleObj name="Equation" r:id="rId9" imgW="177480" imgH="1648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19588" y="6413500"/>
                            <a:ext cx="314325" cy="3048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3875358"/>
                </p:ext>
              </p:extLst>
            </p:nvPr>
          </p:nvGraphicFramePr>
          <p:xfrm>
            <a:off x="3432175" y="63039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71" name="Equation" r:id="rId11" imgW="203040" imgH="215640" progId="Equation.3">
                    <p:embed/>
                  </p:oleObj>
                </mc:Choice>
                <mc:Fallback>
                  <p:oleObj name="Equation" r:id="rId11" imgW="20304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2175" y="63039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2:</a:t>
            </a:r>
          </a:p>
        </p:txBody>
      </p:sp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09638" y="2085975"/>
          <a:ext cx="22066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1" name="Equation" r:id="rId3" imgW="901440" imgH="495000" progId="Equation.3">
                  <p:embed/>
                </p:oleObj>
              </mc:Choice>
              <mc:Fallback>
                <p:oleObj name="Equation" r:id="rId3" imgW="901440" imgH="495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2085975"/>
                        <a:ext cx="2206625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25</a:t>
            </a:fld>
            <a:endParaRPr lang="sv-SE"/>
          </a:p>
        </p:txBody>
      </p:sp>
      <p:grpSp>
        <p:nvGrpSpPr>
          <p:cNvPr id="5" name="Group 4"/>
          <p:cNvGrpSpPr/>
          <p:nvPr/>
        </p:nvGrpSpPr>
        <p:grpSpPr>
          <a:xfrm>
            <a:off x="1976961" y="3807529"/>
            <a:ext cx="4570443" cy="2694871"/>
            <a:chOff x="1976961" y="3807529"/>
            <a:chExt cx="4570443" cy="2694871"/>
          </a:xfrm>
        </p:grpSpPr>
        <p:grpSp>
          <p:nvGrpSpPr>
            <p:cNvPr id="32" name="Group 31"/>
            <p:cNvGrpSpPr/>
            <p:nvPr/>
          </p:nvGrpSpPr>
          <p:grpSpPr>
            <a:xfrm>
              <a:off x="1976961" y="3807529"/>
              <a:ext cx="4570443" cy="2694871"/>
              <a:chOff x="1976961" y="3807529"/>
              <a:chExt cx="4570443" cy="2694871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2635806" y="3807529"/>
                <a:ext cx="3911598" cy="2007395"/>
                <a:chOff x="2624667" y="4496592"/>
                <a:chExt cx="3911598" cy="2007395"/>
              </a:xfrm>
            </p:grpSpPr>
            <p:sp>
              <p:nvSpPr>
                <p:cNvPr id="23" name="Freeform 22"/>
                <p:cNvSpPr/>
                <p:nvPr/>
              </p:nvSpPr>
              <p:spPr>
                <a:xfrm>
                  <a:off x="3467100" y="5748866"/>
                  <a:ext cx="2370667" cy="702733"/>
                </a:xfrm>
                <a:custGeom>
                  <a:avLst/>
                  <a:gdLst>
                    <a:gd name="connsiteX0" fmla="*/ 114300 w 2410883"/>
                    <a:gd name="connsiteY0" fmla="*/ 80433 h 704850"/>
                    <a:gd name="connsiteX1" fmla="*/ 660400 w 2410883"/>
                    <a:gd name="connsiteY1" fmla="*/ 220133 h 704850"/>
                    <a:gd name="connsiteX2" fmla="*/ 1079500 w 2410883"/>
                    <a:gd name="connsiteY2" fmla="*/ 270933 h 704850"/>
                    <a:gd name="connsiteX3" fmla="*/ 1866900 w 2410883"/>
                    <a:gd name="connsiteY3" fmla="*/ 245533 h 704850"/>
                    <a:gd name="connsiteX4" fmla="*/ 2324100 w 2410883"/>
                    <a:gd name="connsiteY4" fmla="*/ 80433 h 704850"/>
                    <a:gd name="connsiteX5" fmla="*/ 1346200 w 2410883"/>
                    <a:gd name="connsiteY5" fmla="*/ 702733 h 704850"/>
                    <a:gd name="connsiteX6" fmla="*/ 114300 w 2410883"/>
                    <a:gd name="connsiteY6" fmla="*/ 80433 h 704850"/>
                    <a:gd name="connsiteX0" fmla="*/ 114300 w 2353733"/>
                    <a:gd name="connsiteY0" fmla="*/ 80433 h 751416"/>
                    <a:gd name="connsiteX1" fmla="*/ 660400 w 2353733"/>
                    <a:gd name="connsiteY1" fmla="*/ 220133 h 751416"/>
                    <a:gd name="connsiteX2" fmla="*/ 1079500 w 2353733"/>
                    <a:gd name="connsiteY2" fmla="*/ 270933 h 751416"/>
                    <a:gd name="connsiteX3" fmla="*/ 1866900 w 2353733"/>
                    <a:gd name="connsiteY3" fmla="*/ 245533 h 751416"/>
                    <a:gd name="connsiteX4" fmla="*/ 2324100 w 2353733"/>
                    <a:gd name="connsiteY4" fmla="*/ 80433 h 751416"/>
                    <a:gd name="connsiteX5" fmla="*/ 2044700 w 2353733"/>
                    <a:gd name="connsiteY5" fmla="*/ 372533 h 751416"/>
                    <a:gd name="connsiteX6" fmla="*/ 1346200 w 2353733"/>
                    <a:gd name="connsiteY6" fmla="*/ 702733 h 751416"/>
                    <a:gd name="connsiteX7" fmla="*/ 114300 w 2353733"/>
                    <a:gd name="connsiteY7" fmla="*/ 80433 h 751416"/>
                    <a:gd name="connsiteX0" fmla="*/ 114300 w 2370667"/>
                    <a:gd name="connsiteY0" fmla="*/ 80433 h 785408"/>
                    <a:gd name="connsiteX1" fmla="*/ 660400 w 2370667"/>
                    <a:gd name="connsiteY1" fmla="*/ 220133 h 785408"/>
                    <a:gd name="connsiteX2" fmla="*/ 1079500 w 2370667"/>
                    <a:gd name="connsiteY2" fmla="*/ 270933 h 785408"/>
                    <a:gd name="connsiteX3" fmla="*/ 1866900 w 2370667"/>
                    <a:gd name="connsiteY3" fmla="*/ 245533 h 785408"/>
                    <a:gd name="connsiteX4" fmla="*/ 2324100 w 2370667"/>
                    <a:gd name="connsiteY4" fmla="*/ 80433 h 785408"/>
                    <a:gd name="connsiteX5" fmla="*/ 2146300 w 2370667"/>
                    <a:gd name="connsiteY5" fmla="*/ 576484 h 785408"/>
                    <a:gd name="connsiteX6" fmla="*/ 1346200 w 2370667"/>
                    <a:gd name="connsiteY6" fmla="*/ 702733 h 785408"/>
                    <a:gd name="connsiteX7" fmla="*/ 114300 w 2370667"/>
                    <a:gd name="connsiteY7" fmla="*/ 80433 h 785408"/>
                    <a:gd name="connsiteX0" fmla="*/ 114300 w 2370667"/>
                    <a:gd name="connsiteY0" fmla="*/ 80433 h 736725"/>
                    <a:gd name="connsiteX1" fmla="*/ 660400 w 2370667"/>
                    <a:gd name="connsiteY1" fmla="*/ 220133 h 736725"/>
                    <a:gd name="connsiteX2" fmla="*/ 1079500 w 2370667"/>
                    <a:gd name="connsiteY2" fmla="*/ 270933 h 736725"/>
                    <a:gd name="connsiteX3" fmla="*/ 1866900 w 2370667"/>
                    <a:gd name="connsiteY3" fmla="*/ 245533 h 736725"/>
                    <a:gd name="connsiteX4" fmla="*/ 2324100 w 2370667"/>
                    <a:gd name="connsiteY4" fmla="*/ 80433 h 736725"/>
                    <a:gd name="connsiteX5" fmla="*/ 2146300 w 2370667"/>
                    <a:gd name="connsiteY5" fmla="*/ 576484 h 736725"/>
                    <a:gd name="connsiteX6" fmla="*/ 1346200 w 2370667"/>
                    <a:gd name="connsiteY6" fmla="*/ 702733 h 736725"/>
                    <a:gd name="connsiteX7" fmla="*/ 596900 w 2370667"/>
                    <a:gd name="connsiteY7" fmla="*/ 372533 h 736725"/>
                    <a:gd name="connsiteX8" fmla="*/ 114300 w 2370667"/>
                    <a:gd name="connsiteY8" fmla="*/ 80433 h 736725"/>
                    <a:gd name="connsiteX0" fmla="*/ 114300 w 2370667"/>
                    <a:gd name="connsiteY0" fmla="*/ 80433 h 754599"/>
                    <a:gd name="connsiteX1" fmla="*/ 660400 w 2370667"/>
                    <a:gd name="connsiteY1" fmla="*/ 220133 h 754599"/>
                    <a:gd name="connsiteX2" fmla="*/ 1079500 w 2370667"/>
                    <a:gd name="connsiteY2" fmla="*/ 270933 h 754599"/>
                    <a:gd name="connsiteX3" fmla="*/ 1866900 w 2370667"/>
                    <a:gd name="connsiteY3" fmla="*/ 245533 h 754599"/>
                    <a:gd name="connsiteX4" fmla="*/ 2324100 w 2370667"/>
                    <a:gd name="connsiteY4" fmla="*/ 80433 h 754599"/>
                    <a:gd name="connsiteX5" fmla="*/ 2146300 w 2370667"/>
                    <a:gd name="connsiteY5" fmla="*/ 576484 h 754599"/>
                    <a:gd name="connsiteX6" fmla="*/ 1346200 w 2370667"/>
                    <a:gd name="connsiteY6" fmla="*/ 702733 h 754599"/>
                    <a:gd name="connsiteX7" fmla="*/ 402167 w 2370667"/>
                    <a:gd name="connsiteY7" fmla="*/ 265290 h 754599"/>
                    <a:gd name="connsiteX8" fmla="*/ 114300 w 2370667"/>
                    <a:gd name="connsiteY8" fmla="*/ 80433 h 754599"/>
                    <a:gd name="connsiteX0" fmla="*/ 114300 w 2370667"/>
                    <a:gd name="connsiteY0" fmla="*/ 80433 h 754599"/>
                    <a:gd name="connsiteX1" fmla="*/ 660400 w 2370667"/>
                    <a:gd name="connsiteY1" fmla="*/ 220133 h 754599"/>
                    <a:gd name="connsiteX2" fmla="*/ 1079500 w 2370667"/>
                    <a:gd name="connsiteY2" fmla="*/ 270933 h 754599"/>
                    <a:gd name="connsiteX3" fmla="*/ 1866900 w 2370667"/>
                    <a:gd name="connsiteY3" fmla="*/ 245533 h 754599"/>
                    <a:gd name="connsiteX4" fmla="*/ 2324100 w 2370667"/>
                    <a:gd name="connsiteY4" fmla="*/ 80433 h 754599"/>
                    <a:gd name="connsiteX5" fmla="*/ 2146300 w 2370667"/>
                    <a:gd name="connsiteY5" fmla="*/ 576484 h 754599"/>
                    <a:gd name="connsiteX6" fmla="*/ 1346200 w 2370667"/>
                    <a:gd name="connsiteY6" fmla="*/ 702733 h 754599"/>
                    <a:gd name="connsiteX7" fmla="*/ 402167 w 2370667"/>
                    <a:gd name="connsiteY7" fmla="*/ 265290 h 754599"/>
                    <a:gd name="connsiteX8" fmla="*/ 114300 w 2370667"/>
                    <a:gd name="connsiteY8" fmla="*/ 80433 h 754599"/>
                    <a:gd name="connsiteX0" fmla="*/ 114300 w 2370667"/>
                    <a:gd name="connsiteY0" fmla="*/ 80433 h 933451"/>
                    <a:gd name="connsiteX1" fmla="*/ 660400 w 2370667"/>
                    <a:gd name="connsiteY1" fmla="*/ 220133 h 933451"/>
                    <a:gd name="connsiteX2" fmla="*/ 1079500 w 2370667"/>
                    <a:gd name="connsiteY2" fmla="*/ 270933 h 933451"/>
                    <a:gd name="connsiteX3" fmla="*/ 1866900 w 2370667"/>
                    <a:gd name="connsiteY3" fmla="*/ 245533 h 933451"/>
                    <a:gd name="connsiteX4" fmla="*/ 2324100 w 2370667"/>
                    <a:gd name="connsiteY4" fmla="*/ 80433 h 933451"/>
                    <a:gd name="connsiteX5" fmla="*/ 2146300 w 2370667"/>
                    <a:gd name="connsiteY5" fmla="*/ 576484 h 933451"/>
                    <a:gd name="connsiteX6" fmla="*/ 1346200 w 2370667"/>
                    <a:gd name="connsiteY6" fmla="*/ 702733 h 933451"/>
                    <a:gd name="connsiteX7" fmla="*/ 402167 w 2370667"/>
                    <a:gd name="connsiteY7" fmla="*/ 265290 h 933451"/>
                    <a:gd name="connsiteX8" fmla="*/ 114300 w 2370667"/>
                    <a:gd name="connsiteY8" fmla="*/ 80433 h 933451"/>
                    <a:gd name="connsiteX0" fmla="*/ 114300 w 2370667"/>
                    <a:gd name="connsiteY0" fmla="*/ 80433 h 730375"/>
                    <a:gd name="connsiteX1" fmla="*/ 660400 w 2370667"/>
                    <a:gd name="connsiteY1" fmla="*/ 220133 h 730375"/>
                    <a:gd name="connsiteX2" fmla="*/ 1079500 w 2370667"/>
                    <a:gd name="connsiteY2" fmla="*/ 270933 h 730375"/>
                    <a:gd name="connsiteX3" fmla="*/ 1866900 w 2370667"/>
                    <a:gd name="connsiteY3" fmla="*/ 245533 h 730375"/>
                    <a:gd name="connsiteX4" fmla="*/ 2324100 w 2370667"/>
                    <a:gd name="connsiteY4" fmla="*/ 80433 h 730375"/>
                    <a:gd name="connsiteX5" fmla="*/ 2146300 w 2370667"/>
                    <a:gd name="connsiteY5" fmla="*/ 576484 h 730375"/>
                    <a:gd name="connsiteX6" fmla="*/ 1346200 w 2370667"/>
                    <a:gd name="connsiteY6" fmla="*/ 702733 h 730375"/>
                    <a:gd name="connsiteX7" fmla="*/ 381000 w 2370667"/>
                    <a:gd name="connsiteY7" fmla="*/ 410634 h 730375"/>
                    <a:gd name="connsiteX8" fmla="*/ 402167 w 2370667"/>
                    <a:gd name="connsiteY8" fmla="*/ 265290 h 730375"/>
                    <a:gd name="connsiteX9" fmla="*/ 114300 w 2370667"/>
                    <a:gd name="connsiteY9" fmla="*/ 80433 h 730375"/>
                    <a:gd name="connsiteX0" fmla="*/ 125588 w 2381955"/>
                    <a:gd name="connsiteY0" fmla="*/ 80433 h 702733"/>
                    <a:gd name="connsiteX1" fmla="*/ 671688 w 2381955"/>
                    <a:gd name="connsiteY1" fmla="*/ 220133 h 702733"/>
                    <a:gd name="connsiteX2" fmla="*/ 1090788 w 2381955"/>
                    <a:gd name="connsiteY2" fmla="*/ 270933 h 702733"/>
                    <a:gd name="connsiteX3" fmla="*/ 1878188 w 2381955"/>
                    <a:gd name="connsiteY3" fmla="*/ 245533 h 702733"/>
                    <a:gd name="connsiteX4" fmla="*/ 2335388 w 2381955"/>
                    <a:gd name="connsiteY4" fmla="*/ 80433 h 702733"/>
                    <a:gd name="connsiteX5" fmla="*/ 2157588 w 2381955"/>
                    <a:gd name="connsiteY5" fmla="*/ 576484 h 702733"/>
                    <a:gd name="connsiteX6" fmla="*/ 1357488 w 2381955"/>
                    <a:gd name="connsiteY6" fmla="*/ 702733 h 702733"/>
                    <a:gd name="connsiteX7" fmla="*/ 157339 w 2381955"/>
                    <a:gd name="connsiteY7" fmla="*/ 576485 h 702733"/>
                    <a:gd name="connsiteX8" fmla="*/ 413455 w 2381955"/>
                    <a:gd name="connsiteY8" fmla="*/ 265290 h 702733"/>
                    <a:gd name="connsiteX9" fmla="*/ 125588 w 2381955"/>
                    <a:gd name="connsiteY9" fmla="*/ 80433 h 702733"/>
                    <a:gd name="connsiteX0" fmla="*/ 173566 w 2429933"/>
                    <a:gd name="connsiteY0" fmla="*/ 80433 h 702733"/>
                    <a:gd name="connsiteX1" fmla="*/ 719666 w 2429933"/>
                    <a:gd name="connsiteY1" fmla="*/ 220133 h 702733"/>
                    <a:gd name="connsiteX2" fmla="*/ 1138766 w 2429933"/>
                    <a:gd name="connsiteY2" fmla="*/ 270933 h 702733"/>
                    <a:gd name="connsiteX3" fmla="*/ 1926166 w 2429933"/>
                    <a:gd name="connsiteY3" fmla="*/ 245533 h 702733"/>
                    <a:gd name="connsiteX4" fmla="*/ 2383366 w 2429933"/>
                    <a:gd name="connsiteY4" fmla="*/ 80433 h 702733"/>
                    <a:gd name="connsiteX5" fmla="*/ 2205566 w 2429933"/>
                    <a:gd name="connsiteY5" fmla="*/ 576484 h 702733"/>
                    <a:gd name="connsiteX6" fmla="*/ 1405466 w 2429933"/>
                    <a:gd name="connsiteY6" fmla="*/ 702733 h 702733"/>
                    <a:gd name="connsiteX7" fmla="*/ 205317 w 2429933"/>
                    <a:gd name="connsiteY7" fmla="*/ 576485 h 702733"/>
                    <a:gd name="connsiteX8" fmla="*/ 205317 w 2429933"/>
                    <a:gd name="connsiteY8" fmla="*/ 265290 h 702733"/>
                    <a:gd name="connsiteX9" fmla="*/ 173566 w 2429933"/>
                    <a:gd name="connsiteY9" fmla="*/ 80433 h 702733"/>
                    <a:gd name="connsiteX0" fmla="*/ 125588 w 2381955"/>
                    <a:gd name="connsiteY0" fmla="*/ 80433 h 702733"/>
                    <a:gd name="connsiteX1" fmla="*/ 671688 w 2381955"/>
                    <a:gd name="connsiteY1" fmla="*/ 220133 h 702733"/>
                    <a:gd name="connsiteX2" fmla="*/ 1090788 w 2381955"/>
                    <a:gd name="connsiteY2" fmla="*/ 270933 h 702733"/>
                    <a:gd name="connsiteX3" fmla="*/ 1878188 w 2381955"/>
                    <a:gd name="connsiteY3" fmla="*/ 245533 h 702733"/>
                    <a:gd name="connsiteX4" fmla="*/ 2335388 w 2381955"/>
                    <a:gd name="connsiteY4" fmla="*/ 80433 h 702733"/>
                    <a:gd name="connsiteX5" fmla="*/ 2157588 w 2381955"/>
                    <a:gd name="connsiteY5" fmla="*/ 576484 h 702733"/>
                    <a:gd name="connsiteX6" fmla="*/ 1357488 w 2381955"/>
                    <a:gd name="connsiteY6" fmla="*/ 702733 h 702733"/>
                    <a:gd name="connsiteX7" fmla="*/ 157339 w 2381955"/>
                    <a:gd name="connsiteY7" fmla="*/ 576485 h 702733"/>
                    <a:gd name="connsiteX8" fmla="*/ 413455 w 2381955"/>
                    <a:gd name="connsiteY8" fmla="*/ 265290 h 702733"/>
                    <a:gd name="connsiteX9" fmla="*/ 125588 w 2381955"/>
                    <a:gd name="connsiteY9" fmla="*/ 80433 h 702733"/>
                    <a:gd name="connsiteX0" fmla="*/ 114300 w 2370667"/>
                    <a:gd name="connsiteY0" fmla="*/ 80433 h 702733"/>
                    <a:gd name="connsiteX1" fmla="*/ 660400 w 2370667"/>
                    <a:gd name="connsiteY1" fmla="*/ 220133 h 702733"/>
                    <a:gd name="connsiteX2" fmla="*/ 1079500 w 2370667"/>
                    <a:gd name="connsiteY2" fmla="*/ 270933 h 702733"/>
                    <a:gd name="connsiteX3" fmla="*/ 1866900 w 2370667"/>
                    <a:gd name="connsiteY3" fmla="*/ 245533 h 702733"/>
                    <a:gd name="connsiteX4" fmla="*/ 2324100 w 2370667"/>
                    <a:gd name="connsiteY4" fmla="*/ 80433 h 702733"/>
                    <a:gd name="connsiteX5" fmla="*/ 2146300 w 2370667"/>
                    <a:gd name="connsiteY5" fmla="*/ 576484 h 702733"/>
                    <a:gd name="connsiteX6" fmla="*/ 1346200 w 2370667"/>
                    <a:gd name="connsiteY6" fmla="*/ 702733 h 702733"/>
                    <a:gd name="connsiteX7" fmla="*/ 402167 w 2370667"/>
                    <a:gd name="connsiteY7" fmla="*/ 576485 h 702733"/>
                    <a:gd name="connsiteX8" fmla="*/ 402167 w 2370667"/>
                    <a:gd name="connsiteY8" fmla="*/ 265290 h 702733"/>
                    <a:gd name="connsiteX9" fmla="*/ 114300 w 2370667"/>
                    <a:gd name="connsiteY9" fmla="*/ 80433 h 702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370667" h="702733">
                      <a:moveTo>
                        <a:pt x="114300" y="80433"/>
                      </a:moveTo>
                      <a:cubicBezTo>
                        <a:pt x="0" y="0"/>
                        <a:pt x="499533" y="188383"/>
                        <a:pt x="660400" y="220133"/>
                      </a:cubicBezTo>
                      <a:cubicBezTo>
                        <a:pt x="821267" y="251883"/>
                        <a:pt x="878417" y="266700"/>
                        <a:pt x="1079500" y="270933"/>
                      </a:cubicBezTo>
                      <a:cubicBezTo>
                        <a:pt x="1280583" y="275166"/>
                        <a:pt x="1659467" y="277283"/>
                        <a:pt x="1866900" y="245533"/>
                      </a:cubicBezTo>
                      <a:cubicBezTo>
                        <a:pt x="2074333" y="213783"/>
                        <a:pt x="2277533" y="25275"/>
                        <a:pt x="2324100" y="80433"/>
                      </a:cubicBezTo>
                      <a:cubicBezTo>
                        <a:pt x="2370667" y="135591"/>
                        <a:pt x="2309283" y="472767"/>
                        <a:pt x="2146300" y="576484"/>
                      </a:cubicBezTo>
                      <a:cubicBezTo>
                        <a:pt x="1983317" y="680201"/>
                        <a:pt x="1636889" y="702733"/>
                        <a:pt x="1346200" y="702733"/>
                      </a:cubicBezTo>
                      <a:cubicBezTo>
                        <a:pt x="1055511" y="702733"/>
                        <a:pt x="559506" y="649392"/>
                        <a:pt x="402167" y="576485"/>
                      </a:cubicBezTo>
                      <a:cubicBezTo>
                        <a:pt x="244828" y="503578"/>
                        <a:pt x="446617" y="320323"/>
                        <a:pt x="402167" y="265290"/>
                      </a:cubicBezTo>
                      <a:cubicBezTo>
                        <a:pt x="196850" y="161573"/>
                        <a:pt x="103717" y="105833"/>
                        <a:pt x="114300" y="80433"/>
                      </a:cubicBezTo>
                      <a:close/>
                    </a:path>
                  </a:pathLst>
                </a:cu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3613150" y="6014156"/>
                  <a:ext cx="2161117" cy="487450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FF"/>
                    </a:solidFill>
                  </a:endParaRPr>
                </a:p>
              </p:txBody>
            </p:sp>
            <p:grpSp>
              <p:nvGrpSpPr>
                <p:cNvPr id="20" name="Grupp 19"/>
                <p:cNvGrpSpPr/>
                <p:nvPr/>
              </p:nvGrpSpPr>
              <p:grpSpPr>
                <a:xfrm>
                  <a:off x="2624667" y="4496592"/>
                  <a:ext cx="3911598" cy="2007395"/>
                  <a:chOff x="2624667" y="4496592"/>
                  <a:chExt cx="3911598" cy="2007395"/>
                </a:xfrm>
              </p:grpSpPr>
              <p:grpSp>
                <p:nvGrpSpPr>
                  <p:cNvPr id="22" name="Grupp 21"/>
                  <p:cNvGrpSpPr/>
                  <p:nvPr/>
                </p:nvGrpSpPr>
                <p:grpSpPr>
                  <a:xfrm>
                    <a:off x="2632736" y="4496592"/>
                    <a:ext cx="3903529" cy="2007395"/>
                    <a:chOff x="2632736" y="4496592"/>
                    <a:chExt cx="3903529" cy="2007395"/>
                  </a:xfrm>
                </p:grpSpPr>
                <p:grpSp>
                  <p:nvGrpSpPr>
                    <p:cNvPr id="2" name="Grupp 28"/>
                    <p:cNvGrpSpPr/>
                    <p:nvPr/>
                  </p:nvGrpSpPr>
                  <p:grpSpPr>
                    <a:xfrm>
                      <a:off x="2632736" y="4496592"/>
                      <a:ext cx="3903529" cy="2007395"/>
                      <a:chOff x="2632736" y="4496592"/>
                      <a:chExt cx="3903529" cy="2007395"/>
                    </a:xfrm>
                  </p:grpSpPr>
                  <p:grpSp>
                    <p:nvGrpSpPr>
                      <p:cNvPr id="3" name="Grupp 23"/>
                      <p:cNvGrpSpPr/>
                      <p:nvPr/>
                    </p:nvGrpSpPr>
                    <p:grpSpPr>
                      <a:xfrm>
                        <a:off x="2632736" y="4496592"/>
                        <a:ext cx="3903529" cy="2007395"/>
                        <a:chOff x="2632736" y="4496592"/>
                        <a:chExt cx="3903529" cy="2007395"/>
                      </a:xfrm>
                    </p:grpSpPr>
                    <p:grpSp>
                      <p:nvGrpSpPr>
                        <p:cNvPr id="6" name="Grupp 12"/>
                        <p:cNvGrpSpPr/>
                        <p:nvPr/>
                      </p:nvGrpSpPr>
                      <p:grpSpPr>
                        <a:xfrm>
                          <a:off x="2632736" y="4496592"/>
                          <a:ext cx="3878527" cy="2006601"/>
                          <a:chOff x="939006" y="4190206"/>
                          <a:chExt cx="2006600" cy="2008188"/>
                        </a:xfrm>
                      </p:grpSpPr>
                      <p:cxnSp>
                        <p:nvCxnSpPr>
                          <p:cNvPr id="9" name="Rak 8"/>
                          <p:cNvCxnSpPr/>
                          <p:nvPr/>
                        </p:nvCxnSpPr>
                        <p:spPr>
                          <a:xfrm rot="5400000">
                            <a:off x="-63500" y="5194300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Rak 9"/>
                          <p:cNvCxnSpPr/>
                          <p:nvPr/>
                        </p:nvCxnSpPr>
                        <p:spPr>
                          <a:xfrm>
                            <a:off x="939006" y="6196806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" name="Rak 10"/>
                          <p:cNvCxnSpPr/>
                          <p:nvPr/>
                        </p:nvCxnSpPr>
                        <p:spPr>
                          <a:xfrm rot="5400000">
                            <a:off x="1941512" y="5192712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5" name="Frihandsfigur 14"/>
                        <p:cNvSpPr/>
                        <p:nvPr/>
                      </p:nvSpPr>
                      <p:spPr>
                        <a:xfrm>
                          <a:off x="2658532" y="4696173"/>
                          <a:ext cx="3877733" cy="1323623"/>
                        </a:xfrm>
                        <a:custGeom>
                          <a:avLst/>
                          <a:gdLst>
                            <a:gd name="connsiteX0" fmla="*/ 0 w 3877733"/>
                            <a:gd name="connsiteY0" fmla="*/ 0 h 1323623"/>
                            <a:gd name="connsiteX1" fmla="*/ 643466 w 3877733"/>
                            <a:gd name="connsiteY1" fmla="*/ 965200 h 1323623"/>
                            <a:gd name="connsiteX2" fmla="*/ 1981200 w 3877733"/>
                            <a:gd name="connsiteY2" fmla="*/ 1303867 h 1323623"/>
                            <a:gd name="connsiteX3" fmla="*/ 3234266 w 3877733"/>
                            <a:gd name="connsiteY3" fmla="*/ 1083734 h 1323623"/>
                            <a:gd name="connsiteX4" fmla="*/ 3877733 w 3877733"/>
                            <a:gd name="connsiteY4" fmla="*/ 33867 h 132362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877733" h="1323623">
                              <a:moveTo>
                                <a:pt x="0" y="0"/>
                              </a:moveTo>
                              <a:cubicBezTo>
                                <a:pt x="156633" y="373944"/>
                                <a:pt x="313266" y="747889"/>
                                <a:pt x="643466" y="965200"/>
                              </a:cubicBezTo>
                              <a:cubicBezTo>
                                <a:pt x="973666" y="1182511"/>
                                <a:pt x="1549400" y="1284111"/>
                                <a:pt x="1981200" y="1303867"/>
                              </a:cubicBezTo>
                              <a:cubicBezTo>
                                <a:pt x="2413000" y="1323623"/>
                                <a:pt x="2918177" y="1295401"/>
                                <a:pt x="3234266" y="1083734"/>
                              </a:cubicBezTo>
                              <a:cubicBezTo>
                                <a:pt x="3550355" y="872067"/>
                                <a:pt x="3877733" y="33867"/>
                                <a:pt x="3877733" y="33867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/>
                        </a:p>
                      </p:txBody>
                    </p:sp>
                    <p:cxnSp>
                      <p:nvCxnSpPr>
                        <p:cNvPr id="19" name="Rak 18"/>
                        <p:cNvCxnSpPr/>
                        <p:nvPr/>
                      </p:nvCxnSpPr>
                      <p:spPr>
                        <a:xfrm rot="5400000" flipH="1" flipV="1">
                          <a:off x="3267031" y="6157868"/>
                          <a:ext cx="690651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5" name="textruta 24"/>
                      <p:cNvSpPr txBox="1"/>
                      <p:nvPr/>
                    </p:nvSpPr>
                    <p:spPr>
                      <a:xfrm>
                        <a:off x="3869267" y="5029006"/>
                        <a:ext cx="990600" cy="4924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2600" dirty="0" smtClean="0"/>
                          <a:t>V</a:t>
                        </a:r>
                        <a:r>
                          <a:rPr lang="sv-SE" sz="2600" baseline="-25000" dirty="0" smtClean="0"/>
                          <a:t>2</a:t>
                        </a:r>
                        <a:endParaRPr lang="sv-SE" sz="2600" dirty="0"/>
                      </a:p>
                    </p:txBody>
                  </p:sp>
                  <p:cxnSp>
                    <p:nvCxnSpPr>
                      <p:cNvPr id="27" name="Rak pil 26"/>
                      <p:cNvCxnSpPr/>
                      <p:nvPr/>
                    </p:nvCxnSpPr>
                    <p:spPr>
                      <a:xfrm rot="16200000" flipH="1">
                        <a:off x="3949915" y="5859900"/>
                        <a:ext cx="719236" cy="211666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Rak 17"/>
                    <p:cNvCxnSpPr/>
                    <p:nvPr/>
                  </p:nvCxnSpPr>
                  <p:spPr>
                    <a:xfrm rot="5400000" flipH="1" flipV="1">
                      <a:off x="5429737" y="6157868"/>
                      <a:ext cx="690651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" name="Rak 16"/>
                  <p:cNvCxnSpPr/>
                  <p:nvPr/>
                </p:nvCxnSpPr>
                <p:spPr>
                  <a:xfrm>
                    <a:off x="2624667" y="5813336"/>
                    <a:ext cx="986895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" name="Isosceles Triangle 23"/>
                <p:cNvSpPr/>
                <p:nvPr/>
              </p:nvSpPr>
              <p:spPr>
                <a:xfrm flipH="1">
                  <a:off x="3613150" y="5814924"/>
                  <a:ext cx="984249" cy="686682"/>
                </a:xfrm>
                <a:prstGeom prst="triangle">
                  <a:avLst>
                    <a:gd name="adj" fmla="val 100000"/>
                  </a:avLst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aphicFrame>
            <p:nvGraphicFramePr>
              <p:cNvPr id="30" name="Object 4"/>
              <p:cNvGraphicFramePr>
                <a:graphicFrameLocks noChangeAspect="1"/>
              </p:cNvGraphicFramePr>
              <p:nvPr/>
            </p:nvGraphicFramePr>
            <p:xfrm>
              <a:off x="1976961" y="44823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92" name="Equation" r:id="rId5" imgW="304560" imgH="431640" progId="Equation.3">
                      <p:embed/>
                    </p:oleObj>
                  </mc:Choice>
                  <mc:Fallback>
                    <p:oleObj name="Equation" r:id="rId5" imgW="304560" imgH="43164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76961" y="44823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" name="Object 5"/>
              <p:cNvGraphicFramePr>
                <a:graphicFrameLocks noChangeAspect="1"/>
              </p:cNvGraphicFramePr>
              <p:nvPr/>
            </p:nvGraphicFramePr>
            <p:xfrm>
              <a:off x="4497388" y="6197600"/>
              <a:ext cx="314325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93" name="Equation" r:id="rId7" imgW="177480" imgH="164880" progId="Equation.3">
                      <p:embed/>
                    </p:oleObj>
                  </mc:Choice>
                  <mc:Fallback>
                    <p:oleObj name="Equation" r:id="rId7" imgW="177480" imgH="1648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97388" y="6197600"/>
                            <a:ext cx="314325" cy="3048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8811823"/>
                </p:ext>
              </p:extLst>
            </p:nvPr>
          </p:nvGraphicFramePr>
          <p:xfrm>
            <a:off x="3421063" y="58975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4" name="Equation" r:id="rId9" imgW="203040" imgH="215640" progId="Equation.3">
                    <p:embed/>
                  </p:oleObj>
                </mc:Choice>
                <mc:Fallback>
                  <p:oleObj name="Equation" r:id="rId9" imgW="20304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1063" y="58975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6518945"/>
                </p:ext>
              </p:extLst>
            </p:nvPr>
          </p:nvGraphicFramePr>
          <p:xfrm>
            <a:off x="5594350" y="5897563"/>
            <a:ext cx="381000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5" name="Equation" r:id="rId11" imgW="215640" imgH="215640" progId="Equation.3">
                    <p:embed/>
                  </p:oleObj>
                </mc:Choice>
                <mc:Fallback>
                  <p:oleObj name="Equation" r:id="rId11" imgW="21564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4350" y="5897563"/>
                          <a:ext cx="381000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774214"/>
              </p:ext>
            </p:extLst>
          </p:nvPr>
        </p:nvGraphicFramePr>
        <p:xfrm>
          <a:off x="977900" y="1902149"/>
          <a:ext cx="60610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4" name="Equation" r:id="rId3" imgW="2476440" imgH="457200" progId="Equation.3">
                  <p:embed/>
                </p:oleObj>
              </mc:Choice>
              <mc:Fallback>
                <p:oleObj name="Equation" r:id="rId3" imgW="2476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902149"/>
                        <a:ext cx="6061075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54595"/>
              </p:ext>
            </p:extLst>
          </p:nvPr>
        </p:nvGraphicFramePr>
        <p:xfrm>
          <a:off x="1052513" y="3083249"/>
          <a:ext cx="282892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5" name="Equation" r:id="rId5" imgW="1155700" imgH="444500" progId="Equation.3">
                  <p:embed/>
                </p:oleObj>
              </mc:Choice>
              <mc:Fallback>
                <p:oleObj name="Equation" r:id="rId5" imgW="11557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3083249"/>
                        <a:ext cx="2828925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38861" y="4293392"/>
            <a:ext cx="4769914" cy="2464596"/>
            <a:chOff x="1938861" y="4293392"/>
            <a:chExt cx="4769914" cy="2464596"/>
          </a:xfrm>
        </p:grpSpPr>
        <p:grpSp>
          <p:nvGrpSpPr>
            <p:cNvPr id="31" name="Group 30"/>
            <p:cNvGrpSpPr/>
            <p:nvPr/>
          </p:nvGrpSpPr>
          <p:grpSpPr>
            <a:xfrm>
              <a:off x="1938861" y="4293392"/>
              <a:ext cx="4572402" cy="2424908"/>
              <a:chOff x="1938861" y="4318792"/>
              <a:chExt cx="4572402" cy="2424908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2624667" y="4318792"/>
                <a:ext cx="3886596" cy="2007397"/>
                <a:chOff x="2624667" y="4496592"/>
                <a:chExt cx="3886596" cy="2007397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5774270" y="4750507"/>
                  <a:ext cx="716049" cy="175348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8" name="Grupp 27"/>
                <p:cNvGrpSpPr/>
                <p:nvPr/>
              </p:nvGrpSpPr>
              <p:grpSpPr>
                <a:xfrm>
                  <a:off x="2624667" y="4496592"/>
                  <a:ext cx="3886596" cy="2007397"/>
                  <a:chOff x="2624667" y="4496592"/>
                  <a:chExt cx="3886596" cy="2007397"/>
                </a:xfrm>
              </p:grpSpPr>
              <p:grpSp>
                <p:nvGrpSpPr>
                  <p:cNvPr id="20" name="Grupp 19"/>
                  <p:cNvGrpSpPr/>
                  <p:nvPr/>
                </p:nvGrpSpPr>
                <p:grpSpPr>
                  <a:xfrm>
                    <a:off x="2624667" y="4496592"/>
                    <a:ext cx="3886596" cy="2007397"/>
                    <a:chOff x="2624667" y="4496592"/>
                    <a:chExt cx="3886596" cy="2007397"/>
                  </a:xfrm>
                </p:grpSpPr>
                <p:grpSp>
                  <p:nvGrpSpPr>
                    <p:cNvPr id="2" name="Grupp 28"/>
                    <p:cNvGrpSpPr/>
                    <p:nvPr/>
                  </p:nvGrpSpPr>
                  <p:grpSpPr>
                    <a:xfrm>
                      <a:off x="2624667" y="4496592"/>
                      <a:ext cx="3886596" cy="2007395"/>
                      <a:chOff x="2624667" y="4496592"/>
                      <a:chExt cx="3886596" cy="2007395"/>
                    </a:xfrm>
                  </p:grpSpPr>
                  <p:grpSp>
                    <p:nvGrpSpPr>
                      <p:cNvPr id="3" name="Grupp 23"/>
                      <p:cNvGrpSpPr/>
                      <p:nvPr/>
                    </p:nvGrpSpPr>
                    <p:grpSpPr>
                      <a:xfrm>
                        <a:off x="2624667" y="4496592"/>
                        <a:ext cx="3886596" cy="2007395"/>
                        <a:chOff x="2624667" y="4496592"/>
                        <a:chExt cx="3886596" cy="2007395"/>
                      </a:xfrm>
                    </p:grpSpPr>
                    <p:grpSp>
                      <p:nvGrpSpPr>
                        <p:cNvPr id="5" name="Grupp 12"/>
                        <p:cNvGrpSpPr/>
                        <p:nvPr/>
                      </p:nvGrpSpPr>
                      <p:grpSpPr>
                        <a:xfrm>
                          <a:off x="2632736" y="4496592"/>
                          <a:ext cx="3878527" cy="2006601"/>
                          <a:chOff x="939006" y="4190206"/>
                          <a:chExt cx="2006600" cy="2008188"/>
                        </a:xfrm>
                      </p:grpSpPr>
                      <p:cxnSp>
                        <p:nvCxnSpPr>
                          <p:cNvPr id="9" name="Rak 8"/>
                          <p:cNvCxnSpPr/>
                          <p:nvPr/>
                        </p:nvCxnSpPr>
                        <p:spPr>
                          <a:xfrm rot="5400000">
                            <a:off x="-63500" y="5194300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Rak 9"/>
                          <p:cNvCxnSpPr/>
                          <p:nvPr/>
                        </p:nvCxnSpPr>
                        <p:spPr>
                          <a:xfrm>
                            <a:off x="939006" y="6196806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" name="Rak 10"/>
                          <p:cNvCxnSpPr/>
                          <p:nvPr/>
                        </p:nvCxnSpPr>
                        <p:spPr>
                          <a:xfrm rot="5400000">
                            <a:off x="1941512" y="5192712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5" name="Frihandsfigur 14"/>
                        <p:cNvSpPr/>
                        <p:nvPr/>
                      </p:nvSpPr>
                      <p:spPr>
                        <a:xfrm>
                          <a:off x="2624667" y="4690533"/>
                          <a:ext cx="3877733" cy="1323623"/>
                        </a:xfrm>
                        <a:custGeom>
                          <a:avLst/>
                          <a:gdLst>
                            <a:gd name="connsiteX0" fmla="*/ 0 w 3877733"/>
                            <a:gd name="connsiteY0" fmla="*/ 0 h 1323623"/>
                            <a:gd name="connsiteX1" fmla="*/ 643466 w 3877733"/>
                            <a:gd name="connsiteY1" fmla="*/ 965200 h 1323623"/>
                            <a:gd name="connsiteX2" fmla="*/ 1981200 w 3877733"/>
                            <a:gd name="connsiteY2" fmla="*/ 1303867 h 1323623"/>
                            <a:gd name="connsiteX3" fmla="*/ 3234266 w 3877733"/>
                            <a:gd name="connsiteY3" fmla="*/ 1083734 h 1323623"/>
                            <a:gd name="connsiteX4" fmla="*/ 3877733 w 3877733"/>
                            <a:gd name="connsiteY4" fmla="*/ 33867 h 132362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877733" h="1323623">
                              <a:moveTo>
                                <a:pt x="0" y="0"/>
                              </a:moveTo>
                              <a:cubicBezTo>
                                <a:pt x="156633" y="373944"/>
                                <a:pt x="313266" y="747889"/>
                                <a:pt x="643466" y="965200"/>
                              </a:cubicBezTo>
                              <a:cubicBezTo>
                                <a:pt x="973666" y="1182511"/>
                                <a:pt x="1549400" y="1284111"/>
                                <a:pt x="1981200" y="1303867"/>
                              </a:cubicBezTo>
                              <a:cubicBezTo>
                                <a:pt x="2413000" y="1323623"/>
                                <a:pt x="2918177" y="1295401"/>
                                <a:pt x="3234266" y="1083734"/>
                              </a:cubicBezTo>
                              <a:cubicBezTo>
                                <a:pt x="3550355" y="872067"/>
                                <a:pt x="3877733" y="33867"/>
                                <a:pt x="3877733" y="33867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cxnSp>
                      <p:nvCxnSpPr>
                        <p:cNvPr id="19" name="Rak 18"/>
                        <p:cNvCxnSpPr/>
                        <p:nvPr/>
                      </p:nvCxnSpPr>
                      <p:spPr>
                        <a:xfrm rot="5400000" flipH="1" flipV="1">
                          <a:off x="3267031" y="6157868"/>
                          <a:ext cx="690651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5" name="textruta 24"/>
                      <p:cNvSpPr txBox="1"/>
                      <p:nvPr/>
                    </p:nvSpPr>
                    <p:spPr>
                      <a:xfrm>
                        <a:off x="5118103" y="4748918"/>
                        <a:ext cx="990600" cy="4924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2600" dirty="0" smtClean="0">
                            <a:latin typeface="Arial" pitchFamily="34" charset="0"/>
                            <a:cs typeface="Arial" pitchFamily="34" charset="0"/>
                          </a:rPr>
                          <a:t>V</a:t>
                        </a:r>
                        <a:r>
                          <a:rPr lang="sv-SE" sz="2600" baseline="-25000" dirty="0" smtClean="0">
                            <a:latin typeface="Arial" pitchFamily="34" charset="0"/>
                            <a:cs typeface="Arial" pitchFamily="34" charset="0"/>
                          </a:rPr>
                          <a:t>3</a:t>
                        </a:r>
                        <a:endParaRPr lang="sv-SE" sz="2600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cxnSp>
                    <p:nvCxnSpPr>
                      <p:cNvPr id="27" name="Rak pil 26"/>
                      <p:cNvCxnSpPr/>
                      <p:nvPr/>
                    </p:nvCxnSpPr>
                    <p:spPr>
                      <a:xfrm rot="16200000" flipH="1">
                        <a:off x="5436555" y="5342007"/>
                        <a:ext cx="688129" cy="656167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Rak 17"/>
                    <p:cNvCxnSpPr/>
                    <p:nvPr/>
                  </p:nvCxnSpPr>
                  <p:spPr>
                    <a:xfrm rot="5400000" flipH="1" flipV="1">
                      <a:off x="4896734" y="5626453"/>
                      <a:ext cx="1755070" cy="1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1" name="Rak 20"/>
                  <p:cNvCxnSpPr/>
                  <p:nvPr/>
                </p:nvCxnSpPr>
                <p:spPr>
                  <a:xfrm rot="10800000" flipH="1" flipV="1">
                    <a:off x="5774268" y="4748918"/>
                    <a:ext cx="690651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Rak 23"/>
                  <p:cNvCxnSpPr/>
                  <p:nvPr/>
                </p:nvCxnSpPr>
                <p:spPr>
                  <a:xfrm>
                    <a:off x="2624667" y="5813336"/>
                    <a:ext cx="986895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29" name="Object 4"/>
              <p:cNvGraphicFramePr>
                <a:graphicFrameLocks noChangeAspect="1"/>
              </p:cNvGraphicFramePr>
              <p:nvPr/>
            </p:nvGraphicFramePr>
            <p:xfrm>
              <a:off x="1938861" y="48887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826" name="Equation" r:id="rId7" imgW="304560" imgH="431640" progId="Equation.3">
                      <p:embed/>
                    </p:oleObj>
                  </mc:Choice>
                  <mc:Fallback>
                    <p:oleObj name="Equation" r:id="rId7" imgW="304560" imgH="431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8861" y="48887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Object 5"/>
              <p:cNvGraphicFramePr>
                <a:graphicFrameLocks noChangeAspect="1"/>
              </p:cNvGraphicFramePr>
              <p:nvPr/>
            </p:nvGraphicFramePr>
            <p:xfrm>
              <a:off x="4320381" y="6429375"/>
              <a:ext cx="303213" cy="3143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827" name="Equation" r:id="rId9" imgW="164880" imgH="164880" progId="Equation.3">
                      <p:embed/>
                    </p:oleObj>
                  </mc:Choice>
                  <mc:Fallback>
                    <p:oleObj name="Equation" r:id="rId9" imgW="1648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20381" y="6429375"/>
                            <a:ext cx="303213" cy="3143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1047950"/>
                </p:ext>
              </p:extLst>
            </p:nvPr>
          </p:nvGraphicFramePr>
          <p:xfrm>
            <a:off x="6313488" y="6323013"/>
            <a:ext cx="395287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8" name="Equation" r:id="rId11" imgW="215640" imgH="228600" progId="Equation.3">
                    <p:embed/>
                  </p:oleObj>
                </mc:Choice>
                <mc:Fallback>
                  <p:oleObj name="Equation" r:id="rId11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3488" y="6323013"/>
                          <a:ext cx="395287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6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4218223"/>
                </p:ext>
              </p:extLst>
            </p:nvPr>
          </p:nvGraphicFramePr>
          <p:xfrm>
            <a:off x="3433763" y="63293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9" name="Equation" r:id="rId13" imgW="203040" imgH="215640" progId="Equation.3">
                    <p:embed/>
                  </p:oleObj>
                </mc:Choice>
                <mc:Fallback>
                  <p:oleObj name="Equation" r:id="rId13" imgW="203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3763" y="63293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9585669"/>
                </p:ext>
              </p:extLst>
            </p:nvPr>
          </p:nvGraphicFramePr>
          <p:xfrm>
            <a:off x="5607050" y="6329363"/>
            <a:ext cx="381000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30" name="Equation" r:id="rId15" imgW="215640" imgH="215640" progId="Equation.3">
                    <p:embed/>
                  </p:oleObj>
                </mc:Choice>
                <mc:Fallback>
                  <p:oleObj name="Equation" r:id="rId15" imgW="2156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7050" y="6329363"/>
                          <a:ext cx="381000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Reactors in Series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3:</a:t>
            </a:r>
          </a:p>
        </p:txBody>
      </p:sp>
    </p:spTree>
    <p:extLst>
      <p:ext uri="{BB962C8B-B14F-4D97-AF65-F5344CB8AC3E}">
        <p14:creationId xmlns:p14="http://schemas.microsoft.com/office/powerpoint/2010/main" val="22217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7747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Space time </a:t>
            </a:r>
            <a:r>
              <a:rPr lang="sv-SE" sz="2600" dirty="0" smtClean="0">
                <a:cs typeface="Arial" pitchFamily="34" charset="0"/>
              </a:rPr>
              <a:t>τ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is the time necessary to process 1 reactor volume of fluid at entrance conditions.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939801" y="2607733"/>
          <a:ext cx="10255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3" imgW="419100" imgH="393700" progId="Equation.3">
                  <p:embed/>
                </p:oleObj>
              </mc:Choice>
              <mc:Fallback>
                <p:oleObj name="Equation" r:id="rId3" imgW="4191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1" y="2607733"/>
                        <a:ext cx="102552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3808413"/>
            <a:ext cx="77438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28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KEEPING UP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tower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of CRE, is it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stable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800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293023"/>
            <a:chOff x="927102" y="2613313"/>
            <a:chExt cx="7823165" cy="12930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1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2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293023"/>
              <a:chOff x="7478184" y="572549"/>
              <a:chExt cx="1624337" cy="1482839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596542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t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293023"/>
            <a:chOff x="939802" y="4270659"/>
            <a:chExt cx="7850609" cy="12930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3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4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293023"/>
              <a:chOff x="7722453" y="685800"/>
              <a:chExt cx="1600201" cy="1482839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09793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V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600798"/>
            <a:chOff x="939802" y="5510098"/>
            <a:chExt cx="7859160" cy="1600798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5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6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600798"/>
              <a:chOff x="7722453" y="685800"/>
              <a:chExt cx="1600201" cy="1835796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09792"/>
                <a:ext cx="464881" cy="81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W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746125" y="55276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9144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36576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solidFill>
                <a:schemeClr val="tx1"/>
              </a:solidFill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64008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14400" y="4648200"/>
            <a:ext cx="6656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These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topics </a:t>
            </a:r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build upon one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another.</a:t>
            </a:r>
            <a:endParaRPr lang="en-US" sz="28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3390899" y="38887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Mole Balance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390899" y="32791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390899" y="2669595"/>
            <a:ext cx="2569633" cy="911805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390899" y="2059995"/>
            <a:ext cx="2569633" cy="91180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Isothermal Design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3390899" y="14503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Heat Effects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31</a:t>
            </a:fld>
            <a:endParaRPr lang="sv-SE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90899" y="5199221"/>
            <a:ext cx="2120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600" dirty="0" smtClean="0">
                <a:latin typeface="Perpetua"/>
                <a:cs typeface="Perpetua"/>
              </a:rPr>
              <a:t>CRE Algorithm</a:t>
            </a:r>
            <a:endParaRPr lang="en-US" sz="2600" dirty="0">
              <a:latin typeface="Perpetua"/>
              <a:cs typeface="Perpetu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2057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49580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 careful not to cut corners on any of the </a:t>
            </a:r>
          </a:p>
          <a:p>
            <a:r>
              <a:rPr lang="en-US" sz="2800" b="1" dirty="0" smtClean="0"/>
              <a:t>CRE building blocks </a:t>
            </a:r>
            <a:r>
              <a:rPr lang="en-US" sz="2800" dirty="0" smtClean="0"/>
              <a:t>while learning this material!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 rot="5400000">
            <a:off x="6019800" y="2057400"/>
            <a:ext cx="685800" cy="25146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ChangeArrowheads="1"/>
          </p:cNvSpPr>
          <p:nvPr/>
        </p:nvSpPr>
        <p:spPr bwMode="auto">
          <a:xfrm>
            <a:off x="3276600" y="38862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79" name="AutoShape 3"/>
          <p:cNvSpPr>
            <a:spLocks noChangeArrowheads="1"/>
          </p:cNvSpPr>
          <p:nvPr/>
        </p:nvSpPr>
        <p:spPr bwMode="auto">
          <a:xfrm rot="5400000">
            <a:off x="4152900" y="2552700"/>
            <a:ext cx="609600" cy="23622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0" name="AutoShape 4"/>
          <p:cNvSpPr>
            <a:spLocks noChangeArrowheads="1"/>
          </p:cNvSpPr>
          <p:nvPr/>
        </p:nvSpPr>
        <p:spPr bwMode="auto">
          <a:xfrm>
            <a:off x="3276600" y="26670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1381" name="AutoShape 5"/>
          <p:cNvSpPr>
            <a:spLocks noChangeArrowheads="1"/>
          </p:cNvSpPr>
          <p:nvPr/>
        </p:nvSpPr>
        <p:spPr bwMode="auto">
          <a:xfrm rot="5400000">
            <a:off x="4191000" y="1295400"/>
            <a:ext cx="609600" cy="2438400"/>
          </a:xfrm>
          <a:prstGeom prst="can">
            <a:avLst>
              <a:gd name="adj" fmla="val 3509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Isothermal Design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3276600" y="1447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Heat Effects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5903893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Otherwise, your Algorithm becomes unstable.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2</a:t>
            </a:r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34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7" name="Grupp 22"/>
          <p:cNvGrpSpPr/>
          <p:nvPr/>
        </p:nvGrpSpPr>
        <p:grpSpPr>
          <a:xfrm>
            <a:off x="603504" y="1954214"/>
            <a:ext cx="8212138" cy="3964829"/>
            <a:chOff x="761961" y="1772027"/>
            <a:chExt cx="8212138" cy="3964829"/>
          </a:xfrm>
        </p:grpSpPr>
        <p:grpSp>
          <p:nvGrpSpPr>
            <p:cNvPr id="8" name="Grupp 41"/>
            <p:cNvGrpSpPr/>
            <p:nvPr/>
          </p:nvGrpSpPr>
          <p:grpSpPr>
            <a:xfrm>
              <a:off x="761961" y="1772027"/>
              <a:ext cx="8212138" cy="2029610"/>
              <a:chOff x="1761204" y="1647496"/>
              <a:chExt cx="5556595" cy="1373300"/>
            </a:xfrm>
          </p:grpSpPr>
          <p:cxnSp>
            <p:nvCxnSpPr>
              <p:cNvPr id="13" name="Rak pil 33"/>
              <p:cNvCxnSpPr/>
              <p:nvPr/>
            </p:nvCxnSpPr>
            <p:spPr>
              <a:xfrm>
                <a:off x="4325138" y="2669396"/>
                <a:ext cx="742609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upp 39"/>
              <p:cNvGrpSpPr/>
              <p:nvPr/>
            </p:nvGrpSpPr>
            <p:grpSpPr>
              <a:xfrm>
                <a:off x="1761204" y="1647496"/>
                <a:ext cx="5556595" cy="1373300"/>
                <a:chOff x="5407174" y="1800083"/>
                <a:chExt cx="5556595" cy="1373300"/>
              </a:xfrm>
            </p:grpSpPr>
            <p:grpSp>
              <p:nvGrpSpPr>
                <p:cNvPr id="15" name="Grupp 32"/>
                <p:cNvGrpSpPr/>
                <p:nvPr/>
              </p:nvGrpSpPr>
              <p:grpSpPr>
                <a:xfrm>
                  <a:off x="5407174" y="1800083"/>
                  <a:ext cx="2935239" cy="1373300"/>
                  <a:chOff x="5407174" y="1800083"/>
                  <a:chExt cx="2935239" cy="1373300"/>
                </a:xfrm>
              </p:grpSpPr>
              <p:grpSp>
                <p:nvGrpSpPr>
                  <p:cNvPr id="20" name="Grupp 30"/>
                  <p:cNvGrpSpPr/>
                  <p:nvPr/>
                </p:nvGrpSpPr>
                <p:grpSpPr>
                  <a:xfrm>
                    <a:off x="6932713" y="1883248"/>
                    <a:ext cx="1409700" cy="1290135"/>
                    <a:chOff x="5257800" y="2913565"/>
                    <a:chExt cx="1409700" cy="1290135"/>
                  </a:xfrm>
                </p:grpSpPr>
                <p:sp>
                  <p:nvSpPr>
                    <p:cNvPr id="24" name="Cylinder 15"/>
                    <p:cNvSpPr/>
                    <p:nvPr/>
                  </p:nvSpPr>
                  <p:spPr>
                    <a:xfrm>
                      <a:off x="5626100" y="3142165"/>
                      <a:ext cx="1041400" cy="1061535"/>
                    </a:xfrm>
                    <a:prstGeom prst="can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5" name="Rak pil 26"/>
                    <p:cNvCxnSpPr/>
                    <p:nvPr/>
                  </p:nvCxnSpPr>
                  <p:spPr>
                    <a:xfrm rot="5400000">
                      <a:off x="5941088" y="3119277"/>
                      <a:ext cx="411424" cy="1588"/>
                    </a:xfrm>
                    <a:prstGeom prst="straightConnector1">
                      <a:avLst/>
                    </a:prstGeom>
                    <a:ln>
                      <a:solidFill>
                        <a:srgbClr val="00000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Rak 29"/>
                    <p:cNvCxnSpPr/>
                    <p:nvPr/>
                  </p:nvCxnSpPr>
                  <p:spPr>
                    <a:xfrm>
                      <a:off x="5257800" y="2913565"/>
                      <a:ext cx="889000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aphicFrame>
                <p:nvGraphicFramePr>
                  <p:cNvPr id="21" name="Object 4"/>
                  <p:cNvGraphicFramePr>
                    <a:graphicFrameLocks noChangeAspect="1"/>
                  </p:cNvGraphicFramePr>
                  <p:nvPr/>
                </p:nvGraphicFramePr>
                <p:xfrm>
                  <a:off x="5407174" y="1800083"/>
                  <a:ext cx="1546781" cy="116223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85402" name="Equation" r:id="rId3" imgW="1054080" imgH="787320" progId="Equation.3">
                          <p:embed/>
                        </p:oleObj>
                      </mc:Choice>
                      <mc:Fallback>
                        <p:oleObj name="Equation" r:id="rId3" imgW="1054080" imgH="787320" progId="Equation.3">
                          <p:embed/>
                          <p:pic>
                            <p:nvPicPr>
                              <p:cNvPr id="0" name="Picture 2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07174" y="1800083"/>
                                <a:ext cx="1546781" cy="116223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17" name="Object 4"/>
                <p:cNvGraphicFramePr>
                  <a:graphicFrameLocks noChangeAspect="1"/>
                </p:cNvGraphicFramePr>
                <p:nvPr/>
              </p:nvGraphicFramePr>
              <p:xfrm>
                <a:off x="9015271" y="1971666"/>
                <a:ext cx="1948498" cy="120171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5403" name="Equation" r:id="rId5" imgW="1282680" imgH="787320" progId="Equation.3">
                        <p:embed/>
                      </p:oleObj>
                    </mc:Choice>
                    <mc:Fallback>
                      <p:oleObj name="Equation" r:id="rId5" imgW="1282680" imgH="78732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015271" y="1971666"/>
                              <a:ext cx="1948498" cy="120171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9" name="Grupp 18"/>
            <p:cNvGrpSpPr/>
            <p:nvPr/>
          </p:nvGrpSpPr>
          <p:grpSpPr>
            <a:xfrm>
              <a:off x="761961" y="4291913"/>
              <a:ext cx="4143837" cy="1444943"/>
              <a:chOff x="761961" y="4291913"/>
              <a:chExt cx="4143837" cy="1444943"/>
            </a:xfrm>
          </p:grpSpPr>
          <p:graphicFrame>
            <p:nvGraphicFramePr>
              <p:cNvPr id="11" name="Object 4"/>
              <p:cNvGraphicFramePr>
                <a:graphicFrameLocks noChangeAspect="1"/>
              </p:cNvGraphicFramePr>
              <p:nvPr/>
            </p:nvGraphicFramePr>
            <p:xfrm>
              <a:off x="1028447" y="4835156"/>
              <a:ext cx="1383491" cy="901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5404" name="Equation" r:id="rId7" imgW="647700" imgH="419100" progId="Equation.3">
                      <p:embed/>
                    </p:oleObj>
                  </mc:Choice>
                  <mc:Fallback>
                    <p:oleObj name="Equation" r:id="rId7" imgW="647700" imgH="41910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8447" y="4835156"/>
                            <a:ext cx="1383491" cy="9017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ruta 17"/>
              <p:cNvSpPr txBox="1"/>
              <p:nvPr/>
            </p:nvSpPr>
            <p:spPr>
              <a:xfrm>
                <a:off x="761961" y="4291913"/>
                <a:ext cx="4143837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Liquid</a:t>
                </a:r>
                <a:r>
                  <a:rPr lang="sv-SE" sz="26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phase</a:t>
                </a:r>
                <a:endParaRPr lang="sv-SE" sz="2600" i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10" name="Object 12"/>
            <p:cNvGraphicFramePr>
              <a:graphicFrameLocks noChangeAspect="1"/>
            </p:cNvGraphicFramePr>
            <p:nvPr/>
          </p:nvGraphicFramePr>
          <p:xfrm>
            <a:off x="3880752" y="2767013"/>
            <a:ext cx="901700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405" name="Equation" r:id="rId9" imgW="355600" imgH="139700" progId="Equation.3">
                    <p:embed/>
                  </p:oleObj>
                </mc:Choice>
                <mc:Fallback>
                  <p:oleObj name="Equation" r:id="rId9" imgW="355600" imgH="1397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0752" y="2767013"/>
                          <a:ext cx="901700" cy="357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Box 26"/>
          <p:cNvSpPr txBox="1"/>
          <p:nvPr/>
        </p:nvSpPr>
        <p:spPr>
          <a:xfrm>
            <a:off x="869990" y="1397859"/>
            <a:ext cx="7169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Given the following information, Find V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39799" y="1604963"/>
            <a:ext cx="6019802" cy="1511300"/>
            <a:chOff x="231774" y="353852"/>
            <a:chExt cx="4793455" cy="1203420"/>
          </a:xfrm>
        </p:grpSpPr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1774" y="353852"/>
              <a:ext cx="2558532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>
                  <a:latin typeface="Arial" pitchFamily="34" charset="0"/>
                  <a:cs typeface="Arial" pitchFamily="34" charset="0"/>
                </a:rPr>
                <a:t>(1) Mole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 Balance: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329111" y="815247"/>
            <a:ext cx="4696118" cy="742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3" name="Equation" r:id="rId3" imgW="2743200" imgH="431640" progId="Equation.3">
                    <p:embed/>
                  </p:oleObj>
                </mc:Choice>
                <mc:Fallback>
                  <p:oleObj name="Equation" r:id="rId3" imgW="2743200" imgH="431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1" y="815247"/>
                          <a:ext cx="4696118" cy="742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20"/>
          <p:cNvGrpSpPr/>
          <p:nvPr/>
        </p:nvGrpSpPr>
        <p:grpSpPr>
          <a:xfrm>
            <a:off x="939800" y="3325489"/>
            <a:ext cx="2641600" cy="1084581"/>
            <a:chOff x="231774" y="1731483"/>
            <a:chExt cx="2103455" cy="863631"/>
          </a:xfrm>
        </p:grpSpPr>
        <p:graphicFrame>
          <p:nvGraphicFramePr>
            <p:cNvPr id="29" name="Object 6"/>
            <p:cNvGraphicFramePr>
              <a:graphicFrameLocks noChangeAspect="1"/>
            </p:cNvGraphicFramePr>
            <p:nvPr/>
          </p:nvGraphicFramePr>
          <p:xfrm>
            <a:off x="329110" y="2123607"/>
            <a:ext cx="1468879" cy="471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4" name="Equation" r:id="rId5" imgW="672840" imgH="215640" progId="Equation.3">
                    <p:embed/>
                  </p:oleObj>
                </mc:Choice>
                <mc:Fallback>
                  <p:oleObj name="Equation" r:id="rId5" imgW="67284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0" y="2123607"/>
                          <a:ext cx="1468879" cy="471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231774" y="1731483"/>
              <a:ext cx="2103455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(2) Rate Law: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21"/>
          <p:cNvGrpSpPr/>
          <p:nvPr/>
        </p:nvGrpSpPr>
        <p:grpSpPr>
          <a:xfrm>
            <a:off x="939800" y="4825065"/>
            <a:ext cx="3213100" cy="1522730"/>
            <a:chOff x="231774" y="3180265"/>
            <a:chExt cx="2558531" cy="1212521"/>
          </a:xfrm>
        </p:grpSpPr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231774" y="3180265"/>
              <a:ext cx="2558531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(3) </a:t>
              </a:r>
              <a:r>
                <a:rPr lang="en-US" sz="2600" u="sng" dirty="0" err="1" smtClean="0"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3" name="Object 7"/>
            <p:cNvGraphicFramePr>
              <a:graphicFrameLocks noChangeAspect="1"/>
            </p:cNvGraphicFramePr>
            <p:nvPr/>
          </p:nvGraphicFramePr>
          <p:xfrm>
            <a:off x="329109" y="3572388"/>
            <a:ext cx="1736868" cy="82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5" name="Equation" r:id="rId7" imgW="914400" imgH="431640" progId="Equation.3">
                    <p:embed/>
                  </p:oleObj>
                </mc:Choice>
                <mc:Fallback>
                  <p:oleObj name="Equation" r:id="rId7" imgW="91440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09" y="3572388"/>
                          <a:ext cx="1736868" cy="82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13" name="Grupp 28"/>
          <p:cNvGrpSpPr/>
          <p:nvPr/>
        </p:nvGrpSpPr>
        <p:grpSpPr>
          <a:xfrm>
            <a:off x="965199" y="1417638"/>
            <a:ext cx="2768601" cy="1504774"/>
            <a:chOff x="536573" y="478700"/>
            <a:chExt cx="2268176" cy="1232782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36573" y="478700"/>
              <a:ext cx="2268176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(4) Combine: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5" name="Object 4"/>
            <p:cNvGraphicFramePr>
              <a:graphicFrameLocks noChangeAspect="1"/>
            </p:cNvGraphicFramePr>
            <p:nvPr/>
          </p:nvGraphicFramePr>
          <p:xfrm>
            <a:off x="651022" y="947895"/>
            <a:ext cx="1912938" cy="763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36" name="Equation" r:id="rId3" imgW="1117600" imgH="444500" progId="Equation.3">
                    <p:embed/>
                  </p:oleObj>
                </mc:Choice>
                <mc:Fallback>
                  <p:oleObj name="Equation" r:id="rId3" imgW="1117600" imgH="4445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1022" y="947895"/>
                          <a:ext cx="1912938" cy="763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27"/>
          <p:cNvGrpSpPr/>
          <p:nvPr/>
        </p:nvGrpSpPr>
        <p:grpSpPr>
          <a:xfrm>
            <a:off x="939800" y="3176373"/>
            <a:ext cx="5667374" cy="2297430"/>
            <a:chOff x="536574" y="2190500"/>
            <a:chExt cx="4642997" cy="1882165"/>
          </a:xfrm>
        </p:grpSpPr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536574" y="2190500"/>
              <a:ext cx="2455457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(5) Evaluate: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4"/>
            <p:cNvGraphicFramePr>
              <a:graphicFrameLocks noChangeAspect="1"/>
            </p:cNvGraphicFramePr>
            <p:nvPr/>
          </p:nvGraphicFramePr>
          <p:xfrm>
            <a:off x="657526" y="2593933"/>
            <a:ext cx="4522045" cy="1478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37" name="Equation" r:id="rId5" imgW="2641320" imgH="863280" progId="Equation.3">
                    <p:embed/>
                  </p:oleObj>
                </mc:Choice>
                <mc:Fallback>
                  <p:oleObj name="Equation" r:id="rId5" imgW="2641320" imgH="8632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526" y="2593933"/>
                          <a:ext cx="4522045" cy="14787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7399" name="Object 7"/>
          <p:cNvGraphicFramePr>
            <a:graphicFrameLocks noChangeAspect="1"/>
          </p:cNvGraphicFramePr>
          <p:nvPr/>
        </p:nvGraphicFramePr>
        <p:xfrm>
          <a:off x="1092200" y="5664909"/>
          <a:ext cx="2360386" cy="786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38" name="Equation" r:id="rId7" imgW="1180800" imgH="393480" progId="Equation.3">
                  <p:embed/>
                </p:oleObj>
              </mc:Choice>
              <mc:Fallback>
                <p:oleObj name="Equation" r:id="rId7" imgW="11808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5664909"/>
                        <a:ext cx="2360386" cy="78679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Define conversion, 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6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79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80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81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8</a:t>
            </a:fld>
            <a:endParaRPr lang="sv-SE"/>
          </a:p>
        </p:txBody>
      </p:sp>
      <p:graphicFrame>
        <p:nvGraphicFramePr>
          <p:cNvPr id="190466" name="Object 2"/>
          <p:cNvGraphicFramePr>
            <a:graphicFrameLocks noChangeAspect="1"/>
          </p:cNvGraphicFramePr>
          <p:nvPr/>
        </p:nvGraphicFramePr>
        <p:xfrm>
          <a:off x="1079500" y="1889125"/>
          <a:ext cx="5753100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9" name="Equation" r:id="rId3" imgW="2387520" imgH="1346040" progId="Equation.3">
                  <p:embed/>
                </p:oleObj>
              </mc:Choice>
              <mc:Fallback>
                <p:oleObj name="Equation" r:id="rId3" imgW="2387520" imgH="1346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1889125"/>
                        <a:ext cx="5753100" cy="324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9</a:t>
            </a:fld>
            <a:endParaRPr lang="sv-SE"/>
          </a:p>
        </p:txBody>
      </p:sp>
      <p:grpSp>
        <p:nvGrpSpPr>
          <p:cNvPr id="11" name="Group 10"/>
          <p:cNvGrpSpPr/>
          <p:nvPr/>
        </p:nvGrpSpPr>
        <p:grpSpPr>
          <a:xfrm>
            <a:off x="1708150" y="2892631"/>
            <a:ext cx="6292107" cy="2585298"/>
            <a:chOff x="1708150" y="2892631"/>
            <a:chExt cx="6292107" cy="2585298"/>
          </a:xfrm>
        </p:grpSpPr>
        <p:grpSp>
          <p:nvGrpSpPr>
            <p:cNvPr id="6" name="Grupp 8"/>
            <p:cNvGrpSpPr/>
            <p:nvPr/>
          </p:nvGrpSpPr>
          <p:grpSpPr>
            <a:xfrm>
              <a:off x="1708150" y="2892631"/>
              <a:ext cx="2262187" cy="1857169"/>
              <a:chOff x="639763" y="2892631"/>
              <a:chExt cx="2262187" cy="1857169"/>
            </a:xfrm>
          </p:grpSpPr>
          <p:graphicFrame>
            <p:nvGraphicFramePr>
              <p:cNvPr id="7" name="Object 5"/>
              <p:cNvGraphicFramePr>
                <a:graphicFrameLocks noChangeAspect="1"/>
              </p:cNvGraphicFramePr>
              <p:nvPr/>
            </p:nvGraphicFramePr>
            <p:xfrm>
              <a:off x="639763" y="3581400"/>
              <a:ext cx="2262187" cy="1168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1530" name="Equation" r:id="rId3" imgW="939600" imgH="482400" progId="Equation.3">
                      <p:embed/>
                    </p:oleObj>
                  </mc:Choice>
                  <mc:Fallback>
                    <p:oleObj name="Equation" r:id="rId3" imgW="93960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39763" y="3581400"/>
                            <a:ext cx="2262187" cy="11684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Rektangel 6"/>
              <p:cNvSpPr/>
              <p:nvPr/>
            </p:nvSpPr>
            <p:spPr>
              <a:xfrm>
                <a:off x="639763" y="2892631"/>
                <a:ext cx="185659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  <p:sp>
          <p:nvSpPr>
            <p:cNvPr id="9" name="Rektangel 7"/>
            <p:cNvSpPr/>
            <p:nvPr/>
          </p:nvSpPr>
          <p:spPr>
            <a:xfrm>
              <a:off x="1708150" y="4985486"/>
              <a:ext cx="629210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necessary </a:t>
              </a:r>
              <a:r>
                <a:rPr lang="sv-SE" sz="2600" i="1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to achieve conversion X.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22438" y="1604963"/>
            <a:ext cx="5408612" cy="1044575"/>
            <a:chOff x="1722438" y="1604963"/>
            <a:chExt cx="5408612" cy="1044575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5176838" y="1625600"/>
            <a:ext cx="195421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31" name="Equation" r:id="rId5" imgW="812520" imgH="406080" progId="Equation.3">
                    <p:embed/>
                  </p:oleObj>
                </mc:Choice>
                <mc:Fallback>
                  <p:oleObj name="Equation" r:id="rId5" imgW="812520" imgH="4060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76838" y="1625600"/>
                          <a:ext cx="195421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7246414"/>
                </p:ext>
              </p:extLst>
            </p:nvPr>
          </p:nvGraphicFramePr>
          <p:xfrm>
            <a:off x="1722438" y="1604963"/>
            <a:ext cx="2051050" cy="1044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32" name="Equation" r:id="rId7" imgW="850680" imgH="431640" progId="Equation.DSMT4">
                    <p:embed/>
                  </p:oleObj>
                </mc:Choice>
                <mc:Fallback>
                  <p:oleObj name="Equation" r:id="rId7" imgW="850680" imgH="431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2438" y="1604963"/>
                          <a:ext cx="2051050" cy="1044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11115</TotalTime>
  <Words>647</Words>
  <Application>Microsoft Office PowerPoint</Application>
  <PresentationFormat>On-screen Show (4:3)</PresentationFormat>
  <Paragraphs>200</Paragraphs>
  <Slides>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Angsana New</vt:lpstr>
      <vt:lpstr>Arial</vt:lpstr>
      <vt:lpstr>Calibri</vt:lpstr>
      <vt:lpstr>Franklin Gothic Book</vt:lpstr>
      <vt:lpstr>Helvetica</vt:lpstr>
      <vt:lpstr>Perpetua</vt:lpstr>
      <vt:lpstr>Symbol</vt:lpstr>
      <vt:lpstr>Times</vt:lpstr>
      <vt:lpstr>Wingdings</vt:lpstr>
      <vt:lpstr>Wingdings 2</vt:lpstr>
      <vt:lpstr>Lecture_1_draft_yellow</vt:lpstr>
      <vt:lpstr>Equation</vt:lpstr>
      <vt:lpstr>Lecture 2</vt:lpstr>
      <vt:lpstr>Lecture 2 – Tuesday</vt:lpstr>
      <vt:lpstr>Reactor Mole Balances Summary</vt:lpstr>
      <vt:lpstr>CSTR – Example Problem </vt:lpstr>
      <vt:lpstr>CSTR – Example Problem </vt:lpstr>
      <vt:lpstr>CSTR – Example Problem </vt:lpstr>
      <vt:lpstr>Define conversion, X</vt:lpstr>
      <vt:lpstr>Batch </vt:lpstr>
      <vt:lpstr>Batch </vt:lpstr>
      <vt:lpstr>CSTR</vt:lpstr>
      <vt:lpstr>CSTR</vt:lpstr>
      <vt:lpstr>CSTR</vt:lpstr>
      <vt:lpstr>PFR</vt:lpstr>
      <vt:lpstr>PFR</vt:lpstr>
      <vt:lpstr>Reactor Mole Balances Summary</vt:lpstr>
      <vt:lpstr>Levenspiel Plots</vt:lpstr>
      <vt:lpstr>Levenspiel Plots</vt:lpstr>
      <vt:lpstr>CSTR</vt:lpstr>
      <vt:lpstr>PFR</vt:lpstr>
      <vt:lpstr>Levenspiel Plots</vt:lpstr>
      <vt:lpstr>Numerical Evaluations of Integrals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KEEPING UP</vt:lpstr>
      <vt:lpstr>Reaction Engineering</vt:lpstr>
      <vt:lpstr>PowerPoint Presentation</vt:lpstr>
      <vt:lpstr>PowerPoint Presentation</vt:lpstr>
      <vt:lpstr>PowerPoint Presentation</vt:lpstr>
      <vt:lpstr>End of Lecture 2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Arthur Shih</dc:creator>
  <cp:lastModifiedBy>alkuehne</cp:lastModifiedBy>
  <cp:revision>111</cp:revision>
  <dcterms:created xsi:type="dcterms:W3CDTF">2010-08-03T19:17:50Z</dcterms:created>
  <dcterms:modified xsi:type="dcterms:W3CDTF">2016-07-13T04:59:47Z</dcterms:modified>
</cp:coreProperties>
</file>