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31" r:id="rId1"/>
  </p:sldMasterIdLst>
  <p:notesMasterIdLst>
    <p:notesMasterId r:id="rId31"/>
  </p:notesMasterIdLst>
  <p:sldIdLst>
    <p:sldId id="256" r:id="rId2"/>
    <p:sldId id="342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7" r:id="rId26"/>
    <p:sldId id="368" r:id="rId27"/>
    <p:sldId id="369" r:id="rId28"/>
    <p:sldId id="275" r:id="rId29"/>
    <p:sldId id="305" r:id="rId3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2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  <a:srgbClr val="0CA413"/>
    <a:srgbClr val="FF00FF"/>
    <a:srgbClr val="009900"/>
    <a:srgbClr val="0070C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1" autoAdjust="0"/>
    <p:restoredTop sz="95932" autoAdjust="0"/>
  </p:normalViewPr>
  <p:slideViewPr>
    <p:cSldViewPr snapToGrid="0" snapToObjects="1">
      <p:cViewPr varScale="1">
        <p:scale>
          <a:sx n="61" d="100"/>
          <a:sy n="61" d="100"/>
        </p:scale>
        <p:origin x="972" y="66"/>
      </p:cViewPr>
      <p:guideLst>
        <p:guide orient="horz" pos="532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0C9C-F7CC-9644-B283-7F16D0E36102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BCFD4-C949-5D40-B0A9-392BFC48A0B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07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84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6011-B8B5-468B-BE93-97A62380DEE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48CC-0DD1-4F45-9641-AF18EA0E85B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BA9-6B03-49F2-9454-83AB1A065BB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81465-48FE-49D4-891D-B87990B6636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0BDC-DE9E-4C58-B14D-75E5B230C65E}" type="datetime1">
              <a:rPr lang="sv-SE"/>
              <a:pPr>
                <a:defRPr/>
              </a:pPr>
              <a:t>2016-07-13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DE65-1CE4-4176-899E-E03A37923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B3500-8C73-4A2F-BA62-CD52D0845D9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4A0-9FAF-4167-B6DC-3619B3400A3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7970-A8A8-4925-B521-807F066E893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6B1F-F3B4-418E-8CEA-C1E965DBBBB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5F4C-FA4F-45E1-8075-694BDEE4742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DF6A-7AB8-481C-837E-6DBC008C826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6FAD-D90C-4654-B693-6FA8F61F048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DF75-907E-423D-BDF1-A24A5FCECEC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675FB1-23DB-437C-96A2-1065FAADCB5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67.png"/><Relationship Id="rId4" Type="http://schemas.openxmlformats.org/officeDocument/2006/relationships/image" Target="../media/image6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1.wmf"/><Relationship Id="rId9" Type="http://schemas.openxmlformats.org/officeDocument/2006/relationships/image" Target="../media/image6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6925" y="4076700"/>
            <a:ext cx="3049588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ktangel 11"/>
          <p:cNvSpPr>
            <a:spLocks noChangeArrowheads="1"/>
          </p:cNvSpPr>
          <p:nvPr/>
        </p:nvSpPr>
        <p:spPr bwMode="auto">
          <a:xfrm>
            <a:off x="787400" y="2463800"/>
            <a:ext cx="6680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E = Activation energy (cal/mol)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R = Gas constant (cal/mol*K)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T = Temperature (K)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A = Frequency factor (same units as rate constant 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(units of A, and k, depend on overall reaction order)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3375" y="5244306"/>
            <a:ext cx="22796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758825" y="1601788"/>
          <a:ext cx="29257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0" name="Equation" r:id="rId5" imgW="1180800" imgH="291960" progId="Equation.3">
                  <p:embed/>
                </p:oleObj>
              </mc:Choice>
              <mc:Fallback>
                <p:oleObj name="Equation" r:id="rId5" imgW="118080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601788"/>
                        <a:ext cx="2925763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6912792" y="1643857"/>
          <a:ext cx="1985145" cy="137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1" name="Equation" r:id="rId7" imgW="901700" imgH="622300" progId="Equation.3">
                  <p:embed/>
                </p:oleObj>
              </mc:Choice>
              <mc:Fallback>
                <p:oleObj name="Equation" r:id="rId7" imgW="901700" imgH="622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792" y="1643857"/>
                        <a:ext cx="1985145" cy="1373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4741863" y="1601788"/>
            <a:ext cx="1989137" cy="1951831"/>
            <a:chOff x="4414838" y="1486694"/>
            <a:chExt cx="1989137" cy="1951831"/>
          </a:xfrm>
        </p:grpSpPr>
        <p:sp>
          <p:nvSpPr>
            <p:cNvPr id="38" name="Frihandsfigur 15"/>
            <p:cNvSpPr/>
            <p:nvPr/>
          </p:nvSpPr>
          <p:spPr>
            <a:xfrm>
              <a:off x="4778375" y="1528763"/>
              <a:ext cx="1625600" cy="1438275"/>
            </a:xfrm>
            <a:custGeom>
              <a:avLst/>
              <a:gdLst>
                <a:gd name="connsiteX0" fmla="*/ 0 w 1625600"/>
                <a:gd name="connsiteY0" fmla="*/ 1439333 h 1439333"/>
                <a:gd name="connsiteX1" fmla="*/ 677333 w 1625600"/>
                <a:gd name="connsiteY1" fmla="*/ 1117600 h 1439333"/>
                <a:gd name="connsiteX2" fmla="*/ 897466 w 1625600"/>
                <a:gd name="connsiteY2" fmla="*/ 237067 h 1439333"/>
                <a:gd name="connsiteX3" fmla="*/ 1625600 w 1625600"/>
                <a:gd name="connsiteY3" fmla="*/ 0 h 143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1439333">
                  <a:moveTo>
                    <a:pt x="0" y="1439333"/>
                  </a:moveTo>
                  <a:cubicBezTo>
                    <a:pt x="263877" y="1378655"/>
                    <a:pt x="527755" y="1317978"/>
                    <a:pt x="677333" y="1117600"/>
                  </a:cubicBezTo>
                  <a:cubicBezTo>
                    <a:pt x="826911" y="917222"/>
                    <a:pt x="739422" y="423334"/>
                    <a:pt x="897466" y="237067"/>
                  </a:cubicBezTo>
                  <a:cubicBezTo>
                    <a:pt x="1055510" y="50800"/>
                    <a:pt x="1625600" y="0"/>
                    <a:pt x="1625600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dirty="0"/>
                <a:t>    </a:t>
              </a:r>
            </a:p>
          </p:txBody>
        </p:sp>
        <p:grpSp>
          <p:nvGrpSpPr>
            <p:cNvPr id="39" name="Group 16"/>
            <p:cNvGrpSpPr/>
            <p:nvPr/>
          </p:nvGrpSpPr>
          <p:grpSpPr>
            <a:xfrm>
              <a:off x="4414838" y="1486694"/>
              <a:ext cx="1989137" cy="1951831"/>
              <a:chOff x="4414838" y="1486694"/>
              <a:chExt cx="1989137" cy="1951831"/>
            </a:xfrm>
          </p:grpSpPr>
          <p:cxnSp>
            <p:nvCxnSpPr>
              <p:cNvPr id="40" name="Rak 12"/>
              <p:cNvCxnSpPr/>
              <p:nvPr/>
            </p:nvCxnSpPr>
            <p:spPr>
              <a:xfrm rot="16200000" flipH="1">
                <a:off x="3992563" y="2235994"/>
                <a:ext cx="1516062" cy="17462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ak 13"/>
              <p:cNvCxnSpPr/>
              <p:nvPr/>
            </p:nvCxnSpPr>
            <p:spPr>
              <a:xfrm>
                <a:off x="4759325" y="2954338"/>
                <a:ext cx="1644650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15"/>
              <p:cNvSpPr txBox="1">
                <a:spLocks noChangeArrowheads="1"/>
              </p:cNvSpPr>
              <p:nvPr/>
            </p:nvSpPr>
            <p:spPr bwMode="auto">
              <a:xfrm>
                <a:off x="6037263" y="2978150"/>
                <a:ext cx="363537" cy="460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latin typeface="Perpetua" pitchFamily="18" charset="0"/>
                  </a:rPr>
                  <a:t>T</a:t>
                </a:r>
              </a:p>
            </p:txBody>
          </p:sp>
          <p:sp>
            <p:nvSpPr>
              <p:cNvPr id="43" name="TextBox 16"/>
              <p:cNvSpPr txBox="1">
                <a:spLocks noChangeArrowheads="1"/>
              </p:cNvSpPr>
              <p:nvPr/>
            </p:nvSpPr>
            <p:spPr bwMode="auto">
              <a:xfrm flipH="1">
                <a:off x="4414838" y="1917700"/>
                <a:ext cx="344487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 dirty="0">
                    <a:latin typeface="Perpetua" pitchFamily="18" charset="0"/>
                  </a:rPr>
                  <a:t>k</a:t>
                </a:r>
              </a:p>
            </p:txBody>
          </p:sp>
        </p:grpSp>
      </p:grpSp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50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51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52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53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3: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5" name="Platshållare för innehåll 5"/>
          <p:cNvSpPr>
            <a:spLocks noGrp="1"/>
          </p:cNvSpPr>
          <p:nvPr>
            <p:ph sz="quarter" idx="1"/>
          </p:nvPr>
        </p:nvSpPr>
        <p:spPr>
          <a:xfrm>
            <a:off x="914400" y="1417638"/>
            <a:ext cx="7797800" cy="5008562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We shall set up </a:t>
            </a:r>
            <a:r>
              <a:rPr lang="sv-SE" u="sng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Stoichiometry Tables</a:t>
            </a:r>
            <a:r>
              <a:rPr lang="sv-SE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using species A as our basis of calculation in the following reaction. We will use the stoichiometric tables to express the concentration as a function of conversion. We will combine </a:t>
            </a:r>
            <a:r>
              <a:rPr lang="sv-SE" dirty="0">
                <a:latin typeface="Arial" pitchFamily="34" charset="0"/>
                <a:cs typeface="Arial" pitchFamily="34" charset="0"/>
              </a:rPr>
              <a:t>C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with the appropriate </a:t>
            </a:r>
            <a:r>
              <a:rPr lang="sv-SE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to obtain -</a:t>
            </a:r>
            <a:r>
              <a:rPr lang="sv-SE" dirty="0">
                <a:latin typeface="Arial" pitchFamily="34" charset="0"/>
                <a:cs typeface="Arial" pitchFamily="34" charset="0"/>
              </a:rPr>
              <a:t>r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A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A is the limiting reactant.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390775" y="4101470"/>
          <a:ext cx="4708525" cy="124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62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4101470"/>
                        <a:ext cx="4708525" cy="1245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30275" y="1392238"/>
          <a:ext cx="3228975" cy="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99" name="Equation" r:id="rId3" imgW="1117600" imgH="177800" progId="Equation.3">
                  <p:embed/>
                </p:oleObj>
              </mc:Choice>
              <mc:Fallback>
                <p:oleObj name="Equation" r:id="rId3" imgW="11176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392238"/>
                        <a:ext cx="3228975" cy="513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914400" y="2559704"/>
          <a:ext cx="5926667" cy="115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0" name="Equation" r:id="rId5" imgW="2286000" imgH="444500" progId="Equation.3">
                  <p:embed/>
                </p:oleObj>
              </mc:Choice>
              <mc:Fallback>
                <p:oleObj name="Equation" r:id="rId5" imgW="2286000" imgH="444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59704"/>
                        <a:ext cx="5926667" cy="1153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ruta 10"/>
          <p:cNvSpPr txBox="1"/>
          <p:nvPr/>
        </p:nvSpPr>
        <p:spPr>
          <a:xfrm>
            <a:off x="879475" y="1911428"/>
            <a:ext cx="7883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dirty="0" smtClean="0">
                <a:latin typeface="Arial" pitchFamily="34" charset="0"/>
                <a:cs typeface="Arial" pitchFamily="34" charset="0"/>
              </a:rPr>
              <a:t>For every mole of A that reacts,</a:t>
            </a:r>
            <a:r>
              <a:rPr lang="sv-SE" sz="2100" b="1" i="1" dirty="0" smtClean="0">
                <a:latin typeface="Arial" pitchFamily="34" charset="0"/>
                <a:cs typeface="Arial" pitchFamily="34" charset="0"/>
              </a:rPr>
              <a:t> b/a 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moles of B react.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moles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of B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remaining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6"/>
          <p:cNvSpPr txBox="1"/>
          <p:nvPr/>
        </p:nvSpPr>
        <p:spPr>
          <a:xfrm>
            <a:off x="914400" y="3671361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Let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= 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B0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/N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A0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822325" y="4173925"/>
            <a:ext cx="7493488" cy="1471226"/>
            <a:chOff x="809988" y="4333134"/>
            <a:chExt cx="8349887" cy="1639366"/>
          </a:xfrm>
        </p:grpSpPr>
        <p:sp>
          <p:nvSpPr>
            <p:cNvPr id="13" name="textruta 7"/>
            <p:cNvSpPr txBox="1"/>
            <p:nvPr/>
          </p:nvSpPr>
          <p:spPr>
            <a:xfrm>
              <a:off x="809988" y="4333134"/>
              <a:ext cx="8349887" cy="548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838291" y="4725406"/>
            <a:ext cx="3964170" cy="12470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701" name="Equation" r:id="rId7" imgW="1371600" imgH="431640" progId="Equation.3">
                    <p:embed/>
                  </p:oleObj>
                </mc:Choice>
                <mc:Fallback>
                  <p:oleObj name="Equation" r:id="rId7" imgW="137160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91" y="4725406"/>
                          <a:ext cx="3964170" cy="12470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822325" y="5565576"/>
          <a:ext cx="5960858" cy="102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2" name="Equation" r:id="rId9" imgW="2298700" imgH="393700" progId="Equation.3">
                  <p:embed/>
                </p:oleObj>
              </mc:Choice>
              <mc:Fallback>
                <p:oleObj name="Equation" r:id="rId9" imgW="22987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5565576"/>
                        <a:ext cx="5960858" cy="10214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 System -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8" name="Tabell 2"/>
          <p:cNvGraphicFramePr>
            <a:graphicFrameLocks noGrp="1"/>
          </p:cNvGraphicFramePr>
          <p:nvPr/>
        </p:nvGraphicFramePr>
        <p:xfrm>
          <a:off x="795868" y="134182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9" name="Tabell 9"/>
          <p:cNvGraphicFramePr>
            <a:graphicFrameLocks noGrp="1"/>
          </p:cNvGraphicFramePr>
          <p:nvPr/>
        </p:nvGraphicFramePr>
        <p:xfrm>
          <a:off x="643467" y="237081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159000"/>
                <a:gridCol w="1462957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B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-b/aN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-b/aX)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0" name="Tabell 10"/>
          <p:cNvGraphicFramePr>
            <a:graphicFrameLocks noGrp="1"/>
          </p:cNvGraphicFramePr>
          <p:nvPr/>
        </p:nvGraphicFramePr>
        <p:xfrm>
          <a:off x="643467" y="1799771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217364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(1-X)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1" name="Tabell 19"/>
          <p:cNvGraphicFramePr>
            <a:graphicFrameLocks noGrp="1"/>
          </p:cNvGraphicFramePr>
          <p:nvPr/>
        </p:nvGraphicFramePr>
        <p:xfrm>
          <a:off x="795870" y="4100910"/>
          <a:ext cx="8229599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Inert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----------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F</a:t>
                      </a:r>
                      <a:r>
                        <a:rPr lang="sv-SE" sz="2400" i="1" baseline="-25000" dirty="0" smtClean="0"/>
                        <a:t>T0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T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T0</a:t>
                      </a:r>
                      <a:r>
                        <a:rPr lang="sv-SE" sz="2400" i="1" baseline="0" dirty="0" smtClean="0"/>
                        <a:t>+δN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2" name="Grupp 27"/>
          <p:cNvGrpSpPr/>
          <p:nvPr/>
        </p:nvGrpSpPr>
        <p:grpSpPr>
          <a:xfrm>
            <a:off x="381000" y="5199062"/>
            <a:ext cx="5319712" cy="910211"/>
            <a:chOff x="681198" y="5012918"/>
            <a:chExt cx="5575473" cy="1015938"/>
          </a:xfrm>
        </p:grpSpPr>
        <p:sp>
          <p:nvSpPr>
            <p:cNvPr id="33" name="Platshållare för innehåll 5"/>
            <p:cNvSpPr txBox="1">
              <a:spLocks/>
            </p:cNvSpPr>
            <p:nvPr/>
          </p:nvSpPr>
          <p:spPr>
            <a:xfrm>
              <a:off x="681198" y="5154143"/>
              <a:ext cx="1502209" cy="874713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 typeface="Wingdings 2"/>
                <a:buNone/>
                <a:tabLst/>
                <a:defRPr/>
              </a:pPr>
              <a:r>
                <a:rPr kumimoji="0" lang="sv-SE" sz="26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Where</a:t>
              </a:r>
              <a:r>
                <a:rPr kumimoji="0" lang="sv-SE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graphicFrame>
          <p:nvGraphicFramePr>
            <p:cNvPr id="34" name="Object 4"/>
            <p:cNvGraphicFramePr>
              <a:graphicFrameLocks noChangeAspect="1"/>
            </p:cNvGraphicFramePr>
            <p:nvPr/>
          </p:nvGraphicFramePr>
          <p:xfrm>
            <a:off x="2183407" y="5012918"/>
            <a:ext cx="4073264" cy="9018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20" name="Equation" r:id="rId3" imgW="1955520" imgH="431640" progId="Equation.3">
                    <p:embed/>
                  </p:oleObj>
                </mc:Choice>
                <mc:Fallback>
                  <p:oleObj name="Equation" r:id="rId3" imgW="195552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3407" y="5012918"/>
                          <a:ext cx="4073264" cy="9018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upp 11"/>
          <p:cNvGrpSpPr/>
          <p:nvPr/>
        </p:nvGrpSpPr>
        <p:grpSpPr>
          <a:xfrm>
            <a:off x="5761090" y="5202238"/>
            <a:ext cx="2938410" cy="812800"/>
            <a:chOff x="457198" y="5047488"/>
            <a:chExt cx="3279725" cy="907212"/>
          </a:xfrm>
        </p:grpSpPr>
        <p:graphicFrame>
          <p:nvGraphicFramePr>
            <p:cNvPr id="36" name="Object 4"/>
            <p:cNvGraphicFramePr>
              <a:graphicFrameLocks noChangeAspect="1"/>
            </p:cNvGraphicFramePr>
            <p:nvPr/>
          </p:nvGraphicFramePr>
          <p:xfrm>
            <a:off x="1266897" y="5047488"/>
            <a:ext cx="2470026" cy="90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21" name="Equation" r:id="rId5" imgW="1066680" imgH="393480" progId="Equation.3">
                    <p:embed/>
                  </p:oleObj>
                </mc:Choice>
                <mc:Fallback>
                  <p:oleObj name="Equation" r:id="rId5" imgW="106668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6897" y="5047488"/>
                          <a:ext cx="2470026" cy="907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ktangel 24"/>
            <p:cNvSpPr/>
            <p:nvPr/>
          </p:nvSpPr>
          <p:spPr>
            <a:xfrm>
              <a:off x="457198" y="5225052"/>
              <a:ext cx="826452" cy="549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8" name="Tabell 25"/>
          <p:cNvGraphicFramePr>
            <a:graphicFrameLocks noGrp="1"/>
          </p:cNvGraphicFramePr>
          <p:nvPr/>
        </p:nvGraphicFramePr>
        <p:xfrm>
          <a:off x="777878" y="2984186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C0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C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+c/aN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+c/aX)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9" name="Tabell 26"/>
          <p:cNvGraphicFramePr>
            <a:graphicFrameLocks noGrp="1"/>
          </p:cNvGraphicFramePr>
          <p:nvPr/>
        </p:nvGraphicFramePr>
        <p:xfrm>
          <a:off x="777878" y="3612398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481667"/>
                <a:gridCol w="2658533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D0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D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+d/aN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+d/aX)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40" name="textruta 11"/>
          <p:cNvSpPr txBox="1"/>
          <p:nvPr/>
        </p:nvSpPr>
        <p:spPr>
          <a:xfrm>
            <a:off x="643468" y="6086157"/>
            <a:ext cx="7471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sv-SE" sz="2200" dirty="0" smtClean="0">
                <a:latin typeface="Arial" pitchFamily="34" charset="0"/>
                <a:cs typeface="Arial" pitchFamily="34" charset="0"/>
              </a:rPr>
              <a:t> = change in total number of mol per mol A reacted</a:t>
            </a:r>
            <a:endParaRPr lang="sv-SE" sz="22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7" name="Rektangel 11"/>
          <p:cNvSpPr/>
          <p:nvPr/>
        </p:nvSpPr>
        <p:spPr>
          <a:xfrm>
            <a:off x="603504" y="1477403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Note: </a:t>
            </a: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the reaction occurs in the liquid phase</a:t>
            </a:r>
          </a:p>
          <a:p>
            <a:pPr algn="ctr">
              <a:buNone/>
            </a:pP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pPr algn="ctr"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 gas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phase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occurs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a rigid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steel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batch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endParaRPr lang="sv-SE" sz="2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 24"/>
          <p:cNvGrpSpPr/>
          <p:nvPr/>
        </p:nvGrpSpPr>
        <p:grpSpPr>
          <a:xfrm>
            <a:off x="3692415" y="3421029"/>
            <a:ext cx="2096206" cy="501710"/>
            <a:chOff x="457201" y="2890777"/>
            <a:chExt cx="2096206" cy="501710"/>
          </a:xfrm>
        </p:grpSpPr>
        <p:graphicFrame>
          <p:nvGraphicFramePr>
            <p:cNvPr id="19" name="Object 4"/>
            <p:cNvGraphicFramePr>
              <a:graphicFrameLocks noChangeAspect="1"/>
            </p:cNvGraphicFramePr>
            <p:nvPr/>
          </p:nvGraphicFramePr>
          <p:xfrm>
            <a:off x="1484843" y="2941577"/>
            <a:ext cx="1068564" cy="450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4" name="Equation" r:id="rId3" imgW="419100" imgH="177800" progId="Equation.3">
                    <p:embed/>
                  </p:oleObj>
                </mc:Choice>
                <mc:Fallback>
                  <p:oleObj name="Equation" r:id="rId3" imgW="419100" imgH="1778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843" y="2941577"/>
                          <a:ext cx="1068564" cy="450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2"/>
            <p:cNvSpPr/>
            <p:nvPr/>
          </p:nvSpPr>
          <p:spPr>
            <a:xfrm>
              <a:off x="457201" y="2890777"/>
              <a:ext cx="98135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b="1" dirty="0" err="1" smtClean="0">
                  <a:latin typeface="Arial" pitchFamily="34" charset="0"/>
                  <a:cs typeface="Arial" pitchFamily="34" charset="0"/>
                </a:rPr>
                <a:t>Then</a:t>
              </a:r>
              <a:endParaRPr lang="sv-SE" sz="26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upp 24"/>
          <p:cNvGrpSpPr/>
          <p:nvPr/>
        </p:nvGrpSpPr>
        <p:grpSpPr>
          <a:xfrm>
            <a:off x="1970617" y="4143968"/>
            <a:ext cx="5801783" cy="2142532"/>
            <a:chOff x="1500717" y="3589102"/>
            <a:chExt cx="6113516" cy="2635960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1500717" y="3589102"/>
            <a:ext cx="5176662" cy="979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5" name="Equation" r:id="rId5" imgW="2209800" imgH="419100" progId="Equation.3">
                    <p:embed/>
                  </p:oleObj>
                </mc:Choice>
                <mc:Fallback>
                  <p:oleObj name="Equation" r:id="rId5" imgW="2209800" imgH="4191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3589102"/>
                          <a:ext cx="5176662" cy="9795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1500717" y="4701930"/>
            <a:ext cx="6113516" cy="896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6" name="Equation" r:id="rId7" imgW="2768600" imgH="406400" progId="Equation.3">
                    <p:embed/>
                  </p:oleObj>
                </mc:Choice>
                <mc:Fallback>
                  <p:oleObj name="Equation" r:id="rId7" imgW="2768600" imgH="406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4701930"/>
                          <a:ext cx="6113516" cy="8961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3"/>
            <p:cNvSpPr/>
            <p:nvPr/>
          </p:nvSpPr>
          <p:spPr>
            <a:xfrm>
              <a:off x="1500717" y="5732619"/>
              <a:ext cx="72327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etc.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17</a:t>
            </a:fld>
            <a:endParaRPr lang="sv-SE"/>
          </a:p>
        </p:txBody>
      </p:sp>
      <p:grpSp>
        <p:nvGrpSpPr>
          <p:cNvPr id="12" name="Grupp 5"/>
          <p:cNvGrpSpPr/>
          <p:nvPr/>
        </p:nvGrpSpPr>
        <p:grpSpPr>
          <a:xfrm>
            <a:off x="914400" y="1694657"/>
            <a:ext cx="7349067" cy="492443"/>
            <a:chOff x="914400" y="2002362"/>
            <a:chExt cx="7349067" cy="492443"/>
          </a:xfrm>
        </p:grpSpPr>
        <p:sp>
          <p:nvSpPr>
            <p:cNvPr id="13" name="textruta 3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Suppose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2398713" y="2002362"/>
            <a:ext cx="2106612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77" name="Equation" r:id="rId3" imgW="876300" imgH="203200" progId="Equation.3">
                    <p:embed/>
                  </p:oleObj>
                </mc:Choice>
                <mc:Fallback>
                  <p:oleObj name="Equation" r:id="rId3" imgW="876300" imgH="203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8713" y="2002362"/>
                          <a:ext cx="2106612" cy="488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upp 6"/>
          <p:cNvGrpSpPr/>
          <p:nvPr/>
        </p:nvGrpSpPr>
        <p:grpSpPr>
          <a:xfrm>
            <a:off x="927100" y="2359819"/>
            <a:ext cx="7349067" cy="554038"/>
            <a:chOff x="914400" y="2002362"/>
            <a:chExt cx="7349067" cy="554038"/>
          </a:xfrm>
        </p:grpSpPr>
        <p:sp>
          <p:nvSpPr>
            <p:cNvPr id="16" name="textruta 7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2181225" y="2007125"/>
            <a:ext cx="1006475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78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225" y="2007125"/>
                          <a:ext cx="1006475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838200" y="3101182"/>
          <a:ext cx="49434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79" name="Equation" r:id="rId7" imgW="2057400" imgH="431640" progId="Equation.3">
                  <p:embed/>
                </p:oleObj>
              </mc:Choice>
              <mc:Fallback>
                <p:oleObj name="Equation" r:id="rId7" imgW="20574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01182"/>
                        <a:ext cx="49434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upp 12"/>
          <p:cNvGrpSpPr/>
          <p:nvPr/>
        </p:nvGrpSpPr>
        <p:grpSpPr>
          <a:xfrm>
            <a:off x="990600" y="4396029"/>
            <a:ext cx="7349067" cy="538715"/>
            <a:chOff x="914400" y="2002362"/>
            <a:chExt cx="7349067" cy="538715"/>
          </a:xfrm>
        </p:grpSpPr>
        <p:sp>
          <p:nvSpPr>
            <p:cNvPr id="26" name="textruta 10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Equimolar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7" name="Object 7"/>
            <p:cNvGraphicFramePr>
              <a:graphicFrameLocks noChangeAspect="1"/>
            </p:cNvGraphicFramePr>
            <p:nvPr/>
          </p:nvGraphicFramePr>
          <p:xfrm>
            <a:off x="3957638" y="2021965"/>
            <a:ext cx="1068387" cy="519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80" name="Equation" r:id="rId9" imgW="444240" imgH="215640" progId="Equation.3">
                    <p:embed/>
                  </p:oleObj>
                </mc:Choice>
                <mc:Fallback>
                  <p:oleObj name="Equation" r:id="rId9" imgW="44424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7638" y="2021965"/>
                          <a:ext cx="1068387" cy="519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13"/>
          <p:cNvGrpSpPr/>
          <p:nvPr/>
        </p:nvGrpSpPr>
        <p:grpSpPr>
          <a:xfrm>
            <a:off x="990600" y="5079207"/>
            <a:ext cx="7349067" cy="946150"/>
            <a:chOff x="914400" y="1793678"/>
            <a:chExt cx="7349067" cy="946150"/>
          </a:xfrm>
        </p:grpSpPr>
        <p:sp>
          <p:nvSpPr>
            <p:cNvPr id="29" name="textruta 14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Stoichiometric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0" name="Object 7"/>
            <p:cNvGraphicFramePr>
              <a:graphicFrameLocks noChangeAspect="1"/>
            </p:cNvGraphicFramePr>
            <p:nvPr/>
          </p:nvGraphicFramePr>
          <p:xfrm>
            <a:off x="3971925" y="1793678"/>
            <a:ext cx="1190625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81" name="Equation" r:id="rId11" imgW="495000" imgH="393480" progId="Equation.3">
                    <p:embed/>
                  </p:oleObj>
                </mc:Choice>
                <mc:Fallback>
                  <p:oleObj name="Equation" r:id="rId11" imgW="4950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1925" y="1793678"/>
                          <a:ext cx="1190625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18</a:t>
            </a:fld>
            <a:endParaRPr lang="sv-SE"/>
          </a:p>
        </p:txBody>
      </p:sp>
      <p:grpSp>
        <p:nvGrpSpPr>
          <p:cNvPr id="17" name="Grupp 26"/>
          <p:cNvGrpSpPr/>
          <p:nvPr/>
        </p:nvGrpSpPr>
        <p:grpSpPr>
          <a:xfrm>
            <a:off x="890107" y="3619502"/>
            <a:ext cx="3837468" cy="517843"/>
            <a:chOff x="1500717" y="6024568"/>
            <a:chExt cx="3837468" cy="517843"/>
          </a:xfrm>
        </p:grpSpPr>
        <p:graphicFrame>
          <p:nvGraphicFramePr>
            <p:cNvPr id="19" name="Object 8"/>
            <p:cNvGraphicFramePr>
              <a:graphicFrameLocks noChangeAspect="1"/>
            </p:cNvGraphicFramePr>
            <p:nvPr/>
          </p:nvGraphicFramePr>
          <p:xfrm>
            <a:off x="3653145" y="6039730"/>
            <a:ext cx="1685040" cy="502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3" name="Equation" r:id="rId3" imgW="723900" imgH="215900" progId="Equation.3">
                    <p:embed/>
                  </p:oleObj>
                </mc:Choice>
                <mc:Fallback>
                  <p:oleObj name="Equation" r:id="rId3" imgW="723900" imgH="2159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3145" y="6039730"/>
                          <a:ext cx="1685040" cy="502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8"/>
            <p:cNvSpPr/>
            <p:nvPr/>
          </p:nvSpPr>
          <p:spPr>
            <a:xfrm>
              <a:off x="1500717" y="6024568"/>
              <a:ext cx="2172390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5"/>
          <p:cNvGrpSpPr/>
          <p:nvPr/>
        </p:nvGrpSpPr>
        <p:grpSpPr>
          <a:xfrm>
            <a:off x="890107" y="1687513"/>
            <a:ext cx="3387328" cy="544512"/>
            <a:chOff x="1500717" y="4683129"/>
            <a:chExt cx="3387328" cy="544512"/>
          </a:xfrm>
        </p:grpSpPr>
        <p:sp>
          <p:nvSpPr>
            <p:cNvPr id="23" name="Rektangel 17"/>
            <p:cNvSpPr/>
            <p:nvPr/>
          </p:nvSpPr>
          <p:spPr>
            <a:xfrm>
              <a:off x="1500717" y="4692654"/>
              <a:ext cx="72231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If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12"/>
            <p:cNvGraphicFramePr>
              <a:graphicFrameLocks noChangeAspect="1"/>
            </p:cNvGraphicFramePr>
            <p:nvPr/>
          </p:nvGraphicFramePr>
          <p:xfrm>
            <a:off x="1829810" y="4683129"/>
            <a:ext cx="1924050" cy="544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4" name="Equation" r:id="rId5" imgW="901440" imgH="228600" progId="Equation.3">
                    <p:embed/>
                  </p:oleObj>
                </mc:Choice>
                <mc:Fallback>
                  <p:oleObj name="Equation" r:id="rId5" imgW="90144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9810" y="4683129"/>
                          <a:ext cx="1924050" cy="544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ktangel 20"/>
            <p:cNvSpPr/>
            <p:nvPr/>
          </p:nvSpPr>
          <p:spPr>
            <a:xfrm>
              <a:off x="3866612" y="4692654"/>
              <a:ext cx="102143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, then</a:t>
              </a:r>
            </a:p>
          </p:txBody>
        </p:sp>
      </p:grpSp>
      <p:grpSp>
        <p:nvGrpSpPr>
          <p:cNvPr id="28" name="Grupp 22"/>
          <p:cNvGrpSpPr/>
          <p:nvPr/>
        </p:nvGrpSpPr>
        <p:grpSpPr>
          <a:xfrm>
            <a:off x="890107" y="2378607"/>
            <a:ext cx="7954251" cy="1158939"/>
            <a:chOff x="1396245" y="4673602"/>
            <a:chExt cx="7954251" cy="1158939"/>
          </a:xfrm>
        </p:grpSpPr>
        <p:graphicFrame>
          <p:nvGraphicFramePr>
            <p:cNvPr id="31" name="Object 7"/>
            <p:cNvGraphicFramePr>
              <a:graphicFrameLocks noChangeAspect="1"/>
            </p:cNvGraphicFramePr>
            <p:nvPr/>
          </p:nvGraphicFramePr>
          <p:xfrm>
            <a:off x="1431651" y="4731808"/>
            <a:ext cx="4264025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5" name="Equation" r:id="rId7" imgW="1904760" imgH="431640" progId="Equation.3">
                    <p:embed/>
                  </p:oleObj>
                </mc:Choice>
                <mc:Fallback>
                  <p:oleObj name="Equation" r:id="rId7" imgW="19047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651" y="4731808"/>
                          <a:ext cx="4264025" cy="966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9"/>
            <p:cNvSpPr/>
            <p:nvPr/>
          </p:nvSpPr>
          <p:spPr>
            <a:xfrm>
              <a:off x="5675258" y="4938717"/>
              <a:ext cx="36752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Constant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Volume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ktangel 21"/>
            <p:cNvSpPr/>
            <p:nvPr/>
          </p:nvSpPr>
          <p:spPr>
            <a:xfrm>
              <a:off x="1396245" y="4673602"/>
              <a:ext cx="7954251" cy="115893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56061" y="3908425"/>
            <a:ext cx="3008980" cy="2451100"/>
            <a:chOff x="2782220" y="4216400"/>
            <a:chExt cx="3008980" cy="2451100"/>
          </a:xfrm>
        </p:grpSpPr>
        <p:grpSp>
          <p:nvGrpSpPr>
            <p:cNvPr id="35" name="Group 3"/>
            <p:cNvGrpSpPr>
              <a:grpSpLocks/>
            </p:cNvGrpSpPr>
            <p:nvPr/>
          </p:nvGrpSpPr>
          <p:grpSpPr bwMode="auto">
            <a:xfrm>
              <a:off x="3574559" y="4216400"/>
              <a:ext cx="2216641" cy="1993900"/>
              <a:chOff x="5175" y="2235"/>
              <a:chExt cx="4035" cy="4650"/>
            </a:xfrm>
          </p:grpSpPr>
          <p:sp>
            <p:nvSpPr>
              <p:cNvPr id="38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36" name="Object 14"/>
            <p:cNvGraphicFramePr>
              <a:graphicFrameLocks noChangeAspect="1"/>
            </p:cNvGraphicFramePr>
            <p:nvPr/>
          </p:nvGraphicFramePr>
          <p:xfrm>
            <a:off x="2782220" y="4948570"/>
            <a:ext cx="667026" cy="9665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6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2220" y="4948570"/>
                          <a:ext cx="667026" cy="9665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16"/>
            <p:cNvGraphicFramePr>
              <a:graphicFrameLocks noChangeAspect="1"/>
            </p:cNvGraphicFramePr>
            <p:nvPr/>
          </p:nvGraphicFramePr>
          <p:xfrm>
            <a:off x="4483100" y="6397625"/>
            <a:ext cx="24447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7" name="Equation" r:id="rId11" imgW="177480" imgH="164880" progId="Equation.3">
                    <p:embed/>
                  </p:oleObj>
                </mc:Choice>
                <mc:Fallback>
                  <p:oleObj name="Equation" r:id="rId11" imgW="177480" imgH="1648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3100" y="6397625"/>
                          <a:ext cx="244475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1" name="Rektangel 9"/>
          <p:cNvSpPr/>
          <p:nvPr/>
        </p:nvSpPr>
        <p:spPr>
          <a:xfrm>
            <a:off x="913343" y="2641176"/>
            <a:ext cx="8127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Consider the following elementary reaction with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Find X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for both a batch reactor and a flow reactor.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ubrik 17"/>
          <p:cNvSpPr txBox="1">
            <a:spLocks/>
          </p:cNvSpPr>
          <p:nvPr/>
        </p:nvSpPr>
        <p:spPr>
          <a:xfrm>
            <a:off x="913342" y="1368951"/>
            <a:ext cx="7963958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Calculate the equilibrium conversion for gas phase reaction, X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.   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392488" y="5111750"/>
          <a:ext cx="3068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5" name="Equation" r:id="rId3" imgW="1346040" imgH="482400" progId="Equation.3">
                  <p:embed/>
                </p:oleObj>
              </mc:Choice>
              <mc:Fallback>
                <p:oleObj name="Equation" r:id="rId3" imgW="1346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5111750"/>
                        <a:ext cx="3068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4014788" y="4256882"/>
          <a:ext cx="18240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6" name="Equation" r:id="rId5" imgW="571320" imgH="177480" progId="Equation.3">
                  <p:embed/>
                </p:oleObj>
              </mc:Choice>
              <mc:Fallback>
                <p:oleObj name="Equation" r:id="rId5" imgW="5713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788" y="4256882"/>
                        <a:ext cx="1824037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4 – </a:t>
            </a:r>
            <a:r>
              <a:rPr lang="sv-SE" b="1" dirty="0" smtClean="0"/>
              <a:t>Tuesday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Size CSTRs and PFRs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=f(X)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Reaction Orders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Arrhenius Equation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</a:t>
            </a:r>
          </a:p>
          <a:p>
            <a:pPr lvl="1">
              <a:lnSpc>
                <a:spcPct val="80000"/>
              </a:lnSpc>
            </a:pP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Stoichiometric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Table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20</a:t>
            </a:fld>
            <a:endParaRPr lang="sv-SE"/>
          </a:p>
        </p:txBody>
      </p:sp>
      <p:grpSp>
        <p:nvGrpSpPr>
          <p:cNvPr id="4" name="Grupp 4"/>
          <p:cNvGrpSpPr/>
          <p:nvPr/>
        </p:nvGrpSpPr>
        <p:grpSpPr>
          <a:xfrm>
            <a:off x="955675" y="2893838"/>
            <a:ext cx="7349067" cy="946150"/>
            <a:chOff x="930275" y="1011094"/>
            <a:chExt cx="7349067" cy="946150"/>
          </a:xfrm>
        </p:grpSpPr>
        <p:sp>
          <p:nvSpPr>
            <p:cNvPr id="5" name="textruta 1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1: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2314575" y="1011094"/>
            <a:ext cx="1770063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850" name="Equation" r:id="rId3" imgW="736600" imgH="393700" progId="Equation.3">
                    <p:embed/>
                  </p:oleObj>
                </mc:Choice>
                <mc:Fallback>
                  <p:oleObj name="Equation" r:id="rId3" imgW="736600" imgH="3937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4575" y="1011094"/>
                          <a:ext cx="1770063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656013" y="1574099"/>
          <a:ext cx="2870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1" name="Equation" r:id="rId5" imgW="1193760" imgH="241200" progId="Equation.3">
                  <p:embed/>
                </p:oleObj>
              </mc:Choice>
              <mc:Fallback>
                <p:oleObj name="Equation" r:id="rId5" imgW="11937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1574099"/>
                        <a:ext cx="2870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665538" y="2221799"/>
          <a:ext cx="27162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2" name="Equation" r:id="rId7" imgW="1130040" imgH="241200" progId="Equation.3">
                  <p:embed/>
                </p:oleObj>
              </mc:Choice>
              <mc:Fallback>
                <p:oleObj name="Equation" r:id="rId7" imgW="11300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2221799"/>
                        <a:ext cx="271621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6"/>
          <p:cNvGrpSpPr/>
          <p:nvPr/>
        </p:nvGrpSpPr>
        <p:grpSpPr>
          <a:xfrm>
            <a:off x="955675" y="3783899"/>
            <a:ext cx="7349067" cy="550863"/>
            <a:chOff x="930275" y="1107399"/>
            <a:chExt cx="7349067" cy="550863"/>
          </a:xfrm>
        </p:grpSpPr>
        <p:sp>
          <p:nvSpPr>
            <p:cNvPr id="10" name="textruta 7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2: rate law: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3849688" y="1107399"/>
            <a:ext cx="2989262" cy="550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853" name="Equation" r:id="rId9" imgW="1244520" imgH="228600" progId="Equation.3">
                    <p:embed/>
                  </p:oleObj>
                </mc:Choice>
                <mc:Fallback>
                  <p:oleObj name="Equation" r:id="rId9" imgW="124452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9688" y="1107399"/>
                          <a:ext cx="2989262" cy="550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ubrik 1"/>
          <p:cNvSpPr txBox="1">
            <a:spLocks/>
          </p:cNvSpPr>
          <p:nvPr/>
        </p:nvSpPr>
        <p:spPr>
          <a:xfrm>
            <a:off x="955675" y="1328737"/>
            <a:ext cx="3140075" cy="804161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Calculate</a:t>
            </a:r>
            <a:r>
              <a:rPr lang="sv-SE" sz="2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X</a:t>
            </a:r>
            <a:r>
              <a:rPr lang="sv-SE" sz="2400" baseline="-250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095750" y="5646037"/>
          <a:ext cx="11239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4" name="Equation" r:id="rId11" imgW="596880" imgH="431640" progId="Equation.3">
                  <p:embed/>
                </p:oleObj>
              </mc:Choice>
              <mc:Fallback>
                <p:oleObj name="Equation" r:id="rId11" imgW="596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5646037"/>
                        <a:ext cx="112395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3875088" y="4410962"/>
          <a:ext cx="3068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5" name="Equation" r:id="rId13" imgW="1346040" imgH="482400" progId="Equation.3">
                  <p:embed/>
                </p:oleObj>
              </mc:Choice>
              <mc:Fallback>
                <p:oleObj name="Equation" r:id="rId13" imgW="1346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4410962"/>
                        <a:ext cx="3068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21</a:t>
            </a:fld>
            <a:endParaRPr lang="sv-SE"/>
          </a:p>
        </p:txBody>
      </p:sp>
      <p:graphicFrame>
        <p:nvGraphicFramePr>
          <p:cNvPr id="15" name="Tabell 2"/>
          <p:cNvGraphicFramePr>
            <a:graphicFrameLocks noGrp="1"/>
          </p:cNvGraphicFramePr>
          <p:nvPr/>
        </p:nvGraphicFramePr>
        <p:xfrm>
          <a:off x="911525" y="1553102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6" name="Tabell 9"/>
          <p:cNvGraphicFramePr>
            <a:graphicFrameLocks noGrp="1"/>
          </p:cNvGraphicFramePr>
          <p:nvPr/>
        </p:nvGraphicFramePr>
        <p:xfrm>
          <a:off x="911525" y="2570226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½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 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7" name="Tabell 10"/>
          <p:cNvGraphicFramePr>
            <a:graphicFrameLocks noGrp="1"/>
          </p:cNvGraphicFramePr>
          <p:nvPr/>
        </p:nvGraphicFramePr>
        <p:xfrm>
          <a:off x="911525" y="1973785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8" name="Grupp 14"/>
          <p:cNvGrpSpPr/>
          <p:nvPr/>
        </p:nvGrpSpPr>
        <p:grpSpPr>
          <a:xfrm>
            <a:off x="1198333" y="3287255"/>
            <a:ext cx="7349067" cy="830997"/>
            <a:chOff x="930275" y="3223309"/>
            <a:chExt cx="7349067" cy="830997"/>
          </a:xfrm>
        </p:grpSpPr>
        <p:sp>
          <p:nvSpPr>
            <p:cNvPr id="19" name="textruta 11"/>
            <p:cNvSpPr txBox="1"/>
            <p:nvPr/>
          </p:nvSpPr>
          <p:spPr>
            <a:xfrm>
              <a:off x="930275" y="322330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Totals: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ktangel 12"/>
            <p:cNvSpPr/>
            <p:nvPr/>
          </p:nvSpPr>
          <p:spPr>
            <a:xfrm>
              <a:off x="2016356" y="3223309"/>
              <a:ext cx="142111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ktangel 13"/>
            <p:cNvSpPr/>
            <p:nvPr/>
          </p:nvSpPr>
          <p:spPr>
            <a:xfrm>
              <a:off x="3929822" y="3223309"/>
              <a:ext cx="318217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 -N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 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X/2</a:t>
              </a:r>
            </a:p>
            <a:p>
              <a:pPr>
                <a:defRPr/>
              </a:pP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18"/>
          <p:cNvGrpSpPr/>
          <p:nvPr/>
        </p:nvGrpSpPr>
        <p:grpSpPr>
          <a:xfrm>
            <a:off x="1182458" y="3890963"/>
            <a:ext cx="7349067" cy="919162"/>
            <a:chOff x="914400" y="4013280"/>
            <a:chExt cx="7349067" cy="919162"/>
          </a:xfrm>
        </p:grpSpPr>
        <p:sp>
          <p:nvSpPr>
            <p:cNvPr id="23" name="textruta 17"/>
            <p:cNvSpPr txBox="1"/>
            <p:nvPr/>
          </p:nvSpPr>
          <p:spPr>
            <a:xfrm>
              <a:off x="914400" y="413747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@ </a:t>
              </a:r>
              <a:r>
                <a:rPr lang="sv-SE" sz="24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:   -r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=0    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/>
          </p:nvGraphicFramePr>
          <p:xfrm>
            <a:off x="4865917" y="4013280"/>
            <a:ext cx="1835150" cy="919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4872" name="Equation" r:id="rId3" imgW="863280" imgH="431640" progId="Equation.3">
                    <p:embed/>
                  </p:oleObj>
                </mc:Choice>
                <mc:Fallback>
                  <p:oleObj name="Equation" r:id="rId3" imgW="86328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5917" y="4013280"/>
                          <a:ext cx="1835150" cy="919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291486" y="4870372"/>
          <a:ext cx="12684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3" name="Equation" r:id="rId5" imgW="596900" imgH="393700" progId="Equation.3">
                  <p:embed/>
                </p:oleObj>
              </mc:Choice>
              <mc:Fallback>
                <p:oleObj name="Equation" r:id="rId5" imgW="596900" imgH="3937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486" y="4870372"/>
                        <a:ext cx="12684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364462" y="4887305"/>
          <a:ext cx="31845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4" name="Equation" r:id="rId7" imgW="1498600" imgH="355600" progId="Equation.3">
                  <p:embed/>
                </p:oleObj>
              </mc:Choice>
              <mc:Fallback>
                <p:oleObj name="Equation" r:id="rId7" imgW="1498600" imgH="355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4887305"/>
                        <a:ext cx="31845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/>
        </p:nvGraphicFramePr>
        <p:xfrm>
          <a:off x="5364462" y="5810170"/>
          <a:ext cx="17811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5" name="Equation" r:id="rId9" imgW="838200" imgH="355600" progId="Equation.3">
                  <p:embed/>
                </p:oleObj>
              </mc:Choice>
              <mc:Fallback>
                <p:oleObj name="Equation" r:id="rId9" imgW="838200" imgH="355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5810170"/>
                        <a:ext cx="17811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22</a:t>
            </a:fld>
            <a:endParaRPr lang="sv-SE"/>
          </a:p>
        </p:txBody>
      </p:sp>
      <p:graphicFrame>
        <p:nvGraphicFramePr>
          <p:cNvPr id="4" name="Tabell 8"/>
          <p:cNvGraphicFramePr>
            <a:graphicFrameLocks noGrp="1"/>
          </p:cNvGraphicFramePr>
          <p:nvPr/>
        </p:nvGraphicFramePr>
        <p:xfrm>
          <a:off x="946150" y="4355488"/>
          <a:ext cx="684106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2269067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10"/>
          <p:cNvSpPr/>
          <p:nvPr/>
        </p:nvSpPr>
        <p:spPr>
          <a:xfrm>
            <a:off x="930275" y="1376340"/>
            <a:ext cx="16289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i="1" u="sng" dirty="0" smtClean="0">
                <a:latin typeface="Arial" pitchFamily="34" charset="0"/>
                <a:cs typeface="Arial" pitchFamily="34" charset="0"/>
              </a:rPr>
              <a:t>Solution:</a:t>
            </a:r>
          </a:p>
        </p:txBody>
      </p:sp>
      <p:grpSp>
        <p:nvGrpSpPr>
          <p:cNvPr id="6" name="Grupp 23"/>
          <p:cNvGrpSpPr/>
          <p:nvPr/>
        </p:nvGrpSpPr>
        <p:grpSpPr>
          <a:xfrm>
            <a:off x="930275" y="1600185"/>
            <a:ext cx="7756525" cy="930275"/>
            <a:chOff x="457200" y="1543986"/>
            <a:chExt cx="7756525" cy="930275"/>
          </a:xfrm>
        </p:grpSpPr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6994525" y="1651936"/>
            <a:ext cx="1219200" cy="809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0" name="Equation" r:id="rId3" imgW="647640" imgH="431640" progId="Equation.3">
                    <p:embed/>
                  </p:oleObj>
                </mc:Choice>
                <mc:Fallback>
                  <p:oleObj name="Equation" r:id="rId3" imgW="647640" imgH="431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4525" y="1651936"/>
                          <a:ext cx="1219200" cy="809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5"/>
            <p:cNvGraphicFramePr>
              <a:graphicFrameLocks noChangeAspect="1"/>
            </p:cNvGraphicFramePr>
            <p:nvPr/>
          </p:nvGraphicFramePr>
          <p:xfrm>
            <a:off x="2863850" y="1543986"/>
            <a:ext cx="3136900" cy="930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1" name="Equation" r:id="rId5" imgW="1625400" imgH="482400" progId="Equation.3">
                    <p:embed/>
                  </p:oleObj>
                </mc:Choice>
                <mc:Fallback>
                  <p:oleObj name="Equation" r:id="rId5" imgW="1625400" imgH="4824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3850" y="1543986"/>
                          <a:ext cx="3136900" cy="930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11"/>
            <p:cNvSpPr/>
            <p:nvPr/>
          </p:nvSpPr>
          <p:spPr>
            <a:xfrm>
              <a:off x="457200" y="1741417"/>
              <a:ext cx="220605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At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upp 15"/>
          <p:cNvGrpSpPr/>
          <p:nvPr/>
        </p:nvGrpSpPr>
        <p:grpSpPr>
          <a:xfrm>
            <a:off x="882252" y="2682228"/>
            <a:ext cx="4832748" cy="920586"/>
            <a:chOff x="576262" y="4501762"/>
            <a:chExt cx="4142203" cy="1006621"/>
          </a:xfrm>
        </p:grpSpPr>
        <p:graphicFrame>
          <p:nvGraphicFramePr>
            <p:cNvPr id="11" name="Object 6"/>
            <p:cNvGraphicFramePr>
              <a:graphicFrameLocks noChangeAspect="1"/>
            </p:cNvGraphicFramePr>
            <p:nvPr/>
          </p:nvGraphicFramePr>
          <p:xfrm>
            <a:off x="3371435" y="4961800"/>
            <a:ext cx="1090121" cy="546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2" name="Equation" r:id="rId7" imgW="457200" imgH="228600" progId="Equation.3">
                    <p:embed/>
                  </p:oleObj>
                </mc:Choice>
                <mc:Fallback>
                  <p:oleObj name="Equation" r:id="rId7" imgW="4572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1435" y="4961800"/>
                          <a:ext cx="1090121" cy="5465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7"/>
            <p:cNvGraphicFramePr>
              <a:graphicFrameLocks noChangeAspect="1"/>
            </p:cNvGraphicFramePr>
            <p:nvPr/>
          </p:nvGraphicFramePr>
          <p:xfrm>
            <a:off x="3248190" y="4595531"/>
            <a:ext cx="1470275" cy="404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3" name="Equation" r:id="rId9" imgW="647640" imgH="177480" progId="Equation.3">
                    <p:embed/>
                  </p:oleObj>
                </mc:Choice>
                <mc:Fallback>
                  <p:oleObj name="Equation" r:id="rId9" imgW="64764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190" y="4595531"/>
                          <a:ext cx="1470275" cy="404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4"/>
            <p:cNvSpPr/>
            <p:nvPr/>
          </p:nvSpPr>
          <p:spPr>
            <a:xfrm>
              <a:off x="576262" y="4501762"/>
              <a:ext cx="3298572" cy="975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Stoichiometry:</a:t>
              </a:r>
              <a:endParaRPr lang="sv-SE" sz="2600" dirty="0" smtClean="0">
                <a:latin typeface="Arial" pitchFamily="34" charset="0"/>
                <a:cs typeface="Arial" pitchFamily="34" charset="0"/>
                <a:sym typeface="Wingdings"/>
              </a:endParaRPr>
            </a:p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  <a:sym typeface="Wingdings"/>
                </a:rPr>
                <a:t>Constant Volume:</a:t>
              </a:r>
            </a:p>
          </p:txBody>
        </p:sp>
      </p:grpSp>
      <p:sp>
        <p:nvSpPr>
          <p:cNvPr id="14" name="Rektangel 16"/>
          <p:cNvSpPr/>
          <p:nvPr/>
        </p:nvSpPr>
        <p:spPr>
          <a:xfrm>
            <a:off x="930275" y="3756167"/>
            <a:ext cx="11112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dirty="0" err="1" smtClean="0">
                <a:latin typeface="Arial" pitchFamily="34" charset="0"/>
                <a:cs typeface="Arial" pitchFamily="34" charset="0"/>
                <a:sym typeface="Wingdings"/>
              </a:rPr>
              <a:t>Batch</a:t>
            </a:r>
            <a:endParaRPr lang="sv-SE" sz="2600" b="1" dirty="0" smtClean="0">
              <a:latin typeface="Arial" pitchFamily="34" charset="0"/>
              <a:cs typeface="Arial" pitchFamily="34" charset="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23</a:t>
            </a:fld>
            <a:endParaRPr lang="sv-SE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930275" y="1844675"/>
          <a:ext cx="4776788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4" name="Equation" r:id="rId3" imgW="2247840" imgH="622080" progId="Equation.3">
                  <p:embed/>
                </p:oleObj>
              </mc:Choice>
              <mc:Fallback>
                <p:oleObj name="Equation" r:id="rId3" imgW="2247840" imgH="62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844675"/>
                        <a:ext cx="4776788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930275" y="3710500"/>
          <a:ext cx="466883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5" name="Equation" r:id="rId5" imgW="2197080" imgH="444240" progId="Equation.3">
                  <p:embed/>
                </p:oleObj>
              </mc:Choice>
              <mc:Fallback>
                <p:oleObj name="Equation" r:id="rId5" imgW="219708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710500"/>
                        <a:ext cx="466883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 19"/>
          <p:cNvGrpSpPr/>
          <p:nvPr/>
        </p:nvGrpSpPr>
        <p:grpSpPr>
          <a:xfrm>
            <a:off x="946150" y="5057490"/>
            <a:ext cx="1727200" cy="436827"/>
            <a:chOff x="863601" y="4911455"/>
            <a:chExt cx="1727200" cy="436827"/>
          </a:xfrm>
        </p:grpSpPr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890589" y="4962540"/>
            <a:ext cx="156527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916" name="Equation" r:id="rId7" imgW="736600" imgH="177800" progId="Equation.3">
                    <p:embed/>
                  </p:oleObj>
                </mc:Choice>
                <mc:Fallback>
                  <p:oleObj name="Equation" r:id="rId7" imgW="736600" imgH="1778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589" y="4962540"/>
                          <a:ext cx="156527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863601" y="4911455"/>
              <a:ext cx="1727200" cy="43682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24</a:t>
            </a:fld>
            <a:endParaRPr lang="sv-SE"/>
          </a:p>
        </p:txBody>
      </p:sp>
      <p:graphicFrame>
        <p:nvGraphicFramePr>
          <p:cNvPr id="8" name="Tabell 22"/>
          <p:cNvGraphicFramePr>
            <a:graphicFrameLocks noGrp="1"/>
          </p:cNvGraphicFramePr>
          <p:nvPr/>
        </p:nvGraphicFramePr>
        <p:xfrm>
          <a:off x="603505" y="428069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9" name="Tabell 21"/>
          <p:cNvGraphicFramePr>
            <a:graphicFrameLocks noGrp="1"/>
          </p:cNvGraphicFramePr>
          <p:nvPr/>
        </p:nvGraphicFramePr>
        <p:xfrm>
          <a:off x="603505" y="3792183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0" name="Tabell 2"/>
          <p:cNvGraphicFramePr>
            <a:graphicFrameLocks noGrp="1"/>
          </p:cNvGraphicFramePr>
          <p:nvPr/>
        </p:nvGraphicFramePr>
        <p:xfrm>
          <a:off x="603505" y="4865311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863726"/>
                <a:gridCol w="1349374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B0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Θ</a:t>
                      </a:r>
                      <a:r>
                        <a:rPr lang="sv-SE" sz="2400" baseline="-250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-b/aF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(Θ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-b/aX)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1" name="Grupp 15"/>
          <p:cNvGrpSpPr/>
          <p:nvPr/>
        </p:nvGrpSpPr>
        <p:grpSpPr>
          <a:xfrm>
            <a:off x="914400" y="5632185"/>
            <a:ext cx="4711368" cy="708060"/>
            <a:chOff x="457200" y="5430858"/>
            <a:chExt cx="4711368" cy="708060"/>
          </a:xfrm>
        </p:grpSpPr>
        <p:graphicFrame>
          <p:nvGraphicFramePr>
            <p:cNvPr id="12" name="Object 4"/>
            <p:cNvGraphicFramePr>
              <a:graphicFrameLocks noChangeAspect="1"/>
            </p:cNvGraphicFramePr>
            <p:nvPr/>
          </p:nvGraphicFramePr>
          <p:xfrm>
            <a:off x="1716239" y="5430858"/>
            <a:ext cx="3452329" cy="708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927" name="Equation" r:id="rId3" imgW="1917700" imgH="393700" progId="Equation.3">
                    <p:embed/>
                  </p:oleObj>
                </mc:Choice>
                <mc:Fallback>
                  <p:oleObj name="Equation" r:id="rId3" imgW="1917700" imgH="3937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6239" y="5430858"/>
                          <a:ext cx="3452329" cy="7080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lum bright="-10000" contrast="20000"/>
          </a:blip>
          <a:srcRect/>
          <a:stretch>
            <a:fillRect/>
          </a:stretch>
        </p:blipFill>
        <p:spPr bwMode="auto">
          <a:xfrm>
            <a:off x="603504" y="1459973"/>
            <a:ext cx="7540625" cy="243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25</a:t>
            </a:fld>
            <a:endParaRPr lang="sv-SE"/>
          </a:p>
        </p:txBody>
      </p:sp>
      <p:graphicFrame>
        <p:nvGraphicFramePr>
          <p:cNvPr id="11" name="Tabell 21"/>
          <p:cNvGraphicFramePr>
            <a:graphicFrameLocks noGrp="1"/>
          </p:cNvGraphicFramePr>
          <p:nvPr/>
        </p:nvGraphicFramePr>
        <p:xfrm>
          <a:off x="800100" y="1627751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5" name="Grupp 15"/>
          <p:cNvGrpSpPr/>
          <p:nvPr/>
        </p:nvGrpSpPr>
        <p:grpSpPr>
          <a:xfrm>
            <a:off x="701495" y="4802981"/>
            <a:ext cx="4757738" cy="776288"/>
            <a:chOff x="457200" y="5396773"/>
            <a:chExt cx="4757738" cy="776288"/>
          </a:xfrm>
        </p:grpSpPr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1670050" y="5396773"/>
            <a:ext cx="3544888" cy="776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59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050" y="5396773"/>
                          <a:ext cx="3544888" cy="776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graphicFrame>
        <p:nvGraphicFramePr>
          <p:cNvPr id="18" name="Tabell 9"/>
          <p:cNvGraphicFramePr>
            <a:graphicFrameLocks noGrp="1"/>
          </p:cNvGraphicFramePr>
          <p:nvPr/>
        </p:nvGraphicFramePr>
        <p:xfrm>
          <a:off x="927101" y="3080587"/>
          <a:ext cx="8026400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6140"/>
                <a:gridCol w="1077619"/>
                <a:gridCol w="1944668"/>
                <a:gridCol w="1498757"/>
                <a:gridCol w="2539216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9" name="Tabell 10"/>
          <p:cNvGraphicFramePr>
            <a:graphicFrameLocks noGrp="1"/>
          </p:cNvGraphicFramePr>
          <p:nvPr/>
        </p:nvGraphicFramePr>
        <p:xfrm>
          <a:off x="914400" y="2027363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0" name="Tabell 11"/>
          <p:cNvGraphicFramePr>
            <a:graphicFrameLocks noGrp="1"/>
          </p:cNvGraphicFramePr>
          <p:nvPr/>
        </p:nvGraphicFramePr>
        <p:xfrm>
          <a:off x="914400" y="254127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21" name="Grupp 15"/>
          <p:cNvGrpSpPr/>
          <p:nvPr/>
        </p:nvGrpSpPr>
        <p:grpSpPr>
          <a:xfrm>
            <a:off x="5681668" y="4754326"/>
            <a:ext cx="2967031" cy="782638"/>
            <a:chOff x="4150136" y="5365272"/>
            <a:chExt cx="1956634" cy="516117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4752094" y="5365272"/>
            <a:ext cx="1354676" cy="516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60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094" y="5365272"/>
                          <a:ext cx="1354676" cy="5161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3"/>
            <p:cNvSpPr/>
            <p:nvPr/>
          </p:nvSpPr>
          <p:spPr>
            <a:xfrm>
              <a:off x="4150136" y="5430858"/>
              <a:ext cx="513282" cy="324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upp 16"/>
          <p:cNvGrpSpPr/>
          <p:nvPr/>
        </p:nvGrpSpPr>
        <p:grpSpPr>
          <a:xfrm>
            <a:off x="673101" y="5692534"/>
            <a:ext cx="5961064" cy="827087"/>
            <a:chOff x="457200" y="6092103"/>
            <a:chExt cx="5961064" cy="827087"/>
          </a:xfrm>
        </p:grpSpPr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5214939" y="6092103"/>
            <a:ext cx="1203325" cy="827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61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4939" y="6092103"/>
                          <a:ext cx="1203325" cy="827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ktangel 27"/>
            <p:cNvSpPr/>
            <p:nvPr/>
          </p:nvSpPr>
          <p:spPr>
            <a:xfrm>
              <a:off x="457200" y="6224893"/>
              <a:ext cx="454483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Tabell 2"/>
          <p:cNvGraphicFramePr>
            <a:graphicFrameLocks noGrp="1"/>
          </p:cNvGraphicFramePr>
          <p:nvPr/>
        </p:nvGraphicFramePr>
        <p:xfrm>
          <a:off x="603504" y="2758762"/>
          <a:ext cx="7981274" cy="260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342316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33132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4" name="Grupp 15"/>
          <p:cNvGrpSpPr/>
          <p:nvPr/>
        </p:nvGrpSpPr>
        <p:grpSpPr>
          <a:xfrm>
            <a:off x="457200" y="5375275"/>
            <a:ext cx="5834063" cy="566738"/>
            <a:chOff x="457200" y="5407085"/>
            <a:chExt cx="5834063" cy="566738"/>
          </a:xfrm>
        </p:grpSpPr>
        <p:graphicFrame>
          <p:nvGraphicFramePr>
            <p:cNvPr id="27" name="Object 4"/>
            <p:cNvGraphicFramePr>
              <a:graphicFrameLocks noChangeAspect="1"/>
            </p:cNvGraphicFramePr>
            <p:nvPr/>
          </p:nvGraphicFramePr>
          <p:xfrm>
            <a:off x="1365250" y="5407085"/>
            <a:ext cx="2590800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85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5250" y="5407085"/>
                          <a:ext cx="2590800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4"/>
            <p:cNvGraphicFramePr>
              <a:graphicFrameLocks noChangeAspect="1"/>
            </p:cNvGraphicFramePr>
            <p:nvPr/>
          </p:nvGraphicFramePr>
          <p:xfrm>
            <a:off x="49355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86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55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3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16"/>
          <p:cNvGrpSpPr/>
          <p:nvPr/>
        </p:nvGrpSpPr>
        <p:grpSpPr>
          <a:xfrm>
            <a:off x="457200" y="6013450"/>
            <a:ext cx="3871913" cy="568325"/>
            <a:chOff x="457200" y="6146860"/>
            <a:chExt cx="3871913" cy="568325"/>
          </a:xfrm>
        </p:grpSpPr>
        <p:graphicFrame>
          <p:nvGraphicFramePr>
            <p:cNvPr id="32" name="Object 4"/>
            <p:cNvGraphicFramePr>
              <a:graphicFrameLocks noChangeAspect="1"/>
            </p:cNvGraphicFramePr>
            <p:nvPr/>
          </p:nvGraphicFramePr>
          <p:xfrm>
            <a:off x="3500438" y="6146860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87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0438" y="6146860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9">
            <a:lum bright="-10000" contrast="20000"/>
          </a:blip>
          <a:srcRect/>
          <a:stretch>
            <a:fillRect/>
          </a:stretch>
        </p:blipFill>
        <p:spPr bwMode="auto">
          <a:xfrm>
            <a:off x="2311796" y="13414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grpSp>
        <p:nvGrpSpPr>
          <p:cNvPr id="31" name="Grupp 10"/>
          <p:cNvGrpSpPr/>
          <p:nvPr/>
        </p:nvGrpSpPr>
        <p:grpSpPr>
          <a:xfrm>
            <a:off x="930275" y="1258094"/>
            <a:ext cx="5830887" cy="855662"/>
            <a:chOff x="537127" y="380472"/>
            <a:chExt cx="5830887" cy="855662"/>
          </a:xfrm>
        </p:grpSpPr>
        <p:graphicFrame>
          <p:nvGraphicFramePr>
            <p:cNvPr id="35" name="Object 4"/>
            <p:cNvGraphicFramePr>
              <a:graphicFrameLocks noChangeAspect="1"/>
            </p:cNvGraphicFramePr>
            <p:nvPr/>
          </p:nvGraphicFramePr>
          <p:xfrm>
            <a:off x="5126589" y="380472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17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6589" y="380472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8" name="Grupp 20"/>
          <p:cNvGrpSpPr/>
          <p:nvPr/>
        </p:nvGrpSpPr>
        <p:grpSpPr>
          <a:xfrm>
            <a:off x="930275" y="2199994"/>
            <a:ext cx="5723451" cy="601663"/>
            <a:chOff x="537127" y="1627175"/>
            <a:chExt cx="5723451" cy="601663"/>
          </a:xfrm>
        </p:grpSpPr>
        <p:graphicFrame>
          <p:nvGraphicFramePr>
            <p:cNvPr id="39" name="Object 4"/>
            <p:cNvGraphicFramePr>
              <a:graphicFrameLocks noChangeAspect="1"/>
            </p:cNvGraphicFramePr>
            <p:nvPr/>
          </p:nvGraphicFramePr>
          <p:xfrm>
            <a:off x="5157265" y="1627175"/>
            <a:ext cx="1103313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18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7265" y="1627175"/>
                          <a:ext cx="1103313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Rektangel 11"/>
            <p:cNvSpPr/>
            <p:nvPr/>
          </p:nvSpPr>
          <p:spPr>
            <a:xfrm>
              <a:off x="537127" y="16485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1" name="Grupp 21"/>
          <p:cNvGrpSpPr/>
          <p:nvPr/>
        </p:nvGrpSpPr>
        <p:grpSpPr>
          <a:xfrm>
            <a:off x="788988" y="3068357"/>
            <a:ext cx="7921259" cy="1812925"/>
            <a:chOff x="372579" y="1721450"/>
            <a:chExt cx="7921259" cy="1812925"/>
          </a:xfrm>
        </p:grpSpPr>
        <p:graphicFrame>
          <p:nvGraphicFramePr>
            <p:cNvPr id="42" name="Object 4"/>
            <p:cNvGraphicFramePr>
              <a:graphicFrameLocks noChangeAspect="1"/>
            </p:cNvGraphicFramePr>
            <p:nvPr/>
          </p:nvGraphicFramePr>
          <p:xfrm>
            <a:off x="393216" y="1721450"/>
            <a:ext cx="486092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19" name="Equation" r:id="rId7" imgW="2159000" imgH="419100" progId="Equation.3">
                    <p:embed/>
                  </p:oleObj>
                </mc:Choice>
                <mc:Fallback>
                  <p:oleObj name="Equation" r:id="rId7" imgW="2159000" imgH="4191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216" y="1721450"/>
                          <a:ext cx="486092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7"/>
            <p:cNvGraphicFramePr>
              <a:graphicFrameLocks noChangeAspect="1"/>
            </p:cNvGraphicFramePr>
            <p:nvPr/>
          </p:nvGraphicFramePr>
          <p:xfrm>
            <a:off x="372579" y="2718400"/>
            <a:ext cx="5580062" cy="815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20" name="Equation" r:id="rId9" imgW="2768600" imgH="406400" progId="Equation.3">
                    <p:embed/>
                  </p:oleObj>
                </mc:Choice>
                <mc:Fallback>
                  <p:oleObj name="Equation" r:id="rId9" imgW="2768600" imgH="4064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579" y="2718400"/>
                          <a:ext cx="5580062" cy="815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ktangel 13"/>
            <p:cNvSpPr/>
            <p:nvPr/>
          </p:nvSpPr>
          <p:spPr>
            <a:xfrm>
              <a:off x="53808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Rektangel 14"/>
          <p:cNvSpPr/>
          <p:nvPr/>
        </p:nvSpPr>
        <p:spPr>
          <a:xfrm>
            <a:off x="914400" y="4928850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2488" y="5611793"/>
            <a:ext cx="7656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We will consider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 gas phase reactions in the next lecture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Heat Effects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4</a:t>
            </a:r>
            <a:endParaRPr lang="sv-SE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798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799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00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01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02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03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04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  <p:sp>
        <p:nvSpPr>
          <p:cNvPr id="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shiha\Desktop\New Picture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04" y="1493838"/>
            <a:ext cx="8774000" cy="396716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930275" y="4749800"/>
          <a:ext cx="45005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22" name="Equation" r:id="rId4" imgW="2285724" imgH="393539" progId="Equation.3">
                  <p:embed/>
                </p:oleObj>
              </mc:Choice>
              <mc:Fallback>
                <p:oleObj name="Equation" r:id="rId4" imgW="2285724" imgH="39353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749800"/>
                        <a:ext cx="4500563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11"/>
          <p:cNvSpPr>
            <a:spLocks noChangeArrowheads="1"/>
          </p:cNvSpPr>
          <p:nvPr/>
        </p:nvSpPr>
        <p:spPr bwMode="auto">
          <a:xfrm>
            <a:off x="914400" y="5870575"/>
            <a:ext cx="578876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600" dirty="0">
                <a:latin typeface="Arial" pitchFamily="34" charset="0"/>
                <a:cs typeface="Arial" pitchFamily="34" charset="0"/>
              </a:rPr>
              <a:t>Only valid if there are no side streams</a:t>
            </a:r>
          </a:p>
        </p:txBody>
      </p:sp>
      <p:sp>
        <p:nvSpPr>
          <p:cNvPr id="10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58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59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60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9938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Two steps to get                   </a:t>
            </a:r>
            <a:r>
              <a:rPr lang="en-US" dirty="0" smtClean="0"/>
              <a:t> 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683000" y="1379538"/>
          <a:ext cx="1828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61" name="Equation" r:id="rId10" imgW="1828800" imgH="469900" progId="Equation.3">
                  <p:embed/>
                </p:oleObj>
              </mc:Choice>
              <mc:Fallback>
                <p:oleObj name="Equation" r:id="rId10" imgW="18288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379538"/>
                        <a:ext cx="18288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Power Law Model: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41400" y="2231177"/>
          <a:ext cx="26400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2" name="Equation" r:id="rId3" imgW="863280" imgH="228600" progId="Equation.3">
                  <p:embed/>
                </p:oleObj>
              </mc:Choice>
              <mc:Fallback>
                <p:oleObj name="Equation" r:id="rId3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231177"/>
                        <a:ext cx="26400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198937" y="2231177"/>
          <a:ext cx="4349750" cy="155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3" name="Equation" r:id="rId5" imgW="1853603" imgH="660308" progId="Equation.3">
                  <p:embed/>
                </p:oleObj>
              </mc:Choice>
              <mc:Fallback>
                <p:oleObj name="Equation" r:id="rId5" imgW="1853603" imgH="66030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7" y="2231177"/>
                        <a:ext cx="4349750" cy="155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7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055688" y="3559175"/>
          <a:ext cx="21923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4" name="Equation" r:id="rId8" imgW="850680" imgH="177480" progId="Equation.3">
                  <p:embed/>
                </p:oleObj>
              </mc:Choice>
              <mc:Fallback>
                <p:oleObj name="Equation" r:id="rId8" imgW="85068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3559175"/>
                        <a:ext cx="21923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79488" y="4013200"/>
            <a:ext cx="7847012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A reactor follows an elementary rate law if the reaction orders just happens to agree with the stoichiometric coefficients for the reaction as written.</a:t>
            </a:r>
          </a:p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e.g. If the above reaction follows an elementary rate law</a:t>
            </a:r>
          </a:p>
          <a:p>
            <a:pPr algn="just"/>
            <a:endParaRPr lang="sv-SE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v-SE" sz="2300" dirty="0">
                <a:latin typeface="Arial" pitchFamily="34" charset="0"/>
                <a:cs typeface="Arial" pitchFamily="34" charset="0"/>
              </a:rPr>
              <a:t>2nd order in A, 1st order in B, overall third order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298825" y="5510213"/>
          <a:ext cx="21590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5" name="Equation" r:id="rId10" imgW="901440" imgH="228600" progId="Equation.3">
                  <p:embed/>
                </p:oleObj>
              </mc:Choice>
              <mc:Fallback>
                <p:oleObj name="Equation" r:id="rId10" imgW="9014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5510213"/>
                        <a:ext cx="2159000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3254</TotalTime>
  <Words>822</Words>
  <Application>Microsoft Office PowerPoint</Application>
  <PresentationFormat>On-screen Show (4:3)</PresentationFormat>
  <Paragraphs>314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4</vt:lpstr>
      <vt:lpstr>Lecture 4 – Tuesday</vt:lpstr>
      <vt:lpstr>Reactor Mole Balances Summary</vt:lpstr>
      <vt:lpstr>Levenspiel Plots</vt:lpstr>
      <vt:lpstr>PFR</vt:lpstr>
      <vt:lpstr>Reactors in Series</vt:lpstr>
      <vt:lpstr>Reactors in Series</vt:lpstr>
      <vt:lpstr> Two steps to get                    </vt:lpstr>
      <vt:lpstr>Building Block 2: Rate Laws</vt:lpstr>
      <vt:lpstr>Arrhenius Equation</vt:lpstr>
      <vt:lpstr>Reaction Engineering</vt:lpstr>
      <vt:lpstr>Algorithm</vt:lpstr>
      <vt:lpstr>Building Block 3: Stoichiometry</vt:lpstr>
      <vt:lpstr>Stoichiometry</vt:lpstr>
      <vt:lpstr>Batch  System - Stoichiometry Table</vt:lpstr>
      <vt:lpstr>Stoichiometry Constant Volume Batch</vt:lpstr>
      <vt:lpstr>Stoichiometry Constant Volume Batch</vt:lpstr>
      <vt:lpstr>Stoichiometry Constant Volume Batch</vt:lpstr>
      <vt:lpstr>Batch Reactor - Example</vt:lpstr>
      <vt:lpstr>Batch Reactor - Example</vt:lpstr>
      <vt:lpstr>Batch Reactor - Example</vt:lpstr>
      <vt:lpstr>Batch Reactor - Example</vt:lpstr>
      <vt:lpstr>Batch Reactor - Example</vt:lpstr>
      <vt:lpstr>Flow System – Stoichiometry Table</vt:lpstr>
      <vt:lpstr>Flow System – Stoichiometry Table</vt:lpstr>
      <vt:lpstr>Flow System – Stoichiometry Table</vt:lpstr>
      <vt:lpstr>Stoichiometry</vt:lpstr>
      <vt:lpstr>PowerPoint Presentation</vt:lpstr>
      <vt:lpstr>End of Lecture 4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Arthur Shih</dc:creator>
  <cp:lastModifiedBy>alkuehne</cp:lastModifiedBy>
  <cp:revision>135</cp:revision>
  <dcterms:created xsi:type="dcterms:W3CDTF">2010-08-03T19:25:21Z</dcterms:created>
  <dcterms:modified xsi:type="dcterms:W3CDTF">2016-07-13T05:05:34Z</dcterms:modified>
</cp:coreProperties>
</file>