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17" r:id="rId3"/>
    <p:sldId id="318" r:id="rId4"/>
    <p:sldId id="319" r:id="rId5"/>
    <p:sldId id="320" r:id="rId6"/>
    <p:sldId id="311" r:id="rId7"/>
    <p:sldId id="312" r:id="rId8"/>
    <p:sldId id="276" r:id="rId9"/>
    <p:sldId id="304" r:id="rId10"/>
    <p:sldId id="321" r:id="rId11"/>
    <p:sldId id="322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06" r:id="rId23"/>
    <p:sldId id="284" r:id="rId2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8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84" y="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26D66D-3B95-7E48-874F-7F8F7D4CF3B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70CFC1-ACF6-4041-A481-27C4A3D314A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75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0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29DC-9A6F-4FDB-83C9-CF734A49993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22BF-6C6B-4E34-991C-72A4BE86A9C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AC85-608E-4213-835B-7DB533FBB0C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B98BE-92F7-447C-8CB7-78D9F1E1B34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2E3B-79C3-48BD-8F11-B4D79D1418A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09FA-58FA-46D8-8817-91640567A3B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BCA5-584F-42EC-90F8-D2E4FD69736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B68-A656-4E1E-8A3D-55AD3BDC265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F60-E02C-4CA7-A124-267AB5A0A35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DB8D-61A3-4A4F-A3D8-E41635BF7BF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20DC-DC99-4CC8-A661-61F9452D50E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B93D-C0CB-49CE-A299-A76842EE9D6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8D013E-529F-4054-9647-EF7E96444E4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pn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6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Part 1: 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in terms of Conversion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Algorithm for Isothermal Reactor Design</a:t>
            </a:r>
          </a:p>
          <a:p>
            <a:pPr marL="514350" indent="-514350">
              <a:buClrTx/>
              <a:buSzPct val="90000"/>
              <a:buAutoNum type="arabicPeriod"/>
            </a:pP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Mole Balances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sv-SE" dirty="0">
                <a:latin typeface="Arial" pitchFamily="34" charset="0"/>
                <a:cs typeface="Arial" pitchFamily="34" charset="0"/>
              </a:rPr>
              <a:t>Design Equation</a:t>
            </a: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Combine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>
                <a:latin typeface="Arial" pitchFamily="34" charset="0"/>
                <a:cs typeface="Arial" pitchFamily="34" charset="0"/>
              </a:rPr>
              <a:t>Evaluate</a:t>
            </a:r>
          </a:p>
          <a:p>
            <a:pPr marL="514350" indent="-51435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	</a:t>
            </a:r>
            <a:r>
              <a:rPr lang="sv-SE" sz="2162" dirty="0">
                <a:latin typeface="Arial" pitchFamily="34" charset="0"/>
                <a:cs typeface="Arial" pitchFamily="34" charset="0"/>
              </a:rPr>
              <a:t>A. Graphically (Chapter 2 plots)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B. Numerical (Quadrature Formulas Chapter 2 and appendices)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C. Analytical (Integral Tables in Appendix)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D. Software Packages (Appendix- Polymath)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  <p:sp>
        <p:nvSpPr>
          <p:cNvPr id="6" name="textruta 4"/>
          <p:cNvSpPr txBox="1"/>
          <p:nvPr/>
        </p:nvSpPr>
        <p:spPr>
          <a:xfrm>
            <a:off x="939800" y="1417638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 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OOH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9"/>
          <p:cNvGrpSpPr/>
          <p:nvPr/>
        </p:nvGrpSpPr>
        <p:grpSpPr>
          <a:xfrm>
            <a:off x="914400" y="5722938"/>
            <a:ext cx="7476067" cy="922337"/>
            <a:chOff x="914400" y="5096417"/>
            <a:chExt cx="7476067" cy="922337"/>
          </a:xfrm>
        </p:grpSpPr>
        <p:sp>
          <p:nvSpPr>
            <p:cNvPr id="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         </a:t>
              </a:r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89563" y="5096417"/>
            <a:ext cx="14271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028" name="Equation" r:id="rId3" imgW="660240" imgH="431640" progId="Equation.3">
                    <p:embed/>
                  </p:oleObj>
                </mc:Choice>
                <mc:Fallback>
                  <p:oleObj name="Equation" r:id="rId3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9563" y="5096417"/>
                          <a:ext cx="14271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0"/>
          <p:cNvGrpSpPr/>
          <p:nvPr/>
        </p:nvGrpSpPr>
        <p:grpSpPr>
          <a:xfrm>
            <a:off x="841375" y="2174875"/>
            <a:ext cx="5370513" cy="2790825"/>
            <a:chOff x="841375" y="1937813"/>
            <a:chExt cx="5370513" cy="2790825"/>
          </a:xfrm>
        </p:grpSpPr>
        <p:grpSp>
          <p:nvGrpSpPr>
            <p:cNvPr id="11" name="Grupp 20"/>
            <p:cNvGrpSpPr/>
            <p:nvPr/>
          </p:nvGrpSpPr>
          <p:grpSpPr>
            <a:xfrm>
              <a:off x="841375" y="1937813"/>
              <a:ext cx="5370513" cy="2790825"/>
              <a:chOff x="841375" y="1988612"/>
              <a:chExt cx="5370513" cy="2790825"/>
            </a:xfrm>
          </p:grpSpPr>
          <p:cxnSp>
            <p:nvCxnSpPr>
              <p:cNvPr id="14" name="Rak pil 7"/>
              <p:cNvCxnSpPr/>
              <p:nvPr/>
            </p:nvCxnSpPr>
            <p:spPr>
              <a:xfrm rot="10800000" flipH="1">
                <a:off x="4185440" y="3316554"/>
                <a:ext cx="100753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841375" y="2601387"/>
              <a:ext cx="1892300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29" name="Equation" r:id="rId5" imgW="876240" imgH="228600" progId="Equation.3">
                      <p:embed/>
                    </p:oleObj>
                  </mc:Choice>
                  <mc:Fallback>
                    <p:oleObj name="Equation" r:id="rId5" imgW="876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1375" y="2601387"/>
                            <a:ext cx="1892300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981075" y="1988612"/>
              <a:ext cx="1343025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0" name="Equation" r:id="rId7" imgW="622080" imgH="228600" progId="Equation.3">
                      <p:embed/>
                    </p:oleObj>
                  </mc:Choice>
                  <mc:Fallback>
                    <p:oleObj name="Equation" r:id="rId7" imgW="622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075" y="1988612"/>
                            <a:ext cx="1343025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1757298"/>
                  </p:ext>
                </p:extLst>
              </p:nvPr>
            </p:nvGraphicFramePr>
            <p:xfrm>
              <a:off x="5389563" y="3151186"/>
              <a:ext cx="822325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1" name="Equation" r:id="rId9" imgW="380880" imgH="177480" progId="Equation.3">
                      <p:embed/>
                    </p:oleObj>
                  </mc:Choice>
                  <mc:Fallback>
                    <p:oleObj name="Equation" r:id="rId9" imgW="380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9563" y="3151186"/>
                            <a:ext cx="822325" cy="382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6"/>
              <p:cNvGraphicFramePr>
                <a:graphicFrameLocks noChangeAspect="1"/>
              </p:cNvGraphicFramePr>
              <p:nvPr/>
            </p:nvGraphicFramePr>
            <p:xfrm>
              <a:off x="3327400" y="3682475"/>
              <a:ext cx="1425575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2" name="Equation" r:id="rId11" imgW="660400" imgH="165100" progId="Equation.3">
                      <p:embed/>
                    </p:oleObj>
                  </mc:Choice>
                  <mc:Fallback>
                    <p:oleObj name="Equation" r:id="rId11" imgW="6604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7400" y="3682475"/>
                            <a:ext cx="1425575" cy="352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3286125" y="3966637"/>
              <a:ext cx="2606675" cy="812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3" name="Equation" r:id="rId13" imgW="1206500" imgH="381000" progId="Equation.3">
                      <p:embed/>
                    </p:oleObj>
                  </mc:Choice>
                  <mc:Fallback>
                    <p:oleObj name="Equation" r:id="rId13" imgW="1206500" imgH="381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125" y="3966637"/>
                            <a:ext cx="2606675" cy="812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Cylinder 15"/>
            <p:cNvSpPr/>
            <p:nvPr/>
          </p:nvSpPr>
          <p:spPr>
            <a:xfrm>
              <a:off x="2797436" y="2605063"/>
              <a:ext cx="1388004" cy="990649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Vinklad  18"/>
            <p:cNvCxnSpPr/>
            <p:nvPr/>
          </p:nvCxnSpPr>
          <p:spPr>
            <a:xfrm>
              <a:off x="2355850" y="2184400"/>
              <a:ext cx="1135588" cy="423863"/>
            </a:xfrm>
            <a:prstGeom prst="bentConnector3">
              <a:avLst>
                <a:gd name="adj1" fmla="val 100699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ruta 19"/>
          <p:cNvSpPr txBox="1"/>
          <p:nvPr/>
        </p:nvSpPr>
        <p:spPr>
          <a:xfrm>
            <a:off x="981075" y="5229953"/>
            <a:ext cx="6620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9"/>
          <p:cNvGrpSpPr/>
          <p:nvPr/>
        </p:nvGrpSpPr>
        <p:grpSpPr>
          <a:xfrm>
            <a:off x="914400" y="1788790"/>
            <a:ext cx="7476067" cy="538485"/>
            <a:chOff x="914400" y="5281818"/>
            <a:chExt cx="7476067" cy="538485"/>
          </a:xfrm>
        </p:grpSpPr>
        <p:sp>
          <p:nvSpPr>
            <p:cNvPr id="1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1624" name="Object 8"/>
            <p:cNvGraphicFramePr>
              <a:graphicFrameLocks noChangeAspect="1"/>
            </p:cNvGraphicFramePr>
            <p:nvPr/>
          </p:nvGraphicFramePr>
          <p:xfrm>
            <a:off x="5129213" y="5358341"/>
            <a:ext cx="1947862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7" name="Equation" r:id="rId3" imgW="901440" imgH="215640" progId="Equation.3">
                    <p:embed/>
                  </p:oleObj>
                </mc:Choice>
                <mc:Fallback>
                  <p:oleObj name="Equation" r:id="rId3" imgW="9014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5358341"/>
                          <a:ext cx="1947862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ruta 15"/>
          <p:cNvSpPr txBox="1"/>
          <p:nvPr/>
        </p:nvSpPr>
        <p:spPr>
          <a:xfrm>
            <a:off x="939800" y="2775690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Stoichiometry:</a:t>
            </a:r>
            <a:endParaRPr lang="sv-SE" sz="2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21672"/>
              </p:ext>
            </p:extLst>
          </p:nvPr>
        </p:nvGraphicFramePr>
        <p:xfrm>
          <a:off x="914399" y="3900263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85890"/>
              </p:ext>
            </p:extLst>
          </p:nvPr>
        </p:nvGraphicFramePr>
        <p:xfrm>
          <a:off x="914399" y="3303822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(1-X)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20" name="Tabel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200"/>
              </p:ext>
            </p:extLst>
          </p:nvPr>
        </p:nvGraphicFramePr>
        <p:xfrm>
          <a:off x="1023410" y="4513637"/>
          <a:ext cx="6854818" cy="48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262"/>
                <a:gridCol w="1888081"/>
                <a:gridCol w="1477847"/>
                <a:gridCol w="2442628"/>
              </a:tblGrid>
              <a:tr h="402688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2F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=2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66113"/>
              </p:ext>
            </p:extLst>
          </p:nvPr>
        </p:nvGraphicFramePr>
        <p:xfrm>
          <a:off x="954088" y="1819275"/>
          <a:ext cx="46402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1" name="Equation" r:id="rId3" imgW="2145960" imgH="431640" progId="Equation.DSMT4">
                  <p:embed/>
                </p:oleObj>
              </mc:Choice>
              <mc:Fallback>
                <p:oleObj name="Equation" r:id="rId3" imgW="2145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819275"/>
                        <a:ext cx="464026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14400" y="2989263"/>
          <a:ext cx="4529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2" name="Equation" r:id="rId5" imgW="2095200" imgH="431640" progId="Equation.3">
                  <p:embed/>
                </p:oleObj>
              </mc:Choice>
              <mc:Fallback>
                <p:oleObj name="Equation" r:id="rId5" imgW="2095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9263"/>
                        <a:ext cx="4529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7100" y="4184650"/>
          <a:ext cx="23606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3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184650"/>
                        <a:ext cx="23606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952500" y="5461000"/>
          <a:ext cx="4997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4" name="Equation" r:id="rId9" imgW="2311200" imgH="228600" progId="Equation.3">
                  <p:embed/>
                </p:oleObj>
              </mc:Choice>
              <mc:Fallback>
                <p:oleObj name="Equation" r:id="rId9" imgW="2311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461000"/>
                        <a:ext cx="49974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046163" y="1628775"/>
          <a:ext cx="49133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7" name="Equation" r:id="rId3" imgW="2273040" imgH="431640" progId="Equation.3">
                  <p:embed/>
                </p:oleObj>
              </mc:Choice>
              <mc:Fallback>
                <p:oleObj name="Equation" r:id="rId3" imgW="2273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628775"/>
                        <a:ext cx="491331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282700" y="2833688"/>
          <a:ext cx="69738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8" name="Equation" r:id="rId5" imgW="3225600" imgH="431640" progId="Equation.3">
                  <p:embed/>
                </p:oleObj>
              </mc:Choice>
              <mc:Fallback>
                <p:oleObj name="Equation" r:id="rId5" imgW="32256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833688"/>
                        <a:ext cx="697388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87105"/>
              </p:ext>
            </p:extLst>
          </p:nvPr>
        </p:nvGraphicFramePr>
        <p:xfrm>
          <a:off x="912813" y="4235450"/>
          <a:ext cx="22621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9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235450"/>
                        <a:ext cx="22621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 12"/>
          <p:cNvGrpSpPr/>
          <p:nvPr/>
        </p:nvGrpSpPr>
        <p:grpSpPr>
          <a:xfrm>
            <a:off x="939800" y="5357815"/>
            <a:ext cx="2523067" cy="1009120"/>
            <a:chOff x="846668" y="5357815"/>
            <a:chExt cx="2523067" cy="1009120"/>
          </a:xfrm>
        </p:grpSpPr>
        <p:graphicFrame>
          <p:nvGraphicFramePr>
            <p:cNvPr id="115720" name="Object 8"/>
            <p:cNvGraphicFramePr>
              <a:graphicFrameLocks noChangeAspect="1"/>
            </p:cNvGraphicFramePr>
            <p:nvPr/>
          </p:nvGraphicFramePr>
          <p:xfrm>
            <a:off x="978431" y="5453063"/>
            <a:ext cx="222567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0" name="Equation" r:id="rId9" imgW="1028520" imgH="393480" progId="Equation.3">
                    <p:embed/>
                  </p:oleObj>
                </mc:Choice>
                <mc:Fallback>
                  <p:oleObj name="Equation" r:id="rId9" imgW="102852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431" y="5453063"/>
                          <a:ext cx="222567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846668" y="5357815"/>
              <a:ext cx="2523067" cy="1009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20"/>
          <p:cNvGrpSpPr/>
          <p:nvPr/>
        </p:nvGrpSpPr>
        <p:grpSpPr>
          <a:xfrm>
            <a:off x="2730500" y="2099832"/>
            <a:ext cx="5493543" cy="795866"/>
            <a:chOff x="939800" y="2815007"/>
            <a:chExt cx="6958168" cy="795866"/>
          </a:xfrm>
        </p:grpSpPr>
        <p:sp>
          <p:nvSpPr>
            <p:cNvPr id="10" name="Rektangel 9"/>
            <p:cNvSpPr/>
            <p:nvPr/>
          </p:nvSpPr>
          <p:spPr>
            <a:xfrm>
              <a:off x="2717801" y="2815007"/>
              <a:ext cx="3031066" cy="795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10800000" flipH="1">
              <a:off x="5748867" y="3200401"/>
              <a:ext cx="10075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939800" y="3200400"/>
              <a:ext cx="177800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839228"/>
                </p:ext>
              </p:extLst>
            </p:nvPr>
          </p:nvGraphicFramePr>
          <p:xfrm>
            <a:off x="7051447" y="2977363"/>
            <a:ext cx="846521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5" name="Equation" r:id="rId3" imgW="393480" imgH="177480" progId="Equation.DSMT4">
                    <p:embed/>
                  </p:oleObj>
                </mc:Choice>
                <mc:Fallback>
                  <p:oleObj name="Equation" r:id="rId3" imgW="39348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447" y="2977363"/>
                          <a:ext cx="846521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3300548" y="3010693"/>
            <a:ext cx="14795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6" name="Equation" r:id="rId5" imgW="685800" imgH="165100" progId="Equation.3">
                    <p:embed/>
                  </p:oleObj>
                </mc:Choice>
                <mc:Fallback>
                  <p:oleObj name="Equation" r:id="rId5" imgW="685800" imgH="1651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548" y="3010693"/>
                          <a:ext cx="14795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 19"/>
          <p:cNvGrpSpPr/>
          <p:nvPr/>
        </p:nvGrpSpPr>
        <p:grpSpPr>
          <a:xfrm>
            <a:off x="914400" y="3094038"/>
            <a:ext cx="7476067" cy="922337"/>
            <a:chOff x="914400" y="5232399"/>
            <a:chExt cx="7476067" cy="922337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4322763" y="5232399"/>
            <a:ext cx="145732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7" name="Equation" r:id="rId7" imgW="672840" imgH="431640" progId="Equation.3">
                    <p:embed/>
                  </p:oleObj>
                </mc:Choice>
                <mc:Fallback>
                  <p:oleObj name="Equation" r:id="rId7" imgW="67284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32399"/>
                          <a:ext cx="145732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upp 22"/>
          <p:cNvGrpSpPr/>
          <p:nvPr/>
        </p:nvGrpSpPr>
        <p:grpSpPr>
          <a:xfrm>
            <a:off x="939800" y="4260535"/>
            <a:ext cx="7476067" cy="555940"/>
            <a:chOff x="914400" y="5281818"/>
            <a:chExt cx="7476067" cy="55594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sv-SE" sz="2600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Law</a:t>
              </a:r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44963" y="5375796"/>
            <a:ext cx="18129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88" name="Equation" r:id="rId9" imgW="838080" imgH="215640" progId="Equation.3">
                    <p:embed/>
                  </p:oleObj>
                </mc:Choice>
                <mc:Fallback>
                  <p:oleObj name="Equation" r:id="rId9" imgW="83808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963" y="5375796"/>
                          <a:ext cx="18129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upp 29"/>
          <p:cNvGrpSpPr/>
          <p:nvPr/>
        </p:nvGrpSpPr>
        <p:grpSpPr>
          <a:xfrm>
            <a:off x="939800" y="5232413"/>
            <a:ext cx="7476067" cy="1200137"/>
            <a:chOff x="939800" y="5317078"/>
            <a:chExt cx="7476067" cy="1200137"/>
          </a:xfrm>
        </p:grpSpPr>
        <p:grpSp>
          <p:nvGrpSpPr>
            <p:cNvPr id="26" name="Grupp 25"/>
            <p:cNvGrpSpPr/>
            <p:nvPr/>
          </p:nvGrpSpPr>
          <p:grpSpPr>
            <a:xfrm>
              <a:off x="939800" y="5317078"/>
              <a:ext cx="7476067" cy="571487"/>
              <a:chOff x="914400" y="5281818"/>
              <a:chExt cx="7476067" cy="571487"/>
            </a:xfrm>
          </p:grpSpPr>
          <p:sp>
            <p:nvSpPr>
              <p:cNvPr id="27" name="textruta 26"/>
              <p:cNvSpPr txBox="1"/>
              <p:nvPr/>
            </p:nvSpPr>
            <p:spPr>
              <a:xfrm>
                <a:off x="914400" y="5281818"/>
                <a:ext cx="74760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sv-SE" sz="2600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Stoichiometry</a:t>
                </a:r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3664529"/>
                  </p:ext>
                </p:extLst>
              </p:nvPr>
            </p:nvGraphicFramePr>
            <p:xfrm>
              <a:off x="4362450" y="5364355"/>
              <a:ext cx="2166938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89" name="Equation" r:id="rId11" imgW="1002960" imgH="228600" progId="Equation.3">
                      <p:embed/>
                    </p:oleObj>
                  </mc:Choice>
                  <mc:Fallback>
                    <p:oleObj name="Equation" r:id="rId11" imgW="1002960" imgH="2286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2450" y="5364355"/>
                            <a:ext cx="2166938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895751"/>
                </p:ext>
              </p:extLst>
            </p:nvPr>
          </p:nvGraphicFramePr>
          <p:xfrm>
            <a:off x="4387850" y="6029853"/>
            <a:ext cx="126206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0" name="Equation" r:id="rId13" imgW="583920" imgH="228600" progId="Equation.3">
                    <p:embed/>
                  </p:oleObj>
                </mc:Choice>
                <mc:Fallback>
                  <p:oleObj name="Equation" r:id="rId13" imgW="583920" imgH="2286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6029853"/>
                          <a:ext cx="126206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939800" y="1417638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14812"/>
              </p:ext>
            </p:extLst>
          </p:nvPr>
        </p:nvGraphicFramePr>
        <p:xfrm>
          <a:off x="755904" y="2012945"/>
          <a:ext cx="18081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1" name="Equation" r:id="rId15" imgW="838080" imgH="419040" progId="Equation.3">
                  <p:embed/>
                </p:oleObj>
              </mc:Choice>
              <mc:Fallback>
                <p:oleObj name="Equation" r:id="rId15" imgW="83808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04" y="2012945"/>
                        <a:ext cx="1808162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/>
          <p:cNvGrpSpPr/>
          <p:nvPr/>
        </p:nvGrpSpPr>
        <p:grpSpPr>
          <a:xfrm>
            <a:off x="911225" y="990070"/>
            <a:ext cx="7476067" cy="540280"/>
            <a:chOff x="914400" y="3143457"/>
            <a:chExt cx="7476067" cy="540280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3143457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721051"/>
                </p:ext>
              </p:extLst>
            </p:nvPr>
          </p:nvGraphicFramePr>
          <p:xfrm>
            <a:off x="3128962" y="3196375"/>
            <a:ext cx="461327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09" name="Equation" r:id="rId3" imgW="2260440" imgH="228600" progId="Equation.3">
                    <p:embed/>
                  </p:oleObj>
                </mc:Choice>
                <mc:Fallback>
                  <p:oleObj name="Equation" r:id="rId3" imgW="22604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962" y="3196375"/>
                          <a:ext cx="4613275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290"/>
              </p:ext>
            </p:extLst>
          </p:nvPr>
        </p:nvGraphicFramePr>
        <p:xfrm>
          <a:off x="1633538" y="1633538"/>
          <a:ext cx="307657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0" name="Equation" r:id="rId5" imgW="1422360" imgH="888840" progId="Equation.3">
                  <p:embed/>
                </p:oleObj>
              </mc:Choice>
              <mc:Fallback>
                <p:oleObj name="Equation" r:id="rId5" imgW="1422360" imgH="888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633538"/>
                        <a:ext cx="3076575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p 30"/>
          <p:cNvGrpSpPr/>
          <p:nvPr/>
        </p:nvGrpSpPr>
        <p:grpSpPr>
          <a:xfrm>
            <a:off x="1671638" y="3524250"/>
            <a:ext cx="1882775" cy="1338263"/>
            <a:chOff x="1684335" y="4033832"/>
            <a:chExt cx="1882775" cy="1338263"/>
          </a:xfrm>
        </p:grpSpPr>
        <p:graphicFrame>
          <p:nvGraphicFramePr>
            <p:cNvPr id="117770" name="Object 10"/>
            <p:cNvGraphicFramePr>
              <a:graphicFrameLocks noChangeAspect="1"/>
            </p:cNvGraphicFramePr>
            <p:nvPr/>
          </p:nvGraphicFramePr>
          <p:xfrm>
            <a:off x="1754185" y="4033832"/>
            <a:ext cx="181292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1" name="Equation" r:id="rId7" imgW="838080" imgH="393480" progId="Equation.3">
                    <p:embed/>
                  </p:oleObj>
                </mc:Choice>
                <mc:Fallback>
                  <p:oleObj name="Equation" r:id="rId7" imgW="83808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185" y="4033832"/>
                          <a:ext cx="181292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1" name="Object 11"/>
            <p:cNvGraphicFramePr>
              <a:graphicFrameLocks noChangeAspect="1"/>
            </p:cNvGraphicFramePr>
            <p:nvPr/>
          </p:nvGraphicFramePr>
          <p:xfrm>
            <a:off x="1684335" y="4938707"/>
            <a:ext cx="159385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2" name="Equation" r:id="rId9" imgW="736560" imgH="203040" progId="Equation.3">
                    <p:embed/>
                  </p:oleObj>
                </mc:Choice>
                <mc:Fallback>
                  <p:oleObj name="Equation" r:id="rId9" imgW="73656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5" y="4938707"/>
                          <a:ext cx="1593850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45746"/>
              </p:ext>
            </p:extLst>
          </p:nvPr>
        </p:nvGraphicFramePr>
        <p:xfrm>
          <a:off x="1036638" y="4932363"/>
          <a:ext cx="4883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3" name="Equation" r:id="rId11" imgW="2260440" imgH="457200" progId="Equation.3">
                  <p:embed/>
                </p:oleObj>
              </mc:Choice>
              <mc:Fallback>
                <p:oleObj name="Equation" r:id="rId11" imgW="226044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932363"/>
                        <a:ext cx="48831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 32"/>
          <p:cNvGrpSpPr/>
          <p:nvPr/>
        </p:nvGrpSpPr>
        <p:grpSpPr>
          <a:xfrm>
            <a:off x="1696512" y="6008688"/>
            <a:ext cx="1680101" cy="659872"/>
            <a:chOff x="1782766" y="5859460"/>
            <a:chExt cx="1680101" cy="659872"/>
          </a:xfrm>
        </p:grpSpPr>
        <p:graphicFrame>
          <p:nvGraphicFramePr>
            <p:cNvPr id="117774" name="Object 14"/>
            <p:cNvGraphicFramePr>
              <a:graphicFrameLocks noChangeAspect="1"/>
            </p:cNvGraphicFramePr>
            <p:nvPr/>
          </p:nvGraphicFramePr>
          <p:xfrm>
            <a:off x="1946804" y="6034085"/>
            <a:ext cx="12652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4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804" y="6034085"/>
                          <a:ext cx="12652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29"/>
            <p:cNvSpPr/>
            <p:nvPr/>
          </p:nvSpPr>
          <p:spPr>
            <a:xfrm>
              <a:off x="1782766" y="5859460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20147"/>
              </p:ext>
            </p:extLst>
          </p:nvPr>
        </p:nvGraphicFramePr>
        <p:xfrm>
          <a:off x="6781800" y="5148263"/>
          <a:ext cx="1565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5" name="Equation" r:id="rId15" imgW="723600" imgH="203040" progId="Equation.3">
                  <p:embed/>
                </p:oleObj>
              </mc:Choice>
              <mc:Fallback>
                <p:oleObj name="Equation" r:id="rId15" imgW="72360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48263"/>
                        <a:ext cx="1565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1225" y="-11800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914400" y="137160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NOCl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 NO + Cl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939800" y="4179888"/>
            <a:ext cx="7476067" cy="923925"/>
            <a:chOff x="914400" y="5229753"/>
            <a:chExt cx="7476067" cy="923925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322763" y="5229753"/>
            <a:ext cx="1455737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89" name="Equation" r:id="rId3" imgW="672840" imgH="431640" progId="Equation.3">
                    <p:embed/>
                  </p:oleObj>
                </mc:Choice>
                <mc:Fallback>
                  <p:oleObj name="Equation" r:id="rId3" imgW="672840" imgH="431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29753"/>
                          <a:ext cx="1455737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upp 26"/>
          <p:cNvGrpSpPr/>
          <p:nvPr/>
        </p:nvGrpSpPr>
        <p:grpSpPr>
          <a:xfrm>
            <a:off x="939800" y="5403113"/>
            <a:ext cx="7476067" cy="538900"/>
            <a:chOff x="914400" y="5281818"/>
            <a:chExt cx="7476067" cy="538900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322763" y="5330180"/>
            <a:ext cx="145415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0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330180"/>
                          <a:ext cx="1454150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939800" y="1840963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2A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2B +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Flow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5975" y="2327275"/>
            <a:ext cx="6937375" cy="1504950"/>
            <a:chOff x="815975" y="2327275"/>
            <a:chExt cx="6937375" cy="1504950"/>
          </a:xfrm>
        </p:grpSpPr>
        <p:grpSp>
          <p:nvGrpSpPr>
            <p:cNvPr id="22" name="Grupp 21"/>
            <p:cNvGrpSpPr/>
            <p:nvPr/>
          </p:nvGrpSpPr>
          <p:grpSpPr>
            <a:xfrm>
              <a:off x="815975" y="2327275"/>
              <a:ext cx="6937375" cy="1504950"/>
              <a:chOff x="815975" y="2395007"/>
              <a:chExt cx="6937375" cy="1504950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815975" y="2396595"/>
              <a:ext cx="1676400" cy="893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91" name="Equation" r:id="rId7" imgW="774360" imgH="419040" progId="Equation.3">
                      <p:embed/>
                    </p:oleObj>
                  </mc:Choice>
                  <mc:Fallback>
                    <p:oleObj name="Equation" r:id="rId7" imgW="774360" imgH="4190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975" y="2396595"/>
                            <a:ext cx="1676400" cy="893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4" name="Object 10"/>
              <p:cNvGraphicFramePr>
                <a:graphicFrameLocks noChangeAspect="1"/>
              </p:cNvGraphicFramePr>
              <p:nvPr/>
            </p:nvGraphicFramePr>
            <p:xfrm>
              <a:off x="2909888" y="2395007"/>
              <a:ext cx="2084387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92" name="Equation" r:id="rId9" imgW="965160" imgH="419040" progId="Equation.3">
                      <p:embed/>
                    </p:oleObj>
                  </mc:Choice>
                  <mc:Fallback>
                    <p:oleObj name="Equation" r:id="rId9" imgW="965160" imgH="4190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9888" y="2395007"/>
                            <a:ext cx="2084387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5" name="Object 11"/>
              <p:cNvGraphicFramePr>
                <a:graphicFrameLocks noChangeAspect="1"/>
              </p:cNvGraphicFramePr>
              <p:nvPr/>
            </p:nvGraphicFramePr>
            <p:xfrm>
              <a:off x="5803900" y="2421995"/>
              <a:ext cx="1949450" cy="839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93" name="Equation" r:id="rId11" imgW="901440" imgH="393480" progId="Equation.3">
                      <p:embed/>
                    </p:oleObj>
                  </mc:Choice>
                  <mc:Fallback>
                    <p:oleObj name="Equation" r:id="rId11" imgW="901440" imgH="39348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3900" y="2421995"/>
                            <a:ext cx="1949450" cy="839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6" name="Object 12"/>
              <p:cNvGraphicFramePr>
                <a:graphicFrameLocks noChangeAspect="1"/>
              </p:cNvGraphicFramePr>
              <p:nvPr/>
            </p:nvGraphicFramePr>
            <p:xfrm>
              <a:off x="927100" y="3412595"/>
              <a:ext cx="877888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94" name="Equation" r:id="rId13" imgW="406080" imgH="228600" progId="Equation.3">
                      <p:embed/>
                    </p:oleObj>
                  </mc:Choice>
                  <mc:Fallback>
                    <p:oleObj name="Equation" r:id="rId13" imgW="406080" imgH="2286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7100" y="3412595"/>
                            <a:ext cx="877888" cy="487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701197"/>
                  </p:ext>
                </p:extLst>
              </p:nvPr>
            </p:nvGraphicFramePr>
            <p:xfrm>
              <a:off x="2782888" y="3467100"/>
              <a:ext cx="90646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95" name="Equation" r:id="rId15" imgW="419100" imgH="177800" progId="Equation.3">
                      <p:embed/>
                    </p:oleObj>
                  </mc:Choice>
                  <mc:Fallback>
                    <p:oleObj name="Equation" r:id="rId15" imgW="419100" imgH="1778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2888" y="3467100"/>
                            <a:ext cx="90646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0568734"/>
                  </p:ext>
                </p:extLst>
              </p:nvPr>
            </p:nvGraphicFramePr>
            <p:xfrm>
              <a:off x="4652433" y="3467100"/>
              <a:ext cx="1071563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96" name="Equation" r:id="rId17" imgW="495300" imgH="127000" progId="Equation.DSMT4">
                      <p:embed/>
                    </p:oleObj>
                  </mc:Choice>
                  <mc:Fallback>
                    <p:oleObj name="Equation" r:id="rId17" imgW="495300" imgH="12700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2433" y="3467100"/>
                            <a:ext cx="1071563" cy="271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504579"/>
                </p:ext>
              </p:extLst>
            </p:nvPr>
          </p:nvGraphicFramePr>
          <p:xfrm>
            <a:off x="6543675" y="3370794"/>
            <a:ext cx="7953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7" name="Equation" r:id="rId19" imgW="368280" imgH="177480" progId="Equation.DSMT4">
                    <p:embed/>
                  </p:oleObj>
                </mc:Choice>
                <mc:Fallback>
                  <p:oleObj name="Equation" r:id="rId19" imgW="368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675" y="3370794"/>
                          <a:ext cx="7953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2"/>
          <p:cNvGrpSpPr/>
          <p:nvPr/>
        </p:nvGrpSpPr>
        <p:grpSpPr>
          <a:xfrm>
            <a:off x="939800" y="1282378"/>
            <a:ext cx="7476067" cy="923330"/>
            <a:chOff x="914400" y="5281818"/>
            <a:chExt cx="7476067" cy="92333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</a:t>
              </a:r>
              <a:b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02100" y="5328178"/>
            <a:ext cx="189388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96" name="Equation" r:id="rId3" imgW="876240" imgH="228600" progId="Equation.3">
                    <p:embed/>
                  </p:oleObj>
                </mc:Choice>
                <mc:Fallback>
                  <p:oleObj name="Equation" r:id="rId3" imgW="8762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2100" y="5328178"/>
                          <a:ext cx="1893888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 26"/>
          <p:cNvGrpSpPr/>
          <p:nvPr/>
        </p:nvGrpSpPr>
        <p:grpSpPr>
          <a:xfrm>
            <a:off x="914400" y="3371057"/>
            <a:ext cx="7476067" cy="1004887"/>
            <a:chOff x="914400" y="5105605"/>
            <a:chExt cx="7476067" cy="1004887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3721100" y="5105605"/>
            <a:ext cx="2660650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97" name="Equation" r:id="rId5" imgW="1231560" imgH="469800" progId="Equation.3">
                    <p:embed/>
                  </p:oleObj>
                </mc:Choice>
                <mc:Fallback>
                  <p:oleObj name="Equation" r:id="rId5" imgW="1231560" imgH="469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100" y="5105605"/>
                          <a:ext cx="2660650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03458"/>
              </p:ext>
            </p:extLst>
          </p:nvPr>
        </p:nvGraphicFramePr>
        <p:xfrm>
          <a:off x="3965575" y="1985963"/>
          <a:ext cx="22240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8" name="Equation" r:id="rId7" imgW="1028520" imgH="419040" progId="Equation.3">
                  <p:embed/>
                </p:oleObj>
              </mc:Choice>
              <mc:Fallback>
                <p:oleObj name="Equation" r:id="rId7" imgW="10285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1985963"/>
                        <a:ext cx="22240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289877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 B + ½C</a:t>
            </a:r>
            <a:endParaRPr lang="sv-SE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01789"/>
              </p:ext>
            </p:extLst>
          </p:nvPr>
        </p:nvGraphicFramePr>
        <p:xfrm>
          <a:off x="1666875" y="4418013"/>
          <a:ext cx="6427788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9" name="Equation" r:id="rId9" imgW="2971800" imgH="1041120" progId="Equation.3">
                  <p:embed/>
                </p:oleObj>
              </mc:Choice>
              <mc:Fallback>
                <p:oleObj name="Equation" r:id="rId9" imgW="2971800" imgH="1041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418013"/>
                        <a:ext cx="6427788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sv-SE" dirty="0" smtClean="0">
                <a:latin typeface="Arial" pitchFamily="34" charset="0"/>
                <a:cs typeface="Arial" pitchFamily="34" charset="0"/>
              </a:rPr>
              <a:t>`1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89121"/>
              </p:ext>
            </p:extLst>
          </p:nvPr>
        </p:nvGraphicFramePr>
        <p:xfrm>
          <a:off x="885825" y="1720850"/>
          <a:ext cx="59340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8" name="Equation" r:id="rId3" imgW="2743200" imgH="431640" progId="Equation.3">
                  <p:embed/>
                </p:oleObj>
              </mc:Choice>
              <mc:Fallback>
                <p:oleObj name="Equation" r:id="rId3" imgW="27432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720850"/>
                        <a:ext cx="59340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8148"/>
              </p:ext>
            </p:extLst>
          </p:nvPr>
        </p:nvGraphicFramePr>
        <p:xfrm>
          <a:off x="884238" y="2855913"/>
          <a:ext cx="2940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9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855913"/>
                        <a:ext cx="2940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449"/>
              </p:ext>
            </p:extLst>
          </p:nvPr>
        </p:nvGraphicFramePr>
        <p:xfrm>
          <a:off x="925513" y="4000500"/>
          <a:ext cx="19240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0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4000500"/>
                        <a:ext cx="19240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84912"/>
              </p:ext>
            </p:extLst>
          </p:nvPr>
        </p:nvGraphicFramePr>
        <p:xfrm>
          <a:off x="968375" y="4673600"/>
          <a:ext cx="26368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1" name="Equation" r:id="rId9" imgW="1218960" imgH="431640" progId="Equation.3">
                  <p:embed/>
                </p:oleObj>
              </mc:Choice>
              <mc:Fallback>
                <p:oleObj name="Equation" r:id="rId9" imgW="12189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673600"/>
                        <a:ext cx="26368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54863"/>
              </p:ext>
            </p:extLst>
          </p:nvPr>
        </p:nvGraphicFramePr>
        <p:xfrm>
          <a:off x="981075" y="5884863"/>
          <a:ext cx="2333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2" name="Equation" r:id="rId11" imgW="1079280" imgH="228600" progId="Equation.3">
                  <p:embed/>
                </p:oleObj>
              </mc:Choice>
              <mc:Fallback>
                <p:oleObj name="Equation" r:id="rId11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884863"/>
                        <a:ext cx="2333625" cy="488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9515" y="3776663"/>
            <a:ext cx="4309485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6 – </a:t>
            </a:r>
            <a:r>
              <a:rPr lang="sv-SE" b="1" dirty="0" smtClean="0"/>
              <a:t>Tuesday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Review of Blocks 1, 2 and 3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Examples : Undergraduate Reactor Experiments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CSTR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PFR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BR</a:t>
            </a: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Gas Phase Reaction with Change in 		   the Total Number of Moles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39800" y="2205038"/>
            <a:ext cx="7476067" cy="925512"/>
            <a:chOff x="914400" y="5228705"/>
            <a:chExt cx="7476067" cy="925512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998485"/>
                </p:ext>
              </p:extLst>
            </p:nvPr>
          </p:nvGraphicFramePr>
          <p:xfrm>
            <a:off x="3848100" y="5228705"/>
            <a:ext cx="3984625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3" name="Equation" r:id="rId3" imgW="1841400" imgH="431640" progId="Equation.3">
                    <p:embed/>
                  </p:oleObj>
                </mc:Choice>
                <mc:Fallback>
                  <p:oleObj name="Equation" r:id="rId3" imgW="18414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5228705"/>
                          <a:ext cx="3984625" cy="925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p 10"/>
          <p:cNvGrpSpPr/>
          <p:nvPr/>
        </p:nvGrpSpPr>
        <p:grpSpPr>
          <a:xfrm>
            <a:off x="939800" y="3296859"/>
            <a:ext cx="7476067" cy="519491"/>
            <a:chOff x="914400" y="5281818"/>
            <a:chExt cx="7476067" cy="519491"/>
          </a:xfrm>
        </p:grpSpPr>
        <p:sp>
          <p:nvSpPr>
            <p:cNvPr id="12" name="textruta 11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3479800" y="5312359"/>
            <a:ext cx="14541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4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800" y="5312359"/>
                          <a:ext cx="14541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1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24220"/>
              </p:ext>
            </p:extLst>
          </p:nvPr>
        </p:nvGraphicFramePr>
        <p:xfrm>
          <a:off x="3560763" y="5060950"/>
          <a:ext cx="3956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5" name="Equation" r:id="rId7" imgW="1828800" imgH="431640" progId="Equation.3">
                  <p:embed/>
                </p:oleObj>
              </mc:Choice>
              <mc:Fallback>
                <p:oleObj name="Equation" r:id="rId7" imgW="182880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060950"/>
                        <a:ext cx="39560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367"/>
              </p:ext>
            </p:extLst>
          </p:nvPr>
        </p:nvGraphicFramePr>
        <p:xfrm>
          <a:off x="3532188" y="6076950"/>
          <a:ext cx="2549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6" name="Equation" r:id="rId9" imgW="1180800" imgH="253800" progId="Equation.3">
                  <p:embed/>
                </p:oleObj>
              </mc:Choice>
              <mc:Fallback>
                <p:oleObj name="Equation" r:id="rId9" imgW="1180800" imgH="253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6076950"/>
                        <a:ext cx="2549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22"/>
          <p:cNvGrpSpPr/>
          <p:nvPr/>
        </p:nvGrpSpPr>
        <p:grpSpPr>
          <a:xfrm>
            <a:off x="939800" y="4227966"/>
            <a:ext cx="7476067" cy="923330"/>
            <a:chOff x="914400" y="5281818"/>
            <a:chExt cx="7476067" cy="923330"/>
          </a:xfrm>
        </p:grpSpPr>
        <p:sp>
          <p:nvSpPr>
            <p:cNvPr id="16" name="textruta 15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4194175" y="5339301"/>
            <a:ext cx="906463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7" name="Equation" r:id="rId11" imgW="419040" imgH="228600" progId="Equation.3">
                    <p:embed/>
                  </p:oleObj>
                </mc:Choice>
                <mc:Fallback>
                  <p:oleObj name="Equation" r:id="rId11" imgW="41904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175" y="5339301"/>
                          <a:ext cx="906463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3"/>
          <p:cNvSpPr txBox="1">
            <a:spLocks/>
          </p:cNvSpPr>
          <p:nvPr/>
        </p:nvSpPr>
        <p:spPr>
          <a:xfrm>
            <a:off x="791633" y="1143000"/>
            <a:ext cx="7772400" cy="8048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2A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 2B + C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 	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t=?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/>
          <p:cNvGrpSpPr/>
          <p:nvPr/>
        </p:nvGrpSpPr>
        <p:grpSpPr>
          <a:xfrm>
            <a:off x="914400" y="1701800"/>
            <a:ext cx="7476067" cy="1003300"/>
            <a:chOff x="914400" y="1634068"/>
            <a:chExt cx="7476067" cy="1003300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162300" y="1634068"/>
            <a:ext cx="458787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8" name="Equation" r:id="rId3" imgW="2120760" imgH="469800" progId="Equation.3">
                    <p:embed/>
                  </p:oleObj>
                </mc:Choice>
                <mc:Fallback>
                  <p:oleObj name="Equation" r:id="rId3" imgW="21207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300" y="1634068"/>
                          <a:ext cx="458787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ruta 17"/>
            <p:cNvSpPr txBox="1"/>
            <p:nvPr/>
          </p:nvSpPr>
          <p:spPr>
            <a:xfrm>
              <a:off x="914400" y="1744133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51902"/>
              </p:ext>
            </p:extLst>
          </p:nvPr>
        </p:nvGraphicFramePr>
        <p:xfrm>
          <a:off x="3159125" y="3863975"/>
          <a:ext cx="23939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9" name="Equation" r:id="rId5" imgW="1104840" imgH="431640" progId="Equation.3">
                  <p:embed/>
                </p:oleObj>
              </mc:Choice>
              <mc:Fallback>
                <p:oleObj name="Equation" r:id="rId5" imgW="11048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863975"/>
                        <a:ext cx="23939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6799"/>
              </p:ext>
            </p:extLst>
          </p:nvPr>
        </p:nvGraphicFramePr>
        <p:xfrm>
          <a:off x="3160713" y="4899286"/>
          <a:ext cx="18986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0" name="Equation" r:id="rId7" imgW="876240" imgH="393480" progId="Equation.3">
                  <p:embed/>
                </p:oleObj>
              </mc:Choice>
              <mc:Fallback>
                <p:oleObj name="Equation" r:id="rId7" imgW="8762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99286"/>
                        <a:ext cx="18986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 23"/>
          <p:cNvGrpSpPr/>
          <p:nvPr/>
        </p:nvGrpSpPr>
        <p:grpSpPr>
          <a:xfrm>
            <a:off x="3297238" y="5959472"/>
            <a:ext cx="1680101" cy="659872"/>
            <a:chOff x="3297238" y="5360194"/>
            <a:chExt cx="1680101" cy="659872"/>
          </a:xfrm>
        </p:grpSpPr>
        <p:graphicFrame>
          <p:nvGraphicFramePr>
            <p:cNvPr id="122889" name="Object 9"/>
            <p:cNvGraphicFramePr>
              <a:graphicFrameLocks noChangeAspect="1"/>
            </p:cNvGraphicFramePr>
            <p:nvPr/>
          </p:nvGraphicFramePr>
          <p:xfrm>
            <a:off x="3381375" y="5493547"/>
            <a:ext cx="14573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1" name="Equation" r:id="rId9" imgW="672840" imgH="177480" progId="Equation.3">
                    <p:embed/>
                  </p:oleObj>
                </mc:Choice>
                <mc:Fallback>
                  <p:oleObj name="Equation" r:id="rId9" imgW="67284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5493547"/>
                          <a:ext cx="1457325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22"/>
            <p:cNvSpPr/>
            <p:nvPr/>
          </p:nvSpPr>
          <p:spPr>
            <a:xfrm>
              <a:off x="3297238" y="5360194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00096"/>
              </p:ext>
            </p:extLst>
          </p:nvPr>
        </p:nvGraphicFramePr>
        <p:xfrm>
          <a:off x="3160713" y="2873375"/>
          <a:ext cx="25273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2" name="Equation" r:id="rId11" imgW="1168200" imgH="393480" progId="Equation.3">
                  <p:embed/>
                </p:oleObj>
              </mc:Choice>
              <mc:Fallback>
                <p:oleObj name="Equation" r:id="rId11" imgW="11682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873375"/>
                        <a:ext cx="25273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6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598" y="1882836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0" y="1594982"/>
          <a:ext cx="6629400" cy="516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939800" y="2055941"/>
            <a:ext cx="7964516" cy="4809636"/>
            <a:chOff x="939800" y="2055941"/>
            <a:chExt cx="7964516" cy="4809636"/>
          </a:xfrm>
        </p:grpSpPr>
        <p:grpSp>
          <p:nvGrpSpPr>
            <p:cNvPr id="4" name="Grupp 19"/>
            <p:cNvGrpSpPr/>
            <p:nvPr/>
          </p:nvGrpSpPr>
          <p:grpSpPr>
            <a:xfrm>
              <a:off x="939800" y="3580939"/>
              <a:ext cx="4478336" cy="676275"/>
              <a:chOff x="355602" y="3471863"/>
              <a:chExt cx="4478336" cy="676275"/>
            </a:xfrm>
          </p:grpSpPr>
          <p:graphicFrame>
            <p:nvGraphicFramePr>
              <p:cNvPr id="152580" name="Object 4"/>
              <p:cNvGraphicFramePr>
                <a:graphicFrameLocks noChangeAspect="1"/>
              </p:cNvGraphicFramePr>
              <p:nvPr/>
            </p:nvGraphicFramePr>
            <p:xfrm>
              <a:off x="3725863" y="3471863"/>
              <a:ext cx="1108075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82" name="Equation" r:id="rId4" imgW="647700" imgH="393700" progId="Equation.3">
                      <p:embed/>
                    </p:oleObj>
                  </mc:Choice>
                  <mc:Fallback>
                    <p:oleObj name="Equation" r:id="rId4" imgW="647700" imgH="3937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5863" y="3471863"/>
                            <a:ext cx="1108075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ktangel 14"/>
              <p:cNvSpPr/>
              <p:nvPr/>
            </p:nvSpPr>
            <p:spPr>
              <a:xfrm>
                <a:off x="355602" y="3562866"/>
                <a:ext cx="885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CSTR</a:t>
                </a:r>
              </a:p>
            </p:txBody>
          </p:sp>
        </p:grpSp>
        <p:grpSp>
          <p:nvGrpSpPr>
            <p:cNvPr id="6" name="Grupp 20"/>
            <p:cNvGrpSpPr/>
            <p:nvPr/>
          </p:nvGrpSpPr>
          <p:grpSpPr>
            <a:xfrm>
              <a:off x="977900" y="4443413"/>
              <a:ext cx="6438900" cy="874712"/>
              <a:chOff x="355602" y="4499434"/>
              <a:chExt cx="6438900" cy="874712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552575" y="4643438"/>
              <a:ext cx="1503363" cy="636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83" name="Equation" r:id="rId6" imgW="838200" imgH="355600" progId="Equation.3">
                      <p:embed/>
                    </p:oleObj>
                  </mc:Choice>
                  <mc:Fallback>
                    <p:oleObj name="Equation" r:id="rId6" imgW="838200" imgH="3556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2575" y="4643438"/>
                            <a:ext cx="1503363" cy="636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199065" y="4499434"/>
              <a:ext cx="1595437" cy="874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84" name="Equation" r:id="rId8" imgW="876240" imgH="482400" progId="Equation.3">
                      <p:embed/>
                    </p:oleObj>
                  </mc:Choice>
                  <mc:Fallback>
                    <p:oleObj name="Equation" r:id="rId8" imgW="876240" imgH="482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9065" y="4499434"/>
                            <a:ext cx="1595437" cy="874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5"/>
              <p:cNvSpPr/>
              <p:nvPr/>
            </p:nvSpPr>
            <p:spPr>
              <a:xfrm>
                <a:off x="355602" y="477043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7" name="Grupp 32"/>
            <p:cNvGrpSpPr/>
            <p:nvPr/>
          </p:nvGrpSpPr>
          <p:grpSpPr>
            <a:xfrm>
              <a:off x="939800" y="2055941"/>
              <a:ext cx="7964516" cy="1512297"/>
              <a:chOff x="939800" y="2055941"/>
              <a:chExt cx="7964516" cy="1512297"/>
            </a:xfrm>
          </p:grpSpPr>
          <p:grpSp>
            <p:nvGrpSpPr>
              <p:cNvPr id="8" name="Grupp 17"/>
              <p:cNvGrpSpPr/>
              <p:nvPr/>
            </p:nvGrpSpPr>
            <p:grpSpPr>
              <a:xfrm>
                <a:off x="939800" y="2405063"/>
                <a:ext cx="6662738" cy="900112"/>
                <a:chOff x="355602" y="2240955"/>
                <a:chExt cx="6662738" cy="900112"/>
              </a:xfrm>
            </p:grpSpPr>
            <p:graphicFrame>
              <p:nvGraphicFramePr>
                <p:cNvPr id="152578" name="Object 2"/>
                <p:cNvGraphicFramePr>
                  <a:graphicFrameLocks noChangeAspect="1"/>
                </p:cNvGraphicFramePr>
                <p:nvPr/>
              </p:nvGraphicFramePr>
              <p:xfrm>
                <a:off x="1531940" y="2415580"/>
                <a:ext cx="1714500" cy="668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85" name="Equation" r:id="rId10" imgW="1015920" imgH="393480" progId="Equation.3">
                        <p:embed/>
                      </p:oleObj>
                    </mc:Choice>
                    <mc:Fallback>
                      <p:oleObj name="Equation" r:id="rId10" imgW="1015920" imgH="39348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1940" y="2415580"/>
                              <a:ext cx="1714500" cy="668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2579" name="Object 3"/>
                <p:cNvGraphicFramePr>
                  <a:graphicFrameLocks noChangeAspect="1"/>
                </p:cNvGraphicFramePr>
                <p:nvPr/>
              </p:nvGraphicFramePr>
              <p:xfrm>
                <a:off x="5202240" y="2240955"/>
                <a:ext cx="1816100" cy="9001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86" name="Equation" r:id="rId12" imgW="977760" imgH="482400" progId="Equation.3">
                        <p:embed/>
                      </p:oleObj>
                    </mc:Choice>
                    <mc:Fallback>
                      <p:oleObj name="Equation" r:id="rId12" imgW="977760" imgH="4824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02240" y="2240955"/>
                              <a:ext cx="1816100" cy="900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Rektangel 13"/>
                <p:cNvSpPr/>
                <p:nvPr/>
              </p:nvSpPr>
              <p:spPr>
                <a:xfrm>
                  <a:off x="355602" y="2447925"/>
                  <a:ext cx="8402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err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Batch</a:t>
                  </a:r>
                  <a:endParaRPr lang="sv-SE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upp 31"/>
              <p:cNvGrpSpPr/>
              <p:nvPr/>
            </p:nvGrpSpPr>
            <p:grpSpPr>
              <a:xfrm>
                <a:off x="7450965" y="2055941"/>
                <a:ext cx="1453351" cy="1512297"/>
                <a:chOff x="7910778" y="2214367"/>
                <a:chExt cx="1748370" cy="1819283"/>
              </a:xfrm>
            </p:grpSpPr>
            <p:cxnSp>
              <p:nvCxnSpPr>
                <p:cNvPr id="24" name="Rak 23"/>
                <p:cNvCxnSpPr>
                  <a:endCxn id="25" idx="2"/>
                </p:cNvCxnSpPr>
                <p:nvPr/>
              </p:nvCxnSpPr>
              <p:spPr>
                <a:xfrm rot="16200000" flipH="1">
                  <a:off x="7677154" y="2873973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ak 26"/>
                <p:cNvCxnSpPr/>
                <p:nvPr/>
              </p:nvCxnSpPr>
              <p:spPr>
                <a:xfrm rot="10800000" flipH="1">
                  <a:off x="8338348" y="3532785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ihandsfigur 28"/>
                <p:cNvSpPr/>
                <p:nvPr/>
              </p:nvSpPr>
              <p:spPr>
                <a:xfrm>
                  <a:off x="8331200" y="2579688"/>
                  <a:ext cx="1202267" cy="959379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ruta 29"/>
                <p:cNvSpPr txBox="1"/>
                <p:nvPr/>
              </p:nvSpPr>
              <p:spPr>
                <a:xfrm>
                  <a:off x="7910778" y="2214367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8784162" y="3441245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" name="Grupp 39"/>
            <p:cNvGrpSpPr/>
            <p:nvPr/>
          </p:nvGrpSpPr>
          <p:grpSpPr>
            <a:xfrm>
              <a:off x="990600" y="5335054"/>
              <a:ext cx="7895960" cy="1530523"/>
              <a:chOff x="939800" y="5335054"/>
              <a:chExt cx="7895960" cy="1530523"/>
            </a:xfrm>
          </p:grpSpPr>
          <p:grpSp>
            <p:nvGrpSpPr>
              <p:cNvPr id="12" name="Grupp 21"/>
              <p:cNvGrpSpPr/>
              <p:nvPr/>
            </p:nvGrpSpPr>
            <p:grpSpPr>
              <a:xfrm>
                <a:off x="939800" y="5726113"/>
                <a:ext cx="6543675" cy="876300"/>
                <a:chOff x="355602" y="5545072"/>
                <a:chExt cx="6543675" cy="876300"/>
              </a:xfrm>
            </p:grpSpPr>
            <p:graphicFrame>
              <p:nvGraphicFramePr>
                <p:cNvPr id="30734" name="Object 14"/>
                <p:cNvGraphicFramePr>
                  <a:graphicFrameLocks noChangeAspect="1"/>
                </p:cNvGraphicFramePr>
                <p:nvPr/>
              </p:nvGraphicFramePr>
              <p:xfrm>
                <a:off x="1555750" y="5726113"/>
                <a:ext cx="1593850" cy="636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87" name="Equation" r:id="rId14" imgW="889000" imgH="355600" progId="Equation.3">
                        <p:embed/>
                      </p:oleObj>
                    </mc:Choice>
                    <mc:Fallback>
                      <p:oleObj name="Equation" r:id="rId14" imgW="889000" imgH="3556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55750" y="5726113"/>
                              <a:ext cx="1593850" cy="636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5" name="Object 15"/>
                <p:cNvGraphicFramePr>
                  <a:graphicFrameLocks noChangeAspect="1"/>
                </p:cNvGraphicFramePr>
                <p:nvPr/>
              </p:nvGraphicFramePr>
              <p:xfrm>
                <a:off x="5257802" y="5545072"/>
                <a:ext cx="1641475" cy="876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88" name="Equation" r:id="rId16" imgW="901440" imgH="482400" progId="Equation.3">
                        <p:embed/>
                      </p:oleObj>
                    </mc:Choice>
                    <mc:Fallback>
                      <p:oleObj name="Equation" r:id="rId16" imgW="901440" imgH="48240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7802" y="5545072"/>
                              <a:ext cx="1641475" cy="876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" name="Rektangel 16"/>
                <p:cNvSpPr/>
                <p:nvPr/>
              </p:nvSpPr>
              <p:spPr>
                <a:xfrm>
                  <a:off x="355602" y="5726113"/>
                  <a:ext cx="713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smtClean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PBR</a:t>
                  </a:r>
                  <a:endParaRPr lang="sv-SE" sz="2000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upp 38"/>
              <p:cNvGrpSpPr/>
              <p:nvPr/>
            </p:nvGrpSpPr>
            <p:grpSpPr>
              <a:xfrm>
                <a:off x="7433183" y="5335054"/>
                <a:ext cx="1402577" cy="1530523"/>
                <a:chOff x="7603365" y="3568238"/>
                <a:chExt cx="1453351" cy="1585931"/>
              </a:xfrm>
            </p:grpSpPr>
            <p:cxnSp>
              <p:nvCxnSpPr>
                <p:cNvPr id="34" name="Rak 33"/>
                <p:cNvCxnSpPr/>
                <p:nvPr/>
              </p:nvCxnSpPr>
              <p:spPr>
                <a:xfrm rot="16200000" flipH="1">
                  <a:off x="7409163" y="4116543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ak 34"/>
                <p:cNvCxnSpPr/>
                <p:nvPr/>
              </p:nvCxnSpPr>
              <p:spPr>
                <a:xfrm rot="10800000" flipH="1">
                  <a:off x="7958787" y="4664187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ihandsfigur 35"/>
                <p:cNvSpPr/>
                <p:nvPr/>
              </p:nvSpPr>
              <p:spPr>
                <a:xfrm>
                  <a:off x="7952845" y="3871916"/>
                  <a:ext cx="999397" cy="797494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603365" y="356823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textruta 37"/>
                <p:cNvSpPr txBox="1"/>
                <p:nvPr/>
              </p:nvSpPr>
              <p:spPr>
                <a:xfrm>
                  <a:off x="8329375" y="464389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Building Block 1: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1166287"/>
            <a:ext cx="64975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en-US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2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Block 2: </a:t>
            </a:r>
            <a:r>
              <a:rPr lang="en-US" b="1" dirty="0" smtClean="0">
                <a:solidFill>
                  <a:srgbClr val="E818CA"/>
                </a:solidFill>
              </a:rPr>
              <a:t>Rate Laws</a:t>
            </a:r>
            <a:endParaRPr lang="en-US" b="1" dirty="0">
              <a:solidFill>
                <a:srgbClr val="E818C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Power Law Model: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1400" y="2231177"/>
          <a:ext cx="26400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6" name="Equation" r:id="rId3" imgW="863280" imgH="228600" progId="Equation.3">
                  <p:embed/>
                </p:oleObj>
              </mc:Choice>
              <mc:Fallback>
                <p:oleObj name="Equation" r:id="rId3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231177"/>
                        <a:ext cx="26400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198937" y="2231177"/>
          <a:ext cx="4349750" cy="155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7" name="Equation" r:id="rId5" imgW="1853603" imgH="660308" progId="Equation.3">
                  <p:embed/>
                </p:oleObj>
              </mc:Choice>
              <mc:Fallback>
                <p:oleObj name="Equation" r:id="rId5" imgW="1853603" imgH="66030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7" y="2231177"/>
                        <a:ext cx="4349750" cy="155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 r="13516"/>
          <a:stretch>
            <a:fillRect/>
          </a:stretch>
        </p:blipFill>
        <p:spPr bwMode="auto">
          <a:xfrm>
            <a:off x="7031038" y="114246"/>
            <a:ext cx="1655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055688" y="3559175"/>
          <a:ext cx="2192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8" name="Equation" r:id="rId8" imgW="850680" imgH="177480" progId="Equation.3">
                  <p:embed/>
                </p:oleObj>
              </mc:Choice>
              <mc:Fallback>
                <p:oleObj name="Equation" r:id="rId8" imgW="850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59175"/>
                        <a:ext cx="2192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9488" y="4013200"/>
            <a:ext cx="784701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A reactor follows an elementary rate law if the reaction orders just happens to agree with the stoichiometric coefficients for the reaction as written.</a:t>
            </a:r>
          </a:p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e.g. If the above reaction follows an elementary rate law</a:t>
            </a:r>
          </a:p>
          <a:p>
            <a:pPr algn="just"/>
            <a:endParaRPr lang="sv-SE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300" dirty="0">
                <a:latin typeface="Arial" pitchFamily="34" charset="0"/>
                <a:cs typeface="Arial" pitchFamily="34" charset="0"/>
              </a:rPr>
              <a:t>2nd order in A, 1st order in B, overall third order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98825" y="5510213"/>
          <a:ext cx="2159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9" name="Equation" r:id="rId10" imgW="901440" imgH="228600" progId="Equation.3">
                  <p:embed/>
                </p:oleObj>
              </mc:Choice>
              <mc:Fallback>
                <p:oleObj name="Equation" r:id="rId10" imgW="901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5510213"/>
                        <a:ext cx="21590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3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4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660" y="503237"/>
            <a:ext cx="494444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03237"/>
            <a:ext cx="7772400" cy="1757362"/>
          </a:xfrm>
        </p:spPr>
        <p:txBody>
          <a:bodyPr/>
          <a:lstStyle/>
          <a:p>
            <a:r>
              <a:rPr lang="en-US" b="1" dirty="0" smtClean="0"/>
              <a:t>Building Block 3: </a:t>
            </a:r>
            <a:br>
              <a:rPr lang="en-US" b="1" dirty="0" smtClean="0"/>
            </a:br>
            <a:r>
              <a:rPr lang="en-US" b="1" dirty="0" err="1" smtClean="0">
                <a:solidFill>
                  <a:srgbClr val="00B050"/>
                </a:solidFill>
              </a:rPr>
              <a:t>Stoichiometry</a:t>
            </a:r>
            <a:endParaRPr lang="en-US" b="1" dirty="0">
              <a:solidFill>
                <a:srgbClr val="E818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enu_lef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500" y="1392670"/>
            <a:ext cx="6338490" cy="5439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7500" y="62230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Combine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2"/>
          <a:srcRect r="3003"/>
          <a:stretch>
            <a:fillRect/>
          </a:stretch>
        </p:blipFill>
        <p:spPr bwMode="auto">
          <a:xfrm>
            <a:off x="3349436" y="76200"/>
            <a:ext cx="5743764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304" y="84253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9000" cy="4965700"/>
          </a:xfrm>
        </p:spPr>
        <p:txBody>
          <a:bodyPr>
            <a:noAutofit/>
          </a:bodyPr>
          <a:lstStyle/>
          <a:p>
            <a:pPr marL="292100" lvl="1" indent="-292100">
              <a:lnSpc>
                <a:spcPct val="8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Example for </a:t>
            </a:r>
            <a:r>
              <a:rPr lang="en-U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Liquid Phase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Undergraduate Laboratory Experiment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(CH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+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2CH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COOH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A         +    B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         2C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Entering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Volumetric flow rate 		v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0.0033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/s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Acetic Anhydride			7.8% (1M)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Water				92.2% (51.2M)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Elementary with k’		1.95x10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mol.s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 	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1dm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II 		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Wingdings" charset="2"/>
              </a:rPr>
              <a:t>PFR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0.311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>
              <a:lnSpc>
                <a:spcPct val="80000"/>
              </a:lnSpc>
              <a:buNone/>
            </a:pP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</p:spPr>
            <p:txBody>
              <a:bodyPr>
                <a:noAutofit/>
              </a:bodyPr>
              <a:lstStyle/>
              <a:p>
                <a:pPr marL="292100" lvl="1" indent="-292100">
                  <a:lnSpc>
                    <a:spcPct val="80000"/>
                  </a:lnSpc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Example for </a:t>
                </a:r>
                <a:r>
                  <a:rPr lang="en-U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Gas Phase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Calculation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			2NOCl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 2NO + Cl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	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2A   	   2B     +  C </a:t>
                </a:r>
                <a:endParaRPr lang="sv-SE" dirty="0" smtClean="0">
                  <a:latin typeface="Arial" pitchFamily="34" charset="0"/>
                  <a:cs typeface="Arial" pitchFamily="34" charset="0"/>
                  <a:sym typeface="Wingdings" charset="2"/>
                </a:endParaRPr>
              </a:p>
              <a:p>
                <a:pPr marL="274320" lvl="1" indent="0" algn="just">
                  <a:lnSpc>
                    <a:spcPct val="8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Pure NOCl fed with C</a:t>
                </a:r>
                <a:r>
                  <a:rPr lang="sv-SE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NOCl,0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0.2 mol/dm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follows an elementary rate law with k = 0.29 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/(mol.s)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 	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	v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10 dm3/s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space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 X = 0.9 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reactor volume, V for X = 0.9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II	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constant volume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the time, t, necessary to achieve 90% 		conversion. Compare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and t.</a:t>
                </a:r>
              </a:p>
            </p:txBody>
          </p:sp>
        </mc:Choice>
        <mc:Fallback xmlns="">
          <p:sp>
            <p:nvSpPr>
              <p:cNvPr id="5" name="Platshållare för innehål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  <a:blipFill rotWithShape="1">
                <a:blip r:embed="rId2"/>
                <a:stretch>
                  <a:fillRect l="-590" t="-2372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2044</TotalTime>
  <Words>437</Words>
  <Application>Microsoft Office PowerPoint</Application>
  <PresentationFormat>On-screen Show (4:3)</PresentationFormat>
  <Paragraphs>159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Angsana New</vt:lpstr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Lecture_1_draft_yellow</vt:lpstr>
      <vt:lpstr>Equation</vt:lpstr>
      <vt:lpstr>Lecture 6</vt:lpstr>
      <vt:lpstr>Lecture 6 – Tuesday</vt:lpstr>
      <vt:lpstr>Building Block 1: Mole Balances</vt:lpstr>
      <vt:lpstr>Building Block 2: Rate Laws</vt:lpstr>
      <vt:lpstr>Building Block 3:  Stoichiometry</vt:lpstr>
      <vt:lpstr>PowerPoint Presentation</vt:lpstr>
      <vt:lpstr>PowerPoint Presentation</vt:lpstr>
      <vt:lpstr>Today’s lecture</vt:lpstr>
      <vt:lpstr>Today’s lecture</vt:lpstr>
      <vt:lpstr>Part 1:  Mole Balances in terms of Conversion</vt:lpstr>
      <vt:lpstr>CSTR Laboratory Experiment</vt:lpstr>
      <vt:lpstr>CSTR Laboratory Experiment</vt:lpstr>
      <vt:lpstr>CSTR Laboratory Experiment</vt:lpstr>
      <vt:lpstr>CSTR Laboratory Experiment</vt:lpstr>
      <vt:lpstr>PFR Laboratory Experiment</vt:lpstr>
      <vt:lpstr>PFR Laboratory Experiment</vt:lpstr>
      <vt:lpstr>Gas Flow PFR Example</vt:lpstr>
      <vt:lpstr>Gas Flow PFR Example</vt:lpstr>
      <vt:lpstr>Gas Flow PFR Example</vt:lpstr>
      <vt:lpstr>Constant Volume Batch Example</vt:lpstr>
      <vt:lpstr>Constant Volume Batch Example</vt:lpstr>
      <vt:lpstr>PowerPoint Presentation</vt:lpstr>
      <vt:lpstr>End of Lecture 6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Arthur Shih</dc:creator>
  <cp:lastModifiedBy>alkuehne</cp:lastModifiedBy>
  <cp:revision>105</cp:revision>
  <dcterms:created xsi:type="dcterms:W3CDTF">2010-08-03T19:32:42Z</dcterms:created>
  <dcterms:modified xsi:type="dcterms:W3CDTF">2016-07-13T05:14:46Z</dcterms:modified>
</cp:coreProperties>
</file>