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98" r:id="rId3"/>
    <p:sldId id="278" r:id="rId4"/>
    <p:sldId id="287" r:id="rId5"/>
    <p:sldId id="297" r:id="rId6"/>
    <p:sldId id="289" r:id="rId7"/>
    <p:sldId id="290" r:id="rId8"/>
    <p:sldId id="291" r:id="rId9"/>
    <p:sldId id="292" r:id="rId10"/>
    <p:sldId id="295" r:id="rId11"/>
    <p:sldId id="294" r:id="rId12"/>
    <p:sldId id="288" r:id="rId13"/>
    <p:sldId id="266" r:id="rId14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3">
          <p15:clr>
            <a:srgbClr val="A4A3A4"/>
          </p15:clr>
        </p15:guide>
        <p15:guide id="2" pos="5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570" y="66"/>
      </p:cViewPr>
      <p:guideLst>
        <p:guide orient="horz" pos="523"/>
        <p:guide pos="5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677C8-993A-41C3-9A68-9A49C5ED8C3E}" type="datetimeFigureOut">
              <a:rPr lang="en-US" smtClean="0"/>
              <a:pPr/>
              <a:t>7/13/2016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59338"/>
            <a:ext cx="5683250" cy="4605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8675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9718675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24C1B-BC28-480E-B288-9C0695D0B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6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92D4-F306-4661-A002-DE26DA8DFB62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0DB2-33A4-4751-8C39-8C6F22BDD8C7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7A3E-5289-4494-8AB2-AD73B1279E39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F0DAE2-BBA4-4018-AB4D-E1AD9C497536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9DDB-E673-4DE2-862D-F6D3CC33FD37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993E-FC1A-4B65-8CD9-6941CE96552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50AAD-192C-4CB4-83EF-5414688DC64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F5CB-DEEA-4135-9166-97FA2C20AB23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DFB2-3F12-4D84-ACC6-2CBA31859A9D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77C20-CF7D-4D19-8F0B-384DBFB6303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6531-1FAE-4C88-85C0-24A3A203E98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EB9B-923D-416A-9EDF-2D8F0AE210BF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4FA14D-FB81-4632-9090-631AE20059DD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ECF1E1E-B490-D94E-B870-EF1EEE5D3D0F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3.emf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7</a:t>
            </a:r>
            <a:endParaRPr 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454133"/>
              </p:ext>
            </p:extLst>
          </p:nvPr>
        </p:nvGraphicFramePr>
        <p:xfrm>
          <a:off x="474663" y="809853"/>
          <a:ext cx="8428038" cy="574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6" name="Equation" r:id="rId3" imgW="4267080" imgH="3276360" progId="Equation.DSMT4">
                  <p:embed/>
                </p:oleObj>
              </mc:Choice>
              <mc:Fallback>
                <p:oleObj name="Equation" r:id="rId3" imgW="4267080" imgH="32763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809853"/>
                        <a:ext cx="8428038" cy="57419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9995-603E-F641-9ACB-D7A24D735CB3}" type="slidenum">
              <a:rPr lang="en-US">
                <a:latin typeface="Arial" pitchFamily="34" charset="0"/>
                <a:cs typeface="Arial" pitchFamily="34" charset="0"/>
              </a:rPr>
              <a:pPr/>
              <a:t>10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Content Placeholder 3"/>
          <p:cNvSpPr>
            <a:spLocks noGrp="1"/>
          </p:cNvSpPr>
          <p:nvPr>
            <p:ph sz="quarter" idx="1"/>
          </p:nvPr>
        </p:nvSpPr>
        <p:spPr>
          <a:xfrm>
            <a:off x="603504" y="4201891"/>
            <a:ext cx="8059737" cy="587823"/>
          </a:xfrm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Substitute for F</a:t>
            </a:r>
            <a:r>
              <a:rPr lang="en-US" sz="2800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A1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 and cancel F</a:t>
            </a:r>
            <a:r>
              <a:rPr lang="en-US" sz="2800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A0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, C</a:t>
            </a:r>
            <a:r>
              <a:rPr lang="en-US" sz="2400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A0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, k</a:t>
            </a:r>
            <a:endParaRPr lang="en-US" sz="2800" baseline="-25000" dirty="0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5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88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6F71-E4F4-FE46-BB84-C155924376F0}" type="slidenum">
              <a:rPr lang="en-US">
                <a:latin typeface="Arial" pitchFamily="34" charset="0"/>
                <a:cs typeface="Arial" pitchFamily="34" charset="0"/>
              </a:rPr>
              <a:pPr/>
              <a:t>11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506" name="Content Placeholder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812325"/>
              </p:ext>
            </p:extLst>
          </p:nvPr>
        </p:nvGraphicFramePr>
        <p:xfrm>
          <a:off x="2257425" y="2170227"/>
          <a:ext cx="51054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4" name="Equation" r:id="rId3" imgW="2590560" imgH="457200" progId="Equation.DSMT4">
                  <p:embed/>
                </p:oleObj>
              </mc:Choice>
              <mc:Fallback>
                <p:oleObj name="Equation" r:id="rId3" imgW="259056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425" y="2170227"/>
                        <a:ext cx="5105400" cy="9048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472878" y="1658258"/>
            <a:ext cx="7772400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576263" indent="-5762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575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One equation and one unknown</a:t>
            </a:r>
          </a:p>
          <a:p>
            <a:pPr eaLnBrk="1" hangingPunct="1">
              <a:spcBef>
                <a:spcPts val="575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Solving for </a:t>
            </a:r>
          </a:p>
        </p:txBody>
      </p:sp>
      <p:sp>
        <p:nvSpPr>
          <p:cNvPr id="6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960342"/>
              </p:ext>
            </p:extLst>
          </p:nvPr>
        </p:nvGraphicFramePr>
        <p:xfrm>
          <a:off x="474663" y="3971925"/>
          <a:ext cx="8085137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5" name="Equation" r:id="rId5" imgW="4101840" imgH="457200" progId="Equation.DSMT4">
                  <p:embed/>
                </p:oleObj>
              </mc:Choice>
              <mc:Fallback>
                <p:oleObj name="Equation" r:id="rId5" imgW="4101840" imgH="457200" progId="Equation.DSMT4">
                  <p:embed/>
                  <p:pic>
                    <p:nvPicPr>
                      <p:cNvPr id="0" name="Content Placeholder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3971925"/>
                        <a:ext cx="8085137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752336"/>
              </p:ext>
            </p:extLst>
          </p:nvPr>
        </p:nvGraphicFramePr>
        <p:xfrm>
          <a:off x="1339400" y="5111070"/>
          <a:ext cx="355441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6" name="Equation" r:id="rId7" imgW="1803240" imgH="253800" progId="Equation.DSMT4">
                  <p:embed/>
                </p:oleObj>
              </mc:Choice>
              <mc:Fallback>
                <p:oleObj name="Equation" r:id="rId7" imgW="1803240" imgH="253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400" y="5111070"/>
                        <a:ext cx="3554413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31735"/>
              </p:ext>
            </p:extLst>
          </p:nvPr>
        </p:nvGraphicFramePr>
        <p:xfrm>
          <a:off x="982663" y="5917860"/>
          <a:ext cx="2362096" cy="584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7" name="Equation" r:id="rId9" imgW="927000" imgH="228600" progId="Equation.DSMT4">
                  <p:embed/>
                </p:oleObj>
              </mc:Choice>
              <mc:Fallback>
                <p:oleObj name="Equation" r:id="rId9" imgW="9270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5917860"/>
                        <a:ext cx="2362096" cy="58488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37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3390900" y="39624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Arial" pitchFamily="34" charset="0"/>
                <a:cs typeface="Arial" pitchFamily="34" charset="0"/>
              </a:rPr>
              <a:t>Mole Balance</a:t>
            </a:r>
            <a:endParaRPr lang="th-TH" sz="2000">
              <a:latin typeface="Arial" pitchFamily="34" charset="0"/>
              <a:cs typeface="Perpetua"/>
            </a:endParaRPr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3390900" y="33528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Arial" pitchFamily="34" charset="0"/>
                <a:ea typeface="Angsana New" pitchFamily="18" charset="0"/>
                <a:cs typeface="Arial" pitchFamily="34" charset="0"/>
              </a:rPr>
              <a:t>Rate Laws</a:t>
            </a:r>
            <a:endParaRPr lang="th-TH" sz="2000">
              <a:latin typeface="Arial" pitchFamily="34" charset="0"/>
              <a:ea typeface="Angsana New" pitchFamily="18" charset="0"/>
              <a:cs typeface="Perpetua"/>
            </a:endParaRP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3390900" y="27432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th-TH" sz="2000">
              <a:solidFill>
                <a:schemeClr val="bg1"/>
              </a:solidFill>
              <a:latin typeface="Arial" pitchFamily="34" charset="0"/>
              <a:cs typeface="Perpetua"/>
            </a:endParaRP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3390900" y="2133600"/>
            <a:ext cx="2362200" cy="838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Isothermal Design</a:t>
            </a:r>
            <a:endParaRPr lang="th-TH" sz="2000" dirty="0">
              <a:latin typeface="Arial" pitchFamily="34" charset="0"/>
              <a:cs typeface="Perpetua"/>
            </a:endParaRP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3390900" y="15240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Arial" pitchFamily="34" charset="0"/>
                <a:cs typeface="Arial" pitchFamily="34" charset="0"/>
              </a:rPr>
              <a:t>Heat Effects</a:t>
            </a:r>
            <a:endParaRPr lang="th-TH" sz="2000">
              <a:latin typeface="Arial" pitchFamily="34" charset="0"/>
              <a:cs typeface="Perpetu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z="1100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sv-SE" sz="11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End of Lecture 7</a:t>
            </a:r>
            <a:endParaRPr lang="sv-S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13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Lecture </a:t>
            </a:r>
            <a:r>
              <a:rPr lang="sv-SE" b="1" dirty="0" smtClean="0"/>
              <a:t>7 </a:t>
            </a:r>
            <a:r>
              <a:rPr lang="sv-SE" b="1" dirty="0"/>
              <a:t>– </a:t>
            </a:r>
            <a:r>
              <a:rPr lang="sv-SE" b="1" dirty="0" smtClean="0"/>
              <a:t>Tuesday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1:  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2:  </a:t>
            </a: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3:  </a:t>
            </a:r>
            <a:r>
              <a:rPr lang="en-US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en-US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4: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Combine</a:t>
            </a:r>
          </a:p>
          <a:p>
            <a:pPr>
              <a:lnSpc>
                <a:spcPct val="80000"/>
              </a:lnSpc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California Professional Engineers Exam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In the past, the e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xam has not been curved, </a:t>
            </a:r>
          </a:p>
          <a:p>
            <a:pPr>
              <a:buNone/>
            </a:pPr>
            <a:r>
              <a:rPr lang="en-US" sz="2800" i="1" dirty="0">
                <a:latin typeface="Arial" pitchFamily="34" charset="0"/>
                <a:cs typeface="Arial" pitchFamily="34" charset="0"/>
              </a:rPr>
              <a:t>		75% or better to pass</a:t>
            </a:r>
          </a:p>
          <a:p>
            <a:pPr>
              <a:buNone/>
            </a:pPr>
            <a:r>
              <a:rPr lang="en-US" sz="2800" i="1" dirty="0">
                <a:latin typeface="Arial" pitchFamily="34" charset="0"/>
                <a:cs typeface="Arial" pitchFamily="34" charset="0"/>
              </a:rPr>
              <a:t>       Problem 4-12</a:t>
            </a:r>
          </a:p>
          <a:p>
            <a:pPr>
              <a:lnSpc>
                <a:spcPct val="80000"/>
              </a:lnSpc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246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31763"/>
            <a:ext cx="5921564" cy="658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xfrm>
            <a:off x="603504" y="383950"/>
            <a:ext cx="7772400" cy="1143000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General Guidelines for the California Professional Engineering  Exam</a:t>
            </a:r>
            <a:endParaRPr lang="sv-SE" sz="3200" b="1" dirty="0">
              <a:ln w="12700">
                <a:noFill/>
                <a:prstDash val="solid"/>
              </a:ln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9" name="Platshållare för innehåll 18"/>
          <p:cNvSpPr>
            <a:spLocks noGrp="1"/>
          </p:cNvSpPr>
          <p:nvPr>
            <p:ph sz="quarter" idx="1"/>
          </p:nvPr>
        </p:nvSpPr>
        <p:spPr>
          <a:xfrm>
            <a:off x="828133" y="1653268"/>
            <a:ext cx="77724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b="1" dirty="0" err="1" smtClean="0">
                <a:latin typeface="Arial" pitchFamily="34" charset="0"/>
                <a:cs typeface="Arial" pitchFamily="34" charset="0"/>
              </a:rPr>
              <a:t>Some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 hints:</a:t>
            </a:r>
          </a:p>
          <a:p>
            <a:pPr marL="290513" indent="-290513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1. Group unknown parameters/values on the same side of the equation</a:t>
            </a:r>
          </a:p>
          <a:p>
            <a:pPr marL="290513" indent="-290513" algn="ctr">
              <a:buNone/>
              <a:tabLst>
                <a:tab pos="2568575" algn="l"/>
              </a:tabLst>
            </a:pPr>
            <a:r>
              <a:rPr lang="sv-SE" u="sng" dirty="0" smtClean="0">
                <a:latin typeface="Arial" pitchFamily="34" charset="0"/>
                <a:cs typeface="Arial" pitchFamily="34" charset="0"/>
              </a:rPr>
              <a:t>example: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[unknowns] = [knowns]</a:t>
            </a:r>
          </a:p>
          <a:p>
            <a:pPr marL="290513" indent="-290513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2. Look for a Case 1 and a Case 2 (usually two data points) to make intermediate calculations</a:t>
            </a:r>
          </a:p>
          <a:p>
            <a:pPr marL="290513" indent="-290513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3. Take ratios of Case 1 and Case 2 to cancel as many unknowns as possible</a:t>
            </a:r>
          </a:p>
          <a:p>
            <a:pPr marL="290513" indent="-290513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4. Carry all symbols to the end of the manipulation before evaluating, UNLESS THEY ARE ZERO</a:t>
            </a:r>
          </a:p>
          <a:p>
            <a:pPr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pic>
        <p:nvPicPr>
          <p:cNvPr id="6656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01078" y="230189"/>
            <a:ext cx="798911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061DF-04A0-144F-B729-7D29C6256E51}" type="slidenum">
              <a:rPr lang="en-US">
                <a:latin typeface="Arial" pitchFamily="34" charset="0"/>
                <a:cs typeface="Arial" pitchFamily="34" charset="0"/>
              </a:rPr>
              <a:pPr/>
              <a:t>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362" name="Content Placeholder 4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7896949"/>
              </p:ext>
            </p:extLst>
          </p:nvPr>
        </p:nvGraphicFramePr>
        <p:xfrm>
          <a:off x="4419600" y="1534201"/>
          <a:ext cx="15017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5" name="Equation" r:id="rId3" imgW="583920" imgH="228600" progId="Equation.3">
                  <p:embed/>
                </p:oleObj>
              </mc:Choice>
              <mc:Fallback>
                <p:oleObj name="Equation" r:id="rId3" imgW="58392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534201"/>
                        <a:ext cx="1501775" cy="5873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453676"/>
              </p:ext>
            </p:extLst>
          </p:nvPr>
        </p:nvGraphicFramePr>
        <p:xfrm>
          <a:off x="2455863" y="4281710"/>
          <a:ext cx="3921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6" name="Equation" r:id="rId5" imgW="2212560" imgH="356400" progId="Equation.3">
                  <p:embed/>
                </p:oleObj>
              </mc:Choice>
              <mc:Fallback>
                <p:oleObj name="Equation" r:id="rId5" imgW="2212560" imgH="356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863" y="4281710"/>
                        <a:ext cx="3921125" cy="6508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229286" y="5348510"/>
            <a:ext cx="8653462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 b="1" dirty="0" err="1">
                <a:latin typeface="Arial" pitchFamily="34" charset="0"/>
                <a:cs typeface="Arial" pitchFamily="34" charset="0"/>
              </a:rPr>
              <a:t>Knowns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Intermediate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Conversion, X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K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and W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= W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2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600" b="1" dirty="0">
                <a:latin typeface="Arial" pitchFamily="34" charset="0"/>
                <a:cs typeface="Arial" pitchFamily="34" charset="0"/>
              </a:rPr>
              <a:t>Unknowns: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600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W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C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A0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476024" y="528636"/>
            <a:ext cx="8212137" cy="860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pitchFamily="34" charset="0"/>
                <a:ea typeface="ＭＳ Ｐゴシック" charset="0"/>
                <a:cs typeface="Arial" pitchFamily="34" charset="0"/>
              </a:rPr>
              <a:t>P5-17</a:t>
            </a:r>
            <a:r>
              <a:rPr lang="en-US" sz="2800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B</a:t>
            </a:r>
            <a:r>
              <a:rPr lang="en-US" sz="2800" dirty="0">
                <a:latin typeface="Arial" pitchFamily="34" charset="0"/>
                <a:ea typeface="ＭＳ Ｐゴシック" charset="0"/>
                <a:cs typeface="Arial" pitchFamily="34" charset="0"/>
              </a:rPr>
              <a:t>  California Professional Exam Problem</a:t>
            </a:r>
            <a:endParaRPr lang="en-US" sz="2800" baseline="-25000" dirty="0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pic>
        <p:nvPicPr>
          <p:cNvPr id="15367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2148110"/>
            <a:ext cx="8885237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753001" y="1400533"/>
            <a:ext cx="15352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A    B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251202" y="1693855"/>
            <a:ext cx="406400" cy="158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 flipV="1">
            <a:off x="3243956" y="1831741"/>
            <a:ext cx="413646" cy="158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70452" y="230189"/>
            <a:ext cx="798911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  <a:ln>
            <a:noFill/>
          </a:ln>
          <a:effectLst/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1" i="0" u="none" strike="noStrike" kern="1200" cap="none" spc="0" normalizeH="0" baseline="0" noProof="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P.</a:t>
            </a:r>
            <a:r>
              <a:rPr kumimoji="0" lang="sv-SE" sz="4000" b="1" i="0" u="none" strike="noStrike" kern="1200" cap="none" spc="0" normalizeH="0" noProof="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E. Example</a:t>
            </a:r>
            <a:endParaRPr kumimoji="0" lang="sv-SE" sz="2800" b="1" i="0" u="none" strike="noStrike" kern="1200" cap="none" spc="0" normalizeH="0" baseline="0" noProof="0" dirty="0">
              <a:ln w="12700">
                <a:noFill/>
                <a:prstDash val="solid"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70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8B91-3E4D-8F40-8013-228E8B040647}" type="slidenum">
              <a:rPr lang="en-US">
                <a:latin typeface="Arial" pitchFamily="34" charset="0"/>
                <a:cs typeface="Arial" pitchFamily="34" charset="0"/>
              </a:rPr>
              <a:pPr/>
              <a:t>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Content Placeholder 3"/>
          <p:cNvSpPr>
            <a:spLocks noGrp="1"/>
          </p:cNvSpPr>
          <p:nvPr>
            <p:ph sz="quarter" idx="1"/>
          </p:nvPr>
        </p:nvSpPr>
        <p:spPr>
          <a:xfrm>
            <a:off x="258320" y="765632"/>
            <a:ext cx="7772400" cy="4572000"/>
          </a:xfrm>
        </p:spPr>
        <p:txBody>
          <a:bodyPr/>
          <a:lstStyle/>
          <a:p>
            <a:pPr marL="576263" indent="-576263" eaLnBrk="1" hangingPunct="1">
              <a:buFont typeface="Wingdings 2" charset="0"/>
              <a:buNone/>
            </a:pPr>
            <a:endParaRPr lang="en-US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1) Mole </a:t>
            </a:r>
            <a:r>
              <a:rPr lang="en-US" sz="2800" b="1" dirty="0">
                <a:ln w="3175">
                  <a:noFill/>
                  <a:prstDash val="solid"/>
                </a:ln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Balances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576263" indent="-576263" eaLnBrk="1" hangingPunct="1">
              <a:buFont typeface="Wingdings 2" charset="0"/>
              <a:buNone/>
            </a:pP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	 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2) Rate </a:t>
            </a:r>
            <a:r>
              <a:rPr lang="en-US" sz="2800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Laws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576263" indent="-576263" eaLnBrk="1" hangingPunct="1">
              <a:buFont typeface="Wingdings 2" charset="0"/>
              <a:buNone/>
            </a:pPr>
            <a:endParaRPr lang="en-US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buFont typeface="Wingdings 2" charset="0"/>
              <a:buNone/>
            </a:pP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	 </a:t>
            </a:r>
          </a:p>
          <a:p>
            <a:pPr marL="576263" lvl="1" indent="-576263">
              <a:spcBef>
                <a:spcPts val="580"/>
              </a:spcBef>
              <a:buClr>
                <a:schemeClr val="accent1"/>
              </a:buClr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3) Stoichiometry</a:t>
            </a:r>
            <a:endParaRPr lang="en-US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576263" indent="-576263">
              <a:buNone/>
            </a:pP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Liquid</a:t>
            </a:r>
            <a:r>
              <a:rPr lang="en-US" dirty="0" smtClean="0">
                <a:latin typeface="Arial" pitchFamily="34" charset="0"/>
                <a:ea typeface="ＭＳ Ｐゴシック" charset="0"/>
                <a:cs typeface="Arial" pitchFamily="34" charset="0"/>
              </a:rPr>
              <a:t>, 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  <a:sym typeface="Symbol" charset="0"/>
              </a:rPr>
              <a:t>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 = 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  <a:sym typeface="Symbol" charset="0"/>
              </a:rPr>
              <a:t></a:t>
            </a:r>
            <a:r>
              <a:rPr lang="en-US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0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 </a:t>
            </a:r>
          </a:p>
          <a:p>
            <a:pPr marL="576263" indent="-576263" eaLnBrk="1" hangingPunct="1">
              <a:buFont typeface="Wingdings 2" charset="0"/>
              <a:buNone/>
            </a:pP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		 </a:t>
            </a:r>
          </a:p>
          <a:p>
            <a:pPr marL="576263" indent="-576263" eaLnBrk="1" hangingPunct="1">
              <a:buFont typeface="Wingdings 2" charset="0"/>
              <a:buNone/>
            </a:pPr>
            <a:endParaRPr lang="en-US" dirty="0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295139"/>
              </p:ext>
            </p:extLst>
          </p:nvPr>
        </p:nvGraphicFramePr>
        <p:xfrm>
          <a:off x="3583668" y="1277290"/>
          <a:ext cx="5436764" cy="5210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3" imgW="2145960" imgH="2057400" progId="Equation.3">
                  <p:embed/>
                </p:oleObj>
              </mc:Choice>
              <mc:Fallback>
                <p:oleObj name="Equation" r:id="rId3" imgW="2145960" imgH="2057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3668" y="1277290"/>
                        <a:ext cx="5436764" cy="5210594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83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9374162"/>
              </p:ext>
            </p:extLst>
          </p:nvPr>
        </p:nvGraphicFramePr>
        <p:xfrm>
          <a:off x="1379538" y="1476824"/>
          <a:ext cx="7488237" cy="415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6" name="Equation" r:id="rId3" imgW="3924000" imgH="2171520" progId="Equation.3">
                  <p:embed/>
                </p:oleObj>
              </mc:Choice>
              <mc:Fallback>
                <p:oleObj name="Equation" r:id="rId3" imgW="3924000" imgH="21715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9538" y="1476824"/>
                        <a:ext cx="7488237" cy="41592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92B8-5609-7C40-9467-B64B713EE38E}" type="slidenum">
              <a:rPr lang="en-US">
                <a:latin typeface="Arial" pitchFamily="34" charset="0"/>
                <a:cs typeface="Arial" pitchFamily="34" charset="0"/>
              </a:rPr>
              <a:pPr/>
              <a:t>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Content Placeholder 3"/>
          <p:cNvSpPr>
            <a:spLocks noGrp="1"/>
          </p:cNvSpPr>
          <p:nvPr>
            <p:ph sz="quarter" idx="1"/>
          </p:nvPr>
        </p:nvSpPr>
        <p:spPr>
          <a:xfrm>
            <a:off x="896938" y="1016000"/>
            <a:ext cx="7789862" cy="5181600"/>
          </a:xfrm>
        </p:spPr>
        <p:txBody>
          <a:bodyPr>
            <a:normAutofit/>
          </a:bodyPr>
          <a:lstStyle/>
          <a:p>
            <a:pPr marL="576263" indent="-576263">
              <a:spcBef>
                <a:spcPct val="0"/>
              </a:spcBef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4) Combine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r>
              <a:rPr lang="en-US" sz="2800" dirty="0">
                <a:latin typeface="Arial" pitchFamily="34" charset="0"/>
                <a:ea typeface="ＭＳ Ｐゴシック" charset="0"/>
                <a:cs typeface="Arial" pitchFamily="34" charset="0"/>
              </a:rPr>
              <a:t>	 </a:t>
            </a: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>
              <a:spcBef>
                <a:spcPct val="0"/>
              </a:spcBef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5) Evaluate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5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68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059153"/>
              </p:ext>
            </p:extLst>
          </p:nvPr>
        </p:nvGraphicFramePr>
        <p:xfrm>
          <a:off x="188908" y="500740"/>
          <a:ext cx="8731251" cy="584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0" name="Equation" r:id="rId3" imgW="4660560" imgH="3124080" progId="Equation.3">
                  <p:embed/>
                </p:oleObj>
              </mc:Choice>
              <mc:Fallback>
                <p:oleObj name="Equation" r:id="rId3" imgW="4660560" imgH="3124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08" y="500740"/>
                        <a:ext cx="8731251" cy="58483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5359-9EA1-DF41-8E42-FFD1D0BA559E}" type="slidenum">
              <a:rPr lang="en-US">
                <a:latin typeface="Arial" pitchFamily="34" charset="0"/>
                <a:cs typeface="Arial" pitchFamily="34" charset="0"/>
              </a:rPr>
              <a:pPr/>
              <a:t>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Content Placeholder 3"/>
          <p:cNvSpPr>
            <a:spLocks noGrp="1"/>
          </p:cNvSpPr>
          <p:nvPr>
            <p:ph sz="quarter" idx="1"/>
          </p:nvPr>
        </p:nvSpPr>
        <p:spPr>
          <a:xfrm>
            <a:off x="525463" y="2471738"/>
            <a:ext cx="8161337" cy="3548062"/>
          </a:xfrm>
        </p:spPr>
        <p:txBody>
          <a:bodyPr/>
          <a:lstStyle/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r>
              <a:rPr lang="en-US">
                <a:latin typeface="Arial" pitchFamily="34" charset="0"/>
                <a:ea typeface="ＭＳ Ｐゴシック" charset="0"/>
                <a:cs typeface="Arial" pitchFamily="34" charset="0"/>
              </a:rPr>
              <a:t>Cancel unknowns F</a:t>
            </a:r>
            <a:r>
              <a:rPr lang="en-US" sz="2800" baseline="-25000">
                <a:latin typeface="Arial" pitchFamily="34" charset="0"/>
                <a:ea typeface="ＭＳ Ｐゴシック" charset="0"/>
                <a:cs typeface="Arial" pitchFamily="34" charset="0"/>
              </a:rPr>
              <a:t>A0</a:t>
            </a:r>
            <a:r>
              <a:rPr lang="en-US">
                <a:latin typeface="Arial" pitchFamily="34" charset="0"/>
                <a:ea typeface="ＭＳ Ｐゴシック" charset="0"/>
                <a:cs typeface="Arial" pitchFamily="34" charset="0"/>
              </a:rPr>
              <a:t>, k and C</a:t>
            </a:r>
            <a:r>
              <a:rPr lang="en-US" sz="2800" baseline="-25000">
                <a:latin typeface="Arial" pitchFamily="34" charset="0"/>
                <a:ea typeface="ＭＳ Ｐゴシック" charset="0"/>
                <a:cs typeface="Arial" pitchFamily="34" charset="0"/>
              </a:rPr>
              <a:t>A0</a:t>
            </a:r>
            <a:endParaRPr lang="en-US" sz="28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r>
              <a:rPr lang="en-US" sz="2400">
                <a:latin typeface="Arial" pitchFamily="34" charset="0"/>
                <a:ea typeface="ＭＳ Ｐゴシック" charset="0"/>
                <a:cs typeface="Arial" pitchFamily="34" charset="0"/>
              </a:rPr>
              <a:t>Substitute X</a:t>
            </a:r>
            <a:r>
              <a:rPr lang="en-US" sz="2800" baseline="-25000">
                <a:latin typeface="Arial" pitchFamily="34" charset="0"/>
                <a:ea typeface="ＭＳ Ｐゴシック" charset="0"/>
                <a:cs typeface="Arial" pitchFamily="34" charset="0"/>
              </a:rPr>
              <a:t>1</a:t>
            </a:r>
            <a:r>
              <a:rPr lang="en-US" sz="2400">
                <a:latin typeface="Arial" pitchFamily="34" charset="0"/>
                <a:ea typeface="ＭＳ Ｐゴシック" charset="0"/>
                <a:cs typeface="Arial" pitchFamily="34" charset="0"/>
              </a:rPr>
              <a:t> = 0.55 and K</a:t>
            </a:r>
            <a:r>
              <a:rPr lang="en-US" sz="2800" baseline="-25000">
                <a:latin typeface="Arial" pitchFamily="34" charset="0"/>
                <a:ea typeface="ＭＳ Ｐゴシック" charset="0"/>
                <a:cs typeface="Arial" pitchFamily="34" charset="0"/>
              </a:rPr>
              <a:t>C</a:t>
            </a:r>
            <a:r>
              <a:rPr lang="en-US" sz="2400">
                <a:latin typeface="Arial" pitchFamily="34" charset="0"/>
                <a:ea typeface="ＭＳ Ｐゴシック" charset="0"/>
                <a:cs typeface="Arial" pitchFamily="34" charset="0"/>
              </a:rPr>
              <a:t> = 5.8</a:t>
            </a:r>
            <a:endParaRPr lang="en-US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08404" y="5808663"/>
            <a:ext cx="1693863" cy="6270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6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45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55F49-CC96-D249-8BA5-86B296ADAB9A}" type="slidenum">
              <a:rPr lang="en-US">
                <a:latin typeface="Arial" pitchFamily="34" charset="0"/>
                <a:cs typeface="Arial" pitchFamily="34" charset="0"/>
              </a:rPr>
              <a:pPr/>
              <a:t>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Content Placeholder 3"/>
          <p:cNvSpPr>
            <a:spLocks noGrp="1"/>
          </p:cNvSpPr>
          <p:nvPr>
            <p:ph sz="quarter" idx="1"/>
          </p:nvPr>
        </p:nvSpPr>
        <p:spPr>
          <a:xfrm>
            <a:off x="896938" y="922338"/>
            <a:ext cx="7772400" cy="4572000"/>
          </a:xfrm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US" u="sng">
                <a:latin typeface="Arial" pitchFamily="34" charset="0"/>
                <a:ea typeface="ＭＳ Ｐゴシック" charset="0"/>
                <a:cs typeface="Arial" pitchFamily="34" charset="0"/>
              </a:rPr>
              <a:t>Part 2</a:t>
            </a:r>
          </a:p>
        </p:txBody>
      </p:sp>
      <p:pic>
        <p:nvPicPr>
          <p:cNvPr id="1946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6" y="862476"/>
            <a:ext cx="8551863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4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372024"/>
              </p:ext>
            </p:extLst>
          </p:nvPr>
        </p:nvGraphicFramePr>
        <p:xfrm>
          <a:off x="2827338" y="5321300"/>
          <a:ext cx="32353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3" name="Equation" r:id="rId4" imgW="1764360" imgH="164520" progId="Equation.3">
                  <p:embed/>
                </p:oleObj>
              </mc:Choice>
              <mc:Fallback>
                <p:oleObj name="Equation" r:id="rId4" imgW="1764360" imgH="1645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7338" y="5321300"/>
                        <a:ext cx="3235325" cy="3238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413575"/>
              </p:ext>
            </p:extLst>
          </p:nvPr>
        </p:nvGraphicFramePr>
        <p:xfrm>
          <a:off x="5130800" y="4148138"/>
          <a:ext cx="286713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4" name="Equation" r:id="rId6" imgW="1104840" imgH="215640" progId="Equation.3">
                  <p:embed/>
                </p:oleObj>
              </mc:Choice>
              <mc:Fallback>
                <p:oleObj name="Equation" r:id="rId6" imgW="110484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800" y="4148138"/>
                        <a:ext cx="2867138" cy="5683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789636"/>
              </p:ext>
            </p:extLst>
          </p:nvPr>
        </p:nvGraphicFramePr>
        <p:xfrm>
          <a:off x="1224300" y="3860801"/>
          <a:ext cx="3299847" cy="1188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5" name="Equation" r:id="rId8" imgW="1218960" imgH="431640" progId="Equation.3">
                  <p:embed/>
                </p:oleObj>
              </mc:Choice>
              <mc:Fallback>
                <p:oleObj name="Equation" r:id="rId8" imgW="121896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4300" y="3860801"/>
                        <a:ext cx="3299847" cy="1188721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86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1397</TotalTime>
  <Words>286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ＭＳ Ｐゴシック</vt:lpstr>
      <vt:lpstr>Angsana New</vt:lpstr>
      <vt:lpstr>Arial</vt:lpstr>
      <vt:lpstr>Calibri</vt:lpstr>
      <vt:lpstr>Franklin Gothic Book</vt:lpstr>
      <vt:lpstr>Perpetua</vt:lpstr>
      <vt:lpstr>Symbol</vt:lpstr>
      <vt:lpstr>Wingdings 2</vt:lpstr>
      <vt:lpstr>Lecture_1_draft_yellow</vt:lpstr>
      <vt:lpstr>Equation</vt:lpstr>
      <vt:lpstr>Lecture 7</vt:lpstr>
      <vt:lpstr>Lecture 7 – Tuesday</vt:lpstr>
      <vt:lpstr>PowerPoint Presentation</vt:lpstr>
      <vt:lpstr>General Guidelines for the California Professional Engineering  Exam</vt:lpstr>
      <vt:lpstr>P5-17B  California Professional Exam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Lecture 7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7</dc:title>
  <dc:creator>Arthur Shih</dc:creator>
  <cp:lastModifiedBy>alkuehne</cp:lastModifiedBy>
  <cp:revision>50</cp:revision>
  <dcterms:created xsi:type="dcterms:W3CDTF">2010-08-03T19:36:09Z</dcterms:created>
  <dcterms:modified xsi:type="dcterms:W3CDTF">2016-07-13T05:18:09Z</dcterms:modified>
</cp:coreProperties>
</file>