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charts/chart2.xml" ContentType="application/vnd.openxmlformats-officedocument.drawingml.chart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3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70" r:id="rId3"/>
    <p:sldId id="271" r:id="rId4"/>
    <p:sldId id="289" r:id="rId5"/>
    <p:sldId id="290" r:id="rId6"/>
    <p:sldId id="272" r:id="rId7"/>
    <p:sldId id="259" r:id="rId8"/>
    <p:sldId id="261" r:id="rId9"/>
    <p:sldId id="267" r:id="rId10"/>
    <p:sldId id="262" r:id="rId11"/>
    <p:sldId id="268" r:id="rId12"/>
    <p:sldId id="263" r:id="rId13"/>
    <p:sldId id="264" r:id="rId14"/>
    <p:sldId id="265" r:id="rId15"/>
    <p:sldId id="266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00CC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>
      <p:cViewPr varScale="1">
        <p:scale>
          <a:sx n="92" d="100"/>
          <a:sy n="92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Sp%2009\lectures\L22%20Nonideal%20flow%20and%20reactor%20design\example%2013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148668916385"/>
          <c:y val="0.0740161125692622"/>
          <c:w val="0.698319585051868"/>
          <c:h val="0.659081729367163"/>
        </c:manualLayout>
      </c:layout>
      <c:scatterChart>
        <c:scatterStyle val="lineMarker"/>
        <c:varyColors val="0"/>
        <c:ser>
          <c:idx val="0"/>
          <c:order val="0"/>
          <c:xVal>
            <c:numRef>
              <c:f>Sheet1!$A$2:$A$14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12.0</c:v>
                </c:pt>
                <c:pt idx="12">
                  <c:v>14.0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5.0</c:v>
                </c:pt>
                <c:pt idx="3">
                  <c:v>8.0</c:v>
                </c:pt>
                <c:pt idx="4">
                  <c:v>10.0</c:v>
                </c:pt>
                <c:pt idx="5">
                  <c:v>8.0</c:v>
                </c:pt>
                <c:pt idx="6">
                  <c:v>6.0</c:v>
                </c:pt>
                <c:pt idx="7">
                  <c:v>4.0</c:v>
                </c:pt>
                <c:pt idx="8">
                  <c:v>3.0</c:v>
                </c:pt>
                <c:pt idx="9">
                  <c:v>2.2</c:v>
                </c:pt>
                <c:pt idx="10">
                  <c:v>1.5</c:v>
                </c:pt>
                <c:pt idx="11">
                  <c:v>0.6</c:v>
                </c:pt>
                <c:pt idx="12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1953176"/>
        <c:axId val="-2021947448"/>
      </c:scatterChart>
      <c:valAx>
        <c:axId val="-2021953176"/>
        <c:scaling>
          <c:orientation val="minMax"/>
          <c:max val="14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 (min)</a:t>
                </a:r>
              </a:p>
            </c:rich>
          </c:tx>
          <c:layout>
            <c:manualLayout>
              <c:xMode val="edge"/>
              <c:yMode val="edge"/>
              <c:x val="0.417316388083069"/>
              <c:y val="0.884374817731117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21947448"/>
        <c:crosses val="autoZero"/>
        <c:crossBetween val="midCat"/>
        <c:majorUnit val="2.0"/>
        <c:minorUnit val="1.0"/>
      </c:valAx>
      <c:valAx>
        <c:axId val="-2021947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C(t) (g/m</a:t>
                </a:r>
                <a:r>
                  <a:rPr lang="en-US" sz="1800" baseline="30000" dirty="0"/>
                  <a:t>3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0.0"/>
              <c:y val="0.23941345873432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21953176"/>
        <c:crosses val="autoZero"/>
        <c:crossBetween val="midCat"/>
      </c:valAx>
      <c:spPr>
        <a:ln w="3175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0705589992741"/>
          <c:y val="0.0740161125692622"/>
          <c:w val="0.660844083319374"/>
          <c:h val="0.659081729367163"/>
        </c:manualLayout>
      </c:layout>
      <c:scatterChart>
        <c:scatterStyle val="lineMarker"/>
        <c:varyColors val="0"/>
        <c:ser>
          <c:idx val="0"/>
          <c:order val="0"/>
          <c:xVal>
            <c:numRef>
              <c:f>Sheet1!$A$2:$A$14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12.0</c:v>
                </c:pt>
                <c:pt idx="12">
                  <c:v>14.0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0.0</c:v>
                </c:pt>
                <c:pt idx="1">
                  <c:v>0.02</c:v>
                </c:pt>
                <c:pt idx="2">
                  <c:v>0.1</c:v>
                </c:pt>
                <c:pt idx="3">
                  <c:v>0.16</c:v>
                </c:pt>
                <c:pt idx="4">
                  <c:v>0.2</c:v>
                </c:pt>
                <c:pt idx="5">
                  <c:v>0.16</c:v>
                </c:pt>
                <c:pt idx="6">
                  <c:v>0.12</c:v>
                </c:pt>
                <c:pt idx="7">
                  <c:v>0.08</c:v>
                </c:pt>
                <c:pt idx="8">
                  <c:v>0.06</c:v>
                </c:pt>
                <c:pt idx="9">
                  <c:v>0.044</c:v>
                </c:pt>
                <c:pt idx="10">
                  <c:v>0.03</c:v>
                </c:pt>
                <c:pt idx="11">
                  <c:v>0.012</c:v>
                </c:pt>
                <c:pt idx="12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5589192"/>
        <c:axId val="-2090912776"/>
      </c:scatterChart>
      <c:valAx>
        <c:axId val="-2065589192"/>
        <c:scaling>
          <c:orientation val="minMax"/>
          <c:max val="14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 (min)</a:t>
                </a:r>
              </a:p>
            </c:rich>
          </c:tx>
          <c:layout>
            <c:manualLayout>
              <c:xMode val="edge"/>
              <c:yMode val="edge"/>
              <c:x val="0.417316388083069"/>
              <c:y val="0.884374817731117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90912776"/>
        <c:crosses val="autoZero"/>
        <c:crossBetween val="midCat"/>
        <c:majorUnit val="2.0"/>
        <c:minorUnit val="1.0"/>
      </c:valAx>
      <c:valAx>
        <c:axId val="-2090912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E(t) (min</a:t>
                </a:r>
                <a:r>
                  <a:rPr lang="en-US" sz="1800" baseline="30000"/>
                  <a:t>-1</a:t>
                </a:r>
                <a:r>
                  <a:rPr lang="en-US" sz="1800"/>
                  <a:t>)</a:t>
                </a:r>
              </a:p>
            </c:rich>
          </c:tx>
          <c:layout>
            <c:manualLayout>
              <c:xMode val="edge"/>
              <c:yMode val="edge"/>
              <c:x val="0.0"/>
              <c:y val="0.23941345873432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65589192"/>
        <c:crosses val="autoZero"/>
        <c:crossBetween val="midCat"/>
      </c:valAx>
      <c:spPr>
        <a:ln w="3175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8" Type="http://schemas.openxmlformats.org/officeDocument/2006/relationships/image" Target="../media/image61.wmf"/><Relationship Id="rId9" Type="http://schemas.openxmlformats.org/officeDocument/2006/relationships/image" Target="../media/image62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68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5" Type="http://schemas.openxmlformats.org/officeDocument/2006/relationships/image" Target="../media/image68.wmf"/><Relationship Id="rId1" Type="http://schemas.openxmlformats.org/officeDocument/2006/relationships/image" Target="../media/image69.wmf"/><Relationship Id="rId2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wmf"/><Relationship Id="rId12" Type="http://schemas.openxmlformats.org/officeDocument/2006/relationships/image" Target="../media/image83.wmf"/><Relationship Id="rId1" Type="http://schemas.openxmlformats.org/officeDocument/2006/relationships/image" Target="../media/image74.wmf"/><Relationship Id="rId2" Type="http://schemas.openxmlformats.org/officeDocument/2006/relationships/image" Target="../media/image73.wmf"/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56.wmf"/><Relationship Id="rId6" Type="http://schemas.openxmlformats.org/officeDocument/2006/relationships/image" Target="../media/image77.wmf"/><Relationship Id="rId7" Type="http://schemas.openxmlformats.org/officeDocument/2006/relationships/image" Target="../media/image78.wmf"/><Relationship Id="rId8" Type="http://schemas.openxmlformats.org/officeDocument/2006/relationships/image" Target="../media/image79.wmf"/><Relationship Id="rId9" Type="http://schemas.openxmlformats.org/officeDocument/2006/relationships/image" Target="../media/image80.wmf"/><Relationship Id="rId10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4" Type="http://schemas.openxmlformats.org/officeDocument/2006/relationships/image" Target="../media/image90.wmf"/><Relationship Id="rId5" Type="http://schemas.openxmlformats.org/officeDocument/2006/relationships/image" Target="../media/image91.wmf"/><Relationship Id="rId6" Type="http://schemas.openxmlformats.org/officeDocument/2006/relationships/image" Target="../media/image92.wmf"/><Relationship Id="rId1" Type="http://schemas.openxmlformats.org/officeDocument/2006/relationships/image" Target="../media/image89.wmf"/><Relationship Id="rId2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4" Type="http://schemas.openxmlformats.org/officeDocument/2006/relationships/image" Target="../media/image93.wmf"/><Relationship Id="rId5" Type="http://schemas.openxmlformats.org/officeDocument/2006/relationships/image" Target="../media/image94.wmf"/><Relationship Id="rId6" Type="http://schemas.openxmlformats.org/officeDocument/2006/relationships/image" Target="../media/image95.wmf"/><Relationship Id="rId1" Type="http://schemas.openxmlformats.org/officeDocument/2006/relationships/image" Target="../media/image89.wmf"/><Relationship Id="rId2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Relationship Id="rId2" Type="http://schemas.openxmlformats.org/officeDocument/2006/relationships/image" Target="../media/image85.wmf"/><Relationship Id="rId3" Type="http://schemas.openxmlformats.org/officeDocument/2006/relationships/image" Target="../media/image9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4" Type="http://schemas.openxmlformats.org/officeDocument/2006/relationships/image" Target="../media/image104.wmf"/><Relationship Id="rId5" Type="http://schemas.openxmlformats.org/officeDocument/2006/relationships/image" Target="../media/image105.wmf"/><Relationship Id="rId6" Type="http://schemas.openxmlformats.org/officeDocument/2006/relationships/image" Target="../media/image106.wmf"/><Relationship Id="rId7" Type="http://schemas.openxmlformats.org/officeDocument/2006/relationships/image" Target="../media/image107.wmf"/><Relationship Id="rId1" Type="http://schemas.openxmlformats.org/officeDocument/2006/relationships/image" Target="../media/image101.wmf"/><Relationship Id="rId2" Type="http://schemas.openxmlformats.org/officeDocument/2006/relationships/image" Target="../media/image10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Relationship Id="rId2" Type="http://schemas.openxmlformats.org/officeDocument/2006/relationships/image" Target="../media/image106.wmf"/><Relationship Id="rId3" Type="http://schemas.openxmlformats.org/officeDocument/2006/relationships/image" Target="../media/image10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4" Type="http://schemas.openxmlformats.org/officeDocument/2006/relationships/image" Target="../media/image112.wmf"/><Relationship Id="rId1" Type="http://schemas.openxmlformats.org/officeDocument/2006/relationships/image" Target="../media/image96.wmf"/><Relationship Id="rId2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4" Type="http://schemas.openxmlformats.org/officeDocument/2006/relationships/image" Target="../media/image116.wmf"/><Relationship Id="rId5" Type="http://schemas.openxmlformats.org/officeDocument/2006/relationships/image" Target="../media/image96.wmf"/><Relationship Id="rId6" Type="http://schemas.openxmlformats.org/officeDocument/2006/relationships/image" Target="../media/image111.wmf"/><Relationship Id="rId7" Type="http://schemas.openxmlformats.org/officeDocument/2006/relationships/image" Target="../media/image110.wmf"/><Relationship Id="rId1" Type="http://schemas.openxmlformats.org/officeDocument/2006/relationships/image" Target="../media/image113.wmf"/><Relationship Id="rId2" Type="http://schemas.openxmlformats.org/officeDocument/2006/relationships/image" Target="../media/image11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120.wmf"/><Relationship Id="rId5" Type="http://schemas.openxmlformats.org/officeDocument/2006/relationships/image" Target="../media/image121.wmf"/><Relationship Id="rId6" Type="http://schemas.openxmlformats.org/officeDocument/2006/relationships/image" Target="../media/image122.wmf"/><Relationship Id="rId7" Type="http://schemas.openxmlformats.org/officeDocument/2006/relationships/image" Target="../media/image123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124.wmf"/><Relationship Id="rId1" Type="http://schemas.openxmlformats.org/officeDocument/2006/relationships/image" Target="../media/image72.wmf"/><Relationship Id="rId2" Type="http://schemas.openxmlformats.org/officeDocument/2006/relationships/image" Target="../media/image6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4" Type="http://schemas.openxmlformats.org/officeDocument/2006/relationships/image" Target="../media/image124.wmf"/><Relationship Id="rId1" Type="http://schemas.openxmlformats.org/officeDocument/2006/relationships/image" Target="../media/image71.wmf"/><Relationship Id="rId2" Type="http://schemas.openxmlformats.org/officeDocument/2006/relationships/image" Target="../media/image7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128.wmf"/><Relationship Id="rId5" Type="http://schemas.openxmlformats.org/officeDocument/2006/relationships/image" Target="../media/image129.wmf"/><Relationship Id="rId6" Type="http://schemas.openxmlformats.org/officeDocument/2006/relationships/image" Target="../media/image56.wmf"/><Relationship Id="rId7" Type="http://schemas.openxmlformats.org/officeDocument/2006/relationships/image" Target="../media/image130.wmf"/><Relationship Id="rId8" Type="http://schemas.openxmlformats.org/officeDocument/2006/relationships/image" Target="../media/image78.wmf"/><Relationship Id="rId9" Type="http://schemas.openxmlformats.org/officeDocument/2006/relationships/image" Target="../media/image131.wmf"/><Relationship Id="rId1" Type="http://schemas.openxmlformats.org/officeDocument/2006/relationships/image" Target="../media/image127.wmf"/><Relationship Id="rId2" Type="http://schemas.openxmlformats.org/officeDocument/2006/relationships/image" Target="../media/image7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4" Type="http://schemas.openxmlformats.org/officeDocument/2006/relationships/image" Target="../media/image104.wmf"/><Relationship Id="rId5" Type="http://schemas.openxmlformats.org/officeDocument/2006/relationships/image" Target="../media/image105.wmf"/><Relationship Id="rId6" Type="http://schemas.openxmlformats.org/officeDocument/2006/relationships/image" Target="../media/image106.wmf"/><Relationship Id="rId7" Type="http://schemas.openxmlformats.org/officeDocument/2006/relationships/image" Target="../media/image107.wmf"/><Relationship Id="rId1" Type="http://schemas.openxmlformats.org/officeDocument/2006/relationships/image" Target="../media/image101.wmf"/><Relationship Id="rId2" Type="http://schemas.openxmlformats.org/officeDocument/2006/relationships/image" Target="../media/image13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Relationship Id="rId2" Type="http://schemas.openxmlformats.org/officeDocument/2006/relationships/image" Target="../media/image106.wmf"/><Relationship Id="rId3" Type="http://schemas.openxmlformats.org/officeDocument/2006/relationships/image" Target="../media/image10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4" Type="http://schemas.openxmlformats.org/officeDocument/2006/relationships/image" Target="../media/image112.wmf"/><Relationship Id="rId1" Type="http://schemas.openxmlformats.org/officeDocument/2006/relationships/image" Target="../media/image96.wmf"/><Relationship Id="rId2" Type="http://schemas.openxmlformats.org/officeDocument/2006/relationships/image" Target="../media/image1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4" Type="http://schemas.openxmlformats.org/officeDocument/2006/relationships/image" Target="../media/image96.wmf"/><Relationship Id="rId5" Type="http://schemas.openxmlformats.org/officeDocument/2006/relationships/image" Target="../media/image139.wmf"/><Relationship Id="rId6" Type="http://schemas.openxmlformats.org/officeDocument/2006/relationships/image" Target="../media/image110.wmf"/><Relationship Id="rId7" Type="http://schemas.openxmlformats.org/officeDocument/2006/relationships/image" Target="../media/image140.wmf"/><Relationship Id="rId1" Type="http://schemas.openxmlformats.org/officeDocument/2006/relationships/image" Target="../media/image138.wmf"/><Relationship Id="rId2" Type="http://schemas.openxmlformats.org/officeDocument/2006/relationships/image" Target="../media/image1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2FD177-EF8E-46A3-A864-147FA5326A83}" type="datetimeFigureOut">
              <a:rPr lang="en-US" smtClean="0"/>
              <a:t>9/3/15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E576B2-2589-414E-BBCB-CEB62052A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0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0A6BB-0C25-4C61-862C-6A8A23B2A8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8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make a model</a:t>
            </a:r>
            <a:r>
              <a:rPr lang="en-US" baseline="0" dirty="0" smtClean="0"/>
              <a:t> where the time in the reactor is dictated by a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distribution, and the conversion follows a first order reaction?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0A6BB-0C25-4C61-862C-6A8A23B2A8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2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make a model</a:t>
            </a:r>
            <a:r>
              <a:rPr lang="en-US" baseline="0" dirty="0" smtClean="0"/>
              <a:t> where the time in the reactor is dictated by a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distribution, and the conversion follows a first order reaction?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0A6BB-0C25-4C61-862C-6A8A23B2A8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6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6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94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9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A9-6164-4EF3-B57E-BDA62A2DAFA6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FC7D-8EF4-4679-970A-608CFB7BD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L22-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6447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A9-6164-4EF3-B57E-BDA62A2DAFA6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FC7D-8EF4-4679-970A-608CFB7BD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L23-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6928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A9-6164-4EF3-B57E-BDA62A2DAFA6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FC7D-8EF4-4679-970A-608CFB7BD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L23-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15688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A9-6164-4EF3-B57E-BDA62A2DAFA6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FC7D-8EF4-4679-970A-608CFB7BD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L22-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589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1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6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D0251-62C3-4D44-BBD2-555A79DE98E3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554F4-F700-4B45-93BE-C6BBAEBE80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26246" y="6550223"/>
            <a:ext cx="919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 at Urbana-Champaign.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66838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6.w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7.w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4.wmf"/><Relationship Id="rId10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43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0.w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1.w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25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oleObject" Target="../embeddings/oleObject48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2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43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40.w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41.w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20" Type="http://schemas.openxmlformats.org/officeDocument/2006/relationships/image" Target="../media/image62.wmf"/><Relationship Id="rId10" Type="http://schemas.openxmlformats.org/officeDocument/2006/relationships/image" Target="../media/image57.wmf"/><Relationship Id="rId11" Type="http://schemas.openxmlformats.org/officeDocument/2006/relationships/oleObject" Target="../embeddings/oleObject59.bin"/><Relationship Id="rId12" Type="http://schemas.openxmlformats.org/officeDocument/2006/relationships/image" Target="../media/image58.w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59.w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60.wmf"/><Relationship Id="rId17" Type="http://schemas.openxmlformats.org/officeDocument/2006/relationships/oleObject" Target="../embeddings/oleObject62.bin"/><Relationship Id="rId18" Type="http://schemas.openxmlformats.org/officeDocument/2006/relationships/image" Target="../media/image61.wmf"/><Relationship Id="rId19" Type="http://schemas.openxmlformats.org/officeDocument/2006/relationships/oleObject" Target="../embeddings/oleObject63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56.w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8.bin"/><Relationship Id="rId12" Type="http://schemas.openxmlformats.org/officeDocument/2006/relationships/image" Target="../media/image67.w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68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66.w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68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71.w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73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20" Type="http://schemas.openxmlformats.org/officeDocument/2006/relationships/image" Target="../media/image80.wmf"/><Relationship Id="rId21" Type="http://schemas.openxmlformats.org/officeDocument/2006/relationships/oleObject" Target="../embeddings/oleObject85.bin"/><Relationship Id="rId22" Type="http://schemas.openxmlformats.org/officeDocument/2006/relationships/image" Target="../media/image81.wmf"/><Relationship Id="rId23" Type="http://schemas.openxmlformats.org/officeDocument/2006/relationships/oleObject" Target="../embeddings/oleObject86.bin"/><Relationship Id="rId24" Type="http://schemas.openxmlformats.org/officeDocument/2006/relationships/image" Target="../media/image82.wmf"/><Relationship Id="rId25" Type="http://schemas.openxmlformats.org/officeDocument/2006/relationships/oleObject" Target="../embeddings/oleObject87.bin"/><Relationship Id="rId26" Type="http://schemas.openxmlformats.org/officeDocument/2006/relationships/image" Target="../media/image83.wmf"/><Relationship Id="rId10" Type="http://schemas.openxmlformats.org/officeDocument/2006/relationships/image" Target="../media/image76.wmf"/><Relationship Id="rId11" Type="http://schemas.openxmlformats.org/officeDocument/2006/relationships/oleObject" Target="../embeddings/oleObject80.bin"/><Relationship Id="rId12" Type="http://schemas.openxmlformats.org/officeDocument/2006/relationships/image" Target="../media/image56.wmf"/><Relationship Id="rId13" Type="http://schemas.openxmlformats.org/officeDocument/2006/relationships/oleObject" Target="../embeddings/oleObject81.bin"/><Relationship Id="rId14" Type="http://schemas.openxmlformats.org/officeDocument/2006/relationships/image" Target="../media/image77.wmf"/><Relationship Id="rId15" Type="http://schemas.openxmlformats.org/officeDocument/2006/relationships/oleObject" Target="../embeddings/oleObject82.bin"/><Relationship Id="rId16" Type="http://schemas.openxmlformats.org/officeDocument/2006/relationships/image" Target="../media/image78.wmf"/><Relationship Id="rId17" Type="http://schemas.openxmlformats.org/officeDocument/2006/relationships/oleObject" Target="../embeddings/oleObject83.bin"/><Relationship Id="rId18" Type="http://schemas.openxmlformats.org/officeDocument/2006/relationships/image" Target="../media/image79.wmf"/><Relationship Id="rId19" Type="http://schemas.openxmlformats.org/officeDocument/2006/relationships/oleObject" Target="../embeddings/oleObject84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76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73.w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2.bin"/><Relationship Id="rId12" Type="http://schemas.openxmlformats.org/officeDocument/2006/relationships/image" Target="../media/image88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88.bin"/><Relationship Id="rId4" Type="http://schemas.openxmlformats.org/officeDocument/2006/relationships/image" Target="../media/image84.w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86.w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87.wmf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7.bin"/><Relationship Id="rId12" Type="http://schemas.openxmlformats.org/officeDocument/2006/relationships/image" Target="../media/image91.wmf"/><Relationship Id="rId13" Type="http://schemas.openxmlformats.org/officeDocument/2006/relationships/oleObject" Target="../embeddings/oleObject98.bin"/><Relationship Id="rId14" Type="http://schemas.openxmlformats.org/officeDocument/2006/relationships/image" Target="../media/image92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93.bin"/><Relationship Id="rId4" Type="http://schemas.openxmlformats.org/officeDocument/2006/relationships/image" Target="../media/image89.wmf"/><Relationship Id="rId5" Type="http://schemas.openxmlformats.org/officeDocument/2006/relationships/oleObject" Target="../embeddings/oleObject94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95.bin"/><Relationship Id="rId8" Type="http://schemas.openxmlformats.org/officeDocument/2006/relationships/image" Target="../media/image88.wmf"/><Relationship Id="rId9" Type="http://schemas.openxmlformats.org/officeDocument/2006/relationships/oleObject" Target="../embeddings/oleObject96.bin"/><Relationship Id="rId10" Type="http://schemas.openxmlformats.org/officeDocument/2006/relationships/image" Target="../media/image9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3.bin"/><Relationship Id="rId12" Type="http://schemas.openxmlformats.org/officeDocument/2006/relationships/image" Target="../media/image94.wmf"/><Relationship Id="rId13" Type="http://schemas.openxmlformats.org/officeDocument/2006/relationships/oleObject" Target="../embeddings/oleObject104.bin"/><Relationship Id="rId14" Type="http://schemas.openxmlformats.org/officeDocument/2006/relationships/image" Target="../media/image95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99.bin"/><Relationship Id="rId4" Type="http://schemas.openxmlformats.org/officeDocument/2006/relationships/image" Target="../media/image89.wmf"/><Relationship Id="rId5" Type="http://schemas.openxmlformats.org/officeDocument/2006/relationships/oleObject" Target="../embeddings/oleObject100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101.bin"/><Relationship Id="rId8" Type="http://schemas.openxmlformats.org/officeDocument/2006/relationships/image" Target="../media/image88.wmf"/><Relationship Id="rId9" Type="http://schemas.openxmlformats.org/officeDocument/2006/relationships/oleObject" Target="../embeddings/oleObject102.bin"/><Relationship Id="rId10" Type="http://schemas.openxmlformats.org/officeDocument/2006/relationships/image" Target="../media/image9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89.wmf"/><Relationship Id="rId5" Type="http://schemas.openxmlformats.org/officeDocument/2006/relationships/oleObject" Target="../embeddings/oleObject106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107.bin"/><Relationship Id="rId8" Type="http://schemas.openxmlformats.org/officeDocument/2006/relationships/image" Target="../media/image96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98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3.bin"/><Relationship Id="rId12" Type="http://schemas.openxmlformats.org/officeDocument/2006/relationships/image" Target="../media/image105.wmf"/><Relationship Id="rId13" Type="http://schemas.openxmlformats.org/officeDocument/2006/relationships/oleObject" Target="../embeddings/oleObject114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115.bin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109.bin"/><Relationship Id="rId4" Type="http://schemas.openxmlformats.org/officeDocument/2006/relationships/image" Target="../media/image101.wmf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102.w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103.wmf"/><Relationship Id="rId9" Type="http://schemas.openxmlformats.org/officeDocument/2006/relationships/oleObject" Target="../embeddings/oleObject112.bin"/><Relationship Id="rId10" Type="http://schemas.openxmlformats.org/officeDocument/2006/relationships/image" Target="../media/image10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oleObject" Target="../embeddings/oleObject116.bin"/><Relationship Id="rId5" Type="http://schemas.openxmlformats.org/officeDocument/2006/relationships/image" Target="../media/image105.wmf"/><Relationship Id="rId6" Type="http://schemas.openxmlformats.org/officeDocument/2006/relationships/oleObject" Target="../embeddings/oleObject117.bin"/><Relationship Id="rId7" Type="http://schemas.openxmlformats.org/officeDocument/2006/relationships/image" Target="../media/image106.wmf"/><Relationship Id="rId8" Type="http://schemas.openxmlformats.org/officeDocument/2006/relationships/oleObject" Target="../embeddings/oleObject118.bin"/><Relationship Id="rId9" Type="http://schemas.openxmlformats.org/officeDocument/2006/relationships/image" Target="../media/image108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4" Type="http://schemas.openxmlformats.org/officeDocument/2006/relationships/image" Target="../media/image96.wmf"/><Relationship Id="rId5" Type="http://schemas.openxmlformats.org/officeDocument/2006/relationships/oleObject" Target="../embeddings/oleObject120.bin"/><Relationship Id="rId6" Type="http://schemas.openxmlformats.org/officeDocument/2006/relationships/image" Target="../media/image110.wmf"/><Relationship Id="rId7" Type="http://schemas.openxmlformats.org/officeDocument/2006/relationships/oleObject" Target="../embeddings/oleObject121.bin"/><Relationship Id="rId8" Type="http://schemas.openxmlformats.org/officeDocument/2006/relationships/image" Target="../media/image111.wmf"/><Relationship Id="rId9" Type="http://schemas.openxmlformats.org/officeDocument/2006/relationships/oleObject" Target="../embeddings/oleObject122.bin"/><Relationship Id="rId10" Type="http://schemas.openxmlformats.org/officeDocument/2006/relationships/image" Target="../media/image112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7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128.bin"/><Relationship Id="rId14" Type="http://schemas.openxmlformats.org/officeDocument/2006/relationships/image" Target="../media/image111.wmf"/><Relationship Id="rId15" Type="http://schemas.openxmlformats.org/officeDocument/2006/relationships/oleObject" Target="../embeddings/oleObject129.bin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oleObject123.bin"/><Relationship Id="rId4" Type="http://schemas.openxmlformats.org/officeDocument/2006/relationships/image" Target="../media/image113.wmf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114.wmf"/><Relationship Id="rId7" Type="http://schemas.openxmlformats.org/officeDocument/2006/relationships/oleObject" Target="../embeddings/oleObject125.bin"/><Relationship Id="rId8" Type="http://schemas.openxmlformats.org/officeDocument/2006/relationships/image" Target="../media/image115.wmf"/><Relationship Id="rId9" Type="http://schemas.openxmlformats.org/officeDocument/2006/relationships/oleObject" Target="../embeddings/oleObject126.bin"/><Relationship Id="rId10" Type="http://schemas.openxmlformats.org/officeDocument/2006/relationships/image" Target="../media/image11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4" Type="http://schemas.openxmlformats.org/officeDocument/2006/relationships/image" Target="../media/image117.wmf"/><Relationship Id="rId5" Type="http://schemas.openxmlformats.org/officeDocument/2006/relationships/image" Target="../media/image118.jpg"/><Relationship Id="rId6" Type="http://schemas.openxmlformats.org/officeDocument/2006/relationships/image" Target="../media/image119.jp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5.bin"/><Relationship Id="rId12" Type="http://schemas.openxmlformats.org/officeDocument/2006/relationships/image" Target="../media/image121.wmf"/><Relationship Id="rId13" Type="http://schemas.openxmlformats.org/officeDocument/2006/relationships/oleObject" Target="../embeddings/oleObject136.bin"/><Relationship Id="rId14" Type="http://schemas.openxmlformats.org/officeDocument/2006/relationships/image" Target="../media/image122.wmf"/><Relationship Id="rId15" Type="http://schemas.openxmlformats.org/officeDocument/2006/relationships/oleObject" Target="../embeddings/oleObject137.bin"/><Relationship Id="rId16" Type="http://schemas.openxmlformats.org/officeDocument/2006/relationships/image" Target="../media/image123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oleObject131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132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133.bin"/><Relationship Id="rId8" Type="http://schemas.openxmlformats.org/officeDocument/2006/relationships/image" Target="../media/image56.wmf"/><Relationship Id="rId9" Type="http://schemas.openxmlformats.org/officeDocument/2006/relationships/oleObject" Target="../embeddings/oleObject134.bin"/><Relationship Id="rId10" Type="http://schemas.openxmlformats.org/officeDocument/2006/relationships/image" Target="../media/image120.wmf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2.bin"/><Relationship Id="rId12" Type="http://schemas.openxmlformats.org/officeDocument/2006/relationships/image" Target="../media/image67.wmf"/><Relationship Id="rId13" Type="http://schemas.openxmlformats.org/officeDocument/2006/relationships/oleObject" Target="../embeddings/oleObject143.bin"/><Relationship Id="rId14" Type="http://schemas.openxmlformats.org/officeDocument/2006/relationships/image" Target="../media/image124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oleObject138.bin"/><Relationship Id="rId4" Type="http://schemas.openxmlformats.org/officeDocument/2006/relationships/image" Target="../media/image72.wmf"/><Relationship Id="rId5" Type="http://schemas.openxmlformats.org/officeDocument/2006/relationships/oleObject" Target="../embeddings/oleObject139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140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141.bin"/><Relationship Id="rId10" Type="http://schemas.openxmlformats.org/officeDocument/2006/relationships/image" Target="../media/image6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4" Type="http://schemas.openxmlformats.org/officeDocument/2006/relationships/oleObject" Target="../embeddings/oleObject144.bin"/><Relationship Id="rId5" Type="http://schemas.openxmlformats.org/officeDocument/2006/relationships/image" Target="../media/image71.wmf"/><Relationship Id="rId6" Type="http://schemas.openxmlformats.org/officeDocument/2006/relationships/oleObject" Target="../embeddings/oleObject145.bin"/><Relationship Id="rId7" Type="http://schemas.openxmlformats.org/officeDocument/2006/relationships/image" Target="../media/image72.wmf"/><Relationship Id="rId8" Type="http://schemas.openxmlformats.org/officeDocument/2006/relationships/oleObject" Target="../embeddings/oleObject146.bin"/><Relationship Id="rId9" Type="http://schemas.openxmlformats.org/officeDocument/2006/relationships/image" Target="../media/image125.wmf"/><Relationship Id="rId10" Type="http://schemas.openxmlformats.org/officeDocument/2006/relationships/oleObject" Target="../embeddings/oleObject147.bin"/><Relationship Id="rId11" Type="http://schemas.openxmlformats.org/officeDocument/2006/relationships/image" Target="../media/image124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1.bin"/><Relationship Id="rId20" Type="http://schemas.openxmlformats.org/officeDocument/2006/relationships/image" Target="../media/image131.wmf"/><Relationship Id="rId10" Type="http://schemas.openxmlformats.org/officeDocument/2006/relationships/image" Target="../media/image128.wmf"/><Relationship Id="rId11" Type="http://schemas.openxmlformats.org/officeDocument/2006/relationships/oleObject" Target="../embeddings/oleObject152.bin"/><Relationship Id="rId12" Type="http://schemas.openxmlformats.org/officeDocument/2006/relationships/image" Target="../media/image129.wmf"/><Relationship Id="rId13" Type="http://schemas.openxmlformats.org/officeDocument/2006/relationships/oleObject" Target="../embeddings/oleObject153.bin"/><Relationship Id="rId14" Type="http://schemas.openxmlformats.org/officeDocument/2006/relationships/image" Target="../media/image56.wmf"/><Relationship Id="rId15" Type="http://schemas.openxmlformats.org/officeDocument/2006/relationships/oleObject" Target="../embeddings/oleObject154.bin"/><Relationship Id="rId16" Type="http://schemas.openxmlformats.org/officeDocument/2006/relationships/image" Target="../media/image130.wmf"/><Relationship Id="rId17" Type="http://schemas.openxmlformats.org/officeDocument/2006/relationships/oleObject" Target="../embeddings/oleObject155.bin"/><Relationship Id="rId18" Type="http://schemas.openxmlformats.org/officeDocument/2006/relationships/image" Target="../media/image78.wmf"/><Relationship Id="rId19" Type="http://schemas.openxmlformats.org/officeDocument/2006/relationships/oleObject" Target="../embeddings/oleObject156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oleObject148.bin"/><Relationship Id="rId4" Type="http://schemas.openxmlformats.org/officeDocument/2006/relationships/image" Target="../media/image127.wmf"/><Relationship Id="rId5" Type="http://schemas.openxmlformats.org/officeDocument/2006/relationships/oleObject" Target="../embeddings/oleObject149.bin"/><Relationship Id="rId6" Type="http://schemas.openxmlformats.org/officeDocument/2006/relationships/image" Target="../media/image73.wmf"/><Relationship Id="rId7" Type="http://schemas.openxmlformats.org/officeDocument/2006/relationships/oleObject" Target="../embeddings/oleObject150.bin"/><Relationship Id="rId8" Type="http://schemas.openxmlformats.org/officeDocument/2006/relationships/image" Target="../media/image7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4" Type="http://schemas.openxmlformats.org/officeDocument/2006/relationships/image" Target="../media/image132.wmf"/><Relationship Id="rId5" Type="http://schemas.openxmlformats.org/officeDocument/2006/relationships/image" Target="../media/image133.jpg"/><Relationship Id="rId6" Type="http://schemas.openxmlformats.org/officeDocument/2006/relationships/image" Target="../media/image134.jp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2.bin"/><Relationship Id="rId12" Type="http://schemas.openxmlformats.org/officeDocument/2006/relationships/image" Target="../media/image105.wmf"/><Relationship Id="rId13" Type="http://schemas.openxmlformats.org/officeDocument/2006/relationships/oleObject" Target="../embeddings/oleObject163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164.bin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oleObject158.bin"/><Relationship Id="rId4" Type="http://schemas.openxmlformats.org/officeDocument/2006/relationships/image" Target="../media/image101.wmf"/><Relationship Id="rId5" Type="http://schemas.openxmlformats.org/officeDocument/2006/relationships/oleObject" Target="../embeddings/oleObject159.bin"/><Relationship Id="rId6" Type="http://schemas.openxmlformats.org/officeDocument/2006/relationships/image" Target="../media/image135.wmf"/><Relationship Id="rId7" Type="http://schemas.openxmlformats.org/officeDocument/2006/relationships/oleObject" Target="../embeddings/oleObject160.bin"/><Relationship Id="rId8" Type="http://schemas.openxmlformats.org/officeDocument/2006/relationships/image" Target="../media/image103.wmf"/><Relationship Id="rId9" Type="http://schemas.openxmlformats.org/officeDocument/2006/relationships/oleObject" Target="../embeddings/oleObject161.bin"/><Relationship Id="rId10" Type="http://schemas.openxmlformats.org/officeDocument/2006/relationships/image" Target="../media/image10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4" Type="http://schemas.openxmlformats.org/officeDocument/2006/relationships/oleObject" Target="../embeddings/oleObject165.bin"/><Relationship Id="rId5" Type="http://schemas.openxmlformats.org/officeDocument/2006/relationships/image" Target="../media/image105.wmf"/><Relationship Id="rId6" Type="http://schemas.openxmlformats.org/officeDocument/2006/relationships/oleObject" Target="../embeddings/oleObject166.bin"/><Relationship Id="rId7" Type="http://schemas.openxmlformats.org/officeDocument/2006/relationships/image" Target="../media/image106.wmf"/><Relationship Id="rId8" Type="http://schemas.openxmlformats.org/officeDocument/2006/relationships/oleObject" Target="../embeddings/oleObject167.bin"/><Relationship Id="rId9" Type="http://schemas.openxmlformats.org/officeDocument/2006/relationships/image" Target="../media/image108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4" Type="http://schemas.openxmlformats.org/officeDocument/2006/relationships/image" Target="../media/image96.wmf"/><Relationship Id="rId5" Type="http://schemas.openxmlformats.org/officeDocument/2006/relationships/oleObject" Target="../embeddings/oleObject169.bin"/><Relationship Id="rId6" Type="http://schemas.openxmlformats.org/officeDocument/2006/relationships/image" Target="../media/image110.wmf"/><Relationship Id="rId7" Type="http://schemas.openxmlformats.org/officeDocument/2006/relationships/oleObject" Target="../embeddings/oleObject170.bin"/><Relationship Id="rId8" Type="http://schemas.openxmlformats.org/officeDocument/2006/relationships/image" Target="../media/image137.wmf"/><Relationship Id="rId9" Type="http://schemas.openxmlformats.org/officeDocument/2006/relationships/oleObject" Target="../embeddings/oleObject171.bin"/><Relationship Id="rId10" Type="http://schemas.openxmlformats.org/officeDocument/2006/relationships/image" Target="../media/image112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6.bin"/><Relationship Id="rId12" Type="http://schemas.openxmlformats.org/officeDocument/2006/relationships/image" Target="../media/image139.wmf"/><Relationship Id="rId13" Type="http://schemas.openxmlformats.org/officeDocument/2006/relationships/oleObject" Target="../embeddings/oleObject177.bin"/><Relationship Id="rId14" Type="http://schemas.openxmlformats.org/officeDocument/2006/relationships/image" Target="../media/image110.wmf"/><Relationship Id="rId15" Type="http://schemas.openxmlformats.org/officeDocument/2006/relationships/oleObject" Target="../embeddings/oleObject178.bin"/><Relationship Id="rId16" Type="http://schemas.openxmlformats.org/officeDocument/2006/relationships/image" Target="../media/image140.w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oleObject172.bin"/><Relationship Id="rId4" Type="http://schemas.openxmlformats.org/officeDocument/2006/relationships/image" Target="../media/image138.wmf"/><Relationship Id="rId5" Type="http://schemas.openxmlformats.org/officeDocument/2006/relationships/oleObject" Target="../embeddings/oleObject173.bin"/><Relationship Id="rId6" Type="http://schemas.openxmlformats.org/officeDocument/2006/relationships/image" Target="../media/image114.wmf"/><Relationship Id="rId7" Type="http://schemas.openxmlformats.org/officeDocument/2006/relationships/oleObject" Target="../embeddings/oleObject174.bin"/><Relationship Id="rId8" Type="http://schemas.openxmlformats.org/officeDocument/2006/relationships/image" Target="../media/image116.wmf"/><Relationship Id="rId9" Type="http://schemas.openxmlformats.org/officeDocument/2006/relationships/oleObject" Target="../embeddings/oleObject175.bin"/><Relationship Id="rId10" Type="http://schemas.openxmlformats.org/officeDocument/2006/relationships/image" Target="../media/image9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1.jpg"/><Relationship Id="rId3" Type="http://schemas.openxmlformats.org/officeDocument/2006/relationships/image" Target="../media/image142.jp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6.wmf"/><Relationship Id="rId15" Type="http://schemas.openxmlformats.org/officeDocument/2006/relationships/chart" Target="../charts/chart2.xm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b="6943"/>
          <a:stretch/>
        </p:blipFill>
        <p:spPr bwMode="auto">
          <a:xfrm>
            <a:off x="1626749" y="2743200"/>
            <a:ext cx="5890503" cy="382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3733800" y="3505200"/>
            <a:ext cx="1454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aseline="0" dirty="0"/>
              <a:t>Dead </a:t>
            </a:r>
            <a:r>
              <a:rPr lang="en-US" sz="2000" baseline="0" dirty="0" smtClean="0"/>
              <a:t>Zone</a:t>
            </a:r>
            <a:endParaRPr lang="en-US" sz="2000" baseline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eview: </a:t>
            </a:r>
            <a:r>
              <a:rPr lang="en-US" dirty="0" err="1" smtClean="0">
                <a:solidFill>
                  <a:schemeClr val="tx1"/>
                </a:solidFill>
              </a:rPr>
              <a:t>Nonideal</a:t>
            </a:r>
            <a:r>
              <a:rPr lang="en-US" dirty="0" smtClean="0">
                <a:solidFill>
                  <a:schemeClr val="tx1"/>
                </a:solidFill>
              </a:rPr>
              <a:t> Flow in a CSTR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 Ideal CSTR: uniform reactant concentration throughout the vessel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 Real stirred tank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000" dirty="0"/>
              <a:t>R</a:t>
            </a:r>
            <a:r>
              <a:rPr lang="en-US" sz="2000" baseline="0" dirty="0" smtClean="0"/>
              <a:t>elatively high reactant concentration at the feed entrance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sz="2000" baseline="0" dirty="0" smtClean="0"/>
              <a:t>Relatively low concentration in the stagnant regions, called dead zones (usually corners and behind baffles) </a:t>
            </a:r>
            <a:endParaRPr lang="en-US" sz="2000" baseline="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58000" y="2819400"/>
            <a:ext cx="1938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aseline="0" dirty="0" smtClean="0"/>
              <a:t>Short </a:t>
            </a:r>
            <a:r>
              <a:rPr lang="en-US" sz="2000" baseline="0" dirty="0"/>
              <a:t>Circuiting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29200" y="6172200"/>
            <a:ext cx="1454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aseline="0" dirty="0"/>
              <a:t>Dead </a:t>
            </a:r>
            <a:r>
              <a:rPr lang="en-US" sz="2000" baseline="0" dirty="0" smtClean="0"/>
              <a:t>Zone</a:t>
            </a:r>
            <a:endParaRPr lang="en-US" sz="2000" baseline="0" dirty="0"/>
          </a:p>
        </p:txBody>
      </p:sp>
    </p:spTree>
    <p:extLst>
      <p:ext uri="{BB962C8B-B14F-4D97-AF65-F5344CB8AC3E}">
        <p14:creationId xmlns:p14="http://schemas.microsoft.com/office/powerpoint/2010/main" val="29950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Mixing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" y="935393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/>
              <a:t>RTDs alone are not sufficient to determine reactor performance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/>
              <a:t>Quality of mixing is also required</a:t>
            </a:r>
          </a:p>
          <a:p>
            <a:pPr marL="111125" indent="-111125"/>
            <a:r>
              <a:rPr lang="en-US" sz="2000" dirty="0" smtClean="0">
                <a:solidFill>
                  <a:srgbClr val="7030A0"/>
                </a:solidFill>
              </a:rPr>
              <a:t>Goal: use RTD and </a:t>
            </a:r>
            <a:r>
              <a:rPr lang="en-US" sz="2000" dirty="0" err="1" smtClean="0">
                <a:solidFill>
                  <a:srgbClr val="7030A0"/>
                </a:solidFill>
              </a:rPr>
              <a:t>micromixing</a:t>
            </a:r>
            <a:r>
              <a:rPr lang="en-US" sz="2000" dirty="0" smtClean="0">
                <a:solidFill>
                  <a:srgbClr val="7030A0"/>
                </a:solidFill>
              </a:rPr>
              <a:t> models to predict conversion in real reactors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39" y="1961666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2 Extremes of Fluid </a:t>
            </a:r>
            <a:r>
              <a:rPr lang="en-US" sz="2000" u="sng" dirty="0"/>
              <a:t>M</a:t>
            </a:r>
            <a:r>
              <a:rPr lang="en-US" sz="2000" u="sng" dirty="0" smtClean="0"/>
              <a:t>ixing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600" y="2342666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7030A0"/>
                </a:solidFill>
              </a:rPr>
              <a:t>Maximum </a:t>
            </a:r>
            <a:r>
              <a:rPr lang="en-US" sz="2000" u="sng" dirty="0" err="1" smtClean="0">
                <a:solidFill>
                  <a:srgbClr val="7030A0"/>
                </a:solidFill>
              </a:rPr>
              <a:t>mixedness</a:t>
            </a:r>
            <a:r>
              <a:rPr lang="en-US" sz="2000" dirty="0" smtClean="0"/>
              <a:t>: molecules are free to move anywhere, like a </a:t>
            </a:r>
            <a:r>
              <a:rPr lang="en-US" sz="2000" dirty="0" err="1" smtClean="0"/>
              <a:t>microfluid</a:t>
            </a:r>
            <a:r>
              <a:rPr lang="en-US" sz="2000" dirty="0" smtClean="0"/>
              <a:t>.  This is the extreme case of early mixing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5119" y="3592010"/>
            <a:ext cx="4206081" cy="2961190"/>
            <a:chOff x="315119" y="3592010"/>
            <a:chExt cx="4206081" cy="29611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5832" r="50597" b="18618"/>
            <a:stretch/>
          </p:blipFill>
          <p:spPr bwMode="auto">
            <a:xfrm>
              <a:off x="315119" y="3592010"/>
              <a:ext cx="4206081" cy="296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962400" y="4887410"/>
              <a:ext cx="55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448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Mixing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35393"/>
            <a:ext cx="9174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/>
              <a:t>RTDs alone are not sufficient to determine reactor performance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/>
              <a:t>Quality of mixing is also required</a:t>
            </a:r>
          </a:p>
          <a:p>
            <a:pPr marL="111125" indent="-111125"/>
            <a:r>
              <a:rPr lang="en-US" sz="2000" dirty="0" smtClean="0">
                <a:solidFill>
                  <a:srgbClr val="7030A0"/>
                </a:solidFill>
              </a:rPr>
              <a:t>Goal: use RTD and </a:t>
            </a:r>
            <a:r>
              <a:rPr lang="en-US" sz="2000" dirty="0" err="1" smtClean="0">
                <a:solidFill>
                  <a:srgbClr val="7030A0"/>
                </a:solidFill>
              </a:rPr>
              <a:t>micromixing</a:t>
            </a:r>
            <a:r>
              <a:rPr lang="en-US" sz="2000" dirty="0" smtClean="0">
                <a:solidFill>
                  <a:srgbClr val="7030A0"/>
                </a:solidFill>
              </a:rPr>
              <a:t> models to predict conversion in real reactors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5832" b="14459"/>
          <a:stretch>
            <a:fillRect/>
          </a:stretch>
        </p:blipFill>
        <p:spPr bwMode="auto">
          <a:xfrm>
            <a:off x="315119" y="3581400"/>
            <a:ext cx="85137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69639" y="1905000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2 Extremes of Fluid </a:t>
            </a:r>
            <a:r>
              <a:rPr lang="en-US" sz="2000" u="sng" dirty="0"/>
              <a:t>M</a:t>
            </a:r>
            <a:r>
              <a:rPr lang="en-US" sz="2000" u="sng" dirty="0" smtClean="0"/>
              <a:t>ixing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2800" y="2286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7030A0"/>
                </a:solidFill>
              </a:rPr>
              <a:t>Complete segregation</a:t>
            </a:r>
            <a:r>
              <a:rPr lang="en-US" sz="2000" dirty="0" smtClean="0"/>
              <a:t>: molecules of a given age do not mix with other globules.  This is the extreme case of late mixing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600" y="2286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7030A0"/>
                </a:solidFill>
              </a:rPr>
              <a:t>Maximum </a:t>
            </a:r>
            <a:r>
              <a:rPr lang="en-US" sz="2000" u="sng" dirty="0" err="1" smtClean="0">
                <a:solidFill>
                  <a:srgbClr val="7030A0"/>
                </a:solidFill>
              </a:rPr>
              <a:t>mixedness</a:t>
            </a:r>
            <a:r>
              <a:rPr lang="en-US" sz="2000" dirty="0" smtClean="0"/>
              <a:t>: molecules are free to move anywhere, like a </a:t>
            </a:r>
            <a:r>
              <a:rPr lang="en-US" sz="2000" dirty="0" err="1" smtClean="0"/>
              <a:t>microfluid</a:t>
            </a:r>
            <a:r>
              <a:rPr lang="en-US" sz="2000" dirty="0" smtClean="0"/>
              <a:t>.  This is the extreme case of early mixing</a:t>
            </a:r>
          </a:p>
        </p:txBody>
      </p:sp>
    </p:spTree>
    <p:extLst>
      <p:ext uri="{BB962C8B-B14F-4D97-AF65-F5344CB8AC3E}">
        <p14:creationId xmlns:p14="http://schemas.microsoft.com/office/powerpoint/2010/main" val="185478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5" descr="lec31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193833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990600"/>
            <a:ext cx="69627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9"/>
          <p:cNvSpPr>
            <a:spLocks noChangeArrowheads="1"/>
          </p:cNvSpPr>
          <p:nvPr/>
        </p:nvSpPr>
        <p:spPr bwMode="auto">
          <a:xfrm>
            <a:off x="228601" y="27432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231775">
              <a:buFontTx/>
              <a:buChar char="•"/>
            </a:pPr>
            <a:r>
              <a:rPr lang="en-US" sz="2000" baseline="0" dirty="0"/>
              <a:t>Flow is visualized in the form of globules</a:t>
            </a:r>
          </a:p>
          <a:p>
            <a:pPr marL="346075" lvl="1" indent="-231775">
              <a:buFontTx/>
              <a:buChar char="•"/>
            </a:pPr>
            <a:r>
              <a:rPr lang="en-US" sz="2000" baseline="0" dirty="0"/>
              <a:t>Each globule consists of molecules </a:t>
            </a:r>
            <a:r>
              <a:rPr lang="en-US" sz="2000" baseline="0" dirty="0" smtClean="0"/>
              <a:t>of the same residence </a:t>
            </a:r>
            <a:r>
              <a:rPr lang="en-US" sz="2000" baseline="0" dirty="0"/>
              <a:t>time</a:t>
            </a:r>
          </a:p>
          <a:p>
            <a:pPr marL="346075" lvl="1" indent="-231775">
              <a:buFontTx/>
              <a:buChar char="•"/>
            </a:pPr>
            <a:r>
              <a:rPr lang="en-US" sz="2000" baseline="0" dirty="0"/>
              <a:t>Different globules have different </a:t>
            </a:r>
            <a:r>
              <a:rPr lang="en-US" sz="2000" baseline="0" dirty="0" smtClean="0"/>
              <a:t>residence times</a:t>
            </a:r>
            <a:endParaRPr lang="en-US" sz="2000" baseline="0" dirty="0"/>
          </a:p>
          <a:p>
            <a:pPr marL="346075" lvl="1" indent="-231775">
              <a:buFontTx/>
              <a:buChar char="•"/>
            </a:pPr>
            <a:r>
              <a:rPr lang="en-US" sz="2000" baseline="0" dirty="0"/>
              <a:t>No interaction/mixing between different globules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Segregation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8999" y="1600200"/>
            <a:ext cx="190500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Mixing of different ‘age groups’ at the last possible moment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21050" y="4495800"/>
          <a:ext cx="2501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6" imgW="2501640" imgH="457200" progId="Equation.DSMT4">
                  <p:embed/>
                </p:oleObj>
              </mc:Choice>
              <mc:Fallback>
                <p:oleObj name="Equation" r:id="rId6" imgW="2501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4495800"/>
                        <a:ext cx="2501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4752" y="4114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mean conversion is the average conversion of the various globules in the exit stream: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498314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Conversion achieved after spending time </a:t>
            </a:r>
            <a:r>
              <a:rPr lang="en-US" dirty="0" err="1" smtClean="0">
                <a:solidFill>
                  <a:srgbClr val="0000FF"/>
                </a:solidFill>
              </a:rPr>
              <a:t>t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 in the reactor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7008" y="4525944"/>
            <a:ext cx="762000" cy="41148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4018504" y="4886848"/>
            <a:ext cx="228600" cy="1524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19152" y="4525944"/>
            <a:ext cx="566928" cy="41148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10800000" flipH="1" flipV="1">
            <a:off x="5578512" y="4892712"/>
            <a:ext cx="228600" cy="15240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8200" y="498314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Fraction of globules that spend between </a:t>
            </a:r>
            <a:r>
              <a:rPr lang="en-US" dirty="0" err="1" smtClean="0">
                <a:solidFill>
                  <a:srgbClr val="006600"/>
                </a:solidFill>
              </a:rPr>
              <a:t>t</a:t>
            </a:r>
            <a:r>
              <a:rPr lang="en-US" baseline="-25000" dirty="0" err="1" smtClean="0">
                <a:solidFill>
                  <a:srgbClr val="006600"/>
                </a:solidFill>
              </a:rPr>
              <a:t>j</a:t>
            </a:r>
            <a:r>
              <a:rPr lang="en-US" dirty="0" smtClean="0">
                <a:solidFill>
                  <a:srgbClr val="006600"/>
                </a:solidFill>
              </a:rPr>
              <a:t> and </a:t>
            </a:r>
            <a:r>
              <a:rPr lang="en-US" dirty="0" err="1" smtClean="0">
                <a:solidFill>
                  <a:srgbClr val="006600"/>
                </a:solidFill>
              </a:rPr>
              <a:t>t</a:t>
            </a:r>
            <a:r>
              <a:rPr lang="en-US" baseline="-25000" dirty="0" err="1" smtClean="0">
                <a:solidFill>
                  <a:srgbClr val="006600"/>
                </a:solidFill>
              </a:rPr>
              <a:t>j</a:t>
            </a:r>
            <a:r>
              <a:rPr lang="en-US" dirty="0" smtClean="0">
                <a:solidFill>
                  <a:srgbClr val="006600"/>
                </a:solidFill>
              </a:rPr>
              <a:t> + </a:t>
            </a:r>
            <a:r>
              <a:rPr lang="en-US" dirty="0" err="1" smtClean="0">
                <a:solidFill>
                  <a:srgbClr val="0066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6600"/>
                </a:solidFill>
              </a:rPr>
              <a:t>t</a:t>
            </a:r>
            <a:r>
              <a:rPr lang="en-US" dirty="0" smtClean="0">
                <a:solidFill>
                  <a:srgbClr val="006600"/>
                </a:solidFill>
              </a:rPr>
              <a:t> in the reactor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5189"/>
              </p:ext>
            </p:extLst>
          </p:nvPr>
        </p:nvGraphicFramePr>
        <p:xfrm>
          <a:off x="1206500" y="5740400"/>
          <a:ext cx="336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8" imgW="3365280" imgH="736560" progId="Equation.DSMT4">
                  <p:embed/>
                </p:oleObj>
              </mc:Choice>
              <mc:Fallback>
                <p:oleObj name="Equation" r:id="rId8" imgW="33652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5740400"/>
                        <a:ext cx="33655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76800" y="575475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(t) is from the </a:t>
            </a:r>
            <a:r>
              <a:rPr lang="en-US" sz="2000" b="1" i="1" dirty="0" smtClean="0">
                <a:solidFill>
                  <a:srgbClr val="7030A0"/>
                </a:solidFill>
              </a:rPr>
              <a:t>batch reactor </a:t>
            </a:r>
            <a:r>
              <a:rPr lang="en-US" sz="2000" dirty="0" smtClean="0"/>
              <a:t>design equation</a:t>
            </a:r>
          </a:p>
        </p:txBody>
      </p:sp>
    </p:spTree>
    <p:extLst>
      <p:ext uri="{BB962C8B-B14F-4D97-AF65-F5344CB8AC3E}">
        <p14:creationId xmlns:p14="http://schemas.microsoft.com/office/powerpoint/2010/main" val="340412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6" grpId="0" animBg="1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Segregation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6393" y="1066800"/>
            <a:ext cx="397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First order reaction, </a:t>
            </a:r>
            <a:r>
              <a:rPr lang="en-US" sz="2000" dirty="0" err="1" smtClean="0"/>
              <a:t>A</a:t>
            </a:r>
            <a:r>
              <a:rPr lang="en-US" sz="2000" dirty="0" err="1" smtClean="0">
                <a:latin typeface="Arial"/>
                <a:cs typeface="Arial"/>
              </a:rPr>
              <a:t>→Products</a:t>
            </a:r>
            <a:endParaRPr lang="en-US" sz="2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733425" y="1600200"/>
            <a:ext cx="4657725" cy="707886"/>
            <a:chOff x="733425" y="1600200"/>
            <a:chExt cx="4657725" cy="707886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3524250" y="1642993"/>
            <a:ext cx="18669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8" name="Equation" r:id="rId4" imgW="1866600" imgH="622080" progId="Equation.DSMT4">
                    <p:embed/>
                  </p:oleObj>
                </mc:Choice>
                <mc:Fallback>
                  <p:oleObj name="Equation" r:id="rId4" imgW="1866600" imgH="622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4250" y="1642993"/>
                          <a:ext cx="186690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33425" y="160020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Batch reactor design equation:</a:t>
              </a: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124575" y="1637488"/>
          <a:ext cx="2286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" name="Equation" r:id="rId6" imgW="2286000" imgH="622080" progId="Equation.DSMT4">
                  <p:embed/>
                </p:oleObj>
              </mc:Choice>
              <mc:Fallback>
                <p:oleObj name="Equation" r:id="rId6" imgW="2286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1637488"/>
                        <a:ext cx="2286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889000" y="2368064"/>
          <a:ext cx="3352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0" name="Equation" r:id="rId8" imgW="3352680" imgH="622080" progId="Equation.DSMT4">
                  <p:embed/>
                </p:oleObj>
              </mc:Choice>
              <mc:Fallback>
                <p:oleObj name="Equation" r:id="rId8" imgW="33526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368064"/>
                        <a:ext cx="3352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130800" y="2368064"/>
          <a:ext cx="3124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" name="Equation" r:id="rId10" imgW="3124080" imgH="622080" progId="Equation.DSMT4">
                  <p:embed/>
                </p:oleObj>
              </mc:Choice>
              <mc:Fallback>
                <p:oleObj name="Equation" r:id="rId10" imgW="31240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368064"/>
                        <a:ext cx="3124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925096" y="3276600"/>
          <a:ext cx="2184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" name="Equation" r:id="rId12" imgW="2184120" imgH="622080" progId="Equation.DSMT4">
                  <p:embed/>
                </p:oleObj>
              </mc:Choice>
              <mc:Fallback>
                <p:oleObj name="Equation" r:id="rId12" imgW="21841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096" y="3276600"/>
                        <a:ext cx="2184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642896" y="3429000"/>
          <a:ext cx="204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" name="Equation" r:id="rId14" imgW="2044440" imgH="419040" progId="Equation.DSMT4">
                  <p:embed/>
                </p:oleObj>
              </mc:Choice>
              <mc:Fallback>
                <p:oleObj name="Equation" r:id="rId14" imgW="2044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896" y="3429000"/>
                        <a:ext cx="2044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953000" y="3398856"/>
            <a:ext cx="1752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44196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compute conversion for a reaction with a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</a:t>
            </a:r>
            <a:r>
              <a:rPr lang="en-US" sz="2000" dirty="0" err="1" smtClean="0"/>
              <a:t>rxn</a:t>
            </a:r>
            <a:r>
              <a:rPr lang="en-US" sz="2000" dirty="0" smtClean="0"/>
              <a:t> and complete segregation, insert E(t) from tracer experiment and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(t) </a:t>
            </a:r>
            <a:r>
              <a:rPr lang="en-US" sz="2000" dirty="0" smtClean="0"/>
              <a:t>from batch reactor design equation into:  </a:t>
            </a:r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743200" y="5181600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" name="Equation" r:id="rId16" imgW="2260440" imgH="736560" progId="Equation.DSMT4">
                  <p:embed/>
                </p:oleObj>
              </mc:Choice>
              <mc:Fallback>
                <p:oleObj name="Equation" r:id="rId16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81600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45100" y="532427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&amp; integrate </a:t>
            </a:r>
          </a:p>
        </p:txBody>
      </p:sp>
    </p:spTree>
    <p:extLst>
      <p:ext uri="{BB962C8B-B14F-4D97-AF65-F5344CB8AC3E}">
        <p14:creationId xmlns:p14="http://schemas.microsoft.com/office/powerpoint/2010/main" val="263897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6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Maximum </a:t>
            </a:r>
            <a:r>
              <a:rPr lang="en-US" altLang="zh-TW" dirty="0" err="1"/>
              <a:t>M</a:t>
            </a:r>
            <a:r>
              <a:rPr lang="en-US" altLang="zh-TW" dirty="0" err="1" smtClean="0"/>
              <a:t>ixedness</a:t>
            </a:r>
            <a:r>
              <a:rPr lang="en-US" altLang="zh-TW" dirty="0" smtClean="0"/>
              <a:t> </a:t>
            </a:r>
            <a:r>
              <a:rPr lang="en-US" altLang="zh-TW" dirty="0"/>
              <a:t>M</a:t>
            </a:r>
            <a:r>
              <a:rPr lang="en-US" altLang="zh-TW" dirty="0" smtClean="0"/>
              <a:t>odel</a:t>
            </a:r>
            <a:endParaRPr lang="en-US" altLang="zh-TW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8991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/>
              <a:t>In a PFR: as soon as the fluid enters the reactor, it is completely mixed </a:t>
            </a:r>
            <a:r>
              <a:rPr lang="en-US" altLang="zh-TW" sz="2000" dirty="0" err="1" smtClean="0"/>
              <a:t>radially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with the other fluid already in the reactor</a:t>
            </a:r>
            <a:r>
              <a:rPr lang="en-US" altLang="zh-TW" sz="2000" dirty="0" smtClean="0"/>
              <a:t>. Like a PFR </a:t>
            </a:r>
            <a:r>
              <a:rPr lang="en-US" altLang="zh-TW" sz="2000" dirty="0"/>
              <a:t>with side </a:t>
            </a:r>
            <a:r>
              <a:rPr lang="en-US" altLang="zh-TW" sz="2000" dirty="0" smtClean="0"/>
              <a:t>entrances, where each entrance port creates a new residence time:</a:t>
            </a:r>
            <a:endParaRPr lang="en-US" altLang="zh-TW" sz="2000" dirty="0"/>
          </a:p>
        </p:txBody>
      </p:sp>
      <p:sp>
        <p:nvSpPr>
          <p:cNvPr id="420869" name="AutoShape 5"/>
          <p:cNvSpPr>
            <a:spLocks noChangeArrowheads="1"/>
          </p:cNvSpPr>
          <p:nvPr/>
        </p:nvSpPr>
        <p:spPr bwMode="auto">
          <a:xfrm rot="16200000">
            <a:off x="4174759" y="2762533"/>
            <a:ext cx="841375" cy="501491"/>
          </a:xfrm>
          <a:prstGeom prst="can">
            <a:avLst>
              <a:gd name="adj" fmla="val 1771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1620716" y="2146503"/>
            <a:ext cx="492222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1" name="Line 7"/>
          <p:cNvSpPr>
            <a:spLocks noChangeShapeType="1"/>
          </p:cNvSpPr>
          <p:nvPr/>
        </p:nvSpPr>
        <p:spPr bwMode="auto">
          <a:xfrm>
            <a:off x="6531220" y="215920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>
            <a:off x="2652346" y="2162378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4756638" y="2154441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4" name="Line 10"/>
          <p:cNvSpPr>
            <a:spLocks noChangeShapeType="1"/>
          </p:cNvSpPr>
          <p:nvPr/>
        </p:nvSpPr>
        <p:spPr bwMode="auto">
          <a:xfrm>
            <a:off x="4613031" y="217190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>
            <a:off x="4467958" y="2162378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4904643" y="216555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7" name="Line 13"/>
          <p:cNvSpPr>
            <a:spLocks noChangeShapeType="1"/>
          </p:cNvSpPr>
          <p:nvPr/>
        </p:nvSpPr>
        <p:spPr bwMode="auto">
          <a:xfrm>
            <a:off x="5896708" y="2163966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8" name="Line 14"/>
          <p:cNvSpPr>
            <a:spLocks noChangeShapeType="1"/>
          </p:cNvSpPr>
          <p:nvPr/>
        </p:nvSpPr>
        <p:spPr bwMode="auto">
          <a:xfrm>
            <a:off x="5704743" y="2154441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>
            <a:off x="3483220" y="215920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>
            <a:off x="3667858" y="2162378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81" name="Text Box 17"/>
          <p:cNvSpPr txBox="1">
            <a:spLocks noChangeArrowheads="1"/>
          </p:cNvSpPr>
          <p:nvPr/>
        </p:nvSpPr>
        <p:spPr bwMode="auto">
          <a:xfrm>
            <a:off x="3733800" y="3409890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 </a:t>
            </a:r>
            <a:r>
              <a:rPr kumimoji="1" lang="en-US" altLang="zh-TW" sz="2000" dirty="0" smtClean="0">
                <a:sym typeface="Symbol" pitchFamily="18" charset="2"/>
              </a:rPr>
              <a:t>+</a:t>
            </a:r>
            <a:r>
              <a:rPr kumimoji="1" lang="en-US" altLang="zh-TW" sz="2000" dirty="0" smtClean="0">
                <a:latin typeface="Symbol" pitchFamily="18" charset="2"/>
                <a:sym typeface="Symbol" pitchFamily="18" charset="2"/>
              </a:rPr>
              <a:t>Dl</a:t>
            </a:r>
            <a:endParaRPr kumimoji="1" lang="zh-TW" altLang="en-US" sz="2000" dirty="0"/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6194182" y="1781379"/>
            <a:ext cx="862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>
                <a:sym typeface="Symbol" pitchFamily="18" charset="2"/>
              </a:rPr>
              <a:t>  </a:t>
            </a:r>
            <a:r>
              <a:rPr kumimoji="1" lang="zh-TW" altLang="en-US" sz="2000">
                <a:sym typeface="UniversalMath1 BT" pitchFamily="18" charset="2"/>
              </a:rPr>
              <a:t>0</a:t>
            </a:r>
            <a:endParaRPr kumimoji="1" lang="zh-TW" altLang="en-US" sz="2000"/>
          </a:p>
        </p:txBody>
      </p:sp>
      <p:sp>
        <p:nvSpPr>
          <p:cNvPr id="420883" name="AutoShape 19"/>
          <p:cNvSpPr>
            <a:spLocks noChangeArrowheads="1"/>
          </p:cNvSpPr>
          <p:nvPr/>
        </p:nvSpPr>
        <p:spPr bwMode="auto">
          <a:xfrm rot="16200000">
            <a:off x="4166553" y="864439"/>
            <a:ext cx="841375" cy="4297680"/>
          </a:xfrm>
          <a:prstGeom prst="can">
            <a:avLst>
              <a:gd name="adj" fmla="val 35208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0884" name="Line 20"/>
          <p:cNvSpPr>
            <a:spLocks noChangeShapeType="1"/>
          </p:cNvSpPr>
          <p:nvPr/>
        </p:nvSpPr>
        <p:spPr bwMode="auto">
          <a:xfrm>
            <a:off x="1951892" y="3025978"/>
            <a:ext cx="67407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85" name="Text Box 21"/>
          <p:cNvSpPr txBox="1">
            <a:spLocks noChangeArrowheads="1"/>
          </p:cNvSpPr>
          <p:nvPr/>
        </p:nvSpPr>
        <p:spPr bwMode="auto">
          <a:xfrm>
            <a:off x="2290397" y="3435554"/>
            <a:ext cx="78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/>
              <a:t>V = 0</a:t>
            </a:r>
          </a:p>
        </p:txBody>
      </p:sp>
      <p:sp>
        <p:nvSpPr>
          <p:cNvPr id="420886" name="Text Box 22"/>
          <p:cNvSpPr txBox="1">
            <a:spLocks noChangeArrowheads="1"/>
          </p:cNvSpPr>
          <p:nvPr/>
        </p:nvSpPr>
        <p:spPr bwMode="auto">
          <a:xfrm>
            <a:off x="6159013" y="3435554"/>
            <a:ext cx="9124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/>
              <a:t>V = V</a:t>
            </a:r>
            <a:r>
              <a:rPr kumimoji="1" lang="en-US" altLang="zh-TW" sz="2000" baseline="-25000"/>
              <a:t>0</a:t>
            </a:r>
            <a:endParaRPr kumimoji="1" lang="en-US" altLang="zh-TW" sz="2000"/>
          </a:p>
        </p:txBody>
      </p:sp>
      <p:sp>
        <p:nvSpPr>
          <p:cNvPr id="420887" name="Text Box 23"/>
          <p:cNvSpPr txBox="1">
            <a:spLocks noChangeArrowheads="1"/>
          </p:cNvSpPr>
          <p:nvPr/>
        </p:nvSpPr>
        <p:spPr bwMode="auto">
          <a:xfrm>
            <a:off x="152400" y="3800475"/>
            <a:ext cx="8657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: </a:t>
            </a:r>
            <a:r>
              <a:rPr kumimoji="1" lang="en-US" altLang="zh-TW" sz="2000" dirty="0" smtClean="0">
                <a:sym typeface="Symbol" pitchFamily="18" charset="2"/>
              </a:rPr>
              <a:t>time </a:t>
            </a:r>
            <a:r>
              <a:rPr kumimoji="1" lang="en-US" altLang="zh-TW" sz="2000" dirty="0">
                <a:sym typeface="Symbol" pitchFamily="18" charset="2"/>
              </a:rPr>
              <a:t>it takes for </a:t>
            </a:r>
            <a:r>
              <a:rPr kumimoji="1" lang="en-US" altLang="zh-TW" sz="2000" dirty="0" smtClean="0">
                <a:sym typeface="Symbol" pitchFamily="18" charset="2"/>
              </a:rPr>
              <a:t>fluid </a:t>
            </a:r>
            <a:r>
              <a:rPr kumimoji="1" lang="en-US" altLang="zh-TW" sz="2000" dirty="0">
                <a:sym typeface="Symbol" pitchFamily="18" charset="2"/>
              </a:rPr>
              <a:t>to move from a particular point to </a:t>
            </a:r>
            <a:r>
              <a:rPr kumimoji="1" lang="en-US" altLang="zh-TW" sz="2000" dirty="0" smtClean="0">
                <a:sym typeface="Symbol" pitchFamily="18" charset="2"/>
              </a:rPr>
              <a:t>end </a:t>
            </a:r>
            <a:r>
              <a:rPr kumimoji="1" lang="en-US" altLang="zh-TW" sz="2000" dirty="0">
                <a:sym typeface="Symbol" pitchFamily="18" charset="2"/>
              </a:rPr>
              <a:t>of the reactor</a:t>
            </a:r>
          </a:p>
        </p:txBody>
      </p:sp>
      <p:sp>
        <p:nvSpPr>
          <p:cNvPr id="420888" name="Text Box 24"/>
          <p:cNvSpPr txBox="1">
            <a:spLocks noChangeArrowheads="1"/>
          </p:cNvSpPr>
          <p:nvPr/>
        </p:nvSpPr>
        <p:spPr bwMode="auto">
          <a:xfrm>
            <a:off x="1981200" y="2564016"/>
            <a:ext cx="402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i="1" dirty="0" smtClean="0">
                <a:latin typeface="Symbol" pitchFamily="18" charset="2"/>
              </a:rPr>
              <a:t>u</a:t>
            </a:r>
            <a:r>
              <a:rPr kumimoji="1" lang="en-US" altLang="zh-TW" i="1" baseline="-25000" dirty="0" smtClean="0"/>
              <a:t>0</a:t>
            </a:r>
            <a:endParaRPr kumimoji="1" lang="en-US" altLang="zh-TW" i="1" dirty="0"/>
          </a:p>
        </p:txBody>
      </p:sp>
      <p:sp>
        <p:nvSpPr>
          <p:cNvPr id="420890" name="Rectangle 26"/>
          <p:cNvSpPr>
            <a:spLocks noChangeArrowheads="1"/>
          </p:cNvSpPr>
          <p:nvPr/>
        </p:nvSpPr>
        <p:spPr bwMode="auto">
          <a:xfrm>
            <a:off x="152401" y="4804357"/>
            <a:ext cx="874101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u</a:t>
            </a:r>
            <a:r>
              <a:rPr lang="en-US" sz="2000" baseline="-25000" dirty="0" smtClean="0">
                <a:latin typeface="Symbol" pitchFamily="18" charset="2"/>
              </a:rPr>
              <a:t>0</a:t>
            </a:r>
            <a:r>
              <a:rPr lang="en-US" sz="2000" dirty="0" smtClean="0"/>
              <a:t>E</a:t>
            </a:r>
            <a:r>
              <a:rPr lang="en-US" sz="2000" dirty="0" smtClean="0">
                <a:latin typeface="Symbol" pitchFamily="18" charset="2"/>
              </a:rPr>
              <a:t>(l)Dl: </a:t>
            </a:r>
            <a:r>
              <a:rPr kumimoji="1" lang="en-US" altLang="zh-TW" sz="2000" dirty="0" smtClean="0"/>
              <a:t>Volumetric </a:t>
            </a:r>
            <a:r>
              <a:rPr kumimoji="1" lang="en-US" altLang="zh-TW" sz="2000" dirty="0"/>
              <a:t>flow rate of fluid fed into </a:t>
            </a:r>
            <a:r>
              <a:rPr kumimoji="1" lang="en-US" altLang="zh-TW" sz="2000" dirty="0" smtClean="0"/>
              <a:t>side ports of reactor </a:t>
            </a:r>
            <a:r>
              <a:rPr kumimoji="1" lang="en-US" altLang="zh-TW" sz="2000" dirty="0"/>
              <a:t>in </a:t>
            </a:r>
            <a:r>
              <a:rPr kumimoji="1" lang="en-US" altLang="zh-TW" sz="2000" dirty="0" smtClean="0"/>
              <a:t>interval </a:t>
            </a:r>
            <a:r>
              <a:rPr kumimoji="1" lang="en-US" altLang="zh-TW" sz="2000" dirty="0"/>
              <a:t>between </a:t>
            </a:r>
            <a:r>
              <a:rPr kumimoji="1" lang="zh-TW" altLang="en-US" sz="2000" i="1" dirty="0">
                <a:sym typeface="Symbol" pitchFamily="18" charset="2"/>
              </a:rPr>
              <a:t> + </a:t>
            </a:r>
            <a:r>
              <a:rPr kumimoji="1" lang="zh-TW" altLang="en-US" sz="2000" dirty="0">
                <a:sym typeface="Symbol" pitchFamily="18" charset="2"/>
              </a:rPr>
              <a:t> </a:t>
            </a:r>
            <a:r>
              <a:rPr kumimoji="1" lang="en-US" altLang="zh-TW" sz="2000" dirty="0" smtClean="0">
                <a:sym typeface="Symbol" pitchFamily="18" charset="2"/>
              </a:rPr>
              <a:t>&amp; </a:t>
            </a:r>
            <a:r>
              <a:rPr kumimoji="1" lang="zh-TW" altLang="en-US" sz="2000" i="1" dirty="0" smtClean="0">
                <a:sym typeface="Symbol" pitchFamily="18" charset="2"/>
              </a:rPr>
              <a:t></a:t>
            </a:r>
            <a:endParaRPr kumimoji="1" lang="en-US" altLang="zh-TW" sz="2000" dirty="0">
              <a:sym typeface="Symbol" pitchFamily="18" charset="2"/>
            </a:endParaRPr>
          </a:p>
        </p:txBody>
      </p:sp>
      <p:sp>
        <p:nvSpPr>
          <p:cNvPr id="420892" name="Rectangle 28"/>
          <p:cNvSpPr>
            <a:spLocks noChangeArrowheads="1"/>
          </p:cNvSpPr>
          <p:nvPr/>
        </p:nvSpPr>
        <p:spPr bwMode="auto">
          <a:xfrm>
            <a:off x="152401" y="5468708"/>
            <a:ext cx="8535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zh-TW" sz="2000" dirty="0"/>
              <a:t>V</a:t>
            </a:r>
            <a:r>
              <a:rPr kumimoji="1" lang="en-US" altLang="zh-TW" sz="2000" dirty="0" smtClean="0"/>
              <a:t>olumetric </a:t>
            </a:r>
            <a:r>
              <a:rPr kumimoji="1" lang="en-US" altLang="zh-TW" sz="2000" dirty="0"/>
              <a:t>flow rate of fluid fed </a:t>
            </a:r>
            <a:r>
              <a:rPr kumimoji="1" lang="en-US" altLang="zh-TW" sz="2000" dirty="0" smtClean="0"/>
              <a:t>to reactor </a:t>
            </a:r>
            <a:r>
              <a:rPr kumimoji="1" lang="en-US" altLang="zh-TW" sz="2000" dirty="0"/>
              <a:t>at </a:t>
            </a:r>
            <a:r>
              <a:rPr kumimoji="1" lang="zh-TW" altLang="en-US" sz="2000" i="1" dirty="0" smtClean="0">
                <a:sym typeface="Symbol" pitchFamily="18" charset="2"/>
              </a:rPr>
              <a:t></a:t>
            </a:r>
            <a:r>
              <a:rPr kumimoji="1" lang="en-US" altLang="zh-TW" sz="2000" dirty="0" smtClean="0">
                <a:sym typeface="Symbol" pitchFamily="18" charset="2"/>
              </a:rPr>
              <a:t>:</a:t>
            </a:r>
            <a:endParaRPr kumimoji="1" lang="en-US" altLang="zh-TW" sz="2000" dirty="0">
              <a:sym typeface="Symbol" pitchFamily="18" charset="2"/>
            </a:endParaRPr>
          </a:p>
        </p:txBody>
      </p:sp>
      <p:graphicFrame>
        <p:nvGraphicFramePr>
          <p:cNvPr id="42089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03629"/>
              </p:ext>
            </p:extLst>
          </p:nvPr>
        </p:nvGraphicFramePr>
        <p:xfrm>
          <a:off x="5486400" y="5449658"/>
          <a:ext cx="35655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" name="Equation" r:id="rId3" imgW="3873240" imgH="431640" progId="Equation.DSMT4">
                  <p:embed/>
                </p:oleObj>
              </mc:Choice>
              <mc:Fallback>
                <p:oleObj name="Equation" r:id="rId3" imgW="387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49658"/>
                        <a:ext cx="35655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9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43478"/>
              </p:ext>
            </p:extLst>
          </p:nvPr>
        </p:nvGraphicFramePr>
        <p:xfrm>
          <a:off x="4165194" y="1752600"/>
          <a:ext cx="996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" name="Equation" r:id="rId5" imgW="1079280" imgH="330120" progId="Equation.DSMT4">
                  <p:embed/>
                </p:oleObj>
              </mc:Choice>
              <mc:Fallback>
                <p:oleObj name="Equation" r:id="rId5" imgW="1079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194" y="1752600"/>
                        <a:ext cx="996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9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914794"/>
              </p:ext>
            </p:extLst>
          </p:nvPr>
        </p:nvGraphicFramePr>
        <p:xfrm>
          <a:off x="3497262" y="2863850"/>
          <a:ext cx="61753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8" name="Equation" r:id="rId7" imgW="672840" imgH="330120" progId="Equation.DSMT4">
                  <p:embed/>
                </p:oleObj>
              </mc:Choice>
              <mc:Fallback>
                <p:oleObj name="Equation" r:id="rId7" imgW="672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2863850"/>
                        <a:ext cx="61753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96" name="Line 32"/>
          <p:cNvSpPr>
            <a:spLocks noChangeShapeType="1"/>
          </p:cNvSpPr>
          <p:nvPr/>
        </p:nvSpPr>
        <p:spPr bwMode="auto">
          <a:xfrm>
            <a:off x="4145280" y="3018041"/>
            <a:ext cx="27432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897" name="Text Box 33"/>
          <p:cNvSpPr txBox="1">
            <a:spLocks noChangeArrowheads="1"/>
          </p:cNvSpPr>
          <p:nvPr/>
        </p:nvSpPr>
        <p:spPr bwMode="auto">
          <a:xfrm>
            <a:off x="152401" y="6172200"/>
            <a:ext cx="6723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 dirty="0"/>
              <a:t>V</a:t>
            </a:r>
            <a:r>
              <a:rPr kumimoji="1" lang="en-US" altLang="zh-TW" sz="2000" dirty="0" smtClean="0"/>
              <a:t>olume </a:t>
            </a:r>
            <a:r>
              <a:rPr kumimoji="1" lang="en-US" altLang="zh-TW" sz="2000" dirty="0"/>
              <a:t>of fluid with life expectancy between </a:t>
            </a:r>
            <a:r>
              <a:rPr kumimoji="1" lang="zh-TW" altLang="en-US" sz="2000" i="1" dirty="0">
                <a:sym typeface="Symbol" pitchFamily="18" charset="2"/>
              </a:rPr>
              <a:t> + </a:t>
            </a:r>
            <a:r>
              <a:rPr kumimoji="1" lang="zh-TW" altLang="en-US" sz="2000" dirty="0">
                <a:sym typeface="Symbol" pitchFamily="18" charset="2"/>
              </a:rPr>
              <a:t> </a:t>
            </a:r>
            <a:r>
              <a:rPr kumimoji="1" lang="en-US" altLang="zh-TW" sz="2000" dirty="0" smtClean="0">
                <a:sym typeface="Symbol" pitchFamily="18" charset="2"/>
              </a:rPr>
              <a:t>&amp; </a:t>
            </a:r>
            <a:r>
              <a:rPr kumimoji="1" lang="zh-TW" altLang="en-US" sz="2000" i="1" dirty="0" smtClean="0">
                <a:sym typeface="Symbol" pitchFamily="18" charset="2"/>
              </a:rPr>
              <a:t></a:t>
            </a:r>
            <a:r>
              <a:rPr kumimoji="1" lang="en-US" altLang="zh-TW" sz="2000" dirty="0" smtClean="0">
                <a:sym typeface="Symbol" pitchFamily="18" charset="2"/>
              </a:rPr>
              <a:t>:</a:t>
            </a:r>
            <a:endParaRPr kumimoji="1" lang="en-US" altLang="zh-TW" sz="2000" dirty="0">
              <a:sym typeface="Symbol" pitchFamily="18" charset="2"/>
            </a:endParaRPr>
          </a:p>
        </p:txBody>
      </p:sp>
      <p:graphicFrame>
        <p:nvGraphicFramePr>
          <p:cNvPr id="42089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337367"/>
              </p:ext>
            </p:extLst>
          </p:nvPr>
        </p:nvGraphicFramePr>
        <p:xfrm>
          <a:off x="6635750" y="6210300"/>
          <a:ext cx="22034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" name="Equation" r:id="rId9" imgW="2361960" imgH="380880" progId="Equation.DSMT4">
                  <p:embed/>
                </p:oleObj>
              </mc:Choice>
              <mc:Fallback>
                <p:oleObj name="Equation" r:id="rId9" imgW="236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6210300"/>
                        <a:ext cx="22034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1" y="4153094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u(l):</a:t>
            </a:r>
            <a:r>
              <a:rPr lang="en-US" sz="2000" dirty="0" smtClean="0"/>
              <a:t> volumetric flow rate at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, = flow that entered at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dirty="0" err="1" smtClean="0"/>
              <a:t>+</a:t>
            </a:r>
            <a:r>
              <a:rPr lang="en-US" sz="2000" dirty="0" err="1" smtClean="0">
                <a:latin typeface="Symbol" pitchFamily="18" charset="2"/>
              </a:rPr>
              <a:t>Dl</a:t>
            </a:r>
            <a:r>
              <a:rPr lang="en-US" sz="2000" dirty="0" smtClean="0"/>
              <a:t> plus what entered through the sides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600" y="583065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fraction of effluent in reactor for less than time 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01456" y="5535586"/>
            <a:ext cx="548640" cy="2743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8182584" y="5773914"/>
            <a:ext cx="228600" cy="1524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386037" y="1752600"/>
            <a:ext cx="832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 </a:t>
            </a:r>
            <a:r>
              <a:rPr kumimoji="1" lang="zh-TW" altLang="en-US" sz="2000" dirty="0" smtClean="0">
                <a:sym typeface="Symbol" pitchFamily="18" charset="2"/>
              </a:rPr>
              <a:t></a:t>
            </a:r>
            <a:r>
              <a:rPr kumimoji="1" lang="zh-TW" altLang="en-US" sz="2000" dirty="0" smtClean="0">
                <a:latin typeface="Arial"/>
                <a:cs typeface="Arial"/>
                <a:sym typeface="Symbol" pitchFamily="18" charset="2"/>
              </a:rPr>
              <a:t>∞</a:t>
            </a:r>
            <a:endParaRPr kumimoji="1" lang="zh-TW" altLang="en-US" sz="2000" dirty="0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678459" y="3403600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 </a:t>
            </a:r>
            <a:endParaRPr kumimoji="1" lang="zh-TW" altLang="en-US" sz="2000" dirty="0"/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4876800" y="3032760"/>
            <a:ext cx="27432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226985"/>
              </p:ext>
            </p:extLst>
          </p:nvPr>
        </p:nvGraphicFramePr>
        <p:xfrm>
          <a:off x="5270500" y="2862263"/>
          <a:ext cx="26828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" name="Equation" r:id="rId11" imgW="291960" imgH="330120" progId="Equation.DSMT4">
                  <p:embed/>
                </p:oleObj>
              </mc:Choice>
              <mc:Fallback>
                <p:oleObj name="Equation" r:id="rId11" imgW="291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862263"/>
                        <a:ext cx="26828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39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err="1" smtClean="0"/>
              <a:t>Mixedness</a:t>
            </a:r>
            <a:r>
              <a:rPr lang="en-US" dirty="0" smtClean="0"/>
              <a:t> &amp; Polymath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845622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Also need to replace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 because Polymath cannot calculate as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 gets smaller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423103"/>
              </p:ext>
            </p:extLst>
          </p:nvPr>
        </p:nvGraphicFramePr>
        <p:xfrm>
          <a:off x="3159919" y="990600"/>
          <a:ext cx="28241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Equation" r:id="rId3" imgW="2819160" imgH="723600" progId="Equation.DSMT4">
                  <p:embed/>
                </p:oleObj>
              </mc:Choice>
              <mc:Fallback>
                <p:oleObj name="Equation" r:id="rId3" imgW="28191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919" y="990600"/>
                        <a:ext cx="28241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781908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E(t) must be specified  </a:t>
            </a:r>
          </a:p>
          <a:p>
            <a:pPr marL="341313" indent="120650">
              <a:buFont typeface="Arial" pitchFamily="34" charset="0"/>
              <a:buChar char="•"/>
            </a:pPr>
            <a:r>
              <a:rPr lang="en-US" sz="2000" dirty="0" smtClean="0"/>
              <a:t>Often it is an expression that fits the experimental data</a:t>
            </a:r>
          </a:p>
          <a:p>
            <a:pPr marL="341313" indent="120650">
              <a:buFont typeface="Arial" pitchFamily="34" charset="0"/>
              <a:buChar char="•"/>
            </a:pPr>
            <a:r>
              <a:rPr lang="en-US" sz="2000" dirty="0" smtClean="0"/>
              <a:t>2 curves, one on the increasing side, and a second for the decreasing side</a:t>
            </a:r>
          </a:p>
          <a:p>
            <a:pPr marL="341313" indent="120650">
              <a:buFont typeface="Arial" pitchFamily="34" charset="0"/>
              <a:buChar char="•"/>
            </a:pPr>
            <a:r>
              <a:rPr lang="en-US" sz="2000" dirty="0" smtClean="0"/>
              <a:t>Use the IF function to specify which E is used when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24200" y="3382108"/>
            <a:ext cx="2757365" cy="1569721"/>
            <a:chOff x="2513135" y="4095286"/>
            <a:chExt cx="2757365" cy="1641939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2513135" y="434340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dirty="0" smtClean="0"/>
                <a:t>E</a:t>
              </a:r>
              <a:endParaRPr lang="en-US" altLang="zh-TW" sz="2000" dirty="0"/>
            </a:p>
          </p:txBody>
        </p:sp>
        <p:grpSp>
          <p:nvGrpSpPr>
            <p:cNvPr id="10" name="Group 12"/>
            <p:cNvGrpSpPr/>
            <p:nvPr/>
          </p:nvGrpSpPr>
          <p:grpSpPr>
            <a:xfrm>
              <a:off x="2882900" y="4095286"/>
              <a:ext cx="2387600" cy="1641939"/>
              <a:chOff x="2882900" y="4095286"/>
              <a:chExt cx="2387600" cy="1641939"/>
            </a:xfrm>
          </p:grpSpPr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V="1">
                <a:off x="2882900" y="4095286"/>
                <a:ext cx="0" cy="12434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2895600" y="5334000"/>
                <a:ext cx="22256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5016500" y="5340350"/>
                <a:ext cx="2540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/>
                  <a:t>t</a:t>
                </a:r>
              </a:p>
            </p:txBody>
          </p:sp>
          <p:sp>
            <p:nvSpPr>
              <p:cNvPr id="14" name="Freeform 26"/>
              <p:cNvSpPr>
                <a:spLocks/>
              </p:cNvSpPr>
              <p:nvPr/>
            </p:nvSpPr>
            <p:spPr bwMode="auto">
              <a:xfrm>
                <a:off x="2905328" y="4516880"/>
                <a:ext cx="2054225" cy="822325"/>
              </a:xfrm>
              <a:custGeom>
                <a:avLst/>
                <a:gdLst/>
                <a:ahLst/>
                <a:cxnLst>
                  <a:cxn ang="0">
                    <a:pos x="0" y="511"/>
                  </a:cxn>
                  <a:cxn ang="0">
                    <a:pos x="289" y="409"/>
                  </a:cxn>
                  <a:cxn ang="0">
                    <a:pos x="624" y="121"/>
                  </a:cxn>
                  <a:cxn ang="0">
                    <a:pos x="881" y="20"/>
                  </a:cxn>
                  <a:cxn ang="0">
                    <a:pos x="1161" y="12"/>
                  </a:cxn>
                  <a:cxn ang="0">
                    <a:pos x="1411" y="90"/>
                  </a:cxn>
                  <a:cxn ang="0">
                    <a:pos x="1683" y="269"/>
                  </a:cxn>
                  <a:cxn ang="0">
                    <a:pos x="1925" y="448"/>
                  </a:cxn>
                  <a:cxn ang="0">
                    <a:pos x="2167" y="518"/>
                  </a:cxn>
                </a:cxnLst>
                <a:rect l="0" t="0" r="r" b="b"/>
                <a:pathLst>
                  <a:path w="2167" h="518">
                    <a:moveTo>
                      <a:pt x="0" y="511"/>
                    </a:moveTo>
                    <a:cubicBezTo>
                      <a:pt x="92" y="492"/>
                      <a:pt x="185" y="474"/>
                      <a:pt x="289" y="409"/>
                    </a:cubicBezTo>
                    <a:cubicBezTo>
                      <a:pt x="393" y="344"/>
                      <a:pt x="525" y="186"/>
                      <a:pt x="624" y="121"/>
                    </a:cubicBezTo>
                    <a:cubicBezTo>
                      <a:pt x="723" y="56"/>
                      <a:pt x="792" y="38"/>
                      <a:pt x="881" y="20"/>
                    </a:cubicBezTo>
                    <a:cubicBezTo>
                      <a:pt x="970" y="2"/>
                      <a:pt x="1073" y="0"/>
                      <a:pt x="1161" y="12"/>
                    </a:cubicBezTo>
                    <a:cubicBezTo>
                      <a:pt x="1249" y="24"/>
                      <a:pt x="1324" y="47"/>
                      <a:pt x="1411" y="90"/>
                    </a:cubicBezTo>
                    <a:cubicBezTo>
                      <a:pt x="1498" y="133"/>
                      <a:pt x="1597" y="209"/>
                      <a:pt x="1683" y="269"/>
                    </a:cubicBezTo>
                    <a:cubicBezTo>
                      <a:pt x="1769" y="329"/>
                      <a:pt x="1844" y="407"/>
                      <a:pt x="1925" y="448"/>
                    </a:cubicBezTo>
                    <a:cubicBezTo>
                      <a:pt x="2006" y="489"/>
                      <a:pt x="2086" y="503"/>
                      <a:pt x="2167" y="518"/>
                    </a:cubicBezTo>
                  </a:path>
                </a:pathLst>
              </a:custGeom>
              <a:noFill/>
              <a:ln w="3810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6" name="Straight Connector 15"/>
          <p:cNvCxnSpPr/>
          <p:nvPr/>
        </p:nvCxnSpPr>
        <p:spPr>
          <a:xfrm rot="5400000">
            <a:off x="3962400" y="4036635"/>
            <a:ext cx="1066800" cy="1588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810000" y="3484919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E</a:t>
            </a:r>
            <a:r>
              <a:rPr lang="en-US" altLang="zh-TW" sz="2000" baseline="-25000" dirty="0" smtClean="0"/>
              <a:t>1</a:t>
            </a:r>
            <a:endParaRPr lang="en-US" altLang="zh-TW" sz="2000" dirty="0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800600" y="3484919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E</a:t>
            </a:r>
            <a:r>
              <a:rPr lang="en-US" altLang="zh-TW" sz="2000" baseline="-25000" dirty="0" smtClean="0"/>
              <a:t>2</a:t>
            </a:r>
            <a:endParaRPr lang="en-US" altLang="zh-TW" sz="20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46003"/>
              </p:ext>
            </p:extLst>
          </p:nvPr>
        </p:nvGraphicFramePr>
        <p:xfrm>
          <a:off x="1822450" y="5261363"/>
          <a:ext cx="5499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Equation" r:id="rId5" imgW="5499000" imgH="330120" progId="Equation.DSMT4">
                  <p:embed/>
                </p:oleObj>
              </mc:Choice>
              <mc:Fallback>
                <p:oleObj name="Equation" r:id="rId5" imgW="5499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5261363"/>
                        <a:ext cx="5499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232551"/>
              </p:ext>
            </p:extLst>
          </p:nvPr>
        </p:nvGraphicFramePr>
        <p:xfrm>
          <a:off x="1658937" y="5699513"/>
          <a:ext cx="33702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Equation" r:id="rId7" imgW="3365280" imgH="812520" progId="Equation.DSMT4">
                  <p:embed/>
                </p:oleObj>
              </mc:Choice>
              <mc:Fallback>
                <p:oleObj name="Equation" r:id="rId7" imgW="33652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7" y="5699513"/>
                        <a:ext cx="337026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05400" y="574396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Note that the sign on each term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98490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Mole balance on A gives: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600" y="1698549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fraction of effluent in reactor for less than time 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45424" y="1381328"/>
            <a:ext cx="548640" cy="2743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0800000" flipV="1">
            <a:off x="4826552" y="1619656"/>
            <a:ext cx="228600" cy="1524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597674" y="853552"/>
            <a:ext cx="3411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residence time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cs typeface="Arial"/>
              </a:rPr>
              <a:t>distribution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function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6552" y="949569"/>
            <a:ext cx="659848" cy="3584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509846" y="1066800"/>
            <a:ext cx="141165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5800" y="361930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See section 13.8 in book</a:t>
            </a:r>
          </a:p>
        </p:txBody>
      </p:sp>
    </p:spTree>
    <p:extLst>
      <p:ext uri="{BB962C8B-B14F-4D97-AF65-F5344CB8AC3E}">
        <p14:creationId xmlns:p14="http://schemas.microsoft.com/office/powerpoint/2010/main" val="33844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" y="2778430"/>
            <a:ext cx="4394200" cy="306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</a:t>
            </a:r>
            <a:r>
              <a:rPr lang="en-US" dirty="0" err="1" smtClean="0">
                <a:solidFill>
                  <a:schemeClr val="tx1"/>
                </a:solidFill>
              </a:rPr>
              <a:t>Nonideal</a:t>
            </a:r>
            <a:r>
              <a:rPr lang="en-US" dirty="0" smtClean="0">
                <a:solidFill>
                  <a:schemeClr val="tx1"/>
                </a:solidFill>
              </a:rPr>
              <a:t> Flow &amp; Reactor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182231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0" dirty="0" smtClean="0"/>
              <a:t>Real CSTRs</a:t>
            </a:r>
          </a:p>
          <a:p>
            <a:pPr marL="168275" lvl="1" indent="-168275">
              <a:buFont typeface="Arial" pitchFamily="34" charset="0"/>
              <a:buChar char="•"/>
            </a:pPr>
            <a:r>
              <a:rPr lang="en-US" sz="2000" dirty="0"/>
              <a:t>R</a:t>
            </a:r>
            <a:r>
              <a:rPr lang="en-US" sz="2000" baseline="0" dirty="0" smtClean="0"/>
              <a:t>elatively high reactant </a:t>
            </a:r>
            <a:r>
              <a:rPr lang="en-US" sz="2000" baseline="0" dirty="0" err="1" smtClean="0"/>
              <a:t>conc</a:t>
            </a:r>
            <a:r>
              <a:rPr lang="en-US" sz="2000" baseline="0" dirty="0" smtClean="0"/>
              <a:t> at entrance</a:t>
            </a:r>
          </a:p>
          <a:p>
            <a:pPr marL="168275" lvl="1" indent="-168275">
              <a:buFont typeface="Arial" pitchFamily="34" charset="0"/>
              <a:buChar char="•"/>
            </a:pPr>
            <a:r>
              <a:rPr lang="en-US" sz="2000" baseline="0" dirty="0" smtClean="0"/>
              <a:t>Relatively low </a:t>
            </a:r>
            <a:r>
              <a:rPr lang="en-US" sz="2000" baseline="0" dirty="0" err="1" smtClean="0"/>
              <a:t>conc</a:t>
            </a:r>
            <a:r>
              <a:rPr lang="en-US" sz="2000" baseline="0" dirty="0" smtClean="0"/>
              <a:t> in stagnant regions, called dead zones (corners &amp; behind baffles) </a:t>
            </a:r>
            <a:endParaRPr lang="en-US" sz="2000" baseline="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47800" y="3821668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aseline="0" dirty="0"/>
              <a:t>Dead </a:t>
            </a:r>
            <a:r>
              <a:rPr lang="en-US" baseline="0" dirty="0" smtClean="0"/>
              <a:t>Zone</a:t>
            </a:r>
            <a:endParaRPr lang="en-US" baseline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07796" y="5421868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aseline="0" dirty="0"/>
              <a:t>Dead </a:t>
            </a:r>
            <a:r>
              <a:rPr lang="en-US" baseline="0" dirty="0" smtClean="0"/>
              <a:t>Zone</a:t>
            </a:r>
            <a:endParaRPr lang="en-US" baseline="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83220" y="3079530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aseline="0" dirty="0" smtClean="0"/>
              <a:t>Short </a:t>
            </a:r>
            <a:r>
              <a:rPr lang="en-US" baseline="0" dirty="0"/>
              <a:t>Circuiting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1182231"/>
            <a:ext cx="403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2000" baseline="0" dirty="0" smtClean="0"/>
              <a:t>Real PBRs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n-US" sz="2000" baseline="0" dirty="0" smtClean="0"/>
              <a:t> fluid velocity profiles, turbulent mixing, &amp; molecular diffusion cause molecules to move at varying</a:t>
            </a:r>
            <a:r>
              <a:rPr lang="en-US" sz="2000" dirty="0" smtClean="0"/>
              <a:t> </a:t>
            </a:r>
            <a:r>
              <a:rPr lang="en-US" sz="2000" baseline="0" dirty="0" smtClean="0"/>
              <a:t>speeds &amp; directions</a:t>
            </a:r>
            <a:r>
              <a:rPr lang="en-US" sz="2000" b="1" baseline="0" dirty="0" smtClean="0"/>
              <a:t> </a:t>
            </a:r>
            <a:endParaRPr lang="en-US" sz="2000" b="1" baseline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37" y="3294572"/>
            <a:ext cx="3275463" cy="14508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9400" y="298337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4534804"/>
            <a:ext cx="14157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Dead zones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900" y="5867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Goal: mathematically describe non-ideal flow and solve design problems for reactors with </a:t>
            </a:r>
            <a:r>
              <a:rPr lang="en-US" sz="2000" dirty="0" err="1" smtClean="0"/>
              <a:t>nonideal</a:t>
            </a:r>
            <a:r>
              <a:rPr lang="en-US" sz="2000" dirty="0" smtClean="0"/>
              <a:t> flow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774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381000" y="1613912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/>
              <a:t>RTD is </a:t>
            </a:r>
            <a:r>
              <a:rPr lang="en-US" sz="2000" baseline="0" dirty="0" smtClean="0"/>
              <a:t>experimentally determined by </a:t>
            </a:r>
            <a:r>
              <a:rPr lang="en-US" sz="2000" baseline="0" dirty="0"/>
              <a:t>injecting an </a:t>
            </a:r>
            <a:r>
              <a:rPr lang="en-US" sz="2000" baseline="0" dirty="0" smtClean="0"/>
              <a:t>inert “tracer” </a:t>
            </a:r>
            <a:r>
              <a:rPr lang="en-US" sz="2000" baseline="0" dirty="0"/>
              <a:t>at t=0 and measuring </a:t>
            </a:r>
            <a:r>
              <a:rPr lang="en-US" sz="2000" baseline="0" dirty="0" smtClean="0"/>
              <a:t>the tracer concentration C(t) at exit </a:t>
            </a:r>
            <a:r>
              <a:rPr lang="en-US" sz="2000" baseline="0" dirty="0"/>
              <a:t>as a function of </a:t>
            </a:r>
            <a:r>
              <a:rPr lang="en-US" sz="2000" baseline="0" dirty="0" smtClean="0"/>
              <a:t>time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Residence Time Distribution (RTD)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3095" y="888032"/>
            <a:ext cx="5817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RTD </a:t>
            </a:r>
            <a:r>
              <a:rPr lang="en-US" sz="2000" dirty="0" smtClean="0">
                <a:latin typeface="Arial"/>
                <a:cs typeface="Arial"/>
              </a:rPr>
              <a:t>≡ E(t) ≡ “residence time distribution” function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24754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/>
                <a:cs typeface="Arial"/>
              </a:rPr>
              <a:t>RTD describes the amount of time molecules have spent in the reactor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1750219" y="3960813"/>
          <a:ext cx="564356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6743520" imgH="774360" progId="Equation.DSMT4">
                  <p:embed/>
                </p:oleObj>
              </mc:Choice>
              <mc:Fallback>
                <p:oleObj name="Equation" r:id="rId3" imgW="67435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219" y="3960813"/>
                        <a:ext cx="5643562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228600" y="2362200"/>
            <a:ext cx="8588375" cy="1680012"/>
            <a:chOff x="228600" y="2551390"/>
            <a:chExt cx="8588375" cy="1680012"/>
          </a:xfrm>
        </p:grpSpPr>
        <p:sp>
          <p:nvSpPr>
            <p:cNvPr id="34818" name="Rectangle 5"/>
            <p:cNvSpPr>
              <a:spLocks noChangeArrowheads="1"/>
            </p:cNvSpPr>
            <p:nvPr/>
          </p:nvSpPr>
          <p:spPr bwMode="auto">
            <a:xfrm>
              <a:off x="228600" y="2555002"/>
              <a:ext cx="2629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>
                  <a:solidFill>
                    <a:srgbClr val="0000CC"/>
                  </a:solidFill>
                </a:rPr>
                <a:t>Measurement of RTD</a:t>
              </a:r>
              <a:endParaRPr lang="en-US" sz="2000" baseline="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024" y="3168870"/>
              <a:ext cx="159370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↑</a:t>
              </a:r>
              <a:endParaRPr lang="en-US" sz="1700" dirty="0" smtClean="0"/>
            </a:p>
            <a:p>
              <a:r>
                <a:rPr lang="en-US" sz="1700" dirty="0" smtClean="0"/>
                <a:t>Pulse injection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6950" y="3224050"/>
              <a:ext cx="110799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↓</a:t>
              </a:r>
              <a:endParaRPr lang="en-US" sz="1700" dirty="0" smtClean="0"/>
            </a:p>
            <a:p>
              <a:r>
                <a:rPr lang="en-US" sz="1700" dirty="0" smtClean="0"/>
                <a:t>Detection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16244" y="3191726"/>
              <a:ext cx="146304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981200" y="2963920"/>
              <a:ext cx="26670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Reactor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648200" y="3191726"/>
              <a:ext cx="118872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5140722" y="2994730"/>
              <a:ext cx="356188" cy="400110"/>
              <a:chOff x="5140722" y="2994730"/>
              <a:chExt cx="356188" cy="40011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140722" y="2994730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X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81600" y="3048000"/>
                <a:ext cx="274320" cy="2743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U-Turn Arrow 32"/>
            <p:cNvSpPr/>
            <p:nvPr/>
          </p:nvSpPr>
          <p:spPr>
            <a:xfrm>
              <a:off x="5257800" y="2551390"/>
              <a:ext cx="1981200" cy="3810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867400" y="2590800"/>
              <a:ext cx="2949575" cy="1640602"/>
              <a:chOff x="2360735" y="4069080"/>
              <a:chExt cx="2949575" cy="1640602"/>
            </a:xfrm>
          </p:grpSpPr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2360735" y="4450080"/>
                <a:ext cx="5822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 smtClean="0"/>
                  <a:t>C(t)</a:t>
                </a:r>
                <a:endParaRPr lang="en-US" altLang="zh-TW" b="1" dirty="0"/>
              </a:p>
            </p:txBody>
          </p:sp>
          <p:sp>
            <p:nvSpPr>
              <p:cNvPr id="36" name="Text Box 35"/>
              <p:cNvSpPr txBox="1">
                <a:spLocks noChangeArrowheads="1"/>
              </p:cNvSpPr>
              <p:nvPr/>
            </p:nvSpPr>
            <p:spPr bwMode="auto">
              <a:xfrm>
                <a:off x="3884735" y="4069080"/>
                <a:ext cx="14255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i="1" dirty="0"/>
                  <a:t>The C curve</a:t>
                </a:r>
              </a:p>
            </p:txBody>
          </p:sp>
          <p:grpSp>
            <p:nvGrpSpPr>
              <p:cNvPr id="37" name="Group 12"/>
              <p:cNvGrpSpPr/>
              <p:nvPr/>
            </p:nvGrpSpPr>
            <p:grpSpPr>
              <a:xfrm>
                <a:off x="2882900" y="4145280"/>
                <a:ext cx="2395210" cy="1564402"/>
                <a:chOff x="2882900" y="4145280"/>
                <a:chExt cx="2395210" cy="1564402"/>
              </a:xfrm>
            </p:grpSpPr>
            <p:sp>
              <p:nvSpPr>
                <p:cNvPr id="3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82900" y="4145280"/>
                  <a:ext cx="0" cy="11887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>
                  <a:off x="2895600" y="5334000"/>
                  <a:ext cx="222567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16500" y="5340350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b="1" dirty="0"/>
                    <a:t>t</a:t>
                  </a:r>
                </a:p>
              </p:txBody>
            </p:sp>
            <p:sp>
              <p:nvSpPr>
                <p:cNvPr id="41" name="Freeform 26"/>
                <p:cNvSpPr>
                  <a:spLocks/>
                </p:cNvSpPr>
                <p:nvPr/>
              </p:nvSpPr>
              <p:spPr bwMode="auto">
                <a:xfrm>
                  <a:off x="2905328" y="4516880"/>
                  <a:ext cx="2054225" cy="822325"/>
                </a:xfrm>
                <a:custGeom>
                  <a:avLst/>
                  <a:gdLst/>
                  <a:ahLst/>
                  <a:cxnLst>
                    <a:cxn ang="0">
                      <a:pos x="0" y="511"/>
                    </a:cxn>
                    <a:cxn ang="0">
                      <a:pos x="289" y="409"/>
                    </a:cxn>
                    <a:cxn ang="0">
                      <a:pos x="624" y="121"/>
                    </a:cxn>
                    <a:cxn ang="0">
                      <a:pos x="881" y="20"/>
                    </a:cxn>
                    <a:cxn ang="0">
                      <a:pos x="1161" y="12"/>
                    </a:cxn>
                    <a:cxn ang="0">
                      <a:pos x="1411" y="90"/>
                    </a:cxn>
                    <a:cxn ang="0">
                      <a:pos x="1683" y="269"/>
                    </a:cxn>
                    <a:cxn ang="0">
                      <a:pos x="1925" y="448"/>
                    </a:cxn>
                    <a:cxn ang="0">
                      <a:pos x="2167" y="518"/>
                    </a:cxn>
                  </a:cxnLst>
                  <a:rect l="0" t="0" r="r" b="b"/>
                  <a:pathLst>
                    <a:path w="2167" h="518">
                      <a:moveTo>
                        <a:pt x="0" y="511"/>
                      </a:moveTo>
                      <a:cubicBezTo>
                        <a:pt x="92" y="492"/>
                        <a:pt x="185" y="474"/>
                        <a:pt x="289" y="409"/>
                      </a:cubicBezTo>
                      <a:cubicBezTo>
                        <a:pt x="393" y="344"/>
                        <a:pt x="525" y="186"/>
                        <a:pt x="624" y="121"/>
                      </a:cubicBezTo>
                      <a:cubicBezTo>
                        <a:pt x="723" y="56"/>
                        <a:pt x="792" y="38"/>
                        <a:pt x="881" y="20"/>
                      </a:cubicBezTo>
                      <a:cubicBezTo>
                        <a:pt x="970" y="2"/>
                        <a:pt x="1073" y="0"/>
                        <a:pt x="1161" y="12"/>
                      </a:cubicBezTo>
                      <a:cubicBezTo>
                        <a:pt x="1249" y="24"/>
                        <a:pt x="1324" y="47"/>
                        <a:pt x="1411" y="90"/>
                      </a:cubicBezTo>
                      <a:cubicBezTo>
                        <a:pt x="1498" y="133"/>
                        <a:pt x="1597" y="209"/>
                        <a:pt x="1683" y="269"/>
                      </a:cubicBezTo>
                      <a:cubicBezTo>
                        <a:pt x="1769" y="329"/>
                        <a:pt x="1844" y="407"/>
                        <a:pt x="1925" y="448"/>
                      </a:cubicBezTo>
                      <a:cubicBezTo>
                        <a:pt x="2006" y="489"/>
                        <a:pt x="2086" y="503"/>
                        <a:pt x="2167" y="51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2" name="Group 41"/>
          <p:cNvGrpSpPr/>
          <p:nvPr/>
        </p:nvGrpSpPr>
        <p:grpSpPr>
          <a:xfrm>
            <a:off x="1423194" y="5845314"/>
            <a:ext cx="6297613" cy="707886"/>
            <a:chOff x="-1371600" y="4419600"/>
            <a:chExt cx="6297613" cy="707886"/>
          </a:xfrm>
        </p:grpSpPr>
        <p:sp>
          <p:nvSpPr>
            <p:cNvPr id="43" name="Rectangle 42"/>
            <p:cNvSpPr/>
            <p:nvPr/>
          </p:nvSpPr>
          <p:spPr>
            <a:xfrm>
              <a:off x="-1371600" y="4419600"/>
              <a:ext cx="525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cs typeface="Arial"/>
                </a:rPr>
                <a:t>Fraction of material leaving reactor that has been inside reactor for a time between t</a:t>
              </a:r>
              <a:r>
                <a:rPr lang="en-US" sz="2000" baseline="-25000" dirty="0" smtClean="0">
                  <a:cs typeface="Arial"/>
                </a:rPr>
                <a:t>1</a:t>
              </a:r>
              <a:r>
                <a:rPr lang="en-US" sz="2000" dirty="0" smtClean="0">
                  <a:cs typeface="Arial"/>
                </a:rPr>
                <a:t> &amp; t</a:t>
              </a:r>
              <a:r>
                <a:rPr lang="en-US" sz="2000" baseline="-25000" dirty="0" smtClean="0">
                  <a:cs typeface="Arial"/>
                </a:rPr>
                <a:t>2</a:t>
              </a:r>
              <a:endParaRPr lang="en-US" sz="2000" dirty="0"/>
            </a:p>
          </p:txBody>
        </p:sp>
        <p:graphicFrame>
          <p:nvGraphicFramePr>
            <p:cNvPr id="44" name="Object 10"/>
            <p:cNvGraphicFramePr>
              <a:graphicFrameLocks noChangeAspect="1"/>
            </p:cNvGraphicFramePr>
            <p:nvPr/>
          </p:nvGraphicFramePr>
          <p:xfrm>
            <a:off x="3843338" y="4493122"/>
            <a:ext cx="1082675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5" imgW="1282680" imgH="507960" progId="Equation.DSMT4">
                    <p:embed/>
                  </p:oleObj>
                </mc:Choice>
                <mc:Fallback>
                  <p:oleObj name="Equation" r:id="rId5" imgW="128268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3338" y="4493122"/>
                          <a:ext cx="1082675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10"/>
          <p:cNvGraphicFramePr>
            <a:graphicFrameLocks noChangeAspect="1"/>
          </p:cNvGraphicFramePr>
          <p:nvPr/>
        </p:nvGraphicFramePr>
        <p:xfrm>
          <a:off x="838200" y="4991101"/>
          <a:ext cx="108743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282680" imgH="736560" progId="Equation.3">
                  <p:embed/>
                </p:oleObj>
              </mc:Choice>
              <mc:Fallback>
                <p:oleObj name="Equation" r:id="rId7" imgW="12826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91101"/>
                        <a:ext cx="1087438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6000" y="4914901"/>
            <a:ext cx="6311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E(t)=0 for t&lt;0 since no fluid can exit before it enters</a:t>
            </a:r>
          </a:p>
          <a:p>
            <a:r>
              <a:rPr lang="en-US" sz="2000" dirty="0" smtClean="0"/>
              <a:t>E(t)</a:t>
            </a:r>
            <a:r>
              <a:rPr lang="en-US" sz="2000" dirty="0" smtClean="0">
                <a:latin typeface="Arial"/>
                <a:cs typeface="Arial"/>
              </a:rPr>
              <a:t>≥0 for t&gt;0 since mass fractions are always positive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9263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477" y="295275"/>
            <a:ext cx="2038350" cy="1795463"/>
            <a:chOff x="44" y="186"/>
            <a:chExt cx="1391" cy="1131"/>
          </a:xfrm>
        </p:grpSpPr>
        <p:sp>
          <p:nvSpPr>
            <p:cNvPr id="399362" name="Line 2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3" name="Line 3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4" name="Text Box 4"/>
            <p:cNvSpPr txBox="1">
              <a:spLocks noChangeArrowheads="1"/>
            </p:cNvSpPr>
            <p:nvPr/>
          </p:nvSpPr>
          <p:spPr bwMode="auto">
            <a:xfrm>
              <a:off x="1261" y="1065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t</a:t>
              </a:r>
            </a:p>
          </p:txBody>
        </p:sp>
        <p:sp>
          <p:nvSpPr>
            <p:cNvPr id="399365" name="Text Box 5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E(t)</a:t>
              </a:r>
            </a:p>
          </p:txBody>
        </p:sp>
      </p:grpSp>
      <p:sp>
        <p:nvSpPr>
          <p:cNvPr id="399367" name="Freeform 7"/>
          <p:cNvSpPr>
            <a:spLocks/>
          </p:cNvSpPr>
          <p:nvPr/>
        </p:nvSpPr>
        <p:spPr bwMode="auto">
          <a:xfrm>
            <a:off x="864577" y="327025"/>
            <a:ext cx="616927" cy="1293813"/>
          </a:xfrm>
          <a:custGeom>
            <a:avLst/>
            <a:gdLst/>
            <a:ahLst/>
            <a:cxnLst>
              <a:cxn ang="0">
                <a:pos x="0" y="815"/>
              </a:cxn>
              <a:cxn ang="0">
                <a:pos x="94" y="737"/>
              </a:cxn>
              <a:cxn ang="0">
                <a:pos x="156" y="558"/>
              </a:cxn>
              <a:cxn ang="0">
                <a:pos x="195" y="308"/>
              </a:cxn>
              <a:cxn ang="0">
                <a:pos x="203" y="152"/>
              </a:cxn>
              <a:cxn ang="0">
                <a:pos x="203" y="51"/>
              </a:cxn>
              <a:cxn ang="0">
                <a:pos x="242" y="12"/>
              </a:cxn>
              <a:cxn ang="0">
                <a:pos x="281" y="51"/>
              </a:cxn>
              <a:cxn ang="0">
                <a:pos x="288" y="316"/>
              </a:cxn>
              <a:cxn ang="0">
                <a:pos x="320" y="566"/>
              </a:cxn>
              <a:cxn ang="0">
                <a:pos x="343" y="682"/>
              </a:cxn>
              <a:cxn ang="0">
                <a:pos x="374" y="745"/>
              </a:cxn>
              <a:cxn ang="0">
                <a:pos x="421" y="815"/>
              </a:cxn>
            </a:cxnLst>
            <a:rect l="0" t="0" r="r" b="b"/>
            <a:pathLst>
              <a:path w="421" h="815">
                <a:moveTo>
                  <a:pt x="0" y="815"/>
                </a:moveTo>
                <a:cubicBezTo>
                  <a:pt x="34" y="797"/>
                  <a:pt x="68" y="780"/>
                  <a:pt x="94" y="737"/>
                </a:cubicBezTo>
                <a:cubicBezTo>
                  <a:pt x="120" y="694"/>
                  <a:pt x="139" y="629"/>
                  <a:pt x="156" y="558"/>
                </a:cubicBezTo>
                <a:cubicBezTo>
                  <a:pt x="173" y="487"/>
                  <a:pt x="187" y="376"/>
                  <a:pt x="195" y="308"/>
                </a:cubicBezTo>
                <a:cubicBezTo>
                  <a:pt x="203" y="240"/>
                  <a:pt x="202" y="195"/>
                  <a:pt x="203" y="152"/>
                </a:cubicBezTo>
                <a:cubicBezTo>
                  <a:pt x="204" y="109"/>
                  <a:pt x="197" y="74"/>
                  <a:pt x="203" y="51"/>
                </a:cubicBezTo>
                <a:cubicBezTo>
                  <a:pt x="209" y="28"/>
                  <a:pt x="229" y="12"/>
                  <a:pt x="242" y="12"/>
                </a:cubicBezTo>
                <a:cubicBezTo>
                  <a:pt x="255" y="12"/>
                  <a:pt x="273" y="0"/>
                  <a:pt x="281" y="51"/>
                </a:cubicBezTo>
                <a:cubicBezTo>
                  <a:pt x="289" y="102"/>
                  <a:pt x="282" y="230"/>
                  <a:pt x="288" y="316"/>
                </a:cubicBezTo>
                <a:cubicBezTo>
                  <a:pt x="294" y="402"/>
                  <a:pt x="311" y="505"/>
                  <a:pt x="320" y="566"/>
                </a:cubicBezTo>
                <a:cubicBezTo>
                  <a:pt x="329" y="627"/>
                  <a:pt x="334" y="652"/>
                  <a:pt x="343" y="682"/>
                </a:cubicBezTo>
                <a:cubicBezTo>
                  <a:pt x="352" y="712"/>
                  <a:pt x="361" y="723"/>
                  <a:pt x="374" y="745"/>
                </a:cubicBezTo>
                <a:cubicBezTo>
                  <a:pt x="387" y="767"/>
                  <a:pt x="404" y="791"/>
                  <a:pt x="421" y="81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8" name="Line 8"/>
          <p:cNvSpPr>
            <a:spLocks noChangeShapeType="1"/>
          </p:cNvSpPr>
          <p:nvPr/>
        </p:nvSpPr>
        <p:spPr bwMode="auto">
          <a:xfrm>
            <a:off x="1222131" y="307976"/>
            <a:ext cx="0" cy="14001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9" name="Text Box 9"/>
          <p:cNvSpPr txBox="1">
            <a:spLocks noChangeArrowheads="1"/>
          </p:cNvSpPr>
          <p:nvPr/>
        </p:nvSpPr>
        <p:spPr bwMode="auto">
          <a:xfrm>
            <a:off x="1101969" y="1633539"/>
            <a:ext cx="296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000" dirty="0">
                <a:sym typeface="Symbol" pitchFamily="18" charset="2"/>
              </a:rPr>
              <a:t></a:t>
            </a:r>
            <a:endParaRPr lang="zh-TW" altLang="en-US" sz="2000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51892" y="295275"/>
            <a:ext cx="2038350" cy="1795463"/>
            <a:chOff x="44" y="186"/>
            <a:chExt cx="1391" cy="1131"/>
          </a:xfrm>
        </p:grpSpPr>
        <p:sp>
          <p:nvSpPr>
            <p:cNvPr id="399371" name="Line 11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2" name="Line 12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3" name="Text Box 13"/>
            <p:cNvSpPr txBox="1">
              <a:spLocks noChangeArrowheads="1"/>
            </p:cNvSpPr>
            <p:nvPr/>
          </p:nvSpPr>
          <p:spPr bwMode="auto">
            <a:xfrm>
              <a:off x="1261" y="1065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t</a:t>
              </a:r>
            </a:p>
          </p:txBody>
        </p:sp>
        <p:sp>
          <p:nvSpPr>
            <p:cNvPr id="399374" name="Text Box 14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E(t)</a:t>
              </a:r>
            </a:p>
          </p:txBody>
        </p:sp>
      </p:grpSp>
      <p:sp>
        <p:nvSpPr>
          <p:cNvPr id="399375" name="Freeform 15"/>
          <p:cNvSpPr>
            <a:spLocks/>
          </p:cNvSpPr>
          <p:nvPr/>
        </p:nvSpPr>
        <p:spPr bwMode="auto">
          <a:xfrm>
            <a:off x="2489689" y="630238"/>
            <a:ext cx="1289538" cy="977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156"/>
              </a:cxn>
              <a:cxn ang="0">
                <a:pos x="148" y="367"/>
              </a:cxn>
              <a:cxn ang="0">
                <a:pos x="343" y="507"/>
              </a:cxn>
              <a:cxn ang="0">
                <a:pos x="607" y="593"/>
              </a:cxn>
              <a:cxn ang="0">
                <a:pos x="880" y="616"/>
              </a:cxn>
            </a:cxnLst>
            <a:rect l="0" t="0" r="r" b="b"/>
            <a:pathLst>
              <a:path w="880" h="616">
                <a:moveTo>
                  <a:pt x="0" y="0"/>
                </a:moveTo>
                <a:cubicBezTo>
                  <a:pt x="10" y="47"/>
                  <a:pt x="21" y="95"/>
                  <a:pt x="46" y="156"/>
                </a:cubicBezTo>
                <a:cubicBezTo>
                  <a:pt x="71" y="217"/>
                  <a:pt x="99" y="309"/>
                  <a:pt x="148" y="367"/>
                </a:cubicBezTo>
                <a:cubicBezTo>
                  <a:pt x="197" y="425"/>
                  <a:pt x="267" y="469"/>
                  <a:pt x="343" y="507"/>
                </a:cubicBezTo>
                <a:cubicBezTo>
                  <a:pt x="419" y="545"/>
                  <a:pt x="518" y="575"/>
                  <a:pt x="607" y="593"/>
                </a:cubicBezTo>
                <a:cubicBezTo>
                  <a:pt x="696" y="611"/>
                  <a:pt x="788" y="613"/>
                  <a:pt x="880" y="616"/>
                </a:cubicBezTo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906716" y="295275"/>
            <a:ext cx="2038350" cy="1795463"/>
            <a:chOff x="44" y="186"/>
            <a:chExt cx="1391" cy="1131"/>
          </a:xfrm>
        </p:grpSpPr>
        <p:sp>
          <p:nvSpPr>
            <p:cNvPr id="399377" name="Line 17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8" name="Line 18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9" name="Text Box 19"/>
            <p:cNvSpPr txBox="1">
              <a:spLocks noChangeArrowheads="1"/>
            </p:cNvSpPr>
            <p:nvPr/>
          </p:nvSpPr>
          <p:spPr bwMode="auto">
            <a:xfrm>
              <a:off x="1261" y="1065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t</a:t>
              </a:r>
            </a:p>
          </p:txBody>
        </p:sp>
        <p:sp>
          <p:nvSpPr>
            <p:cNvPr id="399380" name="Text Box 20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E(t)</a:t>
              </a:r>
            </a:p>
          </p:txBody>
        </p:sp>
      </p:grpSp>
      <p:sp>
        <p:nvSpPr>
          <p:cNvPr id="399381" name="Freeform 21"/>
          <p:cNvSpPr>
            <a:spLocks/>
          </p:cNvSpPr>
          <p:nvPr/>
        </p:nvSpPr>
        <p:spPr bwMode="auto">
          <a:xfrm>
            <a:off x="4552952" y="741364"/>
            <a:ext cx="1267557" cy="87947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78" y="515"/>
              </a:cxn>
              <a:cxn ang="0">
                <a:pos x="141" y="328"/>
              </a:cxn>
              <a:cxn ang="0">
                <a:pos x="195" y="86"/>
              </a:cxn>
              <a:cxn ang="0">
                <a:pos x="296" y="1"/>
              </a:cxn>
              <a:cxn ang="0">
                <a:pos x="421" y="94"/>
              </a:cxn>
              <a:cxn ang="0">
                <a:pos x="499" y="343"/>
              </a:cxn>
              <a:cxn ang="0">
                <a:pos x="624" y="460"/>
              </a:cxn>
              <a:cxn ang="0">
                <a:pos x="787" y="538"/>
              </a:cxn>
              <a:cxn ang="0">
                <a:pos x="865" y="546"/>
              </a:cxn>
            </a:cxnLst>
            <a:rect l="0" t="0" r="r" b="b"/>
            <a:pathLst>
              <a:path w="865" h="554">
                <a:moveTo>
                  <a:pt x="0" y="554"/>
                </a:moveTo>
                <a:cubicBezTo>
                  <a:pt x="27" y="553"/>
                  <a:pt x="55" y="553"/>
                  <a:pt x="78" y="515"/>
                </a:cubicBezTo>
                <a:cubicBezTo>
                  <a:pt x="101" y="477"/>
                  <a:pt x="122" y="399"/>
                  <a:pt x="141" y="328"/>
                </a:cubicBezTo>
                <a:cubicBezTo>
                  <a:pt x="160" y="257"/>
                  <a:pt x="169" y="140"/>
                  <a:pt x="195" y="86"/>
                </a:cubicBezTo>
                <a:cubicBezTo>
                  <a:pt x="221" y="32"/>
                  <a:pt x="258" y="0"/>
                  <a:pt x="296" y="1"/>
                </a:cubicBezTo>
                <a:cubicBezTo>
                  <a:pt x="334" y="2"/>
                  <a:pt x="387" y="37"/>
                  <a:pt x="421" y="94"/>
                </a:cubicBezTo>
                <a:cubicBezTo>
                  <a:pt x="455" y="151"/>
                  <a:pt x="465" y="282"/>
                  <a:pt x="499" y="343"/>
                </a:cubicBezTo>
                <a:cubicBezTo>
                  <a:pt x="533" y="404"/>
                  <a:pt x="576" y="428"/>
                  <a:pt x="624" y="460"/>
                </a:cubicBezTo>
                <a:cubicBezTo>
                  <a:pt x="672" y="492"/>
                  <a:pt x="747" y="524"/>
                  <a:pt x="787" y="538"/>
                </a:cubicBezTo>
                <a:cubicBezTo>
                  <a:pt x="827" y="552"/>
                  <a:pt x="852" y="545"/>
                  <a:pt x="865" y="546"/>
                </a:cubicBezTo>
              </a:path>
            </a:pathLst>
          </a:custGeom>
          <a:noFill/>
          <a:ln w="28575" cap="flat" cmpd="sng">
            <a:solidFill>
              <a:srgbClr val="CC00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>
            <a:off x="5353051" y="965200"/>
            <a:ext cx="0" cy="66833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3" name="Text Box 23"/>
          <p:cNvSpPr txBox="1">
            <a:spLocks noChangeArrowheads="1"/>
          </p:cNvSpPr>
          <p:nvPr/>
        </p:nvSpPr>
        <p:spPr bwMode="auto">
          <a:xfrm>
            <a:off x="5213839" y="1582739"/>
            <a:ext cx="296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000" dirty="0">
                <a:sym typeface="Symbol" pitchFamily="18" charset="2"/>
              </a:rPr>
              <a:t></a:t>
            </a:r>
            <a:endParaRPr lang="zh-TW" altLang="en-US" sz="2000" dirty="0"/>
          </a:p>
        </p:txBody>
      </p:sp>
      <p:sp>
        <p:nvSpPr>
          <p:cNvPr id="399384" name="Text Box 24"/>
          <p:cNvSpPr txBox="1">
            <a:spLocks noChangeArrowheads="1"/>
          </p:cNvSpPr>
          <p:nvPr/>
        </p:nvSpPr>
        <p:spPr bwMode="auto">
          <a:xfrm>
            <a:off x="381000" y="1981200"/>
            <a:ext cx="1506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Nearly ideal PFR</a:t>
            </a:r>
          </a:p>
        </p:txBody>
      </p:sp>
      <p:sp>
        <p:nvSpPr>
          <p:cNvPr id="399385" name="Text Box 25"/>
          <p:cNvSpPr txBox="1">
            <a:spLocks noChangeArrowheads="1"/>
          </p:cNvSpPr>
          <p:nvPr/>
        </p:nvSpPr>
        <p:spPr bwMode="auto">
          <a:xfrm>
            <a:off x="2291863" y="1981200"/>
            <a:ext cx="1594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</a:rPr>
              <a:t>Nearly ideal CSTR</a:t>
            </a:r>
          </a:p>
        </p:txBody>
      </p:sp>
      <p:sp>
        <p:nvSpPr>
          <p:cNvPr id="399386" name="Text Box 26"/>
          <p:cNvSpPr txBox="1">
            <a:spLocks noChangeArrowheads="1"/>
          </p:cNvSpPr>
          <p:nvPr/>
        </p:nvSpPr>
        <p:spPr bwMode="auto">
          <a:xfrm>
            <a:off x="4387362" y="1981200"/>
            <a:ext cx="18288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CC00CC"/>
                </a:solidFill>
              </a:rPr>
              <a:t>PBR with </a:t>
            </a:r>
            <a:r>
              <a:rPr lang="en-US" altLang="zh-TW" sz="2000" dirty="0" smtClean="0">
                <a:solidFill>
                  <a:srgbClr val="CC00CC"/>
                </a:solidFill>
              </a:rPr>
              <a:t>dead </a:t>
            </a:r>
            <a:r>
              <a:rPr lang="en-US" altLang="zh-TW" sz="2000" dirty="0">
                <a:solidFill>
                  <a:srgbClr val="CC00CC"/>
                </a:solidFill>
              </a:rPr>
              <a:t>zones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911362" y="287339"/>
            <a:ext cx="2038350" cy="1795462"/>
            <a:chOff x="44" y="186"/>
            <a:chExt cx="1391" cy="1131"/>
          </a:xfrm>
        </p:grpSpPr>
        <p:sp>
          <p:nvSpPr>
            <p:cNvPr id="399388" name="Line 28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89" name="Line 29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0" name="Text Box 30"/>
            <p:cNvSpPr txBox="1">
              <a:spLocks noChangeArrowheads="1"/>
            </p:cNvSpPr>
            <p:nvPr/>
          </p:nvSpPr>
          <p:spPr bwMode="auto">
            <a:xfrm>
              <a:off x="1261" y="1065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t</a:t>
              </a:r>
            </a:p>
          </p:txBody>
        </p:sp>
        <p:sp>
          <p:nvSpPr>
            <p:cNvPr id="399391" name="Text Box 31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E(t)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99" y="3998867"/>
            <a:ext cx="3499104" cy="2572512"/>
          </a:xfrm>
          <a:prstGeom prst="rect">
            <a:avLst/>
          </a:prstGeom>
        </p:spPr>
      </p:pic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6267450" y="1981200"/>
            <a:ext cx="18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339933"/>
                </a:solidFill>
              </a:rPr>
              <a:t>CSTR with dead zones</a:t>
            </a:r>
          </a:p>
        </p:txBody>
      </p:sp>
      <p:sp>
        <p:nvSpPr>
          <p:cNvPr id="399393" name="Freeform 33"/>
          <p:cNvSpPr>
            <a:spLocks/>
          </p:cNvSpPr>
          <p:nvPr/>
        </p:nvSpPr>
        <p:spPr bwMode="auto">
          <a:xfrm>
            <a:off x="6440366" y="461964"/>
            <a:ext cx="1164980" cy="114617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47" y="91"/>
              </a:cxn>
              <a:cxn ang="0">
                <a:pos x="109" y="13"/>
              </a:cxn>
              <a:cxn ang="0">
                <a:pos x="156" y="13"/>
              </a:cxn>
              <a:cxn ang="0">
                <a:pos x="211" y="75"/>
              </a:cxn>
              <a:cxn ang="0">
                <a:pos x="258" y="192"/>
              </a:cxn>
              <a:cxn ang="0">
                <a:pos x="289" y="239"/>
              </a:cxn>
              <a:cxn ang="0">
                <a:pos x="343" y="247"/>
              </a:cxn>
              <a:cxn ang="0">
                <a:pos x="406" y="153"/>
              </a:cxn>
              <a:cxn ang="0">
                <a:pos x="483" y="83"/>
              </a:cxn>
              <a:cxn ang="0">
                <a:pos x="616" y="208"/>
              </a:cxn>
              <a:cxn ang="0">
                <a:pos x="663" y="356"/>
              </a:cxn>
              <a:cxn ang="0">
                <a:pos x="709" y="520"/>
              </a:cxn>
              <a:cxn ang="0">
                <a:pos x="748" y="652"/>
              </a:cxn>
              <a:cxn ang="0">
                <a:pos x="795" y="722"/>
              </a:cxn>
            </a:cxnLst>
            <a:rect l="0" t="0" r="r" b="b"/>
            <a:pathLst>
              <a:path w="795" h="722">
                <a:moveTo>
                  <a:pt x="0" y="192"/>
                </a:moveTo>
                <a:cubicBezTo>
                  <a:pt x="14" y="156"/>
                  <a:pt x="29" y="121"/>
                  <a:pt x="47" y="91"/>
                </a:cubicBezTo>
                <a:cubicBezTo>
                  <a:pt x="65" y="61"/>
                  <a:pt x="91" y="26"/>
                  <a:pt x="109" y="13"/>
                </a:cubicBezTo>
                <a:cubicBezTo>
                  <a:pt x="127" y="0"/>
                  <a:pt x="139" y="3"/>
                  <a:pt x="156" y="13"/>
                </a:cubicBezTo>
                <a:cubicBezTo>
                  <a:pt x="173" y="23"/>
                  <a:pt x="194" y="45"/>
                  <a:pt x="211" y="75"/>
                </a:cubicBezTo>
                <a:cubicBezTo>
                  <a:pt x="228" y="105"/>
                  <a:pt x="245" y="165"/>
                  <a:pt x="258" y="192"/>
                </a:cubicBezTo>
                <a:cubicBezTo>
                  <a:pt x="271" y="219"/>
                  <a:pt x="275" y="230"/>
                  <a:pt x="289" y="239"/>
                </a:cubicBezTo>
                <a:cubicBezTo>
                  <a:pt x="303" y="248"/>
                  <a:pt x="324" y="261"/>
                  <a:pt x="343" y="247"/>
                </a:cubicBezTo>
                <a:cubicBezTo>
                  <a:pt x="362" y="233"/>
                  <a:pt x="383" y="180"/>
                  <a:pt x="406" y="153"/>
                </a:cubicBezTo>
                <a:cubicBezTo>
                  <a:pt x="429" y="126"/>
                  <a:pt x="448" y="74"/>
                  <a:pt x="483" y="83"/>
                </a:cubicBezTo>
                <a:cubicBezTo>
                  <a:pt x="518" y="92"/>
                  <a:pt x="586" y="163"/>
                  <a:pt x="616" y="208"/>
                </a:cubicBezTo>
                <a:cubicBezTo>
                  <a:pt x="646" y="253"/>
                  <a:pt x="647" y="304"/>
                  <a:pt x="663" y="356"/>
                </a:cubicBezTo>
                <a:cubicBezTo>
                  <a:pt x="679" y="408"/>
                  <a:pt x="695" y="471"/>
                  <a:pt x="709" y="520"/>
                </a:cubicBezTo>
                <a:cubicBezTo>
                  <a:pt x="723" y="569"/>
                  <a:pt x="734" y="618"/>
                  <a:pt x="748" y="652"/>
                </a:cubicBezTo>
                <a:cubicBezTo>
                  <a:pt x="762" y="686"/>
                  <a:pt x="778" y="704"/>
                  <a:pt x="795" y="722"/>
                </a:cubicBezTo>
              </a:path>
            </a:pathLst>
          </a:custGeom>
          <a:noFill/>
          <a:ln w="28575" cap="flat" cmpd="sng">
            <a:solidFill>
              <a:srgbClr val="339933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94" name="Text Box 34"/>
          <p:cNvSpPr txBox="1">
            <a:spLocks noChangeArrowheads="1"/>
          </p:cNvSpPr>
          <p:nvPr/>
        </p:nvSpPr>
        <p:spPr bwMode="auto">
          <a:xfrm>
            <a:off x="231531" y="2971800"/>
            <a:ext cx="851681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000" dirty="0"/>
              <a:t>The fraction of the exit stream that has resided in the reactor for a period of time shorter than a given value </a:t>
            </a:r>
            <a:r>
              <a:rPr lang="en-US" altLang="zh-TW" sz="2000" i="1" dirty="0"/>
              <a:t>t</a:t>
            </a:r>
            <a:r>
              <a:rPr lang="en-US" altLang="zh-TW" sz="2000" dirty="0"/>
              <a:t>:</a:t>
            </a:r>
          </a:p>
        </p:txBody>
      </p:sp>
      <p:graphicFrame>
        <p:nvGraphicFramePr>
          <p:cNvPr id="43110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908631"/>
              </p:ext>
            </p:extLst>
          </p:nvPr>
        </p:nvGraphicFramePr>
        <p:xfrm>
          <a:off x="569119" y="3994149"/>
          <a:ext cx="1909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Equation" r:id="rId4" imgW="2070000" imgH="914400" progId="Equation.DSMT4">
                  <p:embed/>
                </p:oleObj>
              </mc:Choice>
              <mc:Fallback>
                <p:oleObj name="Equation" r:id="rId4" imgW="20700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9" y="3994149"/>
                        <a:ext cx="1909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3132993" y="3663949"/>
            <a:ext cx="486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i="1" dirty="0" smtClean="0"/>
              <a:t>F(t</a:t>
            </a:r>
            <a:r>
              <a:rPr lang="en-US" altLang="zh-TW" sz="2000" i="1" dirty="0"/>
              <a:t>)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is </a:t>
            </a:r>
            <a:r>
              <a:rPr lang="en-US" altLang="zh-TW" sz="2000" dirty="0"/>
              <a:t>a cumulative distribution function</a:t>
            </a:r>
          </a:p>
        </p:txBody>
      </p:sp>
      <p:sp>
        <p:nvSpPr>
          <p:cNvPr id="399407" name="Freeform 47"/>
          <p:cNvSpPr>
            <a:spLocks/>
          </p:cNvSpPr>
          <p:nvPr/>
        </p:nvSpPr>
        <p:spPr bwMode="auto">
          <a:xfrm>
            <a:off x="3254620" y="4502149"/>
            <a:ext cx="2168769" cy="1770062"/>
          </a:xfrm>
          <a:custGeom>
            <a:avLst/>
            <a:gdLst/>
            <a:ahLst/>
            <a:cxnLst>
              <a:cxn ang="0">
                <a:pos x="0" y="1278"/>
              </a:cxn>
              <a:cxn ang="0">
                <a:pos x="202" y="1254"/>
              </a:cxn>
              <a:cxn ang="0">
                <a:pos x="389" y="1223"/>
              </a:cxn>
              <a:cxn ang="0">
                <a:pos x="537" y="1091"/>
              </a:cxn>
              <a:cxn ang="0">
                <a:pos x="631" y="857"/>
              </a:cxn>
              <a:cxn ang="0">
                <a:pos x="693" y="615"/>
              </a:cxn>
              <a:cxn ang="0">
                <a:pos x="755" y="288"/>
              </a:cxn>
              <a:cxn ang="0">
                <a:pos x="826" y="163"/>
              </a:cxn>
              <a:cxn ang="0">
                <a:pos x="896" y="101"/>
              </a:cxn>
              <a:cxn ang="0">
                <a:pos x="1020" y="62"/>
              </a:cxn>
              <a:cxn ang="0">
                <a:pos x="1324" y="15"/>
              </a:cxn>
              <a:cxn ang="0">
                <a:pos x="1480" y="0"/>
              </a:cxn>
            </a:cxnLst>
            <a:rect l="0" t="0" r="r" b="b"/>
            <a:pathLst>
              <a:path w="1480" h="1278">
                <a:moveTo>
                  <a:pt x="0" y="1278"/>
                </a:moveTo>
                <a:cubicBezTo>
                  <a:pt x="68" y="1270"/>
                  <a:pt x="137" y="1263"/>
                  <a:pt x="202" y="1254"/>
                </a:cubicBezTo>
                <a:cubicBezTo>
                  <a:pt x="267" y="1245"/>
                  <a:pt x="333" y="1250"/>
                  <a:pt x="389" y="1223"/>
                </a:cubicBezTo>
                <a:cubicBezTo>
                  <a:pt x="445" y="1196"/>
                  <a:pt x="497" y="1152"/>
                  <a:pt x="537" y="1091"/>
                </a:cubicBezTo>
                <a:cubicBezTo>
                  <a:pt x="577" y="1030"/>
                  <a:pt x="605" y="936"/>
                  <a:pt x="631" y="857"/>
                </a:cubicBezTo>
                <a:cubicBezTo>
                  <a:pt x="657" y="778"/>
                  <a:pt x="672" y="710"/>
                  <a:pt x="693" y="615"/>
                </a:cubicBezTo>
                <a:cubicBezTo>
                  <a:pt x="714" y="520"/>
                  <a:pt x="733" y="363"/>
                  <a:pt x="755" y="288"/>
                </a:cubicBezTo>
                <a:cubicBezTo>
                  <a:pt x="777" y="213"/>
                  <a:pt x="803" y="194"/>
                  <a:pt x="826" y="163"/>
                </a:cubicBezTo>
                <a:cubicBezTo>
                  <a:pt x="849" y="132"/>
                  <a:pt x="864" y="118"/>
                  <a:pt x="896" y="101"/>
                </a:cubicBezTo>
                <a:cubicBezTo>
                  <a:pt x="928" y="84"/>
                  <a:pt x="949" y="76"/>
                  <a:pt x="1020" y="62"/>
                </a:cubicBezTo>
                <a:cubicBezTo>
                  <a:pt x="1091" y="48"/>
                  <a:pt x="1247" y="25"/>
                  <a:pt x="1324" y="15"/>
                </a:cubicBezTo>
                <a:cubicBezTo>
                  <a:pt x="1401" y="5"/>
                  <a:pt x="1440" y="2"/>
                  <a:pt x="1480" y="0"/>
                </a:cubicBezTo>
              </a:path>
            </a:pathLst>
          </a:cu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08" name="Line 48"/>
          <p:cNvSpPr>
            <a:spLocks noChangeShapeType="1"/>
          </p:cNvSpPr>
          <p:nvPr/>
        </p:nvSpPr>
        <p:spPr bwMode="auto">
          <a:xfrm>
            <a:off x="4384431" y="4843461"/>
            <a:ext cx="0" cy="14224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09" name="Line 49"/>
          <p:cNvSpPr>
            <a:spLocks noChangeShapeType="1"/>
          </p:cNvSpPr>
          <p:nvPr/>
        </p:nvSpPr>
        <p:spPr bwMode="auto">
          <a:xfrm flipH="1">
            <a:off x="3254620" y="4830761"/>
            <a:ext cx="1129811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10" name="Text Box 50"/>
          <p:cNvSpPr txBox="1">
            <a:spLocks noChangeArrowheads="1"/>
          </p:cNvSpPr>
          <p:nvPr/>
        </p:nvSpPr>
        <p:spPr bwMode="auto">
          <a:xfrm>
            <a:off x="4207120" y="6305063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1800" dirty="0"/>
              <a:t>40</a:t>
            </a:r>
          </a:p>
        </p:txBody>
      </p:sp>
      <p:sp>
        <p:nvSpPr>
          <p:cNvPr id="399411" name="Text Box 51"/>
          <p:cNvSpPr txBox="1">
            <a:spLocks noChangeArrowheads="1"/>
          </p:cNvSpPr>
          <p:nvPr/>
        </p:nvSpPr>
        <p:spPr bwMode="auto">
          <a:xfrm>
            <a:off x="2788627" y="4688541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1800"/>
              <a:t>0.8</a:t>
            </a:r>
          </a:p>
        </p:txBody>
      </p:sp>
      <p:sp>
        <p:nvSpPr>
          <p:cNvPr id="399412" name="Text Box 52"/>
          <p:cNvSpPr txBox="1">
            <a:spLocks noChangeArrowheads="1"/>
          </p:cNvSpPr>
          <p:nvPr/>
        </p:nvSpPr>
        <p:spPr bwMode="auto">
          <a:xfrm>
            <a:off x="5791200" y="4883149"/>
            <a:ext cx="30582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000" dirty="0"/>
              <a:t>80% </a:t>
            </a:r>
            <a:r>
              <a:rPr lang="en-US" altLang="zh-TW" sz="2000" dirty="0"/>
              <a:t>of the molecules spend 40 min or less in the reactor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77007"/>
              </p:ext>
            </p:extLst>
          </p:nvPr>
        </p:nvGraphicFramePr>
        <p:xfrm>
          <a:off x="457200" y="5060949"/>
          <a:ext cx="2133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6" imgW="2133360" imgH="1193760" progId="Equation.3">
                  <p:embed/>
                </p:oleObj>
              </mc:Choice>
              <mc:Fallback>
                <p:oleObj name="Equation" r:id="rId6" imgW="213336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60949"/>
                        <a:ext cx="213360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7600" y="344489"/>
            <a:ext cx="1753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Nice multiple choice question</a:t>
            </a:r>
          </a:p>
        </p:txBody>
      </p:sp>
    </p:spTree>
    <p:extLst>
      <p:ext uri="{BB962C8B-B14F-4D97-AF65-F5344CB8AC3E}">
        <p14:creationId xmlns:p14="http://schemas.microsoft.com/office/powerpoint/2010/main" val="20617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Review: Mean Residence Time</a:t>
            </a:r>
            <a:r>
              <a:rPr lang="en-US" altLang="zh-TW" dirty="0">
                <a:solidFill>
                  <a:schemeClr val="tx1"/>
                </a:solidFill>
              </a:rPr>
              <a:t>, t</a:t>
            </a:r>
            <a:r>
              <a:rPr lang="en-US" altLang="zh-TW" baseline="-25000" dirty="0">
                <a:solidFill>
                  <a:schemeClr val="tx1"/>
                </a:solidFill>
              </a:rPr>
              <a:t>m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8514"/>
            <a:ext cx="8382000" cy="1828799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For an ideal reactor, the space </a:t>
            </a:r>
            <a:r>
              <a:rPr lang="en-US" altLang="zh-TW" sz="2000" dirty="0" smtClean="0"/>
              <a:t>time </a:t>
            </a:r>
            <a:r>
              <a:rPr lang="en-US" altLang="zh-TW" sz="2000" dirty="0" smtClean="0">
                <a:sym typeface="Symbol" pitchFamily="18" charset="2"/>
              </a:rPr>
              <a:t></a:t>
            </a:r>
            <a:r>
              <a:rPr lang="en-US" altLang="zh-TW" sz="2000" dirty="0" smtClean="0"/>
              <a:t> is </a:t>
            </a:r>
            <a:r>
              <a:rPr lang="en-US" altLang="zh-TW" sz="2000" dirty="0"/>
              <a:t>defined as </a:t>
            </a:r>
            <a:r>
              <a:rPr lang="en-US" altLang="zh-TW" sz="2000" i="1" dirty="0" smtClean="0"/>
              <a:t>V/</a:t>
            </a:r>
            <a:r>
              <a:rPr lang="en-US" altLang="zh-TW" sz="2000" i="1" dirty="0" smtClean="0">
                <a:latin typeface="Symbol" pitchFamily="18" charset="2"/>
              </a:rPr>
              <a:t>u</a:t>
            </a:r>
            <a:r>
              <a:rPr lang="en-US" altLang="zh-TW" sz="2000" baseline="-25000" dirty="0" smtClean="0"/>
              <a:t>0</a:t>
            </a:r>
            <a:endParaRPr lang="en-US" altLang="zh-TW" sz="2000" dirty="0"/>
          </a:p>
          <a:p>
            <a:pPr>
              <a:spcBef>
                <a:spcPts val="0"/>
              </a:spcBef>
            </a:pPr>
            <a:r>
              <a:rPr lang="en-US" altLang="zh-TW" sz="2000" dirty="0"/>
              <a:t>The mean residence </a:t>
            </a:r>
            <a:r>
              <a:rPr lang="en-US" altLang="zh-TW" sz="2000" dirty="0" smtClean="0"/>
              <a:t>time </a:t>
            </a:r>
            <a:r>
              <a:rPr lang="en-US" altLang="zh-TW" sz="2000" i="1" dirty="0" smtClean="0"/>
              <a:t>t</a:t>
            </a:r>
            <a:r>
              <a:rPr lang="en-US" altLang="zh-TW" sz="2000" i="1" baseline="-25000" dirty="0" smtClean="0"/>
              <a:t>m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is equal to </a:t>
            </a:r>
            <a:r>
              <a:rPr lang="en-US" altLang="zh-TW" sz="2000" i="1" dirty="0">
                <a:sym typeface="Symbol" pitchFamily="18" charset="2"/>
              </a:rPr>
              <a:t></a:t>
            </a:r>
            <a:r>
              <a:rPr lang="en-US" altLang="zh-TW" sz="2000" dirty="0">
                <a:sym typeface="Symbol" pitchFamily="18" charset="2"/>
              </a:rPr>
              <a:t> in either ideal or </a:t>
            </a:r>
            <a:r>
              <a:rPr lang="en-US" altLang="zh-TW" sz="2000" dirty="0" err="1">
                <a:sym typeface="Symbol" pitchFamily="18" charset="2"/>
              </a:rPr>
              <a:t>nonideal</a:t>
            </a:r>
            <a:r>
              <a:rPr lang="en-US" altLang="zh-TW" sz="2000" strike="sngStrike" dirty="0">
                <a:sym typeface="Symbol" pitchFamily="18" charset="2"/>
              </a:rPr>
              <a:t> </a:t>
            </a:r>
            <a:r>
              <a:rPr lang="en-US" altLang="zh-TW" sz="2000" dirty="0" smtClean="0">
                <a:sym typeface="Symbol" pitchFamily="18" charset="2"/>
              </a:rPr>
              <a:t>reactors</a:t>
            </a:r>
          </a:p>
          <a:p>
            <a:endParaRPr lang="en-US" altLang="zh-TW" sz="2000" dirty="0" smtClean="0">
              <a:sym typeface="Symbol" pitchFamily="18" charset="2"/>
            </a:endParaRPr>
          </a:p>
          <a:p>
            <a:endParaRPr lang="en-US" altLang="zh-TW" sz="2000" dirty="0" smtClean="0">
              <a:sym typeface="Symbol" pitchFamily="18" charset="2"/>
            </a:endParaRPr>
          </a:p>
          <a:p>
            <a:pPr>
              <a:buNone/>
            </a:pPr>
            <a:endParaRPr lang="en-US" altLang="zh-TW" sz="2000" dirty="0">
              <a:sym typeface="Symbol" pitchFamily="18" charset="2"/>
            </a:endParaRPr>
          </a:p>
        </p:txBody>
      </p:sp>
      <p:graphicFrame>
        <p:nvGraphicFramePr>
          <p:cNvPr id="432128" name="Object 1024"/>
          <p:cNvGraphicFramePr>
            <a:graphicFrameLocks noChangeAspect="1"/>
          </p:cNvGraphicFramePr>
          <p:nvPr/>
        </p:nvGraphicFramePr>
        <p:xfrm>
          <a:off x="2057400" y="2035314"/>
          <a:ext cx="3171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3" imgW="3416040" imgH="838080" progId="Equation.DSMT4">
                  <p:embed/>
                </p:oleObj>
              </mc:Choice>
              <mc:Fallback>
                <p:oleObj name="Equation" r:id="rId3" imgW="34160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35314"/>
                        <a:ext cx="31718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29" name="Object 1025"/>
          <p:cNvGraphicFramePr>
            <a:graphicFrameLocks noChangeAspect="1"/>
          </p:cNvGraphicFramePr>
          <p:nvPr/>
        </p:nvGraphicFramePr>
        <p:xfrm>
          <a:off x="5791200" y="2111514"/>
          <a:ext cx="11414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5" imgW="1244520" imgH="685800" progId="Equation.DSMT4">
                  <p:embed/>
                </p:oleObj>
              </mc:Choice>
              <mc:Fallback>
                <p:oleObj name="Equation" r:id="rId5" imgW="12445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11514"/>
                        <a:ext cx="1141412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0" name="Object 1026"/>
          <p:cNvGraphicFramePr>
            <a:graphicFrameLocks noChangeAspect="1"/>
          </p:cNvGraphicFramePr>
          <p:nvPr/>
        </p:nvGraphicFramePr>
        <p:xfrm>
          <a:off x="5449112" y="3619579"/>
          <a:ext cx="2366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7" imgW="2565360" imgH="457200" progId="Equation.3">
                  <p:embed/>
                </p:oleObj>
              </mc:Choice>
              <mc:Fallback>
                <p:oleObj name="Equation" r:id="rId7" imgW="2565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112" y="3619579"/>
                        <a:ext cx="23669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" y="3086179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By calculating t</a:t>
            </a:r>
            <a:r>
              <a:rPr lang="en-US" sz="2000" baseline="-25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, the reactor V can be determined from a tracer experiment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112" y="3695779"/>
            <a:ext cx="4783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ym typeface="Symbol" pitchFamily="18" charset="2"/>
              </a:rPr>
              <a:t>The spread of the distribution (variance):</a:t>
            </a:r>
            <a:endParaRPr lang="en-US" altLang="zh-TW" sz="2000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81000" y="429774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solidFill>
                  <a:srgbClr val="C00000"/>
                </a:solidFill>
              </a:rPr>
              <a:t>Space </a:t>
            </a:r>
            <a:r>
              <a:rPr lang="en-US" sz="2000" baseline="0" dirty="0">
                <a:solidFill>
                  <a:srgbClr val="C00000"/>
                </a:solidFill>
              </a:rPr>
              <a:t>time </a:t>
            </a:r>
            <a:r>
              <a:rPr lang="en-US" sz="2000" baseline="0" dirty="0" smtClean="0">
                <a:solidFill>
                  <a:srgbClr val="C00000"/>
                </a:solidFill>
                <a:latin typeface="Symbol" pitchFamily="18" charset="2"/>
              </a:rPr>
              <a:t>t</a:t>
            </a:r>
            <a:r>
              <a:rPr lang="en-US" sz="2000" baseline="0" dirty="0" smtClean="0">
                <a:solidFill>
                  <a:srgbClr val="C00000"/>
                </a:solidFill>
              </a:rPr>
              <a:t> and mean </a:t>
            </a:r>
            <a:r>
              <a:rPr lang="en-US" sz="2000" baseline="0" dirty="0">
                <a:solidFill>
                  <a:srgbClr val="C00000"/>
                </a:solidFill>
              </a:rPr>
              <a:t>residence </a:t>
            </a:r>
            <a:r>
              <a:rPr lang="en-US" sz="2000" baseline="0" dirty="0" smtClean="0">
                <a:solidFill>
                  <a:srgbClr val="C00000"/>
                </a:solidFill>
              </a:rPr>
              <a:t>time t</a:t>
            </a:r>
            <a:r>
              <a:rPr lang="en-US" sz="2000" baseline="-25000" dirty="0" smtClean="0">
                <a:solidFill>
                  <a:srgbClr val="C00000"/>
                </a:solidFill>
              </a:rPr>
              <a:t>m</a:t>
            </a:r>
            <a:r>
              <a:rPr lang="en-US" sz="2000" baseline="0" dirty="0" smtClean="0">
                <a:solidFill>
                  <a:srgbClr val="C00000"/>
                </a:solidFill>
              </a:rPr>
              <a:t> </a:t>
            </a:r>
            <a:r>
              <a:rPr lang="en-US" sz="2000" baseline="0" dirty="0">
                <a:solidFill>
                  <a:srgbClr val="C00000"/>
                </a:solidFill>
              </a:rPr>
              <a:t>would </a:t>
            </a:r>
            <a:r>
              <a:rPr lang="en-US" sz="2000" baseline="0" dirty="0" smtClean="0">
                <a:solidFill>
                  <a:srgbClr val="C00000"/>
                </a:solidFill>
              </a:rPr>
              <a:t>be equal </a:t>
            </a:r>
            <a:r>
              <a:rPr lang="en-US" sz="2000" baseline="0" dirty="0">
                <a:solidFill>
                  <a:srgbClr val="C00000"/>
                </a:solidFill>
              </a:rPr>
              <a:t>if the following two conditions are satisfied:</a:t>
            </a:r>
          </a:p>
          <a:p>
            <a:pPr lvl="1">
              <a:buFontTx/>
              <a:buChar char="•"/>
            </a:pPr>
            <a:r>
              <a:rPr lang="en-US" sz="2000" baseline="0" dirty="0">
                <a:solidFill>
                  <a:srgbClr val="C00000"/>
                </a:solidFill>
              </a:rPr>
              <a:t> No density change</a:t>
            </a:r>
          </a:p>
          <a:p>
            <a:pPr lvl="1">
              <a:buFontTx/>
              <a:buChar char="•"/>
            </a:pPr>
            <a:r>
              <a:rPr lang="en-US" sz="2000" baseline="0" dirty="0">
                <a:solidFill>
                  <a:srgbClr val="C00000"/>
                </a:solidFill>
              </a:rPr>
              <a:t> No </a:t>
            </a:r>
            <a:r>
              <a:rPr lang="en-US" sz="2000" baseline="0" dirty="0" err="1">
                <a:solidFill>
                  <a:srgbClr val="C00000"/>
                </a:solidFill>
              </a:rPr>
              <a:t>backmixing</a:t>
            </a:r>
            <a:endParaRPr lang="en-US" sz="2000" baseline="0" dirty="0">
              <a:solidFill>
                <a:srgbClr val="C00000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28600" y="5845314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>
                <a:solidFill>
                  <a:srgbClr val="7030A0"/>
                </a:solidFill>
              </a:rPr>
              <a:t>In practical reactors the above two may not be </a:t>
            </a:r>
            <a:r>
              <a:rPr lang="en-US" sz="2000" baseline="0" dirty="0" smtClean="0">
                <a:solidFill>
                  <a:srgbClr val="7030A0"/>
                </a:solidFill>
              </a:rPr>
              <a:t>valid, hence </a:t>
            </a:r>
            <a:r>
              <a:rPr lang="en-US" sz="2000" baseline="0" dirty="0">
                <a:solidFill>
                  <a:srgbClr val="7030A0"/>
                </a:solidFill>
              </a:rPr>
              <a:t>there will be a difference between </a:t>
            </a:r>
            <a:r>
              <a:rPr lang="en-US" sz="2000" baseline="0" dirty="0" smtClean="0">
                <a:solidFill>
                  <a:srgbClr val="7030A0"/>
                </a:solidFill>
              </a:rPr>
              <a:t>them</a:t>
            </a:r>
            <a:endParaRPr lang="en-US" sz="2000" baseline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4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/>
          <p:cNvPicPr>
            <a:picLocks noChangeAspect="1" noChangeArrowheads="1"/>
          </p:cNvPicPr>
          <p:nvPr/>
        </p:nvPicPr>
        <p:blipFill>
          <a:blip r:embed="rId2" cstate="print"/>
          <a:srcRect t="1833"/>
          <a:stretch>
            <a:fillRect/>
          </a:stretch>
        </p:blipFill>
        <p:spPr bwMode="auto">
          <a:xfrm>
            <a:off x="0" y="2438400"/>
            <a:ext cx="83947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Review: </a:t>
            </a:r>
            <a:r>
              <a:rPr lang="en-US" dirty="0" err="1" smtClean="0"/>
              <a:t>Nonideal</a:t>
            </a:r>
            <a:r>
              <a:rPr lang="en-US" dirty="0" smtClean="0"/>
              <a:t> Flow in a PBR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83820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Arial" pitchFamily="34" charset="0"/>
              <a:buChar char="•"/>
            </a:pPr>
            <a:r>
              <a:rPr lang="en-US" sz="2000" u="sng" baseline="0" dirty="0" smtClean="0">
                <a:solidFill>
                  <a:srgbClr val="7030A0"/>
                </a:solidFill>
              </a:rPr>
              <a:t>Ideal plug flow reactor</a:t>
            </a:r>
            <a:r>
              <a:rPr lang="en-US" sz="2000" baseline="0" dirty="0" smtClean="0"/>
              <a:t>: all reactant and product molecules at any given axial position move at same rate in the direction of the bulk fluid flow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u="sng" baseline="0" dirty="0" smtClean="0">
                <a:solidFill>
                  <a:srgbClr val="7030A0"/>
                </a:solidFill>
              </a:rPr>
              <a:t>Real plug flow reactor</a:t>
            </a:r>
            <a:r>
              <a:rPr lang="en-US" sz="2000" baseline="0" dirty="0" smtClean="0"/>
              <a:t>: fluid velocity profiles, turbulent mixing, &amp; molecular diffusion cause molecules to move with changing speeds and in different directions</a:t>
            </a:r>
            <a:r>
              <a:rPr lang="en-US" sz="2000" b="1" baseline="0" dirty="0" smtClean="0"/>
              <a:t> </a:t>
            </a:r>
            <a:endParaRPr lang="en-US" sz="2000" b="1" baseline="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 t="28888" r="39860" b="50000"/>
          <a:stretch>
            <a:fillRect/>
          </a:stretch>
        </p:blipFill>
        <p:spPr bwMode="auto">
          <a:xfrm>
            <a:off x="5638800" y="5410200"/>
            <a:ext cx="327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34200" y="5124856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channeling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6508124"/>
            <a:ext cx="12779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Dead zones</a:t>
            </a:r>
          </a:p>
        </p:txBody>
      </p:sp>
    </p:spTree>
    <p:extLst>
      <p:ext uri="{BB962C8B-B14F-4D97-AF65-F5344CB8AC3E}">
        <p14:creationId xmlns:p14="http://schemas.microsoft.com/office/powerpoint/2010/main" val="165092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0432"/>
            <a:ext cx="1943100" cy="1733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44" y="1170432"/>
            <a:ext cx="6964471" cy="1515649"/>
          </a:xfrm>
          <a:prstGeom prst="rect">
            <a:avLst/>
          </a:prstGeom>
        </p:spPr>
      </p:pic>
      <p:sp>
        <p:nvSpPr>
          <p:cNvPr id="61446" name="Rectangle 9"/>
          <p:cNvSpPr>
            <a:spLocks noChangeArrowheads="1"/>
          </p:cNvSpPr>
          <p:nvPr/>
        </p:nvSpPr>
        <p:spPr bwMode="auto">
          <a:xfrm>
            <a:off x="228601" y="27432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231775">
              <a:buFontTx/>
              <a:buChar char="•"/>
            </a:pPr>
            <a:r>
              <a:rPr lang="en-US" sz="2000" baseline="0" dirty="0"/>
              <a:t>Flow is visualized in the form of globules</a:t>
            </a:r>
          </a:p>
          <a:p>
            <a:pPr marL="346075" lvl="1" indent="-231775">
              <a:buFontTx/>
              <a:buChar char="•"/>
            </a:pPr>
            <a:r>
              <a:rPr lang="en-US" sz="2000" baseline="0" dirty="0"/>
              <a:t>Each globule consists of molecules </a:t>
            </a:r>
            <a:r>
              <a:rPr lang="en-US" sz="2000" baseline="0" dirty="0" smtClean="0"/>
              <a:t>of the same residence </a:t>
            </a:r>
            <a:r>
              <a:rPr lang="en-US" sz="2000" baseline="0" dirty="0"/>
              <a:t>time</a:t>
            </a:r>
          </a:p>
          <a:p>
            <a:pPr marL="346075" lvl="1" indent="-231775">
              <a:buFontTx/>
              <a:buChar char="•"/>
            </a:pPr>
            <a:r>
              <a:rPr lang="en-US" sz="2000" baseline="0" dirty="0"/>
              <a:t>Different globules have different </a:t>
            </a:r>
            <a:r>
              <a:rPr lang="en-US" sz="2000" baseline="0" dirty="0" smtClean="0"/>
              <a:t>residence times</a:t>
            </a:r>
            <a:endParaRPr lang="en-US" sz="2000" baseline="0" dirty="0"/>
          </a:p>
          <a:p>
            <a:pPr marL="346075" lvl="1" indent="-231775">
              <a:buFontTx/>
              <a:buChar char="•"/>
            </a:pPr>
            <a:r>
              <a:rPr lang="en-US" sz="2000" baseline="0" dirty="0">
                <a:solidFill>
                  <a:srgbClr val="CC00CC"/>
                </a:solidFill>
              </a:rPr>
              <a:t>No interaction/mixing between different globules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Complete Segregation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8999" y="1600200"/>
            <a:ext cx="190500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Mixing of different ‘age groups’ at the last possible moment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21050" y="4495800"/>
          <a:ext cx="2501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Equation" r:id="rId5" imgW="2501640" imgH="457200" progId="Equation.DSMT4">
                  <p:embed/>
                </p:oleObj>
              </mc:Choice>
              <mc:Fallback>
                <p:oleObj name="Equation" r:id="rId5" imgW="2501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4495800"/>
                        <a:ext cx="2501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4752" y="4114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mean conversion is the average conversion of the various globules in the exit stream: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498314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Conversion achieved after spending time </a:t>
            </a:r>
            <a:r>
              <a:rPr lang="en-US" dirty="0" err="1" smtClean="0">
                <a:solidFill>
                  <a:srgbClr val="0000FF"/>
                </a:solidFill>
              </a:rPr>
              <a:t>t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 in the reactor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7008" y="4525944"/>
            <a:ext cx="762000" cy="41148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4018504" y="4886848"/>
            <a:ext cx="228600" cy="1524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19152" y="4525944"/>
            <a:ext cx="566928" cy="41148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10800000" flipH="1" flipV="1">
            <a:off x="5578512" y="4892712"/>
            <a:ext cx="228600" cy="15240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8200" y="498314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Fraction of globules that spend between </a:t>
            </a:r>
            <a:r>
              <a:rPr lang="en-US" dirty="0" err="1" smtClean="0">
                <a:solidFill>
                  <a:srgbClr val="006600"/>
                </a:solidFill>
              </a:rPr>
              <a:t>t</a:t>
            </a:r>
            <a:r>
              <a:rPr lang="en-US" baseline="-25000" dirty="0" err="1" smtClean="0">
                <a:solidFill>
                  <a:srgbClr val="006600"/>
                </a:solidFill>
              </a:rPr>
              <a:t>j</a:t>
            </a:r>
            <a:r>
              <a:rPr lang="en-US" dirty="0" smtClean="0">
                <a:solidFill>
                  <a:srgbClr val="006600"/>
                </a:solidFill>
              </a:rPr>
              <a:t> and </a:t>
            </a:r>
            <a:r>
              <a:rPr lang="en-US" dirty="0" err="1" smtClean="0">
                <a:solidFill>
                  <a:srgbClr val="006600"/>
                </a:solidFill>
              </a:rPr>
              <a:t>t</a:t>
            </a:r>
            <a:r>
              <a:rPr lang="en-US" baseline="-25000" dirty="0" err="1" smtClean="0">
                <a:solidFill>
                  <a:srgbClr val="006600"/>
                </a:solidFill>
              </a:rPr>
              <a:t>j</a:t>
            </a:r>
            <a:r>
              <a:rPr lang="en-US" dirty="0" smtClean="0">
                <a:solidFill>
                  <a:srgbClr val="006600"/>
                </a:solidFill>
              </a:rPr>
              <a:t> + </a:t>
            </a:r>
            <a:r>
              <a:rPr lang="en-US" dirty="0" err="1" smtClean="0">
                <a:solidFill>
                  <a:srgbClr val="0066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6600"/>
                </a:solidFill>
              </a:rPr>
              <a:t>t</a:t>
            </a:r>
            <a:r>
              <a:rPr lang="en-US" dirty="0" smtClean="0">
                <a:solidFill>
                  <a:srgbClr val="006600"/>
                </a:solidFill>
              </a:rPr>
              <a:t> in the reactor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26792"/>
              </p:ext>
            </p:extLst>
          </p:nvPr>
        </p:nvGraphicFramePr>
        <p:xfrm>
          <a:off x="1206500" y="5715000"/>
          <a:ext cx="336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7" imgW="3365280" imgH="736560" progId="Equation.3">
                  <p:embed/>
                </p:oleObj>
              </mc:Choice>
              <mc:Fallback>
                <p:oleObj name="Equation" r:id="rId7" imgW="33652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5715000"/>
                        <a:ext cx="33655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76800" y="572935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(t) is from the </a:t>
            </a:r>
            <a:r>
              <a:rPr lang="en-US" sz="2000" b="1" i="1" dirty="0" smtClean="0">
                <a:solidFill>
                  <a:srgbClr val="CC00CC"/>
                </a:solidFill>
              </a:rPr>
              <a:t>batch reactor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design equation</a:t>
            </a:r>
          </a:p>
        </p:txBody>
      </p:sp>
    </p:spTree>
    <p:extLst>
      <p:ext uri="{BB962C8B-B14F-4D97-AF65-F5344CB8AC3E}">
        <p14:creationId xmlns:p14="http://schemas.microsoft.com/office/powerpoint/2010/main" val="402630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6826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Review: Maximum </a:t>
            </a:r>
            <a:r>
              <a:rPr lang="en-US" altLang="zh-TW" dirty="0" err="1">
                <a:solidFill>
                  <a:schemeClr val="tx1"/>
                </a:solidFill>
              </a:rPr>
              <a:t>M</a:t>
            </a:r>
            <a:r>
              <a:rPr lang="en-US" altLang="zh-TW" dirty="0" err="1" smtClean="0">
                <a:solidFill>
                  <a:schemeClr val="tx1"/>
                </a:solidFill>
              </a:rPr>
              <a:t>ixedness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M</a:t>
            </a:r>
            <a:r>
              <a:rPr lang="en-US" altLang="zh-TW" dirty="0" smtClean="0">
                <a:solidFill>
                  <a:schemeClr val="tx1"/>
                </a:solidFill>
              </a:rPr>
              <a:t>odel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599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/>
              <a:t>In a PFR: as soon as the fluid enters the reactor, it is completely mixed </a:t>
            </a:r>
            <a:r>
              <a:rPr lang="en-US" altLang="zh-TW" sz="2000" dirty="0" err="1"/>
              <a:t>radially</a:t>
            </a:r>
            <a:r>
              <a:rPr lang="en-US" altLang="zh-TW" sz="2000" dirty="0"/>
              <a:t> with the other fluid already in the reactor</a:t>
            </a:r>
            <a:r>
              <a:rPr lang="en-US" altLang="zh-TW" sz="2000" dirty="0" smtClean="0"/>
              <a:t>. Like a PFR </a:t>
            </a:r>
            <a:r>
              <a:rPr lang="en-US" altLang="zh-TW" sz="2000" dirty="0"/>
              <a:t>with side </a:t>
            </a:r>
            <a:r>
              <a:rPr lang="en-US" altLang="zh-TW" sz="2000" dirty="0" smtClean="0"/>
              <a:t>entrances, where each entrance port creates a new residence time:</a:t>
            </a:r>
            <a:endParaRPr lang="en-US" altLang="zh-TW" sz="2000" dirty="0"/>
          </a:p>
        </p:txBody>
      </p:sp>
      <p:sp>
        <p:nvSpPr>
          <p:cNvPr id="420869" name="AutoShape 5"/>
          <p:cNvSpPr>
            <a:spLocks noChangeArrowheads="1"/>
          </p:cNvSpPr>
          <p:nvPr/>
        </p:nvSpPr>
        <p:spPr bwMode="auto">
          <a:xfrm rot="16200000">
            <a:off x="4174759" y="2762533"/>
            <a:ext cx="841375" cy="501491"/>
          </a:xfrm>
          <a:prstGeom prst="can">
            <a:avLst>
              <a:gd name="adj" fmla="val 1771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1620716" y="2146503"/>
            <a:ext cx="492222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1" name="Line 7"/>
          <p:cNvSpPr>
            <a:spLocks noChangeShapeType="1"/>
          </p:cNvSpPr>
          <p:nvPr/>
        </p:nvSpPr>
        <p:spPr bwMode="auto">
          <a:xfrm>
            <a:off x="6531220" y="215920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>
            <a:off x="2652346" y="2162378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4756638" y="2154441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4" name="Line 10"/>
          <p:cNvSpPr>
            <a:spLocks noChangeShapeType="1"/>
          </p:cNvSpPr>
          <p:nvPr/>
        </p:nvSpPr>
        <p:spPr bwMode="auto">
          <a:xfrm>
            <a:off x="4613031" y="217190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>
            <a:off x="4467958" y="2162378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4904643" y="216555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7" name="Line 13"/>
          <p:cNvSpPr>
            <a:spLocks noChangeShapeType="1"/>
          </p:cNvSpPr>
          <p:nvPr/>
        </p:nvSpPr>
        <p:spPr bwMode="auto">
          <a:xfrm>
            <a:off x="5896708" y="2163966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8" name="Line 14"/>
          <p:cNvSpPr>
            <a:spLocks noChangeShapeType="1"/>
          </p:cNvSpPr>
          <p:nvPr/>
        </p:nvSpPr>
        <p:spPr bwMode="auto">
          <a:xfrm>
            <a:off x="5704743" y="2154441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>
            <a:off x="3483220" y="215920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>
            <a:off x="3667858" y="2162378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81" name="Text Box 17"/>
          <p:cNvSpPr txBox="1">
            <a:spLocks noChangeArrowheads="1"/>
          </p:cNvSpPr>
          <p:nvPr/>
        </p:nvSpPr>
        <p:spPr bwMode="auto">
          <a:xfrm>
            <a:off x="3733800" y="3409890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 </a:t>
            </a:r>
            <a:r>
              <a:rPr kumimoji="1" lang="en-US" altLang="zh-TW" sz="2000" dirty="0" smtClean="0">
                <a:sym typeface="Symbol" pitchFamily="18" charset="2"/>
              </a:rPr>
              <a:t>+</a:t>
            </a:r>
            <a:r>
              <a:rPr kumimoji="1" lang="en-US" altLang="zh-TW" sz="2000" dirty="0" smtClean="0">
                <a:latin typeface="Symbol" pitchFamily="18" charset="2"/>
                <a:sym typeface="Symbol" pitchFamily="18" charset="2"/>
              </a:rPr>
              <a:t>Dl</a:t>
            </a:r>
            <a:endParaRPr kumimoji="1" lang="zh-TW" altLang="en-US" sz="2000" dirty="0"/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6194182" y="1781379"/>
            <a:ext cx="862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>
                <a:sym typeface="Symbol" pitchFamily="18" charset="2"/>
              </a:rPr>
              <a:t>  </a:t>
            </a:r>
            <a:r>
              <a:rPr kumimoji="1" lang="zh-TW" altLang="en-US" sz="2000">
                <a:sym typeface="UniversalMath1 BT" pitchFamily="18" charset="2"/>
              </a:rPr>
              <a:t>0</a:t>
            </a:r>
            <a:endParaRPr kumimoji="1" lang="zh-TW" altLang="en-US" sz="2000"/>
          </a:p>
        </p:txBody>
      </p:sp>
      <p:sp>
        <p:nvSpPr>
          <p:cNvPr id="420883" name="AutoShape 19"/>
          <p:cNvSpPr>
            <a:spLocks noChangeArrowheads="1"/>
          </p:cNvSpPr>
          <p:nvPr/>
        </p:nvSpPr>
        <p:spPr bwMode="auto">
          <a:xfrm rot="16200000">
            <a:off x="4166553" y="864439"/>
            <a:ext cx="841375" cy="4297680"/>
          </a:xfrm>
          <a:prstGeom prst="can">
            <a:avLst>
              <a:gd name="adj" fmla="val 35208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0884" name="Line 20"/>
          <p:cNvSpPr>
            <a:spLocks noChangeShapeType="1"/>
          </p:cNvSpPr>
          <p:nvPr/>
        </p:nvSpPr>
        <p:spPr bwMode="auto">
          <a:xfrm>
            <a:off x="1951892" y="3025978"/>
            <a:ext cx="67407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85" name="Text Box 21"/>
          <p:cNvSpPr txBox="1">
            <a:spLocks noChangeArrowheads="1"/>
          </p:cNvSpPr>
          <p:nvPr/>
        </p:nvSpPr>
        <p:spPr bwMode="auto">
          <a:xfrm>
            <a:off x="2290397" y="3435554"/>
            <a:ext cx="78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/>
              <a:t>V = 0</a:t>
            </a:r>
          </a:p>
        </p:txBody>
      </p:sp>
      <p:sp>
        <p:nvSpPr>
          <p:cNvPr id="420886" name="Text Box 22"/>
          <p:cNvSpPr txBox="1">
            <a:spLocks noChangeArrowheads="1"/>
          </p:cNvSpPr>
          <p:nvPr/>
        </p:nvSpPr>
        <p:spPr bwMode="auto">
          <a:xfrm>
            <a:off x="6159013" y="3435554"/>
            <a:ext cx="9124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/>
              <a:t>V = V</a:t>
            </a:r>
            <a:r>
              <a:rPr kumimoji="1" lang="en-US" altLang="zh-TW" sz="2000" baseline="-25000"/>
              <a:t>0</a:t>
            </a:r>
            <a:endParaRPr kumimoji="1" lang="en-US" altLang="zh-TW" sz="2000"/>
          </a:p>
        </p:txBody>
      </p:sp>
      <p:sp>
        <p:nvSpPr>
          <p:cNvPr id="420887" name="Text Box 23"/>
          <p:cNvSpPr txBox="1">
            <a:spLocks noChangeArrowheads="1"/>
          </p:cNvSpPr>
          <p:nvPr/>
        </p:nvSpPr>
        <p:spPr bwMode="auto">
          <a:xfrm>
            <a:off x="152400" y="3708400"/>
            <a:ext cx="8657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: </a:t>
            </a:r>
            <a:r>
              <a:rPr kumimoji="1" lang="en-US" altLang="zh-TW" sz="2000" dirty="0" smtClean="0">
                <a:sym typeface="Symbol" pitchFamily="18" charset="2"/>
              </a:rPr>
              <a:t>time </a:t>
            </a:r>
            <a:r>
              <a:rPr kumimoji="1" lang="en-US" altLang="zh-TW" sz="2000" dirty="0">
                <a:sym typeface="Symbol" pitchFamily="18" charset="2"/>
              </a:rPr>
              <a:t>it takes for </a:t>
            </a:r>
            <a:r>
              <a:rPr kumimoji="1" lang="en-US" altLang="zh-TW" sz="2000" dirty="0" smtClean="0">
                <a:sym typeface="Symbol" pitchFamily="18" charset="2"/>
              </a:rPr>
              <a:t>fluid </a:t>
            </a:r>
            <a:r>
              <a:rPr kumimoji="1" lang="en-US" altLang="zh-TW" sz="2000" dirty="0">
                <a:sym typeface="Symbol" pitchFamily="18" charset="2"/>
              </a:rPr>
              <a:t>to move from a particular point to </a:t>
            </a:r>
            <a:r>
              <a:rPr kumimoji="1" lang="en-US" altLang="zh-TW" sz="2000" dirty="0" smtClean="0">
                <a:sym typeface="Symbol" pitchFamily="18" charset="2"/>
              </a:rPr>
              <a:t>end </a:t>
            </a:r>
            <a:r>
              <a:rPr kumimoji="1" lang="en-US" altLang="zh-TW" sz="2000" dirty="0">
                <a:sym typeface="Symbol" pitchFamily="18" charset="2"/>
              </a:rPr>
              <a:t>of the reactor</a:t>
            </a:r>
          </a:p>
        </p:txBody>
      </p:sp>
      <p:sp>
        <p:nvSpPr>
          <p:cNvPr id="420888" name="Text Box 24"/>
          <p:cNvSpPr txBox="1">
            <a:spLocks noChangeArrowheads="1"/>
          </p:cNvSpPr>
          <p:nvPr/>
        </p:nvSpPr>
        <p:spPr bwMode="auto">
          <a:xfrm>
            <a:off x="1981200" y="2564016"/>
            <a:ext cx="402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i="1" dirty="0" smtClean="0">
                <a:latin typeface="Symbol" pitchFamily="18" charset="2"/>
              </a:rPr>
              <a:t>u</a:t>
            </a:r>
            <a:r>
              <a:rPr kumimoji="1" lang="en-US" altLang="zh-TW" i="1" baseline="-25000" dirty="0" smtClean="0"/>
              <a:t>0</a:t>
            </a:r>
            <a:endParaRPr kumimoji="1" lang="en-US" altLang="zh-TW" i="1" dirty="0"/>
          </a:p>
        </p:txBody>
      </p:sp>
      <p:sp>
        <p:nvSpPr>
          <p:cNvPr id="420890" name="Rectangle 26"/>
          <p:cNvSpPr>
            <a:spLocks noChangeArrowheads="1"/>
          </p:cNvSpPr>
          <p:nvPr/>
        </p:nvSpPr>
        <p:spPr bwMode="auto">
          <a:xfrm>
            <a:off x="152401" y="4759325"/>
            <a:ext cx="874101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u</a:t>
            </a:r>
            <a:r>
              <a:rPr lang="en-US" sz="2000" baseline="-25000" dirty="0" smtClean="0">
                <a:latin typeface="Symbol" pitchFamily="18" charset="2"/>
              </a:rPr>
              <a:t>0</a:t>
            </a:r>
            <a:r>
              <a:rPr lang="en-US" sz="2000" dirty="0" smtClean="0"/>
              <a:t>E</a:t>
            </a:r>
            <a:r>
              <a:rPr lang="en-US" sz="2000" dirty="0" smtClean="0">
                <a:latin typeface="Symbol" pitchFamily="18" charset="2"/>
              </a:rPr>
              <a:t>(l)Dl: </a:t>
            </a:r>
            <a:r>
              <a:rPr kumimoji="1" lang="en-US" altLang="zh-TW" sz="2000" dirty="0" smtClean="0"/>
              <a:t>Volumetric </a:t>
            </a:r>
            <a:r>
              <a:rPr kumimoji="1" lang="en-US" altLang="zh-TW" sz="2000" dirty="0"/>
              <a:t>flow rate of fluid fed into </a:t>
            </a:r>
            <a:r>
              <a:rPr kumimoji="1" lang="en-US" altLang="zh-TW" sz="2000" dirty="0" smtClean="0"/>
              <a:t>side ports of reactor </a:t>
            </a:r>
            <a:r>
              <a:rPr kumimoji="1" lang="en-US" altLang="zh-TW" sz="2000" dirty="0"/>
              <a:t>in </a:t>
            </a:r>
            <a:r>
              <a:rPr kumimoji="1" lang="en-US" altLang="zh-TW" sz="2000" dirty="0" smtClean="0"/>
              <a:t>interval </a:t>
            </a:r>
            <a:r>
              <a:rPr kumimoji="1" lang="en-US" altLang="zh-TW" sz="2000" dirty="0"/>
              <a:t>between </a:t>
            </a:r>
            <a:r>
              <a:rPr kumimoji="1" lang="zh-TW" altLang="en-US" sz="2000" i="1" dirty="0">
                <a:sym typeface="Symbol" pitchFamily="18" charset="2"/>
              </a:rPr>
              <a:t> + </a:t>
            </a:r>
            <a:r>
              <a:rPr kumimoji="1" lang="zh-TW" altLang="en-US" sz="2000" dirty="0">
                <a:sym typeface="Symbol" pitchFamily="18" charset="2"/>
              </a:rPr>
              <a:t> </a:t>
            </a:r>
            <a:r>
              <a:rPr kumimoji="1" lang="en-US" altLang="zh-TW" sz="2000" dirty="0" smtClean="0">
                <a:sym typeface="Symbol" pitchFamily="18" charset="2"/>
              </a:rPr>
              <a:t>&amp; </a:t>
            </a:r>
            <a:r>
              <a:rPr kumimoji="1" lang="zh-TW" altLang="en-US" sz="2000" i="1" dirty="0" smtClean="0">
                <a:sym typeface="Symbol" pitchFamily="18" charset="2"/>
              </a:rPr>
              <a:t></a:t>
            </a:r>
            <a:endParaRPr kumimoji="1" lang="en-US" altLang="zh-TW" sz="2000" dirty="0">
              <a:sym typeface="Symbol" pitchFamily="18" charset="2"/>
            </a:endParaRPr>
          </a:p>
        </p:txBody>
      </p:sp>
      <p:sp>
        <p:nvSpPr>
          <p:cNvPr id="420892" name="Rectangle 28"/>
          <p:cNvSpPr>
            <a:spLocks noChangeArrowheads="1"/>
          </p:cNvSpPr>
          <p:nvPr/>
        </p:nvSpPr>
        <p:spPr bwMode="auto">
          <a:xfrm>
            <a:off x="152401" y="5461000"/>
            <a:ext cx="8535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zh-TW" sz="2000" dirty="0"/>
              <a:t>V</a:t>
            </a:r>
            <a:r>
              <a:rPr kumimoji="1" lang="en-US" altLang="zh-TW" sz="2000" dirty="0" smtClean="0"/>
              <a:t>olumetric </a:t>
            </a:r>
            <a:r>
              <a:rPr kumimoji="1" lang="en-US" altLang="zh-TW" sz="2000" dirty="0"/>
              <a:t>flow rate of fluid fed </a:t>
            </a:r>
            <a:r>
              <a:rPr kumimoji="1" lang="en-US" altLang="zh-TW" sz="2000" dirty="0" smtClean="0"/>
              <a:t>to reactor </a:t>
            </a:r>
            <a:r>
              <a:rPr kumimoji="1" lang="en-US" altLang="zh-TW" sz="2000" dirty="0"/>
              <a:t>at </a:t>
            </a:r>
            <a:r>
              <a:rPr kumimoji="1" lang="zh-TW" altLang="en-US" sz="2000" i="1" dirty="0" smtClean="0">
                <a:sym typeface="Symbol" pitchFamily="18" charset="2"/>
              </a:rPr>
              <a:t></a:t>
            </a:r>
            <a:r>
              <a:rPr kumimoji="1" lang="en-US" altLang="zh-TW" sz="2000" dirty="0" smtClean="0">
                <a:sym typeface="Symbol" pitchFamily="18" charset="2"/>
              </a:rPr>
              <a:t>:</a:t>
            </a:r>
            <a:endParaRPr kumimoji="1" lang="en-US" altLang="zh-TW" sz="2000" dirty="0">
              <a:sym typeface="Symbol" pitchFamily="18" charset="2"/>
            </a:endParaRPr>
          </a:p>
        </p:txBody>
      </p:sp>
      <p:graphicFrame>
        <p:nvGraphicFramePr>
          <p:cNvPr id="42089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283311"/>
              </p:ext>
            </p:extLst>
          </p:nvPr>
        </p:nvGraphicFramePr>
        <p:xfrm>
          <a:off x="5486400" y="5461000"/>
          <a:ext cx="35655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3" imgW="3873240" imgH="431640" progId="Equation.DSMT4">
                  <p:embed/>
                </p:oleObj>
              </mc:Choice>
              <mc:Fallback>
                <p:oleObj name="Equation" r:id="rId3" imgW="387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61000"/>
                        <a:ext cx="35655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9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17988"/>
              </p:ext>
            </p:extLst>
          </p:nvPr>
        </p:nvGraphicFramePr>
        <p:xfrm>
          <a:off x="4165194" y="1752600"/>
          <a:ext cx="996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5" imgW="1079280" imgH="330120" progId="Equation.DSMT4">
                  <p:embed/>
                </p:oleObj>
              </mc:Choice>
              <mc:Fallback>
                <p:oleObj name="Equation" r:id="rId5" imgW="1079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194" y="1752600"/>
                        <a:ext cx="996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9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252164"/>
              </p:ext>
            </p:extLst>
          </p:nvPr>
        </p:nvGraphicFramePr>
        <p:xfrm>
          <a:off x="3497262" y="2863850"/>
          <a:ext cx="61753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7" imgW="672840" imgH="330120" progId="Equation.DSMT4">
                  <p:embed/>
                </p:oleObj>
              </mc:Choice>
              <mc:Fallback>
                <p:oleObj name="Equation" r:id="rId7" imgW="672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2863850"/>
                        <a:ext cx="61753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96" name="Line 32"/>
          <p:cNvSpPr>
            <a:spLocks noChangeShapeType="1"/>
          </p:cNvSpPr>
          <p:nvPr/>
        </p:nvSpPr>
        <p:spPr bwMode="auto">
          <a:xfrm>
            <a:off x="4145280" y="3018041"/>
            <a:ext cx="27432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897" name="Text Box 33"/>
          <p:cNvSpPr txBox="1">
            <a:spLocks noChangeArrowheads="1"/>
          </p:cNvSpPr>
          <p:nvPr/>
        </p:nvSpPr>
        <p:spPr bwMode="auto">
          <a:xfrm>
            <a:off x="152401" y="6203890"/>
            <a:ext cx="6723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 dirty="0"/>
              <a:t>V</a:t>
            </a:r>
            <a:r>
              <a:rPr kumimoji="1" lang="en-US" altLang="zh-TW" sz="2000" dirty="0" smtClean="0"/>
              <a:t>olume </a:t>
            </a:r>
            <a:r>
              <a:rPr kumimoji="1" lang="en-US" altLang="zh-TW" sz="2000" dirty="0"/>
              <a:t>of fluid with life expectancy between </a:t>
            </a:r>
            <a:r>
              <a:rPr kumimoji="1" lang="zh-TW" altLang="en-US" sz="2000" i="1" dirty="0">
                <a:sym typeface="Symbol" pitchFamily="18" charset="2"/>
              </a:rPr>
              <a:t> + </a:t>
            </a:r>
            <a:r>
              <a:rPr kumimoji="1" lang="zh-TW" altLang="en-US" sz="2000" dirty="0">
                <a:sym typeface="Symbol" pitchFamily="18" charset="2"/>
              </a:rPr>
              <a:t> </a:t>
            </a:r>
            <a:r>
              <a:rPr kumimoji="1" lang="en-US" altLang="zh-TW" sz="2000" dirty="0" smtClean="0">
                <a:sym typeface="Symbol" pitchFamily="18" charset="2"/>
              </a:rPr>
              <a:t>&amp; </a:t>
            </a:r>
            <a:r>
              <a:rPr kumimoji="1" lang="zh-TW" altLang="en-US" sz="2000" i="1" dirty="0" smtClean="0">
                <a:sym typeface="Symbol" pitchFamily="18" charset="2"/>
              </a:rPr>
              <a:t></a:t>
            </a:r>
            <a:r>
              <a:rPr kumimoji="1" lang="en-US" altLang="zh-TW" sz="2000" dirty="0" smtClean="0">
                <a:sym typeface="Symbol" pitchFamily="18" charset="2"/>
              </a:rPr>
              <a:t>:</a:t>
            </a:r>
            <a:endParaRPr kumimoji="1" lang="en-US" altLang="zh-TW" sz="2000" dirty="0">
              <a:sym typeface="Symbol" pitchFamily="18" charset="2"/>
            </a:endParaRPr>
          </a:p>
        </p:txBody>
      </p:sp>
      <p:graphicFrame>
        <p:nvGraphicFramePr>
          <p:cNvPr id="42089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185788"/>
              </p:ext>
            </p:extLst>
          </p:nvPr>
        </p:nvGraphicFramePr>
        <p:xfrm>
          <a:off x="6635750" y="6249009"/>
          <a:ext cx="22034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9" imgW="2361960" imgH="380880" progId="Equation.DSMT4">
                  <p:embed/>
                </p:oleObj>
              </mc:Choice>
              <mc:Fallback>
                <p:oleObj name="Equation" r:id="rId9" imgW="236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6249009"/>
                        <a:ext cx="22034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1" y="4089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u(l):</a:t>
            </a:r>
            <a:r>
              <a:rPr lang="en-US" sz="2000" dirty="0" smtClean="0"/>
              <a:t> volumetric flow rate at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, = flow that entered at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dirty="0" err="1" smtClean="0"/>
              <a:t>+</a:t>
            </a:r>
            <a:r>
              <a:rPr lang="en-US" sz="2000" dirty="0" err="1" smtClean="0">
                <a:latin typeface="Symbol" pitchFamily="18" charset="2"/>
              </a:rPr>
              <a:t>Dl</a:t>
            </a:r>
            <a:r>
              <a:rPr lang="en-US" sz="2000" dirty="0" smtClean="0"/>
              <a:t> plus what entered through the sides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600" y="5842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fraction of effluent that in reactor for less than time 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01456" y="5546928"/>
            <a:ext cx="548640" cy="2743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8182584" y="5785256"/>
            <a:ext cx="228600" cy="1524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386037" y="1752600"/>
            <a:ext cx="832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 </a:t>
            </a:r>
            <a:r>
              <a:rPr kumimoji="1" lang="zh-TW" altLang="en-US" sz="2000" dirty="0" smtClean="0">
                <a:sym typeface="Symbol" pitchFamily="18" charset="2"/>
              </a:rPr>
              <a:t></a:t>
            </a:r>
            <a:r>
              <a:rPr kumimoji="1" lang="zh-TW" altLang="en-US" sz="2000" dirty="0" smtClean="0">
                <a:latin typeface="Arial"/>
                <a:cs typeface="Arial"/>
                <a:sym typeface="Symbol" pitchFamily="18" charset="2"/>
              </a:rPr>
              <a:t>∞</a:t>
            </a:r>
            <a:endParaRPr kumimoji="1" lang="zh-TW" altLang="en-US" sz="2000" dirty="0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678459" y="3403600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 </a:t>
            </a:r>
            <a:endParaRPr kumimoji="1" lang="zh-TW" altLang="en-US" sz="2000" dirty="0"/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4876800" y="3032760"/>
            <a:ext cx="27432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97712"/>
              </p:ext>
            </p:extLst>
          </p:nvPr>
        </p:nvGraphicFramePr>
        <p:xfrm>
          <a:off x="5270500" y="2862263"/>
          <a:ext cx="26828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11" imgW="291960" imgH="330120" progId="Equation.3">
                  <p:embed/>
                </p:oleObj>
              </mc:Choice>
              <mc:Fallback>
                <p:oleObj name="Equation" r:id="rId11" imgW="291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862263"/>
                        <a:ext cx="26828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77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</a:t>
            </a:r>
            <a:r>
              <a:rPr lang="en-US" dirty="0" smtClean="0">
                <a:latin typeface="Arial"/>
                <a:cs typeface="Arial"/>
              </a:rPr>
              <a:t>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=kC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baseline="-25000" dirty="0" smtClean="0">
                <a:latin typeface="Arial"/>
                <a:cs typeface="Arial"/>
              </a:rPr>
              <a:t>B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(1) an </a:t>
            </a:r>
            <a:r>
              <a:rPr lang="en-US" dirty="0" smtClean="0">
                <a:solidFill>
                  <a:srgbClr val="CC00CC"/>
                </a:solidFill>
              </a:rPr>
              <a:t>ideal PFR </a:t>
            </a:r>
            <a:r>
              <a:rPr lang="en-US" dirty="0" smtClean="0"/>
              <a:t>and (2) for the complete segregation model.  </a:t>
            </a:r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2880072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28956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Start with PFR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&amp; see how far can we get: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347980" y="3453878"/>
          <a:ext cx="1257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Equation" r:id="rId3" imgW="1257120" imgH="698400" progId="Equation.DSMT4">
                  <p:embed/>
                </p:oleObj>
              </mc:Choice>
              <mc:Fallback>
                <p:oleObj name="Equation" r:id="rId3" imgW="12571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" y="3453878"/>
                        <a:ext cx="12573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→C+D</a:t>
            </a:r>
            <a:r>
              <a:rPr lang="en-US" dirty="0" smtClean="0">
                <a:latin typeface="Arial"/>
                <a:cs typeface="Arial"/>
              </a:rPr>
              <a:t>,        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=kC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baseline="-25000" dirty="0" smtClean="0">
                <a:latin typeface="Arial"/>
                <a:cs typeface="Arial"/>
              </a:rPr>
              <a:t>B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</a:t>
            </a:r>
            <a:r>
              <a:rPr lang="en-US" dirty="0"/>
              <a:t>(1) an </a:t>
            </a:r>
            <a:r>
              <a:rPr lang="en-US" dirty="0">
                <a:solidFill>
                  <a:srgbClr val="CC00CC"/>
                </a:solidFill>
              </a:rPr>
              <a:t>ideal PFR </a:t>
            </a:r>
            <a:r>
              <a:rPr lang="en-US" dirty="0"/>
              <a:t>and (2) for the complete segregation model.  </a:t>
            </a:r>
            <a:endParaRPr lang="en-US" dirty="0" smtClean="0"/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graphicFrame>
        <p:nvGraphicFramePr>
          <p:cNvPr id="31760" name="Object 9"/>
          <p:cNvGraphicFramePr>
            <a:graphicFrameLocks noChangeAspect="1"/>
          </p:cNvGraphicFramePr>
          <p:nvPr>
            <p:extLst/>
          </p:nvPr>
        </p:nvGraphicFramePr>
        <p:xfrm>
          <a:off x="1953260" y="3377678"/>
          <a:ext cx="2082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5" imgW="2082600" imgH="774360" progId="Equation.DSMT4">
                  <p:embed/>
                </p:oleObj>
              </mc:Choice>
              <mc:Fallback>
                <p:oleObj name="Equation" r:id="rId5" imgW="2082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260" y="3377678"/>
                        <a:ext cx="2082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4384040" y="3618978"/>
          <a:ext cx="205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7" imgW="2057400" imgH="355320" progId="Equation.DSMT4">
                  <p:embed/>
                </p:oleObj>
              </mc:Choice>
              <mc:Fallback>
                <p:oleObj name="Equation" r:id="rId7" imgW="2057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040" y="3618978"/>
                        <a:ext cx="2057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>
            <p:extLst/>
          </p:nvPr>
        </p:nvGraphicFramePr>
        <p:xfrm>
          <a:off x="6789420" y="3618978"/>
          <a:ext cx="200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9" imgW="2006280" imgH="355320" progId="Equation.DSMT4">
                  <p:embed/>
                </p:oleObj>
              </mc:Choice>
              <mc:Fallback>
                <p:oleObj name="Equation" r:id="rId9" imgW="2006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420" y="3618978"/>
                        <a:ext cx="2006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Object 9"/>
          <p:cNvGraphicFramePr>
            <a:graphicFrameLocks noChangeAspect="1"/>
          </p:cNvGraphicFramePr>
          <p:nvPr>
            <p:extLst/>
          </p:nvPr>
        </p:nvGraphicFramePr>
        <p:xfrm>
          <a:off x="50800" y="4267200"/>
          <a:ext cx="3365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11" imgW="3365280" imgH="799920" progId="Equation.DSMT4">
                  <p:embed/>
                </p:oleObj>
              </mc:Choice>
              <mc:Fallback>
                <p:oleObj name="Equation" r:id="rId11" imgW="3365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4267200"/>
                        <a:ext cx="33655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1282700" y="444500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05000" y="480060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65" name="Object 9"/>
          <p:cNvGraphicFramePr>
            <a:graphicFrameLocks noChangeAspect="1"/>
          </p:cNvGraphicFramePr>
          <p:nvPr>
            <p:extLst/>
          </p:nvPr>
        </p:nvGraphicFramePr>
        <p:xfrm>
          <a:off x="5791200" y="4267200"/>
          <a:ext cx="327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13" imgW="3276360" imgH="838080" progId="Equation.DSMT4">
                  <p:embed/>
                </p:oleObj>
              </mc:Choice>
              <mc:Fallback>
                <p:oleObj name="Equation" r:id="rId13" imgW="32763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67200"/>
                        <a:ext cx="3276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441700" y="4318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Get like terms together &amp; integrate</a:t>
            </a:r>
          </a:p>
        </p:txBody>
      </p:sp>
      <p:graphicFrame>
        <p:nvGraphicFramePr>
          <p:cNvPr id="31766" name="Object 22"/>
          <p:cNvGraphicFramePr>
            <a:graphicFrameLocks noChangeAspect="1"/>
          </p:cNvGraphicFramePr>
          <p:nvPr>
            <p:extLst/>
          </p:nvPr>
        </p:nvGraphicFramePr>
        <p:xfrm>
          <a:off x="76200" y="53340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15" imgW="3225600" imgH="1015920" progId="Equation.DSMT4">
                  <p:embed/>
                </p:oleObj>
              </mc:Choice>
              <mc:Fallback>
                <p:oleObj name="Equation" r:id="rId15" imgW="32256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334000"/>
                        <a:ext cx="32258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7" name="Object 23"/>
          <p:cNvGraphicFramePr>
            <a:graphicFrameLocks noChangeAspect="1"/>
          </p:cNvGraphicFramePr>
          <p:nvPr>
            <p:extLst/>
          </p:nvPr>
        </p:nvGraphicFramePr>
        <p:xfrm>
          <a:off x="3378200" y="5467350"/>
          <a:ext cx="2819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17" imgW="2819160" imgH="749160" progId="Equation.DSMT4">
                  <p:embed/>
                </p:oleObj>
              </mc:Choice>
              <mc:Fallback>
                <p:oleObj name="Equation" r:id="rId17" imgW="281916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467350"/>
                        <a:ext cx="28194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1" name="Object 27"/>
          <p:cNvGraphicFramePr>
            <a:graphicFrameLocks noChangeAspect="1"/>
          </p:cNvGraphicFramePr>
          <p:nvPr>
            <p:extLst/>
          </p:nvPr>
        </p:nvGraphicFramePr>
        <p:xfrm>
          <a:off x="6273800" y="5441950"/>
          <a:ext cx="2794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19" imgW="2793960" imgH="799920" progId="Equation.3">
                  <p:embed/>
                </p:oleObj>
              </mc:Choice>
              <mc:Fallback>
                <p:oleObj name="Equation" r:id="rId19" imgW="27939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5441950"/>
                        <a:ext cx="2794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895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</a:t>
            </a:r>
            <a:r>
              <a:rPr lang="en-US" dirty="0"/>
              <a:t>(1) an </a:t>
            </a:r>
            <a:r>
              <a:rPr lang="en-US" dirty="0">
                <a:solidFill>
                  <a:srgbClr val="CC00CC"/>
                </a:solidFill>
              </a:rPr>
              <a:t>ideal PFR </a:t>
            </a:r>
            <a:r>
              <a:rPr lang="en-US" dirty="0"/>
              <a:t>and (2) for the complete segregation model.  </a:t>
            </a:r>
            <a:endParaRPr lang="en-US" dirty="0" smtClean="0"/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1" y="3406914"/>
            <a:ext cx="175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How do we determine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3249" y="3276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For an ideal reactor,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</a:rPr>
              <a:t>t </a:t>
            </a:r>
            <a:r>
              <a:rPr lang="en-US" sz="2000" dirty="0" smtClean="0">
                <a:solidFill>
                  <a:srgbClr val="7030A0"/>
                </a:solidFill>
              </a:rPr>
              <a:t>= t</a:t>
            </a:r>
            <a:r>
              <a:rPr lang="en-US" sz="2000" baseline="-25000" dirty="0" smtClean="0">
                <a:solidFill>
                  <a:srgbClr val="7030A0"/>
                </a:solidFill>
              </a:rPr>
              <a:t>m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>
            <p:extLst/>
          </p:nvPr>
        </p:nvGraphicFramePr>
        <p:xfrm>
          <a:off x="6423024" y="3670300"/>
          <a:ext cx="1644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3" imgW="1650960" imgH="431640" progId="Equation.DSMT4">
                  <p:embed/>
                </p:oleObj>
              </mc:Choice>
              <mc:Fallback>
                <p:oleObj name="Equation" r:id="rId3" imgW="1650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4" y="3670300"/>
                        <a:ext cx="16446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3778" y="4295914"/>
            <a:ext cx="277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Use numerical method to determine t</a:t>
            </a:r>
            <a:r>
              <a:rPr lang="en-US" sz="2000" baseline="-25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1536700"/>
          <a:ext cx="91440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t*E(t)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4244622" y="4267200"/>
          <a:ext cx="4165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5" imgW="4165560" imgH="736560" progId="Equation.DSMT4">
                  <p:embed/>
                </p:oleObj>
              </mc:Choice>
              <mc:Fallback>
                <p:oleObj name="Equation" r:id="rId5" imgW="4165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622" y="4267200"/>
                        <a:ext cx="4165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>
            <p:extLst/>
          </p:nvPr>
        </p:nvGraphicFramePr>
        <p:xfrm>
          <a:off x="685800" y="5029200"/>
          <a:ext cx="7772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7" imgW="7772400" imgH="812520" progId="Equation.DSMT4">
                  <p:embed/>
                </p:oleObj>
              </mc:Choice>
              <mc:Fallback>
                <p:oleObj name="Equation" r:id="rId7" imgW="77724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7772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3"/>
          <p:cNvGraphicFramePr>
            <a:graphicFrameLocks noChangeAspect="1"/>
          </p:cNvGraphicFramePr>
          <p:nvPr>
            <p:extLst/>
          </p:nvPr>
        </p:nvGraphicFramePr>
        <p:xfrm>
          <a:off x="330200" y="5943600"/>
          <a:ext cx="4673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9" imgW="4673520" imgH="736560" progId="Equation.DSMT4">
                  <p:embed/>
                </p:oleObj>
              </mc:Choice>
              <mc:Fallback>
                <p:oleObj name="Equation" r:id="rId9" imgW="46735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943600"/>
                        <a:ext cx="4673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>
            <p:extLst/>
          </p:nvPr>
        </p:nvGraphicFramePr>
        <p:xfrm>
          <a:off x="5334000" y="6121400"/>
          <a:ext cx="3479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11" imgW="3479760" imgH="330120" progId="Equation.DSMT4">
                  <p:embed/>
                </p:oleObj>
              </mc:Choice>
              <mc:Fallback>
                <p:oleObj name="Equation" r:id="rId11" imgW="3479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121400"/>
                        <a:ext cx="3479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27"/>
          <p:cNvGraphicFramePr>
            <a:graphicFrameLocks noChangeAspect="1"/>
          </p:cNvGraphicFramePr>
          <p:nvPr/>
        </p:nvGraphicFramePr>
        <p:xfrm>
          <a:off x="863600" y="3378200"/>
          <a:ext cx="259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13" imgW="2590560" imgH="901440" progId="Equation.3">
                  <p:embed/>
                </p:oleObj>
              </mc:Choice>
              <mc:Fallback>
                <p:oleObj name="Equation" r:id="rId13" imgW="259056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378200"/>
                        <a:ext cx="2590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</a:t>
            </a:r>
            <a:r>
              <a:rPr lang="en-US" dirty="0"/>
              <a:t>(1) an </a:t>
            </a:r>
            <a:r>
              <a:rPr lang="en-US" dirty="0">
                <a:solidFill>
                  <a:srgbClr val="CC00CC"/>
                </a:solidFill>
              </a:rPr>
              <a:t>ideal PFR </a:t>
            </a:r>
            <a:r>
              <a:rPr lang="en-US" dirty="0"/>
              <a:t>and (2) for the complete segregation model.  </a:t>
            </a:r>
            <a:endParaRPr lang="en-US" dirty="0" smtClean="0"/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1536700"/>
          <a:ext cx="91440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t*E(t)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52800" y="3368675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For an ideal PFR reactor,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</a:rPr>
              <a:t>t </a:t>
            </a:r>
            <a:r>
              <a:rPr lang="en-US" sz="2000" dirty="0" smtClean="0">
                <a:solidFill>
                  <a:srgbClr val="7030A0"/>
                </a:solidFill>
              </a:rPr>
              <a:t>= t</a:t>
            </a:r>
            <a:r>
              <a:rPr lang="en-US" sz="2000" baseline="-25000" dirty="0" smtClean="0">
                <a:solidFill>
                  <a:srgbClr val="7030A0"/>
                </a:solidFill>
              </a:rPr>
              <a:t>m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8922" name="Object 27"/>
          <p:cNvGraphicFramePr>
            <a:graphicFrameLocks noChangeAspect="1"/>
          </p:cNvGraphicFramePr>
          <p:nvPr>
            <p:extLst/>
          </p:nvPr>
        </p:nvGraphicFramePr>
        <p:xfrm>
          <a:off x="3886200" y="6096000"/>
          <a:ext cx="1612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3" imgW="1612800" imgH="355320" progId="Equation.DSMT4">
                  <p:embed/>
                </p:oleObj>
              </mc:Choice>
              <mc:Fallback>
                <p:oleObj name="Equation" r:id="rId3" imgW="16128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096000"/>
                        <a:ext cx="1612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27"/>
          <p:cNvGraphicFramePr>
            <a:graphicFrameLocks noChangeAspect="1"/>
          </p:cNvGraphicFramePr>
          <p:nvPr>
            <p:extLst/>
          </p:nvPr>
        </p:nvGraphicFramePr>
        <p:xfrm>
          <a:off x="1181100" y="4572000"/>
          <a:ext cx="6781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5" imgW="6781680" imgH="1218960" progId="Equation.DSMT4">
                  <p:embed/>
                </p:oleObj>
              </mc:Choice>
              <mc:Fallback>
                <p:oleObj name="Equation" r:id="rId5" imgW="678168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572000"/>
                        <a:ext cx="67818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6858000" y="3733800"/>
          <a:ext cx="190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7" imgW="1904760" imgH="330120" progId="Equation.DSMT4">
                  <p:embed/>
                </p:oleObj>
              </mc:Choice>
              <mc:Fallback>
                <p:oleObj name="Equation" r:id="rId7" imgW="1904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1905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092575" y="3762375"/>
          <a:ext cx="1644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9" imgW="1650960" imgH="431640" progId="Equation.DSMT4">
                  <p:embed/>
                </p:oleObj>
              </mc:Choice>
              <mc:Fallback>
                <p:oleObj name="Equation" r:id="rId9" imgW="1650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3762375"/>
                        <a:ext cx="16446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27"/>
          <p:cNvGraphicFramePr>
            <a:graphicFrameLocks noChangeAspect="1"/>
          </p:cNvGraphicFramePr>
          <p:nvPr/>
        </p:nvGraphicFramePr>
        <p:xfrm>
          <a:off x="381000" y="3378200"/>
          <a:ext cx="259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11" imgW="2590560" imgH="901440" progId="Equation.3">
                  <p:embed/>
                </p:oleObj>
              </mc:Choice>
              <mc:Fallback>
                <p:oleObj name="Equation" r:id="rId11" imgW="259056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78200"/>
                        <a:ext cx="2590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4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2" y="300629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Segregation model: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2362200" y="2864778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Equation" r:id="rId3" imgW="2260440" imgH="736560" progId="Equation.3">
                  <p:embed/>
                </p:oleObj>
              </mc:Choice>
              <mc:Fallback>
                <p:oleObj name="Equation" r:id="rId3" imgW="2260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64778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48200" y="297629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(t) is from </a:t>
            </a:r>
            <a:r>
              <a:rPr lang="en-US" sz="2000" b="1" i="1" dirty="0" smtClean="0">
                <a:solidFill>
                  <a:srgbClr val="CC00CC"/>
                </a:solidFill>
              </a:rPr>
              <a:t>batch reactor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design </a:t>
            </a:r>
            <a:r>
              <a:rPr lang="en-US" sz="2000" dirty="0" err="1" smtClean="0"/>
              <a:t>eq</a:t>
            </a:r>
            <a:endParaRPr lang="en-US" sz="2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1727" y="3581400"/>
            <a:ext cx="7380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7030A0"/>
                </a:solidFill>
              </a:rPr>
              <a:t>Numerical method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Solve batch reactor design equation to determine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for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Determine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for each time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Use numerical methods to determine </a:t>
            </a:r>
            <a:r>
              <a:rPr lang="en-US" sz="2000" kern="0" spc="-1200" dirty="0" smtClean="0">
                <a:latin typeface="Arial"/>
                <a:cs typeface="Arial"/>
              </a:rPr>
              <a:t>¯X</a:t>
            </a:r>
            <a:r>
              <a:rPr lang="en-US" sz="2000" kern="0" dirty="0" smtClean="0">
                <a:latin typeface="Arial"/>
                <a:cs typeface="Arial"/>
              </a:rPr>
              <a:t>  </a:t>
            </a:r>
            <a:r>
              <a:rPr lang="en-US" sz="2000" kern="0" baseline="-25000" dirty="0" smtClean="0">
                <a:latin typeface="Arial"/>
                <a:cs typeface="Arial"/>
              </a:rPr>
              <a:t>A</a:t>
            </a:r>
            <a:endParaRPr lang="en-US" sz="2000" kern="0" spc="-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74326" y="4953000"/>
            <a:ext cx="75953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7030A0"/>
                </a:solidFill>
              </a:rPr>
              <a:t>Polymath Method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Use batch reactor design equation to find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for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Use Polymath polynomial curve fitting to find equation for E(t)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Use Polymath to determine </a:t>
            </a:r>
            <a:r>
              <a:rPr lang="en-US" sz="2000" kern="0" spc="-1200" dirty="0" smtClean="0">
                <a:latin typeface="Arial"/>
                <a:cs typeface="Arial"/>
              </a:rPr>
              <a:t>¯X</a:t>
            </a:r>
            <a:r>
              <a:rPr lang="en-US" sz="2000" kern="0" dirty="0" smtClean="0">
                <a:latin typeface="Arial"/>
                <a:cs typeface="Arial"/>
              </a:rPr>
              <a:t>  </a:t>
            </a:r>
            <a:r>
              <a:rPr lang="en-US" sz="2000" kern="0" baseline="-25000" dirty="0" smtClean="0">
                <a:latin typeface="Arial"/>
                <a:cs typeface="Arial"/>
              </a:rPr>
              <a:t>A</a:t>
            </a:r>
            <a:endParaRPr lang="en-US" sz="2000" kern="0" spc="-1200" dirty="0" smtClean="0"/>
          </a:p>
        </p:txBody>
      </p:sp>
    </p:spTree>
    <p:extLst>
      <p:ext uri="{BB962C8B-B14F-4D97-AF65-F5344CB8AC3E}">
        <p14:creationId xmlns:p14="http://schemas.microsoft.com/office/powerpoint/2010/main" val="4218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014122"/>
              </p:ext>
            </p:extLst>
          </p:nvPr>
        </p:nvGraphicFramePr>
        <p:xfrm>
          <a:off x="2438400" y="5684520"/>
          <a:ext cx="292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Equation" r:id="rId3" imgW="2920680" imgH="761760" progId="Equation.DSMT4">
                  <p:embed/>
                </p:oleObj>
              </mc:Choice>
              <mc:Fallback>
                <p:oleObj name="Equation" r:id="rId3" imgW="29206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5684520"/>
                        <a:ext cx="2921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2" y="299359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Segregation model: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658902"/>
              </p:ext>
            </p:extLst>
          </p:nvPr>
        </p:nvGraphicFramePr>
        <p:xfrm>
          <a:off x="2362200" y="2852078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5" imgW="2260440" imgH="736560" progId="Equation.DSMT4">
                  <p:embed/>
                </p:oleObj>
              </mc:Choice>
              <mc:Fallback>
                <p:oleObj name="Equation" r:id="rId5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52078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48200" y="296359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(t) is from </a:t>
            </a:r>
            <a:r>
              <a:rPr lang="en-US" sz="2000" b="1" i="1" dirty="0" smtClean="0">
                <a:solidFill>
                  <a:srgbClr val="CC00CC"/>
                </a:solidFill>
              </a:rPr>
              <a:t>batch reactor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design </a:t>
            </a:r>
            <a:r>
              <a:rPr lang="en-US" sz="2000" dirty="0" err="1" smtClean="0"/>
              <a:t>eq</a:t>
            </a:r>
            <a:endParaRPr lang="en-US" sz="2000" dirty="0" smtClean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60240"/>
              </p:ext>
            </p:extLst>
          </p:nvPr>
        </p:nvGraphicFramePr>
        <p:xfrm>
          <a:off x="228600" y="3765503"/>
          <a:ext cx="1866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7" imgW="1866600" imgH="622080" progId="Equation.DSMT4">
                  <p:embed/>
                </p:oleObj>
              </mc:Choice>
              <mc:Fallback>
                <p:oleObj name="Equation" r:id="rId7" imgW="18666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65503"/>
                        <a:ext cx="1866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91250"/>
              </p:ext>
            </p:extLst>
          </p:nvPr>
        </p:nvGraphicFramePr>
        <p:xfrm>
          <a:off x="2209800" y="3734681"/>
          <a:ext cx="4038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Equation" r:id="rId9" imgW="4038480" imgH="622080" progId="Equation.DSMT4">
                  <p:embed/>
                </p:oleObj>
              </mc:Choice>
              <mc:Fallback>
                <p:oleObj name="Equation" r:id="rId9" imgW="4038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34681"/>
                        <a:ext cx="4038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8856" y="346376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Batch design 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4609757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Stoichiometry: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673835"/>
              </p:ext>
            </p:extLst>
          </p:nvPr>
        </p:nvGraphicFramePr>
        <p:xfrm>
          <a:off x="152400" y="5600357"/>
          <a:ext cx="205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11" imgW="2057400" imgH="355320" progId="Equation.DSMT4">
                  <p:embed/>
                </p:oleObj>
              </mc:Choice>
              <mc:Fallback>
                <p:oleObj name="Equation" r:id="rId11" imgW="2057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00357"/>
                        <a:ext cx="2057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044607"/>
              </p:ext>
            </p:extLst>
          </p:nvPr>
        </p:nvGraphicFramePr>
        <p:xfrm>
          <a:off x="152400" y="6133757"/>
          <a:ext cx="200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13" imgW="2006280" imgH="355320" progId="Equation.DSMT4">
                  <p:embed/>
                </p:oleObj>
              </mc:Choice>
              <mc:Fallback>
                <p:oleObj name="Equation" r:id="rId13" imgW="2006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133757"/>
                        <a:ext cx="2006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416793"/>
              </p:ext>
            </p:extLst>
          </p:nvPr>
        </p:nvGraphicFramePr>
        <p:xfrm>
          <a:off x="4495801" y="3565931"/>
          <a:ext cx="1171135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15" imgW="1409400" imgH="330120" progId="Equation.DSMT4">
                  <p:embed/>
                </p:oleObj>
              </mc:Choice>
              <mc:Fallback>
                <p:oleObj name="Equation" r:id="rId15" imgW="1409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565931"/>
                        <a:ext cx="1171135" cy="274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21177"/>
              </p:ext>
            </p:extLst>
          </p:nvPr>
        </p:nvGraphicFramePr>
        <p:xfrm>
          <a:off x="6286500" y="3700209"/>
          <a:ext cx="2857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17" imgW="2857320" imgH="622080" progId="Equation.DSMT4">
                  <p:embed/>
                </p:oleObj>
              </mc:Choice>
              <mc:Fallback>
                <p:oleObj name="Equation" r:id="rId17" imgW="28573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3700209"/>
                        <a:ext cx="2857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549501"/>
              </p:ext>
            </p:extLst>
          </p:nvPr>
        </p:nvGraphicFramePr>
        <p:xfrm>
          <a:off x="2428126" y="4572000"/>
          <a:ext cx="3048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19" imgW="3047760" imgH="825480" progId="Equation.DSMT4">
                  <p:embed/>
                </p:oleObj>
              </mc:Choice>
              <mc:Fallback>
                <p:oleObj name="Equation" r:id="rId19" imgW="304776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126" y="4572000"/>
                        <a:ext cx="3048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568361"/>
              </p:ext>
            </p:extLst>
          </p:nvPr>
        </p:nvGraphicFramePr>
        <p:xfrm>
          <a:off x="5492931" y="5638800"/>
          <a:ext cx="2508069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21" imgW="2743200" imgH="799920" progId="Equation.DSMT4">
                  <p:embed/>
                </p:oleObj>
              </mc:Choice>
              <mc:Fallback>
                <p:oleObj name="Equation" r:id="rId21" imgW="27432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931" y="5638800"/>
                        <a:ext cx="2508069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4508157"/>
            <a:ext cx="2209800" cy="2057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75538"/>
              </p:ext>
            </p:extLst>
          </p:nvPr>
        </p:nvGraphicFramePr>
        <p:xfrm>
          <a:off x="5713413" y="44958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23" imgW="3047760" imgH="1015920" progId="Equation.DSMT4">
                  <p:embed/>
                </p:oleObj>
              </mc:Choice>
              <mc:Fallback>
                <p:oleObj name="Equation" r:id="rId23" imgW="304776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4495800"/>
                        <a:ext cx="2743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894383"/>
              </p:ext>
            </p:extLst>
          </p:nvPr>
        </p:nvGraphicFramePr>
        <p:xfrm>
          <a:off x="152400" y="5030673"/>
          <a:ext cx="160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25" imgW="1600200" imgH="406080" progId="Equation.3">
                  <p:embed/>
                </p:oleObj>
              </mc:Choice>
              <mc:Fallback>
                <p:oleObj name="Equation" r:id="rId25" imgW="160020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2400" y="5030673"/>
                        <a:ext cx="1600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31169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" y="3200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Segregation model: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15747"/>
              </p:ext>
            </p:extLst>
          </p:nvPr>
        </p:nvGraphicFramePr>
        <p:xfrm>
          <a:off x="609600" y="3516086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Equation" r:id="rId3" imgW="2260440" imgH="736560" progId="Equation.DSMT4">
                  <p:embed/>
                </p:oleObj>
              </mc:Choice>
              <mc:Fallback>
                <p:oleObj name="Equation" r:id="rId3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16086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27440"/>
              </p:ext>
            </p:extLst>
          </p:nvPr>
        </p:nvGraphicFramePr>
        <p:xfrm>
          <a:off x="3410898" y="3505200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5" imgW="2438280" imgH="799920" progId="Equation.DSMT4">
                  <p:embed/>
                </p:oleObj>
              </mc:Choice>
              <mc:Fallback>
                <p:oleObj name="Equation" r:id="rId5" imgW="2438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898" y="3505200"/>
                        <a:ext cx="2438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4619655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Numerical method</a:t>
            </a:r>
          </a:p>
        </p:txBody>
      </p:sp>
      <p:graphicFrame>
        <p:nvGraphicFramePr>
          <p:cNvPr id="11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52790"/>
              </p:ext>
            </p:extLst>
          </p:nvPr>
        </p:nvGraphicFramePr>
        <p:xfrm>
          <a:off x="2559050" y="4724400"/>
          <a:ext cx="4025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Equation" r:id="rId7" imgW="4025880" imgH="812520" progId="Equation.DSMT4">
                  <p:embed/>
                </p:oleObj>
              </mc:Choice>
              <mc:Fallback>
                <p:oleObj name="Equation" r:id="rId7" imgW="40258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724400"/>
                        <a:ext cx="40259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46997"/>
              </p:ext>
            </p:extLst>
          </p:nvPr>
        </p:nvGraphicFramePr>
        <p:xfrm>
          <a:off x="2139950" y="5689600"/>
          <a:ext cx="4864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9" imgW="4863960" imgH="812520" progId="Equation.DSMT4">
                  <p:embed/>
                </p:oleObj>
              </mc:Choice>
              <mc:Fallback>
                <p:oleObj name="Equation" r:id="rId9" imgW="48639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689600"/>
                        <a:ext cx="48641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256750"/>
              </p:ext>
            </p:extLst>
          </p:nvPr>
        </p:nvGraphicFramePr>
        <p:xfrm>
          <a:off x="5925498" y="3505200"/>
          <a:ext cx="266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11" imgW="2666880" imgH="736560" progId="Equation.3">
                  <p:embed/>
                </p:oleObj>
              </mc:Choice>
              <mc:Fallback>
                <p:oleObj name="Equation" r:id="rId11" imgW="26668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498" y="3505200"/>
                        <a:ext cx="2667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3893" y="1534886"/>
          <a:ext cx="9096215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656"/>
                <a:gridCol w="313944"/>
                <a:gridCol w="704088"/>
                <a:gridCol w="585216"/>
                <a:gridCol w="706723"/>
                <a:gridCol w="585216"/>
                <a:gridCol w="585216"/>
                <a:gridCol w="706723"/>
                <a:gridCol w="706723"/>
                <a:gridCol w="706723"/>
                <a:gridCol w="704088"/>
                <a:gridCol w="706723"/>
                <a:gridCol w="704088"/>
                <a:gridCol w="70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0" dirty="0" smtClean="0"/>
                        <a:t>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 g/m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87529" y="4250437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in each t &amp; solve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3037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893" y="1534886"/>
          <a:ext cx="9096215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656"/>
                <a:gridCol w="313944"/>
                <a:gridCol w="704088"/>
                <a:gridCol w="585216"/>
                <a:gridCol w="706723"/>
                <a:gridCol w="585216"/>
                <a:gridCol w="585216"/>
                <a:gridCol w="706723"/>
                <a:gridCol w="706723"/>
                <a:gridCol w="706723"/>
                <a:gridCol w="704088"/>
                <a:gridCol w="706723"/>
                <a:gridCol w="704088"/>
                <a:gridCol w="70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0" dirty="0" smtClean="0"/>
                        <a:t>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 g/m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0.298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0.483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0.585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328748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Segregation model: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481138" y="3287713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Equation" r:id="rId3" imgW="2260440" imgH="736560" progId="Equation.DSMT4">
                  <p:embed/>
                </p:oleObj>
              </mc:Choice>
              <mc:Fallback>
                <p:oleObj name="Equation" r:id="rId3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287713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3962400" y="3276600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5" imgW="2438280" imgH="799920" progId="Equation.DSMT4">
                  <p:embed/>
                </p:oleObj>
              </mc:Choice>
              <mc:Fallback>
                <p:oleObj name="Equation" r:id="rId5" imgW="2438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2438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200" y="4275507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Numerical method</a:t>
            </a:r>
          </a:p>
        </p:txBody>
      </p:sp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6477000" y="3276600"/>
          <a:ext cx="266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Equation" r:id="rId7" imgW="2666880" imgH="736560" progId="Equation.DSMT4">
                  <p:embed/>
                </p:oleObj>
              </mc:Choice>
              <mc:Fallback>
                <p:oleObj name="Equation" r:id="rId7" imgW="2666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2667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302098"/>
              </p:ext>
            </p:extLst>
          </p:nvPr>
        </p:nvGraphicFramePr>
        <p:xfrm>
          <a:off x="2508250" y="4122738"/>
          <a:ext cx="6121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9" imgW="6121080" imgH="736560" progId="Equation.DSMT4">
                  <p:embed/>
                </p:oleObj>
              </mc:Choice>
              <mc:Fallback>
                <p:oleObj name="Equation" r:id="rId9" imgW="61210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4122738"/>
                        <a:ext cx="61214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572169"/>
              </p:ext>
            </p:extLst>
          </p:nvPr>
        </p:nvGraphicFramePr>
        <p:xfrm>
          <a:off x="-6350" y="4864100"/>
          <a:ext cx="91535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11" imgW="9715320" imgH="1218960" progId="Equation.DSMT4">
                  <p:embed/>
                </p:oleObj>
              </mc:Choice>
              <mc:Fallback>
                <p:oleObj name="Equation" r:id="rId11" imgW="971532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4864100"/>
                        <a:ext cx="9153525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58455"/>
              </p:ext>
            </p:extLst>
          </p:nvPr>
        </p:nvGraphicFramePr>
        <p:xfrm>
          <a:off x="3406775" y="5970588"/>
          <a:ext cx="233203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13" imgW="2476440" imgH="736560" progId="Equation.3">
                  <p:embed/>
                </p:oleObj>
              </mc:Choice>
              <mc:Fallback>
                <p:oleObj name="Equation" r:id="rId13" imgW="2476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5970588"/>
                        <a:ext cx="2332038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1054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381000" y="1613912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/>
              <a:t>RTD is </a:t>
            </a:r>
            <a:r>
              <a:rPr lang="en-US" sz="2000" baseline="0" dirty="0" smtClean="0"/>
              <a:t>experimentally determined by </a:t>
            </a:r>
            <a:r>
              <a:rPr lang="en-US" sz="2000" baseline="0" dirty="0"/>
              <a:t>injecting an </a:t>
            </a:r>
            <a:r>
              <a:rPr lang="en-US" sz="2000" baseline="0" dirty="0" smtClean="0"/>
              <a:t>inert “tracer” </a:t>
            </a:r>
            <a:r>
              <a:rPr lang="en-US" sz="2000" baseline="0" dirty="0"/>
              <a:t>at t=0 and measuring </a:t>
            </a:r>
            <a:r>
              <a:rPr lang="en-US" sz="2000" baseline="0" dirty="0" smtClean="0"/>
              <a:t>the tracer concentration C(t) at exit </a:t>
            </a:r>
            <a:r>
              <a:rPr lang="en-US" sz="2000" baseline="0" dirty="0"/>
              <a:t>as a function of </a:t>
            </a:r>
            <a:r>
              <a:rPr lang="en-US" sz="2000" baseline="0" dirty="0" smtClean="0"/>
              <a:t>time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Residence Time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3095" y="888032"/>
            <a:ext cx="5817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RTD </a:t>
            </a:r>
            <a:r>
              <a:rPr lang="en-US" sz="2000" dirty="0" smtClean="0">
                <a:latin typeface="Arial"/>
                <a:cs typeface="Arial"/>
              </a:rPr>
              <a:t>≡ E(t) ≡ “residence time distribution” function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24754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/>
                <a:cs typeface="Arial"/>
              </a:rPr>
              <a:t>RTD describes the amount of time molecules have spent in the reactor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543719"/>
              </p:ext>
            </p:extLst>
          </p:nvPr>
        </p:nvGraphicFramePr>
        <p:xfrm>
          <a:off x="1411288" y="3954463"/>
          <a:ext cx="63214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3" imgW="7556400" imgH="787320" progId="Equation.DSMT4">
                  <p:embed/>
                </p:oleObj>
              </mc:Choice>
              <mc:Fallback>
                <p:oleObj name="Equation" r:id="rId3" imgW="75564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3954463"/>
                        <a:ext cx="632142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228600" y="2362200"/>
            <a:ext cx="8556175" cy="1680012"/>
            <a:chOff x="228600" y="2551390"/>
            <a:chExt cx="8556175" cy="1680012"/>
          </a:xfrm>
        </p:grpSpPr>
        <p:sp>
          <p:nvSpPr>
            <p:cNvPr id="34818" name="Rectangle 5"/>
            <p:cNvSpPr>
              <a:spLocks noChangeArrowheads="1"/>
            </p:cNvSpPr>
            <p:nvPr/>
          </p:nvSpPr>
          <p:spPr bwMode="auto">
            <a:xfrm>
              <a:off x="228600" y="2555002"/>
              <a:ext cx="2629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>
                  <a:solidFill>
                    <a:srgbClr val="0000CC"/>
                  </a:solidFill>
                </a:rPr>
                <a:t>Measurement of RTD</a:t>
              </a:r>
              <a:endParaRPr lang="en-US" sz="2000" baseline="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024" y="3168870"/>
              <a:ext cx="159370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↑</a:t>
              </a:r>
              <a:endParaRPr lang="en-US" sz="1700" dirty="0" smtClean="0"/>
            </a:p>
            <a:p>
              <a:r>
                <a:rPr lang="en-US" sz="1700" dirty="0" smtClean="0"/>
                <a:t>Pulse injection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6950" y="3224050"/>
              <a:ext cx="110799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↓</a:t>
              </a:r>
              <a:endParaRPr lang="en-US" sz="1700" dirty="0" smtClean="0"/>
            </a:p>
            <a:p>
              <a:r>
                <a:rPr lang="en-US" sz="1700" dirty="0" smtClean="0"/>
                <a:t>Detection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16244" y="3191726"/>
              <a:ext cx="146304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981200" y="2963920"/>
              <a:ext cx="26670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Reactor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648200" y="3191726"/>
              <a:ext cx="118872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5140722" y="2994730"/>
              <a:ext cx="356188" cy="400110"/>
              <a:chOff x="5140722" y="2994730"/>
              <a:chExt cx="356188" cy="40011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140722" y="2994730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X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81600" y="3048000"/>
                <a:ext cx="274320" cy="2743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U-Turn Arrow 32"/>
            <p:cNvSpPr/>
            <p:nvPr/>
          </p:nvSpPr>
          <p:spPr>
            <a:xfrm>
              <a:off x="5257800" y="2551390"/>
              <a:ext cx="1981200" cy="3810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867400" y="2590800"/>
              <a:ext cx="2917375" cy="1640602"/>
              <a:chOff x="2360735" y="4069080"/>
              <a:chExt cx="2917375" cy="1640602"/>
            </a:xfrm>
          </p:grpSpPr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2360735" y="4450080"/>
                <a:ext cx="5822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 smtClean="0"/>
                  <a:t>C(t)</a:t>
                </a:r>
                <a:endParaRPr lang="en-US" altLang="zh-TW" b="1" dirty="0"/>
              </a:p>
            </p:txBody>
          </p:sp>
          <p:sp>
            <p:nvSpPr>
              <p:cNvPr id="36" name="Text Box 35"/>
              <p:cNvSpPr txBox="1">
                <a:spLocks noChangeArrowheads="1"/>
              </p:cNvSpPr>
              <p:nvPr/>
            </p:nvSpPr>
            <p:spPr bwMode="auto">
              <a:xfrm>
                <a:off x="3884735" y="4069080"/>
                <a:ext cx="10679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i="1" dirty="0" smtClean="0"/>
                  <a:t>C </a:t>
                </a:r>
                <a:r>
                  <a:rPr lang="en-US" altLang="zh-TW" sz="2000" i="1" dirty="0"/>
                  <a:t>curve</a:t>
                </a:r>
              </a:p>
            </p:txBody>
          </p:sp>
          <p:grpSp>
            <p:nvGrpSpPr>
              <p:cNvPr id="37" name="Group 12"/>
              <p:cNvGrpSpPr/>
              <p:nvPr/>
            </p:nvGrpSpPr>
            <p:grpSpPr>
              <a:xfrm>
                <a:off x="2882900" y="4145280"/>
                <a:ext cx="2395210" cy="1564402"/>
                <a:chOff x="2882900" y="4145280"/>
                <a:chExt cx="2395210" cy="1564402"/>
              </a:xfrm>
            </p:grpSpPr>
            <p:sp>
              <p:nvSpPr>
                <p:cNvPr id="3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82900" y="4145280"/>
                  <a:ext cx="0" cy="11887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>
                  <a:off x="2895600" y="5334000"/>
                  <a:ext cx="222567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16500" y="5340350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b="1" dirty="0"/>
                    <a:t>t</a:t>
                  </a:r>
                </a:p>
              </p:txBody>
            </p:sp>
            <p:sp>
              <p:nvSpPr>
                <p:cNvPr id="41" name="Freeform 26"/>
                <p:cNvSpPr>
                  <a:spLocks/>
                </p:cNvSpPr>
                <p:nvPr/>
              </p:nvSpPr>
              <p:spPr bwMode="auto">
                <a:xfrm>
                  <a:off x="2905328" y="4516880"/>
                  <a:ext cx="2054225" cy="822325"/>
                </a:xfrm>
                <a:custGeom>
                  <a:avLst/>
                  <a:gdLst/>
                  <a:ahLst/>
                  <a:cxnLst>
                    <a:cxn ang="0">
                      <a:pos x="0" y="511"/>
                    </a:cxn>
                    <a:cxn ang="0">
                      <a:pos x="289" y="409"/>
                    </a:cxn>
                    <a:cxn ang="0">
                      <a:pos x="624" y="121"/>
                    </a:cxn>
                    <a:cxn ang="0">
                      <a:pos x="881" y="20"/>
                    </a:cxn>
                    <a:cxn ang="0">
                      <a:pos x="1161" y="12"/>
                    </a:cxn>
                    <a:cxn ang="0">
                      <a:pos x="1411" y="90"/>
                    </a:cxn>
                    <a:cxn ang="0">
                      <a:pos x="1683" y="269"/>
                    </a:cxn>
                    <a:cxn ang="0">
                      <a:pos x="1925" y="448"/>
                    </a:cxn>
                    <a:cxn ang="0">
                      <a:pos x="2167" y="518"/>
                    </a:cxn>
                  </a:cxnLst>
                  <a:rect l="0" t="0" r="r" b="b"/>
                  <a:pathLst>
                    <a:path w="2167" h="518">
                      <a:moveTo>
                        <a:pt x="0" y="511"/>
                      </a:moveTo>
                      <a:cubicBezTo>
                        <a:pt x="92" y="492"/>
                        <a:pt x="185" y="474"/>
                        <a:pt x="289" y="409"/>
                      </a:cubicBezTo>
                      <a:cubicBezTo>
                        <a:pt x="393" y="344"/>
                        <a:pt x="525" y="186"/>
                        <a:pt x="624" y="121"/>
                      </a:cubicBezTo>
                      <a:cubicBezTo>
                        <a:pt x="723" y="56"/>
                        <a:pt x="792" y="38"/>
                        <a:pt x="881" y="20"/>
                      </a:cubicBezTo>
                      <a:cubicBezTo>
                        <a:pt x="970" y="2"/>
                        <a:pt x="1073" y="0"/>
                        <a:pt x="1161" y="12"/>
                      </a:cubicBezTo>
                      <a:cubicBezTo>
                        <a:pt x="1249" y="24"/>
                        <a:pt x="1324" y="47"/>
                        <a:pt x="1411" y="90"/>
                      </a:cubicBezTo>
                      <a:cubicBezTo>
                        <a:pt x="1498" y="133"/>
                        <a:pt x="1597" y="209"/>
                        <a:pt x="1683" y="269"/>
                      </a:cubicBezTo>
                      <a:cubicBezTo>
                        <a:pt x="1769" y="329"/>
                        <a:pt x="1844" y="407"/>
                        <a:pt x="1925" y="448"/>
                      </a:cubicBezTo>
                      <a:cubicBezTo>
                        <a:pt x="2006" y="489"/>
                        <a:pt x="2086" y="503"/>
                        <a:pt x="2167" y="51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2" name="Group 41"/>
          <p:cNvGrpSpPr/>
          <p:nvPr/>
        </p:nvGrpSpPr>
        <p:grpSpPr>
          <a:xfrm>
            <a:off x="1423194" y="5845314"/>
            <a:ext cx="6297613" cy="707886"/>
            <a:chOff x="-1371600" y="4419600"/>
            <a:chExt cx="6297613" cy="707886"/>
          </a:xfrm>
        </p:grpSpPr>
        <p:sp>
          <p:nvSpPr>
            <p:cNvPr id="43" name="Rectangle 42"/>
            <p:cNvSpPr/>
            <p:nvPr/>
          </p:nvSpPr>
          <p:spPr>
            <a:xfrm>
              <a:off x="-1371600" y="4419600"/>
              <a:ext cx="525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cs typeface="Arial"/>
                </a:rPr>
                <a:t>Fraction of material leaving reactor that has been inside reactor for a time between t</a:t>
              </a:r>
              <a:r>
                <a:rPr lang="en-US" sz="2000" baseline="-25000" dirty="0" smtClean="0">
                  <a:cs typeface="Arial"/>
                </a:rPr>
                <a:t>1</a:t>
              </a:r>
              <a:r>
                <a:rPr lang="en-US" sz="2000" dirty="0" smtClean="0">
                  <a:cs typeface="Arial"/>
                </a:rPr>
                <a:t> &amp; t</a:t>
              </a:r>
              <a:r>
                <a:rPr lang="en-US" sz="2000" baseline="-25000" dirty="0" smtClean="0">
                  <a:cs typeface="Arial"/>
                </a:rPr>
                <a:t>2</a:t>
              </a:r>
              <a:endParaRPr lang="en-US" sz="2000" dirty="0"/>
            </a:p>
          </p:txBody>
        </p:sp>
        <p:graphicFrame>
          <p:nvGraphicFramePr>
            <p:cNvPr id="44" name="Object 10"/>
            <p:cNvGraphicFramePr>
              <a:graphicFrameLocks noChangeAspect="1"/>
            </p:cNvGraphicFramePr>
            <p:nvPr/>
          </p:nvGraphicFramePr>
          <p:xfrm>
            <a:off x="3843338" y="4493122"/>
            <a:ext cx="1082675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5" name="Equation" r:id="rId5" imgW="1282680" imgH="507960" progId="Equation.DSMT4">
                    <p:embed/>
                  </p:oleObj>
                </mc:Choice>
                <mc:Fallback>
                  <p:oleObj name="Equation" r:id="rId5" imgW="128268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3338" y="4493122"/>
                          <a:ext cx="1082675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10"/>
          <p:cNvGraphicFramePr>
            <a:graphicFrameLocks noChangeAspect="1"/>
          </p:cNvGraphicFramePr>
          <p:nvPr/>
        </p:nvGraphicFramePr>
        <p:xfrm>
          <a:off x="838200" y="4991101"/>
          <a:ext cx="108743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7" imgW="1282680" imgH="736560" progId="Equation.DSMT4">
                  <p:embed/>
                </p:oleObj>
              </mc:Choice>
              <mc:Fallback>
                <p:oleObj name="Equation" r:id="rId7" imgW="12826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91101"/>
                        <a:ext cx="1087438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6000" y="4914901"/>
            <a:ext cx="6311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E(t)=0 for t&lt;0 since no tracer can exit before it enters</a:t>
            </a:r>
          </a:p>
          <a:p>
            <a:r>
              <a:rPr lang="en-US" sz="2000" dirty="0" smtClean="0"/>
              <a:t>E(t)</a:t>
            </a:r>
            <a:r>
              <a:rPr lang="en-US" sz="2000" dirty="0" smtClean="0">
                <a:latin typeface="Arial"/>
                <a:cs typeface="Arial"/>
              </a:rPr>
              <a:t>≥0 for t&gt;0 since mass fractions are always positive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9957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893" y="1534886"/>
          <a:ext cx="9096215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656"/>
                <a:gridCol w="313944"/>
                <a:gridCol w="704088"/>
                <a:gridCol w="585216"/>
                <a:gridCol w="706723"/>
                <a:gridCol w="585216"/>
                <a:gridCol w="585216"/>
                <a:gridCol w="706723"/>
                <a:gridCol w="706723"/>
                <a:gridCol w="706723"/>
                <a:gridCol w="704088"/>
                <a:gridCol w="706723"/>
                <a:gridCol w="704088"/>
                <a:gridCol w="70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0" dirty="0" smtClean="0"/>
                        <a:t>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 g/m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0.298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0.483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0.585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328748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Segregation model: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481138" y="3287713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Equation" r:id="rId3" imgW="2260440" imgH="736560" progId="Equation.DSMT4">
                  <p:embed/>
                </p:oleObj>
              </mc:Choice>
              <mc:Fallback>
                <p:oleObj name="Equation" r:id="rId3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287713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3962400" y="3276600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5" imgW="2438280" imgH="799920" progId="Equation.DSMT4">
                  <p:embed/>
                </p:oleObj>
              </mc:Choice>
              <mc:Fallback>
                <p:oleObj name="Equation" r:id="rId5" imgW="2438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2438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8836" y="4343400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Numerical method</a:t>
            </a:r>
          </a:p>
        </p:txBody>
      </p:sp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6477000" y="3276600"/>
          <a:ext cx="266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7" imgW="2666880" imgH="736560" progId="Equation.DSMT4">
                  <p:embed/>
                </p:oleObj>
              </mc:Choice>
              <mc:Fallback>
                <p:oleObj name="Equation" r:id="rId7" imgW="2666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2667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210572"/>
              </p:ext>
            </p:extLst>
          </p:nvPr>
        </p:nvGraphicFramePr>
        <p:xfrm>
          <a:off x="3263900" y="4191000"/>
          <a:ext cx="495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9" imgW="4952880" imgH="736560" progId="Equation.DSMT4">
                  <p:embed/>
                </p:oleObj>
              </mc:Choice>
              <mc:Fallback>
                <p:oleObj name="Equation" r:id="rId9" imgW="4952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191000"/>
                        <a:ext cx="4953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15097"/>
              </p:ext>
            </p:extLst>
          </p:nvPr>
        </p:nvGraphicFramePr>
        <p:xfrm>
          <a:off x="393700" y="5054600"/>
          <a:ext cx="8356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11" imgW="8356320" imgH="736560" progId="Equation.DSMT4">
                  <p:embed/>
                </p:oleObj>
              </mc:Choice>
              <mc:Fallback>
                <p:oleObj name="Equation" r:id="rId11" imgW="83563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054600"/>
                        <a:ext cx="8356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63864"/>
              </p:ext>
            </p:extLst>
          </p:nvPr>
        </p:nvGraphicFramePr>
        <p:xfrm>
          <a:off x="1911350" y="5867400"/>
          <a:ext cx="5321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13" imgW="5321160" imgH="736560" progId="Equation.3">
                  <p:embed/>
                </p:oleObj>
              </mc:Choice>
              <mc:Fallback>
                <p:oleObj name="Equation" r:id="rId13" imgW="53211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5867400"/>
                        <a:ext cx="53213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20771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893" y="1534886"/>
          <a:ext cx="9096215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656"/>
                <a:gridCol w="313944"/>
                <a:gridCol w="704088"/>
                <a:gridCol w="585216"/>
                <a:gridCol w="706723"/>
                <a:gridCol w="585216"/>
                <a:gridCol w="585216"/>
                <a:gridCol w="706723"/>
                <a:gridCol w="706723"/>
                <a:gridCol w="706723"/>
                <a:gridCol w="704088"/>
                <a:gridCol w="706723"/>
                <a:gridCol w="704088"/>
                <a:gridCol w="70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0" dirty="0" smtClean="0"/>
                        <a:t>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 g/m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0.298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0.483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0.585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3287486"/>
            <a:ext cx="633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Alternative approach: segregation model by Polymath: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615950" y="3816008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tion" r:id="rId3" imgW="2260440" imgH="736560" progId="Equation.DSMT4">
                  <p:embed/>
                </p:oleObj>
              </mc:Choice>
              <mc:Fallback>
                <p:oleObj name="Equation" r:id="rId3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3816008"/>
                        <a:ext cx="22606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CC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60450"/>
              </p:ext>
            </p:extLst>
          </p:nvPr>
        </p:nvGraphicFramePr>
        <p:xfrm>
          <a:off x="6089650" y="3784258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5" imgW="2438280" imgH="799920" progId="Equation.DSMT4">
                  <p:embed/>
                </p:oleObj>
              </mc:Choice>
              <mc:Fallback>
                <p:oleObj name="Equation" r:id="rId5" imgW="2438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784258"/>
                        <a:ext cx="2438400" cy="8001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793848" y="5334000"/>
            <a:ext cx="1511952" cy="400110"/>
          </a:xfrm>
          <a:prstGeom prst="rect">
            <a:avLst/>
          </a:prstGeom>
          <a:ln w="28575">
            <a:solidFill>
              <a:srgbClr val="CC00CC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B0</a:t>
            </a:r>
            <a:r>
              <a:rPr lang="en-US" sz="2000" dirty="0" smtClean="0"/>
              <a:t>=0.0313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069565" y="4876800"/>
            <a:ext cx="960519" cy="400110"/>
          </a:xfrm>
          <a:prstGeom prst="rect">
            <a:avLst/>
          </a:prstGeom>
          <a:ln w="28575">
            <a:solidFill>
              <a:srgbClr val="CC00CC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k=176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4935949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an equation for E(t)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963" y="6076890"/>
            <a:ext cx="7342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Polymath to fit the E(t)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t data in the table to a polynomial</a:t>
            </a: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492500" y="3866808"/>
          <a:ext cx="198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7" imgW="1981080" imgH="634680" progId="Equation.3">
                  <p:embed/>
                </p:oleObj>
              </mc:Choice>
              <mc:Fallback>
                <p:oleObj name="Equation" r:id="rId7" imgW="1981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866808"/>
                        <a:ext cx="1981200" cy="6350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5105400" y="43434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16054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8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3437" t="13281" r="75313" b="48437"/>
          <a:stretch>
            <a:fillRect/>
          </a:stretch>
        </p:blipFill>
        <p:spPr bwMode="auto">
          <a:xfrm>
            <a:off x="152400" y="527110"/>
            <a:ext cx="518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533400" y="114300"/>
            <a:ext cx="668773" cy="1174810"/>
            <a:chOff x="533400" y="501590"/>
            <a:chExt cx="668773" cy="1174810"/>
          </a:xfrm>
        </p:grpSpPr>
        <p:cxnSp>
          <p:nvCxnSpPr>
            <p:cNvPr id="23" name="Straight Arrow Connector 22"/>
            <p:cNvCxnSpPr/>
            <p:nvPr/>
          </p:nvCxnSpPr>
          <p:spPr>
            <a:xfrm rot="16200000" flipH="1">
              <a:off x="617220" y="1226820"/>
              <a:ext cx="822960" cy="76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3400" y="50159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time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58900" y="114300"/>
            <a:ext cx="596638" cy="1174810"/>
            <a:chOff x="596900" y="501590"/>
            <a:chExt cx="596638" cy="1174810"/>
          </a:xfrm>
        </p:grpSpPr>
        <p:cxnSp>
          <p:nvCxnSpPr>
            <p:cNvPr id="27" name="Straight Arrow Connector 26"/>
            <p:cNvCxnSpPr/>
            <p:nvPr/>
          </p:nvCxnSpPr>
          <p:spPr>
            <a:xfrm rot="16200000" flipH="1">
              <a:off x="617220" y="1226820"/>
              <a:ext cx="822960" cy="76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96900" y="501590"/>
              <a:ext cx="596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E(t)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2590800" y="3350621"/>
            <a:ext cx="990600" cy="3048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81400" y="3277566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E(t) = 0 at t=0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57600" y="2911082"/>
            <a:ext cx="457200" cy="18288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4800" y="2813110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Gave best fit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2672" y="4267200"/>
            <a:ext cx="6798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Model: C02= a1*C01 + a2*C01^2 + a3*C01^3 + a4*C01^4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4799" y="6096000"/>
            <a:ext cx="858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Final Equation: E= 0.0889237*t -0.0157181*t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+ 0.0007926*t</a:t>
            </a:r>
            <a:r>
              <a:rPr lang="en-US" sz="2000" baseline="30000" dirty="0"/>
              <a:t>3</a:t>
            </a:r>
            <a:r>
              <a:rPr lang="en-US" sz="2000" dirty="0" smtClean="0"/>
              <a:t> – 8.63E-6*t</a:t>
            </a:r>
            <a:r>
              <a:rPr lang="en-US" sz="2000" baseline="30000" dirty="0"/>
              <a:t>4</a:t>
            </a:r>
            <a:endParaRPr lang="en-US" sz="20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2053925" y="6070600"/>
            <a:ext cx="66294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78780" y="4696361"/>
            <a:ext cx="1986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a1=0.0889237</a:t>
            </a:r>
          </a:p>
          <a:p>
            <a:r>
              <a:rPr lang="en-US" sz="2000" dirty="0" smtClean="0"/>
              <a:t>a2= -0.0157181</a:t>
            </a:r>
          </a:p>
          <a:p>
            <a:r>
              <a:rPr lang="en-US" sz="2000" dirty="0" smtClean="0"/>
              <a:t>a3= 0.0007926</a:t>
            </a:r>
          </a:p>
          <a:p>
            <a:r>
              <a:rPr lang="en-US" sz="2000" dirty="0" smtClean="0"/>
              <a:t>a4= -8.63E-06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8800" y="6858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For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endParaRPr lang="en-US" dirty="0" smtClean="0">
              <a:cs typeface="Arial"/>
            </a:endParaRPr>
          </a:p>
          <a:p>
            <a:pPr algn="ctr"/>
            <a:r>
              <a:rPr lang="en-US" dirty="0" smtClean="0">
                <a:cs typeface="Arial"/>
              </a:rPr>
              <a:t>Calculate the X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 using the </a:t>
            </a:r>
            <a:r>
              <a:rPr lang="en-US" dirty="0" smtClean="0">
                <a:solidFill>
                  <a:srgbClr val="339933"/>
                </a:solidFill>
                <a:cs typeface="Arial"/>
              </a:rPr>
              <a:t>complete segregation model using Polymath</a:t>
            </a:r>
            <a:endParaRPr lang="en-US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  <p:bldP spid="34" grpId="0"/>
      <p:bldP spid="35" grpId="0"/>
      <p:bldP spid="36" grpId="0" animBg="1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 l="7500" t="14063" r="75000" b="63750"/>
          <a:stretch>
            <a:fillRect/>
          </a:stretch>
        </p:blipFill>
        <p:spPr bwMode="auto">
          <a:xfrm>
            <a:off x="1496578" y="337820"/>
            <a:ext cx="6669004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print"/>
          <a:srcRect l="10343" t="26812" r="73125" b="57188"/>
          <a:stretch>
            <a:fillRect/>
          </a:stretch>
        </p:blipFill>
        <p:spPr bwMode="auto">
          <a:xfrm>
            <a:off x="1432560" y="3755789"/>
            <a:ext cx="6797040" cy="2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344269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endParaRPr lang="en-US" dirty="0" smtClean="0">
              <a:cs typeface="Arial"/>
            </a:endParaRPr>
          </a:p>
          <a:p>
            <a:r>
              <a:rPr lang="en-US" dirty="0" smtClean="0">
                <a:cs typeface="Arial"/>
              </a:rPr>
              <a:t>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  <a:cs typeface="Arial"/>
              </a:rPr>
              <a:t>Complete segregation model by Polymath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615941"/>
              </p:ext>
            </p:extLst>
          </p:nvPr>
        </p:nvGraphicFramePr>
        <p:xfrm>
          <a:off x="6223000" y="6288036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Equation" r:id="rId5" imgW="1167893" imgH="304668" progId="Equation.3">
                  <p:embed/>
                </p:oleObj>
              </mc:Choice>
              <mc:Fallback>
                <p:oleObj name="Equation" r:id="rId5" imgW="1167893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6288036"/>
                        <a:ext cx="1168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44700" y="62292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Segregation model by Polymath:</a:t>
            </a:r>
          </a:p>
        </p:txBody>
      </p:sp>
    </p:spTree>
    <p:extLst>
      <p:ext uri="{BB962C8B-B14F-4D97-AF65-F5344CB8AC3E}">
        <p14:creationId xmlns:p14="http://schemas.microsoft.com/office/powerpoint/2010/main" val="5256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2" y="2955492"/>
            <a:ext cx="3581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Maximum </a:t>
            </a:r>
            <a:r>
              <a:rPr lang="en-US" sz="2000" dirty="0" err="1" smtClean="0">
                <a:solidFill>
                  <a:srgbClr val="7030A0"/>
                </a:solidFill>
              </a:rPr>
              <a:t>mixedness</a:t>
            </a:r>
            <a:r>
              <a:rPr lang="en-US" sz="2000" dirty="0" smtClean="0">
                <a:solidFill>
                  <a:srgbClr val="7030A0"/>
                </a:solidFill>
              </a:rPr>
              <a:t> model: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77974"/>
              </p:ext>
            </p:extLst>
          </p:nvPr>
        </p:nvGraphicFramePr>
        <p:xfrm>
          <a:off x="3505200" y="2921000"/>
          <a:ext cx="2816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Equation" r:id="rId3" imgW="2819160" imgH="723600" progId="Equation.DSMT4">
                  <p:embed/>
                </p:oleObj>
              </mc:Choice>
              <mc:Fallback>
                <p:oleObj name="Equation" r:id="rId3" imgW="28191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21000"/>
                        <a:ext cx="28162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3200" y="3073400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=time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667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Polymath cannot solve because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>
                <a:cs typeface="Arial"/>
              </a:rPr>
              <a:t>→0 (needs to increase)</a:t>
            </a:r>
            <a:endParaRPr lang="en-US" sz="2000" dirty="0" smtClean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24132"/>
              </p:ext>
            </p:extLst>
          </p:nvPr>
        </p:nvGraphicFramePr>
        <p:xfrm>
          <a:off x="384175" y="3886200"/>
          <a:ext cx="287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5" imgW="2869920" imgH="444240" progId="Equation.DSMT4">
                  <p:embed/>
                </p:oleObj>
              </mc:Choice>
              <mc:Fallback>
                <p:oleObj name="Equation" r:id="rId5" imgW="2869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886200"/>
                        <a:ext cx="2870200" cy="4445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29756"/>
              </p:ext>
            </p:extLst>
          </p:nvPr>
        </p:nvGraphicFramePr>
        <p:xfrm>
          <a:off x="3536950" y="3962400"/>
          <a:ext cx="294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7" imgW="2946240" imgH="330120" progId="Equation.DSMT4">
                  <p:embed/>
                </p:oleObj>
              </mc:Choice>
              <mc:Fallback>
                <p:oleObj name="Equation" r:id="rId7" imgW="2946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962400"/>
                        <a:ext cx="2946400" cy="330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03431"/>
              </p:ext>
            </p:extLst>
          </p:nvPr>
        </p:nvGraphicFramePr>
        <p:xfrm>
          <a:off x="6765926" y="3873500"/>
          <a:ext cx="173263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9" imgW="1993680" imgH="736560" progId="Equation.DSMT4">
                  <p:embed/>
                </p:oleObj>
              </mc:Choice>
              <mc:Fallback>
                <p:oleObj name="Equation" r:id="rId9" imgW="19936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6" y="3873500"/>
                        <a:ext cx="1732630" cy="64008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5400000" flipH="1" flipV="1">
            <a:off x="3291840" y="3489960"/>
            <a:ext cx="27432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002" y="4813300"/>
            <a:ext cx="809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for</a:t>
            </a:r>
            <a:r>
              <a:rPr lang="en-US" sz="2000" dirty="0" smtClean="0">
                <a:solidFill>
                  <a:srgbClr val="0000FF"/>
                </a:solidFill>
              </a:rPr>
              <a:t> z, where z=T̅-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where T̅=longest time interval (14 min)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625346"/>
              </p:ext>
            </p:extLst>
          </p:nvPr>
        </p:nvGraphicFramePr>
        <p:xfrm>
          <a:off x="152400" y="5270500"/>
          <a:ext cx="3640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11" imgW="3644640" imgH="838080" progId="Equation.DSMT4">
                  <p:embed/>
                </p:oleObj>
              </mc:Choice>
              <mc:Fallback>
                <p:oleObj name="Equation" r:id="rId11" imgW="36446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270500"/>
                        <a:ext cx="3640138" cy="838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363497"/>
              </p:ext>
            </p:extLst>
          </p:nvPr>
        </p:nvGraphicFramePr>
        <p:xfrm>
          <a:off x="4038600" y="538480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13" imgW="1701720" imgH="609480" progId="Equation.DSMT4">
                  <p:embed/>
                </p:oleObj>
              </mc:Choice>
              <mc:Fallback>
                <p:oleObj name="Equation" r:id="rId13" imgW="1701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84800"/>
                        <a:ext cx="1701800" cy="6096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21313"/>
              </p:ext>
            </p:extLst>
          </p:nvPr>
        </p:nvGraphicFramePr>
        <p:xfrm>
          <a:off x="7696200" y="2921000"/>
          <a:ext cx="78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15" imgW="787320" imgH="609480" progId="Equation.3">
                  <p:embed/>
                </p:oleObj>
              </mc:Choice>
              <mc:Fallback>
                <p:oleObj name="Equation" r:id="rId15" imgW="7873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921000"/>
                        <a:ext cx="78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CC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67400" y="5156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 must be in terms of T̅-z.  Since T̅-z=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=t, simply substitute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for 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5772" y="6184900"/>
            <a:ext cx="7332457" cy="400110"/>
          </a:xfrm>
          <a:prstGeom prst="rect">
            <a:avLst/>
          </a:prstGeom>
          <a:noFill/>
          <a:ln w="31750">
            <a:solidFill>
              <a:srgbClr val="CC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E(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)= 0.0889237*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-0.0157181*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– 8.63E-6*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4</a:t>
            </a:r>
            <a:endParaRPr lang="en-US" sz="2000" dirty="0" smtClean="0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800600" y="3543300"/>
            <a:ext cx="4334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zh-TW" i="1" dirty="0" smtClean="0"/>
              <a:t>F(</a:t>
            </a:r>
            <a:r>
              <a:rPr lang="en-US" altLang="zh-TW" i="1" dirty="0" smtClean="0">
                <a:latin typeface="Symbol" pitchFamily="18" charset="2"/>
              </a:rPr>
              <a:t>l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 is </a:t>
            </a:r>
            <a:r>
              <a:rPr lang="en-US" altLang="zh-TW" dirty="0"/>
              <a:t>a cumulative distribution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complete segregation model</a:t>
            </a:r>
            <a:r>
              <a:rPr lang="en-US" dirty="0" smtClean="0">
                <a:solidFill>
                  <a:srgbClr val="339933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maximum </a:t>
            </a:r>
            <a:r>
              <a:rPr lang="en-US" dirty="0" err="1" smtClean="0">
                <a:solidFill>
                  <a:srgbClr val="7030A0"/>
                </a:solidFill>
              </a:rPr>
              <a:t>mixedness</a:t>
            </a:r>
            <a:r>
              <a:rPr lang="en-US" dirty="0" smtClean="0">
                <a:solidFill>
                  <a:srgbClr val="7030A0"/>
                </a:solidFill>
              </a:rPr>
              <a:t> model</a:t>
            </a:r>
            <a:r>
              <a:rPr lang="en-US" dirty="0" smtClean="0"/>
              <a:t>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19130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21" grpId="0"/>
      <p:bldP spid="24" grpId="0"/>
      <p:bldP spid="27" grpId="0" animBg="1"/>
      <p:bldP spid="18" grpId="0"/>
      <p:bldP spid="1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22" y="0"/>
            <a:ext cx="7577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Maximum </a:t>
            </a:r>
            <a:r>
              <a:rPr lang="en-US" sz="2000" dirty="0" err="1" smtClean="0">
                <a:solidFill>
                  <a:srgbClr val="7030A0"/>
                </a:solidFill>
              </a:rPr>
              <a:t>Mixedness</a:t>
            </a:r>
            <a:r>
              <a:rPr lang="en-US" sz="2000" dirty="0" smtClean="0">
                <a:solidFill>
                  <a:srgbClr val="7030A0"/>
                </a:solidFill>
              </a:rPr>
              <a:t> Model,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nonelementary</a:t>
            </a:r>
            <a:r>
              <a:rPr lang="en-US" sz="2000" dirty="0" smtClean="0">
                <a:solidFill>
                  <a:srgbClr val="FF0000"/>
                </a:solidFill>
              </a:rPr>
              <a:t> reaction A+B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→C+D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-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=kC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000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6313" t="16718" r="75875" b="50473"/>
          <a:stretch>
            <a:fillRect/>
          </a:stretch>
        </p:blipFill>
        <p:spPr bwMode="auto">
          <a:xfrm>
            <a:off x="152400" y="381000"/>
            <a:ext cx="5956661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284662" y="1524000"/>
          <a:ext cx="3640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Equation" r:id="rId4" imgW="3644640" imgH="838080" progId="Equation.DSMT4">
                  <p:embed/>
                </p:oleObj>
              </mc:Choice>
              <mc:Fallback>
                <p:oleObj name="Equation" r:id="rId4" imgW="36446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1524000"/>
                        <a:ext cx="3640138" cy="838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781300" y="1600200"/>
            <a:ext cx="1435100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752600" y="213360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6" imgW="1701720" imgH="609480" progId="Equation.DSMT4">
                  <p:embed/>
                </p:oleObj>
              </mc:Choice>
              <mc:Fallback>
                <p:oleObj name="Equation" r:id="rId6" imgW="1701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1701800" cy="6096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1524000" y="27432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3886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Eq</a:t>
            </a:r>
            <a:r>
              <a:rPr lang="en-US" sz="2000" dirty="0" smtClean="0"/>
              <a:t> for E describes RTD function only on interval t= 0 to 14 minutes, otherwise E=0</a:t>
            </a:r>
          </a:p>
        </p:txBody>
      </p:sp>
      <p:cxnSp>
        <p:nvCxnSpPr>
          <p:cNvPr id="16" name="Elbow Connector 15"/>
          <p:cNvCxnSpPr/>
          <p:nvPr/>
        </p:nvCxnSpPr>
        <p:spPr>
          <a:xfrm rot="5400000" flipH="1" flipV="1">
            <a:off x="3662680" y="40640"/>
            <a:ext cx="548640" cy="5394960"/>
          </a:xfrm>
          <a:prstGeom prst="bentConnector3">
            <a:avLst>
              <a:gd name="adj1" fmla="val 5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05601" y="2438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Denominator cannot = 0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324600" y="3187700"/>
          <a:ext cx="233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8" imgW="2336760" imgH="291960" progId="Equation.3">
                  <p:embed/>
                </p:oleObj>
              </mc:Choice>
              <mc:Fallback>
                <p:oleObj name="Equation" r:id="rId8" imgW="2336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87700"/>
                        <a:ext cx="2336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066800" y="3429000"/>
            <a:ext cx="518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3886200" y="3733800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27585" y="5257800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A, maximum </a:t>
            </a:r>
            <a:r>
              <a:rPr lang="en-US" sz="2400" baseline="-25000" dirty="0" err="1" smtClean="0"/>
              <a:t>mixedness</a:t>
            </a:r>
            <a:r>
              <a:rPr lang="en-US" sz="2400" dirty="0" smtClean="0"/>
              <a:t> = 0.347</a:t>
            </a:r>
            <a:endParaRPr lang="en-US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5719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C(t) &amp; E(t) are given in the table below.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in this reactor. Calculate the conversion for the </a:t>
            </a:r>
            <a:r>
              <a:rPr lang="en-US" dirty="0" smtClean="0">
                <a:solidFill>
                  <a:srgbClr val="CC00CC"/>
                </a:solidFill>
              </a:rPr>
              <a:t>complete segregation model under adiabatic conditions </a:t>
            </a:r>
            <a:r>
              <a:rPr lang="en-US" dirty="0" smtClean="0"/>
              <a:t>with T</a:t>
            </a:r>
            <a:r>
              <a:rPr lang="en-US" baseline="-25000" dirty="0" smtClean="0"/>
              <a:t>0</a:t>
            </a:r>
            <a:r>
              <a:rPr lang="en-US" dirty="0" smtClean="0"/>
              <a:t>= 288K,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mol/L, 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dirty="0" smtClean="0">
                <a:latin typeface="Arial"/>
                <a:cs typeface="Arial"/>
              </a:rPr>
              <a:t>°</a:t>
            </a:r>
            <a:r>
              <a:rPr lang="en-US" baseline="-25000" dirty="0" smtClean="0">
                <a:latin typeface="Arial"/>
                <a:cs typeface="Arial"/>
              </a:rPr>
              <a:t>RX</a:t>
            </a:r>
            <a:r>
              <a:rPr lang="en-US" dirty="0" smtClean="0">
                <a:latin typeface="Arial"/>
                <a:cs typeface="Arial"/>
              </a:rPr>
              <a:t>=-40000 cal/mol,</a:t>
            </a:r>
            <a:r>
              <a:rPr lang="en-US" dirty="0" smtClean="0"/>
              <a:t> E/R =3600K, C</a:t>
            </a:r>
            <a:r>
              <a:rPr lang="en-US" baseline="-25000" dirty="0" smtClean="0"/>
              <a:t>PA</a:t>
            </a:r>
            <a:r>
              <a:rPr lang="en-US" dirty="0" smtClean="0"/>
              <a:t>=C</a:t>
            </a:r>
            <a:r>
              <a:rPr lang="en-US" baseline="-25000" dirty="0" smtClean="0"/>
              <a:t>PB</a:t>
            </a:r>
            <a:r>
              <a:rPr lang="en-US" dirty="0" smtClean="0"/>
              <a:t>=20cal/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dirty="0" smtClean="0"/>
              <a:t> &amp; C</a:t>
            </a:r>
            <a:r>
              <a:rPr lang="en-US" baseline="-25000" dirty="0" smtClean="0"/>
              <a:t>PC</a:t>
            </a:r>
            <a:r>
              <a:rPr lang="en-US" dirty="0" smtClean="0"/>
              <a:t>=C</a:t>
            </a:r>
            <a:r>
              <a:rPr lang="en-US" baseline="-25000" dirty="0" smtClean="0"/>
              <a:t>PD</a:t>
            </a:r>
            <a:r>
              <a:rPr lang="en-US" dirty="0" smtClean="0"/>
              <a:t>=30 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5400" y="3143250"/>
            <a:ext cx="431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Polymath </a:t>
            </a:r>
            <a:r>
              <a:rPr lang="en-US" sz="2000" dirty="0" err="1" smtClean="0">
                <a:solidFill>
                  <a:srgbClr val="0000FF"/>
                </a:solidFill>
              </a:rPr>
              <a:t>eqs</a:t>
            </a:r>
            <a:r>
              <a:rPr lang="en-US" sz="2000" dirty="0" smtClean="0">
                <a:solidFill>
                  <a:srgbClr val="0000FF"/>
                </a:solidFill>
              </a:rPr>
              <a:t> for segregation model:</a:t>
            </a:r>
          </a:p>
        </p:txBody>
      </p:sp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4330700" y="2971800"/>
          <a:ext cx="198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Equation" r:id="rId3" imgW="1981080" imgH="634680" progId="Equation.DSMT4">
                  <p:embed/>
                </p:oleObj>
              </mc:Choice>
              <mc:Fallback>
                <p:oleObj name="Equation" r:id="rId3" imgW="1981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971800"/>
                        <a:ext cx="1981200" cy="63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083564" y="3676650"/>
            <a:ext cx="6976872" cy="3657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E(t)= 0.0889237*t -0.0157181*t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+ 0.0007926*t</a:t>
            </a:r>
            <a:r>
              <a:rPr lang="en-US" sz="2000" baseline="30000" dirty="0"/>
              <a:t>3</a:t>
            </a:r>
            <a:r>
              <a:rPr lang="en-US" sz="2000" dirty="0" smtClean="0"/>
              <a:t> – 8.63E-6*t</a:t>
            </a:r>
            <a:r>
              <a:rPr lang="en-US" sz="2000" baseline="30000" dirty="0"/>
              <a:t>4</a:t>
            </a:r>
            <a:endParaRPr lang="en-US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4114800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Express k as function of T:</a:t>
            </a: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3048000" y="4114800"/>
          <a:ext cx="50419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5" imgW="5130720" imgH="736560" progId="Equation.DSMT4">
                  <p:embed/>
                </p:oleObj>
              </mc:Choice>
              <mc:Fallback>
                <p:oleObj name="Equation" r:id="rId5" imgW="51307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14800"/>
                        <a:ext cx="5041900" cy="7270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6489700" y="2990850"/>
          <a:ext cx="2540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7" imgW="2539800" imgH="622080" progId="Equation.DSMT4">
                  <p:embed/>
                </p:oleObj>
              </mc:Choice>
              <mc:Fallback>
                <p:oleObj name="Equation" r:id="rId7" imgW="2539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2990850"/>
                        <a:ext cx="2540000" cy="622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" y="4851400"/>
            <a:ext cx="731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equations from energy balance.  For adiabatic operation:</a:t>
            </a:r>
          </a:p>
        </p:txBody>
      </p:sp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34103"/>
              </p:ext>
            </p:extLst>
          </p:nvPr>
        </p:nvGraphicFramePr>
        <p:xfrm>
          <a:off x="2183925" y="5257800"/>
          <a:ext cx="4776151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9" imgW="5219640" imgH="1396800" progId="Equation.3">
                  <p:embed/>
                </p:oleObj>
              </mc:Choice>
              <mc:Fallback>
                <p:oleObj name="Equation" r:id="rId9" imgW="52196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925" y="5257800"/>
                        <a:ext cx="4776151" cy="128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14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31" grpId="0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32963"/>
              </p:ext>
            </p:extLst>
          </p:nvPr>
        </p:nvGraphicFramePr>
        <p:xfrm>
          <a:off x="0" y="1534886"/>
          <a:ext cx="9144002" cy="135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 g/m</a:t>
                      </a:r>
                      <a:r>
                        <a:rPr lang="en-US" sz="1700" baseline="300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C(t) &amp; E(t) are given in the table below.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in this reactor. Calculate the conversion for the</a:t>
            </a:r>
            <a:r>
              <a:rPr lang="en-US" dirty="0" smtClean="0">
                <a:solidFill>
                  <a:srgbClr val="CC00CC"/>
                </a:solidFill>
              </a:rPr>
              <a:t> complete segregation model under adiabatic conditions </a:t>
            </a:r>
            <a:r>
              <a:rPr lang="en-US" dirty="0" smtClean="0"/>
              <a:t>with T</a:t>
            </a:r>
            <a:r>
              <a:rPr lang="en-US" baseline="-25000" dirty="0" smtClean="0"/>
              <a:t>0</a:t>
            </a:r>
            <a:r>
              <a:rPr lang="en-US" dirty="0" smtClean="0"/>
              <a:t>= 288K,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mol/L, 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dirty="0" smtClean="0">
                <a:latin typeface="Arial"/>
                <a:cs typeface="Arial"/>
              </a:rPr>
              <a:t>°</a:t>
            </a:r>
            <a:r>
              <a:rPr lang="en-US" baseline="-25000" dirty="0" smtClean="0">
                <a:latin typeface="Arial"/>
                <a:cs typeface="Arial"/>
              </a:rPr>
              <a:t>RX</a:t>
            </a:r>
            <a:r>
              <a:rPr lang="en-US" dirty="0" smtClean="0">
                <a:latin typeface="Arial"/>
                <a:cs typeface="Arial"/>
              </a:rPr>
              <a:t>=-40000 cal/mol,</a:t>
            </a:r>
            <a:r>
              <a:rPr lang="en-US" dirty="0" smtClean="0"/>
              <a:t> E/R =3600K, C</a:t>
            </a:r>
            <a:r>
              <a:rPr lang="en-US" baseline="-25000" dirty="0" smtClean="0"/>
              <a:t>PA</a:t>
            </a:r>
            <a:r>
              <a:rPr lang="en-US" dirty="0" smtClean="0"/>
              <a:t>=C</a:t>
            </a:r>
            <a:r>
              <a:rPr lang="en-US" baseline="-25000" dirty="0" smtClean="0"/>
              <a:t>PB</a:t>
            </a:r>
            <a:r>
              <a:rPr lang="en-US" dirty="0" smtClean="0"/>
              <a:t>=20cal/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dirty="0" smtClean="0"/>
              <a:t> &amp; C</a:t>
            </a:r>
            <a:r>
              <a:rPr lang="en-US" baseline="-25000" dirty="0" smtClean="0"/>
              <a:t>PC</a:t>
            </a:r>
            <a:r>
              <a:rPr lang="en-US" dirty="0" smtClean="0"/>
              <a:t>=C</a:t>
            </a:r>
            <a:r>
              <a:rPr lang="en-US" baseline="-25000" dirty="0" smtClean="0"/>
              <a:t>PD</a:t>
            </a:r>
            <a:r>
              <a:rPr lang="en-US" dirty="0" smtClean="0"/>
              <a:t>=30 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endParaRPr lang="en-US" dirty="0" smtClean="0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3102114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Energy balance for adiabatic operation:</a:t>
            </a:r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32000"/>
              </p:ext>
            </p:extLst>
          </p:nvPr>
        </p:nvGraphicFramePr>
        <p:xfrm>
          <a:off x="4038600" y="4203700"/>
          <a:ext cx="448293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Equation" r:id="rId3" imgW="4927320" imgH="609480" progId="Equation.DSMT4">
                  <p:embed/>
                </p:oleObj>
              </mc:Choice>
              <mc:Fallback>
                <p:oleObj name="Equation" r:id="rId3" imgW="49273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203700"/>
                        <a:ext cx="4482930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432294"/>
              </p:ext>
            </p:extLst>
          </p:nvPr>
        </p:nvGraphicFramePr>
        <p:xfrm>
          <a:off x="3162300" y="2870200"/>
          <a:ext cx="4777608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5" imgW="5219640" imgH="1396800" progId="Equation.DSMT4">
                  <p:embed/>
                </p:oleObj>
              </mc:Choice>
              <mc:Fallback>
                <p:oleObj name="Equation" r:id="rId5" imgW="521964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2870200"/>
                        <a:ext cx="4777608" cy="128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486959"/>
              </p:ext>
            </p:extLst>
          </p:nvPr>
        </p:nvGraphicFramePr>
        <p:xfrm>
          <a:off x="381000" y="4813300"/>
          <a:ext cx="3189353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7" imgW="3454200" imgH="1384200" progId="Equation.DSMT4">
                  <p:embed/>
                </p:oleObj>
              </mc:Choice>
              <mc:Fallback>
                <p:oleObj name="Equation" r:id="rId7" imgW="345420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13300"/>
                        <a:ext cx="3189353" cy="128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03635"/>
              </p:ext>
            </p:extLst>
          </p:nvPr>
        </p:nvGraphicFramePr>
        <p:xfrm>
          <a:off x="380892" y="4008120"/>
          <a:ext cx="3429108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9" imgW="3682800" imgH="685800" progId="Equation.DSMT4">
                  <p:embed/>
                </p:oleObj>
              </mc:Choice>
              <mc:Fallback>
                <p:oleObj name="Equation" r:id="rId9" imgW="3682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92" y="4008120"/>
                        <a:ext cx="3429108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70430"/>
              </p:ext>
            </p:extLst>
          </p:nvPr>
        </p:nvGraphicFramePr>
        <p:xfrm>
          <a:off x="4165601" y="4870450"/>
          <a:ext cx="1854403" cy="5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11" imgW="1981080" imgH="634680" progId="Equation.DSMT4">
                  <p:embed/>
                </p:oleObj>
              </mc:Choice>
              <mc:Fallback>
                <p:oleObj name="Equation" r:id="rId11" imgW="1981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1" y="4870450"/>
                        <a:ext cx="1854403" cy="59436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83564" y="6235700"/>
            <a:ext cx="6976872" cy="3847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E(t)= 0.0889237*t -0.0157181*t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 + 0.0007926*t</a:t>
            </a:r>
            <a:r>
              <a:rPr lang="en-US" sz="1900" baseline="30000" dirty="0"/>
              <a:t>3</a:t>
            </a:r>
            <a:r>
              <a:rPr lang="en-US" sz="1900" dirty="0" smtClean="0"/>
              <a:t> – 8.63E-6*t</a:t>
            </a:r>
            <a:r>
              <a:rPr lang="en-US" sz="1900" baseline="30000" dirty="0"/>
              <a:t>4</a:t>
            </a:r>
            <a:endParaRPr lang="en-US" sz="1900" dirty="0" smtClean="0"/>
          </a:p>
        </p:txBody>
      </p:sp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84753"/>
              </p:ext>
            </p:extLst>
          </p:nvPr>
        </p:nvGraphicFramePr>
        <p:xfrm>
          <a:off x="6324601" y="4889500"/>
          <a:ext cx="2239347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13" imgW="2539800" imgH="622080" progId="Equation.DSMT4">
                  <p:embed/>
                </p:oleObj>
              </mc:Choice>
              <mc:Fallback>
                <p:oleObj name="Equation" r:id="rId13" imgW="2539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4889500"/>
                        <a:ext cx="2239347" cy="54864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910692"/>
              </p:ext>
            </p:extLst>
          </p:nvPr>
        </p:nvGraphicFramePr>
        <p:xfrm>
          <a:off x="3949701" y="5575300"/>
          <a:ext cx="4438633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15" imgW="5130720" imgH="736560" progId="Equation.3">
                  <p:embed/>
                </p:oleObj>
              </mc:Choice>
              <mc:Fallback>
                <p:oleObj name="Equation" r:id="rId15" imgW="51307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1" y="5575300"/>
                        <a:ext cx="4438633" cy="64008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010400" y="3670300"/>
            <a:ext cx="1223412" cy="685800"/>
            <a:chOff x="7315200" y="3733800"/>
            <a:chExt cx="1223412" cy="685800"/>
          </a:xfrm>
        </p:grpSpPr>
        <p:sp>
          <p:nvSpPr>
            <p:cNvPr id="21" name="TextBox 20"/>
            <p:cNvSpPr txBox="1"/>
            <p:nvPr/>
          </p:nvSpPr>
          <p:spPr>
            <a:xfrm>
              <a:off x="7315200" y="3733800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Not zero!</a:t>
              </a:r>
            </a:p>
          </p:txBody>
        </p:sp>
        <p:cxnSp>
          <p:nvCxnSpPr>
            <p:cNvPr id="23" name="Straight Arrow Connector 22"/>
            <p:cNvCxnSpPr>
              <a:stCxn id="21" idx="2"/>
            </p:cNvCxnSpPr>
            <p:nvPr/>
          </p:nvCxnSpPr>
          <p:spPr>
            <a:xfrm rot="16200000" flipH="1">
              <a:off x="7821108" y="4239708"/>
              <a:ext cx="285690" cy="740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87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Segregation model, adiabatic operation, </a:t>
            </a:r>
            <a:r>
              <a:rPr lang="en-US" sz="2000" dirty="0" err="1" smtClean="0">
                <a:solidFill>
                  <a:srgbClr val="FF0000"/>
                </a:solidFill>
              </a:rPr>
              <a:t>nonelementary</a:t>
            </a:r>
            <a:r>
              <a:rPr lang="en-US" sz="2000" dirty="0" smtClean="0">
                <a:solidFill>
                  <a:srgbClr val="FF0000"/>
                </a:solidFill>
              </a:rPr>
              <a:t> reaction kinetics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432373"/>
              </p:ext>
            </p:extLst>
          </p:nvPr>
        </p:nvGraphicFramePr>
        <p:xfrm>
          <a:off x="3987800" y="6284259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Equation" r:id="rId3" imgW="1168200" imgH="304560" progId="Equation.3">
                  <p:embed/>
                </p:oleObj>
              </mc:Choice>
              <mc:Fallback>
                <p:oleObj name="Equation" r:id="rId3" imgW="1168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6284259"/>
                        <a:ext cx="1168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09600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 </a:t>
            </a:r>
          </a:p>
          <a:p>
            <a:r>
              <a:rPr lang="en-US" dirty="0" smtClean="0">
                <a:cs typeface="Arial"/>
              </a:rPr>
              <a:t>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443753"/>
            <a:ext cx="591312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8" y="3806414"/>
            <a:ext cx="575462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following slides show how the same problem would be solved and the solutions would differ if the reaction rate was still </a:t>
            </a:r>
            <a:r>
              <a:rPr lang="en-US" sz="2000" dirty="0">
                <a:cs typeface="Arial"/>
              </a:rPr>
              <a:t>-</a:t>
            </a:r>
            <a:r>
              <a:rPr lang="en-US" sz="2000" dirty="0" err="1">
                <a:cs typeface="Arial"/>
              </a:rPr>
              <a:t>r</a:t>
            </a:r>
            <a:r>
              <a:rPr lang="en-US" sz="2000" baseline="-25000" dirty="0" err="1">
                <a:cs typeface="Arial"/>
              </a:rPr>
              <a:t>A</a:t>
            </a:r>
            <a:r>
              <a:rPr lang="en-US" sz="2000" dirty="0">
                <a:cs typeface="Arial"/>
              </a:rPr>
              <a:t>=kC</a:t>
            </a:r>
            <a:r>
              <a:rPr lang="en-US" sz="2000" baseline="-25000" dirty="0">
                <a:cs typeface="Arial"/>
              </a:rPr>
              <a:t>A</a:t>
            </a:r>
            <a:r>
              <a:rPr lang="en-US" sz="2000" dirty="0">
                <a:cs typeface="Arial"/>
              </a:rPr>
              <a:t>C</a:t>
            </a:r>
            <a:r>
              <a:rPr lang="en-US" sz="2000" baseline="-25000" dirty="0">
                <a:cs typeface="Arial"/>
              </a:rPr>
              <a:t>B</a:t>
            </a:r>
            <a:r>
              <a:rPr lang="en-US" sz="2000" baseline="30000" dirty="0">
                <a:cs typeface="Arial"/>
              </a:rPr>
              <a:t>2</a:t>
            </a:r>
            <a:r>
              <a:rPr lang="en-US" sz="2000" dirty="0" smtClean="0"/>
              <a:t> but the reaction was instead </a:t>
            </a:r>
            <a:r>
              <a:rPr lang="en-US" sz="2000" dirty="0" smtClean="0">
                <a:solidFill>
                  <a:srgbClr val="FF0000"/>
                </a:solidFill>
              </a:rPr>
              <a:t>elementary: </a:t>
            </a:r>
            <a:r>
              <a:rPr lang="en-US" sz="2000" dirty="0">
                <a:solidFill>
                  <a:srgbClr val="FF0000"/>
                </a:solidFill>
              </a:rPr>
              <a:t>A+</a:t>
            </a:r>
            <a:r>
              <a:rPr lang="en-US" sz="2000" u="sng" dirty="0">
                <a:solidFill>
                  <a:srgbClr val="FF0000"/>
                </a:solidFill>
              </a:rPr>
              <a:t>2B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→C+D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These slides may be provided as an extra example problem that the students may study on there own if time does not permit doing it in class.</a:t>
            </a:r>
          </a:p>
        </p:txBody>
      </p:sp>
    </p:spTree>
    <p:extLst>
      <p:ext uri="{BB962C8B-B14F-4D97-AF65-F5344CB8AC3E}">
        <p14:creationId xmlns:p14="http://schemas.microsoft.com/office/powerpoint/2010/main" val="13960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" y="1219200"/>
          <a:ext cx="914400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2035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pulse of tracer was injected into a reactor, and the effluent concentration as a function of time is in the graph below.  </a:t>
            </a:r>
            <a:r>
              <a:rPr lang="en-US" sz="2000" dirty="0" smtClean="0">
                <a:solidFill>
                  <a:srgbClr val="7030A0"/>
                </a:solidFill>
              </a:rPr>
              <a:t>Construct a figure of C(t) &amp; E(t) and calculate the fraction of material that spent between 3 &amp; 6 min in the reactor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76200" y="3048000"/>
          <a:ext cx="320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2667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Plot C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time: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513112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To tabulate E(t)</a:t>
            </a:r>
            <a:r>
              <a:rPr lang="en-US" sz="2000" dirty="0" smtClean="0">
                <a:solidFill>
                  <a:srgbClr val="0000FF"/>
                </a:solidFill>
              </a:rPr>
              <a:t>: divide C(t) by the total area under the C(t) curve, which must be numerically evaluated as shown below: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117831"/>
              </p:ext>
            </p:extLst>
          </p:nvPr>
        </p:nvGraphicFramePr>
        <p:xfrm>
          <a:off x="3136900" y="5867400"/>
          <a:ext cx="5664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Equation" r:id="rId4" imgW="5663880" imgH="736560" progId="Equation.DSMT4">
                  <p:embed/>
                </p:oleObj>
              </mc:Choice>
              <mc:Fallback>
                <p:oleObj name="Equation" r:id="rId4" imgW="5663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5867400"/>
                        <a:ext cx="5664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11978"/>
              </p:ext>
            </p:extLst>
          </p:nvPr>
        </p:nvGraphicFramePr>
        <p:xfrm>
          <a:off x="4489450" y="3505200"/>
          <a:ext cx="3429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6" imgW="3429000" imgH="736560" progId="Equation.DSMT4">
                  <p:embed/>
                </p:oleObj>
              </mc:Choice>
              <mc:Fallback>
                <p:oleObj name="Equation" r:id="rId6" imgW="34290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505200"/>
                        <a:ext cx="3429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783230"/>
              </p:ext>
            </p:extLst>
          </p:nvPr>
        </p:nvGraphicFramePr>
        <p:xfrm>
          <a:off x="4686300" y="5105400"/>
          <a:ext cx="3111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Equation" r:id="rId8" imgW="3111480" imgH="812520" progId="Equation.DSMT4">
                  <p:embed/>
                </p:oleObj>
              </mc:Choice>
              <mc:Fallback>
                <p:oleObj name="Equation" r:id="rId8" imgW="311148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5105400"/>
                        <a:ext cx="31115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673791"/>
              </p:ext>
            </p:extLst>
          </p:nvPr>
        </p:nvGraphicFramePr>
        <p:xfrm>
          <a:off x="3181350" y="4267200"/>
          <a:ext cx="5943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10" imgW="5943600" imgH="812520" progId="Equation.DSMT4">
                  <p:embed/>
                </p:oleObj>
              </mc:Choice>
              <mc:Fallback>
                <p:oleObj name="Equation" r:id="rId10" imgW="594360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4267200"/>
                        <a:ext cx="5943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25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29878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Start with PFR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&amp; see how far can we get: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200400" y="3060700"/>
          <a:ext cx="1257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Equation" r:id="rId3" imgW="1257120" imgH="698400" progId="Equation.DSMT4">
                  <p:embed/>
                </p:oleObj>
              </mc:Choice>
              <mc:Fallback>
                <p:oleObj name="Equation" r:id="rId3" imgW="12571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60700"/>
                        <a:ext cx="12573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66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→C+D</a:t>
            </a:r>
            <a:r>
              <a:rPr lang="en-US" dirty="0" smtClean="0">
                <a:latin typeface="Arial"/>
                <a:cs typeface="Arial"/>
              </a:rPr>
              <a:t>, 	        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=kC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baseline="-25000" dirty="0" smtClean="0">
                <a:latin typeface="Arial"/>
                <a:cs typeface="Arial"/>
              </a:rPr>
              <a:t>B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/>
              <a:t> will be carried out isothermally at 320K in this reactor. Calculate the conversion for an </a:t>
            </a:r>
            <a:r>
              <a:rPr lang="en-US" dirty="0" smtClean="0">
                <a:solidFill>
                  <a:srgbClr val="CC00CC"/>
                </a:solidFill>
              </a:rPr>
              <a:t>ideal PFR, </a:t>
            </a:r>
            <a:r>
              <a:rPr lang="en-US" dirty="0" smtClean="0"/>
              <a:t>the complete segregation model 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graphicFrame>
        <p:nvGraphicFramePr>
          <p:cNvPr id="31760" name="Object 9"/>
          <p:cNvGraphicFramePr>
            <a:graphicFrameLocks noChangeAspect="1"/>
          </p:cNvGraphicFramePr>
          <p:nvPr/>
        </p:nvGraphicFramePr>
        <p:xfrm>
          <a:off x="4546600" y="2984500"/>
          <a:ext cx="2082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5" imgW="2082600" imgH="774360" progId="Equation.DSMT4">
                  <p:embed/>
                </p:oleObj>
              </mc:Choice>
              <mc:Fallback>
                <p:oleObj name="Equation" r:id="rId5" imgW="2082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2984500"/>
                        <a:ext cx="2082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752600" y="4038600"/>
          <a:ext cx="205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7" imgW="2057400" imgH="355320" progId="Equation.DSMT4">
                  <p:embed/>
                </p:oleObj>
              </mc:Choice>
              <mc:Fallback>
                <p:oleObj name="Equation" r:id="rId7" imgW="2057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2057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Object 9"/>
          <p:cNvGraphicFramePr>
            <a:graphicFrameLocks noChangeAspect="1"/>
          </p:cNvGraphicFramePr>
          <p:nvPr/>
        </p:nvGraphicFramePr>
        <p:xfrm>
          <a:off x="266700" y="4730690"/>
          <a:ext cx="4406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9" imgW="4406760" imgH="799920" progId="Equation.DSMT4">
                  <p:embed/>
                </p:oleObj>
              </mc:Choice>
              <mc:Fallback>
                <p:oleObj name="Equation" r:id="rId9" imgW="44067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4730690"/>
                        <a:ext cx="44069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1524000" y="487680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67000" y="522599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73" name="Object 29"/>
          <p:cNvGraphicFramePr>
            <a:graphicFrameLocks noChangeAspect="1"/>
          </p:cNvGraphicFramePr>
          <p:nvPr/>
        </p:nvGraphicFramePr>
        <p:xfrm>
          <a:off x="4851400" y="4660900"/>
          <a:ext cx="403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11" imgW="4038480" imgH="736560" progId="Equation.DSMT4">
                  <p:embed/>
                </p:oleObj>
              </mc:Choice>
              <mc:Fallback>
                <p:oleObj name="Equation" r:id="rId11" imgW="4038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660900"/>
                        <a:ext cx="403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200" y="60960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Could solve with Polymath if we knew the value of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t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5562600"/>
            <a:ext cx="16530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B0</a:t>
            </a:r>
            <a:r>
              <a:rPr lang="en-US" sz="2000" dirty="0" smtClean="0"/>
              <a:t> = 0.0313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400" y="5562600"/>
            <a:ext cx="13869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k = 0.0313</a:t>
            </a: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74" name="Object 30"/>
          <p:cNvGraphicFramePr>
            <a:graphicFrameLocks noChangeAspect="1"/>
          </p:cNvGraphicFramePr>
          <p:nvPr/>
        </p:nvGraphicFramePr>
        <p:xfrm>
          <a:off x="4271962" y="3886200"/>
          <a:ext cx="35004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13" imgW="3479760" imgH="609480" progId="Equation.DSMT4">
                  <p:embed/>
                </p:oleObj>
              </mc:Choice>
              <mc:Fallback>
                <p:oleObj name="Equation" r:id="rId13" imgW="34797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2" y="3886200"/>
                        <a:ext cx="35004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6" name="Object 32"/>
          <p:cNvGraphicFramePr>
            <a:graphicFrameLocks noChangeAspect="1"/>
          </p:cNvGraphicFramePr>
          <p:nvPr/>
        </p:nvGraphicFramePr>
        <p:xfrm>
          <a:off x="6819900" y="2984500"/>
          <a:ext cx="2082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15" imgW="2082600" imgH="774360" progId="Equation.3">
                  <p:embed/>
                </p:oleObj>
              </mc:Choice>
              <mc:Fallback>
                <p:oleObj name="Equation" r:id="rId15" imgW="20826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2984500"/>
                        <a:ext cx="2082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8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22" grpId="0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Calculate the conversion for an </a:t>
            </a:r>
            <a:r>
              <a:rPr lang="en-US" dirty="0" smtClean="0">
                <a:solidFill>
                  <a:srgbClr val="CC00CC"/>
                </a:solidFill>
              </a:rPr>
              <a:t>ideal PFR, </a:t>
            </a:r>
            <a:r>
              <a:rPr lang="en-US" dirty="0" smtClean="0"/>
              <a:t>the complete segregation model 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1" y="3406914"/>
            <a:ext cx="175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How do we determine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3249" y="3276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For an ideal reactor,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</a:rPr>
              <a:t>t </a:t>
            </a:r>
            <a:r>
              <a:rPr lang="en-US" sz="2000" dirty="0" smtClean="0">
                <a:solidFill>
                  <a:srgbClr val="7030A0"/>
                </a:solidFill>
              </a:rPr>
              <a:t>= t</a:t>
            </a:r>
            <a:r>
              <a:rPr lang="en-US" sz="2000" baseline="-25000" dirty="0" smtClean="0">
                <a:solidFill>
                  <a:srgbClr val="7030A0"/>
                </a:solidFill>
              </a:rPr>
              <a:t>m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6423024" y="3670300"/>
          <a:ext cx="1644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Equation" r:id="rId3" imgW="1650960" imgH="431640" progId="Equation.DSMT4">
                  <p:embed/>
                </p:oleObj>
              </mc:Choice>
              <mc:Fallback>
                <p:oleObj name="Equation" r:id="rId3" imgW="1650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4" y="3670300"/>
                        <a:ext cx="16446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3778" y="4295914"/>
            <a:ext cx="277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Use numerical method to determine t</a:t>
            </a:r>
            <a:r>
              <a:rPr lang="en-US" sz="2000" baseline="-25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1536700"/>
          <a:ext cx="91440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t*E(t)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4244622" y="4267200"/>
          <a:ext cx="4165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5" imgW="4165560" imgH="736560" progId="Equation.DSMT4">
                  <p:embed/>
                </p:oleObj>
              </mc:Choice>
              <mc:Fallback>
                <p:oleObj name="Equation" r:id="rId5" imgW="4165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622" y="4267200"/>
                        <a:ext cx="4165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5690"/>
              </p:ext>
            </p:extLst>
          </p:nvPr>
        </p:nvGraphicFramePr>
        <p:xfrm>
          <a:off x="685800" y="5029200"/>
          <a:ext cx="7772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7" imgW="7772400" imgH="812520" progId="Equation.DSMT4">
                  <p:embed/>
                </p:oleObj>
              </mc:Choice>
              <mc:Fallback>
                <p:oleObj name="Equation" r:id="rId7" imgW="77724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7772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479750"/>
              </p:ext>
            </p:extLst>
          </p:nvPr>
        </p:nvGraphicFramePr>
        <p:xfrm>
          <a:off x="330200" y="5867400"/>
          <a:ext cx="4673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9" imgW="4673520" imgH="736560" progId="Equation.DSMT4">
                  <p:embed/>
                </p:oleObj>
              </mc:Choice>
              <mc:Fallback>
                <p:oleObj name="Equation" r:id="rId9" imgW="46735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867400"/>
                        <a:ext cx="4673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043985"/>
              </p:ext>
            </p:extLst>
          </p:nvPr>
        </p:nvGraphicFramePr>
        <p:xfrm>
          <a:off x="5334000" y="6070600"/>
          <a:ext cx="3479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11" imgW="3479760" imgH="330120" progId="Equation.DSMT4">
                  <p:embed/>
                </p:oleObj>
              </mc:Choice>
              <mc:Fallback>
                <p:oleObj name="Equation" r:id="rId11" imgW="3479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070600"/>
                        <a:ext cx="3479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152400" y="3403600"/>
          <a:ext cx="3733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13" imgW="3733560" imgH="736560" progId="Equation.3">
                  <p:embed/>
                </p:oleObj>
              </mc:Choice>
              <mc:Fallback>
                <p:oleObj name="Equation" r:id="rId13" imgW="37335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03600"/>
                        <a:ext cx="3733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8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Calculate the conversion for an </a:t>
            </a:r>
            <a:r>
              <a:rPr lang="en-US" dirty="0" smtClean="0">
                <a:solidFill>
                  <a:srgbClr val="CC00CC"/>
                </a:solidFill>
              </a:rPr>
              <a:t>ideal PFR, </a:t>
            </a:r>
            <a:r>
              <a:rPr lang="en-US" dirty="0" smtClean="0"/>
              <a:t>the complete segregation model 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6425184" cy="2651760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1536700"/>
          <a:ext cx="91440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t*E(t)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7162800" y="3733800"/>
          <a:ext cx="190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Equation" r:id="rId4" imgW="1904760" imgH="330120" progId="Equation.DSMT4">
                  <p:embed/>
                </p:oleObj>
              </mc:Choice>
              <mc:Fallback>
                <p:oleObj name="Equation" r:id="rId4" imgW="1904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1905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62400" y="3251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For an ideal reactor,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</a:rPr>
              <a:t>t </a:t>
            </a:r>
            <a:r>
              <a:rPr lang="en-US" sz="2000" dirty="0" smtClean="0">
                <a:solidFill>
                  <a:srgbClr val="7030A0"/>
                </a:solidFill>
              </a:rPr>
              <a:t>= t</a:t>
            </a:r>
            <a:r>
              <a:rPr lang="en-US" sz="2000" baseline="-25000" dirty="0" smtClean="0">
                <a:solidFill>
                  <a:srgbClr val="7030A0"/>
                </a:solidFill>
              </a:rPr>
              <a:t>m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565189"/>
              </p:ext>
            </p:extLst>
          </p:nvPr>
        </p:nvGraphicFramePr>
        <p:xfrm>
          <a:off x="4702175" y="3644900"/>
          <a:ext cx="1644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6" imgW="1650960" imgH="431640" progId="Equation.DSMT4">
                  <p:embed/>
                </p:oleObj>
              </mc:Choice>
              <mc:Fallback>
                <p:oleObj name="Equation" r:id="rId6" imgW="1650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3644900"/>
                        <a:ext cx="16446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27"/>
          <p:cNvGraphicFramePr>
            <a:graphicFrameLocks noChangeAspect="1"/>
          </p:cNvGraphicFramePr>
          <p:nvPr/>
        </p:nvGraphicFramePr>
        <p:xfrm>
          <a:off x="7010400" y="5664200"/>
          <a:ext cx="1612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8" imgW="1612800" imgH="355320" progId="Equation.DSMT4">
                  <p:embed/>
                </p:oleObj>
              </mc:Choice>
              <mc:Fallback>
                <p:oleObj name="Equation" r:id="rId8" imgW="16128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664200"/>
                        <a:ext cx="1612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72936"/>
              </p:ext>
            </p:extLst>
          </p:nvPr>
        </p:nvGraphicFramePr>
        <p:xfrm>
          <a:off x="152400" y="3378200"/>
          <a:ext cx="3733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10" imgW="3733560" imgH="736560" progId="Equation.3">
                  <p:embed/>
                </p:oleObj>
              </mc:Choice>
              <mc:Fallback>
                <p:oleObj name="Equation" r:id="rId10" imgW="37335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378200"/>
                        <a:ext cx="3733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52400" y="6426200"/>
            <a:ext cx="1219200" cy="274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1447800" y="3860800"/>
            <a:ext cx="5715000" cy="2651760"/>
          </a:xfrm>
          <a:prstGeom prst="bentConnector3">
            <a:avLst>
              <a:gd name="adj1" fmla="val 89111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40386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Final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corresponds to </a:t>
            </a:r>
            <a:r>
              <a:rPr lang="en-US" sz="2000" dirty="0" smtClean="0">
                <a:latin typeface="Symbol" pitchFamily="18" charset="2"/>
              </a:rPr>
              <a:t>t</a:t>
            </a:r>
            <a:r>
              <a:rPr lang="en-US" sz="2000" dirty="0" smtClean="0"/>
              <a:t>=5.15 min</a:t>
            </a:r>
          </a:p>
        </p:txBody>
      </p:sp>
    </p:spTree>
    <p:extLst>
      <p:ext uri="{BB962C8B-B14F-4D97-AF65-F5344CB8AC3E}">
        <p14:creationId xmlns:p14="http://schemas.microsoft.com/office/powerpoint/2010/main" val="3492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7" name="Object 9"/>
          <p:cNvGraphicFramePr>
            <a:graphicFrameLocks noChangeAspect="1"/>
          </p:cNvGraphicFramePr>
          <p:nvPr/>
        </p:nvGraphicFramePr>
        <p:xfrm>
          <a:off x="4724400" y="2971800"/>
          <a:ext cx="2298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Equation" r:id="rId3" imgW="2298600" imgH="634680" progId="Equation.DSMT4">
                  <p:embed/>
                </p:oleObj>
              </mc:Choice>
              <mc:Fallback>
                <p:oleObj name="Equation" r:id="rId3" imgW="2298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2298700" cy="63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2311400" y="2959100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5" imgW="2260440" imgH="736560" progId="Equation.DSMT4">
                  <p:embed/>
                </p:oleObj>
              </mc:Choice>
              <mc:Fallback>
                <p:oleObj name="Equation" r:id="rId5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959100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162800" y="28956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(t) is from </a:t>
            </a:r>
            <a:r>
              <a:rPr lang="en-US" sz="2000" b="1" i="1" dirty="0" smtClean="0">
                <a:solidFill>
                  <a:srgbClr val="CC00CC"/>
                </a:solidFill>
              </a:rPr>
              <a:t>batch reactor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design </a:t>
            </a:r>
            <a:r>
              <a:rPr lang="en-US" sz="2000" dirty="0" err="1" smtClean="0"/>
              <a:t>eq</a:t>
            </a:r>
            <a:endParaRPr lang="en-US" sz="2000" dirty="0" smtClean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765300" y="3987800"/>
          <a:ext cx="1866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7" imgW="1866600" imgH="622080" progId="Equation.DSMT4">
                  <p:embed/>
                </p:oleObj>
              </mc:Choice>
              <mc:Fallback>
                <p:oleObj name="Equation" r:id="rId7" imgW="18666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987800"/>
                        <a:ext cx="1866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52400" y="5170716"/>
          <a:ext cx="158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9" imgW="1587240" imgH="406080" progId="Equation.DSMT4">
                  <p:embed/>
                </p:oleObj>
              </mc:Choice>
              <mc:Fallback>
                <p:oleObj name="Equation" r:id="rId9" imgW="1587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70716"/>
                        <a:ext cx="1587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3898900" y="3937000"/>
          <a:ext cx="5092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11" imgW="5092560" imgH="622080" progId="Equation.DSMT4">
                  <p:embed/>
                </p:oleObj>
              </mc:Choice>
              <mc:Fallback>
                <p:oleObj name="Equation" r:id="rId11" imgW="50925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937000"/>
                        <a:ext cx="5092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" y="38481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Batch reactor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474980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Stoichiometry: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52400" y="5740400"/>
          <a:ext cx="205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13" imgW="2057400" imgH="355320" progId="Equation.DSMT4">
                  <p:embed/>
                </p:oleObj>
              </mc:Choice>
              <mc:Fallback>
                <p:oleObj name="Equation" r:id="rId13" imgW="2057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40400"/>
                        <a:ext cx="2057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82550" y="6273800"/>
          <a:ext cx="2146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15" imgW="2145960" imgH="355320" progId="Equation.DSMT4">
                  <p:embed/>
                </p:oleObj>
              </mc:Choice>
              <mc:Fallback>
                <p:oleObj name="Equation" r:id="rId15" imgW="2145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6273800"/>
                        <a:ext cx="2146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6858000" y="4495800"/>
          <a:ext cx="1409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17" imgW="1409400" imgH="330120" progId="Equation.DSMT4">
                  <p:embed/>
                </p:oleObj>
              </mc:Choice>
              <mc:Fallback>
                <p:oleObj name="Equation" r:id="rId17" imgW="1409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1409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2362200" y="4673600"/>
          <a:ext cx="403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19" imgW="4038480" imgH="736560" progId="Equation.3">
                  <p:embed/>
                </p:oleObj>
              </mc:Choice>
              <mc:Fallback>
                <p:oleObj name="Equation" r:id="rId19" imgW="40384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73600"/>
                        <a:ext cx="403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→C+D</a:t>
            </a:r>
            <a:r>
              <a:rPr lang="en-US" dirty="0" smtClean="0">
                <a:latin typeface="Arial"/>
                <a:cs typeface="Arial"/>
              </a:rPr>
              <a:t>,             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=kC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baseline="-25000" dirty="0" smtClean="0">
                <a:latin typeface="Arial"/>
                <a:cs typeface="Arial"/>
              </a:rPr>
              <a:t>B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/>
              <a:t> will be carried out isothermally at 320K in this reactor. Calculate the conversion for an ideal PFR, the </a:t>
            </a:r>
            <a:r>
              <a:rPr lang="en-US" dirty="0" smtClean="0">
                <a:solidFill>
                  <a:srgbClr val="CC00CC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4648200"/>
            <a:ext cx="2209800" cy="2057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191000" y="4165600"/>
            <a:ext cx="4572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38800" y="4165600"/>
            <a:ext cx="4572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63000" y="4165600"/>
            <a:ext cx="228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44367" y="5638800"/>
            <a:ext cx="1511952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B0</a:t>
            </a:r>
            <a:r>
              <a:rPr lang="en-US" sz="2000" dirty="0" smtClean="0"/>
              <a:t>=0.0313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590800" y="5638800"/>
            <a:ext cx="960519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k=176 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248400" y="538513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Best-fit polynomial line for E(t)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t calculated by Polymath (slide 19)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2971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Segregation model with Polymath: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71928" y="6426200"/>
            <a:ext cx="6672072" cy="3847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900" dirty="0" smtClean="0"/>
              <a:t>E(t)= 0.0889237*t -0.0157181*t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 + 0.0007926*t</a:t>
            </a:r>
            <a:r>
              <a:rPr lang="en-US" sz="1900" baseline="30000" dirty="0"/>
              <a:t>3</a:t>
            </a:r>
            <a:r>
              <a:rPr lang="en-US" sz="1900" dirty="0" smtClean="0"/>
              <a:t> – 8.63E-6*t</a:t>
            </a:r>
            <a:r>
              <a:rPr lang="en-US" sz="1900" baseline="30000" dirty="0"/>
              <a:t>4</a:t>
            </a:r>
            <a:endParaRPr lang="en-US" sz="1900" dirty="0" smtClean="0"/>
          </a:p>
        </p:txBody>
      </p:sp>
      <p:cxnSp>
        <p:nvCxnSpPr>
          <p:cNvPr id="44" name="Elbow Connector 43"/>
          <p:cNvCxnSpPr/>
          <p:nvPr/>
        </p:nvCxnSpPr>
        <p:spPr>
          <a:xfrm rot="10800000" flipV="1">
            <a:off x="2514601" y="5562600"/>
            <a:ext cx="3749040" cy="1005840"/>
          </a:xfrm>
          <a:prstGeom prst="bentConnector3">
            <a:avLst>
              <a:gd name="adj1" fmla="val 106000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8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32" grpId="0" animBg="1"/>
      <p:bldP spid="33" grpId="0" animBg="1"/>
      <p:bldP spid="38" grpId="0"/>
      <p:bldP spid="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Segregation model, isothermal operation, elementary </a:t>
            </a:r>
            <a:r>
              <a:rPr lang="en-US" sz="2000" dirty="0" err="1" smtClean="0">
                <a:solidFill>
                  <a:srgbClr val="FF0000"/>
                </a:solidFill>
              </a:rPr>
              <a:t>rxn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>
                <a:solidFill>
                  <a:srgbClr val="FF0000"/>
                </a:solidFill>
              </a:rPr>
              <a:t>A+</a:t>
            </a:r>
            <a:r>
              <a:rPr lang="en-US" sz="2000" u="sng" dirty="0">
                <a:solidFill>
                  <a:srgbClr val="FF0000"/>
                </a:solidFill>
              </a:rPr>
              <a:t>2B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→C+D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07598"/>
              </p:ext>
            </p:extLst>
          </p:nvPr>
        </p:nvGraphicFramePr>
        <p:xfrm>
          <a:off x="3803650" y="6172200"/>
          <a:ext cx="1536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Equation" r:id="rId3" imgW="1536480" imgH="368280" progId="Equation.3">
                  <p:embed/>
                </p:oleObj>
              </mc:Choice>
              <mc:Fallback>
                <p:oleObj name="Equation" r:id="rId3" imgW="1536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6172200"/>
                        <a:ext cx="1536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457200"/>
            <a:ext cx="6181344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657600"/>
            <a:ext cx="6620256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2" y="3006292"/>
            <a:ext cx="3581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Maximum </a:t>
            </a:r>
            <a:r>
              <a:rPr lang="en-US" sz="2000" dirty="0" err="1" smtClean="0">
                <a:solidFill>
                  <a:srgbClr val="7030A0"/>
                </a:solidFill>
              </a:rPr>
              <a:t>mixedness</a:t>
            </a:r>
            <a:r>
              <a:rPr lang="en-US" sz="2000" dirty="0" smtClean="0">
                <a:solidFill>
                  <a:srgbClr val="7030A0"/>
                </a:solidFill>
              </a:rPr>
              <a:t> model: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complete segregation model and </a:t>
            </a:r>
            <a:r>
              <a:rPr lang="en-US" dirty="0" smtClean="0">
                <a:solidFill>
                  <a:srgbClr val="CC00CC"/>
                </a:solidFill>
              </a:rPr>
              <a:t>maximum </a:t>
            </a:r>
            <a:r>
              <a:rPr lang="en-US" dirty="0" err="1" smtClean="0">
                <a:solidFill>
                  <a:srgbClr val="CC00CC"/>
                </a:solidFill>
              </a:rPr>
              <a:t>mixedness</a:t>
            </a:r>
            <a:r>
              <a:rPr lang="en-US" dirty="0" smtClean="0">
                <a:solidFill>
                  <a:srgbClr val="CC00CC"/>
                </a:solidFill>
              </a:rPr>
              <a:t> model</a:t>
            </a:r>
            <a:r>
              <a:rPr lang="en-US" dirty="0" smtClean="0"/>
              <a:t>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505200" y="2971800"/>
          <a:ext cx="2816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Equation" r:id="rId3" imgW="2819160" imgH="723600" progId="Equation.DSMT4">
                  <p:embed/>
                </p:oleObj>
              </mc:Choice>
              <mc:Fallback>
                <p:oleObj name="Equation" r:id="rId3" imgW="28191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800"/>
                        <a:ext cx="28162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3200" y="3124200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=time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657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Polymath cannot solve because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>
                <a:cs typeface="Arial"/>
              </a:rPr>
              <a:t>→0 (must increase)</a:t>
            </a:r>
            <a:endParaRPr lang="en-US" sz="2000" dirty="0" smtClean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971800" y="3733800"/>
          <a:ext cx="3924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Equation" r:id="rId5" imgW="3924000" imgH="444240" progId="Equation.DSMT4">
                  <p:embed/>
                </p:oleObj>
              </mc:Choice>
              <mc:Fallback>
                <p:oleObj name="Equation" r:id="rId5" imgW="3924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33800"/>
                        <a:ext cx="3924300" cy="4445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81400" y="4318000"/>
          <a:ext cx="294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Equation" r:id="rId7" imgW="2946240" imgH="330120" progId="Equation.DSMT4">
                  <p:embed/>
                </p:oleObj>
              </mc:Choice>
              <mc:Fallback>
                <p:oleObj name="Equation" r:id="rId7" imgW="2946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18000"/>
                        <a:ext cx="2946400" cy="330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010400" y="3810000"/>
          <a:ext cx="1993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Equation" r:id="rId9" imgW="1993680" imgH="736560" progId="Equation.DSMT4">
                  <p:embed/>
                </p:oleObj>
              </mc:Choice>
              <mc:Fallback>
                <p:oleObj name="Equation" r:id="rId9" imgW="19936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10000"/>
                        <a:ext cx="1993900" cy="7366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2667000" y="3352800"/>
            <a:ext cx="7620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002" y="4749800"/>
            <a:ext cx="809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for</a:t>
            </a:r>
            <a:r>
              <a:rPr lang="en-US" sz="2000" dirty="0" smtClean="0">
                <a:solidFill>
                  <a:srgbClr val="0000FF"/>
                </a:solidFill>
              </a:rPr>
              <a:t> z, where z=T̅-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where T̅=longest time interval (14 min)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804795"/>
              </p:ext>
            </p:extLst>
          </p:nvPr>
        </p:nvGraphicFramePr>
        <p:xfrm>
          <a:off x="152400" y="5219700"/>
          <a:ext cx="3640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11" imgW="3644640" imgH="838080" progId="Equation.DSMT4">
                  <p:embed/>
                </p:oleObj>
              </mc:Choice>
              <mc:Fallback>
                <p:oleObj name="Equation" r:id="rId11" imgW="36446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219700"/>
                        <a:ext cx="3640138" cy="838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39369"/>
              </p:ext>
            </p:extLst>
          </p:nvPr>
        </p:nvGraphicFramePr>
        <p:xfrm>
          <a:off x="4038600" y="533400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13" imgW="1701720" imgH="609480" progId="Equation.DSMT4">
                  <p:embed/>
                </p:oleObj>
              </mc:Choice>
              <mc:Fallback>
                <p:oleObj name="Equation" r:id="rId13" imgW="1701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0"/>
                        <a:ext cx="1701800" cy="6096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7696200" y="2971800"/>
          <a:ext cx="78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15" imgW="787320" imgH="609480" progId="Equation.3">
                  <p:embed/>
                </p:oleObj>
              </mc:Choice>
              <mc:Fallback>
                <p:oleObj name="Equation" r:id="rId15" imgW="7873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971800"/>
                        <a:ext cx="78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CC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67400" y="51054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 must be in terms of T̅-z.  Since T̅-z=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=t, simply substitute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for 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5772" y="6096000"/>
            <a:ext cx="7332457" cy="400110"/>
          </a:xfrm>
          <a:prstGeom prst="rect">
            <a:avLst/>
          </a:prstGeom>
          <a:noFill/>
          <a:ln w="31750">
            <a:solidFill>
              <a:srgbClr val="CC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E(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)= 0.0889237*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-0.0157181*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– 8.63E-6*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4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381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21" grpId="0"/>
      <p:bldP spid="24" grpId="0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740664"/>
            <a:ext cx="6035040" cy="438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22" y="0"/>
            <a:ext cx="861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Maximum </a:t>
            </a:r>
            <a:r>
              <a:rPr lang="en-US" sz="2000" dirty="0" err="1" smtClean="0">
                <a:solidFill>
                  <a:srgbClr val="FF0000"/>
                </a:solidFill>
              </a:rPr>
              <a:t>Mixedness</a:t>
            </a:r>
            <a:r>
              <a:rPr lang="en-US" sz="2000" dirty="0" smtClean="0">
                <a:solidFill>
                  <a:srgbClr val="FF0000"/>
                </a:solidFill>
              </a:rPr>
              <a:t> Model, elementary reaction A+</a:t>
            </a:r>
            <a:r>
              <a:rPr lang="en-US" sz="2000" u="sng" dirty="0" smtClean="0">
                <a:solidFill>
                  <a:srgbClr val="FF0000"/>
                </a:solidFill>
              </a:rPr>
              <a:t>2B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→C+D, -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=kC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000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411662" y="1962090"/>
          <a:ext cx="3640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Equation" r:id="rId4" imgW="3644640" imgH="838080" progId="Equation.DSMT4">
                  <p:embed/>
                </p:oleObj>
              </mc:Choice>
              <mc:Fallback>
                <p:oleObj name="Equation" r:id="rId4" imgW="36446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2" y="1962090"/>
                        <a:ext cx="3640138" cy="838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908300" y="2038290"/>
            <a:ext cx="1435100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854200" y="257169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6" imgW="1701720" imgH="609480" progId="Equation.DSMT4">
                  <p:embed/>
                </p:oleObj>
              </mc:Choice>
              <mc:Fallback>
                <p:oleObj name="Equation" r:id="rId6" imgW="1701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571690"/>
                        <a:ext cx="1701800" cy="6096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0800000" flipV="1">
            <a:off x="1625600" y="318129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51300" y="431159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Eq</a:t>
            </a:r>
            <a:r>
              <a:rPr lang="en-US" sz="2000" dirty="0" smtClean="0"/>
              <a:t> for E describes RTD function only on interval t= 0 to 14 minutes, otherwise E=0</a:t>
            </a:r>
          </a:p>
        </p:txBody>
      </p:sp>
      <p:cxnSp>
        <p:nvCxnSpPr>
          <p:cNvPr id="11" name="Elbow Connector 10"/>
          <p:cNvCxnSpPr/>
          <p:nvPr/>
        </p:nvCxnSpPr>
        <p:spPr>
          <a:xfrm rot="5400000" flipH="1" flipV="1">
            <a:off x="3751580" y="491430"/>
            <a:ext cx="548640" cy="5394960"/>
          </a:xfrm>
          <a:prstGeom prst="bentConnector3">
            <a:avLst>
              <a:gd name="adj1" fmla="val 5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2601" y="293999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Denominator cannot = 0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451600" y="3676590"/>
          <a:ext cx="233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8" imgW="2336760" imgH="291960" progId="Equation.3">
                  <p:embed/>
                </p:oleObj>
              </mc:Choice>
              <mc:Fallback>
                <p:oleObj name="Equation" r:id="rId8" imgW="2336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3676590"/>
                        <a:ext cx="2336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193800" y="3917890"/>
            <a:ext cx="518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975100" y="4159190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3345" y="5619690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A, maximum </a:t>
            </a:r>
            <a:r>
              <a:rPr lang="en-US" sz="2400" baseline="-25000" dirty="0" err="1" smtClean="0"/>
              <a:t>mixedness</a:t>
            </a:r>
            <a:r>
              <a:rPr lang="en-US" sz="2400" dirty="0" smtClean="0"/>
              <a:t> = 0.25</a:t>
            </a:r>
            <a:endParaRPr lang="en-US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753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C(t) &amp; E(t) are given in the table below. The irreversible, liquid-phase, 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in this reactor. Calculate the conversion for the </a:t>
            </a:r>
            <a:r>
              <a:rPr lang="en-US" dirty="0" smtClean="0">
                <a:solidFill>
                  <a:srgbClr val="CC00CC"/>
                </a:solidFill>
              </a:rPr>
              <a:t>complete segregation model under adiabatic conditions </a:t>
            </a:r>
            <a:r>
              <a:rPr lang="en-US" dirty="0" smtClean="0"/>
              <a:t>with T</a:t>
            </a:r>
            <a:r>
              <a:rPr lang="en-US" baseline="-25000" dirty="0" smtClean="0"/>
              <a:t>0</a:t>
            </a:r>
            <a:r>
              <a:rPr lang="en-US" dirty="0" smtClean="0"/>
              <a:t>= 288K,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mol/L, 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dirty="0" smtClean="0">
                <a:latin typeface="Arial"/>
                <a:cs typeface="Arial"/>
              </a:rPr>
              <a:t>°</a:t>
            </a:r>
            <a:r>
              <a:rPr lang="en-US" baseline="-25000" dirty="0" smtClean="0">
                <a:latin typeface="Arial"/>
                <a:cs typeface="Arial"/>
              </a:rPr>
              <a:t>RX</a:t>
            </a:r>
            <a:r>
              <a:rPr lang="en-US" dirty="0" smtClean="0">
                <a:latin typeface="Arial"/>
                <a:cs typeface="Arial"/>
              </a:rPr>
              <a:t>=-40000 cal/mol,</a:t>
            </a:r>
            <a:r>
              <a:rPr lang="en-US" dirty="0" smtClean="0"/>
              <a:t> E/R =3600K, C</a:t>
            </a:r>
            <a:r>
              <a:rPr lang="en-US" baseline="-25000" dirty="0" smtClean="0"/>
              <a:t>PA</a:t>
            </a:r>
            <a:r>
              <a:rPr lang="en-US" dirty="0" smtClean="0"/>
              <a:t>=C</a:t>
            </a:r>
            <a:r>
              <a:rPr lang="en-US" baseline="-25000" dirty="0" smtClean="0"/>
              <a:t>PB</a:t>
            </a:r>
            <a:r>
              <a:rPr lang="en-US" dirty="0" smtClean="0"/>
              <a:t>=20cal/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dirty="0" smtClean="0"/>
              <a:t> &amp; C</a:t>
            </a:r>
            <a:r>
              <a:rPr lang="en-US" baseline="-25000" dirty="0" smtClean="0"/>
              <a:t>PC</a:t>
            </a:r>
            <a:r>
              <a:rPr lang="en-US" dirty="0" smtClean="0"/>
              <a:t>=C</a:t>
            </a:r>
            <a:r>
              <a:rPr lang="en-US" baseline="-25000" dirty="0" smtClean="0"/>
              <a:t>PD</a:t>
            </a:r>
            <a:r>
              <a:rPr lang="en-US" dirty="0" smtClean="0"/>
              <a:t>=30 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5400" y="2895600"/>
            <a:ext cx="248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Polymath </a:t>
            </a:r>
            <a:r>
              <a:rPr lang="en-US" sz="2000" dirty="0" err="1" smtClean="0">
                <a:solidFill>
                  <a:srgbClr val="0000FF"/>
                </a:solidFill>
              </a:rPr>
              <a:t>eqs</a:t>
            </a:r>
            <a:r>
              <a:rPr lang="en-US" sz="2000" dirty="0" smtClean="0">
                <a:solidFill>
                  <a:srgbClr val="0000FF"/>
                </a:solidFill>
              </a:rPr>
              <a:t> for segregation model:</a:t>
            </a:r>
          </a:p>
        </p:txBody>
      </p:sp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2438400" y="2971800"/>
          <a:ext cx="198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Equation" r:id="rId3" imgW="1981080" imgH="634680" progId="Equation.DSMT4">
                  <p:embed/>
                </p:oleObj>
              </mc:Choice>
              <mc:Fallback>
                <p:oleObj name="Equation" r:id="rId3" imgW="1981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1981200" cy="63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083564" y="3676650"/>
            <a:ext cx="6976872" cy="3657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E(t)= 0.0889237*t -0.0157181*t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+ 0.0007926*t</a:t>
            </a:r>
            <a:r>
              <a:rPr lang="en-US" sz="2000" baseline="30000" dirty="0"/>
              <a:t>3</a:t>
            </a:r>
            <a:r>
              <a:rPr lang="en-US" sz="2000" dirty="0" smtClean="0"/>
              <a:t> – 8.63E-6*t</a:t>
            </a:r>
            <a:r>
              <a:rPr lang="en-US" sz="2000" baseline="30000" dirty="0"/>
              <a:t>4</a:t>
            </a:r>
            <a:endParaRPr lang="en-US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4114800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Express k as function of T:</a:t>
            </a: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5703"/>
              </p:ext>
            </p:extLst>
          </p:nvPr>
        </p:nvGraphicFramePr>
        <p:xfrm>
          <a:off x="3048001" y="4114800"/>
          <a:ext cx="475567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5" imgW="5130720" imgH="736560" progId="Equation.DSMT4">
                  <p:embed/>
                </p:oleObj>
              </mc:Choice>
              <mc:Fallback>
                <p:oleObj name="Equation" r:id="rId5" imgW="51307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114800"/>
                        <a:ext cx="4755679" cy="685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4572000" y="2990850"/>
          <a:ext cx="3594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7" imgW="3593880" imgH="622080" progId="Equation.DSMT4">
                  <p:embed/>
                </p:oleObj>
              </mc:Choice>
              <mc:Fallback>
                <p:oleObj name="Equation" r:id="rId7" imgW="35938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0850"/>
                        <a:ext cx="3594100" cy="622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14401" y="4826000"/>
            <a:ext cx="731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equations from energy balance.  For adiabatic operation:</a:t>
            </a:r>
          </a:p>
        </p:txBody>
      </p:sp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474764"/>
              </p:ext>
            </p:extLst>
          </p:nvPr>
        </p:nvGraphicFramePr>
        <p:xfrm>
          <a:off x="1974851" y="5181600"/>
          <a:ext cx="511730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9" imgW="5219640" imgH="1396800" progId="Equation.3">
                  <p:embed/>
                </p:oleObj>
              </mc:Choice>
              <mc:Fallback>
                <p:oleObj name="Equation" r:id="rId9" imgW="52196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1" y="5181600"/>
                        <a:ext cx="511730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3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31" grpId="0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C(t) &amp; E(t) are given in the table below. The irreversible, liquid-phase, 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in this reactor. Calculate the conversion for the</a:t>
            </a:r>
            <a:r>
              <a:rPr lang="en-US" dirty="0" smtClean="0">
                <a:solidFill>
                  <a:srgbClr val="CC00CC"/>
                </a:solidFill>
              </a:rPr>
              <a:t> complete segregation model under adiabatic conditions </a:t>
            </a:r>
            <a:r>
              <a:rPr lang="en-US" dirty="0" smtClean="0"/>
              <a:t>with T</a:t>
            </a:r>
            <a:r>
              <a:rPr lang="en-US" baseline="-25000" dirty="0" smtClean="0"/>
              <a:t>0</a:t>
            </a:r>
            <a:r>
              <a:rPr lang="en-US" dirty="0" smtClean="0"/>
              <a:t>= 288K,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mol/L, 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dirty="0" smtClean="0">
                <a:latin typeface="Arial"/>
                <a:cs typeface="Arial"/>
              </a:rPr>
              <a:t>°</a:t>
            </a:r>
            <a:r>
              <a:rPr lang="en-US" baseline="-25000" dirty="0" smtClean="0">
                <a:latin typeface="Arial"/>
                <a:cs typeface="Arial"/>
              </a:rPr>
              <a:t>RX</a:t>
            </a:r>
            <a:r>
              <a:rPr lang="en-US" dirty="0" smtClean="0">
                <a:latin typeface="Arial"/>
                <a:cs typeface="Arial"/>
              </a:rPr>
              <a:t>=-40000 cal/mol,</a:t>
            </a:r>
            <a:r>
              <a:rPr lang="en-US" dirty="0" smtClean="0"/>
              <a:t> E/R =3600K, C</a:t>
            </a:r>
            <a:r>
              <a:rPr lang="en-US" baseline="-25000" dirty="0" smtClean="0"/>
              <a:t>PA</a:t>
            </a:r>
            <a:r>
              <a:rPr lang="en-US" dirty="0" smtClean="0"/>
              <a:t>=C</a:t>
            </a:r>
            <a:r>
              <a:rPr lang="en-US" baseline="-25000" dirty="0" smtClean="0"/>
              <a:t>PB</a:t>
            </a:r>
            <a:r>
              <a:rPr lang="en-US" dirty="0" smtClean="0"/>
              <a:t>=20cal/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dirty="0" smtClean="0"/>
              <a:t> &amp; C</a:t>
            </a:r>
            <a:r>
              <a:rPr lang="en-US" baseline="-25000" dirty="0" smtClean="0"/>
              <a:t>PC</a:t>
            </a:r>
            <a:r>
              <a:rPr lang="en-US" dirty="0" smtClean="0"/>
              <a:t>=C</a:t>
            </a:r>
            <a:r>
              <a:rPr lang="en-US" baseline="-25000" dirty="0" smtClean="0"/>
              <a:t>PD</a:t>
            </a:r>
            <a:r>
              <a:rPr lang="en-US" dirty="0" smtClean="0"/>
              <a:t>=30 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endParaRPr lang="en-US" dirty="0" smtClean="0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1" y="2921000"/>
            <a:ext cx="198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Adiabatic EB:</a:t>
            </a:r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849865"/>
              </p:ext>
            </p:extLst>
          </p:nvPr>
        </p:nvGraphicFramePr>
        <p:xfrm>
          <a:off x="5402263" y="3225800"/>
          <a:ext cx="36655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Equation" r:id="rId3" imgW="3606480" imgH="393480" progId="Equation.DSMT4">
                  <p:embed/>
                </p:oleObj>
              </mc:Choice>
              <mc:Fallback>
                <p:oleObj name="Equation" r:id="rId3" imgW="3606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3225800"/>
                        <a:ext cx="36655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168456"/>
              </p:ext>
            </p:extLst>
          </p:nvPr>
        </p:nvGraphicFramePr>
        <p:xfrm>
          <a:off x="50800" y="3175000"/>
          <a:ext cx="5195888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5" imgW="5219640" imgH="1396800" progId="Equation.DSMT4">
                  <p:embed/>
                </p:oleObj>
              </mc:Choice>
              <mc:Fallback>
                <p:oleObj name="Equation" r:id="rId5" imgW="521964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3175000"/>
                        <a:ext cx="5195888" cy="139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90966"/>
              </p:ext>
            </p:extLst>
          </p:nvPr>
        </p:nvGraphicFramePr>
        <p:xfrm>
          <a:off x="5402263" y="3759200"/>
          <a:ext cx="36655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7" imgW="3682800" imgH="685800" progId="Equation.DSMT4">
                  <p:embed/>
                </p:oleObj>
              </mc:Choice>
              <mc:Fallback>
                <p:oleObj name="Equation" r:id="rId7" imgW="3682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3759200"/>
                        <a:ext cx="3665537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38749"/>
              </p:ext>
            </p:extLst>
          </p:nvPr>
        </p:nvGraphicFramePr>
        <p:xfrm>
          <a:off x="2947987" y="4673600"/>
          <a:ext cx="198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9" imgW="1981080" imgH="634680" progId="Equation.DSMT4">
                  <p:embed/>
                </p:oleObj>
              </mc:Choice>
              <mc:Fallback>
                <p:oleObj name="Equation" r:id="rId9" imgW="1981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7" y="4673600"/>
                        <a:ext cx="1981200" cy="63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83564" y="6187440"/>
            <a:ext cx="6976872" cy="3657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E(t)= 0.0889237*t -0.0157181*t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+ 0.0007926*t</a:t>
            </a:r>
            <a:r>
              <a:rPr lang="en-US" sz="2000" baseline="30000" dirty="0"/>
              <a:t>3</a:t>
            </a:r>
            <a:r>
              <a:rPr lang="en-US" sz="2000" dirty="0" smtClean="0"/>
              <a:t> – 8.63E-6*t</a:t>
            </a:r>
            <a:r>
              <a:rPr lang="en-US" sz="2000" baseline="30000" dirty="0"/>
              <a:t>4</a:t>
            </a:r>
            <a:endParaRPr lang="en-US" sz="2000" dirty="0" smtClean="0"/>
          </a:p>
        </p:txBody>
      </p:sp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3942"/>
              </p:ext>
            </p:extLst>
          </p:nvPr>
        </p:nvGraphicFramePr>
        <p:xfrm>
          <a:off x="5239543" y="4679950"/>
          <a:ext cx="3594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11" imgW="3593880" imgH="622080" progId="Equation.DSMT4">
                  <p:embed/>
                </p:oleObj>
              </mc:Choice>
              <mc:Fallback>
                <p:oleObj name="Equation" r:id="rId11" imgW="35938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543" y="4679950"/>
                        <a:ext cx="3594100" cy="622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20460"/>
              </p:ext>
            </p:extLst>
          </p:nvPr>
        </p:nvGraphicFramePr>
        <p:xfrm>
          <a:off x="2051050" y="5384800"/>
          <a:ext cx="50419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13" imgW="5130720" imgH="736560" progId="Equation.DSMT4">
                  <p:embed/>
                </p:oleObj>
              </mc:Choice>
              <mc:Fallback>
                <p:oleObj name="Equation" r:id="rId13" imgW="51307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84800"/>
                        <a:ext cx="5041900" cy="7270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406646"/>
              </p:ext>
            </p:extLst>
          </p:nvPr>
        </p:nvGraphicFramePr>
        <p:xfrm>
          <a:off x="310356" y="4775994"/>
          <a:ext cx="23272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15" imgW="2336760" imgH="431640" progId="Equation.3">
                  <p:embed/>
                </p:oleObj>
              </mc:Choice>
              <mc:Fallback>
                <p:oleObj name="Equation" r:id="rId15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" y="4775994"/>
                        <a:ext cx="23272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20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992"/>
            <a:ext cx="5669280" cy="3230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7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Segregation model, adiabatic operation, elementary reaction kinetics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600" y="469900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 </a:t>
            </a:r>
          </a:p>
          <a:p>
            <a:r>
              <a:rPr lang="en-US" dirty="0" smtClean="0">
                <a:cs typeface="Arial"/>
              </a:rPr>
              <a:t>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15840" y="4203700"/>
            <a:ext cx="9906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15840" y="6210300"/>
            <a:ext cx="9906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5753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X̅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= 0.50</a:t>
            </a:r>
          </a:p>
          <a:p>
            <a:r>
              <a:rPr lang="en-US" sz="2000" dirty="0" smtClean="0"/>
              <a:t>Why so much lower than before?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5486400" y="5727700"/>
            <a:ext cx="6858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03900" y="40259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Because B is completely consumed by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=0.5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36" y="393192"/>
            <a:ext cx="4986528" cy="28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" y="1219200"/>
          <a:ext cx="914400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2035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pulse of tracer was injected into a reactor, and the effluent concentration as a function of time is in the graph below.  </a:t>
            </a:r>
            <a:r>
              <a:rPr lang="en-US" sz="2000" dirty="0" smtClean="0">
                <a:solidFill>
                  <a:srgbClr val="7030A0"/>
                </a:solidFill>
              </a:rPr>
              <a:t>Construct a figure of C(t) &amp; E(t) and calculate the fraction of material that spent between 3 &amp; 6 min in the reactor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500" y="3832807"/>
            <a:ext cx="2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Tabulate E(t): divide C(t) by the total area under the C(t) curve: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446451"/>
              </p:ext>
            </p:extLst>
          </p:nvPr>
        </p:nvGraphicFramePr>
        <p:xfrm>
          <a:off x="1739900" y="3020007"/>
          <a:ext cx="2235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" name="Equation" r:id="rId3" imgW="2234880" imgH="736560" progId="Equation.DSMT4">
                  <p:embed/>
                </p:oleObj>
              </mc:Choice>
              <mc:Fallback>
                <p:oleObj name="Equation" r:id="rId3" imgW="2234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020007"/>
                        <a:ext cx="2235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674522"/>
              </p:ext>
            </p:extLst>
          </p:nvPr>
        </p:nvGraphicFramePr>
        <p:xfrm>
          <a:off x="3213100" y="3832807"/>
          <a:ext cx="14351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2" name="Equation" r:id="rId5" imgW="1714320" imgH="1079280" progId="Equation.DSMT4">
                  <p:embed/>
                </p:oleObj>
              </mc:Choice>
              <mc:Fallback>
                <p:oleObj name="Equation" r:id="rId5" imgW="171432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832807"/>
                        <a:ext cx="1435100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39792"/>
              </p:ext>
            </p:extLst>
          </p:nvPr>
        </p:nvGraphicFramePr>
        <p:xfrm>
          <a:off x="850900" y="5129795"/>
          <a:ext cx="13604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" name="Equation" r:id="rId7" imgW="1625400" imgH="609480" progId="Equation.DSMT4">
                  <p:embed/>
                </p:oleObj>
              </mc:Choice>
              <mc:Fallback>
                <p:oleObj name="Equation" r:id="rId7" imgW="16254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129795"/>
                        <a:ext cx="1360488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93304"/>
              </p:ext>
            </p:extLst>
          </p:nvPr>
        </p:nvGraphicFramePr>
        <p:xfrm>
          <a:off x="2603500" y="5129794"/>
          <a:ext cx="16160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" name="Equation" r:id="rId9" imgW="1930320" imgH="609480" progId="Equation.DSMT4">
                  <p:embed/>
                </p:oleObj>
              </mc:Choice>
              <mc:Fallback>
                <p:oleObj name="Equation" r:id="rId9" imgW="19303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5129794"/>
                        <a:ext cx="1616075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7803"/>
              </p:ext>
            </p:extLst>
          </p:nvPr>
        </p:nvGraphicFramePr>
        <p:xfrm>
          <a:off x="866775" y="5891794"/>
          <a:ext cx="15097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Equation" r:id="rId11" imgW="1803240" imgH="609480" progId="Equation.DSMT4">
                  <p:embed/>
                </p:oleObj>
              </mc:Choice>
              <mc:Fallback>
                <p:oleObj name="Equation" r:id="rId11" imgW="18032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5891794"/>
                        <a:ext cx="1509712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219200"/>
          <a:ext cx="914400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566057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1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546471"/>
              </p:ext>
            </p:extLst>
          </p:nvPr>
        </p:nvGraphicFramePr>
        <p:xfrm>
          <a:off x="2603500" y="5888583"/>
          <a:ext cx="16589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" name="Equation" r:id="rId13" imgW="1981080" imgH="609480" progId="Equation.DSMT4">
                  <p:embed/>
                </p:oleObj>
              </mc:Choice>
              <mc:Fallback>
                <p:oleObj name="Equation" r:id="rId13" imgW="19810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5888583"/>
                        <a:ext cx="1658937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29200" y="342683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Plot E(t):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44368185"/>
              </p:ext>
            </p:extLst>
          </p:nvPr>
        </p:nvGraphicFramePr>
        <p:xfrm>
          <a:off x="4953000" y="3810000"/>
          <a:ext cx="3581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86960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074736"/>
            <a:ext cx="2038350" cy="1744663"/>
            <a:chOff x="44" y="186"/>
            <a:chExt cx="1391" cy="1099"/>
          </a:xfrm>
        </p:grpSpPr>
        <p:sp>
          <p:nvSpPr>
            <p:cNvPr id="399362" name="Line 2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3" name="Line 3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4" name="Text Box 4"/>
            <p:cNvSpPr txBox="1">
              <a:spLocks noChangeArrowheads="1"/>
            </p:cNvSpPr>
            <p:nvPr/>
          </p:nvSpPr>
          <p:spPr bwMode="auto">
            <a:xfrm>
              <a:off x="1261" y="1033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 dirty="0"/>
                <a:t>t</a:t>
              </a:r>
            </a:p>
          </p:txBody>
        </p:sp>
        <p:sp>
          <p:nvSpPr>
            <p:cNvPr id="399365" name="Text Box 5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 dirty="0" smtClean="0"/>
                <a:t>E(t</a:t>
              </a:r>
              <a:r>
                <a:rPr lang="en-US" altLang="zh-TW" sz="2000" i="1" dirty="0"/>
                <a:t>)</a:t>
              </a:r>
            </a:p>
          </p:txBody>
        </p:sp>
      </p:grpSp>
      <p:sp>
        <p:nvSpPr>
          <p:cNvPr id="399367" name="Freeform 7"/>
          <p:cNvSpPr>
            <a:spLocks/>
          </p:cNvSpPr>
          <p:nvPr/>
        </p:nvSpPr>
        <p:spPr bwMode="auto">
          <a:xfrm>
            <a:off x="1104900" y="1106486"/>
            <a:ext cx="616927" cy="1293813"/>
          </a:xfrm>
          <a:custGeom>
            <a:avLst/>
            <a:gdLst/>
            <a:ahLst/>
            <a:cxnLst>
              <a:cxn ang="0">
                <a:pos x="0" y="815"/>
              </a:cxn>
              <a:cxn ang="0">
                <a:pos x="94" y="737"/>
              </a:cxn>
              <a:cxn ang="0">
                <a:pos x="156" y="558"/>
              </a:cxn>
              <a:cxn ang="0">
                <a:pos x="195" y="308"/>
              </a:cxn>
              <a:cxn ang="0">
                <a:pos x="203" y="152"/>
              </a:cxn>
              <a:cxn ang="0">
                <a:pos x="203" y="51"/>
              </a:cxn>
              <a:cxn ang="0">
                <a:pos x="242" y="12"/>
              </a:cxn>
              <a:cxn ang="0">
                <a:pos x="281" y="51"/>
              </a:cxn>
              <a:cxn ang="0">
                <a:pos x="288" y="316"/>
              </a:cxn>
              <a:cxn ang="0">
                <a:pos x="320" y="566"/>
              </a:cxn>
              <a:cxn ang="0">
                <a:pos x="343" y="682"/>
              </a:cxn>
              <a:cxn ang="0">
                <a:pos x="374" y="745"/>
              </a:cxn>
              <a:cxn ang="0">
                <a:pos x="421" y="815"/>
              </a:cxn>
            </a:cxnLst>
            <a:rect l="0" t="0" r="r" b="b"/>
            <a:pathLst>
              <a:path w="421" h="815">
                <a:moveTo>
                  <a:pt x="0" y="815"/>
                </a:moveTo>
                <a:cubicBezTo>
                  <a:pt x="34" y="797"/>
                  <a:pt x="68" y="780"/>
                  <a:pt x="94" y="737"/>
                </a:cubicBezTo>
                <a:cubicBezTo>
                  <a:pt x="120" y="694"/>
                  <a:pt x="139" y="629"/>
                  <a:pt x="156" y="558"/>
                </a:cubicBezTo>
                <a:cubicBezTo>
                  <a:pt x="173" y="487"/>
                  <a:pt x="187" y="376"/>
                  <a:pt x="195" y="308"/>
                </a:cubicBezTo>
                <a:cubicBezTo>
                  <a:pt x="203" y="240"/>
                  <a:pt x="202" y="195"/>
                  <a:pt x="203" y="152"/>
                </a:cubicBezTo>
                <a:cubicBezTo>
                  <a:pt x="204" y="109"/>
                  <a:pt x="197" y="74"/>
                  <a:pt x="203" y="51"/>
                </a:cubicBezTo>
                <a:cubicBezTo>
                  <a:pt x="209" y="28"/>
                  <a:pt x="229" y="12"/>
                  <a:pt x="242" y="12"/>
                </a:cubicBezTo>
                <a:cubicBezTo>
                  <a:pt x="255" y="12"/>
                  <a:pt x="273" y="0"/>
                  <a:pt x="281" y="51"/>
                </a:cubicBezTo>
                <a:cubicBezTo>
                  <a:pt x="289" y="102"/>
                  <a:pt x="282" y="230"/>
                  <a:pt x="288" y="316"/>
                </a:cubicBezTo>
                <a:cubicBezTo>
                  <a:pt x="294" y="402"/>
                  <a:pt x="311" y="505"/>
                  <a:pt x="320" y="566"/>
                </a:cubicBezTo>
                <a:cubicBezTo>
                  <a:pt x="329" y="627"/>
                  <a:pt x="334" y="652"/>
                  <a:pt x="343" y="682"/>
                </a:cubicBezTo>
                <a:cubicBezTo>
                  <a:pt x="352" y="712"/>
                  <a:pt x="361" y="723"/>
                  <a:pt x="374" y="745"/>
                </a:cubicBezTo>
                <a:cubicBezTo>
                  <a:pt x="387" y="767"/>
                  <a:pt x="404" y="791"/>
                  <a:pt x="421" y="81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8" name="Line 8"/>
          <p:cNvSpPr>
            <a:spLocks noChangeShapeType="1"/>
          </p:cNvSpPr>
          <p:nvPr/>
        </p:nvSpPr>
        <p:spPr bwMode="auto">
          <a:xfrm>
            <a:off x="1462454" y="1062385"/>
            <a:ext cx="0" cy="14001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9" name="Text Box 9"/>
          <p:cNvSpPr txBox="1">
            <a:spLocks noChangeArrowheads="1"/>
          </p:cNvSpPr>
          <p:nvPr/>
        </p:nvSpPr>
        <p:spPr bwMode="auto">
          <a:xfrm>
            <a:off x="1342292" y="2336800"/>
            <a:ext cx="296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000" dirty="0">
                <a:sym typeface="Symbol" pitchFamily="18" charset="2"/>
              </a:rPr>
              <a:t></a:t>
            </a:r>
            <a:endParaRPr lang="zh-TW" altLang="en-US" sz="2000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92215" y="1074736"/>
            <a:ext cx="2038350" cy="1725613"/>
            <a:chOff x="44" y="186"/>
            <a:chExt cx="1391" cy="1087"/>
          </a:xfrm>
        </p:grpSpPr>
        <p:sp>
          <p:nvSpPr>
            <p:cNvPr id="399371" name="Line 11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2" name="Line 12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3" name="Text Box 13"/>
            <p:cNvSpPr txBox="1">
              <a:spLocks noChangeArrowheads="1"/>
            </p:cNvSpPr>
            <p:nvPr/>
          </p:nvSpPr>
          <p:spPr bwMode="auto">
            <a:xfrm>
              <a:off x="1261" y="1021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 dirty="0"/>
                <a:t>t</a:t>
              </a:r>
            </a:p>
          </p:txBody>
        </p:sp>
        <p:sp>
          <p:nvSpPr>
            <p:cNvPr id="399374" name="Text Box 14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 dirty="0" smtClean="0"/>
                <a:t>E(t</a:t>
              </a:r>
              <a:r>
                <a:rPr lang="en-US" altLang="zh-TW" sz="2000" i="1" dirty="0"/>
                <a:t>)</a:t>
              </a:r>
            </a:p>
          </p:txBody>
        </p:sp>
      </p:grpSp>
      <p:sp>
        <p:nvSpPr>
          <p:cNvPr id="399375" name="Freeform 15"/>
          <p:cNvSpPr>
            <a:spLocks/>
          </p:cNvSpPr>
          <p:nvPr/>
        </p:nvSpPr>
        <p:spPr bwMode="auto">
          <a:xfrm>
            <a:off x="2730012" y="1409699"/>
            <a:ext cx="1289538" cy="977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156"/>
              </a:cxn>
              <a:cxn ang="0">
                <a:pos x="148" y="367"/>
              </a:cxn>
              <a:cxn ang="0">
                <a:pos x="343" y="507"/>
              </a:cxn>
              <a:cxn ang="0">
                <a:pos x="607" y="593"/>
              </a:cxn>
              <a:cxn ang="0">
                <a:pos x="880" y="616"/>
              </a:cxn>
            </a:cxnLst>
            <a:rect l="0" t="0" r="r" b="b"/>
            <a:pathLst>
              <a:path w="880" h="616">
                <a:moveTo>
                  <a:pt x="0" y="0"/>
                </a:moveTo>
                <a:cubicBezTo>
                  <a:pt x="10" y="47"/>
                  <a:pt x="21" y="95"/>
                  <a:pt x="46" y="156"/>
                </a:cubicBezTo>
                <a:cubicBezTo>
                  <a:pt x="71" y="217"/>
                  <a:pt x="99" y="309"/>
                  <a:pt x="148" y="367"/>
                </a:cubicBezTo>
                <a:cubicBezTo>
                  <a:pt x="197" y="425"/>
                  <a:pt x="267" y="469"/>
                  <a:pt x="343" y="507"/>
                </a:cubicBezTo>
                <a:cubicBezTo>
                  <a:pt x="419" y="545"/>
                  <a:pt x="518" y="575"/>
                  <a:pt x="607" y="593"/>
                </a:cubicBezTo>
                <a:cubicBezTo>
                  <a:pt x="696" y="611"/>
                  <a:pt x="788" y="613"/>
                  <a:pt x="880" y="616"/>
                </a:cubicBezTo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62450" y="1074736"/>
            <a:ext cx="2038350" cy="1744663"/>
            <a:chOff x="44" y="186"/>
            <a:chExt cx="1391" cy="1099"/>
          </a:xfrm>
        </p:grpSpPr>
        <p:sp>
          <p:nvSpPr>
            <p:cNvPr id="399377" name="Line 17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8" name="Line 18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9" name="Text Box 19"/>
            <p:cNvSpPr txBox="1">
              <a:spLocks noChangeArrowheads="1"/>
            </p:cNvSpPr>
            <p:nvPr/>
          </p:nvSpPr>
          <p:spPr bwMode="auto">
            <a:xfrm>
              <a:off x="1261" y="1033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 dirty="0"/>
                <a:t>t</a:t>
              </a:r>
            </a:p>
          </p:txBody>
        </p:sp>
        <p:sp>
          <p:nvSpPr>
            <p:cNvPr id="399380" name="Text Box 20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 dirty="0"/>
                <a:t>E(t)</a:t>
              </a:r>
            </a:p>
          </p:txBody>
        </p:sp>
      </p:grpSp>
      <p:sp>
        <p:nvSpPr>
          <p:cNvPr id="399381" name="Freeform 21"/>
          <p:cNvSpPr>
            <a:spLocks/>
          </p:cNvSpPr>
          <p:nvPr/>
        </p:nvSpPr>
        <p:spPr bwMode="auto">
          <a:xfrm>
            <a:off x="4977913" y="1520825"/>
            <a:ext cx="1267557" cy="87947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78" y="515"/>
              </a:cxn>
              <a:cxn ang="0">
                <a:pos x="141" y="328"/>
              </a:cxn>
              <a:cxn ang="0">
                <a:pos x="195" y="86"/>
              </a:cxn>
              <a:cxn ang="0">
                <a:pos x="296" y="1"/>
              </a:cxn>
              <a:cxn ang="0">
                <a:pos x="421" y="94"/>
              </a:cxn>
              <a:cxn ang="0">
                <a:pos x="499" y="343"/>
              </a:cxn>
              <a:cxn ang="0">
                <a:pos x="624" y="460"/>
              </a:cxn>
              <a:cxn ang="0">
                <a:pos x="787" y="538"/>
              </a:cxn>
              <a:cxn ang="0">
                <a:pos x="865" y="546"/>
              </a:cxn>
            </a:cxnLst>
            <a:rect l="0" t="0" r="r" b="b"/>
            <a:pathLst>
              <a:path w="865" h="554">
                <a:moveTo>
                  <a:pt x="0" y="554"/>
                </a:moveTo>
                <a:cubicBezTo>
                  <a:pt x="27" y="553"/>
                  <a:pt x="55" y="553"/>
                  <a:pt x="78" y="515"/>
                </a:cubicBezTo>
                <a:cubicBezTo>
                  <a:pt x="101" y="477"/>
                  <a:pt x="122" y="399"/>
                  <a:pt x="141" y="328"/>
                </a:cubicBezTo>
                <a:cubicBezTo>
                  <a:pt x="160" y="257"/>
                  <a:pt x="169" y="140"/>
                  <a:pt x="195" y="86"/>
                </a:cubicBezTo>
                <a:cubicBezTo>
                  <a:pt x="221" y="32"/>
                  <a:pt x="258" y="0"/>
                  <a:pt x="296" y="1"/>
                </a:cubicBezTo>
                <a:cubicBezTo>
                  <a:pt x="334" y="2"/>
                  <a:pt x="387" y="37"/>
                  <a:pt x="421" y="94"/>
                </a:cubicBezTo>
                <a:cubicBezTo>
                  <a:pt x="455" y="151"/>
                  <a:pt x="465" y="282"/>
                  <a:pt x="499" y="343"/>
                </a:cubicBezTo>
                <a:cubicBezTo>
                  <a:pt x="533" y="404"/>
                  <a:pt x="576" y="428"/>
                  <a:pt x="624" y="460"/>
                </a:cubicBezTo>
                <a:cubicBezTo>
                  <a:pt x="672" y="492"/>
                  <a:pt x="747" y="524"/>
                  <a:pt x="787" y="538"/>
                </a:cubicBezTo>
                <a:cubicBezTo>
                  <a:pt x="827" y="552"/>
                  <a:pt x="852" y="545"/>
                  <a:pt x="865" y="546"/>
                </a:cubicBezTo>
              </a:path>
            </a:pathLst>
          </a:custGeom>
          <a:noFill/>
          <a:ln w="28575" cap="flat" cmpd="sng">
            <a:solidFill>
              <a:srgbClr val="CC00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>
            <a:off x="5702931" y="1769713"/>
            <a:ext cx="0" cy="66833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3" name="Text Box 23"/>
          <p:cNvSpPr txBox="1">
            <a:spLocks noChangeArrowheads="1"/>
          </p:cNvSpPr>
          <p:nvPr/>
        </p:nvSpPr>
        <p:spPr bwMode="auto">
          <a:xfrm>
            <a:off x="5563719" y="2286000"/>
            <a:ext cx="296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000" dirty="0">
                <a:sym typeface="Symbol" pitchFamily="18" charset="2"/>
              </a:rPr>
              <a:t></a:t>
            </a:r>
            <a:endParaRPr lang="zh-TW" altLang="en-US" sz="2000" dirty="0"/>
          </a:p>
        </p:txBody>
      </p:sp>
      <p:sp>
        <p:nvSpPr>
          <p:cNvPr id="399384" name="Text Box 24"/>
          <p:cNvSpPr txBox="1">
            <a:spLocks noChangeArrowheads="1"/>
          </p:cNvSpPr>
          <p:nvPr/>
        </p:nvSpPr>
        <p:spPr bwMode="auto">
          <a:xfrm>
            <a:off x="621323" y="2628378"/>
            <a:ext cx="1506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Nearly ideal PFR</a:t>
            </a:r>
          </a:p>
        </p:txBody>
      </p:sp>
      <p:sp>
        <p:nvSpPr>
          <p:cNvPr id="399385" name="Text Box 25"/>
          <p:cNvSpPr txBox="1">
            <a:spLocks noChangeArrowheads="1"/>
          </p:cNvSpPr>
          <p:nvPr/>
        </p:nvSpPr>
        <p:spPr bwMode="auto">
          <a:xfrm>
            <a:off x="2532186" y="2628378"/>
            <a:ext cx="1594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</a:rPr>
              <a:t>Nearly ideal CSTR</a:t>
            </a:r>
          </a:p>
        </p:txBody>
      </p:sp>
      <p:sp>
        <p:nvSpPr>
          <p:cNvPr id="399386" name="Text Box 26"/>
          <p:cNvSpPr txBox="1">
            <a:spLocks noChangeArrowheads="1"/>
          </p:cNvSpPr>
          <p:nvPr/>
        </p:nvSpPr>
        <p:spPr bwMode="auto">
          <a:xfrm>
            <a:off x="4724399" y="2628378"/>
            <a:ext cx="18288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CC00CC"/>
                </a:solidFill>
              </a:rPr>
              <a:t>PBR with channeling </a:t>
            </a:r>
            <a:r>
              <a:rPr lang="en-US" altLang="zh-TW" sz="2000" dirty="0" smtClean="0">
                <a:solidFill>
                  <a:srgbClr val="CC00CC"/>
                </a:solidFill>
              </a:rPr>
              <a:t>&amp; </a:t>
            </a:r>
            <a:r>
              <a:rPr lang="en-US" altLang="zh-TW" sz="2000" dirty="0">
                <a:solidFill>
                  <a:srgbClr val="CC00CC"/>
                </a:solidFill>
              </a:rPr>
              <a:t>dead zones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608885" y="1066800"/>
            <a:ext cx="2038350" cy="1731962"/>
            <a:chOff x="44" y="186"/>
            <a:chExt cx="1391" cy="1091"/>
          </a:xfrm>
        </p:grpSpPr>
        <p:sp>
          <p:nvSpPr>
            <p:cNvPr id="399388" name="Line 28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89" name="Line 29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0" name="Text Box 30"/>
            <p:cNvSpPr txBox="1">
              <a:spLocks noChangeArrowheads="1"/>
            </p:cNvSpPr>
            <p:nvPr/>
          </p:nvSpPr>
          <p:spPr bwMode="auto">
            <a:xfrm>
              <a:off x="1261" y="1025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 dirty="0"/>
                <a:t>t</a:t>
              </a:r>
            </a:p>
          </p:txBody>
        </p:sp>
        <p:sp>
          <p:nvSpPr>
            <p:cNvPr id="399391" name="Text Box 31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E(t)</a:t>
              </a:r>
            </a:p>
          </p:txBody>
        </p:sp>
      </p:grpSp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6964973" y="2628378"/>
            <a:ext cx="18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339933"/>
                </a:solidFill>
              </a:rPr>
              <a:t>CSTR with dead zones</a:t>
            </a:r>
          </a:p>
        </p:txBody>
      </p:sp>
      <p:sp>
        <p:nvSpPr>
          <p:cNvPr id="399393" name="Freeform 33"/>
          <p:cNvSpPr>
            <a:spLocks/>
          </p:cNvSpPr>
          <p:nvPr/>
        </p:nvSpPr>
        <p:spPr bwMode="auto">
          <a:xfrm>
            <a:off x="7137889" y="1241425"/>
            <a:ext cx="1164980" cy="114617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47" y="91"/>
              </a:cxn>
              <a:cxn ang="0">
                <a:pos x="109" y="13"/>
              </a:cxn>
              <a:cxn ang="0">
                <a:pos x="156" y="13"/>
              </a:cxn>
              <a:cxn ang="0">
                <a:pos x="211" y="75"/>
              </a:cxn>
              <a:cxn ang="0">
                <a:pos x="258" y="192"/>
              </a:cxn>
              <a:cxn ang="0">
                <a:pos x="289" y="239"/>
              </a:cxn>
              <a:cxn ang="0">
                <a:pos x="343" y="247"/>
              </a:cxn>
              <a:cxn ang="0">
                <a:pos x="406" y="153"/>
              </a:cxn>
              <a:cxn ang="0">
                <a:pos x="483" y="83"/>
              </a:cxn>
              <a:cxn ang="0">
                <a:pos x="616" y="208"/>
              </a:cxn>
              <a:cxn ang="0">
                <a:pos x="663" y="356"/>
              </a:cxn>
              <a:cxn ang="0">
                <a:pos x="709" y="520"/>
              </a:cxn>
              <a:cxn ang="0">
                <a:pos x="748" y="652"/>
              </a:cxn>
              <a:cxn ang="0">
                <a:pos x="795" y="722"/>
              </a:cxn>
            </a:cxnLst>
            <a:rect l="0" t="0" r="r" b="b"/>
            <a:pathLst>
              <a:path w="795" h="722">
                <a:moveTo>
                  <a:pt x="0" y="192"/>
                </a:moveTo>
                <a:cubicBezTo>
                  <a:pt x="14" y="156"/>
                  <a:pt x="29" y="121"/>
                  <a:pt x="47" y="91"/>
                </a:cubicBezTo>
                <a:cubicBezTo>
                  <a:pt x="65" y="61"/>
                  <a:pt x="91" y="26"/>
                  <a:pt x="109" y="13"/>
                </a:cubicBezTo>
                <a:cubicBezTo>
                  <a:pt x="127" y="0"/>
                  <a:pt x="139" y="3"/>
                  <a:pt x="156" y="13"/>
                </a:cubicBezTo>
                <a:cubicBezTo>
                  <a:pt x="173" y="23"/>
                  <a:pt x="194" y="45"/>
                  <a:pt x="211" y="75"/>
                </a:cubicBezTo>
                <a:cubicBezTo>
                  <a:pt x="228" y="105"/>
                  <a:pt x="245" y="165"/>
                  <a:pt x="258" y="192"/>
                </a:cubicBezTo>
                <a:cubicBezTo>
                  <a:pt x="271" y="219"/>
                  <a:pt x="275" y="230"/>
                  <a:pt x="289" y="239"/>
                </a:cubicBezTo>
                <a:cubicBezTo>
                  <a:pt x="303" y="248"/>
                  <a:pt x="324" y="261"/>
                  <a:pt x="343" y="247"/>
                </a:cubicBezTo>
                <a:cubicBezTo>
                  <a:pt x="362" y="233"/>
                  <a:pt x="383" y="180"/>
                  <a:pt x="406" y="153"/>
                </a:cubicBezTo>
                <a:cubicBezTo>
                  <a:pt x="429" y="126"/>
                  <a:pt x="448" y="74"/>
                  <a:pt x="483" y="83"/>
                </a:cubicBezTo>
                <a:cubicBezTo>
                  <a:pt x="518" y="92"/>
                  <a:pt x="586" y="163"/>
                  <a:pt x="616" y="208"/>
                </a:cubicBezTo>
                <a:cubicBezTo>
                  <a:pt x="646" y="253"/>
                  <a:pt x="647" y="304"/>
                  <a:pt x="663" y="356"/>
                </a:cubicBezTo>
                <a:cubicBezTo>
                  <a:pt x="679" y="408"/>
                  <a:pt x="695" y="471"/>
                  <a:pt x="709" y="520"/>
                </a:cubicBezTo>
                <a:cubicBezTo>
                  <a:pt x="723" y="569"/>
                  <a:pt x="734" y="618"/>
                  <a:pt x="748" y="652"/>
                </a:cubicBezTo>
                <a:cubicBezTo>
                  <a:pt x="762" y="686"/>
                  <a:pt x="778" y="704"/>
                  <a:pt x="795" y="722"/>
                </a:cubicBezTo>
              </a:path>
            </a:pathLst>
          </a:custGeom>
          <a:noFill/>
          <a:ln w="28575" cap="flat" cmpd="sng">
            <a:solidFill>
              <a:srgbClr val="339933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22645" y="3555304"/>
            <a:ext cx="8477861" cy="3074096"/>
            <a:chOff x="371597" y="795039"/>
            <a:chExt cx="8477861" cy="3074096"/>
          </a:xfrm>
        </p:grpSpPr>
        <p:sp>
          <p:nvSpPr>
            <p:cNvPr id="399410" name="Text Box 50"/>
            <p:cNvSpPr txBox="1">
              <a:spLocks noChangeArrowheads="1"/>
            </p:cNvSpPr>
            <p:nvPr/>
          </p:nvSpPr>
          <p:spPr bwMode="auto">
            <a:xfrm>
              <a:off x="4161334" y="349980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800" dirty="0"/>
                <a:t>40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71597" y="795039"/>
              <a:ext cx="8477861" cy="2971800"/>
              <a:chOff x="371597" y="3793827"/>
              <a:chExt cx="8477861" cy="2971800"/>
            </a:xfrm>
          </p:grpSpPr>
          <p:graphicFrame>
            <p:nvGraphicFramePr>
              <p:cNvPr id="431104" name="Object 10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433518"/>
                  </p:ext>
                </p:extLst>
              </p:nvPr>
            </p:nvGraphicFramePr>
            <p:xfrm>
              <a:off x="429952" y="3793827"/>
              <a:ext cx="1441450" cy="736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3" name="Equation" r:id="rId3" imgW="1562040" imgH="736560" progId="Equation.DSMT4">
                      <p:embed/>
                    </p:oleObj>
                  </mc:Choice>
                  <mc:Fallback>
                    <p:oleObj name="Equation" r:id="rId3" imgW="1562040" imgH="736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952" y="3793827"/>
                            <a:ext cx="1441450" cy="736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" name="Group 45"/>
              <p:cNvGrpSpPr>
                <a:grpSpLocks/>
              </p:cNvGrpSpPr>
              <p:nvPr/>
            </p:nvGrpSpPr>
            <p:grpSpPr bwMode="auto">
              <a:xfrm>
                <a:off x="2776904" y="4398963"/>
                <a:ext cx="4026876" cy="2333625"/>
                <a:chOff x="1895" y="2795"/>
                <a:chExt cx="2748" cy="1470"/>
              </a:xfrm>
            </p:grpSpPr>
            <p:sp>
              <p:nvSpPr>
                <p:cNvPr id="399400" name="Line 40"/>
                <p:cNvSpPr>
                  <a:spLocks noChangeShapeType="1"/>
                </p:cNvSpPr>
                <p:nvPr/>
              </p:nvSpPr>
              <p:spPr bwMode="auto">
                <a:xfrm>
                  <a:off x="2227" y="4154"/>
                  <a:ext cx="175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40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221" y="2795"/>
                  <a:ext cx="0" cy="136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40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023" y="4013"/>
                  <a:ext cx="62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2000" i="1" dirty="0" smtClean="0"/>
                    <a:t>t (min)</a:t>
                  </a:r>
                  <a:endParaRPr lang="en-US" altLang="zh-TW" sz="2000" i="1" dirty="0"/>
                </a:p>
              </p:txBody>
            </p:sp>
            <p:sp>
              <p:nvSpPr>
                <p:cNvPr id="39940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95" y="2808"/>
                  <a:ext cx="39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2000" i="1"/>
                    <a:t>F(t)</a:t>
                  </a:r>
                </a:p>
              </p:txBody>
            </p:sp>
          </p:grpSp>
          <p:sp>
            <p:nvSpPr>
              <p:cNvPr id="399407" name="Freeform 47"/>
              <p:cNvSpPr>
                <a:spLocks/>
              </p:cNvSpPr>
              <p:nvPr/>
            </p:nvSpPr>
            <p:spPr bwMode="auto">
              <a:xfrm>
                <a:off x="3254620" y="4786313"/>
                <a:ext cx="2168769" cy="1770062"/>
              </a:xfrm>
              <a:custGeom>
                <a:avLst/>
                <a:gdLst/>
                <a:ahLst/>
                <a:cxnLst>
                  <a:cxn ang="0">
                    <a:pos x="0" y="1278"/>
                  </a:cxn>
                  <a:cxn ang="0">
                    <a:pos x="202" y="1254"/>
                  </a:cxn>
                  <a:cxn ang="0">
                    <a:pos x="389" y="1223"/>
                  </a:cxn>
                  <a:cxn ang="0">
                    <a:pos x="537" y="1091"/>
                  </a:cxn>
                  <a:cxn ang="0">
                    <a:pos x="631" y="857"/>
                  </a:cxn>
                  <a:cxn ang="0">
                    <a:pos x="693" y="615"/>
                  </a:cxn>
                  <a:cxn ang="0">
                    <a:pos x="755" y="288"/>
                  </a:cxn>
                  <a:cxn ang="0">
                    <a:pos x="826" y="163"/>
                  </a:cxn>
                  <a:cxn ang="0">
                    <a:pos x="896" y="101"/>
                  </a:cxn>
                  <a:cxn ang="0">
                    <a:pos x="1020" y="62"/>
                  </a:cxn>
                  <a:cxn ang="0">
                    <a:pos x="1324" y="15"/>
                  </a:cxn>
                  <a:cxn ang="0">
                    <a:pos x="1480" y="0"/>
                  </a:cxn>
                </a:cxnLst>
                <a:rect l="0" t="0" r="r" b="b"/>
                <a:pathLst>
                  <a:path w="1480" h="1278">
                    <a:moveTo>
                      <a:pt x="0" y="1278"/>
                    </a:moveTo>
                    <a:cubicBezTo>
                      <a:pt x="68" y="1270"/>
                      <a:pt x="137" y="1263"/>
                      <a:pt x="202" y="1254"/>
                    </a:cubicBezTo>
                    <a:cubicBezTo>
                      <a:pt x="267" y="1245"/>
                      <a:pt x="333" y="1250"/>
                      <a:pt x="389" y="1223"/>
                    </a:cubicBezTo>
                    <a:cubicBezTo>
                      <a:pt x="445" y="1196"/>
                      <a:pt x="497" y="1152"/>
                      <a:pt x="537" y="1091"/>
                    </a:cubicBezTo>
                    <a:cubicBezTo>
                      <a:pt x="577" y="1030"/>
                      <a:pt x="605" y="936"/>
                      <a:pt x="631" y="857"/>
                    </a:cubicBezTo>
                    <a:cubicBezTo>
                      <a:pt x="657" y="778"/>
                      <a:pt x="672" y="710"/>
                      <a:pt x="693" y="615"/>
                    </a:cubicBezTo>
                    <a:cubicBezTo>
                      <a:pt x="714" y="520"/>
                      <a:pt x="733" y="363"/>
                      <a:pt x="755" y="288"/>
                    </a:cubicBezTo>
                    <a:cubicBezTo>
                      <a:pt x="777" y="213"/>
                      <a:pt x="803" y="194"/>
                      <a:pt x="826" y="163"/>
                    </a:cubicBezTo>
                    <a:cubicBezTo>
                      <a:pt x="849" y="132"/>
                      <a:pt x="864" y="118"/>
                      <a:pt x="896" y="101"/>
                    </a:cubicBezTo>
                    <a:cubicBezTo>
                      <a:pt x="928" y="84"/>
                      <a:pt x="949" y="76"/>
                      <a:pt x="1020" y="62"/>
                    </a:cubicBezTo>
                    <a:cubicBezTo>
                      <a:pt x="1091" y="48"/>
                      <a:pt x="1247" y="25"/>
                      <a:pt x="1324" y="15"/>
                    </a:cubicBezTo>
                    <a:cubicBezTo>
                      <a:pt x="1401" y="5"/>
                      <a:pt x="1440" y="2"/>
                      <a:pt x="1480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08" name="Line 48"/>
              <p:cNvSpPr>
                <a:spLocks noChangeShapeType="1"/>
              </p:cNvSpPr>
              <p:nvPr/>
            </p:nvSpPr>
            <p:spPr bwMode="auto">
              <a:xfrm>
                <a:off x="4384431" y="5121275"/>
                <a:ext cx="0" cy="14224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09" name="Line 49"/>
              <p:cNvSpPr>
                <a:spLocks noChangeShapeType="1"/>
              </p:cNvSpPr>
              <p:nvPr/>
            </p:nvSpPr>
            <p:spPr bwMode="auto">
              <a:xfrm flipH="1">
                <a:off x="3254620" y="5108575"/>
                <a:ext cx="112981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11" name="Text Box 51"/>
              <p:cNvSpPr txBox="1">
                <a:spLocks noChangeArrowheads="1"/>
              </p:cNvSpPr>
              <p:nvPr/>
            </p:nvSpPr>
            <p:spPr bwMode="auto">
              <a:xfrm>
                <a:off x="2788627" y="4916488"/>
                <a:ext cx="5052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TW" altLang="en-US" sz="1800"/>
                  <a:t>0.8</a:t>
                </a:r>
              </a:p>
            </p:txBody>
          </p:sp>
          <p:sp>
            <p:nvSpPr>
              <p:cNvPr id="399412" name="Text Box 52"/>
              <p:cNvSpPr txBox="1">
                <a:spLocks noChangeArrowheads="1"/>
              </p:cNvSpPr>
              <p:nvPr/>
            </p:nvSpPr>
            <p:spPr bwMode="auto">
              <a:xfrm>
                <a:off x="5791200" y="4953000"/>
                <a:ext cx="3058258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TW" altLang="en-US" sz="2000" dirty="0"/>
                  <a:t>80% </a:t>
                </a:r>
                <a:r>
                  <a:rPr lang="en-US" altLang="zh-TW" sz="2000" dirty="0"/>
                  <a:t>of the molecules spend 40 min or less in the reactor</a:t>
                </a:r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353456"/>
                  </p:ext>
                </p:extLst>
              </p:nvPr>
            </p:nvGraphicFramePr>
            <p:xfrm>
              <a:off x="371597" y="4708227"/>
              <a:ext cx="2133600" cy="1193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4" name="Equation" r:id="rId5" imgW="2133600" imgH="1193800" progId="Equation.DSMT4">
                      <p:embed/>
                    </p:oleObj>
                  </mc:Choice>
                  <mc:Fallback>
                    <p:oleObj name="Equation" r:id="rId5" imgW="2133600" imgH="1193800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1597" y="4708227"/>
                            <a:ext cx="2133600" cy="1193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207083"/>
                  </p:ext>
                </p:extLst>
              </p:nvPr>
            </p:nvGraphicFramePr>
            <p:xfrm>
              <a:off x="601785" y="6025852"/>
              <a:ext cx="1673225" cy="739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5" name="Equation" r:id="rId7" imgW="1981200" imgH="736600" progId="Equation.DSMT4">
                      <p:embed/>
                    </p:oleObj>
                  </mc:Choice>
                  <mc:Fallback>
                    <p:oleObj name="Equation" r:id="rId7" imgW="1981200" imgH="736600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1785" y="6025852"/>
                            <a:ext cx="1673225" cy="739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3" name="TextBox 52"/>
          <p:cNvSpPr txBox="1"/>
          <p:nvPr/>
        </p:nvSpPr>
        <p:spPr>
          <a:xfrm>
            <a:off x="2209800" y="3689638"/>
            <a:ext cx="669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F(t)=fraction of effluent in the reactor less for than time t</a:t>
            </a:r>
          </a:p>
        </p:txBody>
      </p:sp>
      <p:sp>
        <p:nvSpPr>
          <p:cNvPr id="55" name="Title 8"/>
          <p:cNvSpPr txBox="1">
            <a:spLocks/>
          </p:cNvSpPr>
          <p:nvPr/>
        </p:nvSpPr>
        <p:spPr>
          <a:xfrm>
            <a:off x="0" y="-1"/>
            <a:ext cx="9144000" cy="124142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Review: RTD Profiles &amp; Cum RTD Function F(t)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0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175" y="1138237"/>
            <a:ext cx="5838825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7217" y="990600"/>
            <a:ext cx="824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F(t) = fraction of effluent that has been in the reactor for less than time 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Relationship between E &amp; 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101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Arial"/>
              </a:rPr>
              <a:t>E(t)= Fraction of material leaving reactor that was inside for a time between t</a:t>
            </a:r>
            <a:r>
              <a:rPr lang="en-US" baseline="-25000" dirty="0" smtClean="0">
                <a:cs typeface="Arial"/>
              </a:rPr>
              <a:t>1</a:t>
            </a:r>
            <a:r>
              <a:rPr lang="en-US" dirty="0" smtClean="0">
                <a:cs typeface="Arial"/>
              </a:rPr>
              <a:t> &amp; t</a:t>
            </a:r>
            <a:r>
              <a:rPr lang="en-US" baseline="-25000" dirty="0" smtClean="0">
                <a:cs typeface="Arial"/>
              </a:rPr>
              <a:t>2</a:t>
            </a:r>
            <a:endParaRPr lang="en-US" dirty="0"/>
          </a:p>
        </p:txBody>
      </p:sp>
      <p:graphicFrame>
        <p:nvGraphicFramePr>
          <p:cNvPr id="37890" name="Object 6"/>
          <p:cNvGraphicFramePr>
            <a:graphicFrameLocks noChangeAspect="1"/>
          </p:cNvGraphicFramePr>
          <p:nvPr/>
        </p:nvGraphicFramePr>
        <p:xfrm>
          <a:off x="7162800" y="1371600"/>
          <a:ext cx="13208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4" imgW="1562040" imgH="736560" progId="Equation.DSMT4">
                  <p:embed/>
                </p:oleObj>
              </mc:Choice>
              <mc:Fallback>
                <p:oleObj name="Equation" r:id="rId4" imgW="15620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371600"/>
                        <a:ext cx="13208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312098"/>
              </p:ext>
            </p:extLst>
          </p:nvPr>
        </p:nvGraphicFramePr>
        <p:xfrm>
          <a:off x="7467600" y="5162550"/>
          <a:ext cx="14351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6" imgW="1714320" imgH="1079280" progId="Equation.DSMT4">
                  <p:embed/>
                </p:oleObj>
              </mc:Choice>
              <mc:Fallback>
                <p:oleObj name="Equation" r:id="rId6" imgW="171432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62550"/>
                        <a:ext cx="1435100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97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Review: Mean Residence Time</a:t>
            </a:r>
            <a:r>
              <a:rPr lang="en-US" altLang="zh-TW" dirty="0">
                <a:solidFill>
                  <a:schemeClr val="tx1"/>
                </a:solidFill>
              </a:rPr>
              <a:t>, t</a:t>
            </a:r>
            <a:r>
              <a:rPr lang="en-US" altLang="zh-TW" baseline="-25000" dirty="0">
                <a:solidFill>
                  <a:schemeClr val="tx1"/>
                </a:solidFill>
              </a:rPr>
              <a:t>m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968375"/>
            <a:ext cx="8382000" cy="182880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For an ideal reactor, the space </a:t>
            </a:r>
            <a:r>
              <a:rPr lang="en-US" altLang="zh-TW" sz="2000" dirty="0" smtClean="0"/>
              <a:t>time </a:t>
            </a:r>
            <a:r>
              <a:rPr lang="en-US" altLang="zh-TW" sz="2000" dirty="0" smtClean="0">
                <a:sym typeface="Symbol" pitchFamily="18" charset="2"/>
              </a:rPr>
              <a:t></a:t>
            </a:r>
            <a:r>
              <a:rPr lang="en-US" altLang="zh-TW" sz="2000" dirty="0" smtClean="0"/>
              <a:t> is </a:t>
            </a:r>
            <a:r>
              <a:rPr lang="en-US" altLang="zh-TW" sz="2000" dirty="0"/>
              <a:t>defined as </a:t>
            </a:r>
            <a:r>
              <a:rPr lang="en-US" altLang="zh-TW" sz="2000" dirty="0" smtClean="0"/>
              <a:t>V/</a:t>
            </a:r>
            <a:r>
              <a:rPr lang="en-US" altLang="zh-TW" sz="2000" i="1" dirty="0" smtClean="0">
                <a:latin typeface="Symbol" pitchFamily="18" charset="2"/>
              </a:rPr>
              <a:t>u</a:t>
            </a:r>
            <a:r>
              <a:rPr lang="en-US" altLang="zh-TW" sz="2000" baseline="-25000" dirty="0" smtClean="0"/>
              <a:t>0</a:t>
            </a:r>
            <a:endParaRPr lang="en-US" altLang="zh-TW" sz="2000" dirty="0"/>
          </a:p>
          <a:p>
            <a:pPr>
              <a:spcBef>
                <a:spcPts val="0"/>
              </a:spcBef>
            </a:pPr>
            <a:r>
              <a:rPr lang="en-US" altLang="zh-TW" sz="2000" dirty="0"/>
              <a:t>The mean residence </a:t>
            </a:r>
            <a:r>
              <a:rPr lang="en-US" altLang="zh-TW" sz="2000" dirty="0" smtClean="0"/>
              <a:t>time </a:t>
            </a:r>
            <a:r>
              <a:rPr lang="en-US" altLang="zh-TW" sz="2000" i="1" dirty="0" smtClean="0"/>
              <a:t>t</a:t>
            </a:r>
            <a:r>
              <a:rPr lang="en-US" altLang="zh-TW" sz="2000" i="1" baseline="-25000" dirty="0" smtClean="0"/>
              <a:t>m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is equal </a:t>
            </a:r>
            <a:r>
              <a:rPr lang="en-US" altLang="zh-TW" sz="2000" dirty="0" smtClean="0"/>
              <a:t>to</a:t>
            </a:r>
            <a:r>
              <a:rPr lang="en-US" altLang="zh-TW" sz="2000" i="1" dirty="0" smtClean="0">
                <a:sym typeface="Symbol" pitchFamily="18" charset="2"/>
              </a:rPr>
              <a:t></a:t>
            </a:r>
            <a:r>
              <a:rPr lang="en-US" altLang="zh-TW" sz="2000" dirty="0" smtClean="0">
                <a:sym typeface="Symbol" pitchFamily="18" charset="2"/>
              </a:rPr>
              <a:t> </a:t>
            </a:r>
            <a:r>
              <a:rPr lang="en-US" altLang="zh-TW" sz="2000" dirty="0">
                <a:sym typeface="Symbol" pitchFamily="18" charset="2"/>
              </a:rPr>
              <a:t>in either ideal or </a:t>
            </a:r>
            <a:r>
              <a:rPr lang="en-US" altLang="zh-TW" sz="2000" dirty="0" err="1">
                <a:sym typeface="Symbol" pitchFamily="18" charset="2"/>
              </a:rPr>
              <a:t>nonideal</a:t>
            </a:r>
            <a:r>
              <a:rPr lang="en-US" altLang="zh-TW" sz="2000" dirty="0">
                <a:sym typeface="Symbol" pitchFamily="18" charset="2"/>
              </a:rPr>
              <a:t> </a:t>
            </a:r>
            <a:r>
              <a:rPr lang="en-US" altLang="zh-TW" sz="2000" dirty="0" smtClean="0">
                <a:sym typeface="Symbol" pitchFamily="18" charset="2"/>
              </a:rPr>
              <a:t>reactors</a:t>
            </a:r>
          </a:p>
        </p:txBody>
      </p:sp>
      <p:graphicFrame>
        <p:nvGraphicFramePr>
          <p:cNvPr id="432128" name="Object 1024"/>
          <p:cNvGraphicFramePr>
            <a:graphicFrameLocks noChangeAspect="1"/>
          </p:cNvGraphicFramePr>
          <p:nvPr/>
        </p:nvGraphicFramePr>
        <p:xfrm>
          <a:off x="2057400" y="2035314"/>
          <a:ext cx="3171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4" imgW="3416040" imgH="838080" progId="Equation.DSMT4">
                  <p:embed/>
                </p:oleObj>
              </mc:Choice>
              <mc:Fallback>
                <p:oleObj name="Equation" r:id="rId4" imgW="34160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35314"/>
                        <a:ext cx="31718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29" name="Object 1025"/>
          <p:cNvGraphicFramePr>
            <a:graphicFrameLocks noChangeAspect="1"/>
          </p:cNvGraphicFramePr>
          <p:nvPr/>
        </p:nvGraphicFramePr>
        <p:xfrm>
          <a:off x="5791200" y="2111514"/>
          <a:ext cx="11414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tion" r:id="rId6" imgW="1244520" imgH="685800" progId="Equation.DSMT4">
                  <p:embed/>
                </p:oleObj>
              </mc:Choice>
              <mc:Fallback>
                <p:oleObj name="Equation" r:id="rId6" imgW="12445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11514"/>
                        <a:ext cx="1141412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0" name="Object 1026"/>
          <p:cNvGraphicFramePr>
            <a:graphicFrameLocks noChangeAspect="1"/>
          </p:cNvGraphicFramePr>
          <p:nvPr/>
        </p:nvGraphicFramePr>
        <p:xfrm>
          <a:off x="5449112" y="3619579"/>
          <a:ext cx="2366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Equation" r:id="rId8" imgW="2565360" imgH="457200" progId="Equation.DSMT4">
                  <p:embed/>
                </p:oleObj>
              </mc:Choice>
              <mc:Fallback>
                <p:oleObj name="Equation" r:id="rId8" imgW="2565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112" y="3619579"/>
                        <a:ext cx="23669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" y="3086179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By calculating t</a:t>
            </a:r>
            <a:r>
              <a:rPr lang="en-US" sz="2000" baseline="-25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, the reactor V can be determined from a tracer experiment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112" y="3695779"/>
            <a:ext cx="4783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ym typeface="Symbol" pitchFamily="18" charset="2"/>
              </a:rPr>
              <a:t>The spread of the distribution (variance):</a:t>
            </a:r>
            <a:endParaRPr lang="en-US" altLang="zh-TW" sz="2000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81000" y="429774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/>
              <a:t>Space </a:t>
            </a:r>
            <a:r>
              <a:rPr lang="en-US" sz="2000" baseline="0" dirty="0"/>
              <a:t>time </a:t>
            </a:r>
            <a:r>
              <a:rPr lang="en-US" sz="2000" baseline="0" dirty="0" smtClean="0">
                <a:latin typeface="Symbol" pitchFamily="18" charset="2"/>
              </a:rPr>
              <a:t>t</a:t>
            </a:r>
            <a:r>
              <a:rPr lang="en-US" sz="2000" baseline="0" dirty="0" smtClean="0"/>
              <a:t> and mean </a:t>
            </a:r>
            <a:r>
              <a:rPr lang="en-US" sz="2000" baseline="0" dirty="0"/>
              <a:t>residence </a:t>
            </a:r>
            <a:r>
              <a:rPr lang="en-US" sz="2000" baseline="0" dirty="0" smtClean="0"/>
              <a:t>time t</a:t>
            </a:r>
            <a:r>
              <a:rPr lang="en-US" sz="2000" baseline="-25000" dirty="0" smtClean="0"/>
              <a:t>m</a:t>
            </a:r>
            <a:r>
              <a:rPr lang="en-US" sz="2000" baseline="0" dirty="0" smtClean="0"/>
              <a:t> </a:t>
            </a:r>
            <a:r>
              <a:rPr lang="en-US" sz="2000" baseline="0" dirty="0"/>
              <a:t>would </a:t>
            </a:r>
            <a:r>
              <a:rPr lang="en-US" sz="2000" baseline="0" dirty="0" smtClean="0"/>
              <a:t>be equal </a:t>
            </a:r>
            <a:r>
              <a:rPr lang="en-US" sz="2000" baseline="0" dirty="0"/>
              <a:t>if the following two conditions are satisfied:</a:t>
            </a:r>
          </a:p>
          <a:p>
            <a:pPr lvl="1">
              <a:buFontTx/>
              <a:buChar char="•"/>
            </a:pPr>
            <a:r>
              <a:rPr lang="en-US" sz="2000" baseline="0" dirty="0"/>
              <a:t> No density change</a:t>
            </a:r>
          </a:p>
          <a:p>
            <a:pPr lvl="1">
              <a:buFontTx/>
              <a:buChar char="•"/>
            </a:pPr>
            <a:r>
              <a:rPr lang="en-US" sz="2000" baseline="0" dirty="0"/>
              <a:t> No </a:t>
            </a:r>
            <a:r>
              <a:rPr lang="en-US" sz="2000" baseline="0" dirty="0" err="1"/>
              <a:t>backmixing</a:t>
            </a:r>
            <a:endParaRPr lang="en-US" sz="2000" baseline="0" dirty="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28600" y="57150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>
                <a:solidFill>
                  <a:srgbClr val="7030A0"/>
                </a:solidFill>
              </a:rPr>
              <a:t>In practical reactors the above two may not be </a:t>
            </a:r>
            <a:r>
              <a:rPr lang="en-US" sz="2000" baseline="0" dirty="0" smtClean="0">
                <a:solidFill>
                  <a:srgbClr val="7030A0"/>
                </a:solidFill>
              </a:rPr>
              <a:t>valid, hence </a:t>
            </a:r>
            <a:r>
              <a:rPr lang="en-US" sz="2000" baseline="0" dirty="0">
                <a:solidFill>
                  <a:srgbClr val="7030A0"/>
                </a:solidFill>
              </a:rPr>
              <a:t>there will be a difference between </a:t>
            </a:r>
            <a:r>
              <a:rPr lang="en-US" sz="2000" baseline="0" dirty="0" smtClean="0">
                <a:solidFill>
                  <a:srgbClr val="7030A0"/>
                </a:solidFill>
              </a:rPr>
              <a:t>them</a:t>
            </a:r>
            <a:endParaRPr lang="en-US" sz="2000" baseline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9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Mixing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18639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2000" dirty="0" smtClean="0"/>
              <a:t>RTD provides information on how long material has been in the reactor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RTD does not provide information about the exchange of matter within the reactor (i.e., mixing)!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134" y="20574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2000" dirty="0" smtClean="0"/>
              <a:t>For a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reaction: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39007"/>
              </p:ext>
            </p:extLst>
          </p:nvPr>
        </p:nvGraphicFramePr>
        <p:xfrm>
          <a:off x="3816350" y="2133600"/>
          <a:ext cx="151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3" imgW="1511280" imgH="609480" progId="Equation.DSMT4">
                  <p:embed/>
                </p:oleObj>
              </mc:Choice>
              <mc:Fallback>
                <p:oleObj name="Equation" r:id="rId3" imgW="15112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6350" y="2133600"/>
                        <a:ext cx="1511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135" y="2971800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2000" dirty="0" smtClean="0"/>
              <a:t>Concentration does not affect the rate of conversion, so RTD is sufficient to predict conversion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000" dirty="0" smtClean="0"/>
              <a:t>But concentration does affect conversion in higher order reactions, so we need to know the degree of mixing in the reactor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0135" y="4495800"/>
            <a:ext cx="8686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2000" u="sng" dirty="0" err="1" smtClean="0"/>
              <a:t>Macromixing</a:t>
            </a:r>
            <a:r>
              <a:rPr lang="en-US" sz="2000" dirty="0" smtClean="0"/>
              <a:t>: produces a distribution of residence times without specifying how molecules of different age encounter each other and are distributed inside of the reactor</a:t>
            </a:r>
          </a:p>
          <a:p>
            <a:endParaRPr lang="en-US" sz="2000" dirty="0" smtClean="0"/>
          </a:p>
          <a:p>
            <a:pPr marL="115888" indent="-115888">
              <a:buFont typeface="Arial" pitchFamily="34" charset="0"/>
              <a:buChar char="•"/>
            </a:pPr>
            <a:r>
              <a:rPr lang="en-US" sz="2000" u="sng" dirty="0" err="1" smtClean="0"/>
              <a:t>Micromixing</a:t>
            </a:r>
            <a:r>
              <a:rPr lang="en-US" sz="2000" dirty="0" smtClean="0"/>
              <a:t>: describes how molecules of different residence time encounter each other in the reactor</a:t>
            </a:r>
          </a:p>
        </p:txBody>
      </p:sp>
    </p:spTree>
    <p:extLst>
      <p:ext uri="{BB962C8B-B14F-4D97-AF65-F5344CB8AC3E}">
        <p14:creationId xmlns:p14="http://schemas.microsoft.com/office/powerpoint/2010/main" val="94440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115888" indent="-115888">
          <a:buFont typeface="Arial" pitchFamily="34" charset="0"/>
          <a:buChar char="•"/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6486</Words>
  <Application>Microsoft Macintosh PowerPoint</Application>
  <PresentationFormat>On-screen Show (4:3)</PresentationFormat>
  <Paragraphs>1587</Paragraphs>
  <Slides>49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Equation</vt:lpstr>
      <vt:lpstr>Microsoft Equation</vt:lpstr>
      <vt:lpstr>Review: Nonideal Flow in a CSTR</vt:lpstr>
      <vt:lpstr>Review: Nonideal Flow in a PBR</vt:lpstr>
      <vt:lpstr>Review: Residence Time Distribution</vt:lpstr>
      <vt:lpstr>PowerPoint Presentation</vt:lpstr>
      <vt:lpstr>PowerPoint Presentation</vt:lpstr>
      <vt:lpstr>PowerPoint Presentation</vt:lpstr>
      <vt:lpstr>Review: Relationship between E &amp; F</vt:lpstr>
      <vt:lpstr>Review: Mean Residence Time, tm</vt:lpstr>
      <vt:lpstr>Significance of Mixing</vt:lpstr>
      <vt:lpstr>Quality of Mixing</vt:lpstr>
      <vt:lpstr>Quality of Mixing</vt:lpstr>
      <vt:lpstr>Complete Segregation Model</vt:lpstr>
      <vt:lpstr>Complete Segregation Example</vt:lpstr>
      <vt:lpstr>Maximum Mixedness Model</vt:lpstr>
      <vt:lpstr>Maximum Mixedness &amp; Polymath</vt:lpstr>
      <vt:lpstr>Review: Nonideal Flow &amp; Reactor Design</vt:lpstr>
      <vt:lpstr>Residence Time Distribution (RTD)</vt:lpstr>
      <vt:lpstr>PowerPoint Presentation</vt:lpstr>
      <vt:lpstr>Review: Mean Residence Time, tm</vt:lpstr>
      <vt:lpstr>Review: Complete Segregation Model</vt:lpstr>
      <vt:lpstr>Review: Maximum Mixedness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mlkraft2</dc:creator>
  <cp:lastModifiedBy>Benjamin Griessmann</cp:lastModifiedBy>
  <cp:revision>49</cp:revision>
  <cp:lastPrinted>2014-11-02T23:23:50Z</cp:lastPrinted>
  <dcterms:created xsi:type="dcterms:W3CDTF">2011-03-24T16:28:59Z</dcterms:created>
  <dcterms:modified xsi:type="dcterms:W3CDTF">2015-09-03T17:01:01Z</dcterms:modified>
</cp:coreProperties>
</file>