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341" r:id="rId3"/>
    <p:sldId id="342" r:id="rId4"/>
    <p:sldId id="258" r:id="rId5"/>
    <p:sldId id="299" r:id="rId6"/>
    <p:sldId id="318" r:id="rId7"/>
    <p:sldId id="352" r:id="rId8"/>
    <p:sldId id="351" r:id="rId9"/>
    <p:sldId id="301" r:id="rId10"/>
    <p:sldId id="302" r:id="rId11"/>
    <p:sldId id="320" r:id="rId12"/>
    <p:sldId id="321" r:id="rId13"/>
    <p:sldId id="345" r:id="rId14"/>
    <p:sldId id="346" r:id="rId15"/>
    <p:sldId id="348" r:id="rId16"/>
    <p:sldId id="347" r:id="rId17"/>
    <p:sldId id="329" r:id="rId18"/>
    <p:sldId id="349" r:id="rId19"/>
    <p:sldId id="331" r:id="rId20"/>
    <p:sldId id="332" r:id="rId21"/>
    <p:sldId id="333" r:id="rId22"/>
    <p:sldId id="338" r:id="rId23"/>
    <p:sldId id="339" r:id="rId24"/>
    <p:sldId id="340" r:id="rId25"/>
    <p:sldId id="335" r:id="rId26"/>
    <p:sldId id="336" r:id="rId27"/>
    <p:sldId id="337" r:id="rId28"/>
    <p:sldId id="269" r:id="rId29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72" y="-252"/>
      </p:cViewPr>
      <p:guideLst>
        <p:guide orient="horz" pos="528"/>
        <p:guide pos="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17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B7DA20A-550B-F34A-8A10-AC78BBA39452}" type="datetimeFigureOut">
              <a:rPr lang="sv-SE" smtClean="0"/>
              <a:pPr/>
              <a:t>2013-01-31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2655304-855F-664E-A258-78A05480AAC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455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DF535-9766-E348-8D50-AE8646C88FD6}" type="slidenum">
              <a:rPr lang="en-US"/>
              <a:pPr/>
              <a:t>5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370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3BCBB-F734-48A5-B43A-D5A2B976D41E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sv-S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55304-855F-664E-A258-78A05480AACC}" type="slidenum">
              <a:rPr lang="sv-SE" smtClean="0"/>
              <a:pPr/>
              <a:t>26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DF535-9766-E348-8D50-AE8646C88FD6}" type="slidenum">
              <a:rPr lang="en-US"/>
              <a:pPr/>
              <a:t>6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DF535-9766-E348-8D50-AE8646C88FD6}" type="slidenum">
              <a:rPr lang="en-US"/>
              <a:pPr/>
              <a:t>7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DF535-9766-E348-8D50-AE8646C88FD6}" type="slidenum">
              <a:rPr lang="en-US"/>
              <a:pPr/>
              <a:t>8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DF535-9766-E348-8D50-AE8646C88FD6}" type="slidenum">
              <a:rPr lang="en-US"/>
              <a:pPr/>
              <a:t>9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F9B8A-D55E-9545-A78B-9FB376C41702}" type="slidenum">
              <a:rPr lang="en-US"/>
              <a:pPr/>
              <a:t>10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370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3BCBB-F734-48A5-B43A-D5A2B976D41E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sv-S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370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3BCBB-F734-48A5-B43A-D5A2B976D41E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sv-S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370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3BCBB-F734-48A5-B43A-D5A2B976D41E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8C6-CE5A-4767-9D90-70A55A019809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85E4-6BDB-4741-BF9B-AFB6EF0CD7BC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A8AB-8EC1-46C6-AEDF-A5A324627D4D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E73F8-9174-4615-8059-D940D0291883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675A-E62E-4DE8-B9E7-F3E79D2231A9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FEF3-970B-41C7-AFD2-EF73C4E0EF54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FA96-2A3C-4615-8AF3-AF522E314CA2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A292-6B46-441A-B340-9BB61283F88D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FBFE-358B-4BBA-A2E5-111C20B34579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5C82-7B69-4EAE-9359-A4FCD5770D5C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5AF3-A322-44E5-914B-A37DD2916272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202B-66B5-4152-A70C-C8B98891E5D9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B9B3D7-24F0-054F-8999-1D7F3E26ED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AC82C78-7CEF-4D5F-8DB7-72914F09A2B9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6B9B3D7-24F0-054F-8999-1D7F3E26ED27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30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32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31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2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6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67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6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6.pd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tx1"/>
                </a:solidFill>
              </a:rPr>
              <a:t>Lecture</a:t>
            </a:r>
            <a:r>
              <a:rPr lang="sv-SE" dirty="0" smtClean="0">
                <a:solidFill>
                  <a:schemeClr val="tx1"/>
                </a:solidFill>
              </a:rPr>
              <a:t> 10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29"/>
          <p:cNvGrpSpPr/>
          <p:nvPr/>
        </p:nvGrpSpPr>
        <p:grpSpPr>
          <a:xfrm>
            <a:off x="914400" y="884238"/>
            <a:ext cx="5678330" cy="557539"/>
            <a:chOff x="914400" y="909638"/>
            <a:chExt cx="5678330" cy="557539"/>
          </a:xfrm>
        </p:grpSpPr>
        <p:sp>
          <p:nvSpPr>
            <p:cNvPr id="15" name="Rektangel 14"/>
            <p:cNvSpPr/>
            <p:nvPr/>
          </p:nvSpPr>
          <p:spPr>
            <a:xfrm>
              <a:off x="914400" y="943957"/>
              <a:ext cx="23839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2) Rate </a:t>
              </a:r>
              <a:r>
                <a:rPr lang="en-US" sz="2800" b="1" dirty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Laws</a:t>
              </a:r>
            </a:p>
          </p:txBody>
        </p:sp>
        <p:graphicFrame>
          <p:nvGraphicFramePr>
            <p:cNvPr id="3277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5431408"/>
                </p:ext>
              </p:extLst>
            </p:nvPr>
          </p:nvGraphicFramePr>
          <p:xfrm>
            <a:off x="4346418" y="909638"/>
            <a:ext cx="2246312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503" name="Equation" r:id="rId4" imgW="990360" imgH="215640" progId="Equation.3">
                    <p:embed/>
                  </p:oleObj>
                </mc:Choice>
                <mc:Fallback>
                  <p:oleObj name="Equation" r:id="rId4" imgW="99036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6418" y="909638"/>
                          <a:ext cx="2246312" cy="488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upp 28"/>
          <p:cNvGrpSpPr/>
          <p:nvPr/>
        </p:nvGrpSpPr>
        <p:grpSpPr>
          <a:xfrm>
            <a:off x="901700" y="1485900"/>
            <a:ext cx="5922738" cy="704850"/>
            <a:chOff x="914400" y="1638300"/>
            <a:chExt cx="5922738" cy="704850"/>
          </a:xfrm>
        </p:grpSpPr>
        <p:sp>
          <p:nvSpPr>
            <p:cNvPr id="14" name="Rektangel 13"/>
            <p:cNvSpPr/>
            <p:nvPr/>
          </p:nvSpPr>
          <p:spPr>
            <a:xfrm>
              <a:off x="914400" y="1717357"/>
              <a:ext cx="30011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</a:t>
              </a:r>
              <a:endPara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277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1943931"/>
                </p:ext>
              </p:extLst>
            </p:nvPr>
          </p:nvGraphicFramePr>
          <p:xfrm>
            <a:off x="4447950" y="1638300"/>
            <a:ext cx="2389188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504" name="Equation" r:id="rId6" imgW="1333440" imgH="393480" progId="Equation.3">
                    <p:embed/>
                  </p:oleObj>
                </mc:Choice>
                <mc:Fallback>
                  <p:oleObj name="Equation" r:id="rId6" imgW="133344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7950" y="1638300"/>
                          <a:ext cx="2389188" cy="704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7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63538"/>
              </p:ext>
            </p:extLst>
          </p:nvPr>
        </p:nvGraphicFramePr>
        <p:xfrm>
          <a:off x="4310236" y="2327275"/>
          <a:ext cx="16700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05" name="Equation" r:id="rId8" imgW="698400" imgH="215640" progId="Equation.3">
                  <p:embed/>
                </p:oleObj>
              </mc:Choice>
              <mc:Fallback>
                <p:oleObj name="Equation" r:id="rId8" imgW="69840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236" y="2327275"/>
                        <a:ext cx="167005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005041"/>
              </p:ext>
            </p:extLst>
          </p:nvPr>
        </p:nvGraphicFramePr>
        <p:xfrm>
          <a:off x="4297536" y="2951163"/>
          <a:ext cx="17367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06" name="Equation" r:id="rId10" imgW="787320" imgH="228600" progId="Equation.3">
                  <p:embed/>
                </p:oleObj>
              </mc:Choice>
              <mc:Fallback>
                <p:oleObj name="Equation" r:id="rId10" imgW="78732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536" y="2951163"/>
                        <a:ext cx="17367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824699"/>
              </p:ext>
            </p:extLst>
          </p:nvPr>
        </p:nvGraphicFramePr>
        <p:xfrm>
          <a:off x="4302299" y="3575050"/>
          <a:ext cx="1887537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07" name="Equation" r:id="rId12" imgW="799920" imgH="215640" progId="Equation.3">
                  <p:embed/>
                </p:oleObj>
              </mc:Choice>
              <mc:Fallback>
                <p:oleObj name="Equation" r:id="rId12" imgW="79992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299" y="3575050"/>
                        <a:ext cx="1887537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20628"/>
              </p:ext>
            </p:extLst>
          </p:nvPr>
        </p:nvGraphicFramePr>
        <p:xfrm>
          <a:off x="4305782" y="4117975"/>
          <a:ext cx="2420938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08" name="Equation" r:id="rId14" imgW="1257120" imgH="431640" progId="Equation.3">
                  <p:embed/>
                </p:oleObj>
              </mc:Choice>
              <mc:Fallback>
                <p:oleObj name="Equation" r:id="rId14" imgW="125712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782" y="4117975"/>
                        <a:ext cx="2420938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341088"/>
              </p:ext>
            </p:extLst>
          </p:nvPr>
        </p:nvGraphicFramePr>
        <p:xfrm>
          <a:off x="4314999" y="4900613"/>
          <a:ext cx="23685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09" name="Equation" r:id="rId16" imgW="1104840" imgH="228600" progId="Equation.3">
                  <p:embed/>
                </p:oleObj>
              </mc:Choice>
              <mc:Fallback>
                <p:oleObj name="Equation" r:id="rId16" imgW="110484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999" y="4900613"/>
                        <a:ext cx="236855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473214"/>
              </p:ext>
            </p:extLst>
          </p:nvPr>
        </p:nvGraphicFramePr>
        <p:xfrm>
          <a:off x="4313411" y="5500688"/>
          <a:ext cx="210661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10" name="Equation" r:id="rId18" imgW="990360" imgH="215640" progId="Equation.3">
                  <p:embed/>
                </p:oleObj>
              </mc:Choice>
              <mc:Fallback>
                <p:oleObj name="Equation" r:id="rId18" imgW="99036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411" y="5500688"/>
                        <a:ext cx="210661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ktangel 15"/>
          <p:cNvSpPr/>
          <p:nvPr/>
        </p:nvSpPr>
        <p:spPr>
          <a:xfrm>
            <a:off x="1044794" y="5984875"/>
            <a:ext cx="2563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4) Parameters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964705"/>
              </p:ext>
            </p:extLst>
          </p:nvPr>
        </p:nvGraphicFramePr>
        <p:xfrm>
          <a:off x="4284814" y="6018213"/>
          <a:ext cx="325755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11" name="Equation" r:id="rId20" imgW="1244520" imgH="228600" progId="Equation.3">
                  <p:embed/>
                </p:oleObj>
              </mc:Choice>
              <mc:Fallback>
                <p:oleObj name="Equation" r:id="rId20" imgW="124452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814" y="6018213"/>
                        <a:ext cx="3257550" cy="59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19" name="Rubrik 31"/>
          <p:cNvSpPr txBox="1">
            <a:spLocks/>
          </p:cNvSpPr>
          <p:nvPr/>
        </p:nvSpPr>
        <p:spPr>
          <a:xfrm>
            <a:off x="914400" y="92074"/>
            <a:ext cx="7772400" cy="792163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800" dirty="0" err="1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A450F-85CC-4415-82B1-A39561E40A4C}" type="slidenum">
              <a:rPr lang="sv-SE"/>
              <a:pPr>
                <a:defRPr/>
              </a:pPr>
              <a:t>11</a:t>
            </a:fld>
            <a:endParaRPr lang="sv-SE"/>
          </a:p>
        </p:txBody>
      </p:sp>
      <p:pic>
        <p:nvPicPr>
          <p:cNvPr id="33792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" y="900113"/>
            <a:ext cx="5546725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2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5038" y="1517650"/>
            <a:ext cx="2687637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ubrik 31"/>
          <p:cNvSpPr txBox="1">
            <a:spLocks/>
          </p:cNvSpPr>
          <p:nvPr/>
        </p:nvSpPr>
        <p:spPr>
          <a:xfrm>
            <a:off x="914400" y="92074"/>
            <a:ext cx="7772400" cy="792163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800" dirty="0" err="1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78C3D-2A01-4606-9E1B-4D6B7FEAEE78}" type="slidenum">
              <a:rPr lang="sv-SE"/>
              <a:pPr>
                <a:defRPr/>
              </a:pPr>
              <a:t>12</a:t>
            </a:fld>
            <a:endParaRPr lang="sv-SE"/>
          </a:p>
        </p:txBody>
      </p:sp>
      <p:pic>
        <p:nvPicPr>
          <p:cNvPr id="33894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1439863"/>
            <a:ext cx="4156075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4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0438" y="1452563"/>
            <a:ext cx="41560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ubrik 31"/>
          <p:cNvSpPr txBox="1">
            <a:spLocks/>
          </p:cNvSpPr>
          <p:nvPr/>
        </p:nvSpPr>
        <p:spPr>
          <a:xfrm>
            <a:off x="914400" y="92074"/>
            <a:ext cx="7772400" cy="792163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800" dirty="0" err="1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369682"/>
              </p:ext>
            </p:extLst>
          </p:nvPr>
        </p:nvGraphicFramePr>
        <p:xfrm>
          <a:off x="3368675" y="4593324"/>
          <a:ext cx="3259138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90" name="Equation" r:id="rId4" imgW="1574640" imgH="482400" progId="Equation.3">
                  <p:embed/>
                </p:oleObj>
              </mc:Choice>
              <mc:Fallback>
                <p:oleObj name="Equation" r:id="rId4" imgW="15746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4593324"/>
                        <a:ext cx="3259138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58" name="Rektangel 10"/>
          <p:cNvSpPr>
            <a:spLocks noChangeArrowheads="1"/>
          </p:cNvSpPr>
          <p:nvPr/>
        </p:nvSpPr>
        <p:spPr bwMode="auto">
          <a:xfrm>
            <a:off x="914400" y="3548963"/>
            <a:ext cx="81978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600" dirty="0">
                <a:latin typeface="Arial" pitchFamily="34" charset="0"/>
                <a:cs typeface="Arial" pitchFamily="34" charset="0"/>
              </a:rPr>
              <a:t>Everything is the same as for the irreversible case, except for the rate law:</a:t>
            </a:r>
          </a:p>
        </p:txBody>
      </p:sp>
      <p:sp>
        <p:nvSpPr>
          <p:cNvPr id="151559" name="Rektangel 12"/>
          <p:cNvSpPr>
            <a:spLocks noChangeArrowheads="1"/>
          </p:cNvSpPr>
          <p:nvPr/>
        </p:nvSpPr>
        <p:spPr bwMode="auto">
          <a:xfrm>
            <a:off x="914400" y="1785938"/>
            <a:ext cx="81978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600" dirty="0">
                <a:latin typeface="Arial" pitchFamily="34" charset="0"/>
                <a:cs typeface="Arial" pitchFamily="34" charset="0"/>
              </a:rPr>
              <a:t>Consider the following reaction: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9703-5A50-4C7F-A4F9-B57B373D0D86}" type="slidenum">
              <a:rPr lang="sv-SE">
                <a:latin typeface="Arial" pitchFamily="34" charset="0"/>
                <a:cs typeface="Arial" pitchFamily="34" charset="0"/>
              </a:rPr>
              <a:pPr>
                <a:defRPr/>
              </a:pPr>
              <a:t>13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1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866368"/>
              </p:ext>
            </p:extLst>
          </p:nvPr>
        </p:nvGraphicFramePr>
        <p:xfrm>
          <a:off x="3368675" y="2312159"/>
          <a:ext cx="231775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91" name="Equation" r:id="rId6" imgW="1117600" imgH="457200" progId="Equation.3">
                  <p:embed/>
                </p:oleObj>
              </mc:Choice>
              <mc:Fallback>
                <p:oleObj name="Equation" r:id="rId6" imgW="1117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2312159"/>
                        <a:ext cx="2317750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ubrik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Equilibrium Conversion in </a:t>
            </a:r>
            <a:r>
              <a:rPr lang="en-US" sz="36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6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 Reversible Reactions</a:t>
            </a:r>
            <a:endParaRPr lang="en-US" sz="36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9703-5A50-4C7F-A4F9-B57B373D0D86}" type="slidenum">
              <a:rPr lang="sv-SE">
                <a:latin typeface="Arial" pitchFamily="34" charset="0"/>
                <a:cs typeface="Arial" pitchFamily="34" charset="0"/>
              </a:rPr>
              <a:pPr>
                <a:defRPr/>
              </a:pPr>
              <a:t>14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ubrik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Equilibrium Conversion in </a:t>
            </a:r>
            <a:r>
              <a:rPr lang="en-US" sz="36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6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 Reversible Reactions</a:t>
            </a:r>
            <a:endParaRPr lang="en-US" sz="36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 14"/>
          <p:cNvGrpSpPr>
            <a:grpSpLocks/>
          </p:cNvGrpSpPr>
          <p:nvPr/>
        </p:nvGrpSpPr>
        <p:grpSpPr bwMode="auto">
          <a:xfrm>
            <a:off x="939800" y="1766888"/>
            <a:ext cx="5283200" cy="2397125"/>
            <a:chOff x="457200" y="1712913"/>
            <a:chExt cx="5283200" cy="2397125"/>
          </a:xfrm>
        </p:grpSpPr>
        <p:sp>
          <p:nvSpPr>
            <p:cNvPr id="9" name="Rektangel 6"/>
            <p:cNvSpPr>
              <a:spLocks noChangeArrowheads="1"/>
            </p:cNvSpPr>
            <p:nvPr/>
          </p:nvSpPr>
          <p:spPr bwMode="auto">
            <a:xfrm>
              <a:off x="457200" y="1712913"/>
              <a:ext cx="126028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Where:</a:t>
              </a:r>
            </a:p>
          </p:txBody>
        </p:sp>
        <p:graphicFrame>
          <p:nvGraphicFramePr>
            <p:cNvPr id="10" name="Object 2"/>
            <p:cNvGraphicFramePr>
              <a:graphicFrameLocks noChangeAspect="1"/>
            </p:cNvGraphicFramePr>
            <p:nvPr/>
          </p:nvGraphicFramePr>
          <p:xfrm>
            <a:off x="3403600" y="2532063"/>
            <a:ext cx="2336800" cy="757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345" name="Equation" r:id="rId4" imgW="1218960" imgH="393480" progId="Equation.3">
                    <p:embed/>
                  </p:oleObj>
                </mc:Choice>
                <mc:Fallback>
                  <p:oleObj name="Equation" r:id="rId4" imgW="12189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3600" y="2532063"/>
                          <a:ext cx="2336800" cy="757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3"/>
            <p:cNvGraphicFramePr>
              <a:graphicFrameLocks noChangeAspect="1"/>
            </p:cNvGraphicFramePr>
            <p:nvPr/>
          </p:nvGraphicFramePr>
          <p:xfrm>
            <a:off x="3540125" y="3354388"/>
            <a:ext cx="2065338" cy="755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346" name="Equation" r:id="rId6" imgW="1079280" imgH="393480" progId="Equation.3">
                    <p:embed/>
                  </p:oleObj>
                </mc:Choice>
                <mc:Fallback>
                  <p:oleObj name="Equation" r:id="rId6" imgW="1079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0125" y="3354388"/>
                          <a:ext cx="2065338" cy="755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4"/>
            <p:cNvGraphicFramePr>
              <a:graphicFrameLocks noChangeAspect="1"/>
            </p:cNvGraphicFramePr>
            <p:nvPr/>
          </p:nvGraphicFramePr>
          <p:xfrm>
            <a:off x="3598863" y="1712913"/>
            <a:ext cx="1946275" cy="757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347" name="Equation" r:id="rId8" imgW="1015920" imgH="393480" progId="Equation.3">
                    <p:embed/>
                  </p:oleObj>
                </mc:Choice>
                <mc:Fallback>
                  <p:oleObj name="Equation" r:id="rId8" imgW="10159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8863" y="1712913"/>
                          <a:ext cx="1946275" cy="757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upp 15"/>
          <p:cNvGrpSpPr>
            <a:grpSpLocks/>
          </p:cNvGrpSpPr>
          <p:nvPr/>
        </p:nvGrpSpPr>
        <p:grpSpPr bwMode="auto">
          <a:xfrm>
            <a:off x="927100" y="4211638"/>
            <a:ext cx="5870575" cy="1433512"/>
            <a:chOff x="444500" y="4716995"/>
            <a:chExt cx="5870575" cy="1433496"/>
          </a:xfrm>
        </p:grpSpPr>
        <p:sp>
          <p:nvSpPr>
            <p:cNvPr id="15" name="Rektangel 13"/>
            <p:cNvSpPr>
              <a:spLocks noChangeArrowheads="1"/>
            </p:cNvSpPr>
            <p:nvPr/>
          </p:nvSpPr>
          <p:spPr bwMode="auto">
            <a:xfrm>
              <a:off x="457200" y="4716995"/>
              <a:ext cx="4655782" cy="49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At equilibrium, 			then</a:t>
              </a:r>
            </a:p>
          </p:txBody>
        </p:sp>
        <p:graphicFrame>
          <p:nvGraphicFramePr>
            <p:cNvPr id="1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7856272"/>
                </p:ext>
              </p:extLst>
            </p:nvPr>
          </p:nvGraphicFramePr>
          <p:xfrm>
            <a:off x="2695576" y="4797627"/>
            <a:ext cx="903287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348" name="Equation" r:id="rId10" imgW="507960" imgH="215640" progId="Equation.3">
                    <p:embed/>
                  </p:oleObj>
                </mc:Choice>
                <mc:Fallback>
                  <p:oleObj name="Equation" r:id="rId10" imgW="5079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5576" y="4797627"/>
                          <a:ext cx="903287" cy="385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6"/>
            <p:cNvGraphicFramePr>
              <a:graphicFrameLocks noChangeAspect="1"/>
            </p:cNvGraphicFramePr>
            <p:nvPr/>
          </p:nvGraphicFramePr>
          <p:xfrm>
            <a:off x="444500" y="5240864"/>
            <a:ext cx="5870575" cy="909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349" name="Equation" r:id="rId12" imgW="2971800" imgH="457200" progId="Equation.3">
                    <p:embed/>
                  </p:oleObj>
                </mc:Choice>
                <mc:Fallback>
                  <p:oleObj name="Equation" r:id="rId12" imgW="29718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500" y="5240864"/>
                          <a:ext cx="5870575" cy="9096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939800" y="5716588"/>
            <a:ext cx="40211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600">
                <a:latin typeface="Arial" pitchFamily="34" charset="0"/>
                <a:cs typeface="Arial" pitchFamily="34" charset="0"/>
              </a:rPr>
              <a:t>X</a:t>
            </a:r>
            <a:r>
              <a:rPr lang="sv-SE" sz="2600" baseline="-25000">
                <a:latin typeface="Arial" pitchFamily="34" charset="0"/>
                <a:cs typeface="Arial" pitchFamily="34" charset="0"/>
              </a:rPr>
              <a:t>e</a:t>
            </a:r>
            <a:r>
              <a:rPr lang="sv-SE" sz="2600">
                <a:latin typeface="Arial" pitchFamily="34" charset="0"/>
                <a:cs typeface="Arial" pitchFamily="34" charset="0"/>
              </a:rPr>
              <a:t> changes with time.</a:t>
            </a:r>
          </a:p>
        </p:txBody>
      </p:sp>
    </p:spTree>
    <p:extLst>
      <p:ext uri="{BB962C8B-B14F-4D97-AF65-F5344CB8AC3E}">
        <p14:creationId xmlns:p14="http://schemas.microsoft.com/office/powerpoint/2010/main" val="24755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9703-5A50-4C7F-A4F9-B57B373D0D86}" type="slidenum">
              <a:rPr lang="sv-SE">
                <a:latin typeface="Arial" pitchFamily="34" charset="0"/>
                <a:cs typeface="Arial" pitchFamily="34" charset="0"/>
              </a:rPr>
              <a:pPr>
                <a:defRPr/>
              </a:pPr>
              <a:t>15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ubrik 31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P6-6</a:t>
            </a:r>
            <a:r>
              <a:rPr lang="en-US" sz="3600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36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6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6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0" y="13716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900" dirty="0" smtClean="0">
                <a:latin typeface="Arial" pitchFamily="34" charset="0"/>
                <a:cs typeface="Arial" pitchFamily="34" charset="0"/>
              </a:rPr>
              <a:t>Sodium Bicarbonate + Ethylene Chlorohydrin </a:t>
            </a:r>
            <a:r>
              <a:rPr lang="en-US" sz="19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 Ethylene Glycol + </a:t>
            </a:r>
            <a:r>
              <a:rPr lang="en-US" sz="19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NaCl</a:t>
            </a:r>
            <a:r>
              <a:rPr lang="en-US" sz="19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+ CO</a:t>
            </a:r>
            <a:r>
              <a:rPr lang="en-US" sz="190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1900" dirty="0">
                <a:latin typeface="Arial" pitchFamily="34" charset="0"/>
                <a:cs typeface="Arial" pitchFamily="34" charset="0"/>
                <a:sym typeface="Symbol" pitchFamily="18" charset="2"/>
              </a:rPr>
              <a:t></a:t>
            </a:r>
          </a:p>
          <a:p>
            <a:pPr algn="ctr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NaCHO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 CH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OHCH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Cl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(CH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OH)</a:t>
            </a:r>
            <a:r>
              <a:rPr lang="en-US" sz="2800" baseline="-25000" dirty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NaCl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 CO</a:t>
            </a:r>
            <a:r>
              <a:rPr lang="en-US" sz="2800" baseline="-25000" dirty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</a:t>
            </a: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A + B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 C + D +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</a:t>
            </a:r>
            <a:r>
              <a:rPr lang="en-US" sz="2800" baseline="-25000" dirty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</a:t>
            </a:r>
            <a:endParaRPr lang="en-US" sz="2800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3392488"/>
            <a:ext cx="8907462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94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9703-5A50-4C7F-A4F9-B57B373D0D86}" type="slidenum">
              <a:rPr lang="sv-SE">
                <a:latin typeface="Arial" pitchFamily="34" charset="0"/>
                <a:cs typeface="Arial" pitchFamily="34" charset="0"/>
              </a:rPr>
              <a:pPr>
                <a:defRPr/>
              </a:pPr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ubrik 31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P6-6</a:t>
            </a:r>
            <a:r>
              <a:rPr lang="en-US" sz="3600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36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6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6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0" y="112935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2800" dirty="0" err="1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2800" dirty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terms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Moles</a:t>
            </a:r>
            <a:endParaRPr lang="en-US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+ B  </a:t>
            </a:r>
            <a:r>
              <a:rPr lang="en-US" sz="2800" dirty="0"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C + D +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3200" baseline="-25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579899"/>
              </p:ext>
            </p:extLst>
          </p:nvPr>
        </p:nvGraphicFramePr>
        <p:xfrm>
          <a:off x="3718761" y="2149475"/>
          <a:ext cx="4859337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24" name="Equation" r:id="rId4" imgW="2133360" imgH="2031840" progId="Equation.3">
                  <p:embed/>
                </p:oleObj>
              </mc:Choice>
              <mc:Fallback>
                <p:oleObj name="Equation" r:id="rId4" imgW="2133360" imgH="2031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8761" y="2149475"/>
                        <a:ext cx="4859337" cy="46275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ktangel 13"/>
          <p:cNvSpPr/>
          <p:nvPr/>
        </p:nvSpPr>
        <p:spPr>
          <a:xfrm>
            <a:off x="777920" y="6221626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en-U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ktangel 13"/>
          <p:cNvSpPr/>
          <p:nvPr/>
        </p:nvSpPr>
        <p:spPr>
          <a:xfrm>
            <a:off x="146304" y="2334877"/>
            <a:ext cx="2683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  <a:endParaRPr lang="en-U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8014F-1ED1-4CE3-AA5F-12BBF2EE8726}" type="slidenum">
              <a:rPr lang="sv-SE">
                <a:latin typeface="Arial" pitchFamily="34" charset="0"/>
                <a:cs typeface="Arial" pitchFamily="34" charset="0"/>
              </a:rPr>
              <a:pPr>
                <a:defRPr/>
              </a:pPr>
              <a:t>17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4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137236"/>
              </p:ext>
            </p:extLst>
          </p:nvPr>
        </p:nvGraphicFramePr>
        <p:xfrm>
          <a:off x="3089077" y="94532"/>
          <a:ext cx="4362614" cy="5696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3" name="Equation" r:id="rId3" imgW="1866600" imgH="2438280" progId="Equation.3">
                  <p:embed/>
                </p:oleObj>
              </mc:Choice>
              <mc:Fallback>
                <p:oleObj name="Equation" r:id="rId3" imgW="1866600" imgH="24382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077" y="94532"/>
                        <a:ext cx="4362614" cy="56966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28" name="TextBox 4"/>
          <p:cNvSpPr txBox="1">
            <a:spLocks noChangeArrowheads="1"/>
          </p:cNvSpPr>
          <p:nvPr/>
        </p:nvSpPr>
        <p:spPr bwMode="auto">
          <a:xfrm>
            <a:off x="0" y="57912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Rest of the Polymath Statements</a:t>
            </a:r>
          </a:p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Similar to Concentration Program</a:t>
            </a:r>
            <a:endParaRPr lang="en-US" sz="3200" baseline="-2500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ktangel 14"/>
          <p:cNvSpPr/>
          <p:nvPr/>
        </p:nvSpPr>
        <p:spPr>
          <a:xfrm>
            <a:off x="300251" y="3907417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itle 4"/>
          <p:cNvSpPr>
            <a:spLocks noGrp="1"/>
          </p:cNvSpPr>
          <p:nvPr>
            <p:ph type="title"/>
          </p:nvPr>
        </p:nvSpPr>
        <p:spPr>
          <a:xfrm>
            <a:off x="490538" y="206375"/>
            <a:ext cx="7756525" cy="301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 smtClean="0"/>
              <a:t>P6-6 </a:t>
            </a:r>
            <a:r>
              <a:rPr lang="en-US" sz="2000" dirty="0" err="1" smtClean="0"/>
              <a:t>Semibatch</a:t>
            </a:r>
            <a:r>
              <a:rPr lang="en-US" sz="2000" dirty="0" smtClean="0"/>
              <a:t>: Moles, N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,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, etc. </a:t>
            </a:r>
            <a:endParaRPr lang="en-US" sz="2000" baseline="-25000" dirty="0" smtClean="0"/>
          </a:p>
        </p:txBody>
      </p:sp>
      <p:pic>
        <p:nvPicPr>
          <p:cNvPr id="344067" name="Picture 7" descr="P6-6ForLecture10R-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457200"/>
            <a:ext cx="515620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68" name="Picture 8" descr="P6-6ForLecture10R-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4250" y="1042988"/>
            <a:ext cx="2174875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2511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0A65D-2903-4BE7-B264-F89E335CED09}" type="slidenum">
              <a:rPr lang="sv-SE"/>
              <a:pPr>
                <a:defRPr/>
              </a:pPr>
              <a:t>19</a:t>
            </a:fld>
            <a:endParaRPr lang="sv-SE"/>
          </a:p>
        </p:txBody>
      </p:sp>
      <p:pic>
        <p:nvPicPr>
          <p:cNvPr id="345091" name="Picture 3" descr="P6-6ForLecture10R-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963" y="806450"/>
            <a:ext cx="6878637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Lecture </a:t>
            </a:r>
            <a:r>
              <a:rPr lang="sv-SE" b="1" dirty="0" smtClean="0"/>
              <a:t>10 </a:t>
            </a:r>
            <a:r>
              <a:rPr lang="sv-SE" b="1" dirty="0"/>
              <a:t>– Tuesday </a:t>
            </a:r>
            <a:r>
              <a:rPr lang="sv-SE" b="1" dirty="0" smtClean="0"/>
              <a:t>2/12/2013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6196-B9CE-5843-91C1-69A8589C669B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1:  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2: 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3: 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4: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Combine</a:t>
            </a:r>
          </a:p>
          <a:p>
            <a:pPr>
              <a:lnSpc>
                <a:spcPct val="80000"/>
              </a:lnSpc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Definition of Selectivity</a:t>
            </a:r>
          </a:p>
          <a:p>
            <a:r>
              <a:rPr lang="en-US" sz="28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28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28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3D155-0501-4078-9A1B-D6F4ED5F55E9}" type="slidenum">
              <a:rPr lang="sv-SE"/>
              <a:pPr>
                <a:defRPr/>
              </a:pPr>
              <a:t>20</a:t>
            </a:fld>
            <a:endParaRPr lang="sv-SE"/>
          </a:p>
        </p:txBody>
      </p:sp>
      <p:pic>
        <p:nvPicPr>
          <p:cNvPr id="346115" name="Picture 3" descr="P6-6ForLecture10R-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550" y="731838"/>
            <a:ext cx="6894513" cy="56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010A4-6304-460B-9ED8-1062D5439D83}" type="slidenum">
              <a:rPr lang="sv-SE"/>
              <a:pPr>
                <a:defRPr/>
              </a:pPr>
              <a:t>21</a:t>
            </a:fld>
            <a:endParaRPr lang="sv-SE"/>
          </a:p>
        </p:txBody>
      </p:sp>
      <p:pic>
        <p:nvPicPr>
          <p:cNvPr id="347139" name="Picture 3" descr="P6-6ForLecture10R-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038" y="417513"/>
            <a:ext cx="6884987" cy="614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itle 4"/>
          <p:cNvSpPr>
            <a:spLocks noGrp="1"/>
          </p:cNvSpPr>
          <p:nvPr>
            <p:ph type="title"/>
          </p:nvPr>
        </p:nvSpPr>
        <p:spPr>
          <a:xfrm>
            <a:off x="490538" y="206375"/>
            <a:ext cx="7756525" cy="301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smtClean="0"/>
              <a:t>P6-6 Semibatch: Concentrations C</a:t>
            </a:r>
            <a:r>
              <a:rPr lang="en-US" sz="2000" baseline="-25000" smtClean="0"/>
              <a:t>A</a:t>
            </a:r>
            <a:r>
              <a:rPr lang="en-US" sz="2000" smtClean="0"/>
              <a:t>, C</a:t>
            </a:r>
            <a:r>
              <a:rPr lang="en-US" sz="2000" baseline="-25000" smtClean="0"/>
              <a:t>B</a:t>
            </a:r>
            <a:r>
              <a:rPr lang="en-US" sz="2000" smtClean="0"/>
              <a:t>, C</a:t>
            </a:r>
            <a:r>
              <a:rPr lang="en-US" sz="2000" baseline="-25000" smtClean="0"/>
              <a:t>C</a:t>
            </a:r>
            <a:r>
              <a:rPr lang="en-US" sz="2000" smtClean="0"/>
              <a:t> </a:t>
            </a:r>
            <a:endParaRPr lang="en-US" sz="2000" baseline="-25000" smtClean="0"/>
          </a:p>
        </p:txBody>
      </p:sp>
      <p:pic>
        <p:nvPicPr>
          <p:cNvPr id="340995" name="Picture 5" descr="P6-6ForLecture11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3" y="444500"/>
            <a:ext cx="4621212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996" name="Picture 6" descr="P6-6ForLecture11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6700" y="822325"/>
            <a:ext cx="3494088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BAB4D-A321-4051-A1D6-5FF3478FF8D7}" type="slidenum">
              <a:rPr lang="sv-SE"/>
              <a:pPr>
                <a:defRPr/>
              </a:pPr>
              <a:t>23</a:t>
            </a:fld>
            <a:endParaRPr lang="sv-SE"/>
          </a:p>
        </p:txBody>
      </p:sp>
      <p:pic>
        <p:nvPicPr>
          <p:cNvPr id="342019" name="Picture 3" descr="P6-6ForLecture11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0" y="220663"/>
            <a:ext cx="6049963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2D849-66DB-4094-BD75-610D714842A7}" type="slidenum">
              <a:rPr lang="sv-SE"/>
              <a:pPr>
                <a:defRPr/>
              </a:pPr>
              <a:t>24</a:t>
            </a:fld>
            <a:endParaRPr lang="sv-SE"/>
          </a:p>
        </p:txBody>
      </p:sp>
      <p:pic>
        <p:nvPicPr>
          <p:cNvPr id="343043" name="Picture 3" descr="P6-6ForLecture11-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2913" y="207963"/>
            <a:ext cx="6049962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875107"/>
              </p:ext>
            </p:extLst>
          </p:nvPr>
        </p:nvGraphicFramePr>
        <p:xfrm>
          <a:off x="882364" y="1979445"/>
          <a:ext cx="8001000" cy="4492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6746"/>
                <a:gridCol w="3244754"/>
                <a:gridCol w="2349500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sv-SE" sz="2600" i="0" u="none" dirty="0" smtClean="0"/>
                    </a:p>
                    <a:p>
                      <a:pPr marL="342900" indent="-342900">
                        <a:buNone/>
                      </a:pPr>
                      <a:endParaRPr lang="sv-SE" sz="2600" i="0" u="none" dirty="0" smtClean="0"/>
                    </a:p>
                    <a:p>
                      <a:pPr marL="342900" indent="-342900">
                        <a:buNone/>
                      </a:pPr>
                      <a:endParaRPr lang="sv-SE" sz="2600" i="0" u="none" dirty="0" smtClean="0"/>
                    </a:p>
                    <a:p>
                      <a:pPr marL="342900" indent="-342900">
                        <a:buNone/>
                      </a:pPr>
                      <a:endParaRPr lang="sv-SE" sz="2600" b="1" i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600" u="sng" dirty="0" smtClean="0"/>
                    </a:p>
                    <a:p>
                      <a:endParaRPr lang="sv-SE" sz="2600" u="sng" dirty="0" smtClean="0"/>
                    </a:p>
                    <a:p>
                      <a:endParaRPr lang="sv-SE" sz="2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600" u="sng" dirty="0"/>
                    </a:p>
                  </a:txBody>
                  <a:tcPr/>
                </a:tc>
              </a:tr>
              <a:tr h="1932155">
                <a:tc>
                  <a:txBody>
                    <a:bodyPr/>
                    <a:lstStyle/>
                    <a:p>
                      <a:pPr marL="342900" indent="-342900">
                        <a:buAutoNum type="arabicPeriod" startAt="2"/>
                      </a:pPr>
                      <a:endParaRPr lang="sv-SE" sz="2600" i="0" u="none" dirty="0" smtClean="0"/>
                    </a:p>
                    <a:p>
                      <a:pPr marL="342900" indent="-342900">
                        <a:buAutoNum type="arabicPeriod" startAt="2"/>
                      </a:pPr>
                      <a:endParaRPr lang="sv-SE" sz="2600" i="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600" dirty="0" smtClean="0"/>
                    </a:p>
                    <a:p>
                      <a:endParaRPr lang="sv-SE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endParaRPr lang="sv-SE" sz="2600" i="0" u="none" dirty="0" smtClean="0"/>
                    </a:p>
                    <a:p>
                      <a:pPr marL="342900" indent="-342900">
                        <a:buNone/>
                      </a:pPr>
                      <a:endParaRPr lang="sv-SE" sz="2600" i="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64417" y="1366838"/>
            <a:ext cx="90230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200" dirty="0" smtClean="0">
                <a:latin typeface="Arial" pitchFamily="34" charset="0"/>
                <a:cs typeface="Arial" pitchFamily="34" charset="0"/>
              </a:rPr>
              <a:t>Three Forms of the </a:t>
            </a:r>
            <a:r>
              <a:rPr lang="en-US" sz="22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</a:t>
            </a:r>
            <a:r>
              <a:rPr lang="en-US" sz="2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Balances 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applied to </a:t>
            </a:r>
            <a:r>
              <a:rPr lang="en-US" sz="2200" dirty="0" err="1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2200" dirty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2" name="Grupp 17"/>
          <p:cNvGrpSpPr/>
          <p:nvPr/>
        </p:nvGrpSpPr>
        <p:grpSpPr>
          <a:xfrm>
            <a:off x="882364" y="2011363"/>
            <a:ext cx="4543425" cy="1633537"/>
            <a:chOff x="457200" y="2011363"/>
            <a:chExt cx="4543425" cy="1633537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2908300" y="2011363"/>
            <a:ext cx="1403350" cy="779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93" name="Equation" r:id="rId3" imgW="711000" imgH="393480" progId="Equation.3">
                    <p:embed/>
                  </p:oleObj>
                </mc:Choice>
                <mc:Fallback>
                  <p:oleObj name="Equation" r:id="rId3" imgW="711000" imgH="393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8300" y="2011363"/>
                          <a:ext cx="1403350" cy="779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7" name="Object 3"/>
            <p:cNvGraphicFramePr>
              <a:graphicFrameLocks noChangeAspect="1"/>
            </p:cNvGraphicFramePr>
            <p:nvPr/>
          </p:nvGraphicFramePr>
          <p:xfrm>
            <a:off x="2921000" y="2867025"/>
            <a:ext cx="2079625" cy="77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94" name="Equation" r:id="rId5" imgW="1054080" imgH="393480" progId="Equation.3">
                    <p:embed/>
                  </p:oleObj>
                </mc:Choice>
                <mc:Fallback>
                  <p:oleObj name="Equation" r:id="rId5" imgW="105408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1000" y="2867025"/>
                          <a:ext cx="2079625" cy="777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ktangel 14"/>
            <p:cNvSpPr/>
            <p:nvPr/>
          </p:nvSpPr>
          <p:spPr>
            <a:xfrm>
              <a:off x="457200" y="2235517"/>
              <a:ext cx="2273379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AutoNum type="arabicPeriod"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Molar Basis</a:t>
              </a:r>
            </a:p>
          </p:txBody>
        </p:sp>
      </p:grpSp>
      <p:grpSp>
        <p:nvGrpSpPr>
          <p:cNvPr id="3" name="Grupp 18"/>
          <p:cNvGrpSpPr/>
          <p:nvPr/>
        </p:nvGrpSpPr>
        <p:grpSpPr>
          <a:xfrm>
            <a:off x="882364" y="3760788"/>
            <a:ext cx="7899400" cy="1604962"/>
            <a:chOff x="457200" y="3760788"/>
            <a:chExt cx="7899400" cy="1604962"/>
          </a:xfrm>
        </p:grpSpPr>
        <p:graphicFrame>
          <p:nvGraphicFramePr>
            <p:cNvPr id="16388" name="Object 4"/>
            <p:cNvGraphicFramePr>
              <a:graphicFrameLocks noChangeAspect="1"/>
            </p:cNvGraphicFramePr>
            <p:nvPr/>
          </p:nvGraphicFramePr>
          <p:xfrm>
            <a:off x="2933700" y="3760788"/>
            <a:ext cx="2152650" cy="779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95" name="Equation" r:id="rId7" imgW="1091880" imgH="393480" progId="Equation.3">
                    <p:embed/>
                  </p:oleObj>
                </mc:Choice>
                <mc:Fallback>
                  <p:oleObj name="Equation" r:id="rId7" imgW="109188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3700" y="3760788"/>
                          <a:ext cx="2152650" cy="779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2944813" y="4586288"/>
            <a:ext cx="3054350" cy="779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96" name="Equation" r:id="rId9" imgW="1549080" imgH="393480" progId="Equation.3">
                    <p:embed/>
                  </p:oleObj>
                </mc:Choice>
                <mc:Fallback>
                  <p:oleObj name="Equation" r:id="rId9" imgW="1549080" imgH="393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4813" y="4586288"/>
                          <a:ext cx="3054350" cy="779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1" name="Object 7"/>
            <p:cNvGraphicFramePr>
              <a:graphicFrameLocks noChangeAspect="1"/>
            </p:cNvGraphicFramePr>
            <p:nvPr/>
          </p:nvGraphicFramePr>
          <p:xfrm>
            <a:off x="6265863" y="3760788"/>
            <a:ext cx="1403350" cy="779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97" name="Equation" r:id="rId11" imgW="711000" imgH="393480" progId="Equation.3">
                    <p:embed/>
                  </p:oleObj>
                </mc:Choice>
                <mc:Fallback>
                  <p:oleObj name="Equation" r:id="rId11" imgW="711000" imgH="39348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5863" y="3760788"/>
                          <a:ext cx="1403350" cy="779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2" name="Object 8"/>
            <p:cNvGraphicFramePr>
              <a:graphicFrameLocks noChangeAspect="1"/>
            </p:cNvGraphicFramePr>
            <p:nvPr/>
          </p:nvGraphicFramePr>
          <p:xfrm>
            <a:off x="6278563" y="4586288"/>
            <a:ext cx="2078037" cy="779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98" name="Equation" r:id="rId13" imgW="1054080" imgH="393480" progId="Equation.3">
                    <p:embed/>
                  </p:oleObj>
                </mc:Choice>
                <mc:Fallback>
                  <p:oleObj name="Equation" r:id="rId13" imgW="1054080" imgH="39348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8563" y="4586288"/>
                          <a:ext cx="2078037" cy="779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ktangel 15"/>
            <p:cNvSpPr/>
            <p:nvPr/>
          </p:nvSpPr>
          <p:spPr>
            <a:xfrm>
              <a:off x="457200" y="3898731"/>
              <a:ext cx="24511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AutoNum type="arabicPeriod" startAt="2"/>
              </a:pPr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Concentration Basis</a:t>
              </a:r>
            </a:p>
          </p:txBody>
        </p:sp>
      </p:grpSp>
      <p:grpSp>
        <p:nvGrpSpPr>
          <p:cNvPr id="4" name="Grupp 19"/>
          <p:cNvGrpSpPr/>
          <p:nvPr/>
        </p:nvGrpSpPr>
        <p:grpSpPr>
          <a:xfrm>
            <a:off x="882364" y="5629275"/>
            <a:ext cx="3992563" cy="855663"/>
            <a:chOff x="457200" y="5629275"/>
            <a:chExt cx="3992563" cy="855663"/>
          </a:xfrm>
        </p:grpSpPr>
        <p:graphicFrame>
          <p:nvGraphicFramePr>
            <p:cNvPr id="16390" name="Object 6"/>
            <p:cNvGraphicFramePr>
              <a:graphicFrameLocks noChangeAspect="1"/>
            </p:cNvGraphicFramePr>
            <p:nvPr/>
          </p:nvGraphicFramePr>
          <p:xfrm>
            <a:off x="2921000" y="5629275"/>
            <a:ext cx="1528763" cy="855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99" name="Equation" r:id="rId15" imgW="774360" imgH="431640" progId="Equation.3">
                    <p:embed/>
                  </p:oleObj>
                </mc:Choice>
                <mc:Fallback>
                  <p:oleObj name="Equation" r:id="rId15" imgW="774360" imgH="4316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1000" y="5629275"/>
                          <a:ext cx="1528763" cy="855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ktangel 16"/>
            <p:cNvSpPr/>
            <p:nvPr/>
          </p:nvSpPr>
          <p:spPr>
            <a:xfrm>
              <a:off x="457200" y="5731027"/>
              <a:ext cx="221887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AutoNum type="arabicPeriod" startAt="3"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Conversion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ubrik 31"/>
          <p:cNvSpPr txBox="1">
            <a:spLocks/>
          </p:cNvSpPr>
          <p:nvPr/>
        </p:nvSpPr>
        <p:spPr>
          <a:xfrm>
            <a:off x="914400" y="283143"/>
            <a:ext cx="7772400" cy="792163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800" dirty="0" err="1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"/>
          </p:nvPr>
        </p:nvSpPr>
        <p:spPr>
          <a:xfrm>
            <a:off x="914400" y="838200"/>
            <a:ext cx="7535333" cy="56308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dirty="0" err="1" smtClean="0">
                <a:latin typeface="Arial" pitchFamily="34" charset="0"/>
                <a:cs typeface="Arial" pitchFamily="34" charset="0"/>
              </a:rPr>
              <a:t>Consider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following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elementary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A+B </a:t>
            </a:r>
            <a:r>
              <a:rPr lang="sv-SE" dirty="0" smtClean="0">
                <a:latin typeface="Arial" pitchFamily="34" charset="0"/>
                <a:cs typeface="Arial" pitchFamily="34" charset="0"/>
                <a:sym typeface="Wingdings"/>
              </a:rPr>
              <a:t> C+D</a:t>
            </a:r>
          </a:p>
          <a:p>
            <a:pPr algn="ctr">
              <a:buNone/>
            </a:pPr>
            <a:r>
              <a:rPr lang="sv-SE" dirty="0" err="1" smtClean="0">
                <a:latin typeface="Arial" pitchFamily="34" charset="0"/>
                <a:cs typeface="Arial" pitchFamily="34" charset="0"/>
                <a:sym typeface="Wingdings"/>
              </a:rPr>
              <a:t>-r</a:t>
            </a:r>
            <a:r>
              <a:rPr lang="sv-SE" baseline="-25000" dirty="0" err="1" smtClean="0">
                <a:latin typeface="Arial" pitchFamily="34" charset="0"/>
                <a:cs typeface="Arial" pitchFamily="34" charset="0"/>
                <a:sym typeface="Wingdings"/>
              </a:rPr>
              <a:t>A</a:t>
            </a:r>
            <a:r>
              <a:rPr lang="sv-SE" dirty="0" err="1" smtClean="0">
                <a:latin typeface="Arial" pitchFamily="34" charset="0"/>
                <a:cs typeface="Arial" pitchFamily="34" charset="0"/>
                <a:sym typeface="Wingdings"/>
              </a:rPr>
              <a:t>=kC</a:t>
            </a:r>
            <a:r>
              <a:rPr lang="sv-SE" baseline="-25000" dirty="0" err="1" smtClean="0">
                <a:latin typeface="Arial" pitchFamily="34" charset="0"/>
                <a:cs typeface="Arial" pitchFamily="34" charset="0"/>
                <a:sym typeface="Wingdings"/>
              </a:rPr>
              <a:t>A</a:t>
            </a:r>
            <a:r>
              <a:rPr lang="sv-SE" dirty="0" err="1" smtClean="0">
                <a:latin typeface="Arial" pitchFamily="34" charset="0"/>
                <a:cs typeface="Arial" pitchFamily="34" charset="0"/>
                <a:sym typeface="Wingdings"/>
              </a:rPr>
              <a:t>C</a:t>
            </a:r>
            <a:r>
              <a:rPr lang="sv-SE" baseline="-25000" dirty="0" err="1" smtClean="0">
                <a:latin typeface="Arial" pitchFamily="34" charset="0"/>
                <a:cs typeface="Arial" pitchFamily="34" charset="0"/>
                <a:sym typeface="Wingdings"/>
              </a:rPr>
              <a:t>B</a:t>
            </a:r>
            <a:endParaRPr lang="sv-SE" baseline="-25000" dirty="0" smtClean="0">
              <a:latin typeface="Arial" pitchFamily="34" charset="0"/>
              <a:cs typeface="Arial" pitchFamily="34" charset="0"/>
              <a:sym typeface="Wingdings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  <a:sym typeface="Wingdings"/>
              </a:rPr>
              <a:t>The combined 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</a:t>
            </a:r>
            <a:r>
              <a:rPr lang="sv-SE" dirty="0" smtClean="0">
                <a:latin typeface="Arial" pitchFamily="34" charset="0"/>
                <a:cs typeface="Arial" pitchFamily="34" charset="0"/>
                <a:sym typeface="Wingdings"/>
              </a:rPr>
              <a:t>, </a:t>
            </a:r>
            <a:r>
              <a:rPr lang="en-US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</a:t>
            </a:r>
            <a:r>
              <a:rPr lang="sv-SE" dirty="0" smtClean="0">
                <a:latin typeface="Arial" pitchFamily="34" charset="0"/>
                <a:cs typeface="Arial" pitchFamily="34" charset="0"/>
                <a:sym typeface="Wingdings"/>
              </a:rPr>
              <a:t>, and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 </a:t>
            </a:r>
            <a:r>
              <a:rPr lang="sv-SE" dirty="0" smtClean="0">
                <a:latin typeface="Arial" pitchFamily="34" charset="0"/>
                <a:cs typeface="Arial" pitchFamily="34" charset="0"/>
                <a:sym typeface="Wingdings"/>
              </a:rPr>
              <a:t>may be written in terms of number of moles, conversion, and/or concentration: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24621"/>
              </p:ext>
            </p:extLst>
          </p:nvPr>
        </p:nvGraphicFramePr>
        <p:xfrm>
          <a:off x="275182" y="3875035"/>
          <a:ext cx="857250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2200"/>
                <a:gridCol w="2997200"/>
                <a:gridCol w="1943100"/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2500" u="sng" dirty="0" smtClean="0">
                          <a:latin typeface="Arial" pitchFamily="34" charset="0"/>
                          <a:cs typeface="Arial" pitchFamily="34" charset="0"/>
                        </a:rPr>
                        <a:t>Conversion</a:t>
                      </a:r>
                      <a:endParaRPr lang="sv-SE" sz="2500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500" u="sng" dirty="0" err="1" smtClean="0">
                          <a:latin typeface="Arial" pitchFamily="34" charset="0"/>
                          <a:cs typeface="Arial" pitchFamily="34" charset="0"/>
                        </a:rPr>
                        <a:t>Concentration</a:t>
                      </a:r>
                      <a:endParaRPr lang="sv-SE" sz="2500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u="sng" dirty="0" smtClean="0">
                          <a:latin typeface="Arial" pitchFamily="34" charset="0"/>
                          <a:cs typeface="Arial" pitchFamily="34" charset="0"/>
                        </a:rPr>
                        <a:t>No. of </a:t>
                      </a:r>
                      <a:r>
                        <a:rPr lang="sv-SE" sz="2400" u="sng" dirty="0" err="1" smtClean="0">
                          <a:latin typeface="Arial" pitchFamily="34" charset="0"/>
                          <a:cs typeface="Arial" pitchFamily="34" charset="0"/>
                        </a:rPr>
                        <a:t>Moles</a:t>
                      </a:r>
                      <a:endParaRPr lang="sv-SE" sz="2400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772406"/>
              </p:ext>
            </p:extLst>
          </p:nvPr>
        </p:nvGraphicFramePr>
        <p:xfrm>
          <a:off x="342900" y="4592638"/>
          <a:ext cx="35052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75" name="Equation" r:id="rId4" imgW="2133360" imgH="431640" progId="Equation.3">
                  <p:embed/>
                </p:oleObj>
              </mc:Choice>
              <mc:Fallback>
                <p:oleObj name="Equation" r:id="rId4" imgW="21333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4592638"/>
                        <a:ext cx="35052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8"/>
          <p:cNvGrpSpPr/>
          <p:nvPr/>
        </p:nvGrpSpPr>
        <p:grpSpPr>
          <a:xfrm>
            <a:off x="4054475" y="4548188"/>
            <a:ext cx="2674938" cy="1843087"/>
            <a:chOff x="4033293" y="4567792"/>
            <a:chExt cx="2674938" cy="1843087"/>
          </a:xfrm>
        </p:grpSpPr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4033293" y="4567792"/>
            <a:ext cx="1878013" cy="681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276" name="Equation" r:id="rId6" imgW="1091880" imgH="393480" progId="Equation.3">
                    <p:embed/>
                  </p:oleObj>
                </mc:Choice>
                <mc:Fallback>
                  <p:oleObj name="Equation" r:id="rId6" imgW="109188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3293" y="4567792"/>
                          <a:ext cx="1878013" cy="681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5"/>
            <p:cNvGraphicFramePr>
              <a:graphicFrameLocks noChangeAspect="1"/>
            </p:cNvGraphicFramePr>
            <p:nvPr/>
          </p:nvGraphicFramePr>
          <p:xfrm>
            <a:off x="4044406" y="5731429"/>
            <a:ext cx="2663825" cy="679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277" name="Equation" r:id="rId8" imgW="1549080" imgH="393480" progId="Equation.3">
                    <p:embed/>
                  </p:oleObj>
                </mc:Choice>
                <mc:Fallback>
                  <p:oleObj name="Equation" r:id="rId8" imgW="154908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4406" y="5731429"/>
                          <a:ext cx="2663825" cy="679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upp 9"/>
          <p:cNvGrpSpPr/>
          <p:nvPr/>
        </p:nvGrpSpPr>
        <p:grpSpPr>
          <a:xfrm>
            <a:off x="7050088" y="4548188"/>
            <a:ext cx="1822450" cy="1843087"/>
            <a:chOff x="7028906" y="4567792"/>
            <a:chExt cx="1822450" cy="1843087"/>
          </a:xfrm>
        </p:grpSpPr>
        <p:graphicFrame>
          <p:nvGraphicFramePr>
            <p:cNvPr id="10" name="Object 4"/>
            <p:cNvGraphicFramePr>
              <a:graphicFrameLocks noChangeAspect="1"/>
            </p:cNvGraphicFramePr>
            <p:nvPr/>
          </p:nvGraphicFramePr>
          <p:xfrm>
            <a:off x="7028906" y="4567792"/>
            <a:ext cx="1225550" cy="681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278" name="Equation" r:id="rId10" imgW="711000" imgH="393480" progId="Equation.3">
                    <p:embed/>
                  </p:oleObj>
                </mc:Choice>
                <mc:Fallback>
                  <p:oleObj name="Equation" r:id="rId10" imgW="711000" imgH="393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8906" y="4567792"/>
                          <a:ext cx="1225550" cy="681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6"/>
            <p:cNvGraphicFramePr>
              <a:graphicFrameLocks noChangeAspect="1"/>
            </p:cNvGraphicFramePr>
            <p:nvPr/>
          </p:nvGraphicFramePr>
          <p:xfrm>
            <a:off x="7036843" y="5731429"/>
            <a:ext cx="1814513" cy="679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279" name="Equation" r:id="rId12" imgW="1054080" imgH="393480" progId="Equation.3">
                    <p:embed/>
                  </p:oleObj>
                </mc:Choice>
                <mc:Fallback>
                  <p:oleObj name="Equation" r:id="rId12" imgW="1054080" imgH="393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6843" y="5731429"/>
                          <a:ext cx="1814513" cy="679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ubrik 31"/>
          <p:cNvSpPr txBox="1">
            <a:spLocks/>
          </p:cNvSpPr>
          <p:nvPr/>
        </p:nvSpPr>
        <p:spPr>
          <a:xfrm>
            <a:off x="914400" y="83520"/>
            <a:ext cx="7772400" cy="792163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defRPr/>
            </a:pPr>
            <a:r>
              <a:rPr lang="en-US" sz="3800" dirty="0" err="1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polymath_part1_lec10.pdf"/>
          <p:cNvPicPr>
            <a:picLocks noGrp="1" noChangeAspect="1"/>
          </p:cNvPicPr>
          <p:nvPr>
            <p:ph sz="quarter"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1728" r="-1728"/>
              <a:stretch>
                <a:fillRect/>
              </a:stretch>
            </p:blipFill>
          </mc:Choice>
          <mc:Fallback>
            <p:blipFill>
              <a:blip r:embed="rId3"/>
              <a:srcRect l="-1728" r="-1728"/>
              <a:stretch>
                <a:fillRect/>
              </a:stretch>
            </p:blipFill>
          </mc:Fallback>
        </mc:AlternateContent>
        <p:spPr>
          <a:xfrm>
            <a:off x="507968" y="1376693"/>
            <a:ext cx="8332167" cy="52498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27</a:t>
            </a:fld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Polymath Equations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End of Lecture 10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28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Selectivity in Multiple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3</a:t>
            </a:fld>
            <a:endParaRPr lang="sv-SE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291897"/>
              </p:ext>
            </p:extLst>
          </p:nvPr>
        </p:nvGraphicFramePr>
        <p:xfrm>
          <a:off x="914400" y="1562100"/>
          <a:ext cx="6858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66" name="Equation" r:id="rId3" imgW="2895480" imgH="482400" progId="Equation.3">
                  <p:embed/>
                </p:oleObj>
              </mc:Choice>
              <mc:Fallback>
                <p:oleObj name="Equation" r:id="rId3" imgW="2895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62100"/>
                        <a:ext cx="68580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127885"/>
              </p:ext>
            </p:extLst>
          </p:nvPr>
        </p:nvGraphicFramePr>
        <p:xfrm>
          <a:off x="788987" y="2881317"/>
          <a:ext cx="7194550" cy="1951482"/>
        </p:xfrm>
        <a:graphic>
          <a:graphicData uri="http://schemas.openxmlformats.org/drawingml/2006/table">
            <a:tbl>
              <a:tblPr/>
              <a:tblGrid>
                <a:gridCol w="2418237"/>
                <a:gridCol w="2060812"/>
                <a:gridCol w="2715501"/>
              </a:tblGrid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Selectivity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Yield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Instantaneous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kumimoji="0" 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D/U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</a:t>
                      </a:r>
                      <a:r>
                        <a:rPr kumimoji="0" lang="en-US" sz="28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</a:t>
                      </a:r>
                      <a:r>
                        <a:rPr kumimoji="0" lang="en-US" sz="28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</a:t>
                      </a:r>
                      <a:endParaRPr kumimoji="0" lang="en-US" sz="2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Overall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Ŝ</a:t>
                      </a:r>
                      <a:r>
                        <a:rPr kumimoji="0" lang="en-US" sz="26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D/U </a:t>
                      </a:r>
                      <a:r>
                        <a:rPr kumimoji="0" 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 F</a:t>
                      </a:r>
                      <a:r>
                        <a:rPr kumimoji="0" lang="en-US" sz="26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</a:t>
                      </a:r>
                      <a:r>
                        <a:rPr kumimoji="0" 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r>
                        <a:rPr kumimoji="0" lang="en-US" sz="2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</a:t>
                      </a:r>
                      <a:endParaRPr kumimoji="0" lang="en-US" sz="26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994178"/>
              </p:ext>
            </p:extLst>
          </p:nvPr>
        </p:nvGraphicFramePr>
        <p:xfrm>
          <a:off x="914400" y="4967288"/>
          <a:ext cx="41021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67" name="Equation" r:id="rId5" imgW="1828800" imgH="457200" progId="Equation.3">
                  <p:embed/>
                </p:oleObj>
              </mc:Choice>
              <mc:Fallback>
                <p:oleObj name="Equation" r:id="rId5" imgW="182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967288"/>
                        <a:ext cx="4102100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308849"/>
              </p:ext>
            </p:extLst>
          </p:nvPr>
        </p:nvGraphicFramePr>
        <p:xfrm>
          <a:off x="5602288" y="4271963"/>
          <a:ext cx="21701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68" name="Equation" r:id="rId7" imgW="1206360" imgH="253800" progId="Equation.3">
                  <p:embed/>
                </p:oleObj>
              </mc:Choice>
              <mc:Fallback>
                <p:oleObj name="Equation" r:id="rId7" imgW="1206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288" y="4271963"/>
                        <a:ext cx="21701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99781"/>
              </p:ext>
            </p:extLst>
          </p:nvPr>
        </p:nvGraphicFramePr>
        <p:xfrm>
          <a:off x="5635625" y="3517900"/>
          <a:ext cx="14160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69" name="Equation" r:id="rId9" imgW="787320" imgH="215640" progId="Equation.3">
                  <p:embed/>
                </p:oleObj>
              </mc:Choice>
              <mc:Fallback>
                <p:oleObj name="Equation" r:id="rId9" imgW="787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25" y="3517900"/>
                        <a:ext cx="141605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ruta 8"/>
          <p:cNvSpPr txBox="1"/>
          <p:nvPr/>
        </p:nvSpPr>
        <p:spPr>
          <a:xfrm>
            <a:off x="939800" y="6043620"/>
            <a:ext cx="689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Keep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v-SE" sz="2800" i="1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high and 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v-SE" sz="2800" i="1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3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rmAutofit/>
          </a:bodyPr>
          <a:lstStyle/>
          <a:p>
            <a:pPr lvl="1" rtl="0">
              <a:defRPr/>
            </a:pPr>
            <a:r>
              <a:rPr lang="en-US" sz="38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800" dirty="0">
              <a:solidFill>
                <a:srgbClr val="00CC99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>
                <a:latin typeface="Arial" pitchFamily="34" charset="0"/>
                <a:cs typeface="Arial" pitchFamily="34" charset="0"/>
              </a:rPr>
              <a:t>Semibatch reactors can be very effective in maximizing selectivity in liquid phase reactions.</a:t>
            </a:r>
          </a:p>
          <a:p>
            <a:r>
              <a:rPr lang="sv-SE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reactant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that starts in the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reactor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always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limiting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reactant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9" y="3114917"/>
            <a:ext cx="3128962" cy="338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028699" y="1632931"/>
            <a:ext cx="57912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 err="1">
                <a:latin typeface="Arial" pitchFamily="34" charset="0"/>
                <a:cs typeface="Arial" pitchFamily="34" charset="0"/>
              </a:rPr>
              <a:t>Semibatch</a:t>
            </a:r>
            <a:r>
              <a:rPr lang="en-US" sz="2600" u="sng" dirty="0">
                <a:latin typeface="Arial" pitchFamily="34" charset="0"/>
                <a:cs typeface="Arial" pitchFamily="34" charset="0"/>
              </a:rPr>
              <a:t> reactors</a:t>
            </a:r>
          </a:p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		A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+ B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→ C + D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upp 22"/>
          <p:cNvGrpSpPr/>
          <p:nvPr/>
        </p:nvGrpSpPr>
        <p:grpSpPr>
          <a:xfrm>
            <a:off x="603505" y="2914010"/>
            <a:ext cx="5139613" cy="2359584"/>
            <a:chOff x="603505" y="1780617"/>
            <a:chExt cx="5139613" cy="2359584"/>
          </a:xfrm>
        </p:grpSpPr>
        <p:grpSp>
          <p:nvGrpSpPr>
            <p:cNvPr id="31" name="Grupp 30"/>
            <p:cNvGrpSpPr/>
            <p:nvPr/>
          </p:nvGrpSpPr>
          <p:grpSpPr>
            <a:xfrm>
              <a:off x="603505" y="1780617"/>
              <a:ext cx="5139613" cy="2359584"/>
              <a:chOff x="603505" y="1780617"/>
              <a:chExt cx="5139613" cy="2359584"/>
            </a:xfrm>
          </p:grpSpPr>
          <p:grpSp>
            <p:nvGrpSpPr>
              <p:cNvPr id="2" name="Grupp 32"/>
              <p:cNvGrpSpPr/>
              <p:nvPr/>
            </p:nvGrpSpPr>
            <p:grpSpPr>
              <a:xfrm>
                <a:off x="603505" y="1780617"/>
                <a:ext cx="5139613" cy="2359584"/>
                <a:chOff x="1705698" y="1027588"/>
                <a:chExt cx="2409101" cy="1106012"/>
              </a:xfrm>
            </p:grpSpPr>
            <p:sp>
              <p:nvSpPr>
                <p:cNvPr id="57351" name="Oval 7"/>
                <p:cNvSpPr>
                  <a:spLocks noChangeArrowheads="1"/>
                </p:cNvSpPr>
                <p:nvPr/>
              </p:nvSpPr>
              <p:spPr bwMode="auto">
                <a:xfrm>
                  <a:off x="2362200" y="1295400"/>
                  <a:ext cx="762000" cy="2286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352" name="Line 8"/>
                <p:cNvSpPr>
                  <a:spLocks noChangeShapeType="1"/>
                </p:cNvSpPr>
                <p:nvPr/>
              </p:nvSpPr>
              <p:spPr bwMode="auto">
                <a:xfrm>
                  <a:off x="2362200" y="1371600"/>
                  <a:ext cx="0" cy="609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353" name="Line 9"/>
                <p:cNvSpPr>
                  <a:spLocks noChangeShapeType="1"/>
                </p:cNvSpPr>
                <p:nvPr/>
              </p:nvSpPr>
              <p:spPr bwMode="auto">
                <a:xfrm>
                  <a:off x="3124200" y="1371600"/>
                  <a:ext cx="0" cy="609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354" name="Båge 10"/>
                <p:cNvSpPr>
                  <a:spLocks/>
                </p:cNvSpPr>
                <p:nvPr/>
              </p:nvSpPr>
              <p:spPr bwMode="auto">
                <a:xfrm flipV="1">
                  <a:off x="2362200" y="1905000"/>
                  <a:ext cx="762000" cy="228600"/>
                </a:xfrm>
                <a:custGeom>
                  <a:avLst/>
                  <a:gdLst>
                    <a:gd name="G0" fmla="+- 21446 0 0"/>
                    <a:gd name="G1" fmla="+- 21600 0 0"/>
                    <a:gd name="G2" fmla="+- 21600 0 0"/>
                    <a:gd name="T0" fmla="*/ 0 w 43046"/>
                    <a:gd name="T1" fmla="*/ 19029 h 21600"/>
                    <a:gd name="T2" fmla="*/ 43046 w 43046"/>
                    <a:gd name="T3" fmla="*/ 21600 h 21600"/>
                    <a:gd name="T4" fmla="*/ 21446 w 43046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046" h="21600" fill="none" extrusionOk="0">
                      <a:moveTo>
                        <a:pt x="-1" y="19028"/>
                      </a:moveTo>
                      <a:cubicBezTo>
                        <a:pt x="1301" y="8171"/>
                        <a:pt x="10511" y="-1"/>
                        <a:pt x="21446" y="-1"/>
                      </a:cubicBezTo>
                      <a:cubicBezTo>
                        <a:pt x="33375" y="-1"/>
                        <a:pt x="43046" y="9670"/>
                        <a:pt x="43046" y="21600"/>
                      </a:cubicBezTo>
                    </a:path>
                    <a:path w="43046" h="21600" stroke="0" extrusionOk="0">
                      <a:moveTo>
                        <a:pt x="-1" y="19028"/>
                      </a:moveTo>
                      <a:cubicBezTo>
                        <a:pt x="1301" y="8171"/>
                        <a:pt x="10511" y="-1"/>
                        <a:pt x="21446" y="-1"/>
                      </a:cubicBezTo>
                      <a:cubicBezTo>
                        <a:pt x="33375" y="-1"/>
                        <a:pt x="43046" y="9670"/>
                        <a:pt x="43046" y="21600"/>
                      </a:cubicBezTo>
                      <a:lnTo>
                        <a:pt x="21446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36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590800" y="1858565"/>
                  <a:ext cx="282575" cy="230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A</a:t>
                  </a:r>
                </a:p>
              </p:txBody>
            </p:sp>
            <p:sp>
              <p:nvSpPr>
                <p:cNvPr id="57369" name="Line 25"/>
                <p:cNvSpPr>
                  <a:spLocks noChangeShapeType="1"/>
                </p:cNvSpPr>
                <p:nvPr/>
              </p:nvSpPr>
              <p:spPr bwMode="auto">
                <a:xfrm>
                  <a:off x="2514600" y="1143000"/>
                  <a:ext cx="0" cy="304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370" name="Line 26"/>
                <p:cNvSpPr>
                  <a:spLocks noChangeShapeType="1"/>
                </p:cNvSpPr>
                <p:nvPr/>
              </p:nvSpPr>
              <p:spPr bwMode="auto">
                <a:xfrm>
                  <a:off x="2133600" y="1143000"/>
                  <a:ext cx="381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37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705698" y="1027588"/>
                  <a:ext cx="609600" cy="230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B, </a:t>
                  </a:r>
                  <a:r>
                    <a:rPr lang="en-US" sz="2600" dirty="0">
                      <a:latin typeface="Arial" pitchFamily="34" charset="0"/>
                      <a:ea typeface="Arial" charset="0"/>
                      <a:cs typeface="Arial" pitchFamily="34" charset="0"/>
                    </a:rPr>
                    <a:t>v</a:t>
                  </a:r>
                  <a:r>
                    <a:rPr lang="en-US" sz="2600" baseline="-25000" dirty="0">
                      <a:latin typeface="Arial" pitchFamily="34" charset="0"/>
                      <a:ea typeface="Arial" charset="0"/>
                      <a:cs typeface="Arial" pitchFamily="34" charset="0"/>
                    </a:rPr>
                    <a:t>0</a:t>
                  </a:r>
                  <a:endParaRPr lang="el-GR" sz="2600" dirty="0">
                    <a:latin typeface="Arial" pitchFamily="34" charset="0"/>
                    <a:ea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737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200399" y="1666390"/>
                  <a:ext cx="914400" cy="230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Initial V</a:t>
                  </a:r>
                </a:p>
              </p:txBody>
            </p:sp>
          </p:grpSp>
          <p:sp>
            <p:nvSpPr>
              <p:cNvPr id="30" name="Frihandsfigur 29"/>
              <p:cNvSpPr/>
              <p:nvPr/>
            </p:nvSpPr>
            <p:spPr>
              <a:xfrm>
                <a:off x="2038025" y="3258224"/>
                <a:ext cx="1591734" cy="138289"/>
              </a:xfrm>
              <a:custGeom>
                <a:avLst/>
                <a:gdLst>
                  <a:gd name="connsiteX0" fmla="*/ 0 w 1591734"/>
                  <a:gd name="connsiteY0" fmla="*/ 0 h 138289"/>
                  <a:gd name="connsiteX1" fmla="*/ 338667 w 1591734"/>
                  <a:gd name="connsiteY1" fmla="*/ 118533 h 138289"/>
                  <a:gd name="connsiteX2" fmla="*/ 626534 w 1591734"/>
                  <a:gd name="connsiteY2" fmla="*/ 50800 h 138289"/>
                  <a:gd name="connsiteX3" fmla="*/ 982134 w 1591734"/>
                  <a:gd name="connsiteY3" fmla="*/ 135467 h 138289"/>
                  <a:gd name="connsiteX4" fmla="*/ 1219200 w 1591734"/>
                  <a:gd name="connsiteY4" fmla="*/ 33867 h 138289"/>
                  <a:gd name="connsiteX5" fmla="*/ 1473200 w 1591734"/>
                  <a:gd name="connsiteY5" fmla="*/ 135467 h 138289"/>
                  <a:gd name="connsiteX6" fmla="*/ 1591734 w 1591734"/>
                  <a:gd name="connsiteY6" fmla="*/ 33867 h 138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1734" h="138289">
                    <a:moveTo>
                      <a:pt x="0" y="0"/>
                    </a:moveTo>
                    <a:cubicBezTo>
                      <a:pt x="117122" y="55033"/>
                      <a:pt x="234245" y="110066"/>
                      <a:pt x="338667" y="118533"/>
                    </a:cubicBezTo>
                    <a:cubicBezTo>
                      <a:pt x="443089" y="127000"/>
                      <a:pt x="519290" y="47978"/>
                      <a:pt x="626534" y="50800"/>
                    </a:cubicBezTo>
                    <a:cubicBezTo>
                      <a:pt x="733778" y="53622"/>
                      <a:pt x="883356" y="138289"/>
                      <a:pt x="982134" y="135467"/>
                    </a:cubicBezTo>
                    <a:cubicBezTo>
                      <a:pt x="1080912" y="132645"/>
                      <a:pt x="1137356" y="33867"/>
                      <a:pt x="1219200" y="33867"/>
                    </a:cubicBezTo>
                    <a:cubicBezTo>
                      <a:pt x="1301044" y="33867"/>
                      <a:pt x="1411111" y="135467"/>
                      <a:pt x="1473200" y="135467"/>
                    </a:cubicBezTo>
                    <a:cubicBezTo>
                      <a:pt x="1535289" y="135467"/>
                      <a:pt x="1591734" y="33867"/>
                      <a:pt x="1591734" y="33867"/>
                    </a:cubicBezTo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13824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9048210"/>
                </p:ext>
              </p:extLst>
            </p:nvPr>
          </p:nvGraphicFramePr>
          <p:xfrm>
            <a:off x="864393" y="2338180"/>
            <a:ext cx="328612" cy="3389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266" name="Equation" r:id="rId4" imgW="164880" imgH="164880" progId="Equation.3">
                    <p:embed/>
                  </p:oleObj>
                </mc:Choice>
                <mc:Fallback>
                  <p:oleObj name="Equation" r:id="rId4" imgW="164880" imgH="1648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393" y="2338180"/>
                          <a:ext cx="328612" cy="3389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Box 18"/>
          <p:cNvSpPr txBox="1"/>
          <p:nvPr/>
        </p:nvSpPr>
        <p:spPr>
          <a:xfrm>
            <a:off x="2038025" y="5610135"/>
            <a:ext cx="478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Liquid level and volume increase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ubrik 13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rmAutofit/>
          </a:bodyPr>
          <a:lstStyle/>
          <a:p>
            <a:pPr lvl="1" rtl="0">
              <a:defRPr/>
            </a:pPr>
            <a:r>
              <a:rPr lang="en-US" sz="38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8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upp 24"/>
          <p:cNvGrpSpPr/>
          <p:nvPr/>
        </p:nvGrpSpPr>
        <p:grpSpPr>
          <a:xfrm>
            <a:off x="977437" y="1663700"/>
            <a:ext cx="7868701" cy="1508125"/>
            <a:chOff x="335981" y="5083100"/>
            <a:chExt cx="7868701" cy="1508125"/>
          </a:xfrm>
        </p:grpSpPr>
        <p:sp>
          <p:nvSpPr>
            <p:cNvPr id="26" name="textruta 25"/>
            <p:cNvSpPr txBox="1"/>
            <p:nvPr/>
          </p:nvSpPr>
          <p:spPr>
            <a:xfrm>
              <a:off x="335981" y="5234946"/>
              <a:ext cx="721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Mass Balance: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9482605"/>
                </p:ext>
              </p:extLst>
            </p:nvPr>
          </p:nvGraphicFramePr>
          <p:xfrm>
            <a:off x="3709499" y="5083100"/>
            <a:ext cx="1203325" cy="909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77" name="Equation" r:id="rId4" imgW="520560" imgH="393480" progId="Equation.3">
                    <p:embed/>
                  </p:oleObj>
                </mc:Choice>
                <mc:Fallback>
                  <p:oleObj name="Equation" r:id="rId4" imgW="520560" imgH="393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9499" y="5083100"/>
                          <a:ext cx="1203325" cy="909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8938848"/>
                </p:ext>
              </p:extLst>
            </p:nvPr>
          </p:nvGraphicFramePr>
          <p:xfrm>
            <a:off x="3750597" y="6062588"/>
            <a:ext cx="2613025" cy="528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78" name="Equation" r:id="rId6" imgW="1130040" imgH="228600" progId="Equation.3">
                    <p:embed/>
                  </p:oleObj>
                </mc:Choice>
                <mc:Fallback>
                  <p:oleObj name="Equation" r:id="rId6" imgW="1130040" imgH="2286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0597" y="6062588"/>
                          <a:ext cx="2613025" cy="528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817089"/>
                </p:ext>
              </p:extLst>
            </p:nvPr>
          </p:nvGraphicFramePr>
          <p:xfrm>
            <a:off x="6972782" y="6058442"/>
            <a:ext cx="1231900" cy="528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79" name="Equation" r:id="rId8" imgW="533160" imgH="228600" progId="Equation.3">
                    <p:embed/>
                  </p:oleObj>
                </mc:Choice>
                <mc:Fallback>
                  <p:oleObj name="Equation" r:id="rId8" imgW="533160" imgH="2286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72782" y="6058442"/>
                          <a:ext cx="1231900" cy="528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390284"/>
              </p:ext>
            </p:extLst>
          </p:nvPr>
        </p:nvGraphicFramePr>
        <p:xfrm>
          <a:off x="4335389" y="3386138"/>
          <a:ext cx="284638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80" name="Equation" r:id="rId10" imgW="1231560" imgH="393480" progId="Equation.3">
                  <p:embed/>
                </p:oleObj>
              </mc:Choice>
              <mc:Fallback>
                <p:oleObj name="Equation" r:id="rId10" imgW="123156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389" y="3386138"/>
                        <a:ext cx="2846387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843510"/>
              </p:ext>
            </p:extLst>
          </p:nvPr>
        </p:nvGraphicFramePr>
        <p:xfrm>
          <a:off x="4349676" y="4452020"/>
          <a:ext cx="126206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81" name="Equation" r:id="rId12" imgW="545760" imgH="393480" progId="Equation.3">
                  <p:embed/>
                </p:oleObj>
              </mc:Choice>
              <mc:Fallback>
                <p:oleObj name="Equation" r:id="rId12" imgW="54576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676" y="4452020"/>
                        <a:ext cx="1262062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330419"/>
              </p:ext>
            </p:extLst>
          </p:nvPr>
        </p:nvGraphicFramePr>
        <p:xfrm>
          <a:off x="4451276" y="5511492"/>
          <a:ext cx="1849438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82" name="Equation" r:id="rId14" imgW="799920" imgH="228600" progId="Equation.3">
                  <p:embed/>
                </p:oleObj>
              </mc:Choice>
              <mc:Fallback>
                <p:oleObj name="Equation" r:id="rId14" imgW="79992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276" y="5511492"/>
                        <a:ext cx="1849438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4338872" y="6110619"/>
            <a:ext cx="2024216" cy="528637"/>
            <a:chOff x="3124200" y="6151563"/>
            <a:chExt cx="2024216" cy="528637"/>
          </a:xfrm>
        </p:grpSpPr>
        <p:graphicFrame>
          <p:nvGraphicFramePr>
            <p:cNvPr id="205836" name="Object 12"/>
            <p:cNvGraphicFramePr>
              <a:graphicFrameLocks noChangeAspect="1"/>
            </p:cNvGraphicFramePr>
            <p:nvPr/>
          </p:nvGraphicFramePr>
          <p:xfrm>
            <a:off x="3206750" y="6151563"/>
            <a:ext cx="1730375" cy="528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83" name="Equation" r:id="rId16" imgW="749160" imgH="228600" progId="Equation.3">
                    <p:embed/>
                  </p:oleObj>
                </mc:Choice>
                <mc:Fallback>
                  <p:oleObj name="Equation" r:id="rId16" imgW="749160" imgH="2286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6750" y="6151563"/>
                          <a:ext cx="1730375" cy="528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3124200" y="6172200"/>
              <a:ext cx="2024216" cy="4572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ubrik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rtl="0">
              <a:defRPr/>
            </a:pPr>
            <a:r>
              <a:rPr lang="en-US" sz="38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8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57374" name="Text Box 30"/>
          <p:cNvSpPr txBox="1">
            <a:spLocks noChangeArrowheads="1"/>
          </p:cNvSpPr>
          <p:nvPr/>
        </p:nvSpPr>
        <p:spPr bwMode="auto">
          <a:xfrm>
            <a:off x="939800" y="1417638"/>
            <a:ext cx="60478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1) Mole </a:t>
            </a:r>
            <a:r>
              <a: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on Species 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542110"/>
              </p:ext>
            </p:extLst>
          </p:nvPr>
        </p:nvGraphicFramePr>
        <p:xfrm>
          <a:off x="3068876" y="2458729"/>
          <a:ext cx="3267254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86" name="Equation" r:id="rId4" imgW="1117440" imgH="393480" progId="Equation.3">
                  <p:embed/>
                </p:oleObj>
              </mc:Choice>
              <mc:Fallback>
                <p:oleObj name="Equation" r:id="rId4" imgW="1117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876" y="2458729"/>
                        <a:ext cx="3267254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456679"/>
              </p:ext>
            </p:extLst>
          </p:nvPr>
        </p:nvGraphicFramePr>
        <p:xfrm>
          <a:off x="2520177" y="5662613"/>
          <a:ext cx="2589213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87" name="Equation" r:id="rId6" imgW="1066680" imgH="393480" progId="Equation.3">
                  <p:embed/>
                </p:oleObj>
              </mc:Choice>
              <mc:Fallback>
                <p:oleObj name="Equation" r:id="rId6" imgW="1066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177" y="5662613"/>
                        <a:ext cx="2589213" cy="95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860016"/>
              </p:ext>
            </p:extLst>
          </p:nvPr>
        </p:nvGraphicFramePr>
        <p:xfrm>
          <a:off x="2544607" y="4520914"/>
          <a:ext cx="1325562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88" name="Equation" r:id="rId8" imgW="545760" imgH="393480" progId="Equation.3">
                  <p:embed/>
                </p:oleObj>
              </mc:Choice>
              <mc:Fallback>
                <p:oleObj name="Equation" r:id="rId8" imgW="545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607" y="4520914"/>
                        <a:ext cx="1325562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371669" y="5662612"/>
            <a:ext cx="2783758" cy="9540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ubrik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rtl="0">
              <a:defRPr/>
            </a:pPr>
            <a:r>
              <a:rPr lang="en-US" sz="38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8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ktangel 12"/>
          <p:cNvSpPr/>
          <p:nvPr/>
        </p:nvSpPr>
        <p:spPr>
          <a:xfrm>
            <a:off x="1089928" y="1965682"/>
            <a:ext cx="5897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			[in] – [out] + [gen] = [acc]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356401"/>
              </p:ext>
            </p:extLst>
          </p:nvPr>
        </p:nvGraphicFramePr>
        <p:xfrm>
          <a:off x="2578953" y="3411538"/>
          <a:ext cx="502285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89" name="Equation" r:id="rId10" imgW="2070000" imgH="393480" progId="Equation.3">
                  <p:embed/>
                </p:oleObj>
              </mc:Choice>
              <mc:Fallback>
                <p:oleObj name="Equation" r:id="rId10" imgW="2070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953" y="3411538"/>
                        <a:ext cx="5022850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45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57374" name="Text Box 30"/>
          <p:cNvSpPr txBox="1">
            <a:spLocks noChangeArrowheads="1"/>
          </p:cNvSpPr>
          <p:nvPr/>
        </p:nvSpPr>
        <p:spPr bwMode="auto">
          <a:xfrm>
            <a:off x="939800" y="1417638"/>
            <a:ext cx="60478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1) Mole </a:t>
            </a:r>
            <a:r>
              <a: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on Species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ubrik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rtl="0">
              <a:defRPr/>
            </a:pPr>
            <a:r>
              <a:rPr lang="en-US" sz="38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8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436088"/>
              </p:ext>
            </p:extLst>
          </p:nvPr>
        </p:nvGraphicFramePr>
        <p:xfrm>
          <a:off x="1703388" y="5528934"/>
          <a:ext cx="39020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67" name="Equation" r:id="rId4" imgW="1536033" imgH="393529" progId="Equation.3">
                  <p:embed/>
                </p:oleObj>
              </mc:Choice>
              <mc:Fallback>
                <p:oleObj name="Equation" r:id="rId4" imgW="153603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5528934"/>
                        <a:ext cx="39020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544261"/>
              </p:ext>
            </p:extLst>
          </p:nvPr>
        </p:nvGraphicFramePr>
        <p:xfrm>
          <a:off x="1703388" y="4376833"/>
          <a:ext cx="18192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68" name="Equation" r:id="rId6" imgW="749300" imgH="228600" progId="Equation.3">
                  <p:embed/>
                </p:oleObj>
              </mc:Choice>
              <mc:Fallback>
                <p:oleObj name="Equation" r:id="rId6" imgW="749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4376833"/>
                        <a:ext cx="18192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333689"/>
              </p:ext>
            </p:extLst>
          </p:nvPr>
        </p:nvGraphicFramePr>
        <p:xfrm>
          <a:off x="1703388" y="2019794"/>
          <a:ext cx="30511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69" name="Equation" r:id="rId8" imgW="1256755" imgH="393529" progId="Equation.3">
                  <p:embed/>
                </p:oleObj>
              </mc:Choice>
              <mc:Fallback>
                <p:oleObj name="Equation" r:id="rId8" imgW="125675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2019794"/>
                        <a:ext cx="30511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637465"/>
              </p:ext>
            </p:extLst>
          </p:nvPr>
        </p:nvGraphicFramePr>
        <p:xfrm>
          <a:off x="1576127" y="3054182"/>
          <a:ext cx="4775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70" name="Equation" r:id="rId10" imgW="2057400" imgH="393480" progId="Equation.DSMT4">
                  <p:embed/>
                </p:oleObj>
              </mc:Choice>
              <mc:Fallback>
                <p:oleObj name="Equation" r:id="rId10" imgW="2057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127" y="3054182"/>
                        <a:ext cx="4775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886603"/>
              </p:ext>
            </p:extLst>
          </p:nvPr>
        </p:nvGraphicFramePr>
        <p:xfrm>
          <a:off x="4514862" y="4181499"/>
          <a:ext cx="1325563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71" name="Equation" r:id="rId12" imgW="545863" imgH="393529" progId="Equation.3">
                  <p:embed/>
                </p:oleObj>
              </mc:Choice>
              <mc:Fallback>
                <p:oleObj name="Equation" r:id="rId12" imgW="54586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62" y="4181499"/>
                        <a:ext cx="1325563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14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7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828907"/>
              </p:ext>
            </p:extLst>
          </p:nvPr>
        </p:nvGraphicFramePr>
        <p:xfrm>
          <a:off x="1174371" y="2303154"/>
          <a:ext cx="4116388" cy="422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1" name="Equation" r:id="rId4" imgW="1815840" imgH="1866600" progId="Equation.3">
                  <p:embed/>
                </p:oleObj>
              </mc:Choice>
              <mc:Fallback>
                <p:oleObj name="Equation" r:id="rId4" imgW="1815840" imgH="1866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371" y="2303154"/>
                        <a:ext cx="4116388" cy="422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B3D7-24F0-054F-8999-1D7F3E26ED27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6" name="Rubrik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rtl="0">
              <a:defRPr/>
            </a:pPr>
            <a:r>
              <a:rPr lang="en-US" sz="3800" dirty="0" err="1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en-US" sz="38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Reactors</a:t>
            </a:r>
            <a:endParaRPr lang="en-US" sz="38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939800" y="1417638"/>
            <a:ext cx="75354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1) Mass and Mole </a:t>
            </a:r>
            <a:r>
              <a: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Summary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2174</TotalTime>
  <Words>421</Words>
  <Application>Microsoft Office PowerPoint</Application>
  <PresentationFormat>On-screen Show (4:3)</PresentationFormat>
  <Paragraphs>122</Paragraphs>
  <Slides>28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Lecture_1_draft_yellow</vt:lpstr>
      <vt:lpstr>Equation</vt:lpstr>
      <vt:lpstr>Microsoft Equation 3.0</vt:lpstr>
      <vt:lpstr>Lecture 10</vt:lpstr>
      <vt:lpstr>Lecture 10 – Tuesday 2/12/2013</vt:lpstr>
      <vt:lpstr>Selectivity in Multiple Reactions</vt:lpstr>
      <vt:lpstr>Semibatch Reactors</vt:lpstr>
      <vt:lpstr>Semibatch Reactors</vt:lpstr>
      <vt:lpstr>Semibatch Reactors</vt:lpstr>
      <vt:lpstr>Semibatch Reactors</vt:lpstr>
      <vt:lpstr>Semibatch Reactors</vt:lpstr>
      <vt:lpstr>Semibatch Reactors</vt:lpstr>
      <vt:lpstr>PowerPoint Presentation</vt:lpstr>
      <vt:lpstr>PowerPoint Presentation</vt:lpstr>
      <vt:lpstr>PowerPoint Presentation</vt:lpstr>
      <vt:lpstr>Equilibrium Conversion in Semibatch Reactors with Reversible Reactions</vt:lpstr>
      <vt:lpstr>Equilibrium Conversion in Semibatch Reactors with Reversible Reactions</vt:lpstr>
      <vt:lpstr>P6-6B - Semibatch Reactors</vt:lpstr>
      <vt:lpstr>P6-6B - Semibatch Reactors</vt:lpstr>
      <vt:lpstr>PowerPoint Presentation</vt:lpstr>
      <vt:lpstr>P6-6 Semibatch: Moles, Na, Nb, etc. </vt:lpstr>
      <vt:lpstr>PowerPoint Presentation</vt:lpstr>
      <vt:lpstr>PowerPoint Presentation</vt:lpstr>
      <vt:lpstr>PowerPoint Presentation</vt:lpstr>
      <vt:lpstr>P6-6 Semibatch: Concentrations CA, CB, CC </vt:lpstr>
      <vt:lpstr>PowerPoint Presentation</vt:lpstr>
      <vt:lpstr>PowerPoint Presentation</vt:lpstr>
      <vt:lpstr>PowerPoint Presentation</vt:lpstr>
      <vt:lpstr>PowerPoint Presentation</vt:lpstr>
      <vt:lpstr>Polymath Equations</vt:lpstr>
      <vt:lpstr>End of Lecture 10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10</dc:title>
  <dc:creator>Emma Sundin</dc:creator>
  <cp:lastModifiedBy>Shih, Albert</cp:lastModifiedBy>
  <cp:revision>110</cp:revision>
  <dcterms:created xsi:type="dcterms:W3CDTF">2010-08-03T19:52:56Z</dcterms:created>
  <dcterms:modified xsi:type="dcterms:W3CDTF">2013-01-31T19:25:53Z</dcterms:modified>
</cp:coreProperties>
</file>