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8" r:id="rId3"/>
    <p:sldId id="369" r:id="rId4"/>
    <p:sldId id="370" r:id="rId5"/>
    <p:sldId id="371" r:id="rId6"/>
    <p:sldId id="372" r:id="rId7"/>
    <p:sldId id="335" r:id="rId8"/>
    <p:sldId id="336" r:id="rId9"/>
    <p:sldId id="337" r:id="rId10"/>
    <p:sldId id="373" r:id="rId11"/>
    <p:sldId id="348" r:id="rId12"/>
    <p:sldId id="377" r:id="rId13"/>
    <p:sldId id="374" r:id="rId14"/>
    <p:sldId id="375" r:id="rId15"/>
    <p:sldId id="376" r:id="rId16"/>
    <p:sldId id="349" r:id="rId17"/>
    <p:sldId id="360" r:id="rId18"/>
    <p:sldId id="361" r:id="rId19"/>
    <p:sldId id="362" r:id="rId20"/>
    <p:sldId id="363" r:id="rId21"/>
    <p:sldId id="364" r:id="rId22"/>
    <p:sldId id="367" r:id="rId23"/>
    <p:sldId id="366" r:id="rId24"/>
    <p:sldId id="282" r:id="rId25"/>
  </p:sldIdLst>
  <p:sldSz cx="9144000" cy="6858000" type="screen4x3"/>
  <p:notesSz cx="7102475" cy="10231438"/>
  <p:embeddedFontLst>
    <p:embeddedFont>
      <p:font typeface="Perpetua" pitchFamily="18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Franklin Gothic Book" pitchFamily="34" charset="0"/>
      <p:regular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 snapToGrid="0" snapToObjects="1">
      <p:cViewPr>
        <p:scale>
          <a:sx n="75" d="100"/>
          <a:sy n="75" d="100"/>
        </p:scale>
        <p:origin x="-1236" y="-72"/>
      </p:cViewPr>
      <p:guideLst>
        <p:guide orient="horz" pos="529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2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DB83-93DA-4B1F-B719-E3DE13818762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0CAB-F6D8-4BEE-A76A-397A02DC8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A70ED-A107-584A-8059-D04593A35F62}" type="datetimeFigureOut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14CF4F-DF40-174F-965A-061A066618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9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CF4F-DF40-174F-965A-061A066618D2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BE0A0-9C8C-F243-BDF8-59E605ABACBE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AA6D-00E2-4C54-8A16-8C9EE1C121B0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264-F097-4C73-964B-7B2420EE5548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846C-14EC-48DD-8C49-3D390364F078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25AC4-1901-4CA2-8CA1-2E30A1C1E154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7283-2D47-4E28-860F-8052E8BF38E6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E05B-32CE-4976-92B2-5510F343505C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9069-1202-45F8-9AFB-41FB7A4E60F3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AD96-1B79-4C4F-83EA-939986FA312F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5E98-F101-43F7-9E6A-13C5526CF147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239-F8B0-4CC1-83B1-542C5B026ECD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81A-38DF-4603-916F-3DBA7239BE59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4436-35EC-4E02-9401-C456B19B0CF8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57DDA-7CEB-4706-B1A5-1EF8AECB7E3E}" type="datetime1">
              <a:rPr lang="sv-SE" smtClean="0"/>
              <a:pPr/>
              <a:t>2013-01-31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d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uoguelph.ca/tutorials/GL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Franklin Gothic Book (Rubriker)"/>
              </a:rPr>
              <a:t>Chemical Reaction Engineering</a:t>
            </a:r>
            <a:r>
              <a:rPr lang="en-US" dirty="0" smtClean="0">
                <a:cs typeface="Franklin Gothic Book (Rubriker)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cs typeface="Franklin Gothic Book (Rubriker)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10</a:t>
            </a:fld>
            <a:endParaRPr lang="sv-SE"/>
          </a:p>
        </p:txBody>
      </p:sp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72177"/>
              </p:ext>
            </p:extLst>
          </p:nvPr>
        </p:nvGraphicFramePr>
        <p:xfrm>
          <a:off x="930275" y="1693069"/>
          <a:ext cx="5181600" cy="1100138"/>
        </p:xfrm>
        <a:graphic>
          <a:graphicData uri="http://schemas.openxmlformats.org/drawingml/2006/table">
            <a:tbl>
              <a:tblPr/>
              <a:tblGrid>
                <a:gridCol w="1066800"/>
                <a:gridCol w="1006475"/>
                <a:gridCol w="1035050"/>
                <a:gridCol w="1036638"/>
                <a:gridCol w="103663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56343"/>
              </p:ext>
            </p:extLst>
          </p:nvPr>
        </p:nvGraphicFramePr>
        <p:xfrm>
          <a:off x="862543" y="2814635"/>
          <a:ext cx="5181600" cy="533400"/>
        </p:xfrm>
        <a:graphic>
          <a:graphicData uri="http://schemas.openxmlformats.org/drawingml/2006/table">
            <a:tbl>
              <a:tblPr/>
              <a:tblGrid>
                <a:gridCol w="1066800"/>
                <a:gridCol w="1532467"/>
                <a:gridCol w="1058333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upp 71"/>
          <p:cNvGrpSpPr/>
          <p:nvPr/>
        </p:nvGrpSpPr>
        <p:grpSpPr>
          <a:xfrm>
            <a:off x="930275" y="1633538"/>
            <a:ext cx="4800600" cy="1600200"/>
            <a:chOff x="381000" y="2895600"/>
            <a:chExt cx="4800600" cy="1600200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609600" y="3962400"/>
            <a:ext cx="60960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2" name="Equation" r:id="rId3" imgW="457002" imgH="393529" progId="Equation.3">
                    <p:embed/>
                  </p:oleObj>
                </mc:Choice>
                <mc:Fallback>
                  <p:oleObj name="Equation" r:id="rId3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962400"/>
                          <a:ext cx="609600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16"/>
            <p:cNvSpPr>
              <a:spLocks noChangeArrowheads="1"/>
            </p:cNvSpPr>
            <p:nvPr/>
          </p:nvSpPr>
          <p:spPr bwMode="auto">
            <a:xfrm>
              <a:off x="381000" y="2895600"/>
              <a:ext cx="4800600" cy="160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17"/>
            <p:cNvSpPr>
              <a:spLocks noChangeShapeType="1"/>
            </p:cNvSpPr>
            <p:nvPr/>
          </p:nvSpPr>
          <p:spPr bwMode="auto">
            <a:xfrm flipV="1">
              <a:off x="1447800" y="28956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18"/>
            <p:cNvSpPr>
              <a:spLocks noChangeShapeType="1"/>
            </p:cNvSpPr>
            <p:nvPr/>
          </p:nvSpPr>
          <p:spPr bwMode="auto">
            <a:xfrm>
              <a:off x="381000" y="34290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>
              <a:off x="381000" y="39624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70"/>
          <p:cNvGrpSpPr/>
          <p:nvPr/>
        </p:nvGrpSpPr>
        <p:grpSpPr>
          <a:xfrm>
            <a:off x="1251817" y="3623206"/>
            <a:ext cx="5830285" cy="2829976"/>
            <a:chOff x="4681686" y="2599268"/>
            <a:chExt cx="5300514" cy="2572829"/>
          </a:xfrm>
        </p:grpSpPr>
        <p:sp>
          <p:nvSpPr>
            <p:cNvPr id="14" name="Line 123"/>
            <p:cNvSpPr>
              <a:spLocks noChangeShapeType="1"/>
            </p:cNvSpPr>
            <p:nvPr/>
          </p:nvSpPr>
          <p:spPr bwMode="auto">
            <a:xfrm>
              <a:off x="6096000" y="28956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24"/>
            <p:cNvSpPr>
              <a:spLocks noChangeShapeType="1"/>
            </p:cNvSpPr>
            <p:nvPr/>
          </p:nvSpPr>
          <p:spPr bwMode="auto">
            <a:xfrm>
              <a:off x="6096000" y="46482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5"/>
            <p:cNvSpPr>
              <a:spLocks noChangeArrowheads="1"/>
            </p:cNvSpPr>
            <p:nvPr/>
          </p:nvSpPr>
          <p:spPr bwMode="auto">
            <a:xfrm>
              <a:off x="6096000" y="3200400"/>
              <a:ext cx="4572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26"/>
            <p:cNvSpPr>
              <a:spLocks noChangeArrowheads="1"/>
            </p:cNvSpPr>
            <p:nvPr/>
          </p:nvSpPr>
          <p:spPr bwMode="auto">
            <a:xfrm>
              <a:off x="6553200" y="3733800"/>
              <a:ext cx="685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auto">
            <a:xfrm>
              <a:off x="7239000" y="40386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6096000" y="2971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6324600" y="3200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6553200" y="35052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31"/>
            <p:cNvSpPr>
              <a:spLocks noChangeShapeType="1"/>
            </p:cNvSpPr>
            <p:nvPr/>
          </p:nvSpPr>
          <p:spPr bwMode="auto">
            <a:xfrm>
              <a:off x="6934200" y="37338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32"/>
            <p:cNvSpPr>
              <a:spLocks noChangeShapeType="1"/>
            </p:cNvSpPr>
            <p:nvPr/>
          </p:nvSpPr>
          <p:spPr bwMode="auto">
            <a:xfrm>
              <a:off x="7467600" y="40386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4681686" y="2599268"/>
            <a:ext cx="864363" cy="745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3" name="Equation" r:id="rId5" imgW="457002" imgH="393529" progId="Equation.3">
                    <p:embed/>
                  </p:oleObj>
                </mc:Choice>
                <mc:Fallback>
                  <p:oleObj name="Equation" r:id="rId5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686" y="2599268"/>
                          <a:ext cx="864363" cy="745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34"/>
            <p:cNvSpPr>
              <a:spLocks noChangeShapeType="1"/>
            </p:cNvSpPr>
            <p:nvPr/>
          </p:nvSpPr>
          <p:spPr bwMode="auto">
            <a:xfrm>
              <a:off x="6019800" y="4191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35"/>
            <p:cNvSpPr>
              <a:spLocks noChangeShapeType="1"/>
            </p:cNvSpPr>
            <p:nvPr/>
          </p:nvSpPr>
          <p:spPr bwMode="auto">
            <a:xfrm>
              <a:off x="6019800" y="3733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36"/>
            <p:cNvSpPr>
              <a:spLocks noChangeShapeType="1"/>
            </p:cNvSpPr>
            <p:nvPr/>
          </p:nvSpPr>
          <p:spPr bwMode="auto">
            <a:xfrm>
              <a:off x="6019800" y="3200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7"/>
            <p:cNvSpPr txBox="1">
              <a:spLocks noChangeArrowheads="1"/>
            </p:cNvSpPr>
            <p:nvPr/>
          </p:nvSpPr>
          <p:spPr bwMode="auto">
            <a:xfrm>
              <a:off x="5676900" y="38227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.1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9" name="Text Box 138"/>
            <p:cNvSpPr txBox="1">
              <a:spLocks noChangeArrowheads="1"/>
            </p:cNvSpPr>
            <p:nvPr/>
          </p:nvSpPr>
          <p:spPr bwMode="auto">
            <a:xfrm>
              <a:off x="5651500" y="3373278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.2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0" name="Text Box 139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6858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.3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1" name="Text Box 140"/>
            <p:cNvSpPr txBox="1">
              <a:spLocks noChangeArrowheads="1"/>
            </p:cNvSpPr>
            <p:nvPr/>
          </p:nvSpPr>
          <p:spPr bwMode="auto">
            <a:xfrm>
              <a:off x="8305800" y="44958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2" name="Line 141"/>
            <p:cNvSpPr>
              <a:spLocks noChangeShapeType="1"/>
            </p:cNvSpPr>
            <p:nvPr/>
          </p:nvSpPr>
          <p:spPr bwMode="auto">
            <a:xfrm>
              <a:off x="65532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42"/>
            <p:cNvSpPr>
              <a:spLocks noChangeShapeType="1"/>
            </p:cNvSpPr>
            <p:nvPr/>
          </p:nvSpPr>
          <p:spPr bwMode="auto">
            <a:xfrm>
              <a:off x="72390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43"/>
            <p:cNvSpPr>
              <a:spLocks noChangeShapeType="1"/>
            </p:cNvSpPr>
            <p:nvPr/>
          </p:nvSpPr>
          <p:spPr bwMode="auto">
            <a:xfrm>
              <a:off x="77724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44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1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6" name="Text Box 145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2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7" name="Text Box 146"/>
            <p:cNvSpPr txBox="1">
              <a:spLocks noChangeArrowheads="1"/>
            </p:cNvSpPr>
            <p:nvPr/>
          </p:nvSpPr>
          <p:spPr bwMode="auto">
            <a:xfrm>
              <a:off x="76200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3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8" name="Line 147"/>
            <p:cNvSpPr>
              <a:spLocks noChangeShapeType="1"/>
            </p:cNvSpPr>
            <p:nvPr/>
          </p:nvSpPr>
          <p:spPr bwMode="auto">
            <a:xfrm flipH="1">
              <a:off x="6172200" y="31242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48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49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50"/>
            <p:cNvSpPr>
              <a:spLocks noChangeShapeType="1"/>
            </p:cNvSpPr>
            <p:nvPr/>
          </p:nvSpPr>
          <p:spPr bwMode="auto">
            <a:xfrm flipH="1">
              <a:off x="6477000" y="32766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51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52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3"/>
            <p:cNvSpPr>
              <a:spLocks noChangeShapeType="1"/>
            </p:cNvSpPr>
            <p:nvPr/>
          </p:nvSpPr>
          <p:spPr bwMode="auto">
            <a:xfrm flipH="1">
              <a:off x="6248400" y="2971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55"/>
            <p:cNvSpPr txBox="1">
              <a:spLocks noChangeArrowheads="1"/>
            </p:cNvSpPr>
            <p:nvPr/>
          </p:nvSpPr>
          <p:spPr bwMode="auto">
            <a:xfrm>
              <a:off x="6705600" y="2607736"/>
              <a:ext cx="3276600" cy="81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Areas equal for both sides of the histogram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83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66"/>
          <p:cNvGrpSpPr/>
          <p:nvPr/>
        </p:nvGrpSpPr>
        <p:grpSpPr>
          <a:xfrm>
            <a:off x="930274" y="1375425"/>
            <a:ext cx="7959726" cy="870736"/>
            <a:chOff x="457198" y="1421134"/>
            <a:chExt cx="7959726" cy="870736"/>
          </a:xfrm>
        </p:grpSpPr>
        <p:sp>
          <p:nvSpPr>
            <p:cNvPr id="66601" name="Text Box 121"/>
            <p:cNvSpPr txBox="1">
              <a:spLocks noChangeArrowheads="1"/>
            </p:cNvSpPr>
            <p:nvPr/>
          </p:nvSpPr>
          <p:spPr bwMode="auto">
            <a:xfrm>
              <a:off x="457198" y="1612369"/>
              <a:ext cx="795972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Find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f(t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) of              using equal area differentiation</a:t>
              </a:r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991161"/>
                </p:ext>
              </p:extLst>
            </p:nvPr>
          </p:nvGraphicFramePr>
          <p:xfrm>
            <a:off x="2199766" y="1421134"/>
            <a:ext cx="1010157" cy="87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82" name="Equation" r:id="rId4" imgW="457002" imgH="393529" progId="Equation.DSMT4">
                    <p:embed/>
                  </p:oleObj>
                </mc:Choice>
                <mc:Fallback>
                  <p:oleObj name="Equation" r:id="rId4" imgW="457002" imgH="393529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766" y="1421134"/>
                          <a:ext cx="1010157" cy="87073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73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1581"/>
              </p:ext>
            </p:extLst>
          </p:nvPr>
        </p:nvGraphicFramePr>
        <p:xfrm>
          <a:off x="1006476" y="2386760"/>
          <a:ext cx="6849533" cy="975360"/>
        </p:xfrm>
        <a:graphic>
          <a:graphicData uri="http://schemas.openxmlformats.org/drawingml/2006/table">
            <a:tbl>
              <a:tblPr/>
              <a:tblGrid>
                <a:gridCol w="1413933"/>
                <a:gridCol w="1358900"/>
                <a:gridCol w="1358900"/>
                <a:gridCol w="1358900"/>
                <a:gridCol w="1358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-dC</a:t>
                      </a:r>
                      <a:r>
                        <a:rPr kumimoji="0" lang="en-US" sz="2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222"/>
          <p:cNvSpPr txBox="1">
            <a:spLocks noChangeArrowheads="1"/>
          </p:cNvSpPr>
          <p:nvPr/>
        </p:nvSpPr>
        <p:spPr bwMode="auto">
          <a:xfrm>
            <a:off x="930275" y="3573911"/>
            <a:ext cx="72813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Plot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(–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dC</a:t>
            </a:r>
            <a:r>
              <a:rPr lang="en-US" sz="26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as a function of C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" name="Group 20"/>
          <p:cNvGrpSpPr/>
          <p:nvPr/>
        </p:nvGrpSpPr>
        <p:grpSpPr>
          <a:xfrm>
            <a:off x="914120" y="4056838"/>
            <a:ext cx="4699277" cy="2559919"/>
            <a:chOff x="914120" y="4056838"/>
            <a:chExt cx="4699277" cy="2559919"/>
          </a:xfrm>
        </p:grpSpPr>
        <p:grpSp>
          <p:nvGrpSpPr>
            <p:cNvPr id="5" name="Grupp 57"/>
            <p:cNvGrpSpPr/>
            <p:nvPr/>
          </p:nvGrpSpPr>
          <p:grpSpPr>
            <a:xfrm>
              <a:off x="914120" y="4056838"/>
              <a:ext cx="4699277" cy="2559919"/>
              <a:chOff x="5192915" y="5200449"/>
              <a:chExt cx="3272556" cy="1782718"/>
            </a:xfrm>
          </p:grpSpPr>
          <p:sp>
            <p:nvSpPr>
              <p:cNvPr id="59" name="Line 225"/>
              <p:cNvSpPr>
                <a:spLocks noChangeShapeType="1"/>
              </p:cNvSpPr>
              <p:nvPr/>
            </p:nvSpPr>
            <p:spPr bwMode="auto">
              <a:xfrm>
                <a:off x="6019800" y="5486400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Line 226"/>
              <p:cNvSpPr>
                <a:spLocks noChangeShapeType="1"/>
              </p:cNvSpPr>
              <p:nvPr/>
            </p:nvSpPr>
            <p:spPr bwMode="auto">
              <a:xfrm>
                <a:off x="6019800" y="6553200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227"/>
              <p:cNvSpPr txBox="1">
                <a:spLocks noChangeArrowheads="1"/>
              </p:cNvSpPr>
              <p:nvPr/>
            </p:nvSpPr>
            <p:spPr bwMode="auto">
              <a:xfrm>
                <a:off x="5905018" y="5200449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2" name="Text Box 228"/>
              <p:cNvSpPr txBox="1">
                <a:spLocks noChangeArrowheads="1"/>
              </p:cNvSpPr>
              <p:nvPr/>
            </p:nvSpPr>
            <p:spPr bwMode="auto">
              <a:xfrm>
                <a:off x="6556965" y="6640232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3" name="Line 229"/>
              <p:cNvSpPr>
                <a:spLocks noChangeShapeType="1"/>
              </p:cNvSpPr>
              <p:nvPr/>
            </p:nvSpPr>
            <p:spPr bwMode="auto">
              <a:xfrm flipV="1">
                <a:off x="6019800" y="5638800"/>
                <a:ext cx="12192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Line 230"/>
              <p:cNvSpPr>
                <a:spLocks noChangeShapeType="1"/>
              </p:cNvSpPr>
              <p:nvPr/>
            </p:nvSpPr>
            <p:spPr bwMode="auto">
              <a:xfrm flipH="1" flipV="1">
                <a:off x="6934200" y="5943600"/>
                <a:ext cx="304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231"/>
              <p:cNvSpPr txBox="1">
                <a:spLocks noChangeArrowheads="1"/>
              </p:cNvSpPr>
              <p:nvPr/>
            </p:nvSpPr>
            <p:spPr bwMode="auto">
              <a:xfrm>
                <a:off x="7240661" y="5917647"/>
                <a:ext cx="122481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Slope = </a:t>
                </a:r>
                <a:r>
                  <a:rPr lang="el-GR" sz="2600" dirty="0">
                    <a:latin typeface="Arial" pitchFamily="34" charset="0"/>
                    <a:ea typeface="Arial" charset="0"/>
                    <a:cs typeface="Arial" pitchFamily="34" charset="0"/>
                  </a:rPr>
                  <a:t>α</a:t>
                </a:r>
              </a:p>
            </p:txBody>
          </p:sp>
          <p:sp>
            <p:nvSpPr>
              <p:cNvPr id="66" name="Text Box 232"/>
              <p:cNvSpPr txBox="1">
                <a:spLocks noChangeArrowheads="1"/>
              </p:cNvSpPr>
              <p:nvPr/>
            </p:nvSpPr>
            <p:spPr bwMode="auto">
              <a:xfrm>
                <a:off x="5192915" y="5715003"/>
                <a:ext cx="1066801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/dt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 Box 227"/>
            <p:cNvSpPr txBox="1">
              <a:spLocks noChangeArrowheads="1"/>
            </p:cNvSpPr>
            <p:nvPr/>
          </p:nvSpPr>
          <p:spPr bwMode="auto">
            <a:xfrm>
              <a:off x="3905415" y="5727722"/>
              <a:ext cx="7659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ln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1" name="Text Box 121"/>
          <p:cNvSpPr txBox="1">
            <a:spLocks noChangeArrowheads="1"/>
          </p:cNvSpPr>
          <p:nvPr/>
        </p:nvSpPr>
        <p:spPr bwMode="auto">
          <a:xfrm>
            <a:off x="930274" y="1566660"/>
            <a:ext cx="79597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Choose a point, p, and find the concentration and derivative at that point to determine k.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28856"/>
              </p:ext>
            </p:extLst>
          </p:nvPr>
        </p:nvGraphicFramePr>
        <p:xfrm>
          <a:off x="914400" y="3266345"/>
          <a:ext cx="2302932" cy="174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7" name="Equation" r:id="rId4" imgW="939600" imgH="711000" progId="Equation.3">
                  <p:embed/>
                </p:oleObj>
              </mc:Choice>
              <mc:Fallback>
                <p:oleObj name="Equation" r:id="rId4" imgW="939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66345"/>
                        <a:ext cx="2302932" cy="1742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253357" y="4301343"/>
            <a:ext cx="0" cy="656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23282" y="4246687"/>
            <a:ext cx="9223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59733" y="3015365"/>
            <a:ext cx="4775430" cy="2454337"/>
            <a:chOff x="4059733" y="3015365"/>
            <a:chExt cx="4775430" cy="2454337"/>
          </a:xfrm>
        </p:grpSpPr>
        <p:grpSp>
          <p:nvGrpSpPr>
            <p:cNvPr id="17" name="Group 20"/>
            <p:cNvGrpSpPr/>
            <p:nvPr/>
          </p:nvGrpSpPr>
          <p:grpSpPr>
            <a:xfrm>
              <a:off x="4826281" y="3015365"/>
              <a:ext cx="4008882" cy="2163326"/>
              <a:chOff x="1604497" y="4056839"/>
              <a:chExt cx="4008882" cy="2163326"/>
            </a:xfrm>
          </p:grpSpPr>
          <p:grpSp>
            <p:nvGrpSpPr>
              <p:cNvPr id="18" name="Grupp 57"/>
              <p:cNvGrpSpPr/>
              <p:nvPr/>
            </p:nvGrpSpPr>
            <p:grpSpPr>
              <a:xfrm>
                <a:off x="1604497" y="4056839"/>
                <a:ext cx="4008882" cy="2163326"/>
                <a:chOff x="5673699" y="5200449"/>
                <a:chExt cx="2791772" cy="1506532"/>
              </a:xfrm>
            </p:grpSpPr>
            <p:sp>
              <p:nvSpPr>
                <p:cNvPr id="22" name="Line 225"/>
                <p:cNvSpPr>
                  <a:spLocks noChangeShapeType="1"/>
                </p:cNvSpPr>
                <p:nvPr/>
              </p:nvSpPr>
              <p:spPr bwMode="auto">
                <a:xfrm>
                  <a:off x="6019800" y="5486400"/>
                  <a:ext cx="0" cy="1066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226"/>
                <p:cNvSpPr>
                  <a:spLocks noChangeShapeType="1"/>
                </p:cNvSpPr>
                <p:nvPr/>
              </p:nvSpPr>
              <p:spPr bwMode="auto">
                <a:xfrm>
                  <a:off x="6019800" y="65532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5673699" y="5200449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ln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86366" y="6364046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6019800" y="5638800"/>
                  <a:ext cx="1219200" cy="914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6934200" y="5943600"/>
                  <a:ext cx="3048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240661" y="5917647"/>
                  <a:ext cx="122481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Slope = </a:t>
                  </a:r>
                  <a:r>
                    <a:rPr lang="el-GR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α</a:t>
                  </a:r>
                </a:p>
              </p:txBody>
            </p:sp>
            <p:sp>
              <p:nvSpPr>
                <p:cNvPr id="30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6019799" y="5203763"/>
                  <a:ext cx="1066801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dC</a:t>
                  </a:r>
                  <a:r>
                    <a:rPr lang="en-US" sz="2600" baseline="-25000" dirty="0" err="1">
                      <a:latin typeface="Arial" pitchFamily="34" charset="0"/>
                      <a:cs typeface="Arial" pitchFamily="34" charset="0"/>
                    </a:rPr>
                    <a:t>A</a:t>
                  </a: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/dt</a:t>
                  </a:r>
                  <a:endParaRPr lang="en-US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27"/>
              <p:cNvSpPr txBox="1">
                <a:spLocks noChangeArrowheads="1"/>
              </p:cNvSpPr>
              <p:nvPr/>
            </p:nvSpPr>
            <p:spPr bwMode="auto">
              <a:xfrm>
                <a:off x="3905415" y="5727722"/>
                <a:ext cx="7659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836577"/>
                </p:ext>
              </p:extLst>
            </p:nvPr>
          </p:nvGraphicFramePr>
          <p:xfrm>
            <a:off x="4059733" y="3860946"/>
            <a:ext cx="1075932" cy="77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38" name="Equation" r:id="rId6" imgW="672840" imgH="482400" progId="Equation.3">
                    <p:embed/>
                  </p:oleObj>
                </mc:Choice>
                <mc:Fallback>
                  <p:oleObj name="Equation" r:id="rId6" imgW="672840" imgH="482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733" y="3860946"/>
                          <a:ext cx="1075932" cy="77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410652"/>
                </p:ext>
              </p:extLst>
            </p:nvPr>
          </p:nvGraphicFramePr>
          <p:xfrm>
            <a:off x="6029519" y="5063302"/>
            <a:ext cx="4476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39" name="Equation" r:id="rId8" imgW="279360" imgH="253800" progId="Equation.3">
                    <p:embed/>
                  </p:oleObj>
                </mc:Choice>
                <mc:Fallback>
                  <p:oleObj name="Equation" r:id="rId8" imgW="27936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519" y="5063302"/>
                          <a:ext cx="447675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4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We want to find the parameter values (</a:t>
            </a:r>
            <a:r>
              <a:rPr lang="el-GR" dirty="0">
                <a:latin typeface="Arial" pitchFamily="34" charset="0"/>
                <a:cs typeface="Arial" pitchFamily="34" charset="0"/>
              </a:rPr>
              <a:t>α</a:t>
            </a:r>
            <a:r>
              <a:rPr lang="sv-SE" dirty="0">
                <a:latin typeface="Arial" pitchFamily="34" charset="0"/>
                <a:cs typeface="Arial" pitchFamily="34" charset="0"/>
              </a:rPr>
              <a:t>, k, E) for which the sum of the squares of the differences, the measured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sv-SE" dirty="0">
                <a:latin typeface="Arial" pitchFamily="34" charset="0"/>
                <a:cs typeface="Arial" pitchFamily="34" charset="0"/>
              </a:rPr>
              <a:t>), and the calculated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sv-SE" dirty="0">
                <a:latin typeface="Arial" pitchFamily="34" charset="0"/>
                <a:cs typeface="Arial" pitchFamily="34" charset="0"/>
              </a:rPr>
              <a:t>) is a minimum.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upp 11"/>
          <p:cNvGrpSpPr/>
          <p:nvPr/>
        </p:nvGrpSpPr>
        <p:grpSpPr>
          <a:xfrm>
            <a:off x="883950" y="4781315"/>
            <a:ext cx="5976316" cy="492443"/>
            <a:chOff x="807750" y="3531794"/>
            <a:chExt cx="5976316" cy="492443"/>
          </a:xfrm>
        </p:grpSpPr>
        <p:sp>
          <p:nvSpPr>
            <p:cNvPr id="6" name="Rektangel 10"/>
            <p:cNvSpPr/>
            <p:nvPr/>
          </p:nvSpPr>
          <p:spPr>
            <a:xfrm>
              <a:off x="807750" y="3531794"/>
              <a:ext cx="59763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That is, we want 		to be a minimum.</a:t>
              </a: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3788186"/>
                </p:ext>
              </p:extLst>
            </p:nvPr>
          </p:nvGraphicFramePr>
          <p:xfrm>
            <a:off x="3454400" y="3531794"/>
            <a:ext cx="412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95" name="Equation" r:id="rId3" imgW="165100" imgH="165100" progId="Equation.3">
                    <p:embed/>
                  </p:oleObj>
                </mc:Choice>
                <mc:Fallback>
                  <p:oleObj name="Equation" r:id="rId3" imgW="165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4400" y="3531794"/>
                          <a:ext cx="41275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02841"/>
              </p:ext>
            </p:extLst>
          </p:nvPr>
        </p:nvGraphicFramePr>
        <p:xfrm>
          <a:off x="1044575" y="3367088"/>
          <a:ext cx="40655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6" name="Equation" r:id="rId5" imgW="1816100" imgH="457200" progId="Equation.3">
                  <p:embed/>
                </p:oleObj>
              </mc:Choice>
              <mc:Fallback>
                <p:oleObj name="Equation" r:id="rId5" imgW="18161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367088"/>
                        <a:ext cx="4065588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2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27100" y="1418075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For concentration-time data, we can combine the mole balance equation for 		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v-SE" dirty="0">
                <a:latin typeface="Arial" pitchFamily="34" charset="0"/>
                <a:cs typeface="Arial" pitchFamily="34" charset="0"/>
              </a:rPr>
              <a:t>to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obtain: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Rearranging to obtain the calculated concentration as a function of time, we obtain: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3833"/>
              </p:ext>
            </p:extLst>
          </p:nvPr>
        </p:nvGraphicFramePr>
        <p:xfrm>
          <a:off x="4760913" y="1818681"/>
          <a:ext cx="1523998" cy="4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0" name="Equation" r:id="rId3" imgW="647700" imgH="203200" progId="Equation.3">
                  <p:embed/>
                </p:oleObj>
              </mc:Choice>
              <mc:Fallback>
                <p:oleObj name="Equation" r:id="rId3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818681"/>
                        <a:ext cx="1523998" cy="478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58255"/>
              </p:ext>
            </p:extLst>
          </p:nvPr>
        </p:nvGraphicFramePr>
        <p:xfrm>
          <a:off x="3435350" y="2297550"/>
          <a:ext cx="21272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1" name="Equation" r:id="rId5" imgW="1041120" imgH="634680" progId="Equation.DSMT4">
                  <p:embed/>
                </p:oleObj>
              </mc:Choice>
              <mc:Fallback>
                <p:oleObj name="Equation" r:id="rId5" imgW="104112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297550"/>
                        <a:ext cx="21272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37157"/>
              </p:ext>
            </p:extLst>
          </p:nvPr>
        </p:nvGraphicFramePr>
        <p:xfrm>
          <a:off x="2978944" y="3929063"/>
          <a:ext cx="28273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2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944" y="3929063"/>
                        <a:ext cx="28273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96058"/>
              </p:ext>
            </p:extLst>
          </p:nvPr>
        </p:nvGraphicFramePr>
        <p:xfrm>
          <a:off x="2046288" y="5629275"/>
          <a:ext cx="5327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3" name="Equation" r:id="rId9" imgW="2031840" imgH="241200" progId="Equation.DSMT4">
                  <p:embed/>
                </p:oleObj>
              </mc:Choice>
              <mc:Fallback>
                <p:oleObj name="Equation" r:id="rId9" imgW="2031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629275"/>
                        <a:ext cx="5327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7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1499" y="1418075"/>
            <a:ext cx="83693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Now we could use Polymath or MATLAB to find the values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k that would minimize the sum of squares of differences between the measured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calculated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concentrations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for N data points,</a:t>
            </a:r>
          </a:p>
          <a:p>
            <a:pPr marL="0" indent="0">
              <a:buNone/>
            </a:pPr>
            <a:endParaRPr lang="sv-SE" sz="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Similarly one can calculate the time at a specified concentration,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compare it with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measured time,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at that same concentration.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we find the values of k and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minimize: 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l="38664" t="7767" r="37741" b="63559"/>
          <a:stretch/>
        </p:blipFill>
        <p:spPr bwMode="auto">
          <a:xfrm>
            <a:off x="3022599" y="4085086"/>
            <a:ext cx="182880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/>
          <a:srcRect l="5831" t="78230" r="9269" b="-958"/>
          <a:stretch/>
        </p:blipFill>
        <p:spPr bwMode="auto">
          <a:xfrm>
            <a:off x="1089023" y="2796907"/>
            <a:ext cx="7194552" cy="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/>
          <a:srcRect l="19635" t="62021" r="19078"/>
          <a:stretch/>
        </p:blipFill>
        <p:spPr bwMode="auto">
          <a:xfrm>
            <a:off x="2187573" y="5596589"/>
            <a:ext cx="4997451" cy="9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6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12772"/>
              </p:ext>
            </p:extLst>
          </p:nvPr>
        </p:nvGraphicFramePr>
        <p:xfrm>
          <a:off x="403352" y="2462587"/>
          <a:ext cx="8184896" cy="2354377"/>
        </p:xfrm>
        <a:graphic>
          <a:graphicData uri="http://schemas.openxmlformats.org/drawingml/2006/table">
            <a:tbl>
              <a:tblPr/>
              <a:tblGrid>
                <a:gridCol w="2546096"/>
                <a:gridCol w="965200"/>
                <a:gridCol w="1092200"/>
                <a:gridCol w="1231900"/>
                <a:gridCol w="1181100"/>
                <a:gridCol w="116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43" name="Text Box 44"/>
          <p:cNvSpPr txBox="1">
            <a:spLocks noChangeArrowheads="1"/>
          </p:cNvSpPr>
          <p:nvPr/>
        </p:nvSpPr>
        <p:spPr bwMode="auto">
          <a:xfrm>
            <a:off x="914400" y="4943608"/>
            <a:ext cx="6248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2, k = 1 →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ea typeface="Arial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0.07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for </a:t>
            </a:r>
            <a:r>
              <a:rPr lang="el-GR" sz="26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= 2, k = 2 →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= 0.27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etc. until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is a minimum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14400" y="1417638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Guess values 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and k and solve for measured data points then sum squared differences: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B6897-5B42-4EDD-ABA9-255B1161DB3B}" type="slidenum">
              <a:rPr lang="sv-SE"/>
              <a:pPr>
                <a:defRPr/>
              </a:pPr>
              <a:t>17</a:t>
            </a:fld>
            <a:endParaRPr lang="sv-SE"/>
          </a:p>
        </p:txBody>
      </p:sp>
      <p:pic>
        <p:nvPicPr>
          <p:cNvPr id="355331" name="Picture 2" descr="EssentialsTableE5-3do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22475"/>
            <a:ext cx="819308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64839"/>
              </p:ext>
            </p:extLst>
          </p:nvPr>
        </p:nvGraphicFramePr>
        <p:xfrm>
          <a:off x="927100" y="1697038"/>
          <a:ext cx="74549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7" name="Equation" r:id="rId3" imgW="3454400" imgH="444500" progId="Equation.DSMT4">
                  <p:embed/>
                </p:oleObj>
              </mc:Choice>
              <mc:Fallback>
                <p:oleObj name="Equation" r:id="rId3" imgW="34544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697038"/>
                        <a:ext cx="74549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892" name="Bildobjekt 9" descr="min_lec10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37146"/>
            <a:ext cx="2336800" cy="25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Rektangel 10"/>
          <p:cNvSpPr>
            <a:spLocks noChangeArrowheads="1"/>
          </p:cNvSpPr>
          <p:nvPr/>
        </p:nvSpPr>
        <p:spPr bwMode="auto">
          <a:xfrm>
            <a:off x="914400" y="2843213"/>
            <a:ext cx="7855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We find the values of alpha and k which minimize s</a:t>
            </a:r>
            <a:r>
              <a:rPr lang="sv-SE" sz="2600" baseline="30000" dirty="0">
                <a:latin typeface="Arial" pitchFamily="34" charset="0"/>
                <a:cs typeface="Arial" pitchFamily="34" charset="0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6E58-4029-4CB1-8F41-AA560358BAE8}" type="slidenum">
              <a:rPr lang="sv-SE"/>
              <a:pPr>
                <a:defRPr/>
              </a:pPr>
              <a:t>18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3" descr="ElementsEqn5-17+Fig5-7.jpg"/>
          <p:cNvPicPr>
            <a:picLocks noChangeAspect="1"/>
          </p:cNvPicPr>
          <p:nvPr/>
        </p:nvPicPr>
        <p:blipFill rotWithShape="1">
          <a:blip r:embed="rId2"/>
          <a:srcRect r="23695" b="8747"/>
          <a:stretch/>
        </p:blipFill>
        <p:spPr bwMode="auto">
          <a:xfrm>
            <a:off x="1452563" y="408160"/>
            <a:ext cx="6002337" cy="54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5400" y="604519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Minimum Sum of Squares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11 </a:t>
            </a:r>
            <a:r>
              <a:rPr lang="sv-SE" b="1" dirty="0"/>
              <a:t>– </a:t>
            </a:r>
            <a:r>
              <a:rPr lang="sv-SE" b="1" dirty="0" smtClean="0"/>
              <a:t>Thursday 2/14/2013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Determining the </a:t>
            </a: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Experimental Data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Integral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Differential (Graphical)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Nonlinear Least Regression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2095D-C017-41DA-AEC5-63F5DC28ABC3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573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42950"/>
            <a:ext cx="89249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38" y="5405438"/>
            <a:ext cx="52006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6477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36578-610A-48D8-8346-C9760FCDC4F6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58403" name="Picture 3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271463"/>
            <a:ext cx="7589838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ly_graph_lec1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5342" y="921000"/>
            <a:ext cx="7571317" cy="536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Residuals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3"/>
          <p:cNvPicPr>
            <a:picLocks noChangeAspect="1" noChangeArrowheads="1"/>
          </p:cNvPicPr>
          <p:nvPr/>
        </p:nvPicPr>
        <p:blipFill>
          <a:blip r:embed="rId2"/>
          <a:srcRect l="17592" t="28621" r="35185" b="17503"/>
          <a:stretch>
            <a:fillRect/>
          </a:stretch>
        </p:blipFill>
        <p:spPr bwMode="auto">
          <a:xfrm>
            <a:off x="381000" y="415925"/>
            <a:ext cx="85344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48129-7437-4B64-8DC6-2D160BFFE1B3}" type="slidenum">
              <a:rPr lang="sv-SE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11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Consider the following reaction that occurs in a constant volume 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 (We will withdraw samples and record the concentration of A as a function of time.)</a:t>
            </a:r>
          </a:p>
          <a:p>
            <a:pPr marL="0" indent="0" algn="ctr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v-SE" b="1" dirty="0">
                <a:latin typeface="Arial" pitchFamily="34" charset="0"/>
                <a:cs typeface="Arial" pitchFamily="34" charset="0"/>
                <a:sym typeface="Wingdings"/>
              </a:rPr>
              <a:t> Products</a:t>
            </a:r>
          </a:p>
          <a:p>
            <a:pPr marL="0" indent="0"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upp 12"/>
          <p:cNvGrpSpPr/>
          <p:nvPr/>
        </p:nvGrpSpPr>
        <p:grpSpPr>
          <a:xfrm>
            <a:off x="930275" y="3251134"/>
            <a:ext cx="4930070" cy="733731"/>
            <a:chOff x="457200" y="3454334"/>
            <a:chExt cx="4930070" cy="733731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3949700" y="3454334"/>
            <a:ext cx="1437570" cy="733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2" name="Equation" r:id="rId3" imgW="698500" imgH="355600" progId="Equation.3">
                    <p:embed/>
                  </p:oleObj>
                </mc:Choice>
                <mc:Fallback>
                  <p:oleObj name="Equation" r:id="rId3" imgW="698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700" y="3454334"/>
                          <a:ext cx="1437570" cy="733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ktangel 8"/>
            <p:cNvSpPr/>
            <p:nvPr/>
          </p:nvSpPr>
          <p:spPr>
            <a:xfrm>
              <a:off x="457200" y="3552825"/>
              <a:ext cx="28039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 13"/>
          <p:cNvGrpSpPr/>
          <p:nvPr/>
        </p:nvGrpSpPr>
        <p:grpSpPr>
          <a:xfrm>
            <a:off x="930275" y="4200762"/>
            <a:ext cx="4980870" cy="523221"/>
            <a:chOff x="457200" y="4403962"/>
            <a:chExt cx="4980870" cy="523221"/>
          </a:xfrm>
        </p:grpSpPr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582513"/>
                </p:ext>
              </p:extLst>
            </p:nvPr>
          </p:nvGraphicFramePr>
          <p:xfrm>
            <a:off x="3898106" y="4403962"/>
            <a:ext cx="1539964" cy="492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3" name="Equation" r:id="rId5" imgW="635000" imgH="203200" progId="Equation.3">
                    <p:embed/>
                  </p:oleObj>
                </mc:Choice>
                <mc:Fallback>
                  <p:oleObj name="Equation" r:id="rId5" imgW="6350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106" y="4403962"/>
                          <a:ext cx="1539964" cy="492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457200" y="4403963"/>
              <a:ext cx="20842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 14"/>
          <p:cNvGrpSpPr/>
          <p:nvPr/>
        </p:nvGrpSpPr>
        <p:grpSpPr>
          <a:xfrm>
            <a:off x="914400" y="4939428"/>
            <a:ext cx="4674674" cy="523220"/>
            <a:chOff x="441325" y="5142628"/>
            <a:chExt cx="4674674" cy="523220"/>
          </a:xfrm>
        </p:grpSpPr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916507"/>
                </p:ext>
              </p:extLst>
            </p:nvPr>
          </p:nvGraphicFramePr>
          <p:xfrm>
            <a:off x="4172744" y="5265316"/>
            <a:ext cx="943255" cy="40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4" name="Equation" r:id="rId7" imgW="419100" imgH="177800" progId="Equation.3">
                    <p:embed/>
                  </p:oleObj>
                </mc:Choice>
                <mc:Fallback>
                  <p:oleObj name="Equation" r:id="rId7" imgW="419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2744" y="5265316"/>
                          <a:ext cx="943255" cy="400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ktangel 10"/>
            <p:cNvSpPr/>
            <p:nvPr/>
          </p:nvSpPr>
          <p:spPr>
            <a:xfrm>
              <a:off x="441325" y="5142628"/>
              <a:ext cx="27013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p 15"/>
          <p:cNvGrpSpPr/>
          <p:nvPr/>
        </p:nvGrpSpPr>
        <p:grpSpPr>
          <a:xfrm>
            <a:off x="930275" y="5650946"/>
            <a:ext cx="5189459" cy="775254"/>
            <a:chOff x="457200" y="5854146"/>
            <a:chExt cx="5189459" cy="775254"/>
          </a:xfrm>
        </p:grpSpPr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261142"/>
                </p:ext>
              </p:extLst>
            </p:nvPr>
          </p:nvGraphicFramePr>
          <p:xfrm>
            <a:off x="3872707" y="5854146"/>
            <a:ext cx="1773952" cy="775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5" name="Equation" r:id="rId9" imgW="812800" imgH="355600" progId="Equation.3">
                    <p:embed/>
                  </p:oleObj>
                </mc:Choice>
                <mc:Fallback>
                  <p:oleObj name="Equation" r:id="rId9" imgW="8128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707" y="5854146"/>
                          <a:ext cx="1773952" cy="775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11"/>
            <p:cNvSpPr/>
            <p:nvPr/>
          </p:nvSpPr>
          <p:spPr>
            <a:xfrm>
              <a:off x="457200" y="5924630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Combine: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9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"/>
            <a:ext cx="7772400" cy="568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Finally we should also use the formula to plot reaction rate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data in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terms of conversion vs. time for 0, 1st and 2nd order reactions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Derivation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equations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used to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plot 0th,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1st and 2nd order reactions.</a:t>
            </a:r>
          </a:p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These types of plots are usually used to determine the values k for runs at various temperatures and then used to determine the activation energy.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3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22058"/>
              </p:ext>
            </p:extLst>
          </p:nvPr>
        </p:nvGraphicFramePr>
        <p:xfrm>
          <a:off x="812801" y="3693866"/>
          <a:ext cx="7835899" cy="2936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082"/>
                <a:gridCol w="2687017"/>
                <a:gridCol w="2590800"/>
              </a:tblGrid>
              <a:tr h="493790">
                <a:tc>
                  <a:txBody>
                    <a:bodyPr/>
                    <a:lstStyle/>
                    <a:p>
                      <a:pPr algn="l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Zeroth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First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Second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18">
                <a:tc>
                  <a:txBody>
                    <a:bodyPr/>
                    <a:lstStyle/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" name="Grupp 13"/>
          <p:cNvGrpSpPr/>
          <p:nvPr/>
        </p:nvGrpSpPr>
        <p:grpSpPr>
          <a:xfrm>
            <a:off x="814314" y="4293320"/>
            <a:ext cx="2394291" cy="2009325"/>
            <a:chOff x="971532" y="3731075"/>
            <a:chExt cx="2121152" cy="1780103"/>
          </a:xfrm>
        </p:grpSpPr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99765" y="3731075"/>
            <a:ext cx="1652587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2" name="Equation" r:id="rId3" imgW="927100" imgH="355600" progId="Equation.3">
                    <p:embed/>
                  </p:oleObj>
                </mc:Choice>
                <mc:Fallback>
                  <p:oleObj name="Equation" r:id="rId3" imgW="927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765" y="3731075"/>
                          <a:ext cx="1652587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7"/>
            <p:cNvGraphicFramePr>
              <a:graphicFrameLocks noChangeAspect="1"/>
            </p:cNvGraphicFramePr>
            <p:nvPr/>
          </p:nvGraphicFramePr>
          <p:xfrm>
            <a:off x="987658" y="4630645"/>
            <a:ext cx="2105026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3" name="Equation" r:id="rId5" imgW="1181100" imgH="177800" progId="Equation.3">
                    <p:embed/>
                  </p:oleObj>
                </mc:Choice>
                <mc:Fallback>
                  <p:oleObj name="Equation" r:id="rId5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658" y="4630645"/>
                          <a:ext cx="2105026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971532" y="5193678"/>
            <a:ext cx="18557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4" name="Equation" r:id="rId7" imgW="1041400" imgH="177800" progId="Equation.3">
                    <p:embed/>
                  </p:oleObj>
                </mc:Choice>
                <mc:Fallback>
                  <p:oleObj name="Equation" r:id="rId7" imgW="1041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32" y="5193678"/>
                          <a:ext cx="18557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upp 14"/>
          <p:cNvGrpSpPr/>
          <p:nvPr/>
        </p:nvGrpSpPr>
        <p:grpSpPr>
          <a:xfrm>
            <a:off x="3563415" y="4199621"/>
            <a:ext cx="2441837" cy="2430953"/>
            <a:chOff x="3603093" y="3726277"/>
            <a:chExt cx="2191544" cy="2181776"/>
          </a:xfrm>
        </p:grpSpPr>
        <p:graphicFrame>
          <p:nvGraphicFramePr>
            <p:cNvPr id="49" name="Object 5"/>
            <p:cNvGraphicFramePr>
              <a:graphicFrameLocks noChangeAspect="1"/>
            </p:cNvGraphicFramePr>
            <p:nvPr/>
          </p:nvGraphicFramePr>
          <p:xfrm>
            <a:off x="3603093" y="3726277"/>
            <a:ext cx="1924050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5" name="Equation" r:id="rId9" imgW="1079500" imgH="355600" progId="Equation.3">
                    <p:embed/>
                  </p:oleObj>
                </mc:Choice>
                <mc:Fallback>
                  <p:oleObj name="Equation" r:id="rId9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3726277"/>
                          <a:ext cx="1924050" cy="633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3689612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6" name="Equation" r:id="rId11" imgW="1181100" imgH="177800" progId="Equation.3">
                    <p:embed/>
                  </p:oleObj>
                </mc:Choice>
                <mc:Fallback>
                  <p:oleObj name="Equation" r:id="rId11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612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2"/>
            <p:cNvGraphicFramePr>
              <a:graphicFrameLocks noChangeAspect="1"/>
            </p:cNvGraphicFramePr>
            <p:nvPr/>
          </p:nvGraphicFramePr>
          <p:xfrm>
            <a:off x="3603093" y="5114303"/>
            <a:ext cx="1741488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7" name="Equation" r:id="rId12" imgW="977900" imgH="444500" progId="Equation.3">
                    <p:embed/>
                  </p:oleObj>
                </mc:Choice>
                <mc:Fallback>
                  <p:oleObj name="Equation" r:id="rId12" imgW="9779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5114303"/>
                          <a:ext cx="1741488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upp 15"/>
          <p:cNvGrpSpPr/>
          <p:nvPr/>
        </p:nvGrpSpPr>
        <p:grpSpPr>
          <a:xfrm>
            <a:off x="6163778" y="4199622"/>
            <a:ext cx="2475672" cy="2430952"/>
            <a:chOff x="6053139" y="3726277"/>
            <a:chExt cx="2210596" cy="2170664"/>
          </a:xfrm>
        </p:grpSpPr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6073777" y="3726277"/>
            <a:ext cx="1924050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8" name="Equation" r:id="rId14" imgW="1079500" imgH="355600" progId="Equation.3">
                    <p:embed/>
                  </p:oleObj>
                </mc:Choice>
                <mc:Fallback>
                  <p:oleObj name="Equation" r:id="rId14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7" y="3726277"/>
                          <a:ext cx="1924050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6158710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9" name="Equation" r:id="rId16" imgW="1181100" imgH="177800" progId="Equation.3">
                    <p:embed/>
                  </p:oleObj>
                </mc:Choice>
                <mc:Fallback>
                  <p:oleObj name="Equation" r:id="rId16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8710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6053139" y="5193678"/>
            <a:ext cx="194468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0" name="Equation" r:id="rId17" imgW="1092200" imgH="393700" progId="Equation.3">
                    <p:embed/>
                  </p:oleObj>
                </mc:Choice>
                <mc:Fallback>
                  <p:oleObj name="Equation" r:id="rId17" imgW="1092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3139" y="5193678"/>
                          <a:ext cx="1944688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64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Guess and check for </a:t>
            </a:r>
            <a:r>
              <a:rPr lang="el-GR" dirty="0">
                <a:latin typeface="Arial" pitchFamily="34" charset="0"/>
                <a:ea typeface="Arial" charset="0"/>
                <a:cs typeface="Arial" pitchFamily="34" charset="0"/>
              </a:rPr>
              <a:t>α</a:t>
            </a:r>
            <a:r>
              <a:rPr lang="en-US" dirty="0">
                <a:latin typeface="Arial" pitchFamily="34" charset="0"/>
                <a:ea typeface="Arial" charset="0"/>
                <a:cs typeface="Arial" pitchFamily="34" charset="0"/>
              </a:rPr>
              <a:t> = 0, 1, 2 and check against experimental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plot.</a:t>
            </a:r>
            <a:endParaRPr lang="el-GR" dirty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22926"/>
              </p:ext>
            </p:extLst>
          </p:nvPr>
        </p:nvGraphicFramePr>
        <p:xfrm>
          <a:off x="1528939" y="2594806"/>
          <a:ext cx="6210300" cy="133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name="Equation" r:id="rId3" imgW="3187700" imgH="685800" progId="Equation.3">
                  <p:embed/>
                </p:oleObj>
              </mc:Choice>
              <mc:Fallback>
                <p:oleObj name="Equation" r:id="rId3" imgW="3187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9" y="2594806"/>
                        <a:ext cx="6210300" cy="1336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 45"/>
          <p:cNvGrpSpPr/>
          <p:nvPr/>
        </p:nvGrpSpPr>
        <p:grpSpPr>
          <a:xfrm>
            <a:off x="461934" y="4274282"/>
            <a:ext cx="8326466" cy="2523533"/>
            <a:chOff x="461934" y="3850957"/>
            <a:chExt cx="8326466" cy="2523533"/>
          </a:xfrm>
        </p:grpSpPr>
        <p:grpSp>
          <p:nvGrpSpPr>
            <p:cNvPr id="31" name="Grupp 44"/>
            <p:cNvGrpSpPr/>
            <p:nvPr/>
          </p:nvGrpSpPr>
          <p:grpSpPr>
            <a:xfrm>
              <a:off x="461934" y="3850957"/>
              <a:ext cx="2497167" cy="2523533"/>
              <a:chOff x="461934" y="3850957"/>
              <a:chExt cx="2497167" cy="2523533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 flipH="1">
                <a:off x="7507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" name="Grupp 42"/>
              <p:cNvGrpSpPr/>
              <p:nvPr/>
            </p:nvGrpSpPr>
            <p:grpSpPr>
              <a:xfrm>
                <a:off x="461934" y="3850957"/>
                <a:ext cx="2497167" cy="2523533"/>
                <a:chOff x="233334" y="3850957"/>
                <a:chExt cx="2497167" cy="2523533"/>
              </a:xfrm>
            </p:grpSpPr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7916" y="6110108"/>
                  <a:ext cx="188085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876800" y="4792632"/>
                  <a:ext cx="995745" cy="99574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98586" y="5882047"/>
                  <a:ext cx="331915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5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3334" y="3850957"/>
                  <a:ext cx="885106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Oval 25"/>
                <p:cNvSpPr>
                  <a:spLocks noChangeArrowheads="1"/>
                </p:cNvSpPr>
                <p:nvPr/>
              </p:nvSpPr>
              <p:spPr bwMode="auto">
                <a:xfrm>
                  <a:off x="903952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Oval 26"/>
                <p:cNvSpPr>
                  <a:spLocks noChangeArrowheads="1"/>
                </p:cNvSpPr>
                <p:nvPr/>
              </p:nvSpPr>
              <p:spPr bwMode="auto">
                <a:xfrm>
                  <a:off x="1332929" y="5141517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Oval 27"/>
                <p:cNvSpPr>
                  <a:spLocks noChangeArrowheads="1"/>
                </p:cNvSpPr>
                <p:nvPr/>
              </p:nvSpPr>
              <p:spPr bwMode="auto">
                <a:xfrm>
                  <a:off x="1118440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Oval 28"/>
                <p:cNvSpPr>
                  <a:spLocks noChangeArrowheads="1"/>
                </p:cNvSpPr>
                <p:nvPr/>
              </p:nvSpPr>
              <p:spPr bwMode="auto">
                <a:xfrm>
                  <a:off x="1332929" y="5356006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Oval 29"/>
                <p:cNvSpPr>
                  <a:spLocks noChangeArrowheads="1"/>
                </p:cNvSpPr>
                <p:nvPr/>
              </p:nvSpPr>
              <p:spPr bwMode="auto">
                <a:xfrm>
                  <a:off x="1654663" y="5463250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2" name="Grupp 41"/>
            <p:cNvGrpSpPr/>
            <p:nvPr/>
          </p:nvGrpSpPr>
          <p:grpSpPr>
            <a:xfrm>
              <a:off x="2701314" y="3861887"/>
              <a:ext cx="3112464" cy="2512603"/>
              <a:chOff x="2536214" y="3861887"/>
              <a:chExt cx="3112464" cy="2512603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3503788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3446094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 flipV="1">
                <a:off x="3459670" y="4893090"/>
                <a:ext cx="1438297" cy="12170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5316763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>
                <a:off x="2536214" y="3861887"/>
                <a:ext cx="1770212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(C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A0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/C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4358351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4680085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32"/>
              <p:cNvSpPr>
                <a:spLocks noChangeArrowheads="1"/>
              </p:cNvSpPr>
              <p:nvPr/>
            </p:nvSpPr>
            <p:spPr bwMode="auto">
              <a:xfrm>
                <a:off x="4251107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929374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3929374" y="5784983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upp 43"/>
            <p:cNvGrpSpPr/>
            <p:nvPr/>
          </p:nvGrpSpPr>
          <p:grpSpPr>
            <a:xfrm>
              <a:off x="5936366" y="3850957"/>
              <a:ext cx="2852034" cy="2523533"/>
              <a:chOff x="6228466" y="3850957"/>
              <a:chExt cx="2852034" cy="2523533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H="1">
                <a:off x="69356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flipV="1">
                <a:off x="6877916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flipV="1">
                <a:off x="6884704" y="5003727"/>
                <a:ext cx="1659574" cy="110638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748585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6228466" y="3850957"/>
                <a:ext cx="88510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1/C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7682929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8004662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7468440" y="5677739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8111907" y="5248761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7790173" y="5570494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9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08214"/>
              </p:ext>
            </p:extLst>
          </p:nvPr>
        </p:nvGraphicFramePr>
        <p:xfrm>
          <a:off x="2347913" y="2336800"/>
          <a:ext cx="3051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0"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336800"/>
                        <a:ext cx="30511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 41"/>
          <p:cNvGrpSpPr/>
          <p:nvPr/>
        </p:nvGrpSpPr>
        <p:grpSpPr>
          <a:xfrm>
            <a:off x="914400" y="1427802"/>
            <a:ext cx="5433263" cy="876300"/>
            <a:chOff x="914400" y="1207673"/>
            <a:chExt cx="5433263" cy="876300"/>
          </a:xfrm>
        </p:grpSpPr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474690"/>
                </p:ext>
              </p:extLst>
            </p:nvPr>
          </p:nvGraphicFramePr>
          <p:xfrm>
            <a:off x="4353763" y="1207673"/>
            <a:ext cx="19939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1" name="Equation" r:id="rId5" imgW="990360" imgH="431640" progId="Equation.3">
                    <p:embed/>
                  </p:oleObj>
                </mc:Choice>
                <mc:Fallback>
                  <p:oleObj name="Equation" r:id="rId5" imgW="9903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763" y="1207673"/>
                          <a:ext cx="199390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ktangel 11"/>
            <p:cNvSpPr/>
            <p:nvPr/>
          </p:nvSpPr>
          <p:spPr>
            <a:xfrm>
              <a:off x="914400" y="1388006"/>
              <a:ext cx="3539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Taking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natural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log of </a:t>
              </a:r>
            </a:p>
          </p:txBody>
        </p:sp>
      </p:grpSp>
      <p:grpSp>
        <p:nvGrpSpPr>
          <p:cNvPr id="39" name="Grupp 31"/>
          <p:cNvGrpSpPr/>
          <p:nvPr/>
        </p:nvGrpSpPr>
        <p:grpSpPr>
          <a:xfrm>
            <a:off x="698500" y="3022600"/>
            <a:ext cx="7950205" cy="745337"/>
            <a:chOff x="914400" y="2234525"/>
            <a:chExt cx="7758633" cy="745337"/>
          </a:xfrm>
        </p:grpSpPr>
        <p:graphicFrame>
          <p:nvGraphicFramePr>
            <p:cNvPr id="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69926"/>
                </p:ext>
              </p:extLst>
            </p:nvPr>
          </p:nvGraphicFramePr>
          <p:xfrm>
            <a:off x="6827355" y="2234525"/>
            <a:ext cx="1845678" cy="74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2" name="Equation" r:id="rId7" imgW="977900" imgH="393700" progId="Equation.3">
                    <p:embed/>
                  </p:oleObj>
                </mc:Choice>
                <mc:Fallback>
                  <p:oleObj name="Equation" r:id="rId7" imgW="977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355" y="2234525"/>
                          <a:ext cx="1845678" cy="74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ktangel 12"/>
            <p:cNvSpPr/>
            <p:nvPr/>
          </p:nvSpPr>
          <p:spPr>
            <a:xfrm>
              <a:off x="914400" y="2399625"/>
              <a:ext cx="58745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The reaction order can be found from a ln-ln plot of:</a:t>
              </a:r>
            </a:p>
          </p:txBody>
        </p:sp>
      </p:grpSp>
      <p:grpSp>
        <p:nvGrpSpPr>
          <p:cNvPr id="42" name="Grupp 35"/>
          <p:cNvGrpSpPr/>
          <p:nvPr/>
        </p:nvGrpSpPr>
        <p:grpSpPr>
          <a:xfrm>
            <a:off x="698500" y="3613710"/>
            <a:ext cx="4137025" cy="3110940"/>
            <a:chOff x="-561637" y="3163524"/>
            <a:chExt cx="4675232" cy="3733664"/>
          </a:xfrm>
        </p:grpSpPr>
        <p:grpSp>
          <p:nvGrpSpPr>
            <p:cNvPr id="43" name="Grupp 31"/>
            <p:cNvGrpSpPr/>
            <p:nvPr/>
          </p:nvGrpSpPr>
          <p:grpSpPr>
            <a:xfrm>
              <a:off x="842758" y="3675222"/>
              <a:ext cx="2661592" cy="2662158"/>
              <a:chOff x="914400" y="4038599"/>
              <a:chExt cx="1819461" cy="1819462"/>
            </a:xfrm>
          </p:grpSpPr>
          <p:cxnSp>
            <p:nvCxnSpPr>
              <p:cNvPr id="48" name="Rak 14"/>
              <p:cNvCxnSpPr/>
              <p:nvPr/>
            </p:nvCxnSpPr>
            <p:spPr>
              <a:xfrm rot="5400000">
                <a:off x="5464" y="4947536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16"/>
              <p:cNvCxnSpPr/>
              <p:nvPr/>
            </p:nvCxnSpPr>
            <p:spPr>
              <a:xfrm>
                <a:off x="914400" y="5856473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17"/>
              <p:cNvCxnSpPr/>
              <p:nvPr/>
            </p:nvCxnSpPr>
            <p:spPr>
              <a:xfrm flipV="1">
                <a:off x="1066800" y="4214839"/>
                <a:ext cx="1557946" cy="13031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22"/>
              <p:cNvCxnSpPr/>
              <p:nvPr/>
            </p:nvCxnSpPr>
            <p:spPr>
              <a:xfrm rot="16200000" flipV="1">
                <a:off x="1358015" y="5360286"/>
                <a:ext cx="993961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pil 25"/>
              <p:cNvCxnSpPr/>
              <p:nvPr/>
            </p:nvCxnSpPr>
            <p:spPr>
              <a:xfrm rot="10800000" flipV="1">
                <a:off x="915990" y="4864099"/>
                <a:ext cx="938213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 27"/>
              <p:cNvSpPr/>
              <p:nvPr/>
            </p:nvSpPr>
            <p:spPr>
              <a:xfrm>
                <a:off x="1270000" y="51279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Ellips 28"/>
              <p:cNvSpPr/>
              <p:nvPr/>
            </p:nvSpPr>
            <p:spPr>
              <a:xfrm>
                <a:off x="2044700" y="4479287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Ellips 29"/>
              <p:cNvSpPr/>
              <p:nvPr/>
            </p:nvSpPr>
            <p:spPr>
              <a:xfrm>
                <a:off x="2273300" y="4507440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Ellips 30"/>
              <p:cNvSpPr/>
              <p:nvPr/>
            </p:nvSpPr>
            <p:spPr>
              <a:xfrm>
                <a:off x="1200150" y="53774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4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30941"/>
                </p:ext>
              </p:extLst>
            </p:nvPr>
          </p:nvGraphicFramePr>
          <p:xfrm>
            <a:off x="-561637" y="3163524"/>
            <a:ext cx="990412" cy="87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3" name="Equation" r:id="rId9" imgW="444307" imgH="393529" progId="Equation.3">
                    <p:embed/>
                  </p:oleObj>
                </mc:Choice>
                <mc:Fallback>
                  <p:oleObj name="Equation" r:id="rId9" imgW="44430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61637" y="3163524"/>
                          <a:ext cx="990412" cy="87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482360"/>
                </p:ext>
              </p:extLst>
            </p:nvPr>
          </p:nvGraphicFramePr>
          <p:xfrm>
            <a:off x="3618444" y="6401817"/>
            <a:ext cx="495151" cy="49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4" name="Equation" r:id="rId11" imgW="215640" imgH="215640" progId="Equation.3">
                    <p:embed/>
                  </p:oleObj>
                </mc:Choice>
                <mc:Fallback>
                  <p:oleObj name="Equation" r:id="rId1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8444" y="6401817"/>
                          <a:ext cx="495151" cy="495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2004619" y="6371610"/>
            <a:ext cx="616127" cy="49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5" name="Equation" r:id="rId13" imgW="266353" imgH="215619" progId="Equation.3">
                    <p:embed/>
                  </p:oleObj>
                </mc:Choice>
                <mc:Fallback>
                  <p:oleObj name="Equation" r:id="rId13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619" y="6371610"/>
                          <a:ext cx="616127" cy="495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/>
            <p:cNvGraphicFramePr>
              <a:graphicFrameLocks noChangeAspect="1"/>
            </p:cNvGraphicFramePr>
            <p:nvPr/>
          </p:nvGraphicFramePr>
          <p:xfrm>
            <a:off x="-317649" y="4606960"/>
            <a:ext cx="1038493" cy="867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6" name="Equation" r:id="rId15" imgW="533169" imgH="444307" progId="Equation.3">
                    <p:embed/>
                  </p:oleObj>
                </mc:Choice>
                <mc:Fallback>
                  <p:oleObj name="Equation" r:id="rId15" imgW="53316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7649" y="4606960"/>
                          <a:ext cx="1038493" cy="867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upp 38"/>
          <p:cNvGrpSpPr/>
          <p:nvPr/>
        </p:nvGrpSpPr>
        <p:grpSpPr>
          <a:xfrm>
            <a:off x="3723382" y="5073519"/>
            <a:ext cx="1675705" cy="556274"/>
            <a:chOff x="3322152" y="4699376"/>
            <a:chExt cx="1988825" cy="701160"/>
          </a:xfrm>
        </p:grpSpPr>
        <p:sp>
          <p:nvSpPr>
            <p:cNvPr id="58" name="textruta 36"/>
            <p:cNvSpPr txBox="1"/>
            <p:nvPr/>
          </p:nvSpPr>
          <p:spPr>
            <a:xfrm>
              <a:off x="3322152" y="4699377"/>
              <a:ext cx="1942242" cy="62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Slope = α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ktangel 37"/>
            <p:cNvSpPr/>
            <p:nvPr/>
          </p:nvSpPr>
          <p:spPr>
            <a:xfrm>
              <a:off x="3322152" y="4699376"/>
              <a:ext cx="1988825" cy="70116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ktangel 39"/>
          <p:cNvSpPr/>
          <p:nvPr/>
        </p:nvSpPr>
        <p:spPr>
          <a:xfrm>
            <a:off x="4297161" y="6060914"/>
            <a:ext cx="55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ktangel 40"/>
          <p:cNvSpPr/>
          <p:nvPr/>
        </p:nvSpPr>
        <p:spPr>
          <a:xfrm>
            <a:off x="1765597" y="3649365"/>
            <a:ext cx="54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65666" y="4311879"/>
            <a:ext cx="2430638" cy="1790968"/>
            <a:chOff x="6065666" y="4311879"/>
            <a:chExt cx="2430638" cy="1790968"/>
          </a:xfrm>
        </p:grpSpPr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6177818" y="4345230"/>
            <a:ext cx="2305786" cy="1744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7" name="Equation" r:id="rId17" imgW="939392" imgH="710891" progId="Equation.3">
                    <p:embed/>
                  </p:oleObj>
                </mc:Choice>
                <mc:Fallback>
                  <p:oleObj name="Equation" r:id="rId17" imgW="939392" imgH="7108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818" y="4345230"/>
                          <a:ext cx="2305786" cy="1744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ktangel 37"/>
            <p:cNvSpPr/>
            <p:nvPr/>
          </p:nvSpPr>
          <p:spPr>
            <a:xfrm>
              <a:off x="6065666" y="4311879"/>
              <a:ext cx="2430638" cy="179096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4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603504" y="838200"/>
            <a:ext cx="8229600" cy="307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Methods for finding the slope of log-log and semi-log graph papers may be found at </a:t>
            </a:r>
          </a:p>
          <a:p>
            <a:pPr marL="0" indent="0" algn="ctr">
              <a:buNone/>
            </a:pPr>
            <a:endParaRPr lang="sv-SE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hlinkClick r:id="rId2"/>
              </a:rPr>
              <a:t>http://www.physics.uoguelph.ca/tutorials/GLP/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However, we are usually given concentration as a function of time from batch reactor experiments: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45955"/>
              </p:ext>
            </p:extLst>
          </p:nvPr>
        </p:nvGraphicFramePr>
        <p:xfrm>
          <a:off x="603504" y="3911600"/>
          <a:ext cx="8068734" cy="1536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434"/>
                <a:gridCol w="915825"/>
                <a:gridCol w="915825"/>
                <a:gridCol w="915825"/>
                <a:gridCol w="915825"/>
              </a:tblGrid>
              <a:tr h="549850"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time (s)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  <a:tr h="593150">
                <a:tc>
                  <a:txBody>
                    <a:bodyPr/>
                    <a:lstStyle/>
                    <a:p>
                      <a:r>
                        <a:rPr lang="sv-SE" sz="2900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 (moles/dm</a:t>
                      </a:r>
                      <a:r>
                        <a:rPr lang="sv-SE" sz="29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sv-SE" sz="29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254000" y="406400"/>
            <a:ext cx="8661400" cy="18547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</a:rPr>
              <a:t>Three ways to determine (-dC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/dt) from concentration-time </a:t>
            </a:r>
            <a:r>
              <a:rPr lang="sv-SE" sz="2300" dirty="0">
                <a:latin typeface="Arial" pitchFamily="34" charset="0"/>
                <a:cs typeface="Arial" pitchFamily="34" charset="0"/>
              </a:rPr>
              <a:t>d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ata 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Graphical differentiation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Numerical differentiation formulas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Differentiation of a polynomial fit to the data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v-SE" sz="2300" b="1" dirty="0" smtClean="0">
                <a:latin typeface="Arial" pitchFamily="34" charset="0"/>
                <a:cs typeface="Arial" pitchFamily="34" charset="0"/>
              </a:rPr>
              <a:t>1. Graphical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1098161" y="2688691"/>
            <a:ext cx="4796100" cy="4017271"/>
            <a:chOff x="1098161" y="2688691"/>
            <a:chExt cx="4796100" cy="4017271"/>
          </a:xfrm>
        </p:grpSpPr>
        <p:sp>
          <p:nvSpPr>
            <p:cNvPr id="21" name="Rätvinklig triangel 20"/>
            <p:cNvSpPr/>
            <p:nvPr/>
          </p:nvSpPr>
          <p:spPr>
            <a:xfrm>
              <a:off x="2293814" y="3887228"/>
              <a:ext cx="534053" cy="27837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ätvinklig triangel 21"/>
            <p:cNvSpPr/>
            <p:nvPr/>
          </p:nvSpPr>
          <p:spPr>
            <a:xfrm rot="10800000">
              <a:off x="2793477" y="4173366"/>
              <a:ext cx="552647" cy="27163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upp 51"/>
            <p:cNvGrpSpPr/>
            <p:nvPr/>
          </p:nvGrpSpPr>
          <p:grpSpPr>
            <a:xfrm>
              <a:off x="1098161" y="2688691"/>
              <a:ext cx="4796100" cy="4017271"/>
              <a:chOff x="101598" y="2210326"/>
              <a:chExt cx="4514849" cy="3781692"/>
            </a:xfrm>
          </p:grpSpPr>
          <p:cxnSp>
            <p:nvCxnSpPr>
              <p:cNvPr id="44" name="Rak 43"/>
              <p:cNvCxnSpPr/>
              <p:nvPr/>
            </p:nvCxnSpPr>
            <p:spPr>
              <a:xfrm>
                <a:off x="1214436" y="3338580"/>
                <a:ext cx="3045233" cy="16647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27"/>
              <p:cNvGrpSpPr/>
              <p:nvPr/>
            </p:nvGrpSpPr>
            <p:grpSpPr>
              <a:xfrm>
                <a:off x="101598" y="2210326"/>
                <a:ext cx="4514849" cy="3781692"/>
                <a:chOff x="2519362" y="1799432"/>
                <a:chExt cx="4514849" cy="3781692"/>
              </a:xfrm>
            </p:grpSpPr>
            <p:cxnSp>
              <p:nvCxnSpPr>
                <p:cNvPr id="29" name="Rak 28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ak 29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30"/>
                <p:cNvSpPr/>
                <p:nvPr/>
              </p:nvSpPr>
              <p:spPr>
                <a:xfrm>
                  <a:off x="3643310" y="3189735"/>
                  <a:ext cx="992192" cy="2000599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7" name="Object 3"/>
                <p:cNvGraphicFramePr>
                  <a:graphicFrameLocks noChangeAspect="1"/>
                </p:cNvGraphicFramePr>
                <p:nvPr/>
              </p:nvGraphicFramePr>
              <p:xfrm>
                <a:off x="2519362" y="1831449"/>
                <a:ext cx="1112838" cy="8429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48" name="Equation" r:id="rId3" imgW="444500" imgH="355600" progId="Equation.3">
                        <p:embed/>
                      </p:oleObj>
                    </mc:Choice>
                    <mc:Fallback>
                      <p:oleObj name="Equation" r:id="rId3" imgW="444500" imgH="3556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9362" y="1831449"/>
                              <a:ext cx="1112838" cy="8429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" name="Object 7"/>
                <p:cNvGraphicFramePr>
                  <a:graphicFrameLocks noChangeAspect="1"/>
                </p:cNvGraphicFramePr>
                <p:nvPr/>
              </p:nvGraphicFramePr>
              <p:xfrm>
                <a:off x="4635502" y="5311249"/>
                <a:ext cx="222250" cy="269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49" name="Equation" r:id="rId5" imgW="88900" imgH="114300" progId="Equation.3">
                        <p:embed/>
                      </p:oleObj>
                    </mc:Choice>
                    <mc:Fallback>
                      <p:oleObj name="Equation" r:id="rId5" imgW="88900" imgH="1143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5502" y="5311249"/>
                              <a:ext cx="222250" cy="269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" name="Rektangel 18"/>
            <p:cNvSpPr/>
            <p:nvPr/>
          </p:nvSpPr>
          <p:spPr>
            <a:xfrm>
              <a:off x="3346125" y="4741332"/>
              <a:ext cx="1054000" cy="154949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4400125" y="5367867"/>
              <a:ext cx="1054000" cy="92127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/>
          <p:cNvGrpSpPr/>
          <p:nvPr/>
        </p:nvGrpSpPr>
        <p:grpSpPr>
          <a:xfrm>
            <a:off x="939800" y="418672"/>
            <a:ext cx="6885218" cy="6150454"/>
            <a:chOff x="939800" y="418672"/>
            <a:chExt cx="6885218" cy="6150454"/>
          </a:xfrm>
        </p:grpSpPr>
        <p:sp>
          <p:nvSpPr>
            <p:cNvPr id="23" name="Rätvinklig triangel 22"/>
            <p:cNvSpPr/>
            <p:nvPr/>
          </p:nvSpPr>
          <p:spPr>
            <a:xfrm>
              <a:off x="2914617" y="2127452"/>
              <a:ext cx="709116" cy="638722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ätvinklig triangel 23"/>
            <p:cNvSpPr/>
            <p:nvPr/>
          </p:nvSpPr>
          <p:spPr>
            <a:xfrm rot="10800000">
              <a:off x="3623733" y="2766174"/>
              <a:ext cx="788742" cy="567965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ktangel 50"/>
            <p:cNvSpPr/>
            <p:nvPr/>
          </p:nvSpPr>
          <p:spPr>
            <a:xfrm>
              <a:off x="939800" y="6076683"/>
              <a:ext cx="688521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method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accentuates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measurement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error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2" name="Grupp 33"/>
            <p:cNvGrpSpPr/>
            <p:nvPr/>
          </p:nvGrpSpPr>
          <p:grpSpPr>
            <a:xfrm>
              <a:off x="1576388" y="418672"/>
              <a:ext cx="6131148" cy="5634782"/>
              <a:chOff x="1576388" y="418672"/>
              <a:chExt cx="6131148" cy="5634782"/>
            </a:xfrm>
          </p:grpSpPr>
          <p:grpSp>
            <p:nvGrpSpPr>
              <p:cNvPr id="3" name="Grupp 26"/>
              <p:cNvGrpSpPr/>
              <p:nvPr/>
            </p:nvGrpSpPr>
            <p:grpSpPr>
              <a:xfrm>
                <a:off x="1576388" y="418672"/>
                <a:ext cx="5933545" cy="5634782"/>
                <a:chOff x="2653587" y="1505121"/>
                <a:chExt cx="4380624" cy="4160047"/>
              </a:xfrm>
            </p:grpSpPr>
            <p:cxnSp>
              <p:nvCxnSpPr>
                <p:cNvPr id="7" name="Rak 6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Rak 7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ktangel 8"/>
                <p:cNvSpPr/>
                <p:nvPr/>
              </p:nvSpPr>
              <p:spPr>
                <a:xfrm>
                  <a:off x="3643310" y="3238235"/>
                  <a:ext cx="1104106" cy="1952098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Rektangel 9"/>
                <p:cNvSpPr/>
                <p:nvPr/>
              </p:nvSpPr>
              <p:spPr>
                <a:xfrm>
                  <a:off x="4747416" y="4000499"/>
                  <a:ext cx="1104106" cy="11898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Frihandsfigur 15"/>
                <p:cNvSpPr/>
                <p:nvPr/>
              </p:nvSpPr>
              <p:spPr>
                <a:xfrm>
                  <a:off x="3641576" y="2766679"/>
                  <a:ext cx="2545654" cy="1730707"/>
                </a:xfrm>
                <a:custGeom>
                  <a:avLst/>
                  <a:gdLst>
                    <a:gd name="connsiteX0" fmla="*/ 0 w 2425700"/>
                    <a:gd name="connsiteY0" fmla="*/ 0 h 1790700"/>
                    <a:gd name="connsiteX1" fmla="*/ 1181100 w 2425700"/>
                    <a:gd name="connsiteY1" fmla="*/ 1270000 h 1790700"/>
                    <a:gd name="connsiteX2" fmla="*/ 2425700 w 2425700"/>
                    <a:gd name="connsiteY2" fmla="*/ 1790700 h 1790700"/>
                    <a:gd name="connsiteX0" fmla="*/ 0 w 2425700"/>
                    <a:gd name="connsiteY0" fmla="*/ 0 h 1790700"/>
                    <a:gd name="connsiteX1" fmla="*/ 511367 w 2425700"/>
                    <a:gd name="connsiteY1" fmla="*/ 628281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383434 w 2425700"/>
                    <a:gd name="connsiteY3" fmla="*/ 1374885 h 1790700"/>
                    <a:gd name="connsiteX4" fmla="*/ 2425700 w 2425700"/>
                    <a:gd name="connsiteY4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458649 w 2425700"/>
                    <a:gd name="connsiteY3" fmla="*/ 1424985 h 1790700"/>
                    <a:gd name="connsiteX4" fmla="*/ 2425700 w 2425700"/>
                    <a:gd name="connsiteY4" fmla="*/ 1790700 h 1790700"/>
                    <a:gd name="connsiteX0" fmla="*/ 0 w 1458649"/>
                    <a:gd name="connsiteY0" fmla="*/ 0 h 1436144"/>
                    <a:gd name="connsiteX1" fmla="*/ 339225 w 1458649"/>
                    <a:gd name="connsiteY1" fmla="*/ 428123 h 1436144"/>
                    <a:gd name="connsiteX2" fmla="*/ 1181100 w 1458649"/>
                    <a:gd name="connsiteY2" fmla="*/ 1270000 h 1436144"/>
                    <a:gd name="connsiteX3" fmla="*/ 1458649 w 1458649"/>
                    <a:gd name="connsiteY3" fmla="*/ 1424985 h 1436144"/>
                    <a:gd name="connsiteX0" fmla="*/ 0 w 1458649"/>
                    <a:gd name="connsiteY0" fmla="*/ 0 h 1438003"/>
                    <a:gd name="connsiteX1" fmla="*/ 339225 w 1458649"/>
                    <a:gd name="connsiteY1" fmla="*/ 428123 h 1438003"/>
                    <a:gd name="connsiteX2" fmla="*/ 1181100 w 1458649"/>
                    <a:gd name="connsiteY2" fmla="*/ 1270000 h 1438003"/>
                    <a:gd name="connsiteX3" fmla="*/ 1458649 w 1458649"/>
                    <a:gd name="connsiteY3" fmla="*/ 1436144 h 143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8649" h="1438003">
                      <a:moveTo>
                        <a:pt x="0" y="0"/>
                      </a:moveTo>
                      <a:cubicBezTo>
                        <a:pt x="85228" y="104713"/>
                        <a:pt x="142375" y="216456"/>
                        <a:pt x="339225" y="428123"/>
                      </a:cubicBezTo>
                      <a:cubicBezTo>
                        <a:pt x="536075" y="639790"/>
                        <a:pt x="994529" y="1101997"/>
                        <a:pt x="1181100" y="1270000"/>
                      </a:cubicBezTo>
                      <a:cubicBezTo>
                        <a:pt x="1367671" y="1438003"/>
                        <a:pt x="1251216" y="1349361"/>
                        <a:pt x="1458649" y="1436144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" name="Rak pil 17"/>
                <p:cNvCxnSpPr/>
                <p:nvPr/>
              </p:nvCxnSpPr>
              <p:spPr>
                <a:xfrm rot="10800000">
                  <a:off x="3644900" y="3655963"/>
                  <a:ext cx="1102516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9"/>
                <p:cNvCxnSpPr/>
                <p:nvPr/>
              </p:nvCxnSpPr>
              <p:spPr>
                <a:xfrm rot="10800000">
                  <a:off x="3644900" y="4405016"/>
                  <a:ext cx="2206622" cy="1589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2" name="Object 7"/>
                <p:cNvGraphicFramePr>
                  <a:graphicFrameLocks noChangeAspect="1"/>
                </p:cNvGraphicFramePr>
                <p:nvPr/>
              </p:nvGraphicFramePr>
              <p:xfrm>
                <a:off x="2720392" y="3324411"/>
                <a:ext cx="951681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2" name="Equation" r:id="rId3" imgW="571320" imgH="469800" progId="Equation.3">
                        <p:embed/>
                      </p:oleObj>
                    </mc:Choice>
                    <mc:Fallback>
                      <p:oleObj name="Equation" r:id="rId3" imgW="571320" imgH="469800" progId="Equation.3">
                        <p:embed/>
                        <p:pic>
                          <p:nvPicPr>
                            <p:cNvPr id="0" name="Picture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0392" y="3324411"/>
                              <a:ext cx="951681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/>
              </p:nvGraphicFramePr>
              <p:xfrm>
                <a:off x="2839937" y="1505121"/>
                <a:ext cx="773511" cy="5859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3" name="Equation" r:id="rId5" imgW="444500" imgH="355600" progId="Equation.3">
                        <p:embed/>
                      </p:oleObj>
                    </mc:Choice>
                    <mc:Fallback>
                      <p:oleObj name="Equation" r:id="rId5" imgW="444500" imgH="355600" progId="Equation.3">
                        <p:embed/>
                        <p:pic>
                          <p:nvPicPr>
                            <p:cNvPr id="0" name="Picture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9937" y="1505121"/>
                              <a:ext cx="773511" cy="5859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0" name="Object 4"/>
                <p:cNvGraphicFramePr>
                  <a:graphicFrameLocks noChangeAspect="1"/>
                </p:cNvGraphicFramePr>
                <p:nvPr/>
              </p:nvGraphicFramePr>
              <p:xfrm>
                <a:off x="2653587" y="2471181"/>
                <a:ext cx="990357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4" name="Equation" r:id="rId7" imgW="558720" imgH="444240" progId="Equation.3">
                        <p:embed/>
                      </p:oleObj>
                    </mc:Choice>
                    <mc:Fallback>
                      <p:oleObj name="Equation" r:id="rId7" imgW="558720" imgH="444240" progId="Equation.3">
                        <p:embed/>
                        <p:pic>
                          <p:nvPicPr>
                            <p:cNvPr id="0" name="Picture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53587" y="2471181"/>
                              <a:ext cx="990357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1" name="Object 5"/>
                <p:cNvGraphicFramePr>
                  <a:graphicFrameLocks noChangeAspect="1"/>
                </p:cNvGraphicFramePr>
                <p:nvPr/>
              </p:nvGraphicFramePr>
              <p:xfrm>
                <a:off x="2692263" y="4065128"/>
                <a:ext cx="970434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5" name="Equation" r:id="rId9" imgW="583920" imgH="469800" progId="Equation.3">
                        <p:embed/>
                      </p:oleObj>
                    </mc:Choice>
                    <mc:Fallback>
                      <p:oleObj name="Equation" r:id="rId9" imgW="583920" imgH="469800" progId="Equation.3">
                        <p:embed/>
                        <p:pic>
                          <p:nvPicPr>
                            <p:cNvPr id="0" name="Picture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92263" y="4065128"/>
                              <a:ext cx="970434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2" name="Object 6"/>
                <p:cNvGraphicFramePr>
                  <a:graphicFrameLocks noChangeAspect="1"/>
                </p:cNvGraphicFramePr>
                <p:nvPr/>
              </p:nvGraphicFramePr>
              <p:xfrm>
                <a:off x="3510334" y="5189095"/>
                <a:ext cx="305763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6" name="Equation" r:id="rId11" imgW="126725" imgH="177415" progId="Equation.3">
                        <p:embed/>
                      </p:oleObj>
                    </mc:Choice>
                    <mc:Fallback>
                      <p:oleObj name="Equation" r:id="rId11" imgW="126725" imgH="177415" progId="Equation.3">
                        <p:embed/>
                        <p:pic>
                          <p:nvPicPr>
                            <p:cNvPr id="0" name="Picture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0334" y="5189095"/>
                              <a:ext cx="305763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3" name="Object 7"/>
                <p:cNvGraphicFramePr>
                  <a:graphicFrameLocks noChangeAspect="1"/>
                </p:cNvGraphicFramePr>
                <p:nvPr/>
              </p:nvGraphicFramePr>
              <p:xfrm>
                <a:off x="4573357" y="5192610"/>
                <a:ext cx="324133" cy="4725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7" name="Equation" r:id="rId13" imgW="139579" imgH="215713" progId="Equation.3">
                        <p:embed/>
                      </p:oleObj>
                    </mc:Choice>
                    <mc:Fallback>
                      <p:oleObj name="Equation" r:id="rId13" imgW="139579" imgH="215713" progId="Equation.3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3357" y="5192610"/>
                              <a:ext cx="324133" cy="4725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4" name="Object 8"/>
                <p:cNvGraphicFramePr>
                  <a:graphicFrameLocks noChangeAspect="1"/>
                </p:cNvGraphicFramePr>
                <p:nvPr/>
              </p:nvGraphicFramePr>
              <p:xfrm>
                <a:off x="5755768" y="5203862"/>
                <a:ext cx="304022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68" name="Equation" r:id="rId15" imgW="152268" imgH="215713" progId="Equation.3">
                        <p:embed/>
                      </p:oleObj>
                    </mc:Choice>
                    <mc:Fallback>
                      <p:oleObj name="Equation" r:id="rId15" imgW="152268" imgH="215713" progId="Equation.3">
                        <p:embed/>
                        <p:pic>
                          <p:nvPicPr>
                            <p:cNvPr id="0" name="Picture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55768" y="5203862"/>
                              <a:ext cx="304022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3" name="Object 7"/>
              <p:cNvGraphicFramePr>
                <a:graphicFrameLocks noChangeAspect="1"/>
              </p:cNvGraphicFramePr>
              <p:nvPr/>
            </p:nvGraphicFramePr>
            <p:xfrm>
              <a:off x="7469189" y="5384800"/>
              <a:ext cx="238347" cy="365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69" name="Equation" r:id="rId17" imgW="101468" imgH="164885" progId="Equation.3">
                      <p:embed/>
                    </p:oleObj>
                  </mc:Choice>
                  <mc:Fallback>
                    <p:oleObj name="Equation" r:id="rId17" imgW="101468" imgH="164885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9189" y="5384800"/>
                            <a:ext cx="238347" cy="365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546</TotalTime>
  <Words>724</Words>
  <Application>Microsoft Office PowerPoint</Application>
  <PresentationFormat>On-screen Show (4:3)</PresentationFormat>
  <Paragraphs>190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Perpetua</vt:lpstr>
      <vt:lpstr>Wingdings 2</vt:lpstr>
      <vt:lpstr>Franklin Gothic Book (Rubriker)</vt:lpstr>
      <vt:lpstr>Franklin Gothic Book</vt:lpstr>
      <vt:lpstr>Calibri</vt:lpstr>
      <vt:lpstr>Wingdings</vt:lpstr>
      <vt:lpstr>Lecture_1_draft_yellow</vt:lpstr>
      <vt:lpstr>Equation</vt:lpstr>
      <vt:lpstr>Microsoft Equation 3.0</vt:lpstr>
      <vt:lpstr>Lecture 11</vt:lpstr>
      <vt:lpstr>Lecture 11 – Thursday 2/14/2013</vt:lpstr>
      <vt:lpstr>Integral Method</vt:lpstr>
      <vt:lpstr>PowerPoint Presentation</vt:lpstr>
      <vt:lpstr>Integral Method</vt:lpstr>
      <vt:lpstr>Differential Method</vt:lpstr>
      <vt:lpstr>PowerPoint Presentation</vt:lpstr>
      <vt:lpstr>PowerPoint Presentation</vt:lpstr>
      <vt:lpstr>PowerPoint Presentation</vt:lpstr>
      <vt:lpstr>Example – Finding the Rate Law</vt:lpstr>
      <vt:lpstr>Example – Finding the Rate Law</vt:lpstr>
      <vt:lpstr>Example – Finding the Rate Law</vt:lpstr>
      <vt:lpstr>Non-Linear Least-Square Analysis</vt:lpstr>
      <vt:lpstr>Non-Linear Least-Square Analysis</vt:lpstr>
      <vt:lpstr>Non-Linear Least-Square Analysis</vt:lpstr>
      <vt:lpstr>Non-Linear Least Squares Analysis</vt:lpstr>
      <vt:lpstr>Non-Linear Least Squares Analysis</vt:lpstr>
      <vt:lpstr>Non-Linear Least Squares Analysis</vt:lpstr>
      <vt:lpstr>PowerPoint Presentation</vt:lpstr>
      <vt:lpstr>PowerPoint Presentation</vt:lpstr>
      <vt:lpstr>PowerPoint Presentation</vt:lpstr>
      <vt:lpstr>Residuals </vt:lpstr>
      <vt:lpstr>PowerPoint Presentation</vt:lpstr>
      <vt:lpstr>End of Lecture 11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Akash Gupta</dc:creator>
  <cp:lastModifiedBy>Shih, Albert</cp:lastModifiedBy>
  <cp:revision>71</cp:revision>
  <dcterms:created xsi:type="dcterms:W3CDTF">2010-08-03T19:58:33Z</dcterms:created>
  <dcterms:modified xsi:type="dcterms:W3CDTF">2013-01-31T17:26:41Z</dcterms:modified>
</cp:coreProperties>
</file>