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Microsoft_Equation1.bin" ContentType="application/vnd.openxmlformats-officedocument.oleObject"/>
  <Override PartName="/ppt/embeddings/Microsoft_Equation2.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Microsoft_Equation3.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notesSlides/notesSlide1.xml" ContentType="application/vnd.openxmlformats-officedocument.presentationml.notesSlide+xml"/>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notesSlides/notesSlide2.xml" ContentType="application/vnd.openxmlformats-officedocument.presentationml.notesSlide+xml"/>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36"/>
  </p:notesMasterIdLst>
  <p:handoutMasterIdLst>
    <p:handoutMasterId r:id="rId37"/>
  </p:handoutMasterIdLst>
  <p:sldIdLst>
    <p:sldId id="256" r:id="rId2"/>
    <p:sldId id="390" r:id="rId3"/>
    <p:sldId id="349" r:id="rId4"/>
    <p:sldId id="391" r:id="rId5"/>
    <p:sldId id="392" r:id="rId6"/>
    <p:sldId id="393" r:id="rId7"/>
    <p:sldId id="351" r:id="rId8"/>
    <p:sldId id="354"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377" r:id="rId28"/>
    <p:sldId id="378" r:id="rId29"/>
    <p:sldId id="412" r:id="rId30"/>
    <p:sldId id="413" r:id="rId31"/>
    <p:sldId id="382" r:id="rId32"/>
    <p:sldId id="383" r:id="rId33"/>
    <p:sldId id="384" r:id="rId34"/>
    <p:sldId id="414" r:id="rId35"/>
  </p:sldIdLst>
  <p:sldSz cx="9144000" cy="6858000" type="screen4x3"/>
  <p:notesSz cx="7102475" cy="102314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24" autoAdjust="0"/>
  </p:normalViewPr>
  <p:slideViewPr>
    <p:cSldViewPr snapToObjects="1">
      <p:cViewPr varScale="1">
        <p:scale>
          <a:sx n="99" d="100"/>
          <a:sy n="99" d="100"/>
        </p:scale>
        <p:origin x="-1568" y="-112"/>
      </p:cViewPr>
      <p:guideLst>
        <p:guide orient="horz" pos="528"/>
        <p:guide pos="593"/>
      </p:guideLst>
    </p:cSldViewPr>
  </p:slideViewPr>
  <p:notesTextViewPr>
    <p:cViewPr>
      <p:scale>
        <a:sx n="100" d="100"/>
        <a:sy n="100" d="100"/>
      </p:scale>
      <p:origin x="0" y="0"/>
    </p:cViewPr>
  </p:notesTextViewPr>
  <p:notesViewPr>
    <p:cSldViewPr snapToGrid="0" snapToObjects="1">
      <p:cViewPr varScale="1">
        <p:scale>
          <a:sx n="66" d="100"/>
          <a:sy n="66" d="100"/>
        </p:scale>
        <p:origin x="-2736" y="-104"/>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 Id="rId3"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4.wmf"/><Relationship Id="rId2" Type="http://schemas.openxmlformats.org/officeDocument/2006/relationships/image" Target="../media/image4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4" Type="http://schemas.openxmlformats.org/officeDocument/2006/relationships/image" Target="../media/image49.wmf"/><Relationship Id="rId1" Type="http://schemas.openxmlformats.org/officeDocument/2006/relationships/image" Target="../media/image46.wmf"/><Relationship Id="rId2"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0.wmf"/><Relationship Id="rId2" Type="http://schemas.openxmlformats.org/officeDocument/2006/relationships/image" Target="../media/image5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2.wmf"/><Relationship Id="rId2" Type="http://schemas.openxmlformats.org/officeDocument/2006/relationships/image" Target="../media/image5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6.wmf"/><Relationship Id="rId4" Type="http://schemas.openxmlformats.org/officeDocument/2006/relationships/image" Target="../media/image57.wmf"/><Relationship Id="rId5" Type="http://schemas.openxmlformats.org/officeDocument/2006/relationships/image" Target="../media/image58.wmf"/><Relationship Id="rId6" Type="http://schemas.openxmlformats.org/officeDocument/2006/relationships/image" Target="../media/image59.wmf"/><Relationship Id="rId1" Type="http://schemas.openxmlformats.org/officeDocument/2006/relationships/image" Target="../media/image54.wmf"/><Relationship Id="rId2" Type="http://schemas.openxmlformats.org/officeDocument/2006/relationships/image" Target="../media/image5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4" Type="http://schemas.openxmlformats.org/officeDocument/2006/relationships/image" Target="../media/image62.wmf"/><Relationship Id="rId5" Type="http://schemas.openxmlformats.org/officeDocument/2006/relationships/image" Target="../media/image63.wmf"/><Relationship Id="rId6" Type="http://schemas.openxmlformats.org/officeDocument/2006/relationships/image" Target="../media/image64.wmf"/><Relationship Id="rId1" Type="http://schemas.openxmlformats.org/officeDocument/2006/relationships/image" Target="../media/image54.wmf"/><Relationship Id="rId2"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7.wmf"/><Relationship Id="rId4" Type="http://schemas.openxmlformats.org/officeDocument/2006/relationships/image" Target="../media/image68.wmf"/><Relationship Id="rId1" Type="http://schemas.openxmlformats.org/officeDocument/2006/relationships/image" Target="../media/image65.wmf"/><Relationship Id="rId2" Type="http://schemas.openxmlformats.org/officeDocument/2006/relationships/image" Target="../media/image6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71.emf"/><Relationship Id="rId2" Type="http://schemas.openxmlformats.org/officeDocument/2006/relationships/image" Target="../media/image7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5" Type="http://schemas.openxmlformats.org/officeDocument/2006/relationships/image" Target="../media/image13.wmf"/><Relationship Id="rId6" Type="http://schemas.openxmlformats.org/officeDocument/2006/relationships/image" Target="../media/image14.wmf"/><Relationship Id="rId1" Type="http://schemas.openxmlformats.org/officeDocument/2006/relationships/image" Target="../media/image9.wmf"/><Relationship Id="rId2"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73.emf"/><Relationship Id="rId2" Type="http://schemas.openxmlformats.org/officeDocument/2006/relationships/image" Target="../media/image7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6.wmf"/><Relationship Id="rId4" Type="http://schemas.openxmlformats.org/officeDocument/2006/relationships/image" Target="../media/image68.wmf"/><Relationship Id="rId1" Type="http://schemas.openxmlformats.org/officeDocument/2006/relationships/image" Target="../media/image75.wmf"/><Relationship Id="rId2" Type="http://schemas.openxmlformats.org/officeDocument/2006/relationships/image" Target="../media/image6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77.wmf"/><Relationship Id="rId2" Type="http://schemas.openxmlformats.org/officeDocument/2006/relationships/image" Target="../media/image78.wmf"/><Relationship Id="rId3" Type="http://schemas.openxmlformats.org/officeDocument/2006/relationships/image" Target="../media/image7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82.wmf"/><Relationship Id="rId2" Type="http://schemas.openxmlformats.org/officeDocument/2006/relationships/image" Target="../media/image83.emf"/><Relationship Id="rId3" Type="http://schemas.openxmlformats.org/officeDocument/2006/relationships/image" Target="../media/image84.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6.wmf"/><Relationship Id="rId4" Type="http://schemas.openxmlformats.org/officeDocument/2006/relationships/image" Target="../media/image68.wmf"/><Relationship Id="rId1" Type="http://schemas.openxmlformats.org/officeDocument/2006/relationships/image" Target="../media/image85.wmf"/><Relationship Id="rId2" Type="http://schemas.openxmlformats.org/officeDocument/2006/relationships/image" Target="../media/image6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89.wmf"/><Relationship Id="rId4" Type="http://schemas.openxmlformats.org/officeDocument/2006/relationships/image" Target="../media/image90.wmf"/><Relationship Id="rId5" Type="http://schemas.openxmlformats.org/officeDocument/2006/relationships/image" Target="../media/image91.wmf"/><Relationship Id="rId6" Type="http://schemas.openxmlformats.org/officeDocument/2006/relationships/image" Target="../media/image92.wmf"/><Relationship Id="rId7" Type="http://schemas.openxmlformats.org/officeDocument/2006/relationships/image" Target="../media/image93.wmf"/><Relationship Id="rId8" Type="http://schemas.openxmlformats.org/officeDocument/2006/relationships/image" Target="../media/image94.wmf"/><Relationship Id="rId1" Type="http://schemas.openxmlformats.org/officeDocument/2006/relationships/image" Target="../media/image87.wmf"/><Relationship Id="rId2" Type="http://schemas.openxmlformats.org/officeDocument/2006/relationships/image" Target="../media/image8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5" Type="http://schemas.openxmlformats.org/officeDocument/2006/relationships/image" Target="../media/image99.wmf"/><Relationship Id="rId1" Type="http://schemas.openxmlformats.org/officeDocument/2006/relationships/image" Target="../media/image95.wmf"/><Relationship Id="rId2" Type="http://schemas.openxmlformats.org/officeDocument/2006/relationships/image" Target="../media/image9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1" Type="http://schemas.openxmlformats.org/officeDocument/2006/relationships/image" Target="../media/image15.wmf"/><Relationship Id="rId2"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8" Type="http://schemas.openxmlformats.org/officeDocument/2006/relationships/image" Target="../media/image28.wmf"/><Relationship Id="rId1" Type="http://schemas.openxmlformats.org/officeDocument/2006/relationships/image" Target="../media/image21.wmf"/><Relationship Id="rId2"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9.emf"/><Relationship Id="rId2" Type="http://schemas.openxmlformats.org/officeDocument/2006/relationships/image" Target="../media/image30.wmf"/><Relationship Id="rId3"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4" Type="http://schemas.openxmlformats.org/officeDocument/2006/relationships/image" Target="../media/image35.wmf"/><Relationship Id="rId1" Type="http://schemas.openxmlformats.org/officeDocument/2006/relationships/image" Target="../media/image32.wmf"/><Relationship Id="rId2"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8.wmf"/><Relationship Id="rId2" Type="http://schemas.openxmlformats.org/officeDocument/2006/relationships/image" Target="../media/image39.wmf"/><Relationship Id="rId3" Type="http://schemas.openxmlformats.org/officeDocument/2006/relationships/image" Target="../media/image4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1.wmf"/><Relationship Id="rId2"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sz="quarter" idx="1"/>
          </p:nvPr>
        </p:nvSpPr>
        <p:spPr>
          <a:xfrm>
            <a:off x="4023092" y="0"/>
            <a:ext cx="3077739" cy="511572"/>
          </a:xfrm>
          <a:prstGeom prst="rect">
            <a:avLst/>
          </a:prstGeom>
        </p:spPr>
        <p:txBody>
          <a:bodyPr vert="horz" lIns="99048" tIns="49524" rIns="99048" bIns="49524" rtlCol="0"/>
          <a:lstStyle>
            <a:lvl1pPr algn="r">
              <a:defRPr sz="1300"/>
            </a:lvl1pPr>
          </a:lstStyle>
          <a:p>
            <a:fld id="{6AB54128-4708-FB40-9677-983ECE35805B}" type="datetimeFigureOut">
              <a:rPr lang="sv-SE" smtClean="0"/>
              <a:pPr/>
              <a:t>12/13/14</a:t>
            </a:fld>
            <a:endParaRPr lang="sv-SE"/>
          </a:p>
        </p:txBody>
      </p:sp>
      <p:sp>
        <p:nvSpPr>
          <p:cNvPr id="4" name="Platshållare för sidfot 3"/>
          <p:cNvSpPr>
            <a:spLocks noGrp="1"/>
          </p:cNvSpPr>
          <p:nvPr>
            <p:ph type="ftr" sz="quarter" idx="2"/>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5" name="Platshållare för bildnummer 4"/>
          <p:cNvSpPr>
            <a:spLocks noGrp="1"/>
          </p:cNvSpPr>
          <p:nvPr>
            <p:ph type="sldNum" sz="quarter" idx="3"/>
          </p:nvPr>
        </p:nvSpPr>
        <p:spPr>
          <a:xfrm>
            <a:off x="4023092" y="9718090"/>
            <a:ext cx="3077739" cy="511572"/>
          </a:xfrm>
          <a:prstGeom prst="rect">
            <a:avLst/>
          </a:prstGeom>
        </p:spPr>
        <p:txBody>
          <a:bodyPr vert="horz" lIns="99048" tIns="49524" rIns="99048" bIns="49524" rtlCol="0" anchor="b"/>
          <a:lstStyle>
            <a:lvl1pPr algn="r">
              <a:defRPr sz="1300"/>
            </a:lvl1pPr>
          </a:lstStyle>
          <a:p>
            <a:fld id="{F09FC3A7-E5BE-E14A-B4CD-57D0BF339640}" type="slidenum">
              <a:rPr lang="sv-SE" smtClean="0"/>
              <a:pPr/>
              <a:t>‹#›</a:t>
            </a:fld>
            <a:endParaRPr lang="sv-SE"/>
          </a:p>
        </p:txBody>
      </p:sp>
    </p:spTree>
    <p:extLst>
      <p:ext uri="{BB962C8B-B14F-4D97-AF65-F5344CB8AC3E}">
        <p14:creationId xmlns:p14="http://schemas.microsoft.com/office/powerpoint/2010/main" val="2456473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idx="1"/>
          </p:nvPr>
        </p:nvSpPr>
        <p:spPr>
          <a:xfrm>
            <a:off x="4023092" y="0"/>
            <a:ext cx="3077739" cy="511572"/>
          </a:xfrm>
          <a:prstGeom prst="rect">
            <a:avLst/>
          </a:prstGeom>
        </p:spPr>
        <p:txBody>
          <a:bodyPr vert="horz" lIns="99048" tIns="49524" rIns="99048" bIns="49524" rtlCol="0"/>
          <a:lstStyle>
            <a:lvl1pPr algn="r">
              <a:defRPr sz="1300"/>
            </a:lvl1pPr>
          </a:lstStyle>
          <a:p>
            <a:fld id="{4A6E5D24-A520-4D44-B8DD-C2305098C7DB}" type="datetimeFigureOut">
              <a:rPr lang="sv-SE" smtClean="0"/>
              <a:pPr/>
              <a:t>12/13/14</a:t>
            </a:fld>
            <a:endParaRPr lang="sv-SE"/>
          </a:p>
        </p:txBody>
      </p:sp>
      <p:sp>
        <p:nvSpPr>
          <p:cNvPr id="4" name="Platshållare för bildobjekt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48" tIns="49524" rIns="99048" bIns="49524" rtlCol="0" anchor="ctr"/>
          <a:lstStyle/>
          <a:p>
            <a:endParaRPr lang="sv-SE"/>
          </a:p>
        </p:txBody>
      </p:sp>
      <p:sp>
        <p:nvSpPr>
          <p:cNvPr id="5" name="Platshållare för anteckningar 4"/>
          <p:cNvSpPr>
            <a:spLocks noGrp="1"/>
          </p:cNvSpPr>
          <p:nvPr>
            <p:ph type="body" sz="quarter" idx="3"/>
          </p:nvPr>
        </p:nvSpPr>
        <p:spPr>
          <a:xfrm>
            <a:off x="710248" y="4859933"/>
            <a:ext cx="5681980" cy="4604147"/>
          </a:xfrm>
          <a:prstGeom prst="rect">
            <a:avLst/>
          </a:prstGeom>
        </p:spPr>
        <p:txBody>
          <a:bodyPr vert="horz" lIns="99048" tIns="49524" rIns="99048" bIns="49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7" name="Platshållare för bildnummer 6"/>
          <p:cNvSpPr>
            <a:spLocks noGrp="1"/>
          </p:cNvSpPr>
          <p:nvPr>
            <p:ph type="sldNum" sz="quarter" idx="5"/>
          </p:nvPr>
        </p:nvSpPr>
        <p:spPr>
          <a:xfrm>
            <a:off x="4023092" y="9718090"/>
            <a:ext cx="3077739" cy="511572"/>
          </a:xfrm>
          <a:prstGeom prst="rect">
            <a:avLst/>
          </a:prstGeom>
        </p:spPr>
        <p:txBody>
          <a:bodyPr vert="horz" lIns="99048" tIns="49524" rIns="99048" bIns="49524" rtlCol="0" anchor="b"/>
          <a:lstStyle>
            <a:lvl1pPr algn="r">
              <a:defRPr sz="1300"/>
            </a:lvl1pPr>
          </a:lstStyle>
          <a:p>
            <a:fld id="{014BB62C-9C87-1344-88FE-467FD5A75E26}" type="slidenum">
              <a:rPr lang="sv-SE" smtClean="0"/>
              <a:pPr/>
              <a:t>‹#›</a:t>
            </a:fld>
            <a:endParaRPr lang="sv-SE"/>
          </a:p>
        </p:txBody>
      </p:sp>
    </p:spTree>
    <p:extLst>
      <p:ext uri="{BB962C8B-B14F-4D97-AF65-F5344CB8AC3E}">
        <p14:creationId xmlns:p14="http://schemas.microsoft.com/office/powerpoint/2010/main" val="1929393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22A461D6-8FE4-4E98-BFE1-840BB2BA36F3}" type="datetime1">
              <a:rPr lang="sv-SE" smtClean="0"/>
              <a:pPr/>
              <a:t>12/13/14</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7E8078BA-47AF-BA4B-9ED3-ACB5F50E2099}" type="slidenum">
              <a:rPr lang="sv-SE" smtClean="0"/>
              <a:pPr/>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smtClean="0"/>
              <a:t>Klicka här för att ändra format</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F2F1BCA7-DE32-4251-835E-0C87C7413E88}"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D8A9574-E464-45B7-87FD-6BB0CF2804AF}"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Rubrik och text över innehåll">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sv-SE" smtClean="0"/>
              <a:t>Klicka här för att ändra format</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Rectangle 4"/>
          <p:cNvSpPr>
            <a:spLocks noGrp="1" noChangeArrowheads="1"/>
          </p:cNvSpPr>
          <p:nvPr>
            <p:ph type="dt" sz="half" idx="10"/>
          </p:nvPr>
        </p:nvSpPr>
        <p:spPr>
          <a:ln/>
        </p:spPr>
        <p:txBody>
          <a:bodyPr/>
          <a:lstStyle>
            <a:lvl1pPr>
              <a:defRPr/>
            </a:lvl1pPr>
          </a:lstStyle>
          <a:p>
            <a:fld id="{3501DC4E-55B6-4C3E-AA06-B92814E0BCBB}" type="datetime1">
              <a:rPr lang="sv-SE" smtClean="0"/>
              <a:pPr/>
              <a:t>12/13/14</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7E8078BA-47AF-BA4B-9ED3-ACB5F50E2099}"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Rubrik och fyra innehållsdelar">
    <p:spTree>
      <p:nvGrpSpPr>
        <p:cNvPr id="1" name=""/>
        <p:cNvGrpSpPr/>
        <p:nvPr/>
      </p:nvGrpSpPr>
      <p:grpSpPr>
        <a:xfrm>
          <a:off x="0" y="0"/>
          <a:ext cx="0" cy="0"/>
          <a:chOff x="0" y="0"/>
          <a:chExt cx="0" cy="0"/>
        </a:xfrm>
      </p:grpSpPr>
      <p:sp>
        <p:nvSpPr>
          <p:cNvPr id="2" name="Rubrik 1"/>
          <p:cNvSpPr>
            <a:spLocks noGrp="1"/>
          </p:cNvSpPr>
          <p:nvPr>
            <p:ph type="title" sz="quarter"/>
          </p:nvPr>
        </p:nvSpPr>
        <p:spPr>
          <a:xfrm>
            <a:off x="457200" y="274638"/>
            <a:ext cx="8229600" cy="1143000"/>
          </a:xfrm>
        </p:spPr>
        <p:txBody>
          <a:bodyPr/>
          <a:lstStyle/>
          <a:p>
            <a:r>
              <a:rPr lang="sv-SE" smtClean="0"/>
              <a:t>Klicka här för att ändra format</a:t>
            </a:r>
            <a:endParaRPr lang="sv-SE"/>
          </a:p>
        </p:txBody>
      </p:sp>
      <p:sp>
        <p:nvSpPr>
          <p:cNvPr id="3" name="Platshållare för innehåll 2"/>
          <p:cNvSpPr>
            <a:spLocks noGrp="1"/>
          </p:cNvSpPr>
          <p:nvPr>
            <p:ph sz="quarter" idx="1"/>
          </p:nvPr>
        </p:nvSpPr>
        <p:spPr>
          <a:xfrm>
            <a:off x="457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quarter" idx="2"/>
          </p:nvPr>
        </p:nvSpPr>
        <p:spPr>
          <a:xfrm>
            <a:off x="4648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innehåll 4"/>
          <p:cNvSpPr>
            <a:spLocks noGrp="1"/>
          </p:cNvSpPr>
          <p:nvPr>
            <p:ph sz="quarter" idx="3"/>
          </p:nvPr>
        </p:nvSpPr>
        <p:spPr>
          <a:xfrm>
            <a:off x="457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innehåll 5"/>
          <p:cNvSpPr>
            <a:spLocks noGrp="1"/>
          </p:cNvSpPr>
          <p:nvPr>
            <p:ph sz="quarter" idx="4"/>
          </p:nvPr>
        </p:nvSpPr>
        <p:spPr>
          <a:xfrm>
            <a:off x="4648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a:xfrm>
            <a:off x="457200" y="6245225"/>
            <a:ext cx="2133600" cy="476250"/>
          </a:xfrm>
        </p:spPr>
        <p:txBody>
          <a:bodyPr/>
          <a:lstStyle>
            <a:lvl1pPr>
              <a:defRPr/>
            </a:lvl1pPr>
          </a:lstStyle>
          <a:p>
            <a:fld id="{E938AE15-7CDB-45FF-8C32-942AF968803C}" type="datetime1">
              <a:rPr lang="sv-SE" smtClean="0"/>
              <a:pPr/>
              <a:t>12/13/14</a:t>
            </a:fld>
            <a:endParaRPr lang="en-US"/>
          </a:p>
        </p:txBody>
      </p:sp>
      <p:sp>
        <p:nvSpPr>
          <p:cNvPr id="8" name="Platshållare för sidfot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Platshållare för bildnummer 8"/>
          <p:cNvSpPr>
            <a:spLocks noGrp="1"/>
          </p:cNvSpPr>
          <p:nvPr>
            <p:ph type="sldNum" sz="quarter" idx="12"/>
          </p:nvPr>
        </p:nvSpPr>
        <p:spPr>
          <a:xfrm>
            <a:off x="6553200" y="6245225"/>
            <a:ext cx="2133600" cy="476250"/>
          </a:xfrm>
        </p:spPr>
        <p:txBody>
          <a:bodyPr/>
          <a:lstStyle>
            <a:lvl1pPr>
              <a:defRPr smtClean="0"/>
            </a:lvl1pPr>
          </a:lstStyle>
          <a:p>
            <a:fld id="{F0F74148-A897-7C44-AC1C-645F580557E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4" name="Platshållare för datum 3"/>
          <p:cNvSpPr>
            <a:spLocks noGrp="1"/>
          </p:cNvSpPr>
          <p:nvPr>
            <p:ph type="dt" sz="half" idx="10"/>
          </p:nvPr>
        </p:nvSpPr>
        <p:spPr/>
        <p:txBody>
          <a:bodyPr/>
          <a:lstStyle/>
          <a:p>
            <a:fld id="{76E56809-8501-45EF-99E8-1497EE2B2A12}"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856CD1A8-80D0-4C1F-A228-7B558036EFA3}" type="datetime1">
              <a:rPr lang="sv-SE" smtClean="0"/>
              <a:pPr/>
              <a:t>12/13/14</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F52C0F84-8A65-461F-8938-0387E6A36F85}" type="datetime1">
              <a:rPr lang="sv-SE" smtClean="0"/>
              <a:pPr/>
              <a:t>12/13/14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7" name="Platshållare för datum 6"/>
          <p:cNvSpPr>
            <a:spLocks noGrp="1"/>
          </p:cNvSpPr>
          <p:nvPr>
            <p:ph type="dt" sz="half" idx="10"/>
          </p:nvPr>
        </p:nvSpPr>
        <p:spPr/>
        <p:txBody>
          <a:bodyPr/>
          <a:lstStyle/>
          <a:p>
            <a:fld id="{1286ABFF-5C12-4C4B-A70F-F649026C4252}" type="datetime1">
              <a:rPr lang="sv-SE" smtClean="0"/>
              <a:pPr/>
              <a:t>12/13/14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D6C5F1BB-1FBB-4B16-BE47-6803B4B2FA95}" type="datetime1">
              <a:rPr lang="sv-SE" smtClean="0"/>
              <a:pPr/>
              <a:t>12/13/14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7714632-AF33-4837-95FE-C2A37DB46529}" type="datetime1">
              <a:rPr lang="sv-SE" smtClean="0"/>
              <a:pPr/>
              <a:t>12/13/14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89DCFE7E-E644-4CB7-A9AB-A601A769AA04}" type="datetime1">
              <a:rPr lang="sv-SE" smtClean="0"/>
              <a:pPr/>
              <a:t>12/13/14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BD7E7246-2347-4FCE-9445-8BB9340701E2}" type="datetime1">
              <a:rPr lang="sv-SE" smtClean="0"/>
              <a:pPr/>
              <a:t>12/13/14</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smtClean="0"/>
              <a:t>Klicka på ikonen för att lägga till en bild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C69D78-C9C4-4147-974A-C8336C397421}" type="datetime1">
              <a:rPr lang="sv-SE" smtClean="0"/>
              <a:pPr/>
              <a:t>12/13/14</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noFill/>
        </p:spPr>
        <p:txBody>
          <a:bodyPr wrap="none" lIns="0" tIns="0" rIns="0" bIns="0" anchor="ctr" anchorCtr="1">
            <a:noAutofit/>
          </a:bodyPr>
          <a:lstStyle>
            <a:lvl1pPr algn="ctr" eaLnBrk="1" latinLnBrk="0" hangingPunct="1">
              <a:defRPr kumimoji="0" sz="1400" b="1">
                <a:solidFill>
                  <a:schemeClr val="tx1"/>
                </a:solidFill>
                <a:latin typeface="+mj-lt"/>
                <a:ea typeface="+mj-ea"/>
                <a:cs typeface="+mj-cs"/>
              </a:defRPr>
            </a:lvl1pPr>
          </a:lstStyle>
          <a:p>
            <a:fld id="{7E8078BA-47AF-BA4B-9ED3-ACB5F50E2099}"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xmlns:p14="http://schemas.microsoft.com/office/powerpoint/2010/main" id="1" dur="indefinite" restart="never" nodeType="tmRoot"/>
      </p:par>
    </p:tnLst>
  </p:timing>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1.bin"/><Relationship Id="rId4" Type="http://schemas.openxmlformats.org/officeDocument/2006/relationships/image" Target="../media/image36.wmf"/><Relationship Id="rId5" Type="http://schemas.openxmlformats.org/officeDocument/2006/relationships/oleObject" Target="../embeddings/oleObject32.bin"/><Relationship Id="rId6" Type="http://schemas.openxmlformats.org/officeDocument/2006/relationships/image" Target="../media/image37.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3.bin"/><Relationship Id="rId4" Type="http://schemas.openxmlformats.org/officeDocument/2006/relationships/image" Target="../media/image38.wmf"/><Relationship Id="rId5" Type="http://schemas.openxmlformats.org/officeDocument/2006/relationships/oleObject" Target="../embeddings/oleObject34.bin"/><Relationship Id="rId6" Type="http://schemas.openxmlformats.org/officeDocument/2006/relationships/image" Target="../media/image39.wmf"/><Relationship Id="rId7" Type="http://schemas.openxmlformats.org/officeDocument/2006/relationships/oleObject" Target="../embeddings/oleObject35.bin"/><Relationship Id="rId8" Type="http://schemas.openxmlformats.org/officeDocument/2006/relationships/image" Target="../media/image40.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image" Target="../media/image41.wmf"/><Relationship Id="rId5" Type="http://schemas.openxmlformats.org/officeDocument/2006/relationships/oleObject" Target="../embeddings/oleObject37.bin"/><Relationship Id="rId6" Type="http://schemas.openxmlformats.org/officeDocument/2006/relationships/image" Target="../media/image42.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8.bin"/><Relationship Id="rId4" Type="http://schemas.openxmlformats.org/officeDocument/2006/relationships/image" Target="../media/image43.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9.bin"/><Relationship Id="rId4" Type="http://schemas.openxmlformats.org/officeDocument/2006/relationships/image" Target="../media/image44.wmf"/><Relationship Id="rId5" Type="http://schemas.openxmlformats.org/officeDocument/2006/relationships/oleObject" Target="../embeddings/oleObject40.bin"/><Relationship Id="rId6" Type="http://schemas.openxmlformats.org/officeDocument/2006/relationships/image" Target="../media/image4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1.bin"/><Relationship Id="rId4" Type="http://schemas.openxmlformats.org/officeDocument/2006/relationships/image" Target="../media/image46.wmf"/><Relationship Id="rId5" Type="http://schemas.openxmlformats.org/officeDocument/2006/relationships/oleObject" Target="../embeddings/oleObject42.bin"/><Relationship Id="rId6" Type="http://schemas.openxmlformats.org/officeDocument/2006/relationships/image" Target="../media/image47.wmf"/><Relationship Id="rId7" Type="http://schemas.openxmlformats.org/officeDocument/2006/relationships/oleObject" Target="../embeddings/oleObject43.bin"/><Relationship Id="rId8" Type="http://schemas.openxmlformats.org/officeDocument/2006/relationships/image" Target="../media/image48.wmf"/><Relationship Id="rId9" Type="http://schemas.openxmlformats.org/officeDocument/2006/relationships/oleObject" Target="../embeddings/oleObject44.bin"/><Relationship Id="rId10" Type="http://schemas.openxmlformats.org/officeDocument/2006/relationships/image" Target="../media/image49.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5.bin"/><Relationship Id="rId4" Type="http://schemas.openxmlformats.org/officeDocument/2006/relationships/image" Target="../media/image50.wmf"/><Relationship Id="rId5" Type="http://schemas.openxmlformats.org/officeDocument/2006/relationships/oleObject" Target="../embeddings/oleObject46.bin"/><Relationship Id="rId6" Type="http://schemas.openxmlformats.org/officeDocument/2006/relationships/image" Target="../media/image51.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7.bin"/><Relationship Id="rId4" Type="http://schemas.openxmlformats.org/officeDocument/2006/relationships/image" Target="../media/image52.wmf"/><Relationship Id="rId5" Type="http://schemas.openxmlformats.org/officeDocument/2006/relationships/oleObject" Target="../embeddings/oleObject48.bin"/><Relationship Id="rId6" Type="http://schemas.openxmlformats.org/officeDocument/2006/relationships/image" Target="../media/image53.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1" Type="http://schemas.openxmlformats.org/officeDocument/2006/relationships/oleObject" Target="../embeddings/oleObject53.bin"/><Relationship Id="rId12" Type="http://schemas.openxmlformats.org/officeDocument/2006/relationships/image" Target="../media/image58.wmf"/><Relationship Id="rId13" Type="http://schemas.openxmlformats.org/officeDocument/2006/relationships/oleObject" Target="../embeddings/oleObject54.bin"/><Relationship Id="rId14" Type="http://schemas.openxmlformats.org/officeDocument/2006/relationships/image" Target="../media/image59.wmf"/><Relationship Id="rId1" Type="http://schemas.openxmlformats.org/officeDocument/2006/relationships/vmlDrawing" Target="../drawings/vmlDrawing15.vml"/><Relationship Id="rId2" Type="http://schemas.openxmlformats.org/officeDocument/2006/relationships/slideLayout" Target="../slideLayouts/slideLayout2.xml"/><Relationship Id="rId3" Type="http://schemas.openxmlformats.org/officeDocument/2006/relationships/oleObject" Target="../embeddings/oleObject49.bin"/><Relationship Id="rId4" Type="http://schemas.openxmlformats.org/officeDocument/2006/relationships/image" Target="../media/image54.wmf"/><Relationship Id="rId5" Type="http://schemas.openxmlformats.org/officeDocument/2006/relationships/oleObject" Target="../embeddings/oleObject50.bin"/><Relationship Id="rId6" Type="http://schemas.openxmlformats.org/officeDocument/2006/relationships/image" Target="../media/image55.wmf"/><Relationship Id="rId7" Type="http://schemas.openxmlformats.org/officeDocument/2006/relationships/oleObject" Target="../embeddings/oleObject51.bin"/><Relationship Id="rId8" Type="http://schemas.openxmlformats.org/officeDocument/2006/relationships/image" Target="../media/image56.wmf"/><Relationship Id="rId9" Type="http://schemas.openxmlformats.org/officeDocument/2006/relationships/oleObject" Target="../embeddings/oleObject52.bin"/><Relationship Id="rId10" Type="http://schemas.openxmlformats.org/officeDocument/2006/relationships/image" Target="../media/image5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1" Type="http://schemas.openxmlformats.org/officeDocument/2006/relationships/oleObject" Target="../embeddings/oleObject59.bin"/><Relationship Id="rId12" Type="http://schemas.openxmlformats.org/officeDocument/2006/relationships/image" Target="../media/image63.wmf"/><Relationship Id="rId13" Type="http://schemas.openxmlformats.org/officeDocument/2006/relationships/oleObject" Target="../embeddings/oleObject60.bin"/><Relationship Id="rId14" Type="http://schemas.openxmlformats.org/officeDocument/2006/relationships/image" Target="../media/image64.wmf"/><Relationship Id="rId1" Type="http://schemas.openxmlformats.org/officeDocument/2006/relationships/vmlDrawing" Target="../drawings/vmlDrawing16.vml"/><Relationship Id="rId2" Type="http://schemas.openxmlformats.org/officeDocument/2006/relationships/slideLayout" Target="../slideLayouts/slideLayout2.xml"/><Relationship Id="rId3" Type="http://schemas.openxmlformats.org/officeDocument/2006/relationships/oleObject" Target="../embeddings/oleObject55.bin"/><Relationship Id="rId4" Type="http://schemas.openxmlformats.org/officeDocument/2006/relationships/image" Target="../media/image54.wmf"/><Relationship Id="rId5" Type="http://schemas.openxmlformats.org/officeDocument/2006/relationships/oleObject" Target="../embeddings/oleObject56.bin"/><Relationship Id="rId6" Type="http://schemas.openxmlformats.org/officeDocument/2006/relationships/image" Target="../media/image60.wmf"/><Relationship Id="rId7" Type="http://schemas.openxmlformats.org/officeDocument/2006/relationships/oleObject" Target="../embeddings/oleObject57.bin"/><Relationship Id="rId8" Type="http://schemas.openxmlformats.org/officeDocument/2006/relationships/image" Target="../media/image61.wmf"/><Relationship Id="rId9" Type="http://schemas.openxmlformats.org/officeDocument/2006/relationships/oleObject" Target="../embeddings/oleObject58.bin"/><Relationship Id="rId10" Type="http://schemas.openxmlformats.org/officeDocument/2006/relationships/image" Target="../media/image62.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1.bin"/><Relationship Id="rId4" Type="http://schemas.openxmlformats.org/officeDocument/2006/relationships/image" Target="../media/image65.wmf"/><Relationship Id="rId5" Type="http://schemas.openxmlformats.org/officeDocument/2006/relationships/oleObject" Target="../embeddings/oleObject62.bin"/><Relationship Id="rId6" Type="http://schemas.openxmlformats.org/officeDocument/2006/relationships/image" Target="../media/image66.wmf"/><Relationship Id="rId7" Type="http://schemas.openxmlformats.org/officeDocument/2006/relationships/oleObject" Target="../embeddings/oleObject63.bin"/><Relationship Id="rId8" Type="http://schemas.openxmlformats.org/officeDocument/2006/relationships/image" Target="../media/image67.wmf"/><Relationship Id="rId9" Type="http://schemas.openxmlformats.org/officeDocument/2006/relationships/oleObject" Target="../embeddings/oleObject64.bin"/><Relationship Id="rId10" Type="http://schemas.openxmlformats.org/officeDocument/2006/relationships/image" Target="../media/image68.w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5.bin"/><Relationship Id="rId4" Type="http://schemas.openxmlformats.org/officeDocument/2006/relationships/image" Target="../media/image69.wmf"/><Relationship Id="rId5" Type="http://schemas.openxmlformats.org/officeDocument/2006/relationships/image" Target="../media/image70.emf"/><Relationship Id="rId1" Type="http://schemas.openxmlformats.org/officeDocument/2006/relationships/vmlDrawing" Target="../drawings/vmlDrawing18.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6.bin"/><Relationship Id="rId4" Type="http://schemas.openxmlformats.org/officeDocument/2006/relationships/image" Target="../media/image71.emf"/><Relationship Id="rId5" Type="http://schemas.openxmlformats.org/officeDocument/2006/relationships/oleObject" Target="../embeddings/Microsoft_Equation1.bin"/><Relationship Id="rId6" Type="http://schemas.openxmlformats.org/officeDocument/2006/relationships/image" Target="../media/image72.emf"/><Relationship Id="rId1" Type="http://schemas.openxmlformats.org/officeDocument/2006/relationships/vmlDrawing" Target="../drawings/vmlDrawing19.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Equation2.bin"/><Relationship Id="rId4" Type="http://schemas.openxmlformats.org/officeDocument/2006/relationships/image" Target="../media/image73.emf"/><Relationship Id="rId5" Type="http://schemas.openxmlformats.org/officeDocument/2006/relationships/oleObject" Target="../embeddings/oleObject67.bin"/><Relationship Id="rId6" Type="http://schemas.openxmlformats.org/officeDocument/2006/relationships/image" Target="../media/image74.wmf"/><Relationship Id="rId1" Type="http://schemas.openxmlformats.org/officeDocument/2006/relationships/vmlDrawing" Target="../drawings/vmlDrawing20.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8.bin"/><Relationship Id="rId4" Type="http://schemas.openxmlformats.org/officeDocument/2006/relationships/image" Target="../media/image75.wmf"/><Relationship Id="rId5" Type="http://schemas.openxmlformats.org/officeDocument/2006/relationships/oleObject" Target="../embeddings/oleObject69.bin"/><Relationship Id="rId6" Type="http://schemas.openxmlformats.org/officeDocument/2006/relationships/image" Target="../media/image66.wmf"/><Relationship Id="rId7" Type="http://schemas.openxmlformats.org/officeDocument/2006/relationships/oleObject" Target="../embeddings/oleObject70.bin"/><Relationship Id="rId8" Type="http://schemas.openxmlformats.org/officeDocument/2006/relationships/image" Target="../media/image76.wmf"/><Relationship Id="rId9" Type="http://schemas.openxmlformats.org/officeDocument/2006/relationships/oleObject" Target="../embeddings/oleObject71.bin"/><Relationship Id="rId10" Type="http://schemas.openxmlformats.org/officeDocument/2006/relationships/image" Target="../media/image68.wmf"/><Relationship Id="rId1" Type="http://schemas.openxmlformats.org/officeDocument/2006/relationships/vmlDrawing" Target="../drawings/vmlDrawing21.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2.bin"/><Relationship Id="rId4" Type="http://schemas.openxmlformats.org/officeDocument/2006/relationships/image" Target="../media/image77.wmf"/><Relationship Id="rId5" Type="http://schemas.openxmlformats.org/officeDocument/2006/relationships/oleObject" Target="../embeddings/oleObject73.bin"/><Relationship Id="rId6" Type="http://schemas.openxmlformats.org/officeDocument/2006/relationships/image" Target="../media/image78.wmf"/><Relationship Id="rId7" Type="http://schemas.openxmlformats.org/officeDocument/2006/relationships/oleObject" Target="../embeddings/oleObject74.bin"/><Relationship Id="rId8" Type="http://schemas.openxmlformats.org/officeDocument/2006/relationships/image" Target="../media/image79.wmf"/><Relationship Id="rId1" Type="http://schemas.openxmlformats.org/officeDocument/2006/relationships/vmlDrawing" Target="../drawings/vmlDrawing22.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5.bin"/><Relationship Id="rId4" Type="http://schemas.openxmlformats.org/officeDocument/2006/relationships/image" Target="../media/image80.wmf"/><Relationship Id="rId1" Type="http://schemas.openxmlformats.org/officeDocument/2006/relationships/vmlDrawing" Target="../drawings/vmlDrawing23.vml"/><Relationship Id="rId2"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6.bin"/><Relationship Id="rId4" Type="http://schemas.openxmlformats.org/officeDocument/2006/relationships/image" Target="../media/image81.wmf"/><Relationship Id="rId1" Type="http://schemas.openxmlformats.org/officeDocument/2006/relationships/vmlDrawing" Target="../drawings/vmlDrawing24.vml"/><Relationship Id="rId2"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7.bin"/><Relationship Id="rId4" Type="http://schemas.openxmlformats.org/officeDocument/2006/relationships/image" Target="../media/image82.wmf"/><Relationship Id="rId5" Type="http://schemas.openxmlformats.org/officeDocument/2006/relationships/oleObject" Target="../embeddings/Microsoft_Equation3.bin"/><Relationship Id="rId6" Type="http://schemas.openxmlformats.org/officeDocument/2006/relationships/image" Target="../media/image83.emf"/><Relationship Id="rId7" Type="http://schemas.openxmlformats.org/officeDocument/2006/relationships/oleObject" Target="../embeddings/oleObject78.bin"/><Relationship Id="rId8" Type="http://schemas.openxmlformats.org/officeDocument/2006/relationships/image" Target="../media/image84.wmf"/><Relationship Id="rId1" Type="http://schemas.openxmlformats.org/officeDocument/2006/relationships/vmlDrawing" Target="../drawings/vmlDrawing25.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9.bin"/><Relationship Id="rId4" Type="http://schemas.openxmlformats.org/officeDocument/2006/relationships/image" Target="../media/image85.wmf"/><Relationship Id="rId5" Type="http://schemas.openxmlformats.org/officeDocument/2006/relationships/oleObject" Target="../embeddings/oleObject80.bin"/><Relationship Id="rId6" Type="http://schemas.openxmlformats.org/officeDocument/2006/relationships/image" Target="../media/image66.wmf"/><Relationship Id="rId7" Type="http://schemas.openxmlformats.org/officeDocument/2006/relationships/oleObject" Target="../embeddings/oleObject81.bin"/><Relationship Id="rId8" Type="http://schemas.openxmlformats.org/officeDocument/2006/relationships/image" Target="../media/image86.wmf"/><Relationship Id="rId9" Type="http://schemas.openxmlformats.org/officeDocument/2006/relationships/oleObject" Target="../embeddings/oleObject82.bin"/><Relationship Id="rId10" Type="http://schemas.openxmlformats.org/officeDocument/2006/relationships/image" Target="../media/image68.wmf"/><Relationship Id="rId1" Type="http://schemas.openxmlformats.org/officeDocument/2006/relationships/vmlDrawing" Target="../drawings/vmlDrawing26.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1" Type="http://schemas.openxmlformats.org/officeDocument/2006/relationships/image" Target="../media/image90.wmf"/><Relationship Id="rId12" Type="http://schemas.openxmlformats.org/officeDocument/2006/relationships/oleObject" Target="../embeddings/oleObject87.bin"/><Relationship Id="rId13" Type="http://schemas.openxmlformats.org/officeDocument/2006/relationships/image" Target="../media/image91.wmf"/><Relationship Id="rId14" Type="http://schemas.openxmlformats.org/officeDocument/2006/relationships/oleObject" Target="../embeddings/oleObject88.bin"/><Relationship Id="rId15" Type="http://schemas.openxmlformats.org/officeDocument/2006/relationships/image" Target="../media/image92.wmf"/><Relationship Id="rId16" Type="http://schemas.openxmlformats.org/officeDocument/2006/relationships/oleObject" Target="../embeddings/oleObject89.bin"/><Relationship Id="rId17" Type="http://schemas.openxmlformats.org/officeDocument/2006/relationships/image" Target="../media/image93.wmf"/><Relationship Id="rId18" Type="http://schemas.openxmlformats.org/officeDocument/2006/relationships/oleObject" Target="../embeddings/oleObject90.bin"/><Relationship Id="rId19" Type="http://schemas.openxmlformats.org/officeDocument/2006/relationships/image" Target="../media/image94.wmf"/><Relationship Id="rId1" Type="http://schemas.openxmlformats.org/officeDocument/2006/relationships/vmlDrawing" Target="../drawings/vmlDrawing27.vml"/><Relationship Id="rId2" Type="http://schemas.openxmlformats.org/officeDocument/2006/relationships/slideLayout" Target="../slideLayouts/slideLayout6.xml"/><Relationship Id="rId3" Type="http://schemas.openxmlformats.org/officeDocument/2006/relationships/notesSlide" Target="../notesSlides/notesSlide1.xml"/><Relationship Id="rId4" Type="http://schemas.openxmlformats.org/officeDocument/2006/relationships/oleObject" Target="../embeddings/oleObject83.bin"/><Relationship Id="rId5" Type="http://schemas.openxmlformats.org/officeDocument/2006/relationships/image" Target="../media/image87.wmf"/><Relationship Id="rId6" Type="http://schemas.openxmlformats.org/officeDocument/2006/relationships/oleObject" Target="../embeddings/oleObject84.bin"/><Relationship Id="rId7" Type="http://schemas.openxmlformats.org/officeDocument/2006/relationships/image" Target="../media/image88.wmf"/><Relationship Id="rId8" Type="http://schemas.openxmlformats.org/officeDocument/2006/relationships/oleObject" Target="../embeddings/oleObject85.bin"/><Relationship Id="rId9" Type="http://schemas.openxmlformats.org/officeDocument/2006/relationships/image" Target="../media/image89.wmf"/><Relationship Id="rId10" Type="http://schemas.openxmlformats.org/officeDocument/2006/relationships/oleObject" Target="../embeddings/oleObject86.bin"/></Relationships>
</file>

<file path=ppt/slides/_rels/slide33.xml.rels><?xml version="1.0" encoding="UTF-8" standalone="yes"?>
<Relationships xmlns="http://schemas.openxmlformats.org/package/2006/relationships"><Relationship Id="rId11" Type="http://schemas.openxmlformats.org/officeDocument/2006/relationships/image" Target="../media/image98.wmf"/><Relationship Id="rId12" Type="http://schemas.openxmlformats.org/officeDocument/2006/relationships/oleObject" Target="../embeddings/oleObject95.bin"/><Relationship Id="rId13" Type="http://schemas.openxmlformats.org/officeDocument/2006/relationships/image" Target="../media/image99.wmf"/><Relationship Id="rId1" Type="http://schemas.openxmlformats.org/officeDocument/2006/relationships/vmlDrawing" Target="../drawings/vmlDrawing28.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oleObject" Target="../embeddings/oleObject91.bin"/><Relationship Id="rId5" Type="http://schemas.openxmlformats.org/officeDocument/2006/relationships/image" Target="../media/image95.wmf"/><Relationship Id="rId6" Type="http://schemas.openxmlformats.org/officeDocument/2006/relationships/oleObject" Target="../embeddings/oleObject92.bin"/><Relationship Id="rId7" Type="http://schemas.openxmlformats.org/officeDocument/2006/relationships/image" Target="../media/image96.wmf"/><Relationship Id="rId8" Type="http://schemas.openxmlformats.org/officeDocument/2006/relationships/oleObject" Target="../embeddings/oleObject93.bin"/><Relationship Id="rId9" Type="http://schemas.openxmlformats.org/officeDocument/2006/relationships/image" Target="../media/image97.wmf"/><Relationship Id="rId10" Type="http://schemas.openxmlformats.org/officeDocument/2006/relationships/oleObject" Target="../embeddings/oleObject94.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6.wmf"/><Relationship Id="rId5" Type="http://schemas.openxmlformats.org/officeDocument/2006/relationships/oleObject" Target="../embeddings/oleObject2.bin"/><Relationship Id="rId6" Type="http://schemas.openxmlformats.org/officeDocument/2006/relationships/image" Target="../media/image7.wmf"/><Relationship Id="rId7" Type="http://schemas.openxmlformats.org/officeDocument/2006/relationships/oleObject" Target="../embeddings/oleObject3.bin"/><Relationship Id="rId8" Type="http://schemas.openxmlformats.org/officeDocument/2006/relationships/image" Target="../media/image8.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8.bin"/><Relationship Id="rId12" Type="http://schemas.openxmlformats.org/officeDocument/2006/relationships/image" Target="../media/image13.wmf"/><Relationship Id="rId13" Type="http://schemas.openxmlformats.org/officeDocument/2006/relationships/oleObject" Target="../embeddings/oleObject9.bin"/><Relationship Id="rId14" Type="http://schemas.openxmlformats.org/officeDocument/2006/relationships/image" Target="../media/image14.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9.wmf"/><Relationship Id="rId5" Type="http://schemas.openxmlformats.org/officeDocument/2006/relationships/oleObject" Target="../embeddings/oleObject5.bin"/><Relationship Id="rId6" Type="http://schemas.openxmlformats.org/officeDocument/2006/relationships/image" Target="../media/image10.wmf"/><Relationship Id="rId7" Type="http://schemas.openxmlformats.org/officeDocument/2006/relationships/oleObject" Target="../embeddings/oleObject6.bin"/><Relationship Id="rId8" Type="http://schemas.openxmlformats.org/officeDocument/2006/relationships/image" Target="../media/image11.wmf"/><Relationship Id="rId9" Type="http://schemas.openxmlformats.org/officeDocument/2006/relationships/oleObject" Target="../embeddings/oleObject7.bin"/><Relationship Id="rId10" Type="http://schemas.openxmlformats.org/officeDocument/2006/relationships/image" Target="../media/image12.wmf"/></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4.bin"/><Relationship Id="rId12" Type="http://schemas.openxmlformats.org/officeDocument/2006/relationships/image" Target="../media/image19.wmf"/><Relationship Id="rId13" Type="http://schemas.openxmlformats.org/officeDocument/2006/relationships/oleObject" Target="../embeddings/oleObject15.bin"/><Relationship Id="rId14" Type="http://schemas.openxmlformats.org/officeDocument/2006/relationships/image" Target="../media/image20.w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0.bin"/><Relationship Id="rId4" Type="http://schemas.openxmlformats.org/officeDocument/2006/relationships/image" Target="../media/image15.wmf"/><Relationship Id="rId5" Type="http://schemas.openxmlformats.org/officeDocument/2006/relationships/oleObject" Target="../embeddings/oleObject11.bin"/><Relationship Id="rId6" Type="http://schemas.openxmlformats.org/officeDocument/2006/relationships/image" Target="../media/image16.wmf"/><Relationship Id="rId7" Type="http://schemas.openxmlformats.org/officeDocument/2006/relationships/oleObject" Target="../embeddings/oleObject12.bin"/><Relationship Id="rId8" Type="http://schemas.openxmlformats.org/officeDocument/2006/relationships/image" Target="../media/image17.wmf"/><Relationship Id="rId9" Type="http://schemas.openxmlformats.org/officeDocument/2006/relationships/oleObject" Target="../embeddings/oleObject13.bin"/><Relationship Id="rId10" Type="http://schemas.openxmlformats.org/officeDocument/2006/relationships/image" Target="../media/image18.wmf"/></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20.bin"/><Relationship Id="rId12" Type="http://schemas.openxmlformats.org/officeDocument/2006/relationships/image" Target="../media/image25.wmf"/><Relationship Id="rId13" Type="http://schemas.openxmlformats.org/officeDocument/2006/relationships/oleObject" Target="../embeddings/oleObject21.bin"/><Relationship Id="rId14" Type="http://schemas.openxmlformats.org/officeDocument/2006/relationships/image" Target="../media/image26.wmf"/><Relationship Id="rId15" Type="http://schemas.openxmlformats.org/officeDocument/2006/relationships/oleObject" Target="../embeddings/oleObject22.bin"/><Relationship Id="rId16" Type="http://schemas.openxmlformats.org/officeDocument/2006/relationships/image" Target="../media/image27.wmf"/><Relationship Id="rId17" Type="http://schemas.openxmlformats.org/officeDocument/2006/relationships/oleObject" Target="../embeddings/oleObject23.bin"/><Relationship Id="rId18" Type="http://schemas.openxmlformats.org/officeDocument/2006/relationships/image" Target="../media/image28.wmf"/><Relationship Id="rId1" Type="http://schemas.openxmlformats.org/officeDocument/2006/relationships/vmlDrawing" Target="../drawings/vmlDrawing4.vml"/><Relationship Id="rId2" Type="http://schemas.openxmlformats.org/officeDocument/2006/relationships/slideLayout" Target="../slideLayouts/slideLayout7.xml"/><Relationship Id="rId3" Type="http://schemas.openxmlformats.org/officeDocument/2006/relationships/oleObject" Target="../embeddings/oleObject16.bin"/><Relationship Id="rId4" Type="http://schemas.openxmlformats.org/officeDocument/2006/relationships/image" Target="../media/image21.wmf"/><Relationship Id="rId5" Type="http://schemas.openxmlformats.org/officeDocument/2006/relationships/oleObject" Target="../embeddings/oleObject17.bin"/><Relationship Id="rId6" Type="http://schemas.openxmlformats.org/officeDocument/2006/relationships/image" Target="../media/image22.wmf"/><Relationship Id="rId7" Type="http://schemas.openxmlformats.org/officeDocument/2006/relationships/oleObject" Target="../embeddings/oleObject18.bin"/><Relationship Id="rId8" Type="http://schemas.openxmlformats.org/officeDocument/2006/relationships/image" Target="../media/image23.wmf"/><Relationship Id="rId9" Type="http://schemas.openxmlformats.org/officeDocument/2006/relationships/oleObject" Target="../embeddings/oleObject19.bin"/><Relationship Id="rId10" Type="http://schemas.openxmlformats.org/officeDocument/2006/relationships/image" Target="../media/image2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4.bin"/><Relationship Id="rId4" Type="http://schemas.openxmlformats.org/officeDocument/2006/relationships/image" Target="../media/image29.emf"/><Relationship Id="rId5" Type="http://schemas.openxmlformats.org/officeDocument/2006/relationships/oleObject" Target="../embeddings/oleObject25.bin"/><Relationship Id="rId6" Type="http://schemas.openxmlformats.org/officeDocument/2006/relationships/image" Target="../media/image30.wmf"/><Relationship Id="rId7" Type="http://schemas.openxmlformats.org/officeDocument/2006/relationships/oleObject" Target="../embeddings/oleObject26.bin"/><Relationship Id="rId8" Type="http://schemas.openxmlformats.org/officeDocument/2006/relationships/image" Target="../media/image31.wmf"/><Relationship Id="rId1" Type="http://schemas.openxmlformats.org/officeDocument/2006/relationships/vmlDrawing" Target="../drawings/vmlDrawing5.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32.wmf"/><Relationship Id="rId5" Type="http://schemas.openxmlformats.org/officeDocument/2006/relationships/oleObject" Target="../embeddings/oleObject28.bin"/><Relationship Id="rId6" Type="http://schemas.openxmlformats.org/officeDocument/2006/relationships/image" Target="../media/image33.wmf"/><Relationship Id="rId7" Type="http://schemas.openxmlformats.org/officeDocument/2006/relationships/oleObject" Target="../embeddings/oleObject29.bin"/><Relationship Id="rId8" Type="http://schemas.openxmlformats.org/officeDocument/2006/relationships/image" Target="../media/image34.wmf"/><Relationship Id="rId9" Type="http://schemas.openxmlformats.org/officeDocument/2006/relationships/oleObject" Target="../embeddings/oleObject30.bin"/><Relationship Id="rId10" Type="http://schemas.openxmlformats.org/officeDocument/2006/relationships/image" Target="../media/image35.wmf"/><Relationship Id="rId1" Type="http://schemas.openxmlformats.org/officeDocument/2006/relationships/vmlDrawing" Target="../drawings/vmlDrawing6.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p:txBody>
          <a:bodyPr>
            <a:normAutofit lnSpcReduction="10000"/>
          </a:bodyPr>
          <a:lstStyle/>
          <a:p>
            <a:r>
              <a:rPr lang="en-US" b="1" dirty="0" smtClean="0"/>
              <a:t>Chemical Reaction Engineering</a:t>
            </a:r>
            <a:r>
              <a:rPr lang="en-US" dirty="0" smtClean="0"/>
              <a:t> (CRE) is the field that studies the rates and mechanisms of chemical reactions and the design of the reactors in which they take place.</a:t>
            </a:r>
            <a:endParaRPr lang="sv-SE" dirty="0" smtClean="0"/>
          </a:p>
          <a:p>
            <a:endParaRPr lang="sv-SE" dirty="0"/>
          </a:p>
        </p:txBody>
      </p:sp>
      <p:sp>
        <p:nvSpPr>
          <p:cNvPr id="2" name="Rubrik 1"/>
          <p:cNvSpPr>
            <a:spLocks noGrp="1"/>
          </p:cNvSpPr>
          <p:nvPr>
            <p:ph type="ctrTitle"/>
          </p:nvPr>
        </p:nvSpPr>
        <p:spPr/>
        <p:txBody>
          <a:bodyPr/>
          <a:lstStyle/>
          <a:p>
            <a:r>
              <a:rPr lang="sv-SE" dirty="0" err="1" smtClean="0">
                <a:solidFill>
                  <a:schemeClr val="tx1"/>
                </a:solidFill>
              </a:rPr>
              <a:t>Lecture</a:t>
            </a:r>
            <a:r>
              <a:rPr lang="sv-SE" dirty="0" smtClean="0">
                <a:solidFill>
                  <a:schemeClr val="tx1"/>
                </a:solidFill>
              </a:rPr>
              <a:t> 13</a:t>
            </a:r>
            <a:endParaRPr lang="sv-SE"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10</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Complex Reactions</a:t>
            </a: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sz="1100" dirty="0">
              <a:latin typeface="Arial" pitchFamily="34" charset="0"/>
              <a:cs typeface="Arial" pitchFamily="34" charset="0"/>
            </a:endParaRPr>
          </a:p>
          <a:p>
            <a:pPr marL="0" indent="0">
              <a:buNone/>
            </a:pPr>
            <a:r>
              <a:rPr lang="en-US" b="1" dirty="0" smtClean="0">
                <a:solidFill>
                  <a:srgbClr val="FFC000"/>
                </a:solidFill>
                <a:latin typeface="Arial" pitchFamily="34" charset="0"/>
                <a:cs typeface="Arial" pitchFamily="34" charset="0"/>
              </a:rPr>
              <a:t>1) Mole Balance </a:t>
            </a:r>
            <a:r>
              <a:rPr lang="en-US" dirty="0" smtClean="0">
                <a:latin typeface="Arial" pitchFamily="34" charset="0"/>
                <a:cs typeface="Arial" pitchFamily="34" charset="0"/>
              </a:rPr>
              <a:t>on each and every species</a:t>
            </a:r>
            <a:endParaRPr lang="en-US" b="1" dirty="0">
              <a:solidFill>
                <a:srgbClr val="FFC000"/>
              </a:solidFill>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35086327"/>
              </p:ext>
            </p:extLst>
          </p:nvPr>
        </p:nvGraphicFramePr>
        <p:xfrm>
          <a:off x="1187624" y="2132856"/>
          <a:ext cx="2419350" cy="1096962"/>
        </p:xfrm>
        <a:graphic>
          <a:graphicData uri="http://schemas.openxmlformats.org/presentationml/2006/ole">
            <mc:AlternateContent xmlns:mc="http://schemas.openxmlformats.org/markup-compatibility/2006">
              <mc:Choice xmlns:v="urn:schemas-microsoft-com:vml" Requires="v">
                <p:oleObj spid="_x0000_s369718" name="Equation" r:id="rId3" imgW="1066800" imgH="482600" progId="Equation.3">
                  <p:embed/>
                </p:oleObj>
              </mc:Choice>
              <mc:Fallback>
                <p:oleObj name="Equation" r:id="rId3" imgW="1066800" imgH="482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132856"/>
                        <a:ext cx="2419350" cy="1096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15510176"/>
              </p:ext>
            </p:extLst>
          </p:nvPr>
        </p:nvGraphicFramePr>
        <p:xfrm>
          <a:off x="1216224" y="4318529"/>
          <a:ext cx="4651920" cy="2251075"/>
        </p:xfrm>
        <a:graphic>
          <a:graphicData uri="http://schemas.openxmlformats.org/presentationml/2006/ole">
            <mc:AlternateContent xmlns:mc="http://schemas.openxmlformats.org/markup-compatibility/2006">
              <mc:Choice xmlns:v="urn:schemas-microsoft-com:vml" Requires="v">
                <p:oleObj spid="_x0000_s369719" name="Equation" r:id="rId5" imgW="2095200" imgH="990360" progId="Equation.3">
                  <p:embed/>
                </p:oleObj>
              </mc:Choice>
              <mc:Fallback>
                <p:oleObj name="Equation" r:id="rId5" imgW="2095200" imgH="990360" progId="Equation.3">
                  <p:embed/>
                  <p:pic>
                    <p:nvPicPr>
                      <p:cNvPr id="0" name="Object 2"/>
                      <p:cNvPicPr>
                        <a:picLocks noChangeAspect="1" noChangeArrowheads="1"/>
                      </p:cNvPicPr>
                      <p:nvPr/>
                    </p:nvPicPr>
                    <p:blipFill>
                      <a:blip r:embed="rId6"/>
                      <a:srcRect/>
                      <a:stretch>
                        <a:fillRect/>
                      </a:stretch>
                    </p:blipFill>
                    <p:spPr bwMode="auto">
                      <a:xfrm>
                        <a:off x="1216224" y="4318529"/>
                        <a:ext cx="4651920" cy="225107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381687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11</a:t>
            </a:fld>
            <a:endParaRPr lang="sv-SE"/>
          </a:p>
        </p:txBody>
      </p:sp>
      <p:sp>
        <p:nvSpPr>
          <p:cNvPr id="12" name="Rektangel 21"/>
          <p:cNvSpPr/>
          <p:nvPr/>
        </p:nvSpPr>
        <p:spPr>
          <a:xfrm>
            <a:off x="914400" y="1433414"/>
            <a:ext cx="7135812" cy="4031873"/>
          </a:xfrm>
          <a:prstGeom prst="rect">
            <a:avLst/>
          </a:prstGeom>
        </p:spPr>
        <p:txBody>
          <a:bodyPr>
            <a:spAutoFit/>
          </a:bodyPr>
          <a:lstStyle/>
          <a:p>
            <a:pPr defTabSz="914400">
              <a:defRPr/>
            </a:pPr>
            <a:r>
              <a:rPr lang="en-US" sz="2800" b="1" dirty="0" smtClean="0">
                <a:solidFill>
                  <a:srgbClr val="E818CA"/>
                </a:solidFill>
                <a:latin typeface="Arial" pitchFamily="34" charset="0"/>
                <a:cs typeface="Arial" pitchFamily="34" charset="0"/>
              </a:rPr>
              <a:t>2) Rate Laws:</a:t>
            </a:r>
            <a:endParaRPr lang="en-US" sz="2800" b="1" dirty="0">
              <a:solidFill>
                <a:srgbClr val="E818CA"/>
              </a:solidFill>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Net </a:t>
            </a:r>
            <a:r>
              <a:rPr lang="en-US" sz="2400" b="1" dirty="0" smtClean="0">
                <a:latin typeface="Arial" pitchFamily="34" charset="0"/>
                <a:cs typeface="Arial" pitchFamily="34" charset="0"/>
              </a:rPr>
              <a:t>Rates </a:t>
            </a:r>
            <a:endParaRPr lang="en-US" sz="2600" u="sng"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solidFill>
                  <a:srgbClr val="E818CA"/>
                </a:solidFill>
                <a:latin typeface="Arial" pitchFamily="34" charset="0"/>
                <a:cs typeface="Arial" pitchFamily="34" charset="0"/>
              </a:rPr>
              <a:t>	</a:t>
            </a:r>
            <a:r>
              <a:rPr lang="en-US" sz="2400" b="1" dirty="0" smtClean="0">
                <a:latin typeface="Arial" pitchFamily="34" charset="0"/>
                <a:cs typeface="Arial" pitchFamily="34" charset="0"/>
              </a:rPr>
              <a:t>Rate Laws</a:t>
            </a:r>
            <a:endParaRPr lang="en-US" sz="2600"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600" dirty="0" smtClean="0">
                <a:latin typeface="Arial" pitchFamily="34" charset="0"/>
                <a:cs typeface="Arial" pitchFamily="34" charset="0"/>
              </a:rPr>
              <a:t>	</a:t>
            </a:r>
            <a:r>
              <a:rPr lang="en-US" sz="2400" dirty="0" smtClean="0">
                <a:latin typeface="Arial" pitchFamily="34" charset="0"/>
                <a:cs typeface="Arial" pitchFamily="34" charset="0"/>
              </a:rPr>
              <a:t>Reaction 1</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13" name="Object 2"/>
          <p:cNvGraphicFramePr>
            <a:graphicFrameLocks noChangeAspect="1"/>
          </p:cNvGraphicFramePr>
          <p:nvPr>
            <p:extLst>
              <p:ext uri="{D42A27DB-BD31-4B8C-83A1-F6EECF244321}">
                <p14:modId xmlns:p14="http://schemas.microsoft.com/office/powerpoint/2010/main" val="1150209854"/>
              </p:ext>
            </p:extLst>
          </p:nvPr>
        </p:nvGraphicFramePr>
        <p:xfrm>
          <a:off x="3314575" y="1843286"/>
          <a:ext cx="4651375" cy="1009650"/>
        </p:xfrm>
        <a:graphic>
          <a:graphicData uri="http://schemas.openxmlformats.org/presentationml/2006/ole">
            <mc:AlternateContent xmlns:mc="http://schemas.openxmlformats.org/markup-compatibility/2006">
              <mc:Choice xmlns:v="urn:schemas-microsoft-com:vml" Requires="v">
                <p:oleObj spid="_x0000_s373824" name="Equation" r:id="rId3" imgW="2108160" imgH="457200" progId="Equation.3">
                  <p:embed/>
                </p:oleObj>
              </mc:Choice>
              <mc:Fallback>
                <p:oleObj name="Equation" r:id="rId3" imgW="21081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4575" y="1843286"/>
                        <a:ext cx="465137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486794021"/>
              </p:ext>
            </p:extLst>
          </p:nvPr>
        </p:nvGraphicFramePr>
        <p:xfrm>
          <a:off x="3278485" y="3024560"/>
          <a:ext cx="2733675" cy="1052512"/>
        </p:xfrm>
        <a:graphic>
          <a:graphicData uri="http://schemas.openxmlformats.org/presentationml/2006/ole">
            <mc:AlternateContent xmlns:mc="http://schemas.openxmlformats.org/markup-compatibility/2006">
              <mc:Choice xmlns:v="urn:schemas-microsoft-com:vml" Requires="v">
                <p:oleObj spid="_x0000_s373825" name="Equation" r:id="rId5" imgW="1257120" imgH="482400" progId="Equation.3">
                  <p:embed/>
                </p:oleObj>
              </mc:Choice>
              <mc:Fallback>
                <p:oleObj name="Equation" r:id="rId5" imgW="1257120" imgH="482400" progId="Equation.3">
                  <p:embed/>
                  <p:pic>
                    <p:nvPicPr>
                      <p:cNvPr id="0" name=""/>
                      <p:cNvPicPr>
                        <a:picLocks noChangeAspect="1" noChangeArrowheads="1"/>
                      </p:cNvPicPr>
                      <p:nvPr/>
                    </p:nvPicPr>
                    <p:blipFill>
                      <a:blip r:embed="rId6"/>
                      <a:srcRect/>
                      <a:stretch>
                        <a:fillRect/>
                      </a:stretch>
                    </p:blipFill>
                    <p:spPr bwMode="auto">
                      <a:xfrm>
                        <a:off x="3278485" y="3024560"/>
                        <a:ext cx="2733675" cy="105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8" name="Object 4"/>
          <p:cNvGraphicFramePr>
            <a:graphicFrameLocks noChangeAspect="1"/>
          </p:cNvGraphicFramePr>
          <p:nvPr>
            <p:extLst>
              <p:ext uri="{D42A27DB-BD31-4B8C-83A1-F6EECF244321}">
                <p14:modId xmlns:p14="http://schemas.microsoft.com/office/powerpoint/2010/main" val="725776123"/>
              </p:ext>
            </p:extLst>
          </p:nvPr>
        </p:nvGraphicFramePr>
        <p:xfrm>
          <a:off x="3581698" y="4170511"/>
          <a:ext cx="2430462" cy="2282825"/>
        </p:xfrm>
        <a:graphic>
          <a:graphicData uri="http://schemas.openxmlformats.org/presentationml/2006/ole">
            <mc:AlternateContent xmlns:mc="http://schemas.openxmlformats.org/markup-compatibility/2006">
              <mc:Choice xmlns:v="urn:schemas-microsoft-com:vml" Requires="v">
                <p:oleObj spid="_x0000_s373826" name="Equation" r:id="rId7" imgW="1168200" imgH="1091880" progId="Equation.DSMT4">
                  <p:embed/>
                </p:oleObj>
              </mc:Choice>
              <mc:Fallback>
                <p:oleObj name="Equation" r:id="rId7" imgW="1168200" imgH="1091880" progId="Equation.DSMT4">
                  <p:embed/>
                  <p:pic>
                    <p:nvPicPr>
                      <p:cNvPr id="0" name=""/>
                      <p:cNvPicPr>
                        <a:picLocks noChangeAspect="1" noChangeArrowheads="1"/>
                      </p:cNvPicPr>
                      <p:nvPr/>
                    </p:nvPicPr>
                    <p:blipFill>
                      <a:blip r:embed="rId8"/>
                      <a:srcRect/>
                      <a:stretch>
                        <a:fillRect/>
                      </a:stretch>
                    </p:blipFill>
                    <p:spPr bwMode="auto">
                      <a:xfrm>
                        <a:off x="3581698" y="4170511"/>
                        <a:ext cx="2430462" cy="2282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142649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12</a:t>
            </a:fld>
            <a:endParaRPr lang="sv-SE"/>
          </a:p>
        </p:txBody>
      </p:sp>
      <p:sp>
        <p:nvSpPr>
          <p:cNvPr id="12" name="Rektangel 21"/>
          <p:cNvSpPr/>
          <p:nvPr/>
        </p:nvSpPr>
        <p:spPr>
          <a:xfrm>
            <a:off x="914400" y="1433414"/>
            <a:ext cx="7135812" cy="1261884"/>
          </a:xfrm>
          <a:prstGeom prst="rect">
            <a:avLst/>
          </a:prstGeom>
        </p:spPr>
        <p:txBody>
          <a:bodyPr>
            <a:spAutoFit/>
          </a:bodyPr>
          <a:lstStyle/>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400" dirty="0" smtClean="0">
                <a:latin typeface="Arial" pitchFamily="34" charset="0"/>
                <a:cs typeface="Arial" pitchFamily="34" charset="0"/>
              </a:rPr>
              <a:t>	Reaction 2</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673925757"/>
              </p:ext>
            </p:extLst>
          </p:nvPr>
        </p:nvGraphicFramePr>
        <p:xfrm>
          <a:off x="4139952" y="1323776"/>
          <a:ext cx="2225675" cy="2681288"/>
        </p:xfrm>
        <a:graphic>
          <a:graphicData uri="http://schemas.openxmlformats.org/presentationml/2006/ole">
            <mc:AlternateContent xmlns:mc="http://schemas.openxmlformats.org/markup-compatibility/2006">
              <mc:Choice xmlns:v="urn:schemas-microsoft-com:vml" Requires="v">
                <p:oleObj spid="_x0000_s370734" name="Equation" r:id="rId3" imgW="1015920" imgH="1218960" progId="Equation.3">
                  <p:embed/>
                </p:oleObj>
              </mc:Choice>
              <mc:Fallback>
                <p:oleObj name="Equation" r:id="rId3" imgW="1015920" imgH="1218960" progId="Equation.3">
                  <p:embed/>
                  <p:pic>
                    <p:nvPicPr>
                      <p:cNvPr id="0" name="Object 3"/>
                      <p:cNvPicPr>
                        <a:picLocks noChangeAspect="1" noChangeArrowheads="1"/>
                      </p:cNvPicPr>
                      <p:nvPr/>
                    </p:nvPicPr>
                    <p:blipFill>
                      <a:blip r:embed="rId4"/>
                      <a:srcRect/>
                      <a:stretch>
                        <a:fillRect/>
                      </a:stretch>
                    </p:blipFill>
                    <p:spPr bwMode="auto">
                      <a:xfrm>
                        <a:off x="4139952" y="1323776"/>
                        <a:ext cx="22256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67250681"/>
              </p:ext>
            </p:extLst>
          </p:nvPr>
        </p:nvGraphicFramePr>
        <p:xfrm>
          <a:off x="4139952" y="3933651"/>
          <a:ext cx="3729037" cy="2879725"/>
        </p:xfrm>
        <a:graphic>
          <a:graphicData uri="http://schemas.openxmlformats.org/presentationml/2006/ole">
            <mc:AlternateContent xmlns:mc="http://schemas.openxmlformats.org/markup-compatibility/2006">
              <mc:Choice xmlns:v="urn:schemas-microsoft-com:vml" Requires="v">
                <p:oleObj spid="_x0000_s370735" name="Equation" r:id="rId5" imgW="1714500" imgH="1320800" progId="Equation.3">
                  <p:embed/>
                </p:oleObj>
              </mc:Choice>
              <mc:Fallback>
                <p:oleObj name="Equation" r:id="rId5" imgW="1714500" imgH="13208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3933651"/>
                        <a:ext cx="3729037" cy="287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5291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13</a:t>
            </a:fld>
            <a:endParaRPr lang="sv-SE"/>
          </a:p>
        </p:txBody>
      </p:sp>
      <p:sp>
        <p:nvSpPr>
          <p:cNvPr id="15" name="Content Placeholder 14"/>
          <p:cNvSpPr>
            <a:spLocks noGrp="1"/>
          </p:cNvSpPr>
          <p:nvPr>
            <p:ph sz="quarter" idx="1"/>
          </p:nvPr>
        </p:nvSpPr>
        <p:spPr/>
        <p:txBody>
          <a:bodyPr/>
          <a:lstStyle/>
          <a:p>
            <a:pPr marL="0" indent="0">
              <a:spcBef>
                <a:spcPts val="0"/>
              </a:spcBef>
              <a:buClrTx/>
              <a:buSzTx/>
              <a:buNone/>
              <a:defRPr/>
            </a:pPr>
            <a:r>
              <a:rPr lang="en-US" b="1" dirty="0" smtClean="0">
                <a:solidFill>
                  <a:srgbClr val="00B050"/>
                </a:solidFill>
                <a:latin typeface="Arial" pitchFamily="34" charset="0"/>
                <a:cs typeface="Arial" pitchFamily="34" charset="0"/>
              </a:rPr>
              <a:t>3) Stoichiometry</a:t>
            </a:r>
          </a:p>
          <a:p>
            <a:pPr marL="0" indent="0">
              <a:spcBef>
                <a:spcPts val="0"/>
              </a:spcBef>
              <a:buClrTx/>
              <a:buSzTx/>
              <a:buNone/>
              <a:defRPr/>
            </a:pPr>
            <a:r>
              <a:rPr lang="en-US" dirty="0" smtClean="0">
                <a:solidFill>
                  <a:srgbClr val="0070C0"/>
                </a:solidFill>
                <a:latin typeface="Arial" pitchFamily="34" charset="0"/>
                <a:cs typeface="Arial" pitchFamily="34" charset="0"/>
              </a:rPr>
              <a:t>	Liquid</a:t>
            </a:r>
            <a:endParaRPr lang="en-US" b="1" dirty="0">
              <a:solidFill>
                <a:srgbClr val="00B050"/>
              </a:solidFill>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14156313"/>
              </p:ext>
            </p:extLst>
          </p:nvPr>
        </p:nvGraphicFramePr>
        <p:xfrm>
          <a:off x="1825948" y="2420888"/>
          <a:ext cx="6457950" cy="3325813"/>
        </p:xfrm>
        <a:graphic>
          <a:graphicData uri="http://schemas.openxmlformats.org/presentationml/2006/ole">
            <mc:AlternateContent xmlns:mc="http://schemas.openxmlformats.org/markup-compatibility/2006">
              <mc:Choice xmlns:v="urn:schemas-microsoft-com:vml" Requires="v">
                <p:oleObj spid="_x0000_s371737" name="Equation" r:id="rId3" imgW="2743200" imgH="1409400" progId="Equation.3">
                  <p:embed/>
                </p:oleObj>
              </mc:Choice>
              <mc:Fallback>
                <p:oleObj name="Equation" r:id="rId3" imgW="2743200" imgH="1409400" progId="Equation.3">
                  <p:embed/>
                  <p:pic>
                    <p:nvPicPr>
                      <p:cNvPr id="0" name="Object 2"/>
                      <p:cNvPicPr>
                        <a:picLocks noChangeAspect="1" noChangeArrowheads="1"/>
                      </p:cNvPicPr>
                      <p:nvPr/>
                    </p:nvPicPr>
                    <p:blipFill>
                      <a:blip r:embed="rId4"/>
                      <a:srcRect/>
                      <a:stretch>
                        <a:fillRect/>
                      </a:stretch>
                    </p:blipFill>
                    <p:spPr bwMode="auto">
                      <a:xfrm>
                        <a:off x="1825948" y="2420888"/>
                        <a:ext cx="6457950" cy="3325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3319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14</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Others</a:t>
            </a: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4) Parameters</a:t>
            </a:r>
          </a:p>
          <a:p>
            <a:pPr marL="0" indent="0">
              <a:buNone/>
            </a:pPr>
            <a:endParaRPr lang="en-US"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16448738"/>
              </p:ext>
            </p:extLst>
          </p:nvPr>
        </p:nvGraphicFramePr>
        <p:xfrm>
          <a:off x="3419475" y="1442219"/>
          <a:ext cx="4308475" cy="1482725"/>
        </p:xfrm>
        <a:graphic>
          <a:graphicData uri="http://schemas.openxmlformats.org/presentationml/2006/ole">
            <mc:AlternateContent xmlns:mc="http://schemas.openxmlformats.org/markup-compatibility/2006">
              <mc:Choice xmlns:v="urn:schemas-microsoft-com:vml" Requires="v">
                <p:oleObj spid="_x0000_s372782" name="Equation" r:id="rId3" imgW="1993900" imgH="685800" progId="Equation.3">
                  <p:embed/>
                </p:oleObj>
              </mc:Choice>
              <mc:Fallback>
                <p:oleObj name="Equation" r:id="rId3" imgW="1993900" imgH="685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442219"/>
                        <a:ext cx="4308475" cy="148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18556407"/>
              </p:ext>
            </p:extLst>
          </p:nvPr>
        </p:nvGraphicFramePr>
        <p:xfrm>
          <a:off x="3419475" y="2952576"/>
          <a:ext cx="2324100" cy="3860800"/>
        </p:xfrm>
        <a:graphic>
          <a:graphicData uri="http://schemas.openxmlformats.org/presentationml/2006/ole">
            <mc:AlternateContent xmlns:mc="http://schemas.openxmlformats.org/markup-compatibility/2006">
              <mc:Choice xmlns:v="urn:schemas-microsoft-com:vml" Requires="v">
                <p:oleObj spid="_x0000_s372783" name="Equation" r:id="rId5" imgW="1117600" imgH="1854200" progId="Equation.3">
                  <p:embed/>
                </p:oleObj>
              </mc:Choice>
              <mc:Fallback>
                <p:oleObj name="Equation" r:id="rId5" imgW="1117600" imgH="18542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2952576"/>
                        <a:ext cx="2324100" cy="386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14769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15</a:t>
            </a:fld>
            <a:endParaRPr lang="sv-SE"/>
          </a:p>
        </p:txBody>
      </p:sp>
      <p:sp>
        <p:nvSpPr>
          <p:cNvPr id="8" name="Rektangel 7"/>
          <p:cNvSpPr/>
          <p:nvPr/>
        </p:nvSpPr>
        <p:spPr>
          <a:xfrm>
            <a:off x="914400" y="1506538"/>
            <a:ext cx="7772400" cy="923330"/>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6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rate constants as </a:t>
            </a:r>
            <a:r>
              <a:rPr lang="sv-SE" sz="2600" dirty="0">
                <a:latin typeface="Arial" pitchFamily="34" charset="0"/>
                <a:cs typeface="Arial" pitchFamily="34" charset="0"/>
              </a:rPr>
              <a:t>E</a:t>
            </a:r>
            <a:r>
              <a:rPr lang="sv-SE" sz="2600" dirty="0" smtClean="0">
                <a:latin typeface="Arial" pitchFamily="34" charset="0"/>
                <a:cs typeface="Arial" pitchFamily="34" charset="0"/>
              </a:rPr>
              <a:t>xample A</a:t>
            </a:r>
          </a:p>
        </p:txBody>
      </p:sp>
      <p:grpSp>
        <p:nvGrpSpPr>
          <p:cNvPr id="9" name="Grupp 18"/>
          <p:cNvGrpSpPr/>
          <p:nvPr/>
        </p:nvGrpSpPr>
        <p:grpSpPr>
          <a:xfrm>
            <a:off x="914400" y="2447677"/>
            <a:ext cx="8026400" cy="1657851"/>
            <a:chOff x="381000" y="2303661"/>
            <a:chExt cx="8305800" cy="1657851"/>
          </a:xfrm>
        </p:grpSpPr>
        <p:grpSp>
          <p:nvGrpSpPr>
            <p:cNvPr id="10" name="Grupp 12"/>
            <p:cNvGrpSpPr/>
            <p:nvPr/>
          </p:nvGrpSpPr>
          <p:grpSpPr>
            <a:xfrm>
              <a:off x="698053" y="2303661"/>
              <a:ext cx="5905726" cy="620961"/>
              <a:chOff x="698053" y="2100461"/>
              <a:chExt cx="5905726" cy="620961"/>
            </a:xfrm>
          </p:grpSpPr>
          <p:graphicFrame>
            <p:nvGraphicFramePr>
              <p:cNvPr id="12" name="Object 2"/>
              <p:cNvGraphicFramePr>
                <a:graphicFrameLocks noChangeAspect="1"/>
              </p:cNvGraphicFramePr>
              <p:nvPr>
                <p:extLst>
                  <p:ext uri="{D42A27DB-BD31-4B8C-83A1-F6EECF244321}">
                    <p14:modId xmlns:p14="http://schemas.microsoft.com/office/powerpoint/2010/main" val="123326051"/>
                  </p:ext>
                </p:extLst>
              </p:nvPr>
            </p:nvGraphicFramePr>
            <p:xfrm>
              <a:off x="698053" y="2173734"/>
              <a:ext cx="2743411" cy="547688"/>
            </p:xfrm>
            <a:graphic>
              <a:graphicData uri="http://schemas.openxmlformats.org/presentationml/2006/ole">
                <mc:AlternateContent xmlns:mc="http://schemas.openxmlformats.org/markup-compatibility/2006">
                  <mc:Choice xmlns:v="urn:schemas-microsoft-com:vml" Requires="v">
                    <p:oleObj spid="_x0000_s374860"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173734"/>
                            <a:ext cx="2743411"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707048645"/>
                  </p:ext>
                </p:extLst>
              </p:nvPr>
            </p:nvGraphicFramePr>
            <p:xfrm>
              <a:off x="4374553" y="2100461"/>
              <a:ext cx="2229226" cy="549275"/>
            </p:xfrm>
            <a:graphic>
              <a:graphicData uri="http://schemas.openxmlformats.org/presentationml/2006/ole">
                <mc:AlternateContent xmlns:mc="http://schemas.openxmlformats.org/markup-compatibility/2006">
                  <mc:Choice xmlns:v="urn:schemas-microsoft-com:vml" Requires="v">
                    <p:oleObj spid="_x0000_s374861"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srcRect/>
                          <a:stretch>
                            <a:fillRect/>
                          </a:stretch>
                        </p:blipFill>
                        <p:spPr bwMode="auto">
                          <a:xfrm>
                            <a:off x="4374553" y="2100461"/>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381000" y="306896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grpSp>
      <p:grpSp>
        <p:nvGrpSpPr>
          <p:cNvPr id="14" name="Grupp 17"/>
          <p:cNvGrpSpPr/>
          <p:nvPr/>
        </p:nvGrpSpPr>
        <p:grpSpPr>
          <a:xfrm>
            <a:off x="914400" y="4321175"/>
            <a:ext cx="8026400" cy="1638677"/>
            <a:chOff x="381000" y="4321175"/>
            <a:chExt cx="8305800" cy="1638677"/>
          </a:xfrm>
        </p:grpSpPr>
        <p:sp>
          <p:nvSpPr>
            <p:cNvPr id="16" name="Rektangel 9"/>
            <p:cNvSpPr/>
            <p:nvPr/>
          </p:nvSpPr>
          <p:spPr>
            <a:xfrm>
              <a:off x="381000" y="506730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17" name="Grupp 13"/>
            <p:cNvGrpSpPr/>
            <p:nvPr/>
          </p:nvGrpSpPr>
          <p:grpSpPr>
            <a:xfrm>
              <a:off x="698053" y="4321175"/>
              <a:ext cx="5894227" cy="550863"/>
              <a:chOff x="698053" y="3444875"/>
              <a:chExt cx="5894227" cy="550863"/>
            </a:xfrm>
          </p:grpSpPr>
          <p:graphicFrame>
            <p:nvGraphicFramePr>
              <p:cNvPr id="18" name="Object 4"/>
              <p:cNvGraphicFramePr>
                <a:graphicFrameLocks noChangeAspect="1"/>
              </p:cNvGraphicFramePr>
              <p:nvPr>
                <p:extLst>
                  <p:ext uri="{D42A27DB-BD31-4B8C-83A1-F6EECF244321}">
                    <p14:modId xmlns:p14="http://schemas.microsoft.com/office/powerpoint/2010/main" val="2885075106"/>
                  </p:ext>
                </p:extLst>
              </p:nvPr>
            </p:nvGraphicFramePr>
            <p:xfrm>
              <a:off x="698053" y="3446463"/>
              <a:ext cx="3034179" cy="549275"/>
            </p:xfrm>
            <a:graphic>
              <a:graphicData uri="http://schemas.openxmlformats.org/presentationml/2006/ole">
                <mc:AlternateContent xmlns:mc="http://schemas.openxmlformats.org/markup-compatibility/2006">
                  <mc:Choice xmlns:v="urn:schemas-microsoft-com:vml" Requires="v">
                    <p:oleObj spid="_x0000_s374862"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46463"/>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74863"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spTree>
    <p:extLst>
      <p:ext uri="{BB962C8B-B14F-4D97-AF65-F5344CB8AC3E}">
        <p14:creationId xmlns:p14="http://schemas.microsoft.com/office/powerpoint/2010/main" val="1062803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16</a:t>
            </a:fld>
            <a:endParaRPr lang="sv-SE"/>
          </a:p>
        </p:txBody>
      </p:sp>
      <p:sp>
        <p:nvSpPr>
          <p:cNvPr id="5" name="Content Placeholder 4"/>
          <p:cNvSpPr>
            <a:spLocks noGrp="1"/>
          </p:cNvSpPr>
          <p:nvPr>
            <p:ph sz="quarter" idx="1"/>
          </p:nvPr>
        </p:nvSpPr>
        <p:spPr>
          <a:xfrm>
            <a:off x="688032" y="1417638"/>
            <a:ext cx="7772400" cy="4572000"/>
          </a:xfrm>
        </p:spPr>
        <p:txBody>
          <a:bodyPr/>
          <a:lstStyle/>
          <a:p>
            <a:pPr algn="just">
              <a:buNone/>
            </a:pPr>
            <a:r>
              <a:rPr lang="sv-SE" dirty="0" smtClean="0">
                <a:latin typeface="Arial" pitchFamily="34" charset="0"/>
                <a:cs typeface="Arial" pitchFamily="34" charset="0"/>
              </a:rPr>
              <a:t>	The </a:t>
            </a:r>
            <a:r>
              <a:rPr lang="sv-SE" dirty="0">
                <a:latin typeface="Arial" pitchFamily="34" charset="0"/>
                <a:cs typeface="Arial" pitchFamily="34" charset="0"/>
              </a:rPr>
              <a:t>complex </a:t>
            </a:r>
            <a:r>
              <a:rPr lang="en-US" dirty="0" smtClean="0">
                <a:solidFill>
                  <a:srgbClr val="0070C0"/>
                </a:solidFill>
                <a:latin typeface="Arial" pitchFamily="34" charset="0"/>
                <a:cs typeface="Arial" pitchFamily="34" charset="0"/>
              </a:rPr>
              <a:t>liquid phase </a:t>
            </a:r>
            <a:r>
              <a:rPr lang="sv-SE" dirty="0" smtClean="0">
                <a:latin typeface="Arial" pitchFamily="34" charset="0"/>
                <a:cs typeface="Arial" pitchFamily="34" charset="0"/>
              </a:rPr>
              <a:t>reactions </a:t>
            </a:r>
            <a:r>
              <a:rPr lang="sv-SE" dirty="0">
                <a:latin typeface="Arial" pitchFamily="34" charset="0"/>
                <a:cs typeface="Arial" pitchFamily="34" charset="0"/>
              </a:rPr>
              <a:t>take place in </a:t>
            </a:r>
            <a:r>
              <a:rPr lang="sv-SE" dirty="0" smtClean="0">
                <a:latin typeface="Arial" pitchFamily="34" charset="0"/>
                <a:cs typeface="Arial" pitchFamily="34" charset="0"/>
              </a:rPr>
              <a:t>a 2,500 </a:t>
            </a:r>
            <a:r>
              <a:rPr lang="sv-SE" dirty="0">
                <a:latin typeface="Arial" pitchFamily="34" charset="0"/>
                <a:cs typeface="Arial" pitchFamily="34" charset="0"/>
              </a:rPr>
              <a:t>dm</a:t>
            </a:r>
            <a:r>
              <a:rPr lang="sv-SE" baseline="30000" dirty="0">
                <a:latin typeface="Arial" pitchFamily="34" charset="0"/>
                <a:cs typeface="Arial" pitchFamily="34" charset="0"/>
              </a:rPr>
              <a:t>3</a:t>
            </a:r>
            <a:r>
              <a:rPr lang="sv-SE" dirty="0">
                <a:latin typeface="Arial" pitchFamily="34" charset="0"/>
                <a:cs typeface="Arial" pitchFamily="34" charset="0"/>
              </a:rPr>
              <a:t> </a:t>
            </a:r>
            <a:r>
              <a:rPr lang="en-US" dirty="0">
                <a:solidFill>
                  <a:srgbClr val="FF0000"/>
                </a:solidFill>
                <a:latin typeface="Arial" pitchFamily="34" charset="0"/>
                <a:cs typeface="Arial" pitchFamily="34" charset="0"/>
              </a:rPr>
              <a:t>CSTR</a:t>
            </a:r>
            <a:r>
              <a:rPr lang="sv-SE" dirty="0" smtClean="0">
                <a:latin typeface="Arial" pitchFamily="34" charset="0"/>
                <a:cs typeface="Arial" pitchFamily="34" charset="0"/>
              </a:rPr>
              <a:t>. </a:t>
            </a:r>
            <a:r>
              <a:rPr lang="sv-SE" dirty="0">
                <a:latin typeface="Arial" pitchFamily="34" charset="0"/>
                <a:cs typeface="Arial" pitchFamily="34" charset="0"/>
              </a:rPr>
              <a:t>The feed is equal molar in A and B with F</a:t>
            </a:r>
            <a:r>
              <a:rPr lang="sv-SE" baseline="-25000" dirty="0">
                <a:latin typeface="Arial" pitchFamily="34" charset="0"/>
                <a:cs typeface="Arial" pitchFamily="34" charset="0"/>
              </a:rPr>
              <a:t>A0</a:t>
            </a:r>
            <a:r>
              <a:rPr lang="sv-SE" dirty="0">
                <a:latin typeface="Arial" pitchFamily="34" charset="0"/>
                <a:cs typeface="Arial" pitchFamily="34" charset="0"/>
              </a:rPr>
              <a:t>=200 mol/min, the volumetric flow rate is 100 dm</a:t>
            </a:r>
            <a:r>
              <a:rPr lang="sv-SE" baseline="30000" dirty="0">
                <a:latin typeface="Arial" pitchFamily="34" charset="0"/>
                <a:cs typeface="Arial" pitchFamily="34" charset="0"/>
              </a:rPr>
              <a:t>3</a:t>
            </a:r>
            <a:r>
              <a:rPr lang="sv-SE" dirty="0">
                <a:latin typeface="Arial" pitchFamily="34" charset="0"/>
                <a:cs typeface="Arial" pitchFamily="34" charset="0"/>
              </a:rPr>
              <a:t>/min and the </a:t>
            </a:r>
            <a:r>
              <a:rPr lang="sv-SE" dirty="0" smtClean="0">
                <a:latin typeface="Arial" pitchFamily="34" charset="0"/>
                <a:cs typeface="Arial" pitchFamily="34" charset="0"/>
              </a:rPr>
              <a:t>reaction </a:t>
            </a:r>
            <a:r>
              <a:rPr lang="sv-SE" dirty="0">
                <a:latin typeface="Arial" pitchFamily="34" charset="0"/>
                <a:cs typeface="Arial" pitchFamily="34" charset="0"/>
              </a:rPr>
              <a:t>volume is 50 dm</a:t>
            </a:r>
            <a:r>
              <a:rPr lang="sv-SE" baseline="30000" dirty="0">
                <a:latin typeface="Arial" pitchFamily="34" charset="0"/>
                <a:cs typeface="Arial" pitchFamily="34" charset="0"/>
              </a:rPr>
              <a:t>3</a:t>
            </a:r>
            <a:r>
              <a:rPr lang="sv-SE" dirty="0">
                <a:latin typeface="Arial" pitchFamily="34" charset="0"/>
                <a:cs typeface="Arial" pitchFamily="34" charset="0"/>
              </a:rPr>
              <a:t>.</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Find </a:t>
            </a:r>
            <a:r>
              <a:rPr lang="sv-SE" dirty="0">
                <a:latin typeface="Arial" pitchFamily="34" charset="0"/>
                <a:cs typeface="Arial" pitchFamily="34" charset="0"/>
              </a:rPr>
              <a:t>the concentrations of A, B, C and D existing in the reactor along with the existing selectivity. </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Plot </a:t>
            </a:r>
            <a:r>
              <a:rPr lang="sv-SE" dirty="0">
                <a:latin typeface="Arial" pitchFamily="34" charset="0"/>
                <a:cs typeface="Arial" pitchFamily="34" charset="0"/>
              </a:rPr>
              <a:t>F</a:t>
            </a:r>
            <a:r>
              <a:rPr lang="sv-SE" baseline="-25000" dirty="0">
                <a:latin typeface="Arial" pitchFamily="34" charset="0"/>
                <a:cs typeface="Arial" pitchFamily="34" charset="0"/>
              </a:rPr>
              <a:t>A</a:t>
            </a:r>
            <a:r>
              <a:rPr lang="sv-SE" dirty="0">
                <a:latin typeface="Arial" pitchFamily="34" charset="0"/>
                <a:cs typeface="Arial" pitchFamily="34" charset="0"/>
              </a:rPr>
              <a:t>, F</a:t>
            </a:r>
            <a:r>
              <a:rPr lang="sv-SE" baseline="-25000" dirty="0">
                <a:latin typeface="Arial" pitchFamily="34" charset="0"/>
                <a:cs typeface="Arial" pitchFamily="34" charset="0"/>
              </a:rPr>
              <a:t>B</a:t>
            </a:r>
            <a:r>
              <a:rPr lang="sv-SE" dirty="0">
                <a:latin typeface="Arial" pitchFamily="34" charset="0"/>
                <a:cs typeface="Arial" pitchFamily="34" charset="0"/>
              </a:rPr>
              <a:t>, F</a:t>
            </a:r>
            <a:r>
              <a:rPr lang="sv-SE" baseline="-25000" dirty="0">
                <a:latin typeface="Arial" pitchFamily="34" charset="0"/>
                <a:cs typeface="Arial" pitchFamily="34" charset="0"/>
              </a:rPr>
              <a:t>C</a:t>
            </a:r>
            <a:r>
              <a:rPr lang="sv-SE" dirty="0">
                <a:latin typeface="Arial" pitchFamily="34" charset="0"/>
                <a:cs typeface="Arial" pitchFamily="34" charset="0"/>
              </a:rPr>
              <a:t>, F</a:t>
            </a:r>
            <a:r>
              <a:rPr lang="sv-SE" baseline="-25000" dirty="0">
                <a:latin typeface="Arial" pitchFamily="34" charset="0"/>
                <a:cs typeface="Arial" pitchFamily="34" charset="0"/>
              </a:rPr>
              <a:t>D</a:t>
            </a:r>
            <a:r>
              <a:rPr lang="sv-SE" dirty="0">
                <a:latin typeface="Arial" pitchFamily="34" charset="0"/>
                <a:cs typeface="Arial" pitchFamily="34" charset="0"/>
              </a:rPr>
              <a:t> and S</a:t>
            </a:r>
            <a:r>
              <a:rPr lang="sv-SE" baseline="-25000" dirty="0">
                <a:latin typeface="Arial" pitchFamily="34" charset="0"/>
                <a:cs typeface="Arial" pitchFamily="34" charset="0"/>
              </a:rPr>
              <a:t>C/D</a:t>
            </a:r>
            <a:r>
              <a:rPr lang="sv-SE" dirty="0">
                <a:latin typeface="Arial" pitchFamily="34" charset="0"/>
                <a:cs typeface="Arial" pitchFamily="34" charset="0"/>
              </a:rPr>
              <a:t> as a function of  V</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10050376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17</a:t>
            </a:fld>
            <a:endParaRPr lang="sv-SE"/>
          </a:p>
        </p:txBody>
      </p:sp>
      <p:sp>
        <p:nvSpPr>
          <p:cNvPr id="6" name="Text Box 7"/>
          <p:cNvSpPr txBox="1">
            <a:spLocks noChangeArrowheads="1"/>
          </p:cNvSpPr>
          <p:nvPr/>
        </p:nvSpPr>
        <p:spPr bwMode="auto">
          <a:xfrm>
            <a:off x="941388" y="148907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7" name="Object 2"/>
          <p:cNvGraphicFramePr>
            <a:graphicFrameLocks noChangeAspect="1"/>
          </p:cNvGraphicFramePr>
          <p:nvPr>
            <p:extLst>
              <p:ext uri="{D42A27DB-BD31-4B8C-83A1-F6EECF244321}">
                <p14:modId xmlns:p14="http://schemas.microsoft.com/office/powerpoint/2010/main" val="4243112849"/>
              </p:ext>
            </p:extLst>
          </p:nvPr>
        </p:nvGraphicFramePr>
        <p:xfrm>
          <a:off x="1947863" y="2215902"/>
          <a:ext cx="2319338" cy="1130300"/>
        </p:xfrm>
        <a:graphic>
          <a:graphicData uri="http://schemas.openxmlformats.org/presentationml/2006/ole">
            <mc:AlternateContent xmlns:mc="http://schemas.openxmlformats.org/markup-compatibility/2006">
              <mc:Choice xmlns:v="urn:schemas-microsoft-com:vml" Requires="v">
                <p:oleObj spid="_x0000_s376872"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2215902"/>
                        <a:ext cx="2319338"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3329455257"/>
              </p:ext>
            </p:extLst>
          </p:nvPr>
        </p:nvGraphicFramePr>
        <p:xfrm>
          <a:off x="1947863" y="4275138"/>
          <a:ext cx="5181600" cy="2144712"/>
        </p:xfrm>
        <a:graphic>
          <a:graphicData uri="http://schemas.openxmlformats.org/presentationml/2006/ole">
            <mc:AlternateContent xmlns:mc="http://schemas.openxmlformats.org/markup-compatibility/2006">
              <mc:Choice xmlns:v="urn:schemas-microsoft-com:vml" Requires="v">
                <p:oleObj spid="_x0000_s376873" name="Equation" r:id="rId5" imgW="2209680" imgH="914400" progId="Equation.3">
                  <p:embed/>
                </p:oleObj>
              </mc:Choice>
              <mc:Fallback>
                <p:oleObj name="Equation" r:id="rId5" imgW="2209680" imgH="914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7863" y="4275138"/>
                        <a:ext cx="5181600" cy="214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ktangel 9"/>
          <p:cNvSpPr>
            <a:spLocks noChangeArrowheads="1"/>
          </p:cNvSpPr>
          <p:nvPr/>
        </p:nvSpPr>
        <p:spPr bwMode="auto">
          <a:xfrm>
            <a:off x="941388" y="3575050"/>
            <a:ext cx="3280065" cy="584775"/>
          </a:xfrm>
          <a:prstGeom prst="rect">
            <a:avLst/>
          </a:prstGeom>
          <a:noFill/>
          <a:ln w="9525">
            <a:noFill/>
            <a:miter lim="800000"/>
            <a:headEnd/>
            <a:tailEnd/>
          </a:ln>
        </p:spPr>
        <p:txBody>
          <a:bodyPr wrap="none">
            <a:spAutoFit/>
          </a:bodyPr>
          <a:lstStyle/>
          <a:p>
            <a:r>
              <a:rPr lang="en-US" sz="3200" b="1" dirty="0">
                <a:solidFill>
                  <a:srgbClr val="FFC000"/>
                </a:solidFill>
                <a:latin typeface="Arial" pitchFamily="34" charset="0"/>
                <a:cs typeface="Arial" pitchFamily="34" charset="0"/>
              </a:rPr>
              <a:t>1) Mole Balance</a:t>
            </a:r>
            <a:endParaRPr lang="en-US" sz="32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36243324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18</a:t>
            </a:fld>
            <a:endParaRPr lang="sv-SE"/>
          </a:p>
        </p:txBody>
      </p:sp>
      <p:sp>
        <p:nvSpPr>
          <p:cNvPr id="10" name="Rektangel 9"/>
          <p:cNvSpPr>
            <a:spLocks noChangeArrowheads="1"/>
          </p:cNvSpPr>
          <p:nvPr/>
        </p:nvSpPr>
        <p:spPr bwMode="auto">
          <a:xfrm>
            <a:off x="1015181" y="1700808"/>
            <a:ext cx="7661275" cy="3970318"/>
          </a:xfrm>
          <a:prstGeom prst="rect">
            <a:avLst/>
          </a:prstGeom>
          <a:noFill/>
          <a:ln w="9525">
            <a:noFill/>
            <a:miter lim="800000"/>
            <a:headEnd/>
            <a:tailEnd/>
          </a:ln>
        </p:spPr>
        <p:txBody>
          <a:bodyPr>
            <a:spAutoFit/>
          </a:bodyPr>
          <a:lstStyle/>
          <a:p>
            <a:pPr marL="457200" indent="-457200"/>
            <a:r>
              <a:rPr lang="en-US" sz="2800" b="1" dirty="0" smtClean="0">
                <a:solidFill>
                  <a:srgbClr val="E818CA"/>
                </a:solidFill>
                <a:latin typeface="Arial" pitchFamily="34" charset="0"/>
                <a:cs typeface="Arial" pitchFamily="34" charset="0"/>
              </a:rPr>
              <a:t>2</a:t>
            </a:r>
            <a:r>
              <a:rPr lang="en-US" sz="2800" b="1" dirty="0">
                <a:solidFill>
                  <a:srgbClr val="E818CA"/>
                </a:solidFill>
                <a:latin typeface="Arial" pitchFamily="34" charset="0"/>
                <a:cs typeface="Arial" pitchFamily="34" charset="0"/>
              </a:rPr>
              <a:t>) Rate Laws</a:t>
            </a:r>
            <a:r>
              <a:rPr lang="en-US" sz="2800" b="1" dirty="0" smtClean="0">
                <a:solidFill>
                  <a:srgbClr val="E818CA"/>
                </a:solidFill>
                <a:latin typeface="Arial" pitchFamily="34" charset="0"/>
                <a:cs typeface="Arial" pitchFamily="34" charset="0"/>
              </a:rPr>
              <a:t>:  </a:t>
            </a:r>
            <a:r>
              <a:rPr lang="en-US" sz="2800" dirty="0" smtClean="0">
                <a:latin typeface="Arial" pitchFamily="34" charset="0"/>
                <a:ea typeface="Arial" pitchFamily="34" charset="0"/>
                <a:cs typeface="Arial" pitchFamily="34" charset="0"/>
              </a:rPr>
              <a:t>(</a:t>
            </a:r>
            <a:r>
              <a:rPr lang="en-US" sz="2800" dirty="0">
                <a:latin typeface="Arial" pitchFamily="34" charset="0"/>
                <a:ea typeface="Arial" pitchFamily="34" charset="0"/>
                <a:cs typeface="Arial" pitchFamily="34" charset="0"/>
              </a:rPr>
              <a:t>5)-(</a:t>
            </a:r>
            <a:r>
              <a:rPr lang="en-US" sz="2800" dirty="0" smtClean="0">
                <a:latin typeface="Arial" pitchFamily="34" charset="0"/>
                <a:ea typeface="Arial" pitchFamily="34" charset="0"/>
                <a:cs typeface="Arial" pitchFamily="34" charset="0"/>
              </a:rPr>
              <a:t>14) same as </a:t>
            </a:r>
            <a:r>
              <a:rPr lang="en-US" sz="2800" dirty="0">
                <a:solidFill>
                  <a:srgbClr val="FF00FF"/>
                </a:solidFill>
                <a:latin typeface="Arial" pitchFamily="34" charset="0"/>
                <a:cs typeface="Arial" pitchFamily="34" charset="0"/>
              </a:rPr>
              <a:t>PFR</a:t>
            </a:r>
            <a:endParaRPr lang="en-US" sz="2800" dirty="0" smtClean="0">
              <a:latin typeface="Arial" pitchFamily="34" charset="0"/>
              <a:ea typeface="Arial" pitchFamily="34" charset="0"/>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a:solidFill>
                  <a:srgbClr val="00B050"/>
                </a:solidFill>
                <a:latin typeface="Arial" pitchFamily="34" charset="0"/>
                <a:cs typeface="Arial" pitchFamily="34" charset="0"/>
              </a:rPr>
              <a:t>3) </a:t>
            </a:r>
            <a:r>
              <a:rPr lang="en-US" sz="2800" b="1" dirty="0" smtClean="0">
                <a:solidFill>
                  <a:srgbClr val="00B050"/>
                </a:solidFill>
                <a:latin typeface="Arial" pitchFamily="34" charset="0"/>
                <a:cs typeface="Arial" pitchFamily="34" charset="0"/>
              </a:rPr>
              <a:t>Stoichiometry:  </a:t>
            </a:r>
            <a:r>
              <a:rPr lang="en-US" sz="2800" dirty="0">
                <a:latin typeface="Arial" pitchFamily="34" charset="0"/>
                <a:ea typeface="Arial" pitchFamily="34" charset="0"/>
                <a:cs typeface="Arial" pitchFamily="34" charset="0"/>
              </a:rPr>
              <a:t>(15)-(</a:t>
            </a:r>
            <a:r>
              <a:rPr lang="en-US" sz="2800" dirty="0" smtClean="0">
                <a:latin typeface="Arial" pitchFamily="34" charset="0"/>
                <a:ea typeface="Arial" pitchFamily="34" charset="0"/>
                <a:cs typeface="Arial" pitchFamily="34" charset="0"/>
              </a:rPr>
              <a:t>18) </a:t>
            </a:r>
          </a:p>
          <a:p>
            <a:pPr marL="457200" indent="-457200"/>
            <a:r>
              <a:rPr lang="en-US" sz="2800" dirty="0">
                <a:latin typeface="Arial" pitchFamily="34" charset="0"/>
                <a:cs typeface="Arial" pitchFamily="34" charset="0"/>
              </a:rPr>
              <a:t>	</a:t>
            </a:r>
            <a:r>
              <a:rPr lang="en-US" sz="2800" dirty="0" smtClean="0">
                <a:latin typeface="Arial" pitchFamily="34" charset="0"/>
                <a:cs typeface="Arial" pitchFamily="34" charset="0"/>
              </a:rPr>
              <a:t>					same as </a:t>
            </a:r>
            <a:r>
              <a:rPr lang="en-US" sz="2800" dirty="0">
                <a:solidFill>
                  <a:srgbClr val="0070C0"/>
                </a:solidFill>
                <a:latin typeface="Arial" pitchFamily="34" charset="0"/>
                <a:cs typeface="Arial" pitchFamily="34" charset="0"/>
              </a:rPr>
              <a:t>Liquid Phase </a:t>
            </a:r>
            <a:r>
              <a:rPr lang="en-US" sz="2800" dirty="0">
                <a:solidFill>
                  <a:srgbClr val="FF00FF"/>
                </a:solidFill>
                <a:latin typeface="Arial" pitchFamily="34" charset="0"/>
                <a:cs typeface="Arial" pitchFamily="34" charset="0"/>
              </a:rPr>
              <a:t>PFR</a:t>
            </a:r>
            <a:endParaRPr lang="en-US" sz="2800" b="1" dirty="0">
              <a:solidFill>
                <a:srgbClr val="00B050"/>
              </a:solidFill>
              <a:latin typeface="Arial" pitchFamily="34" charset="0"/>
              <a:cs typeface="Arial" pitchFamily="34" charset="0"/>
            </a:endParaRPr>
          </a:p>
          <a:p>
            <a:pPr marL="457200" indent="-457200"/>
            <a:endPar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rPr>
              <a:t>	</a:t>
            </a:r>
            <a:endParaRPr lang="en-US" sz="2800" dirty="0">
              <a:latin typeface="Arial" pitchFamily="34" charset="0"/>
              <a:ea typeface="Arial" pitchFamily="34" charset="0"/>
              <a:cs typeface="Arial" pitchFamily="34" charset="0"/>
            </a:endParaRPr>
          </a:p>
          <a:p>
            <a:pPr marL="457200" indent="-457200"/>
            <a:r>
              <a:rPr lang="en-US" sz="2800" dirty="0">
                <a:ln w="12700">
                  <a:noFill/>
                  <a:prstDash val="solid"/>
                </a:ln>
                <a:latin typeface="Arial" pitchFamily="34" charset="0"/>
                <a:ea typeface="+mj-ea"/>
                <a:cs typeface="Arial" pitchFamily="34" charset="0"/>
              </a:rPr>
              <a:t>4) Parameters</a:t>
            </a:r>
            <a:r>
              <a:rPr lang="en-US" sz="2800" dirty="0" smtClean="0">
                <a:ln w="12700">
                  <a:noFill/>
                  <a:prstDash val="solid"/>
                </a:ln>
                <a:latin typeface="Arial" pitchFamily="34" charset="0"/>
                <a:ea typeface="+mj-ea"/>
                <a:cs typeface="Arial" pitchFamily="34" charset="0"/>
              </a:rPr>
              <a:t>:</a:t>
            </a:r>
            <a:endParaRPr lang="en-US" sz="2800" b="1" u="sng" dirty="0">
              <a:latin typeface="Arial" pitchFamily="34" charset="0"/>
              <a:ea typeface="Arial" pitchFamily="34" charset="0"/>
              <a:cs typeface="Arial" pitchFamily="34" charset="0"/>
            </a:endParaRPr>
          </a:p>
          <a:p>
            <a:pPr marL="457200" indent="-457200"/>
            <a:endParaRPr lang="sv-SE" sz="2800" b="1" u="sng" dirty="0">
              <a:solidFill>
                <a:srgbClr val="C6491E"/>
              </a:solidFill>
              <a:latin typeface="Arial" pitchFamily="34" charset="0"/>
              <a:ea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652979311"/>
              </p:ext>
            </p:extLst>
          </p:nvPr>
        </p:nvGraphicFramePr>
        <p:xfrm>
          <a:off x="1475656" y="3662601"/>
          <a:ext cx="5499100" cy="885825"/>
        </p:xfrm>
        <a:graphic>
          <a:graphicData uri="http://schemas.openxmlformats.org/presentationml/2006/ole">
            <mc:AlternateContent xmlns:mc="http://schemas.openxmlformats.org/markup-compatibility/2006">
              <mc:Choice xmlns:v="urn:schemas-microsoft-com:vml" Requires="v">
                <p:oleObj spid="_x0000_s375850" name="Equation" r:id="rId3" imgW="2527300" imgH="431800" progId="Equation.3">
                  <p:embed/>
                </p:oleObj>
              </mc:Choice>
              <mc:Fallback>
                <p:oleObj name="Equation" r:id="rId3" imgW="25273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662601"/>
                        <a:ext cx="5499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246989570"/>
              </p:ext>
            </p:extLst>
          </p:nvPr>
        </p:nvGraphicFramePr>
        <p:xfrm>
          <a:off x="2051720" y="5301208"/>
          <a:ext cx="4071937" cy="512762"/>
        </p:xfrm>
        <a:graphic>
          <a:graphicData uri="http://schemas.openxmlformats.org/presentationml/2006/ole">
            <mc:AlternateContent xmlns:mc="http://schemas.openxmlformats.org/markup-compatibility/2006">
              <mc:Choice xmlns:v="urn:schemas-microsoft-com:vml" Requires="v">
                <p:oleObj spid="_x0000_s375851" name="Equation" r:id="rId5" imgW="1816100" imgH="228600" progId="Equation.3">
                  <p:embed/>
                </p:oleObj>
              </mc:Choice>
              <mc:Fallback>
                <p:oleObj name="Equation" r:id="rId5" imgW="1816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301208"/>
                        <a:ext cx="4071937"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10150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19</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140170352"/>
              </p:ext>
            </p:extLst>
          </p:nvPr>
        </p:nvGraphicFramePr>
        <p:xfrm>
          <a:off x="2005013" y="2276872"/>
          <a:ext cx="1916112" cy="933450"/>
        </p:xfrm>
        <a:graphic>
          <a:graphicData uri="http://schemas.openxmlformats.org/presentationml/2006/ole">
            <mc:AlternateContent xmlns:mc="http://schemas.openxmlformats.org/markup-compatibility/2006">
              <mc:Choice xmlns:v="urn:schemas-microsoft-com:vml" Requires="v">
                <p:oleObj spid="_x0000_s377962"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6872"/>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2803558723"/>
              </p:ext>
            </p:extLst>
          </p:nvPr>
        </p:nvGraphicFramePr>
        <p:xfrm>
          <a:off x="5902820" y="4077072"/>
          <a:ext cx="2917652" cy="2202421"/>
        </p:xfrm>
        <a:graphic>
          <a:graphicData uri="http://schemas.openxmlformats.org/presentationml/2006/ole">
            <mc:AlternateContent xmlns:mc="http://schemas.openxmlformats.org/markup-compatibility/2006">
              <mc:Choice xmlns:v="urn:schemas-microsoft-com:vml" Requires="v">
                <p:oleObj spid="_x0000_s377963" name="Equation" r:id="rId5" imgW="1663560" imgH="1295280" progId="Equation.3">
                  <p:embed/>
                </p:oleObj>
              </mc:Choice>
              <mc:Fallback>
                <p:oleObj name="Equation" r:id="rId5" imgW="1663560" imgH="1295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2820" y="4077072"/>
                        <a:ext cx="2917652" cy="2202421"/>
                      </a:xfrm>
                      <a:prstGeom prst="rect">
                        <a:avLst/>
                      </a:prstGeom>
                      <a:noFill/>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66466849"/>
              </p:ext>
            </p:extLst>
          </p:nvPr>
        </p:nvGraphicFramePr>
        <p:xfrm>
          <a:off x="107504" y="3392801"/>
          <a:ext cx="9230638" cy="396240"/>
        </p:xfrm>
        <a:graphic>
          <a:graphicData uri="http://schemas.openxmlformats.org/drawingml/2006/table">
            <a:tbl>
              <a:tblPr firstRow="1" bandRow="1">
                <a:effectLst/>
                <a:tableStyleId>{2D5ABB26-0587-4C30-8999-92F81FD0307C}</a:tableStyleId>
              </a:tblPr>
              <a:tblGrid>
                <a:gridCol w="3672408"/>
                <a:gridCol w="2043430"/>
                <a:gridCol w="3514800"/>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grpSp>
        <p:nvGrpSpPr>
          <p:cNvPr id="4" name="Group 3"/>
          <p:cNvGrpSpPr/>
          <p:nvPr/>
        </p:nvGrpSpPr>
        <p:grpSpPr>
          <a:xfrm>
            <a:off x="80113" y="4016363"/>
            <a:ext cx="3699799" cy="2330883"/>
            <a:chOff x="22928" y="4021496"/>
            <a:chExt cx="3699799" cy="2330883"/>
          </a:xfrm>
        </p:grpSpPr>
        <p:graphicFrame>
          <p:nvGraphicFramePr>
            <p:cNvPr id="15" name="Object 5"/>
            <p:cNvGraphicFramePr>
              <a:graphicFrameLocks noChangeAspect="1"/>
            </p:cNvGraphicFramePr>
            <p:nvPr>
              <p:extLst>
                <p:ext uri="{D42A27DB-BD31-4B8C-83A1-F6EECF244321}">
                  <p14:modId xmlns:p14="http://schemas.microsoft.com/office/powerpoint/2010/main" val="2114749960"/>
                </p:ext>
              </p:extLst>
            </p:nvPr>
          </p:nvGraphicFramePr>
          <p:xfrm>
            <a:off x="37215" y="4052566"/>
            <a:ext cx="2966286" cy="440432"/>
          </p:xfrm>
          <a:graphic>
            <a:graphicData uri="http://schemas.openxmlformats.org/presentationml/2006/ole">
              <mc:AlternateContent xmlns:mc="http://schemas.openxmlformats.org/markup-compatibility/2006">
                <mc:Choice xmlns:v="urn:schemas-microsoft-com:vml" Requires="v">
                  <p:oleObj spid="_x0000_s377964" name="Equation" r:id="rId7" imgW="1587240" imgH="228600" progId="Equation.3">
                    <p:embed/>
                  </p:oleObj>
                </mc:Choice>
                <mc:Fallback>
                  <p:oleObj name="Equation" r:id="rId7" imgW="1587240" imgH="228600" progId="Equation.3">
                    <p:embed/>
                    <p:pic>
                      <p:nvPicPr>
                        <p:cNvPr id="0" name=""/>
                        <p:cNvPicPr>
                          <a:picLocks noChangeAspect="1" noChangeArrowheads="1"/>
                        </p:cNvPicPr>
                        <p:nvPr/>
                      </p:nvPicPr>
                      <p:blipFill>
                        <a:blip r:embed="rId8"/>
                        <a:srcRect/>
                        <a:stretch>
                          <a:fillRect/>
                        </a:stretch>
                      </p:blipFill>
                      <p:spPr bwMode="auto">
                        <a:xfrm>
                          <a:off x="37215" y="4052566"/>
                          <a:ext cx="2966286" cy="440432"/>
                        </a:xfrm>
                        <a:prstGeom prst="rect">
                          <a:avLst/>
                        </a:prstGeom>
                        <a:noFill/>
                        <a:ln>
                          <a:noFill/>
                        </a:ln>
                        <a:effectLst/>
                        <a:extLst/>
                      </p:spPr>
                    </p:pic>
                  </p:oleObj>
                </mc:Fallback>
              </mc:AlternateContent>
            </a:graphicData>
          </a:graphic>
        </p:graphicFrame>
        <p:sp>
          <p:nvSpPr>
            <p:cNvPr id="16" name="TextBox 17"/>
            <p:cNvSpPr txBox="1">
              <a:spLocks noChangeArrowheads="1"/>
            </p:cNvSpPr>
            <p:nvPr/>
          </p:nvSpPr>
          <p:spPr bwMode="auto">
            <a:xfrm>
              <a:off x="2640603" y="4021496"/>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17" name="Object 6"/>
            <p:cNvGraphicFramePr>
              <a:graphicFrameLocks noChangeAspect="1"/>
            </p:cNvGraphicFramePr>
            <p:nvPr>
              <p:extLst>
                <p:ext uri="{D42A27DB-BD31-4B8C-83A1-F6EECF244321}">
                  <p14:modId xmlns:p14="http://schemas.microsoft.com/office/powerpoint/2010/main" val="1798795091"/>
                </p:ext>
              </p:extLst>
            </p:nvPr>
          </p:nvGraphicFramePr>
          <p:xfrm>
            <a:off x="22928" y="4629511"/>
            <a:ext cx="2799647" cy="431439"/>
          </p:xfrm>
          <a:graphic>
            <a:graphicData uri="http://schemas.openxmlformats.org/presentationml/2006/ole">
              <mc:AlternateContent xmlns:mc="http://schemas.openxmlformats.org/markup-compatibility/2006">
                <mc:Choice xmlns:v="urn:schemas-microsoft-com:vml" Requires="v">
                  <p:oleObj spid="_x0000_s377965" name="Equation" r:id="rId9" imgW="1612800" imgH="228600" progId="Equation.3">
                    <p:embed/>
                  </p:oleObj>
                </mc:Choice>
                <mc:Fallback>
                  <p:oleObj name="Equation" r:id="rId9" imgW="1612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28" y="4629511"/>
                          <a:ext cx="2799647" cy="431439"/>
                        </a:xfrm>
                        <a:prstGeom prst="rect">
                          <a:avLst/>
                        </a:prstGeom>
                        <a:noFill/>
                        <a:ln>
                          <a:noFill/>
                        </a:ln>
                        <a:effectLst/>
                        <a:extLst/>
                      </p:spPr>
                    </p:pic>
                  </p:oleObj>
                </mc:Fallback>
              </mc:AlternateContent>
            </a:graphicData>
          </a:graphic>
        </p:graphicFrame>
        <p:sp>
          <p:nvSpPr>
            <p:cNvPr id="18" name="TextBox 17"/>
            <p:cNvSpPr txBox="1">
              <a:spLocks noChangeArrowheads="1"/>
            </p:cNvSpPr>
            <p:nvPr/>
          </p:nvSpPr>
          <p:spPr bwMode="auto">
            <a:xfrm>
              <a:off x="2579563"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19" name="Object 7"/>
            <p:cNvGraphicFramePr>
              <a:graphicFrameLocks noChangeAspect="1"/>
            </p:cNvGraphicFramePr>
            <p:nvPr>
              <p:extLst>
                <p:ext uri="{D42A27DB-BD31-4B8C-83A1-F6EECF244321}">
                  <p14:modId xmlns:p14="http://schemas.microsoft.com/office/powerpoint/2010/main" val="3134482968"/>
                </p:ext>
              </p:extLst>
            </p:nvPr>
          </p:nvGraphicFramePr>
          <p:xfrm>
            <a:off x="39431" y="5254632"/>
            <a:ext cx="2840226" cy="440035"/>
          </p:xfrm>
          <a:graphic>
            <a:graphicData uri="http://schemas.openxmlformats.org/presentationml/2006/ole">
              <mc:AlternateContent xmlns:mc="http://schemas.openxmlformats.org/markup-compatibility/2006">
                <mc:Choice xmlns:v="urn:schemas-microsoft-com:vml" Requires="v">
                  <p:oleObj spid="_x0000_s377966" name="Equation" r:id="rId11" imgW="1473120" imgH="228600" progId="Equation.3">
                    <p:embed/>
                  </p:oleObj>
                </mc:Choice>
                <mc:Fallback>
                  <p:oleObj name="Equation" r:id="rId11" imgW="147312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431" y="5254632"/>
                          <a:ext cx="2840226" cy="440035"/>
                        </a:xfrm>
                        <a:prstGeom prst="rect">
                          <a:avLst/>
                        </a:prstGeom>
                        <a:noFill/>
                        <a:ln>
                          <a:noFill/>
                        </a:ln>
                        <a:effectLst/>
                        <a:extLst/>
                      </p:spPr>
                    </p:pic>
                  </p:oleObj>
                </mc:Fallback>
              </mc:AlternateContent>
            </a:graphicData>
          </a:graphic>
        </p:graphicFrame>
        <p:sp>
          <p:nvSpPr>
            <p:cNvPr id="20" name="TextBox 19"/>
            <p:cNvSpPr txBox="1">
              <a:spLocks noChangeArrowheads="1"/>
            </p:cNvSpPr>
            <p:nvPr/>
          </p:nvSpPr>
          <p:spPr bwMode="auto">
            <a:xfrm>
              <a:off x="2579563" y="5245632"/>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1" name="Object 8"/>
            <p:cNvGraphicFramePr>
              <a:graphicFrameLocks noChangeAspect="1"/>
            </p:cNvGraphicFramePr>
            <p:nvPr>
              <p:extLst>
                <p:ext uri="{D42A27DB-BD31-4B8C-83A1-F6EECF244321}">
                  <p14:modId xmlns:p14="http://schemas.microsoft.com/office/powerpoint/2010/main" val="3898841922"/>
                </p:ext>
              </p:extLst>
            </p:nvPr>
          </p:nvGraphicFramePr>
          <p:xfrm>
            <a:off x="73815" y="5936763"/>
            <a:ext cx="2484437" cy="379413"/>
          </p:xfrm>
          <a:graphic>
            <a:graphicData uri="http://schemas.openxmlformats.org/presentationml/2006/ole">
              <mc:AlternateContent xmlns:mc="http://schemas.openxmlformats.org/markup-compatibility/2006">
                <mc:Choice xmlns:v="urn:schemas-microsoft-com:vml" Requires="v">
                  <p:oleObj spid="_x0000_s377967" name="Equation" r:id="rId13" imgW="1498320" imgH="215640" progId="Equation.3">
                    <p:embed/>
                  </p:oleObj>
                </mc:Choice>
                <mc:Fallback>
                  <p:oleObj name="Equation" r:id="rId13" imgW="1498320" imgH="215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815" y="5936763"/>
                          <a:ext cx="2484437"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TextBox 21"/>
            <p:cNvSpPr txBox="1">
              <a:spLocks noChangeArrowheads="1"/>
            </p:cNvSpPr>
            <p:nvPr/>
          </p:nvSpPr>
          <p:spPr bwMode="auto">
            <a:xfrm>
              <a:off x="2581567" y="59367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sp>
        <p:nvSpPr>
          <p:cNvPr id="23" name="TextBox 22"/>
          <p:cNvSpPr txBox="1"/>
          <p:nvPr/>
        </p:nvSpPr>
        <p:spPr>
          <a:xfrm>
            <a:off x="964414" y="1326301"/>
            <a:ext cx="4201791" cy="461665"/>
          </a:xfrm>
          <a:prstGeom prst="rect">
            <a:avLst/>
          </a:prstGeom>
          <a:noFill/>
        </p:spPr>
        <p:txBody>
          <a:bodyPr wrap="none" rtlCol="0">
            <a:spAutoFit/>
          </a:bodyPr>
          <a:lstStyle/>
          <a:p>
            <a:r>
              <a:rPr lang="en-US" sz="2400" b="1" dirty="0" smtClean="0">
                <a:latin typeface="Arial" pitchFamily="34" charset="0"/>
                <a:cs typeface="Arial" pitchFamily="34" charset="0"/>
              </a:rPr>
              <a:t>In terms of molar flow rates</a:t>
            </a:r>
            <a:endParaRPr lang="en-US" sz="2400" b="1" dirty="0">
              <a:latin typeface="Arial" pitchFamily="34" charset="0"/>
              <a:cs typeface="Arial" pitchFamily="34" charset="0"/>
            </a:endParaRPr>
          </a:p>
        </p:txBody>
      </p:sp>
      <p:sp>
        <p:nvSpPr>
          <p:cNvPr id="5" name="TextBox 4"/>
          <p:cNvSpPr txBox="1"/>
          <p:nvPr/>
        </p:nvSpPr>
        <p:spPr>
          <a:xfrm>
            <a:off x="4155717" y="3988505"/>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15064735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Lecture 13 – Tuesday 2/26/2013</a:t>
            </a:r>
          </a:p>
        </p:txBody>
      </p:sp>
      <p:sp>
        <p:nvSpPr>
          <p:cNvPr id="3" name="Platshållare för innehåll 2"/>
          <p:cNvSpPr>
            <a:spLocks noGrp="1"/>
          </p:cNvSpPr>
          <p:nvPr>
            <p:ph sz="quarter" idx="1"/>
          </p:nvPr>
        </p:nvSpPr>
        <p:spPr/>
        <p:txBody>
          <a:bodyPr>
            <a:noAutofit/>
          </a:bodyPr>
          <a:lstStyle/>
          <a:p>
            <a:r>
              <a:rPr lang="en-US" sz="2800" dirty="0" smtClean="0">
                <a:latin typeface="Arial" pitchFamily="34" charset="0"/>
                <a:cs typeface="Arial" pitchFamily="34" charset="0"/>
              </a:rPr>
              <a:t>Complex Reactions:</a:t>
            </a:r>
          </a:p>
          <a:p>
            <a:pPr algn="ctr">
              <a:lnSpc>
                <a:spcPct val="90000"/>
              </a:lnSpc>
              <a:buNone/>
            </a:pPr>
            <a:r>
              <a:rPr lang="en-US" sz="2800" dirty="0">
                <a:latin typeface="Arial" pitchFamily="34" charset="0"/>
                <a:cs typeface="Arial" pitchFamily="34" charset="0"/>
              </a:rPr>
              <a:t>A +2B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C</a:t>
            </a:r>
          </a:p>
          <a:p>
            <a:pPr algn="ctr">
              <a:lnSpc>
                <a:spcPct val="90000"/>
              </a:lnSpc>
              <a:buNone/>
            </a:pPr>
            <a:r>
              <a:rPr lang="en-US" sz="2800" dirty="0">
                <a:latin typeface="Arial" pitchFamily="34" charset="0"/>
                <a:cs typeface="Arial" pitchFamily="34" charset="0"/>
              </a:rPr>
              <a:t>A + 3C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a:t>
            </a:r>
            <a:r>
              <a:rPr lang="en-US" sz="2800" dirty="0" smtClean="0">
                <a:latin typeface="Arial" pitchFamily="34" charset="0"/>
                <a:cs typeface="Arial" pitchFamily="34" charset="0"/>
              </a:rPr>
              <a:t>D</a:t>
            </a:r>
            <a:endParaRPr lang="en-US" sz="2800" dirty="0">
              <a:latin typeface="Arial" pitchFamily="34" charset="0"/>
              <a:cs typeface="Arial" pitchFamily="34" charset="0"/>
            </a:endParaRPr>
          </a:p>
          <a:p>
            <a:pPr lvl="1">
              <a:lnSpc>
                <a:spcPct val="90000"/>
              </a:lnSpc>
            </a:pPr>
            <a:r>
              <a:rPr lang="en-US" dirty="0" smtClean="0">
                <a:latin typeface="Arial" pitchFamily="34" charset="0"/>
                <a:cs typeface="Arial" pitchFamily="34" charset="0"/>
              </a:rPr>
              <a:t>Example A: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lnSpc>
                <a:spcPct val="90000"/>
              </a:lnSpc>
            </a:pPr>
            <a:r>
              <a:rPr lang="en-US" dirty="0">
                <a:latin typeface="Arial" pitchFamily="34" charset="0"/>
                <a:cs typeface="Arial" pitchFamily="34" charset="0"/>
              </a:rPr>
              <a:t>Example B</a:t>
            </a:r>
            <a:r>
              <a:rPr lang="en-US" dirty="0" smtClean="0">
                <a:latin typeface="Arial" pitchFamily="34" charset="0"/>
                <a:cs typeface="Arial" pitchFamily="34" charset="0"/>
              </a:rPr>
              <a:t>: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a:ln w="12700">
                  <a:noFill/>
                  <a:prstDash val="solid"/>
                </a:ln>
                <a:solidFill>
                  <a:srgbClr val="FF0000"/>
                </a:solidFill>
                <a:latin typeface="Arial" pitchFamily="34" charset="0"/>
                <a:cs typeface="Arial" pitchFamily="34" charset="0"/>
              </a:rPr>
              <a:t>CSTR</a:t>
            </a:r>
          </a:p>
          <a:p>
            <a:pPr lvl="1">
              <a:lnSpc>
                <a:spcPct val="90000"/>
              </a:lnSpc>
            </a:pPr>
            <a:r>
              <a:rPr lang="en-US" dirty="0">
                <a:latin typeface="Arial" pitchFamily="34" charset="0"/>
                <a:cs typeface="Arial" pitchFamily="34" charset="0"/>
              </a:rPr>
              <a:t>Example C</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r>
              <a:rPr lang="en-US" dirty="0">
                <a:latin typeface="Arial" pitchFamily="34" charset="0"/>
                <a:cs typeface="Arial" pitchFamily="34" charset="0"/>
              </a:rPr>
              <a:t>Example D</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a:solidFill>
                  <a:srgbClr val="7030A0"/>
                </a:solidFill>
                <a:latin typeface="Arial" pitchFamily="34" charset="0"/>
                <a:cs typeface="Arial" pitchFamily="34" charset="0"/>
              </a:rPr>
              <a:t>Membrane </a:t>
            </a:r>
            <a:r>
              <a:rPr lang="en-US" dirty="0" smtClean="0">
                <a:solidFill>
                  <a:srgbClr val="7030A0"/>
                </a:solidFill>
                <a:latin typeface="Arial" pitchFamily="34" charset="0"/>
                <a:cs typeface="Arial" pitchFamily="34" charset="0"/>
              </a:rPr>
              <a:t>Reactors</a:t>
            </a:r>
            <a:endParaRPr lang="en-US" dirty="0" smtClean="0">
              <a:latin typeface="Arial" pitchFamily="34" charset="0"/>
              <a:cs typeface="Arial" pitchFamily="34" charset="0"/>
            </a:endParaRPr>
          </a:p>
          <a:p>
            <a:pPr marL="320040" lvl="1" indent="0">
              <a:buNone/>
            </a:pPr>
            <a:r>
              <a:rPr lang="en-US" sz="2000" dirty="0" smtClean="0">
                <a:ln w="12700">
                  <a:noFill/>
                  <a:prstDash val="solid"/>
                </a:ln>
                <a:latin typeface="Arial" pitchFamily="34" charset="0"/>
                <a:cs typeface="Arial" pitchFamily="34" charset="0"/>
              </a:rPr>
              <a:t>	Sweep </a:t>
            </a:r>
            <a:r>
              <a:rPr lang="en-US" sz="2000" dirty="0">
                <a:ln w="12700">
                  <a:noFill/>
                  <a:prstDash val="solid"/>
                </a:ln>
                <a:latin typeface="Arial" pitchFamily="34" charset="0"/>
                <a:cs typeface="Arial" pitchFamily="34" charset="0"/>
              </a:rPr>
              <a:t>Gas Concentration </a:t>
            </a:r>
            <a:r>
              <a:rPr lang="en-US" sz="2000" dirty="0" smtClean="0">
                <a:ln w="12700">
                  <a:noFill/>
                  <a:prstDash val="solid"/>
                </a:ln>
                <a:latin typeface="Arial" pitchFamily="34" charset="0"/>
                <a:cs typeface="Arial" pitchFamily="34" charset="0"/>
              </a:rPr>
              <a:t>Essentially Zero</a:t>
            </a:r>
          </a:p>
          <a:p>
            <a:pPr marL="320040" lvl="1" indent="0">
              <a:buNone/>
            </a:pPr>
            <a:r>
              <a:rPr lang="en-US" sz="2000" dirty="0">
                <a:ln w="12700">
                  <a:noFill/>
                  <a:prstDash val="solid"/>
                </a:ln>
                <a:latin typeface="Arial" pitchFamily="34" charset="0"/>
                <a:cs typeface="Arial" pitchFamily="34" charset="0"/>
              </a:rPr>
              <a:t>	</a:t>
            </a:r>
            <a:r>
              <a:rPr lang="en-US" sz="2000" dirty="0" smtClean="0">
                <a:ln w="12700">
                  <a:noFill/>
                  <a:prstDash val="solid"/>
                </a:ln>
                <a:latin typeface="Arial" pitchFamily="34" charset="0"/>
                <a:cs typeface="Arial" pitchFamily="34" charset="0"/>
              </a:rPr>
              <a:t>Sweep </a:t>
            </a:r>
            <a:r>
              <a:rPr lang="en-US" sz="2000" dirty="0">
                <a:ln w="12700">
                  <a:noFill/>
                  <a:prstDash val="solid"/>
                </a:ln>
                <a:latin typeface="Arial" pitchFamily="34" charset="0"/>
                <a:cs typeface="Arial" pitchFamily="34" charset="0"/>
              </a:rPr>
              <a:t>Gas Concentration Increases with Distance </a:t>
            </a:r>
          </a:p>
          <a:p>
            <a:pPr marL="548640" lvl="2" indent="-274320">
              <a:lnSpc>
                <a:spcPct val="90000"/>
              </a:lnSpc>
              <a:spcBef>
                <a:spcPts val="580"/>
              </a:spcBef>
              <a:buClr>
                <a:schemeClr val="accent1"/>
              </a:buClr>
            </a:pPr>
            <a:r>
              <a:rPr lang="en-US" sz="2400" dirty="0">
                <a:latin typeface="Arial" pitchFamily="34" charset="0"/>
                <a:cs typeface="Arial" pitchFamily="34" charset="0"/>
              </a:rPr>
              <a:t>Example </a:t>
            </a:r>
            <a:r>
              <a:rPr lang="en-US" sz="2400" dirty="0" smtClean="0">
                <a:latin typeface="Arial" pitchFamily="34" charset="0"/>
                <a:cs typeface="Arial" pitchFamily="34" charset="0"/>
              </a:rPr>
              <a:t>E: </a:t>
            </a:r>
            <a:r>
              <a:rPr lang="en-US" sz="2400" b="1" dirty="0" err="1" smtClean="0">
                <a:solidFill>
                  <a:srgbClr val="00FF99"/>
                </a:solidFill>
                <a:latin typeface="Arial" pitchFamily="34" charset="0"/>
                <a:cs typeface="Arial" pitchFamily="34" charset="0"/>
              </a:rPr>
              <a:t>Semibatch</a:t>
            </a:r>
            <a:r>
              <a:rPr lang="en-US" sz="2400" b="1" dirty="0" smtClean="0">
                <a:solidFill>
                  <a:srgbClr val="00FF99"/>
                </a:solidFill>
                <a:latin typeface="Arial" pitchFamily="34" charset="0"/>
                <a:cs typeface="Arial" pitchFamily="34" charset="0"/>
              </a:rPr>
              <a:t> Reactor</a:t>
            </a:r>
            <a:endParaRPr lang="en-US" sz="2400" b="1" dirty="0">
              <a:solidFill>
                <a:srgbClr val="00FF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4C12D0D-8DFA-4C40-B1C2-BE686922E896}" type="slidenum">
              <a:rPr lang="sv-SE" smtClean="0">
                <a:solidFill>
                  <a:prstClr val="black"/>
                </a:solidFill>
              </a:rPr>
              <a:pPr/>
              <a:t>2</a:t>
            </a:fld>
            <a:endParaRPr lang="sv-SE">
              <a:solidFill>
                <a:prstClr val="black"/>
              </a:solidFill>
            </a:endParaRPr>
          </a:p>
        </p:txBody>
      </p:sp>
    </p:spTree>
    <p:extLst>
      <p:ext uri="{BB962C8B-B14F-4D97-AF65-F5344CB8AC3E}">
        <p14:creationId xmlns:p14="http://schemas.microsoft.com/office/powerpoint/2010/main" val="947053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20</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3975090730"/>
              </p:ext>
            </p:extLst>
          </p:nvPr>
        </p:nvGraphicFramePr>
        <p:xfrm>
          <a:off x="2005013" y="2279526"/>
          <a:ext cx="1916112" cy="933450"/>
        </p:xfrm>
        <a:graphic>
          <a:graphicData uri="http://schemas.openxmlformats.org/presentationml/2006/ole">
            <mc:AlternateContent xmlns:mc="http://schemas.openxmlformats.org/markup-compatibility/2006">
              <mc:Choice xmlns:v="urn:schemas-microsoft-com:vml" Requires="v">
                <p:oleObj spid="_x0000_s378980"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9526"/>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6000488"/>
              </p:ext>
            </p:extLst>
          </p:nvPr>
        </p:nvGraphicFramePr>
        <p:xfrm>
          <a:off x="-36512" y="3429000"/>
          <a:ext cx="9158630" cy="396240"/>
        </p:xfrm>
        <a:graphic>
          <a:graphicData uri="http://schemas.openxmlformats.org/drawingml/2006/table">
            <a:tbl>
              <a:tblPr firstRow="1" bandRow="1">
                <a:effectLst/>
                <a:tableStyleId>{2D5ABB26-0587-4C30-8999-92F81FD0307C}</a:tableStyleId>
              </a:tblPr>
              <a:tblGrid>
                <a:gridCol w="3600400"/>
                <a:gridCol w="2304256"/>
                <a:gridCol w="3253974"/>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sp>
        <p:nvSpPr>
          <p:cNvPr id="23" name="TextBox 22"/>
          <p:cNvSpPr txBox="1"/>
          <p:nvPr/>
        </p:nvSpPr>
        <p:spPr>
          <a:xfrm>
            <a:off x="964414" y="1326301"/>
            <a:ext cx="3876382" cy="461665"/>
          </a:xfrm>
          <a:prstGeom prst="rect">
            <a:avLst/>
          </a:prstGeom>
          <a:noFill/>
        </p:spPr>
        <p:txBody>
          <a:bodyPr wrap="none" rtlCol="0">
            <a:spAutoFit/>
          </a:bodyPr>
          <a:lstStyle/>
          <a:p>
            <a:r>
              <a:rPr lang="en-US" sz="2400" b="1" dirty="0" smtClean="0">
                <a:latin typeface="Arial" pitchFamily="34" charset="0"/>
                <a:cs typeface="Arial" pitchFamily="34" charset="0"/>
              </a:rPr>
              <a:t>In terms of concentration</a:t>
            </a:r>
            <a:endParaRPr lang="en-US" sz="2400" b="1" dirty="0">
              <a:latin typeface="Arial" pitchFamily="34" charset="0"/>
              <a:cs typeface="Arial" pitchFamily="34" charset="0"/>
            </a:endParaRPr>
          </a:p>
        </p:txBody>
      </p:sp>
      <p:grpSp>
        <p:nvGrpSpPr>
          <p:cNvPr id="24" name="Group 23"/>
          <p:cNvGrpSpPr/>
          <p:nvPr/>
        </p:nvGrpSpPr>
        <p:grpSpPr>
          <a:xfrm>
            <a:off x="84584" y="3895658"/>
            <a:ext cx="3767336" cy="2467311"/>
            <a:chOff x="228600" y="3962400"/>
            <a:chExt cx="3767336" cy="2467311"/>
          </a:xfrm>
        </p:grpSpPr>
        <p:graphicFrame>
          <p:nvGraphicFramePr>
            <p:cNvPr id="25" name="Object 5"/>
            <p:cNvGraphicFramePr>
              <a:graphicFrameLocks noChangeAspect="1"/>
            </p:cNvGraphicFramePr>
            <p:nvPr>
              <p:extLst>
                <p:ext uri="{D42A27DB-BD31-4B8C-83A1-F6EECF244321}">
                  <p14:modId xmlns:p14="http://schemas.microsoft.com/office/powerpoint/2010/main" val="424413017"/>
                </p:ext>
              </p:extLst>
            </p:nvPr>
          </p:nvGraphicFramePr>
          <p:xfrm>
            <a:off x="300608" y="4017654"/>
            <a:ext cx="2736304" cy="360362"/>
          </p:xfrm>
          <a:graphic>
            <a:graphicData uri="http://schemas.openxmlformats.org/presentationml/2006/ole">
              <mc:AlternateContent xmlns:mc="http://schemas.openxmlformats.org/markup-compatibility/2006">
                <mc:Choice xmlns:v="urn:schemas-microsoft-com:vml" Requires="v">
                  <p:oleObj spid="_x0000_s378981" name="Equation" r:id="rId5" imgW="1879560" imgH="228600" progId="Equation.3">
                    <p:embed/>
                  </p:oleObj>
                </mc:Choice>
                <mc:Fallback>
                  <p:oleObj name="Equation" r:id="rId5" imgW="18795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608" y="4017654"/>
                          <a:ext cx="2736304"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 name="TextBox 17"/>
            <p:cNvSpPr txBox="1">
              <a:spLocks noChangeArrowheads="1"/>
            </p:cNvSpPr>
            <p:nvPr/>
          </p:nvSpPr>
          <p:spPr bwMode="auto">
            <a:xfrm>
              <a:off x="2890025" y="3962400"/>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27" name="Object 6"/>
            <p:cNvGraphicFramePr>
              <a:graphicFrameLocks noChangeAspect="1"/>
            </p:cNvGraphicFramePr>
            <p:nvPr>
              <p:extLst>
                <p:ext uri="{D42A27DB-BD31-4B8C-83A1-F6EECF244321}">
                  <p14:modId xmlns:p14="http://schemas.microsoft.com/office/powerpoint/2010/main" val="643574612"/>
                </p:ext>
              </p:extLst>
            </p:nvPr>
          </p:nvGraphicFramePr>
          <p:xfrm>
            <a:off x="251420" y="4696657"/>
            <a:ext cx="2785492" cy="364902"/>
          </p:xfrm>
          <a:graphic>
            <a:graphicData uri="http://schemas.openxmlformats.org/presentationml/2006/ole">
              <mc:AlternateContent xmlns:mc="http://schemas.openxmlformats.org/markup-compatibility/2006">
                <mc:Choice xmlns:v="urn:schemas-microsoft-com:vml" Requires="v">
                  <p:oleObj spid="_x0000_s378982" name="Equation" r:id="rId7" imgW="1904760" imgH="228600" progId="Equation.3">
                    <p:embed/>
                  </p:oleObj>
                </mc:Choice>
                <mc:Fallback>
                  <p:oleObj name="Equation" r:id="rId7" imgW="19047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20" y="4696657"/>
                          <a:ext cx="2785492" cy="3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 name="TextBox 27"/>
            <p:cNvSpPr txBox="1">
              <a:spLocks noChangeArrowheads="1"/>
            </p:cNvSpPr>
            <p:nvPr/>
          </p:nvSpPr>
          <p:spPr bwMode="auto">
            <a:xfrm>
              <a:off x="2913812"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9" name="Object 7"/>
            <p:cNvGraphicFramePr>
              <a:graphicFrameLocks noChangeAspect="1"/>
            </p:cNvGraphicFramePr>
            <p:nvPr>
              <p:extLst>
                <p:ext uri="{D42A27DB-BD31-4B8C-83A1-F6EECF244321}">
                  <p14:modId xmlns:p14="http://schemas.microsoft.com/office/powerpoint/2010/main" val="3257246048"/>
                </p:ext>
              </p:extLst>
            </p:nvPr>
          </p:nvGraphicFramePr>
          <p:xfrm>
            <a:off x="228600" y="5349591"/>
            <a:ext cx="2736304" cy="384793"/>
          </p:xfrm>
          <a:graphic>
            <a:graphicData uri="http://schemas.openxmlformats.org/presentationml/2006/ole">
              <mc:AlternateContent xmlns:mc="http://schemas.openxmlformats.org/markup-compatibility/2006">
                <mc:Choice xmlns:v="urn:schemas-microsoft-com:vml" Requires="v">
                  <p:oleObj spid="_x0000_s378983" name="Equation" r:id="rId9" imgW="1625400" imgH="228600" progId="Equation.3">
                    <p:embed/>
                  </p:oleObj>
                </mc:Choice>
                <mc:Fallback>
                  <p:oleObj name="Equation" r:id="rId9" imgW="1625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349591"/>
                          <a:ext cx="2736304" cy="38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 name="TextBox 29"/>
            <p:cNvSpPr txBox="1">
              <a:spLocks noChangeArrowheads="1"/>
            </p:cNvSpPr>
            <p:nvPr/>
          </p:nvSpPr>
          <p:spPr bwMode="auto">
            <a:xfrm>
              <a:off x="2913812" y="5294015"/>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31" name="Object 8"/>
            <p:cNvGraphicFramePr>
              <a:graphicFrameLocks noChangeAspect="1"/>
            </p:cNvGraphicFramePr>
            <p:nvPr>
              <p:extLst>
                <p:ext uri="{D42A27DB-BD31-4B8C-83A1-F6EECF244321}">
                  <p14:modId xmlns:p14="http://schemas.microsoft.com/office/powerpoint/2010/main" val="1026504667"/>
                </p:ext>
              </p:extLst>
            </p:nvPr>
          </p:nvGraphicFramePr>
          <p:xfrm>
            <a:off x="228601" y="6028073"/>
            <a:ext cx="2736304" cy="401638"/>
          </p:xfrm>
          <a:graphic>
            <a:graphicData uri="http://schemas.openxmlformats.org/presentationml/2006/ole">
              <mc:AlternateContent xmlns:mc="http://schemas.openxmlformats.org/markup-compatibility/2006">
                <mc:Choice xmlns:v="urn:schemas-microsoft-com:vml" Requires="v">
                  <p:oleObj spid="_x0000_s378984" name="Equation" r:id="rId11" imgW="1650960" imgH="228600" progId="Equation.3">
                    <p:embed/>
                  </p:oleObj>
                </mc:Choice>
                <mc:Fallback>
                  <p:oleObj name="Equation" r:id="rId11" imgW="16509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1" y="6028073"/>
                          <a:ext cx="2736304"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 name="TextBox 31"/>
            <p:cNvSpPr txBox="1">
              <a:spLocks noChangeArrowheads="1"/>
            </p:cNvSpPr>
            <p:nvPr/>
          </p:nvSpPr>
          <p:spPr bwMode="auto">
            <a:xfrm>
              <a:off x="2913812" y="59976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graphicFrame>
        <p:nvGraphicFramePr>
          <p:cNvPr id="33" name="Object 2"/>
          <p:cNvGraphicFramePr>
            <a:graphicFrameLocks noChangeAspect="1"/>
          </p:cNvGraphicFramePr>
          <p:nvPr>
            <p:extLst>
              <p:ext uri="{D42A27DB-BD31-4B8C-83A1-F6EECF244321}">
                <p14:modId xmlns:p14="http://schemas.microsoft.com/office/powerpoint/2010/main" val="2044960384"/>
              </p:ext>
            </p:extLst>
          </p:nvPr>
        </p:nvGraphicFramePr>
        <p:xfrm>
          <a:off x="6228184" y="3989977"/>
          <a:ext cx="2629960" cy="734423"/>
        </p:xfrm>
        <a:graphic>
          <a:graphicData uri="http://schemas.openxmlformats.org/presentationml/2006/ole">
            <mc:AlternateContent xmlns:mc="http://schemas.openxmlformats.org/markup-compatibility/2006">
              <mc:Choice xmlns:v="urn:schemas-microsoft-com:vml" Requires="v">
                <p:oleObj spid="_x0000_s378985" name="Equation" r:id="rId13" imgW="1549080" imgH="431640" progId="Equation.3">
                  <p:embed/>
                </p:oleObj>
              </mc:Choice>
              <mc:Fallback>
                <p:oleObj name="Equation" r:id="rId13" imgW="154908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28184" y="3989977"/>
                        <a:ext cx="2629960" cy="734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4150583" y="3950741"/>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31705515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21</a:t>
            </a:fld>
            <a:endParaRPr lang="sv-SE"/>
          </a:p>
        </p:txBody>
      </p:sp>
      <p:grpSp>
        <p:nvGrpSpPr>
          <p:cNvPr id="5" name="Group 4"/>
          <p:cNvGrpSpPr/>
          <p:nvPr/>
        </p:nvGrpSpPr>
        <p:grpSpPr>
          <a:xfrm>
            <a:off x="914400" y="1579374"/>
            <a:ext cx="8026400" cy="3970692"/>
            <a:chOff x="914400" y="1579374"/>
            <a:chExt cx="8026400" cy="3970692"/>
          </a:xfrm>
        </p:grpSpPr>
        <p:grpSp>
          <p:nvGrpSpPr>
            <p:cNvPr id="19" name="Grupp 13"/>
            <p:cNvGrpSpPr/>
            <p:nvPr/>
          </p:nvGrpSpPr>
          <p:grpSpPr>
            <a:xfrm>
              <a:off x="914400" y="1579374"/>
              <a:ext cx="8026400" cy="2569706"/>
              <a:chOff x="914400" y="2070100"/>
              <a:chExt cx="8026400" cy="2569706"/>
            </a:xfrm>
          </p:grpSpPr>
          <p:sp>
            <p:nvSpPr>
              <p:cNvPr id="20"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21" name="Grupp 18"/>
              <p:cNvGrpSpPr/>
              <p:nvPr/>
            </p:nvGrpSpPr>
            <p:grpSpPr>
              <a:xfrm>
                <a:off x="914400" y="3328477"/>
                <a:ext cx="8026400" cy="1311329"/>
                <a:chOff x="381000" y="2764915"/>
                <a:chExt cx="8305800" cy="1311329"/>
              </a:xfrm>
            </p:grpSpPr>
            <p:grpSp>
              <p:nvGrpSpPr>
                <p:cNvPr id="22" name="Grupp 12"/>
                <p:cNvGrpSpPr/>
                <p:nvPr/>
              </p:nvGrpSpPr>
              <p:grpSpPr>
                <a:xfrm>
                  <a:off x="698053" y="2764915"/>
                  <a:ext cx="5905726" cy="549974"/>
                  <a:chOff x="698053" y="2561715"/>
                  <a:chExt cx="5905726" cy="549974"/>
                </a:xfrm>
              </p:grpSpPr>
              <p:graphicFrame>
                <p:nvGraphicFramePr>
                  <p:cNvPr id="35" name="Object 2"/>
                  <p:cNvGraphicFramePr>
                    <a:graphicFrameLocks noChangeAspect="1"/>
                  </p:cNvGraphicFramePr>
                  <p:nvPr>
                    <p:extLst>
                      <p:ext uri="{D42A27DB-BD31-4B8C-83A1-F6EECF244321}">
                        <p14:modId xmlns:p14="http://schemas.microsoft.com/office/powerpoint/2010/main" val="1375702351"/>
                      </p:ext>
                    </p:extLst>
                  </p:nvPr>
                </p:nvGraphicFramePr>
                <p:xfrm>
                  <a:off x="698053" y="2562414"/>
                  <a:ext cx="2743411" cy="549275"/>
                </p:xfrm>
                <a:graphic>
                  <a:graphicData uri="http://schemas.openxmlformats.org/presentationml/2006/ole">
                    <mc:AlternateContent xmlns:mc="http://schemas.openxmlformats.org/markup-compatibility/2006">
                      <mc:Choice xmlns:v="urn:schemas-microsoft-com:vml" Requires="v">
                        <p:oleObj spid="_x0000_s379980"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562414"/>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 name="Object 3"/>
                  <p:cNvGraphicFramePr>
                    <a:graphicFrameLocks noChangeAspect="1"/>
                  </p:cNvGraphicFramePr>
                  <p:nvPr>
                    <p:extLst>
                      <p:ext uri="{D42A27DB-BD31-4B8C-83A1-F6EECF244321}">
                        <p14:modId xmlns:p14="http://schemas.microsoft.com/office/powerpoint/2010/main" val="280222618"/>
                      </p:ext>
                    </p:extLst>
                  </p:nvPr>
                </p:nvGraphicFramePr>
                <p:xfrm>
                  <a:off x="4374553" y="2561715"/>
                  <a:ext cx="2229226" cy="549275"/>
                </p:xfrm>
                <a:graphic>
                  <a:graphicData uri="http://schemas.openxmlformats.org/presentationml/2006/ole">
                    <mc:AlternateContent xmlns:mc="http://schemas.openxmlformats.org/markup-compatibility/2006">
                      <mc:Choice xmlns:v="urn:schemas-microsoft-com:vml" Requires="v">
                        <p:oleObj spid="_x0000_s379981"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561715"/>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34"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37" name="Grupp 17"/>
            <p:cNvGrpSpPr/>
            <p:nvPr/>
          </p:nvGrpSpPr>
          <p:grpSpPr>
            <a:xfrm>
              <a:off x="914400" y="4293823"/>
              <a:ext cx="8026400" cy="1256243"/>
              <a:chOff x="381000" y="4405313"/>
              <a:chExt cx="8305800" cy="1256243"/>
            </a:xfrm>
          </p:grpSpPr>
          <p:sp>
            <p:nvSpPr>
              <p:cNvPr id="38"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39" name="Grupp 13"/>
              <p:cNvGrpSpPr/>
              <p:nvPr/>
            </p:nvGrpSpPr>
            <p:grpSpPr>
              <a:xfrm>
                <a:off x="698053" y="4405313"/>
                <a:ext cx="5894227" cy="548052"/>
                <a:chOff x="698053" y="3529013"/>
                <a:chExt cx="5894227" cy="548052"/>
              </a:xfrm>
            </p:grpSpPr>
            <p:graphicFrame>
              <p:nvGraphicFramePr>
                <p:cNvPr id="40" name="Object 4"/>
                <p:cNvGraphicFramePr>
                  <a:graphicFrameLocks noChangeAspect="1"/>
                </p:cNvGraphicFramePr>
                <p:nvPr>
                  <p:extLst>
                    <p:ext uri="{D42A27DB-BD31-4B8C-83A1-F6EECF244321}">
                      <p14:modId xmlns:p14="http://schemas.microsoft.com/office/powerpoint/2010/main" val="3053627857"/>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79982"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79983"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17450206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22</a:t>
            </a:fld>
            <a:endParaRPr lang="sv-SE"/>
          </a:p>
        </p:txBody>
      </p:sp>
      <p:sp>
        <p:nvSpPr>
          <p:cNvPr id="4" name="Content Placeholder 3"/>
          <p:cNvSpPr>
            <a:spLocks noGrp="1"/>
          </p:cNvSpPr>
          <p:nvPr>
            <p:ph sz="quarter" idx="1"/>
          </p:nvPr>
        </p:nvSpPr>
        <p:spPr/>
        <p:txBody>
          <a:bodyPr/>
          <a:lstStyle/>
          <a:p>
            <a:pPr marL="0" indent="0">
              <a:buNone/>
            </a:pPr>
            <a:r>
              <a:rPr lang="en-US" sz="2800" b="1" dirty="0" smtClean="0">
                <a:solidFill>
                  <a:srgbClr val="FFC000"/>
                </a:solidFill>
                <a:latin typeface="Arial" pitchFamily="34" charset="0"/>
                <a:cs typeface="Arial" pitchFamily="34" charset="0"/>
              </a:rPr>
              <a:t>1) Mole Balance</a:t>
            </a: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r>
              <a:rPr lang="en-US" sz="2800" b="1" dirty="0">
                <a:solidFill>
                  <a:srgbClr val="E818CA"/>
                </a:solidFill>
                <a:latin typeface="Arial" pitchFamily="34" charset="0"/>
                <a:cs typeface="Arial" pitchFamily="34" charset="0"/>
              </a:rPr>
              <a:t>2) Rate Laws:  </a:t>
            </a:r>
            <a:r>
              <a:rPr lang="en-US" sz="2400" dirty="0">
                <a:latin typeface="Arial" pitchFamily="34" charset="0"/>
                <a:ea typeface="Arial" pitchFamily="34" charset="0"/>
                <a:cs typeface="Arial" pitchFamily="34" charset="0"/>
              </a:rPr>
              <a:t>(5)-(14) same as </a:t>
            </a:r>
            <a:r>
              <a:rPr lang="en-US" sz="2400" dirty="0">
                <a:solidFill>
                  <a:srgbClr val="FF0000"/>
                </a:solidFill>
                <a:latin typeface="Arial" pitchFamily="34" charset="0"/>
                <a:cs typeface="Arial" pitchFamily="34" charset="0"/>
              </a:rPr>
              <a:t>CSTR</a:t>
            </a:r>
            <a:endParaRPr lang="en-US" dirty="0">
              <a:latin typeface="Arial" pitchFamily="34" charset="0"/>
              <a:cs typeface="Arial" pitchFamily="34" charset="0"/>
            </a:endParaRPr>
          </a:p>
        </p:txBody>
      </p:sp>
      <p:graphicFrame>
        <p:nvGraphicFramePr>
          <p:cNvPr id="18" name="Object 6"/>
          <p:cNvGraphicFramePr>
            <a:graphicFrameLocks noChangeAspect="1"/>
          </p:cNvGraphicFramePr>
          <p:nvPr>
            <p:extLst>
              <p:ext uri="{D42A27DB-BD31-4B8C-83A1-F6EECF244321}">
                <p14:modId xmlns:p14="http://schemas.microsoft.com/office/powerpoint/2010/main" val="402805936"/>
              </p:ext>
            </p:extLst>
          </p:nvPr>
        </p:nvGraphicFramePr>
        <p:xfrm>
          <a:off x="2163763" y="2276475"/>
          <a:ext cx="4960937" cy="1835150"/>
        </p:xfrm>
        <a:graphic>
          <a:graphicData uri="http://schemas.openxmlformats.org/presentationml/2006/ole">
            <mc:AlternateContent xmlns:mc="http://schemas.openxmlformats.org/markup-compatibility/2006">
              <mc:Choice xmlns:v="urn:schemas-microsoft-com:vml" Requires="v">
                <p:oleObj spid="_x0000_s380949" name="Equation" r:id="rId3" imgW="2197080" imgH="812520" progId="Equation.3">
                  <p:embed/>
                </p:oleObj>
              </mc:Choice>
              <mc:Fallback>
                <p:oleObj name="Equation" r:id="rId3" imgW="2197080" imgH="812520" progId="Equation.3">
                  <p:embed/>
                  <p:pic>
                    <p:nvPicPr>
                      <p:cNvPr id="0" name=""/>
                      <p:cNvPicPr>
                        <a:picLocks noChangeAspect="1" noChangeArrowheads="1"/>
                      </p:cNvPicPr>
                      <p:nvPr/>
                    </p:nvPicPr>
                    <p:blipFill>
                      <a:blip r:embed="rId4"/>
                      <a:srcRect/>
                      <a:stretch>
                        <a:fillRect/>
                      </a:stretch>
                    </p:blipFill>
                    <p:spPr bwMode="auto">
                      <a:xfrm>
                        <a:off x="2163763" y="2276475"/>
                        <a:ext cx="4960937" cy="183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 name="Picture 22"/>
          <p:cNvPicPr/>
          <p:nvPr/>
        </p:nvPicPr>
        <p:blipFill>
          <a:blip r:embed="rId5"/>
          <a:srcRect/>
          <a:stretch>
            <a:fillRect/>
          </a:stretch>
        </p:blipFill>
        <p:spPr bwMode="auto">
          <a:xfrm>
            <a:off x="7455446" y="1949624"/>
            <a:ext cx="1040080" cy="924386"/>
          </a:xfrm>
          <a:prstGeom prst="rect">
            <a:avLst/>
          </a:prstGeom>
          <a:noFill/>
          <a:ln w="9525">
            <a:noFill/>
            <a:miter lim="800000"/>
            <a:headEnd/>
            <a:tailEnd/>
          </a:ln>
        </p:spPr>
      </p:pic>
    </p:spTree>
    <p:extLst>
      <p:ext uri="{BB962C8B-B14F-4D97-AF65-F5344CB8AC3E}">
        <p14:creationId xmlns:p14="http://schemas.microsoft.com/office/powerpoint/2010/main" val="252779041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23</a:t>
            </a:fld>
            <a:endParaRPr lang="sv-SE"/>
          </a:p>
        </p:txBody>
      </p:sp>
      <p:sp>
        <p:nvSpPr>
          <p:cNvPr id="8" name="Rektangel 9"/>
          <p:cNvSpPr>
            <a:spLocks noGrp="1" noChangeArrowheads="1"/>
          </p:cNvSpPr>
          <p:nvPr>
            <p:ph sz="quarter" idx="1"/>
          </p:nvPr>
        </p:nvSpPr>
        <p:spPr bwMode="auto">
          <a:xfrm>
            <a:off x="914400" y="1447800"/>
            <a:ext cx="7772400" cy="4770537"/>
          </a:xfrm>
          <a:prstGeom prst="rect">
            <a:avLst/>
          </a:prstGeom>
          <a:noFill/>
          <a:ln w="9525">
            <a:noFill/>
            <a:miter lim="800000"/>
            <a:headEnd/>
            <a:tailEnd/>
          </a:ln>
        </p:spPr>
        <p:txBody>
          <a:bodyPr>
            <a:spAutoFit/>
          </a:bodyPr>
          <a:lstStyle/>
          <a:p>
            <a:pPr marL="0" indent="0" fontAlgn="auto">
              <a:spcBef>
                <a:spcPts val="0"/>
              </a:spcBef>
              <a:spcAft>
                <a:spcPts val="0"/>
              </a:spcAft>
              <a:buNone/>
              <a:defRPr/>
            </a:pPr>
            <a:r>
              <a:rPr lang="en-US" sz="2800" b="1" dirty="0" smtClean="0">
                <a:solidFill>
                  <a:srgbClr val="00B050"/>
                </a:solidFill>
                <a:latin typeface="Arial" pitchFamily="34" charset="0"/>
                <a:cs typeface="Arial" pitchFamily="34" charset="0"/>
              </a:rPr>
              <a:t>3</a:t>
            </a:r>
            <a:r>
              <a:rPr lang="en-US" sz="2800" b="1" dirty="0">
                <a:solidFill>
                  <a:srgbClr val="00B050"/>
                </a:solidFill>
                <a:latin typeface="Arial" pitchFamily="34" charset="0"/>
                <a:cs typeface="Arial" pitchFamily="34" charset="0"/>
              </a:rPr>
              <a:t>) </a:t>
            </a:r>
            <a:r>
              <a:rPr lang="en-US" sz="2800" b="1" dirty="0" smtClean="0">
                <a:solidFill>
                  <a:srgbClr val="00B050"/>
                </a:solidFill>
                <a:latin typeface="Arial" pitchFamily="34" charset="0"/>
                <a:cs typeface="Arial" pitchFamily="34" charset="0"/>
              </a:rPr>
              <a:t>Stoichiometry:  </a:t>
            </a:r>
          </a:p>
          <a:p>
            <a:pPr marL="0" indent="0" fontAlgn="auto">
              <a:spcBef>
                <a:spcPts val="0"/>
              </a:spcBef>
              <a:spcAft>
                <a:spcPts val="0"/>
              </a:spcAft>
              <a:buNone/>
              <a:defRPr/>
            </a:pPr>
            <a:r>
              <a:rPr lang="en-US" sz="2800" dirty="0" smtClean="0">
                <a:latin typeface="Arial" pitchFamily="34" charset="0"/>
                <a:cs typeface="Arial" pitchFamily="34" charset="0"/>
              </a:rPr>
              <a:t>	Gas:  </a:t>
            </a:r>
            <a:r>
              <a:rPr lang="en-US" sz="2800" dirty="0">
                <a:latin typeface="Arial" pitchFamily="34" charset="0"/>
                <a:cs typeface="Arial" pitchFamily="34" charset="0"/>
              </a:rPr>
              <a:t>Isothermal  T = </a:t>
            </a:r>
            <a:r>
              <a:rPr lang="en-US" sz="2800" dirty="0" smtClean="0">
                <a:latin typeface="Arial" pitchFamily="34" charset="0"/>
                <a:cs typeface="Arial" pitchFamily="34" charset="0"/>
              </a:rPr>
              <a:t>T</a:t>
            </a:r>
            <a:r>
              <a:rPr lang="en-US" sz="2800" baseline="-25000" dirty="0" smtClean="0">
                <a:latin typeface="Arial" pitchFamily="34" charset="0"/>
                <a:cs typeface="Arial" pitchFamily="34" charset="0"/>
              </a:rPr>
              <a:t>0</a:t>
            </a: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4000" baseline="-25000" dirty="0" smtClean="0">
              <a:latin typeface="Arial" pitchFamily="34" charset="0"/>
              <a:cs typeface="Arial" pitchFamily="34" charset="0"/>
            </a:endParaRPr>
          </a:p>
          <a:p>
            <a:pPr marL="0" indent="0">
              <a:spcBef>
                <a:spcPts val="0"/>
              </a:spcBef>
              <a:buNone/>
              <a:defRPr/>
            </a:pPr>
            <a:r>
              <a:rPr lang="en-US" sz="2800" dirty="0" smtClean="0">
                <a:ln w="12700">
                  <a:noFill/>
                  <a:prstDash val="solid"/>
                </a:ln>
                <a:latin typeface="Arial" pitchFamily="34" charset="0"/>
                <a:cs typeface="Arial" pitchFamily="34" charset="0"/>
              </a:rPr>
              <a:t>Packed Bed with </a:t>
            </a:r>
            <a:r>
              <a:rPr lang="en-US" sz="2800" dirty="0">
                <a:solidFill>
                  <a:schemeClr val="accent6">
                    <a:lumMod val="75000"/>
                  </a:schemeClr>
                </a:solidFill>
                <a:latin typeface="Arial" pitchFamily="34" charset="0"/>
                <a:cs typeface="Arial" pitchFamily="34" charset="0"/>
              </a:rPr>
              <a:t>Pressure Drop</a:t>
            </a:r>
          </a:p>
          <a:p>
            <a:pPr marL="0" indent="0">
              <a:spcBef>
                <a:spcPts val="0"/>
              </a:spcBef>
              <a:buNone/>
              <a:defRPr/>
            </a:pPr>
            <a:endParaRPr lang="en-US" sz="2800" b="1" u="sng"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339857537"/>
              </p:ext>
            </p:extLst>
          </p:nvPr>
        </p:nvGraphicFramePr>
        <p:xfrm>
          <a:off x="1781175" y="2159000"/>
          <a:ext cx="6142038" cy="2862263"/>
        </p:xfrm>
        <a:graphic>
          <a:graphicData uri="http://schemas.openxmlformats.org/presentationml/2006/ole">
            <mc:AlternateContent xmlns:mc="http://schemas.openxmlformats.org/markup-compatibility/2006">
              <mc:Choice xmlns:v="urn:schemas-microsoft-com:vml" Requires="v">
                <p:oleObj spid="_x0000_s381990" name="Equation" r:id="rId3" imgW="2565400" imgH="1193800" progId="Equation.3">
                  <p:embed/>
                </p:oleObj>
              </mc:Choice>
              <mc:Fallback>
                <p:oleObj name="Equation" r:id="rId3" imgW="2565400" imgH="1193800" progId="Equation.3">
                  <p:embed/>
                  <p:pic>
                    <p:nvPicPr>
                      <p:cNvPr id="0" name="Object 3"/>
                      <p:cNvPicPr>
                        <a:picLocks noChangeAspect="1" noChangeArrowheads="1"/>
                      </p:cNvPicPr>
                      <p:nvPr/>
                    </p:nvPicPr>
                    <p:blipFill>
                      <a:blip r:embed="rId4"/>
                      <a:srcRect/>
                      <a:stretch>
                        <a:fillRect/>
                      </a:stretch>
                    </p:blipFill>
                    <p:spPr bwMode="auto">
                      <a:xfrm>
                        <a:off x="1781175" y="2159000"/>
                        <a:ext cx="6142038" cy="286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43214810"/>
              </p:ext>
            </p:extLst>
          </p:nvPr>
        </p:nvGraphicFramePr>
        <p:xfrm>
          <a:off x="2138363" y="5589588"/>
          <a:ext cx="4100512" cy="962025"/>
        </p:xfrm>
        <a:graphic>
          <a:graphicData uri="http://schemas.openxmlformats.org/presentationml/2006/ole">
            <mc:AlternateContent xmlns:mc="http://schemas.openxmlformats.org/markup-compatibility/2006">
              <mc:Choice xmlns:v="urn:schemas-microsoft-com:vml" Requires="v">
                <p:oleObj spid="_x0000_s381991" name="Equation" r:id="rId5" imgW="2057400" imgH="482600" progId="Equation.3">
                  <p:embed/>
                </p:oleObj>
              </mc:Choice>
              <mc:Fallback>
                <p:oleObj name="Equation" r:id="rId5" imgW="2057400" imgH="482600" progId="Equation.3">
                  <p:embed/>
                  <p:pic>
                    <p:nvPicPr>
                      <p:cNvPr id="0" name="Object 2"/>
                      <p:cNvPicPr>
                        <a:picLocks noChangeAspect="1" noChangeArrowheads="1"/>
                      </p:cNvPicPr>
                      <p:nvPr/>
                    </p:nvPicPr>
                    <p:blipFill>
                      <a:blip r:embed="rId6"/>
                      <a:srcRect/>
                      <a:stretch>
                        <a:fillRect/>
                      </a:stretch>
                    </p:blipFill>
                    <p:spPr bwMode="auto">
                      <a:xfrm>
                        <a:off x="2138363" y="5589588"/>
                        <a:ext cx="4100512"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5208042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24</a:t>
            </a:fld>
            <a:endParaRPr lang="sv-SE"/>
          </a:p>
        </p:txBody>
      </p:sp>
      <p:sp>
        <p:nvSpPr>
          <p:cNvPr id="8" name="Rektangel 9"/>
          <p:cNvSpPr>
            <a:spLocks noGrp="1" noChangeArrowheads="1"/>
          </p:cNvSpPr>
          <p:nvPr>
            <p:ph sz="quarter" idx="1"/>
          </p:nvPr>
        </p:nvSpPr>
        <p:spPr bwMode="auto">
          <a:xfrm>
            <a:off x="914400" y="1447800"/>
            <a:ext cx="7772400" cy="1672253"/>
          </a:xfrm>
          <a:prstGeom prst="rect">
            <a:avLst/>
          </a:prstGeom>
          <a:noFill/>
          <a:ln w="9525">
            <a:noFill/>
            <a:miter lim="800000"/>
            <a:headEnd/>
            <a:tailEnd/>
          </a:ln>
        </p:spPr>
        <p:txBody>
          <a:bodyPr>
            <a:spAutoFit/>
          </a:bodyPr>
          <a:lstStyle/>
          <a:p>
            <a:pPr marL="0" indent="0">
              <a:spcBef>
                <a:spcPts val="0"/>
              </a:spcBef>
              <a:buNone/>
              <a:defRPr/>
            </a:pPr>
            <a:endParaRPr lang="en-US" sz="2800" b="1" dirty="0" smtClean="0">
              <a:latin typeface="Arial" pitchFamily="34" charset="0"/>
              <a:ea typeface="Arial" pitchFamily="34" charset="0"/>
              <a:cs typeface="Arial" pitchFamily="34" charset="0"/>
            </a:endParaRPr>
          </a:p>
          <a:p>
            <a:pPr marL="0" indent="0">
              <a:spcBef>
                <a:spcPts val="0"/>
              </a:spcBef>
              <a:buNone/>
              <a:defRPr/>
            </a:pPr>
            <a:r>
              <a:rPr lang="en-US" sz="2800" b="1" dirty="0" smtClean="0">
                <a:latin typeface="Arial" pitchFamily="34" charset="0"/>
                <a:ea typeface="Arial" pitchFamily="34" charset="0"/>
                <a:cs typeface="Arial" pitchFamily="34" charset="0"/>
              </a:rPr>
              <a:t>4) Selectivity</a:t>
            </a:r>
          </a:p>
          <a:p>
            <a:pPr marL="0" indent="0">
              <a:spcBef>
                <a:spcPts val="0"/>
              </a:spcBef>
              <a:buNone/>
              <a:defRPr/>
            </a:pPr>
            <a:endParaRPr lang="en-US" sz="2800" b="1"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815934005"/>
              </p:ext>
            </p:extLst>
          </p:nvPr>
        </p:nvGraphicFramePr>
        <p:xfrm>
          <a:off x="1397000" y="3713163"/>
          <a:ext cx="1452563" cy="511175"/>
        </p:xfrm>
        <a:graphic>
          <a:graphicData uri="http://schemas.openxmlformats.org/presentationml/2006/ole">
            <mc:AlternateContent xmlns:mc="http://schemas.openxmlformats.org/markup-compatibility/2006">
              <mc:Choice xmlns:v="urn:schemas-microsoft-com:vml" Requires="v">
                <p:oleObj spid="_x0000_s383012" name="Equation" r:id="rId3" imgW="685800" imgH="241300" progId="Equation.3">
                  <p:embed/>
                </p:oleObj>
              </mc:Choice>
              <mc:Fallback>
                <p:oleObj name="Equation" r:id="rId3" imgW="685800" imgH="241300" progId="Equation.3">
                  <p:embed/>
                  <p:pic>
                    <p:nvPicPr>
                      <p:cNvPr id="0" name="Object 4"/>
                      <p:cNvPicPr>
                        <a:picLocks noChangeAspect="1" noChangeArrowheads="1"/>
                      </p:cNvPicPr>
                      <p:nvPr/>
                    </p:nvPicPr>
                    <p:blipFill>
                      <a:blip r:embed="rId4"/>
                      <a:srcRect/>
                      <a:stretch>
                        <a:fillRect/>
                      </a:stretch>
                    </p:blipFill>
                    <p:spPr bwMode="auto">
                      <a:xfrm>
                        <a:off x="1397000" y="3713163"/>
                        <a:ext cx="14525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79210016"/>
              </p:ext>
            </p:extLst>
          </p:nvPr>
        </p:nvGraphicFramePr>
        <p:xfrm>
          <a:off x="1425508" y="2648565"/>
          <a:ext cx="6029325" cy="942975"/>
        </p:xfrm>
        <a:graphic>
          <a:graphicData uri="http://schemas.openxmlformats.org/presentationml/2006/ole">
            <mc:AlternateContent xmlns:mc="http://schemas.openxmlformats.org/markup-compatibility/2006">
              <mc:Choice xmlns:v="urn:schemas-microsoft-com:vml" Requires="v">
                <p:oleObj spid="_x0000_s383013" name="Equation" r:id="rId5" imgW="3086100" imgH="482600" progId="Equation.3">
                  <p:embed/>
                </p:oleObj>
              </mc:Choice>
              <mc:Fallback>
                <p:oleObj name="Equation" r:id="rId5" imgW="3086100" imgH="482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5508" y="2648565"/>
                        <a:ext cx="60293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93042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25</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127638"/>
                <a:ext cx="8026400" cy="1512168"/>
                <a:chOff x="381000" y="2564076"/>
                <a:chExt cx="8305800" cy="1512168"/>
              </a:xfrm>
            </p:grpSpPr>
            <p:grpSp>
              <p:nvGrpSpPr>
                <p:cNvPr id="18" name="Grupp 12"/>
                <p:cNvGrpSpPr/>
                <p:nvPr/>
              </p:nvGrpSpPr>
              <p:grpSpPr>
                <a:xfrm>
                  <a:off x="698053" y="2564076"/>
                  <a:ext cx="5905726" cy="549974"/>
                  <a:chOff x="698053" y="2360876"/>
                  <a:chExt cx="5905726" cy="549974"/>
                </a:xfrm>
              </p:grpSpPr>
              <p:graphicFrame>
                <p:nvGraphicFramePr>
                  <p:cNvPr id="20" name="Object 2"/>
                  <p:cNvGraphicFramePr>
                    <a:graphicFrameLocks noChangeAspect="1"/>
                  </p:cNvGraphicFramePr>
                  <p:nvPr>
                    <p:extLst>
                      <p:ext uri="{D42A27DB-BD31-4B8C-83A1-F6EECF244321}">
                        <p14:modId xmlns:p14="http://schemas.microsoft.com/office/powerpoint/2010/main" val="1803889333"/>
                      </p:ext>
                    </p:extLst>
                  </p:nvPr>
                </p:nvGraphicFramePr>
                <p:xfrm>
                  <a:off x="698053" y="2361575"/>
                  <a:ext cx="2743411" cy="549275"/>
                </p:xfrm>
                <a:graphic>
                  <a:graphicData uri="http://schemas.openxmlformats.org/presentationml/2006/ole">
                    <mc:AlternateContent xmlns:mc="http://schemas.openxmlformats.org/markup-compatibility/2006">
                      <mc:Choice xmlns:v="urn:schemas-microsoft-com:vml" Requires="v">
                        <p:oleObj spid="_x0000_s384064"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361575"/>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4289394457"/>
                      </p:ext>
                    </p:extLst>
                  </p:nvPr>
                </p:nvGraphicFramePr>
                <p:xfrm>
                  <a:off x="4374553" y="2360876"/>
                  <a:ext cx="2229226" cy="549275"/>
                </p:xfrm>
                <a:graphic>
                  <a:graphicData uri="http://schemas.openxmlformats.org/presentationml/2006/ole">
                    <mc:AlternateContent xmlns:mc="http://schemas.openxmlformats.org/markup-compatibility/2006">
                      <mc:Choice xmlns:v="urn:schemas-microsoft-com:vml" Requires="v">
                        <p:oleObj spid="_x0000_s384065"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360876"/>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293823"/>
              <a:ext cx="8026400" cy="1256243"/>
              <a:chOff x="381000" y="4405313"/>
              <a:chExt cx="8305800" cy="1256243"/>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405313"/>
                <a:ext cx="5894227" cy="548052"/>
                <a:chOff x="698053" y="3529013"/>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2214372274"/>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84066"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84067"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8441302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26</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sp>
        <p:nvSpPr>
          <p:cNvPr id="22" name="Rektangel 4"/>
          <p:cNvSpPr/>
          <p:nvPr/>
        </p:nvSpPr>
        <p:spPr>
          <a:xfrm>
            <a:off x="967772" y="1354192"/>
            <a:ext cx="7772400" cy="1569660"/>
          </a:xfrm>
          <a:prstGeom prst="rect">
            <a:avLst/>
          </a:prstGeom>
        </p:spPr>
        <p:txBody>
          <a:bodyPr wrap="square">
            <a:spAutoFit/>
          </a:bodyPr>
          <a:lstStyle/>
          <a:p>
            <a:pPr algn="just">
              <a:spcAft>
                <a:spcPts val="1200"/>
              </a:spcAft>
              <a:buNone/>
            </a:pPr>
            <a:r>
              <a:rPr lang="sv-SE" sz="2400" dirty="0" smtClean="0">
                <a:latin typeface="Arial" pitchFamily="34" charset="0"/>
                <a:cs typeface="Arial" pitchFamily="34" charset="0"/>
              </a:rPr>
              <a:t>Because the smallest molecule, and the one with the lowest molecular weight, is the one diffusing out, we will neglect the changes in the mass flow rate down the reactor and will take as first approximation:</a:t>
            </a:r>
          </a:p>
        </p:txBody>
      </p:sp>
      <p:grpSp>
        <p:nvGrpSpPr>
          <p:cNvPr id="23" name="Grupp 11"/>
          <p:cNvGrpSpPr/>
          <p:nvPr/>
        </p:nvGrpSpPr>
        <p:grpSpPr>
          <a:xfrm>
            <a:off x="967772" y="2924944"/>
            <a:ext cx="7812087" cy="2315622"/>
            <a:chOff x="941388" y="2416419"/>
            <a:chExt cx="7812087" cy="2315622"/>
          </a:xfrm>
        </p:grpSpPr>
        <p:sp>
          <p:nvSpPr>
            <p:cNvPr id="24" name="Rektangel 9"/>
            <p:cNvSpPr/>
            <p:nvPr/>
          </p:nvSpPr>
          <p:spPr>
            <a:xfrm>
              <a:off x="941388" y="2416419"/>
              <a:ext cx="2682145" cy="461665"/>
            </a:xfrm>
            <a:prstGeom prst="rect">
              <a:avLst/>
            </a:prstGeom>
          </p:spPr>
          <p:txBody>
            <a:bodyPr wrap="none">
              <a:spAutoFit/>
            </a:bodyPr>
            <a:lstStyle/>
            <a:p>
              <a:pPr defTabSz="914400">
                <a:defRPr/>
              </a:pPr>
              <a:r>
                <a:rPr lang="en-US" sz="2400" b="1" dirty="0" smtClean="0">
                  <a:solidFill>
                    <a:srgbClr val="FFC000"/>
                  </a:solidFill>
                  <a:latin typeface="Arial" pitchFamily="34" charset="0"/>
                  <a:cs typeface="Arial" pitchFamily="34" charset="0"/>
                </a:rPr>
                <a:t>1) Mole </a:t>
              </a:r>
              <a:r>
                <a:rPr lang="en-US" sz="2400" b="1" dirty="0">
                  <a:solidFill>
                    <a:srgbClr val="FFC000"/>
                  </a:solidFill>
                  <a:latin typeface="Arial" pitchFamily="34" charset="0"/>
                  <a:cs typeface="Arial" pitchFamily="34" charset="0"/>
                </a:rPr>
                <a:t>Balances</a:t>
              </a:r>
            </a:p>
          </p:txBody>
        </p:sp>
        <p:graphicFrame>
          <p:nvGraphicFramePr>
            <p:cNvPr id="25" name="Object 7"/>
            <p:cNvGraphicFramePr>
              <a:graphicFrameLocks noChangeAspect="1"/>
            </p:cNvGraphicFramePr>
            <p:nvPr/>
          </p:nvGraphicFramePr>
          <p:xfrm>
            <a:off x="2760663" y="2898478"/>
            <a:ext cx="5992812" cy="1833563"/>
          </p:xfrm>
          <a:graphic>
            <a:graphicData uri="http://schemas.openxmlformats.org/presentationml/2006/ole">
              <mc:AlternateContent xmlns:mc="http://schemas.openxmlformats.org/markup-compatibility/2006">
                <mc:Choice xmlns:v="urn:schemas-microsoft-com:vml" Requires="v">
                  <p:oleObj spid="_x0000_s385073" name="Equation" r:id="rId3" imgW="2654280" imgH="812520" progId="Equation.3">
                    <p:embed/>
                  </p:oleObj>
                </mc:Choice>
                <mc:Fallback>
                  <p:oleObj name="Equation" r:id="rId3" imgW="2654280" imgH="812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663" y="2898478"/>
                          <a:ext cx="5992812" cy="183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6" name="Object 5"/>
          <p:cNvGraphicFramePr>
            <a:graphicFrameLocks noChangeAspect="1"/>
          </p:cNvGraphicFramePr>
          <p:nvPr>
            <p:extLst>
              <p:ext uri="{D42A27DB-BD31-4B8C-83A1-F6EECF244321}">
                <p14:modId xmlns:p14="http://schemas.microsoft.com/office/powerpoint/2010/main" val="1828097350"/>
              </p:ext>
            </p:extLst>
          </p:nvPr>
        </p:nvGraphicFramePr>
        <p:xfrm>
          <a:off x="6686616" y="5706000"/>
          <a:ext cx="1640785" cy="1005840"/>
        </p:xfrm>
        <a:graphic>
          <a:graphicData uri="http://schemas.openxmlformats.org/presentationml/2006/ole">
            <mc:AlternateContent xmlns:mc="http://schemas.openxmlformats.org/markup-compatibility/2006">
              <mc:Choice xmlns:v="urn:schemas-microsoft-com:vml" Requires="v">
                <p:oleObj spid="_x0000_s385074" name="Equation" r:id="rId5" imgW="711000" imgH="419040" progId="Equation.3">
                  <p:embed/>
                </p:oleObj>
              </mc:Choice>
              <mc:Fallback>
                <p:oleObj name="Equation" r:id="rId5" imgW="711000" imgH="419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6616" y="5706000"/>
                        <a:ext cx="1640785"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7" name="Platshållare för innehåll 3"/>
          <p:cNvSpPr txBox="1">
            <a:spLocks/>
          </p:cNvSpPr>
          <p:nvPr/>
        </p:nvSpPr>
        <p:spPr>
          <a:xfrm>
            <a:off x="967772" y="5351219"/>
            <a:ext cx="7620000" cy="1351886"/>
          </a:xfrm>
          <a:prstGeom prst="rect">
            <a:avLst/>
          </a:prstGeom>
        </p:spPr>
        <p:txBody>
          <a:bodyPr vert="horz">
            <a:normAutofit/>
          </a:bodyPr>
          <a:lstStyle/>
          <a:p>
            <a:pPr marR="0" lvl="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sv-SE" sz="2400" noProof="0" dirty="0" smtClean="0">
                <a:latin typeface="Arial" pitchFamily="34" charset="0"/>
                <a:cs typeface="Arial" pitchFamily="34" charset="0"/>
              </a:rPr>
              <a:t>We also need to account for the molar rate of desired product C leaving in the sweep gas F</a:t>
            </a:r>
            <a:r>
              <a:rPr lang="sv-SE" sz="2400" baseline="-25000" noProof="0" dirty="0" smtClean="0">
                <a:latin typeface="Arial" pitchFamily="34" charset="0"/>
                <a:cs typeface="Arial" pitchFamily="34" charset="0"/>
              </a:rPr>
              <a:t>Csg</a:t>
            </a:r>
            <a:endParaRPr kumimoji="0" lang="sv-SE" sz="240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28" name="Object 9"/>
          <p:cNvGraphicFramePr>
            <a:graphicFrameLocks noChangeAspect="1"/>
          </p:cNvGraphicFramePr>
          <p:nvPr>
            <p:extLst>
              <p:ext uri="{D42A27DB-BD31-4B8C-83A1-F6EECF244321}">
                <p14:modId xmlns:p14="http://schemas.microsoft.com/office/powerpoint/2010/main" val="1310107826"/>
              </p:ext>
            </p:extLst>
          </p:nvPr>
        </p:nvGraphicFramePr>
        <p:xfrm>
          <a:off x="6902814" y="2466955"/>
          <a:ext cx="1223962" cy="508000"/>
        </p:xfrm>
        <a:graphic>
          <a:graphicData uri="http://schemas.openxmlformats.org/presentationml/2006/ole">
            <mc:AlternateContent xmlns:mc="http://schemas.openxmlformats.org/markup-compatibility/2006">
              <mc:Choice xmlns:v="urn:schemas-microsoft-com:vml" Requires="v">
                <p:oleObj spid="_x0000_s385075" name="Equation" r:id="rId7" imgW="482400" imgH="228600" progId="Equation.3">
                  <p:embed/>
                </p:oleObj>
              </mc:Choice>
              <mc:Fallback>
                <p:oleObj name="Equation" r:id="rId7" imgW="4824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02814" y="2466955"/>
                        <a:ext cx="1223962"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9240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3416320"/>
          </a:xfrm>
          <a:prstGeom prst="rect">
            <a:avLst/>
          </a:prstGeom>
        </p:spPr>
        <p:txBody>
          <a:bodyPr wrap="square">
            <a:spAutoFit/>
          </a:bodyPr>
          <a:lstStyle/>
          <a:p>
            <a:pPr algn="just"/>
            <a:r>
              <a:rPr lang="en-US" sz="2400" dirty="0" smtClean="0">
                <a:latin typeface="Arial" pitchFamily="34" charset="0"/>
                <a:cs typeface="Arial" pitchFamily="34" charset="0"/>
              </a:rPr>
              <a:t>We need to reconsider our </a:t>
            </a:r>
            <a:r>
              <a:rPr lang="en-US" sz="2400" dirty="0" smtClean="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equation. </a:t>
            </a:r>
          </a:p>
          <a:p>
            <a:pPr algn="just"/>
            <a:endParaRPr lang="en-US" sz="2400" dirty="0">
              <a:latin typeface="Arial" pitchFamily="34" charset="0"/>
              <a:cs typeface="Arial" pitchFamily="34" charset="0"/>
            </a:endParaRPr>
          </a:p>
          <a:p>
            <a:pPr algn="just"/>
            <a:r>
              <a:rPr lang="en-US" sz="2400" dirty="0" smtClean="0">
                <a:latin typeface="Arial" pitchFamily="34" charset="0"/>
                <a:cs typeface="Arial" pitchFamily="34" charset="0"/>
              </a:rPr>
              <a:t>When mass diffuses out of a membrane reactor there will be a decrease in the superficial mass flow rate, G. To account for this decrease when calculating our </a:t>
            </a:r>
            <a:r>
              <a:rPr lang="en-US" sz="2400" dirty="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parameter, we will take the ratio of the superficial mass velocity at any point in the reactor to the superficial mass velocity at the entrance to the reactor. </a:t>
            </a:r>
          </a:p>
        </p:txBody>
      </p:sp>
      <p:graphicFrame>
        <p:nvGraphicFramePr>
          <p:cNvPr id="6" name="Object 4"/>
          <p:cNvGraphicFramePr>
            <a:graphicFrameLocks noChangeAspect="1"/>
          </p:cNvGraphicFramePr>
          <p:nvPr>
            <p:extLst>
              <p:ext uri="{D42A27DB-BD31-4B8C-83A1-F6EECF244321}">
                <p14:modId xmlns:p14="http://schemas.microsoft.com/office/powerpoint/2010/main" val="52829217"/>
              </p:ext>
            </p:extLst>
          </p:nvPr>
        </p:nvGraphicFramePr>
        <p:xfrm>
          <a:off x="2624138" y="5013325"/>
          <a:ext cx="4046537" cy="1190625"/>
        </p:xfrm>
        <a:graphic>
          <a:graphicData uri="http://schemas.openxmlformats.org/presentationml/2006/ole">
            <mc:AlternateContent xmlns:mc="http://schemas.openxmlformats.org/markup-compatibility/2006">
              <mc:Choice xmlns:v="urn:schemas-microsoft-com:vml" Requires="v">
                <p:oleObj spid="_x0000_s321572" name="Equation" r:id="rId3" imgW="1866600" imgH="507960" progId="Equation.3">
                  <p:embed/>
                </p:oleObj>
              </mc:Choice>
              <mc:Fallback>
                <p:oleObj name="Equation" r:id="rId3" imgW="1866600" imgH="507960" progId="Equation.3">
                  <p:embed/>
                  <p:pic>
                    <p:nvPicPr>
                      <p:cNvPr id="0" name="Picture 2"/>
                      <p:cNvPicPr>
                        <a:picLocks noChangeAspect="1" noChangeArrowheads="1"/>
                      </p:cNvPicPr>
                      <p:nvPr/>
                    </p:nvPicPr>
                    <p:blipFill>
                      <a:blip r:embed="rId4"/>
                      <a:srcRect/>
                      <a:stretch>
                        <a:fillRect/>
                      </a:stretch>
                    </p:blipFill>
                    <p:spPr bwMode="auto">
                      <a:xfrm>
                        <a:off x="2624138" y="5013325"/>
                        <a:ext cx="4046537"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7E8078BA-47AF-BA4B-9ED3-ACB5F50E2099}" type="slidenum">
              <a:rPr lang="en-US" smtClean="0">
                <a:latin typeface="Arial" pitchFamily="34" charset="0"/>
                <a:cs typeface="Arial" pitchFamily="34" charset="0"/>
              </a:rPr>
              <a:pPr/>
              <a:t>27</a:t>
            </a:fld>
            <a:endParaRPr lang="en-US">
              <a:latin typeface="Arial" pitchFamily="34" charset="0"/>
              <a:cs typeface="Arial" pitchFamily="34" charset="0"/>
            </a:endParaRPr>
          </a:p>
        </p:txBody>
      </p:sp>
      <p:sp>
        <p:nvSpPr>
          <p:cNvPr id="9" name="Rubrik 3"/>
          <p:cNvSpPr txBox="1">
            <a:spLocks/>
          </p:cNvSpPr>
          <p:nvPr/>
        </p:nvSpPr>
        <p:spPr>
          <a:xfrm>
            <a:off x="941388" y="304800"/>
            <a:ext cx="8003232" cy="11430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dirty="0" smtClean="0">
              <a:ln>
                <a:noFill/>
              </a:ln>
              <a:solidFill>
                <a:schemeClr val="tx2"/>
              </a:solidFill>
              <a:effectLst/>
              <a:uLnTx/>
              <a:uFillTx/>
              <a:latin typeface="Arial" pitchFamily="34" charset="0"/>
              <a:ea typeface="+mj-ea"/>
              <a:cs typeface="Arial" pitchFamily="34" charset="0"/>
            </a:endParaRPr>
          </a:p>
        </p:txBody>
      </p:sp>
      <p:sp>
        <p:nvSpPr>
          <p:cNvPr id="1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smtClean="0">
                <a:ln w="12700">
                  <a:noFill/>
                  <a:prstDash val="solid"/>
                </a:ln>
                <a:solidFill>
                  <a:schemeClr val="accent6">
                    <a:lumMod val="75000"/>
                  </a:schemeClr>
                </a:solidFill>
                <a:cs typeface="Arial" pitchFamily="34" charset="0"/>
              </a:rPr>
              <a:t>ΔP</a:t>
            </a:r>
            <a:endParaRPr lang="en-US" sz="3600" dirty="0">
              <a:ln w="12700">
                <a:noFill/>
                <a:prstDash val="solid"/>
              </a:ln>
              <a:solidFill>
                <a:schemeClr val="accent6">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1692771"/>
          </a:xfrm>
          <a:prstGeom prst="rect">
            <a:avLst/>
          </a:prstGeom>
        </p:spPr>
        <p:txBody>
          <a:bodyPr wrap="square">
            <a:spAutoFit/>
          </a:bodyPr>
          <a:lstStyle/>
          <a:p>
            <a:pPr algn="just">
              <a:buNone/>
            </a:pPr>
            <a:r>
              <a:rPr lang="en-US" sz="2600" dirty="0" smtClean="0">
                <a:latin typeface="Arial" pitchFamily="34" charset="0"/>
                <a:cs typeface="Arial" pitchFamily="34" charset="0"/>
              </a:rPr>
              <a:t>The superficial mass flow rates can be obtained by multiplying the species molar flow rates, </a:t>
            </a:r>
            <a:r>
              <a:rPr lang="en-US" sz="2600" dirty="0" err="1" smtClean="0">
                <a:latin typeface="Arial" pitchFamily="34" charset="0"/>
                <a:cs typeface="Arial" pitchFamily="34" charset="0"/>
              </a:rPr>
              <a:t>F</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by their respective molecular weights, </a:t>
            </a:r>
            <a:r>
              <a:rPr lang="en-US" sz="2600" dirty="0" err="1" smtClean="0">
                <a:latin typeface="Arial" pitchFamily="34" charset="0"/>
                <a:cs typeface="Arial" pitchFamily="34" charset="0"/>
              </a:rPr>
              <a:t>Mw</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and then summing over all species:</a:t>
            </a:r>
          </a:p>
        </p:txBody>
      </p:sp>
      <p:graphicFrame>
        <p:nvGraphicFramePr>
          <p:cNvPr id="6" name="Object 4"/>
          <p:cNvGraphicFramePr>
            <a:graphicFrameLocks noChangeAspect="1"/>
          </p:cNvGraphicFramePr>
          <p:nvPr>
            <p:extLst>
              <p:ext uri="{D42A27DB-BD31-4B8C-83A1-F6EECF244321}">
                <p14:modId xmlns:p14="http://schemas.microsoft.com/office/powerpoint/2010/main" val="472780785"/>
              </p:ext>
            </p:extLst>
          </p:nvPr>
        </p:nvGraphicFramePr>
        <p:xfrm>
          <a:off x="1343025" y="3671888"/>
          <a:ext cx="6607175" cy="1162050"/>
        </p:xfrm>
        <a:graphic>
          <a:graphicData uri="http://schemas.openxmlformats.org/presentationml/2006/ole">
            <mc:AlternateContent xmlns:mc="http://schemas.openxmlformats.org/markup-compatibility/2006">
              <mc:Choice xmlns:v="urn:schemas-microsoft-com:vml" Requires="v">
                <p:oleObj spid="_x0000_s322595" name="Equation" r:id="rId3" imgW="3047760" imgH="495000" progId="Equation.3">
                  <p:embed/>
                </p:oleObj>
              </mc:Choice>
              <mc:Fallback>
                <p:oleObj name="Equation" r:id="rId3" imgW="3047760" imgH="495000" progId="Equation.3">
                  <p:embed/>
                  <p:pic>
                    <p:nvPicPr>
                      <p:cNvPr id="0" name="Picture 2"/>
                      <p:cNvPicPr>
                        <a:picLocks noChangeAspect="1" noChangeArrowheads="1"/>
                      </p:cNvPicPr>
                      <p:nvPr/>
                    </p:nvPicPr>
                    <p:blipFill>
                      <a:blip r:embed="rId4"/>
                      <a:srcRect/>
                      <a:stretch>
                        <a:fillRect/>
                      </a:stretch>
                    </p:blipFill>
                    <p:spPr bwMode="auto">
                      <a:xfrm>
                        <a:off x="1343025" y="3671888"/>
                        <a:ext cx="660717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28</a:t>
            </a:fld>
            <a:endParaRPr lang="en-US"/>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sz="2400" b="1" dirty="0">
                <a:solidFill>
                  <a:srgbClr val="E818CA"/>
                </a:solidFill>
                <a:latin typeface="Arial" pitchFamily="34" charset="0"/>
                <a:cs typeface="Arial" pitchFamily="34" charset="0"/>
              </a:rPr>
              <a:t>2) Rate Laws</a:t>
            </a:r>
            <a:r>
              <a:rPr lang="en-US" sz="2400" b="1" dirty="0" smtClean="0">
                <a:solidFill>
                  <a:srgbClr val="E818CA"/>
                </a:solidFill>
                <a:latin typeface="Arial" pitchFamily="34" charset="0"/>
                <a:cs typeface="Arial" pitchFamily="34" charset="0"/>
              </a:rPr>
              <a:t>:</a:t>
            </a:r>
            <a:r>
              <a:rPr lang="en-US" sz="2400" dirty="0">
                <a:latin typeface="Arial" pitchFamily="34" charset="0"/>
                <a:ea typeface="Arial" pitchFamily="34" charset="0"/>
                <a:cs typeface="Arial" pitchFamily="34" charset="0"/>
              </a:rPr>
              <a:t> (5)-(14) same as </a:t>
            </a:r>
            <a:r>
              <a:rPr lang="en-US" sz="2400" dirty="0" smtClean="0">
                <a:latin typeface="Arial" pitchFamily="34" charset="0"/>
                <a:cs typeface="Arial" pitchFamily="34" charset="0"/>
              </a:rPr>
              <a:t>Examples A, B, and C.</a:t>
            </a:r>
            <a:endParaRPr lang="en-US" sz="2400" b="1" dirty="0" smtClean="0">
              <a:solidFill>
                <a:srgbClr val="00B050"/>
              </a:solidFill>
              <a:latin typeface="Arial" pitchFamily="34" charset="0"/>
              <a:cs typeface="Arial" pitchFamily="34" charset="0"/>
            </a:endParaRPr>
          </a:p>
          <a:p>
            <a:pPr marL="0" indent="0">
              <a:buNone/>
            </a:pPr>
            <a:endParaRPr lang="en-US" sz="2000" b="1" dirty="0">
              <a:solidFill>
                <a:srgbClr val="00B050"/>
              </a:solidFill>
              <a:latin typeface="Arial" pitchFamily="34" charset="0"/>
              <a:cs typeface="Arial" pitchFamily="34" charset="0"/>
            </a:endParaRPr>
          </a:p>
          <a:p>
            <a:pPr marL="0" indent="0">
              <a:buNone/>
            </a:pPr>
            <a:r>
              <a:rPr lang="en-US" sz="2400" b="1" dirty="0" smtClean="0">
                <a:solidFill>
                  <a:srgbClr val="00B050"/>
                </a:solidFill>
                <a:latin typeface="Arial" pitchFamily="34" charset="0"/>
                <a:cs typeface="Arial" pitchFamily="34" charset="0"/>
              </a:rPr>
              <a:t>3) Stoichiometry: </a:t>
            </a:r>
            <a:r>
              <a:rPr lang="en-US" sz="2400" dirty="0" smtClean="0">
                <a:latin typeface="Arial" pitchFamily="34" charset="0"/>
                <a:ea typeface="Arial" pitchFamily="34" charset="0"/>
                <a:cs typeface="Arial" pitchFamily="34" charset="0"/>
              </a:rPr>
              <a:t>(15)-(20) same as Examples A and B</a:t>
            </a:r>
          </a:p>
          <a:p>
            <a:pPr marL="0" indent="0">
              <a:buNone/>
            </a:pPr>
            <a:r>
              <a:rPr lang="en-US" sz="2400" dirty="0">
                <a:latin typeface="Arial" pitchFamily="34" charset="0"/>
                <a:ea typeface="Arial" pitchFamily="34" charset="0"/>
                <a:cs typeface="Arial" pitchFamily="34" charset="0"/>
              </a:rPr>
              <a:t>	</a:t>
            </a:r>
            <a:r>
              <a:rPr lang="en-US" sz="2400" dirty="0" smtClean="0">
                <a:latin typeface="Arial" pitchFamily="34" charset="0"/>
                <a:ea typeface="Arial" pitchFamily="34" charset="0"/>
                <a:cs typeface="Arial" pitchFamily="34" charset="0"/>
              </a:rPr>
              <a:t>(T=T</a:t>
            </a:r>
            <a:r>
              <a:rPr lang="en-US" sz="2400" baseline="-25000" dirty="0" smtClean="0">
                <a:latin typeface="Arial" pitchFamily="34" charset="0"/>
                <a:ea typeface="Arial" pitchFamily="34" charset="0"/>
                <a:cs typeface="Arial" pitchFamily="34" charset="0"/>
              </a:rPr>
              <a:t>0</a:t>
            </a:r>
            <a:r>
              <a:rPr lang="en-US" sz="2400" dirty="0">
                <a:latin typeface="Arial" pitchFamily="34" charset="0"/>
                <a:ea typeface="Arial" pitchFamily="34" charset="0"/>
                <a:cs typeface="Arial" pitchFamily="34" charset="0"/>
              </a:rPr>
              <a:t>)</a:t>
            </a: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1600" dirty="0" smtClean="0">
              <a:latin typeface="Arial" pitchFamily="34" charset="0"/>
              <a:ea typeface="Arial" pitchFamily="34" charset="0"/>
              <a:cs typeface="Arial" pitchFamily="34" charset="0"/>
            </a:endParaRPr>
          </a:p>
          <a:p>
            <a:pPr marL="0" indent="0">
              <a:buNone/>
            </a:pPr>
            <a:r>
              <a:rPr lang="en-US" sz="2400" b="1" dirty="0" smtClean="0">
                <a:latin typeface="Arial" pitchFamily="34" charset="0"/>
                <a:ea typeface="Arial" pitchFamily="34" charset="0"/>
                <a:cs typeface="Arial" pitchFamily="34" charset="0"/>
              </a:rPr>
              <a:t>4) Sweep Gas Balance:</a:t>
            </a:r>
          </a:p>
          <a:p>
            <a:pPr marL="0" indent="0">
              <a:buNone/>
            </a:pPr>
            <a:endParaRPr lang="en-US" sz="2400" dirty="0">
              <a:latin typeface="Arial" pitchFamily="34" charset="0"/>
              <a:ea typeface="Arial" pitchFamily="34" charset="0"/>
              <a:cs typeface="Arial" pitchFamily="34" charset="0"/>
            </a:endParaRPr>
          </a:p>
          <a:p>
            <a:pPr marL="0" indent="0">
              <a:buNone/>
            </a:pPr>
            <a:r>
              <a:rPr lang="en-US" sz="2400" dirty="0" smtClean="0">
                <a:latin typeface="Arial" pitchFamily="34" charset="0"/>
                <a:ea typeface="Arial" pitchFamily="34" charset="0"/>
                <a:cs typeface="Arial" pitchFamily="34" charset="0"/>
              </a:rPr>
              <a:t> </a:t>
            </a:r>
            <a:endParaRPr lang="en-US" sz="2400" b="1" dirty="0">
              <a:solidFill>
                <a:srgbClr val="00B050"/>
              </a:solidFill>
              <a:latin typeface="Arial" pitchFamily="34" charset="0"/>
              <a:cs typeface="Arial" pitchFamily="34" charset="0"/>
            </a:endParaRPr>
          </a:p>
          <a:p>
            <a:endParaRPr lang="en-US" dirty="0"/>
          </a:p>
        </p:txBody>
      </p:sp>
      <p:grpSp>
        <p:nvGrpSpPr>
          <p:cNvPr id="11" name="Group 10"/>
          <p:cNvGrpSpPr/>
          <p:nvPr/>
        </p:nvGrpSpPr>
        <p:grpSpPr>
          <a:xfrm>
            <a:off x="1329218" y="3068638"/>
            <a:ext cx="6309832" cy="3672730"/>
            <a:chOff x="1329218" y="2780606"/>
            <a:chExt cx="6309832" cy="3672730"/>
          </a:xfrm>
        </p:grpSpPr>
        <p:grpSp>
          <p:nvGrpSpPr>
            <p:cNvPr id="10" name="Group 9"/>
            <p:cNvGrpSpPr/>
            <p:nvPr/>
          </p:nvGrpSpPr>
          <p:grpSpPr>
            <a:xfrm>
              <a:off x="1329218" y="2780606"/>
              <a:ext cx="6309832" cy="1473001"/>
              <a:chOff x="1329218" y="2852614"/>
              <a:chExt cx="6309832" cy="1473001"/>
            </a:xfrm>
          </p:grpSpPr>
          <p:graphicFrame>
            <p:nvGraphicFramePr>
              <p:cNvPr id="4" name="Object 3"/>
              <p:cNvGraphicFramePr>
                <a:graphicFrameLocks noChangeAspect="1"/>
              </p:cNvGraphicFramePr>
              <p:nvPr>
                <p:extLst>
                  <p:ext uri="{D42A27DB-BD31-4B8C-83A1-F6EECF244321}">
                    <p14:modId xmlns:p14="http://schemas.microsoft.com/office/powerpoint/2010/main" val="1470345525"/>
                  </p:ext>
                </p:extLst>
              </p:nvPr>
            </p:nvGraphicFramePr>
            <p:xfrm>
              <a:off x="1329218" y="3789040"/>
              <a:ext cx="3448050" cy="536575"/>
            </p:xfrm>
            <a:graphic>
              <a:graphicData uri="http://schemas.openxmlformats.org/presentationml/2006/ole">
                <mc:AlternateContent xmlns:mc="http://schemas.openxmlformats.org/markup-compatibility/2006">
                  <mc:Choice xmlns:v="urn:schemas-microsoft-com:vml" Requires="v">
                    <p:oleObj spid="_x0000_s386094" name="Equation" r:id="rId3" imgW="1358310" imgH="241195" progId="Equation.3">
                      <p:embed/>
                    </p:oleObj>
                  </mc:Choice>
                  <mc:Fallback>
                    <p:oleObj name="Equation" r:id="rId3" imgW="1358310" imgH="2411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9218" y="3789040"/>
                            <a:ext cx="3448050" cy="536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27052450"/>
                  </p:ext>
                </p:extLst>
              </p:nvPr>
            </p:nvGraphicFramePr>
            <p:xfrm>
              <a:off x="1408113" y="2852614"/>
              <a:ext cx="6230937" cy="909637"/>
            </p:xfrm>
            <a:graphic>
              <a:graphicData uri="http://schemas.openxmlformats.org/presentationml/2006/ole">
                <mc:AlternateContent xmlns:mc="http://schemas.openxmlformats.org/markup-compatibility/2006">
                  <mc:Choice xmlns:v="urn:schemas-microsoft-com:vml" Requires="v">
                    <p:oleObj spid="_x0000_s386095" name="Equation" r:id="rId5" imgW="2946400" imgH="431800" progId="Equation.3">
                      <p:embed/>
                    </p:oleObj>
                  </mc:Choice>
                  <mc:Fallback>
                    <p:oleObj name="Equation" r:id="rId5" imgW="2946400" imgH="431800" progId="Equation.3">
                      <p:embed/>
                      <p:pic>
                        <p:nvPicPr>
                          <p:cNvPr id="0" name="Object 3"/>
                          <p:cNvPicPr>
                            <a:picLocks noChangeAspect="1" noChangeArrowheads="1"/>
                          </p:cNvPicPr>
                          <p:nvPr/>
                        </p:nvPicPr>
                        <p:blipFill>
                          <a:blip r:embed="rId6"/>
                          <a:srcRect/>
                          <a:stretch>
                            <a:fillRect/>
                          </a:stretch>
                        </p:blipFill>
                        <p:spPr bwMode="auto">
                          <a:xfrm>
                            <a:off x="1408113" y="2852614"/>
                            <a:ext cx="6230937"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 name="Object 8"/>
            <p:cNvGraphicFramePr>
              <a:graphicFrameLocks noChangeAspect="1"/>
            </p:cNvGraphicFramePr>
            <p:nvPr>
              <p:extLst>
                <p:ext uri="{D42A27DB-BD31-4B8C-83A1-F6EECF244321}">
                  <p14:modId xmlns:p14="http://schemas.microsoft.com/office/powerpoint/2010/main" val="3759601545"/>
                </p:ext>
              </p:extLst>
            </p:nvPr>
          </p:nvGraphicFramePr>
          <p:xfrm>
            <a:off x="1403648" y="4919811"/>
            <a:ext cx="3886200" cy="1533525"/>
          </p:xfrm>
          <a:graphic>
            <a:graphicData uri="http://schemas.openxmlformats.org/presentationml/2006/ole">
              <mc:AlternateContent xmlns:mc="http://schemas.openxmlformats.org/markup-compatibility/2006">
                <mc:Choice xmlns:v="urn:schemas-microsoft-com:vml" Requires="v">
                  <p:oleObj spid="_x0000_s386096" name="Equation" r:id="rId7" imgW="1803400" imgH="711200" progId="Equation.3">
                    <p:embed/>
                  </p:oleObj>
                </mc:Choice>
                <mc:Fallback>
                  <p:oleObj name="Equation" r:id="rId7" imgW="1803400" imgH="711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4919811"/>
                          <a:ext cx="38862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1476236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4"/>
          <p:cNvPicPr>
            <a:picLocks noChangeAspect="1" noChangeArrowheads="1"/>
          </p:cNvPicPr>
          <p:nvPr/>
        </p:nvPicPr>
        <p:blipFill>
          <a:blip r:embed="rId2">
            <a:lum bright="-4000" contrast="8000"/>
          </a:blip>
          <a:srcRect/>
          <a:stretch>
            <a:fillRect/>
          </a:stretch>
        </p:blipFill>
        <p:spPr bwMode="auto">
          <a:xfrm>
            <a:off x="947738" y="3670300"/>
            <a:ext cx="2516187" cy="1566863"/>
          </a:xfrm>
          <a:prstGeom prst="rect">
            <a:avLst/>
          </a:prstGeom>
          <a:noFill/>
          <a:ln w="9525">
            <a:noFill/>
            <a:miter lim="800000"/>
            <a:headEnd/>
            <a:tailEnd/>
          </a:ln>
        </p:spPr>
      </p:pic>
      <p:grpSp>
        <p:nvGrpSpPr>
          <p:cNvPr id="2" name="Group 12"/>
          <p:cNvGrpSpPr>
            <a:grpSpLocks/>
          </p:cNvGrpSpPr>
          <p:nvPr/>
        </p:nvGrpSpPr>
        <p:grpSpPr bwMode="auto">
          <a:xfrm>
            <a:off x="4589463" y="128588"/>
            <a:ext cx="3908809" cy="6592885"/>
            <a:chOff x="2748639" y="128539"/>
            <a:chExt cx="3909043" cy="6593436"/>
          </a:xfrm>
        </p:grpSpPr>
        <p:pic>
          <p:nvPicPr>
            <p:cNvPr id="369670" name="Picture 5"/>
            <p:cNvPicPr>
              <a:picLocks noChangeAspect="1" noChangeArrowheads="1"/>
            </p:cNvPicPr>
            <p:nvPr/>
          </p:nvPicPr>
          <p:blipFill>
            <a:blip r:embed="rId3">
              <a:lum bright="-8000" contrast="14000"/>
            </a:blip>
            <a:srcRect/>
            <a:stretch>
              <a:fillRect/>
            </a:stretch>
          </p:blipFill>
          <p:spPr bwMode="auto">
            <a:xfrm>
              <a:off x="2792413" y="128539"/>
              <a:ext cx="3862387" cy="2292349"/>
            </a:xfrm>
            <a:prstGeom prst="rect">
              <a:avLst/>
            </a:prstGeom>
            <a:noFill/>
            <a:ln w="9525">
              <a:noFill/>
              <a:miter lim="800000"/>
              <a:headEnd/>
              <a:tailEnd/>
            </a:ln>
          </p:spPr>
        </p:pic>
        <p:pic>
          <p:nvPicPr>
            <p:cNvPr id="369671" name="Picture 6"/>
            <p:cNvPicPr>
              <a:picLocks noChangeAspect="1" noChangeArrowheads="1"/>
            </p:cNvPicPr>
            <p:nvPr/>
          </p:nvPicPr>
          <p:blipFill>
            <a:blip r:embed="rId4">
              <a:lum bright="-8000" contrast="14000"/>
            </a:blip>
            <a:srcRect/>
            <a:stretch>
              <a:fillRect/>
            </a:stretch>
          </p:blipFill>
          <p:spPr bwMode="auto">
            <a:xfrm>
              <a:off x="2748639" y="2420888"/>
              <a:ext cx="3906161" cy="1645920"/>
            </a:xfrm>
            <a:prstGeom prst="rect">
              <a:avLst/>
            </a:prstGeom>
            <a:noFill/>
            <a:ln w="9525">
              <a:noFill/>
              <a:miter lim="800000"/>
              <a:headEnd/>
              <a:tailEnd/>
            </a:ln>
          </p:spPr>
        </p:pic>
        <p:pic>
          <p:nvPicPr>
            <p:cNvPr id="369672" name="Picture 7"/>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828542" y="3933056"/>
              <a:ext cx="3829140" cy="2788919"/>
            </a:xfrm>
            <a:prstGeom prst="rect">
              <a:avLst/>
            </a:prstGeom>
            <a:noFill/>
            <a:ln w="9525">
              <a:noFill/>
              <a:miter lim="800000"/>
              <a:headEnd/>
              <a:tailEnd/>
            </a:ln>
          </p:spPr>
        </p:pic>
      </p:grpSp>
      <p:sp>
        <p:nvSpPr>
          <p:cNvPr id="8" name="Rubrik 7"/>
          <p:cNvSpPr>
            <a:spLocks noGrp="1"/>
          </p:cNvSpPr>
          <p:nvPr>
            <p:ph type="title"/>
          </p:nvPr>
        </p:nvSpPr>
        <p:spPr>
          <a:xfrm>
            <a:off x="603504" y="548680"/>
            <a:ext cx="3792537" cy="1143000"/>
          </a:xfrm>
        </p:spPr>
        <p:txBody>
          <a:bodyPr>
            <a:normAutofit fontScale="90000"/>
          </a:bodyPr>
          <a:lstStyle/>
          <a:p>
            <a:pPr>
              <a:defRPr/>
            </a:pPr>
            <a:r>
              <a:rPr lang="en-US" dirty="0">
                <a:solidFill>
                  <a:schemeClr val="accent6">
                    <a:lumMod val="75000"/>
                  </a:schemeClr>
                </a:solidFill>
                <a:latin typeface="Arial" pitchFamily="34" charset="0"/>
                <a:cs typeface="Arial" pitchFamily="34" charset="0"/>
              </a:rPr>
              <a:t>Gas Phase</a:t>
            </a:r>
            <a:r>
              <a:rPr lang="en-US" dirty="0">
                <a:ln w="12700">
                  <a:noFill/>
                  <a:prstDash val="solid"/>
                </a:ln>
                <a:latin typeface="Arial" pitchFamily="34" charset="0"/>
                <a:cs typeface="Arial" pitchFamily="34" charset="0"/>
              </a:rPr>
              <a:t> </a:t>
            </a:r>
            <a:r>
              <a:rPr lang="en-US" dirty="0" smtClean="0"/>
              <a:t>Multiple Reactions</a:t>
            </a:r>
            <a:endParaRPr lang="en-US" dirty="0"/>
          </a:p>
        </p:txBody>
      </p:sp>
      <p:sp>
        <p:nvSpPr>
          <p:cNvPr id="7" name="Slide Number Placeholder 6"/>
          <p:cNvSpPr>
            <a:spLocks noGrp="1"/>
          </p:cNvSpPr>
          <p:nvPr>
            <p:ph type="sldNum" sz="quarter" idx="12"/>
          </p:nvPr>
        </p:nvSpPr>
        <p:spPr/>
        <p:txBody>
          <a:bodyPr/>
          <a:lstStyle/>
          <a:p>
            <a:pPr>
              <a:defRPr/>
            </a:pPr>
            <a:fld id="{321CFBCB-05C5-46FF-B62D-44572F6F7678}" type="slidenum">
              <a:rPr lang="en-US"/>
              <a:pPr>
                <a:defRPr/>
              </a:pPr>
              <a:t>3</a:t>
            </a:fld>
            <a:endParaRPr lang="en-US"/>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30</a:t>
            </a:fld>
            <a:endParaRPr lang="sv-SE"/>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202349"/>
                <a:ext cx="8026400" cy="1437457"/>
                <a:chOff x="381000" y="2638787"/>
                <a:chExt cx="8305800" cy="1437457"/>
              </a:xfrm>
            </p:grpSpPr>
            <p:grpSp>
              <p:nvGrpSpPr>
                <p:cNvPr id="18" name="Grupp 12"/>
                <p:cNvGrpSpPr/>
                <p:nvPr/>
              </p:nvGrpSpPr>
              <p:grpSpPr>
                <a:xfrm>
                  <a:off x="698053" y="2638787"/>
                  <a:ext cx="5905726" cy="549275"/>
                  <a:chOff x="698053" y="2435587"/>
                  <a:chExt cx="5905726" cy="549275"/>
                </a:xfrm>
              </p:grpSpPr>
              <p:graphicFrame>
                <p:nvGraphicFramePr>
                  <p:cNvPr id="20" name="Object 2"/>
                  <p:cNvGraphicFramePr>
                    <a:graphicFrameLocks noChangeAspect="1"/>
                  </p:cNvGraphicFramePr>
                  <p:nvPr>
                    <p:extLst>
                      <p:ext uri="{D42A27DB-BD31-4B8C-83A1-F6EECF244321}">
                        <p14:modId xmlns:p14="http://schemas.microsoft.com/office/powerpoint/2010/main" val="3721031833"/>
                      </p:ext>
                    </p:extLst>
                  </p:nvPr>
                </p:nvGraphicFramePr>
                <p:xfrm>
                  <a:off x="698053" y="2437002"/>
                  <a:ext cx="2743411" cy="547687"/>
                </p:xfrm>
                <a:graphic>
                  <a:graphicData uri="http://schemas.openxmlformats.org/presentationml/2006/ole">
                    <mc:AlternateContent xmlns:mc="http://schemas.openxmlformats.org/markup-compatibility/2006">
                      <mc:Choice xmlns:v="urn:schemas-microsoft-com:vml" Requires="v">
                        <p:oleObj spid="_x0000_s388138"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437002"/>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3314933453"/>
                      </p:ext>
                    </p:extLst>
                  </p:nvPr>
                </p:nvGraphicFramePr>
                <p:xfrm>
                  <a:off x="4374553" y="2435587"/>
                  <a:ext cx="2229226" cy="549275"/>
                </p:xfrm>
                <a:graphic>
                  <a:graphicData uri="http://schemas.openxmlformats.org/presentationml/2006/ole">
                    <mc:AlternateContent xmlns:mc="http://schemas.openxmlformats.org/markup-compatibility/2006">
                      <mc:Choice xmlns:v="urn:schemas-microsoft-com:vml" Requires="v">
                        <p:oleObj spid="_x0000_s388139"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435587"/>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177092"/>
              <a:ext cx="8026400" cy="1372974"/>
              <a:chOff x="381000" y="4288582"/>
              <a:chExt cx="8305800" cy="1372974"/>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288582"/>
                <a:ext cx="5894227" cy="548052"/>
                <a:chOff x="698053" y="3412282"/>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1147725615"/>
                    </p:ext>
                  </p:extLst>
                </p:nvPr>
              </p:nvGraphicFramePr>
              <p:xfrm>
                <a:off x="698053" y="3412647"/>
                <a:ext cx="3024323" cy="547687"/>
              </p:xfrm>
              <a:graphic>
                <a:graphicData uri="http://schemas.openxmlformats.org/presentationml/2006/ole">
                  <mc:AlternateContent xmlns:mc="http://schemas.openxmlformats.org/markup-compatibility/2006">
                    <mc:Choice xmlns:v="urn:schemas-microsoft-com:vml" Requires="v">
                      <p:oleObj spid="_x0000_s388140"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12647"/>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extLst>
                    <p:ext uri="{D42A27DB-BD31-4B8C-83A1-F6EECF244321}">
                      <p14:modId xmlns:p14="http://schemas.microsoft.com/office/powerpoint/2010/main" val="726440839"/>
                    </p:ext>
                  </p:extLst>
                </p:nvPr>
              </p:nvGraphicFramePr>
              <p:xfrm>
                <a:off x="4366338" y="3412282"/>
                <a:ext cx="2225942" cy="547688"/>
              </p:xfrm>
              <a:graphic>
                <a:graphicData uri="http://schemas.openxmlformats.org/presentationml/2006/ole">
                  <mc:AlternateContent xmlns:mc="http://schemas.openxmlformats.org/markup-compatibility/2006">
                    <mc:Choice xmlns:v="urn:schemas-microsoft-com:vml" Requires="v">
                      <p:oleObj spid="_x0000_s388141"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12282"/>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750809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13"/>
          <p:cNvSpPr/>
          <p:nvPr/>
        </p:nvSpPr>
        <p:spPr>
          <a:xfrm>
            <a:off x="941388" y="1524000"/>
            <a:ext cx="7772400" cy="3770263"/>
          </a:xfrm>
          <a:prstGeom prst="rect">
            <a:avLst/>
          </a:prstGeom>
        </p:spPr>
        <p:txBody>
          <a:bodyPr wrap="square">
            <a:spAutoFit/>
          </a:bodyPr>
          <a:lstStyle/>
          <a:p>
            <a:pPr algn="just">
              <a:spcAft>
                <a:spcPts val="1800"/>
              </a:spcAft>
              <a:buNone/>
            </a:pPr>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phase </a:t>
            </a:r>
            <a:r>
              <a:rPr lang="sv-SE" sz="2800" dirty="0" smtClean="0">
                <a:latin typeface="Arial" pitchFamily="34" charset="0"/>
                <a:cs typeface="Arial" pitchFamily="34" charset="0"/>
              </a:rPr>
              <a:t>reactions take place in a </a:t>
            </a:r>
            <a:r>
              <a:rPr lang="en-US" sz="2800" b="1" dirty="0" err="1" smtClean="0">
                <a:solidFill>
                  <a:srgbClr val="00FF99"/>
                </a:solidFill>
                <a:latin typeface="Arial" pitchFamily="34" charset="0"/>
                <a:cs typeface="Arial" pitchFamily="34" charset="0"/>
              </a:rPr>
              <a:t>semibatch</a:t>
            </a:r>
            <a:r>
              <a:rPr lang="en-US" sz="2800" b="1" dirty="0" smtClean="0">
                <a:solidFill>
                  <a:srgbClr val="00FF99"/>
                </a:solidFill>
                <a:latin typeface="Arial" pitchFamily="34" charset="0"/>
                <a:cs typeface="Arial" pitchFamily="34" charset="0"/>
              </a:rPr>
              <a:t> reactor </a:t>
            </a:r>
            <a:r>
              <a:rPr lang="sv-SE" sz="2800" dirty="0" smtClean="0">
                <a:latin typeface="Arial" pitchFamily="34" charset="0"/>
                <a:cs typeface="Arial" pitchFamily="34" charset="0"/>
              </a:rPr>
              <a:t>where A is fed to B with F</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 3 mol/min. The volumetric flow rate is 10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/min and the initial reactor volume is 1,000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a:t>
            </a:r>
          </a:p>
          <a:p>
            <a:pPr algn="just">
              <a:spcAft>
                <a:spcPts val="1800"/>
              </a:spcAft>
              <a:buNone/>
            </a:pPr>
            <a:r>
              <a:rPr lang="sv-SE" sz="2800" dirty="0" smtClean="0">
                <a:latin typeface="Arial" pitchFamily="34" charset="0"/>
                <a:cs typeface="Arial" pitchFamily="34" charset="0"/>
              </a:rPr>
              <a:t>The maximum volume is 2,000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=0.3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B0</a:t>
            </a:r>
            <a:r>
              <a:rPr lang="sv-SE" sz="2800" dirty="0" smtClean="0">
                <a:latin typeface="Arial" pitchFamily="34" charset="0"/>
                <a:cs typeface="Arial" pitchFamily="34" charset="0"/>
              </a:rPr>
              <a:t>=0.2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t>
            </a:r>
            <a:r>
              <a:rPr lang="sv-SE" sz="2800" dirty="0" err="1" smtClean="0">
                <a:latin typeface="Arial" pitchFamily="34" charset="0"/>
                <a:cs typeface="Arial" pitchFamily="34" charset="0"/>
              </a:rPr>
              <a:t>Plot</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A</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B</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C</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D</a:t>
            </a:r>
            <a:r>
              <a:rPr lang="sv-SE" sz="2800" dirty="0" smtClean="0">
                <a:latin typeface="Arial" pitchFamily="34" charset="0"/>
                <a:cs typeface="Arial" pitchFamily="34" charset="0"/>
              </a:rPr>
              <a:t> and S</a:t>
            </a:r>
            <a:r>
              <a:rPr lang="sv-SE" sz="2800" baseline="-25000" dirty="0" smtClean="0">
                <a:latin typeface="Arial" pitchFamily="34" charset="0"/>
                <a:cs typeface="Arial" pitchFamily="34" charset="0"/>
              </a:rPr>
              <a:t>S/D</a:t>
            </a:r>
            <a:r>
              <a:rPr lang="sv-SE" sz="2800" dirty="0" smtClean="0">
                <a:latin typeface="Arial" pitchFamily="34" charset="0"/>
                <a:cs typeface="Arial" pitchFamily="34" charset="0"/>
              </a:rPr>
              <a:t> as a </a:t>
            </a:r>
            <a:r>
              <a:rPr lang="sv-SE" sz="2800" dirty="0" err="1" smtClean="0">
                <a:latin typeface="Arial" pitchFamily="34" charset="0"/>
                <a:cs typeface="Arial" pitchFamily="34" charset="0"/>
              </a:rPr>
              <a:t>function</a:t>
            </a:r>
            <a:r>
              <a:rPr lang="sv-SE" sz="2800" dirty="0" smtClean="0">
                <a:latin typeface="Arial" pitchFamily="34" charset="0"/>
                <a:cs typeface="Arial" pitchFamily="34" charset="0"/>
              </a:rPr>
              <a:t> of time.</a:t>
            </a:r>
          </a:p>
        </p:txBody>
      </p:sp>
      <p:sp>
        <p:nvSpPr>
          <p:cNvPr id="4" name="Slide Number Placeholder 3"/>
          <p:cNvSpPr>
            <a:spLocks noGrp="1"/>
          </p:cNvSpPr>
          <p:nvPr>
            <p:ph type="sldNum" sz="quarter" idx="12"/>
          </p:nvPr>
        </p:nvSpPr>
        <p:spPr/>
        <p:txBody>
          <a:bodyPr/>
          <a:lstStyle/>
          <a:p>
            <a:fld id="{7E8078BA-47AF-BA4B-9ED3-ACB5F50E2099}" type="slidenum">
              <a:rPr lang="sv-SE" smtClean="0"/>
              <a:pPr/>
              <a:t>31</a:t>
            </a:fld>
            <a:endParaRPr lang="sv-SE"/>
          </a:p>
        </p:txBody>
      </p:sp>
      <p:sp>
        <p:nvSpPr>
          <p:cNvPr id="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885072" y="2340015"/>
            <a:ext cx="3223959" cy="523220"/>
          </a:xfrm>
          <a:prstGeom prst="rect">
            <a:avLst/>
          </a:prstGeom>
        </p:spPr>
        <p:txBody>
          <a:bodyPr wrap="none">
            <a:spAutoFit/>
          </a:bodyPr>
          <a:lstStyle/>
          <a:p>
            <a:r>
              <a:rPr lang="en-US" sz="2800" b="1" dirty="0">
                <a:solidFill>
                  <a:srgbClr val="FFC000"/>
                </a:solidFill>
                <a:latin typeface="Arial" pitchFamily="34" charset="0"/>
                <a:cs typeface="Arial" pitchFamily="34" charset="0"/>
              </a:rPr>
              <a:t>1) Mole </a:t>
            </a:r>
            <a:r>
              <a:rPr lang="en-US" sz="2800" b="1" dirty="0" smtClean="0">
                <a:solidFill>
                  <a:srgbClr val="FFC000"/>
                </a:solidFill>
                <a:latin typeface="Arial" pitchFamily="34" charset="0"/>
                <a:cs typeface="Arial" pitchFamily="34" charset="0"/>
              </a:rPr>
              <a:t>Balances:</a:t>
            </a: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7" name="Rektangel 6"/>
          <p:cNvSpPr/>
          <p:nvPr/>
        </p:nvSpPr>
        <p:spPr>
          <a:xfrm>
            <a:off x="899592" y="1559659"/>
            <a:ext cx="5600636" cy="523220"/>
          </a:xfrm>
          <a:prstGeom prst="rect">
            <a:avLst/>
          </a:prstGeom>
        </p:spPr>
        <p:txBody>
          <a:bodyPr wrap="none">
            <a:spAutoFit/>
          </a:bodyPr>
          <a:lstStyle/>
          <a:p>
            <a:r>
              <a:rPr lang="en-US" sz="2800" dirty="0" smtClean="0">
                <a:latin typeface="Arial" pitchFamily="34" charset="0"/>
                <a:cs typeface="Arial" pitchFamily="34" charset="0"/>
              </a:rPr>
              <a:t>(1) A + 2B </a:t>
            </a:r>
            <a:r>
              <a:rPr lang="en-US" sz="2800" dirty="0" smtClean="0">
                <a:latin typeface="Arial" pitchFamily="34" charset="0"/>
                <a:ea typeface="Arial" charset="0"/>
                <a:cs typeface="Arial" pitchFamily="34" charset="0"/>
              </a:rPr>
              <a:t>→C		(2) 2A + 3C → D</a:t>
            </a:r>
            <a:endParaRPr lang="sv-SE" sz="2600" dirty="0">
              <a:latin typeface="Arial" pitchFamily="34" charset="0"/>
              <a:cs typeface="Arial" pitchFamily="34" charset="0"/>
            </a:endParaRPr>
          </a:p>
        </p:txBody>
      </p:sp>
      <p:graphicFrame>
        <p:nvGraphicFramePr>
          <p:cNvPr id="287747" name="Object 3"/>
          <p:cNvGraphicFramePr>
            <a:graphicFrameLocks noChangeAspect="1"/>
          </p:cNvGraphicFramePr>
          <p:nvPr>
            <p:extLst>
              <p:ext uri="{D42A27DB-BD31-4B8C-83A1-F6EECF244321}">
                <p14:modId xmlns:p14="http://schemas.microsoft.com/office/powerpoint/2010/main" val="1120185634"/>
              </p:ext>
            </p:extLst>
          </p:nvPr>
        </p:nvGraphicFramePr>
        <p:xfrm>
          <a:off x="1347788" y="2992438"/>
          <a:ext cx="2200275" cy="893762"/>
        </p:xfrm>
        <a:graphic>
          <a:graphicData uri="http://schemas.openxmlformats.org/presentationml/2006/ole">
            <mc:AlternateContent xmlns:mc="http://schemas.openxmlformats.org/markup-compatibility/2006">
              <mc:Choice xmlns:v="urn:schemas-microsoft-com:vml" Requires="v">
                <p:oleObj spid="_x0000_s326900" name="Equation" r:id="rId4" imgW="1041120" imgH="393480" progId="Equation.3">
                  <p:embed/>
                </p:oleObj>
              </mc:Choice>
              <mc:Fallback>
                <p:oleObj name="Equation" r:id="rId4" imgW="104112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7788" y="2992438"/>
                        <a:ext cx="2200275" cy="89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8" name="Object 4"/>
          <p:cNvGraphicFramePr>
            <a:graphicFrameLocks noChangeAspect="1"/>
          </p:cNvGraphicFramePr>
          <p:nvPr>
            <p:extLst>
              <p:ext uri="{D42A27DB-BD31-4B8C-83A1-F6EECF244321}">
                <p14:modId xmlns:p14="http://schemas.microsoft.com/office/powerpoint/2010/main" val="3617387192"/>
              </p:ext>
            </p:extLst>
          </p:nvPr>
        </p:nvGraphicFramePr>
        <p:xfrm>
          <a:off x="1344613" y="3898900"/>
          <a:ext cx="1512887" cy="901700"/>
        </p:xfrm>
        <a:graphic>
          <a:graphicData uri="http://schemas.openxmlformats.org/presentationml/2006/ole">
            <mc:AlternateContent xmlns:mc="http://schemas.openxmlformats.org/markup-compatibility/2006">
              <mc:Choice xmlns:v="urn:schemas-microsoft-com:vml" Requires="v">
                <p:oleObj spid="_x0000_s326901" name="Equation" r:id="rId6" imgW="711000" imgH="393480" progId="Equation.3">
                  <p:embed/>
                </p:oleObj>
              </mc:Choice>
              <mc:Fallback>
                <p:oleObj name="Equation" r:id="rId6" imgW="711000" imgH="3934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4613" y="38989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9" name="Object 5"/>
          <p:cNvGraphicFramePr>
            <a:graphicFrameLocks noChangeAspect="1"/>
          </p:cNvGraphicFramePr>
          <p:nvPr>
            <p:extLst>
              <p:ext uri="{D42A27DB-BD31-4B8C-83A1-F6EECF244321}">
                <p14:modId xmlns:p14="http://schemas.microsoft.com/office/powerpoint/2010/main" val="1342038968"/>
              </p:ext>
            </p:extLst>
          </p:nvPr>
        </p:nvGraphicFramePr>
        <p:xfrm>
          <a:off x="1344613" y="4813300"/>
          <a:ext cx="1512887" cy="901700"/>
        </p:xfrm>
        <a:graphic>
          <a:graphicData uri="http://schemas.openxmlformats.org/presentationml/2006/ole">
            <mc:AlternateContent xmlns:mc="http://schemas.openxmlformats.org/markup-compatibility/2006">
              <mc:Choice xmlns:v="urn:schemas-microsoft-com:vml" Requires="v">
                <p:oleObj spid="_x0000_s326902" name="Equation" r:id="rId8" imgW="711000" imgH="393480" progId="Equation.3">
                  <p:embed/>
                </p:oleObj>
              </mc:Choice>
              <mc:Fallback>
                <p:oleObj name="Equation" r:id="rId8" imgW="711000" imgH="39348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4613" y="48133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0" name="Object 6"/>
          <p:cNvGraphicFramePr>
            <a:graphicFrameLocks noChangeAspect="1"/>
          </p:cNvGraphicFramePr>
          <p:nvPr>
            <p:extLst>
              <p:ext uri="{D42A27DB-BD31-4B8C-83A1-F6EECF244321}">
                <p14:modId xmlns:p14="http://schemas.microsoft.com/office/powerpoint/2010/main" val="3923517564"/>
              </p:ext>
            </p:extLst>
          </p:nvPr>
        </p:nvGraphicFramePr>
        <p:xfrm>
          <a:off x="1346200" y="5781675"/>
          <a:ext cx="1549400" cy="906463"/>
        </p:xfrm>
        <a:graphic>
          <a:graphicData uri="http://schemas.openxmlformats.org/presentationml/2006/ole">
            <mc:AlternateContent xmlns:mc="http://schemas.openxmlformats.org/markup-compatibility/2006">
              <mc:Choice xmlns:v="urn:schemas-microsoft-com:vml" Requires="v">
                <p:oleObj spid="_x0000_s326903" name="Equation" r:id="rId10" imgW="723600" imgH="393480" progId="Equation.3">
                  <p:embed/>
                </p:oleObj>
              </mc:Choice>
              <mc:Fallback>
                <p:oleObj name="Equation" r:id="rId10" imgW="723600" imgH="3934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46200" y="5781675"/>
                        <a:ext cx="1549400"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1" name="Object 7"/>
          <p:cNvGraphicFramePr>
            <a:graphicFrameLocks noChangeAspect="1"/>
          </p:cNvGraphicFramePr>
          <p:nvPr>
            <p:extLst>
              <p:ext uri="{D42A27DB-BD31-4B8C-83A1-F6EECF244321}">
                <p14:modId xmlns:p14="http://schemas.microsoft.com/office/powerpoint/2010/main" val="2689923262"/>
              </p:ext>
            </p:extLst>
          </p:nvPr>
        </p:nvGraphicFramePr>
        <p:xfrm>
          <a:off x="5389563" y="3246438"/>
          <a:ext cx="1114425" cy="527050"/>
        </p:xfrm>
        <a:graphic>
          <a:graphicData uri="http://schemas.openxmlformats.org/presentationml/2006/ole">
            <mc:AlternateContent xmlns:mc="http://schemas.openxmlformats.org/markup-compatibility/2006">
              <mc:Choice xmlns:v="urn:schemas-microsoft-com:vml" Requires="v">
                <p:oleObj spid="_x0000_s326904" name="Equation" r:id="rId12" imgW="520560" imgH="228600" progId="Equation.3">
                  <p:embed/>
                </p:oleObj>
              </mc:Choice>
              <mc:Fallback>
                <p:oleObj name="Equation" r:id="rId12" imgW="52056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89563" y="3246438"/>
                        <a:ext cx="111442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2" name="Object 8"/>
          <p:cNvGraphicFramePr>
            <a:graphicFrameLocks noChangeAspect="1"/>
          </p:cNvGraphicFramePr>
          <p:nvPr>
            <p:extLst>
              <p:ext uri="{D42A27DB-BD31-4B8C-83A1-F6EECF244321}">
                <p14:modId xmlns:p14="http://schemas.microsoft.com/office/powerpoint/2010/main" val="2801885973"/>
              </p:ext>
            </p:extLst>
          </p:nvPr>
        </p:nvGraphicFramePr>
        <p:xfrm>
          <a:off x="5391150" y="4152900"/>
          <a:ext cx="2771775" cy="527050"/>
        </p:xfrm>
        <a:graphic>
          <a:graphicData uri="http://schemas.openxmlformats.org/presentationml/2006/ole">
            <mc:AlternateContent xmlns:mc="http://schemas.openxmlformats.org/markup-compatibility/2006">
              <mc:Choice xmlns:v="urn:schemas-microsoft-com:vml" Requires="v">
                <p:oleObj spid="_x0000_s326905" name="Equation" r:id="rId14" imgW="1295280" imgH="228600" progId="Equation.3">
                  <p:embed/>
                </p:oleObj>
              </mc:Choice>
              <mc:Fallback>
                <p:oleObj name="Equation" r:id="rId14" imgW="129528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1150" y="4152900"/>
                        <a:ext cx="277177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3" name="Object 9"/>
          <p:cNvGraphicFramePr>
            <a:graphicFrameLocks noChangeAspect="1"/>
          </p:cNvGraphicFramePr>
          <p:nvPr>
            <p:extLst>
              <p:ext uri="{D42A27DB-BD31-4B8C-83A1-F6EECF244321}">
                <p14:modId xmlns:p14="http://schemas.microsoft.com/office/powerpoint/2010/main" val="1045497216"/>
              </p:ext>
            </p:extLst>
          </p:nvPr>
        </p:nvGraphicFramePr>
        <p:xfrm>
          <a:off x="5391075" y="5069035"/>
          <a:ext cx="1114425" cy="525463"/>
        </p:xfrm>
        <a:graphic>
          <a:graphicData uri="http://schemas.openxmlformats.org/presentationml/2006/ole">
            <mc:AlternateContent xmlns:mc="http://schemas.openxmlformats.org/markup-compatibility/2006">
              <mc:Choice xmlns:v="urn:schemas-microsoft-com:vml" Requires="v">
                <p:oleObj spid="_x0000_s326906" name="Equation" r:id="rId16" imgW="520560" imgH="228600" progId="Equation.3">
                  <p:embed/>
                </p:oleObj>
              </mc:Choice>
              <mc:Fallback>
                <p:oleObj name="Equation" r:id="rId16" imgW="52056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91075" y="5069035"/>
                        <a:ext cx="1114425"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4" name="Object 10"/>
          <p:cNvGraphicFramePr>
            <a:graphicFrameLocks noChangeAspect="1"/>
          </p:cNvGraphicFramePr>
          <p:nvPr>
            <p:extLst>
              <p:ext uri="{D42A27DB-BD31-4B8C-83A1-F6EECF244321}">
                <p14:modId xmlns:p14="http://schemas.microsoft.com/office/powerpoint/2010/main" val="4057903779"/>
              </p:ext>
            </p:extLst>
          </p:nvPr>
        </p:nvGraphicFramePr>
        <p:xfrm>
          <a:off x="5376788" y="6037301"/>
          <a:ext cx="1141412" cy="525463"/>
        </p:xfrm>
        <a:graphic>
          <a:graphicData uri="http://schemas.openxmlformats.org/presentationml/2006/ole">
            <mc:AlternateContent xmlns:mc="http://schemas.openxmlformats.org/markup-compatibility/2006">
              <mc:Choice xmlns:v="urn:schemas-microsoft-com:vml" Requires="v">
                <p:oleObj spid="_x0000_s326907" name="Equation" r:id="rId18" imgW="533160" imgH="228600" progId="Equation.3">
                  <p:embed/>
                </p:oleObj>
              </mc:Choice>
              <mc:Fallback>
                <p:oleObj name="Equation" r:id="rId18" imgW="53316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76788" y="6037301"/>
                        <a:ext cx="1141412"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 name="Slide Number Placeholder 31"/>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32</a:t>
            </a:fld>
            <a:endParaRPr lang="en-US">
              <a:latin typeface="Arial" pitchFamily="34" charset="0"/>
              <a:cs typeface="Arial" pitchFamily="34" charset="0"/>
            </a:endParaRPr>
          </a:p>
        </p:txBody>
      </p:sp>
      <p:grpSp>
        <p:nvGrpSpPr>
          <p:cNvPr id="35" name="Grupp 30"/>
          <p:cNvGrpSpPr/>
          <p:nvPr/>
        </p:nvGrpSpPr>
        <p:grpSpPr>
          <a:xfrm>
            <a:off x="6575232" y="1503959"/>
            <a:ext cx="2250232" cy="1950796"/>
            <a:chOff x="1028699" y="1864275"/>
            <a:chExt cx="2601060" cy="2275929"/>
          </a:xfrm>
        </p:grpSpPr>
        <p:grpSp>
          <p:nvGrpSpPr>
            <p:cNvPr id="37" name="Grupp 32"/>
            <p:cNvGrpSpPr/>
            <p:nvPr/>
          </p:nvGrpSpPr>
          <p:grpSpPr>
            <a:xfrm>
              <a:off x="1028699" y="1864275"/>
              <a:ext cx="2601060" cy="2275929"/>
              <a:chOff x="1905000" y="1066800"/>
              <a:chExt cx="1219200" cy="1066800"/>
            </a:xfrm>
          </p:grpSpPr>
          <p:sp>
            <p:nvSpPr>
              <p:cNvPr id="39" name="Oval 7"/>
              <p:cNvSpPr>
                <a:spLocks noChangeArrowheads="1"/>
              </p:cNvSpPr>
              <p:nvPr/>
            </p:nvSpPr>
            <p:spPr bwMode="auto">
              <a:xfrm>
                <a:off x="2362200" y="1295400"/>
                <a:ext cx="762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0" name="Line 8"/>
              <p:cNvSpPr>
                <a:spLocks noChangeShapeType="1"/>
              </p:cNvSpPr>
              <p:nvPr/>
            </p:nvSpPr>
            <p:spPr bwMode="auto">
              <a:xfrm>
                <a:off x="2362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1" name="Line 9"/>
              <p:cNvSpPr>
                <a:spLocks noChangeShapeType="1"/>
              </p:cNvSpPr>
              <p:nvPr/>
            </p:nvSpPr>
            <p:spPr bwMode="auto">
              <a:xfrm>
                <a:off x="3124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2" name="Båge 10"/>
              <p:cNvSpPr>
                <a:spLocks/>
              </p:cNvSpPr>
              <p:nvPr/>
            </p:nvSpPr>
            <p:spPr bwMode="auto">
              <a:xfrm flipV="1">
                <a:off x="2362200" y="1905000"/>
                <a:ext cx="762000" cy="228600"/>
              </a:xfrm>
              <a:custGeom>
                <a:avLst/>
                <a:gdLst>
                  <a:gd name="G0" fmla="+- 21446 0 0"/>
                  <a:gd name="G1" fmla="+- 21600 0 0"/>
                  <a:gd name="G2" fmla="+- 21600 0 0"/>
                  <a:gd name="T0" fmla="*/ 0 w 43046"/>
                  <a:gd name="T1" fmla="*/ 19029 h 21600"/>
                  <a:gd name="T2" fmla="*/ 43046 w 43046"/>
                  <a:gd name="T3" fmla="*/ 21600 h 21600"/>
                  <a:gd name="T4" fmla="*/ 21446 w 43046"/>
                  <a:gd name="T5" fmla="*/ 21600 h 21600"/>
                </a:gdLst>
                <a:ahLst/>
                <a:cxnLst>
                  <a:cxn ang="0">
                    <a:pos x="T0" y="T1"/>
                  </a:cxn>
                  <a:cxn ang="0">
                    <a:pos x="T2" y="T3"/>
                  </a:cxn>
                  <a:cxn ang="0">
                    <a:pos x="T4" y="T5"/>
                  </a:cxn>
                </a:cxnLst>
                <a:rect l="0" t="0" r="r" b="b"/>
                <a:pathLst>
                  <a:path w="43046" h="21600" fill="none" extrusionOk="0">
                    <a:moveTo>
                      <a:pt x="-1" y="19028"/>
                    </a:moveTo>
                    <a:cubicBezTo>
                      <a:pt x="1301" y="8171"/>
                      <a:pt x="10511" y="-1"/>
                      <a:pt x="21446" y="-1"/>
                    </a:cubicBezTo>
                    <a:cubicBezTo>
                      <a:pt x="33375" y="-1"/>
                      <a:pt x="43046" y="9670"/>
                      <a:pt x="43046" y="21600"/>
                    </a:cubicBezTo>
                  </a:path>
                  <a:path w="43046" h="21600" stroke="0" extrusionOk="0">
                    <a:moveTo>
                      <a:pt x="-1" y="19028"/>
                    </a:moveTo>
                    <a:cubicBezTo>
                      <a:pt x="1301" y="8171"/>
                      <a:pt x="10511" y="-1"/>
                      <a:pt x="21446" y="-1"/>
                    </a:cubicBezTo>
                    <a:cubicBezTo>
                      <a:pt x="33375" y="-1"/>
                      <a:pt x="43046" y="9670"/>
                      <a:pt x="43046" y="21600"/>
                    </a:cubicBezTo>
                    <a:lnTo>
                      <a:pt x="21446" y="21600"/>
                    </a:lnTo>
                    <a:close/>
                  </a:path>
                </a:pathLst>
              </a:cu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3" name="Text Box 24"/>
              <p:cNvSpPr txBox="1">
                <a:spLocks noChangeArrowheads="1"/>
              </p:cNvSpPr>
              <p:nvPr/>
            </p:nvSpPr>
            <p:spPr bwMode="auto">
              <a:xfrm>
                <a:off x="2590800" y="1858565"/>
                <a:ext cx="282575"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a:latin typeface="Arial" pitchFamily="34" charset="0"/>
                    <a:cs typeface="Arial" pitchFamily="34" charset="0"/>
                  </a:rPr>
                  <a:t>B</a:t>
                </a:r>
              </a:p>
            </p:txBody>
          </p:sp>
          <p:sp>
            <p:nvSpPr>
              <p:cNvPr id="44" name="Line 25"/>
              <p:cNvSpPr>
                <a:spLocks noChangeShapeType="1"/>
              </p:cNvSpPr>
              <p:nvPr/>
            </p:nvSpPr>
            <p:spPr bwMode="auto">
              <a:xfrm>
                <a:off x="2514600" y="1143000"/>
                <a:ext cx="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sv-SE">
                  <a:latin typeface="Arial" pitchFamily="34" charset="0"/>
                  <a:cs typeface="Arial" pitchFamily="34" charset="0"/>
                </a:endParaRPr>
              </a:p>
            </p:txBody>
          </p:sp>
          <p:sp>
            <p:nvSpPr>
              <p:cNvPr id="45" name="Line 26"/>
              <p:cNvSpPr>
                <a:spLocks noChangeShapeType="1"/>
              </p:cNvSpPr>
              <p:nvPr/>
            </p:nvSpPr>
            <p:spPr bwMode="auto">
              <a:xfrm>
                <a:off x="2133600" y="1143000"/>
                <a:ext cx="381000" cy="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6" name="Text Box 27"/>
              <p:cNvSpPr txBox="1">
                <a:spLocks noChangeArrowheads="1"/>
              </p:cNvSpPr>
              <p:nvPr/>
            </p:nvSpPr>
            <p:spPr bwMode="auto">
              <a:xfrm>
                <a:off x="1905000" y="1066800"/>
                <a:ext cx="609600"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smtClean="0">
                    <a:latin typeface="Arial" pitchFamily="34" charset="0"/>
                    <a:cs typeface="Arial" pitchFamily="34" charset="0"/>
                  </a:rPr>
                  <a:t>F</a:t>
                </a:r>
                <a:r>
                  <a:rPr lang="en-US" sz="2600" baseline="-25000" dirty="0" smtClean="0">
                    <a:latin typeface="Arial" pitchFamily="34" charset="0"/>
                    <a:ea typeface="Arial" charset="0"/>
                    <a:cs typeface="Arial" pitchFamily="34" charset="0"/>
                  </a:rPr>
                  <a:t>A0</a:t>
                </a:r>
                <a:endParaRPr lang="el-GR" sz="2600" dirty="0">
                  <a:latin typeface="Arial" pitchFamily="34" charset="0"/>
                  <a:ea typeface="Arial" charset="0"/>
                  <a:cs typeface="Arial" pitchFamily="34" charset="0"/>
                </a:endParaRPr>
              </a:p>
            </p:txBody>
          </p:sp>
        </p:grpSp>
        <p:sp>
          <p:nvSpPr>
            <p:cNvPr id="38" name="Frihandsfigur 29"/>
            <p:cNvSpPr/>
            <p:nvPr/>
          </p:nvSpPr>
          <p:spPr>
            <a:xfrm>
              <a:off x="2038025" y="3258224"/>
              <a:ext cx="1591734" cy="138289"/>
            </a:xfrm>
            <a:custGeom>
              <a:avLst/>
              <a:gdLst>
                <a:gd name="connsiteX0" fmla="*/ 0 w 1591734"/>
                <a:gd name="connsiteY0" fmla="*/ 0 h 138289"/>
                <a:gd name="connsiteX1" fmla="*/ 338667 w 1591734"/>
                <a:gd name="connsiteY1" fmla="*/ 118533 h 138289"/>
                <a:gd name="connsiteX2" fmla="*/ 626534 w 1591734"/>
                <a:gd name="connsiteY2" fmla="*/ 50800 h 138289"/>
                <a:gd name="connsiteX3" fmla="*/ 982134 w 1591734"/>
                <a:gd name="connsiteY3" fmla="*/ 135467 h 138289"/>
                <a:gd name="connsiteX4" fmla="*/ 1219200 w 1591734"/>
                <a:gd name="connsiteY4" fmla="*/ 33867 h 138289"/>
                <a:gd name="connsiteX5" fmla="*/ 1473200 w 1591734"/>
                <a:gd name="connsiteY5" fmla="*/ 135467 h 138289"/>
                <a:gd name="connsiteX6" fmla="*/ 1591734 w 1591734"/>
                <a:gd name="connsiteY6" fmla="*/ 33867 h 13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1734" h="138289">
                  <a:moveTo>
                    <a:pt x="0" y="0"/>
                  </a:moveTo>
                  <a:cubicBezTo>
                    <a:pt x="117122" y="55033"/>
                    <a:pt x="234245" y="110066"/>
                    <a:pt x="338667" y="118533"/>
                  </a:cubicBezTo>
                  <a:cubicBezTo>
                    <a:pt x="443089" y="127000"/>
                    <a:pt x="519290" y="47978"/>
                    <a:pt x="626534" y="50800"/>
                  </a:cubicBezTo>
                  <a:cubicBezTo>
                    <a:pt x="733778" y="53622"/>
                    <a:pt x="883356" y="138289"/>
                    <a:pt x="982134" y="135467"/>
                  </a:cubicBezTo>
                  <a:cubicBezTo>
                    <a:pt x="1080912" y="132645"/>
                    <a:pt x="1137356" y="33867"/>
                    <a:pt x="1219200" y="33867"/>
                  </a:cubicBezTo>
                  <a:cubicBezTo>
                    <a:pt x="1301044" y="33867"/>
                    <a:pt x="1411111" y="135467"/>
                    <a:pt x="1473200" y="135467"/>
                  </a:cubicBezTo>
                  <a:cubicBezTo>
                    <a:pt x="1535289" y="135467"/>
                    <a:pt x="1591734" y="33867"/>
                    <a:pt x="1591734" y="33867"/>
                  </a:cubicBezTo>
                </a:path>
              </a:pathLst>
            </a:custGeom>
            <a:ln>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latin typeface="Arial" pitchFamily="34" charset="0"/>
                <a:cs typeface="Arial" pitchFamily="34" charset="0"/>
              </a:endParaRPr>
            </a:p>
          </p:txBody>
        </p:sp>
      </p:grpSp>
      <p:sp>
        <p:nvSpPr>
          <p:cNvPr id="2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774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77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774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775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775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77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77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7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929983" y="1417638"/>
            <a:ext cx="3805850" cy="523220"/>
          </a:xfrm>
          <a:prstGeom prst="rect">
            <a:avLst/>
          </a:prstGeom>
        </p:spPr>
        <p:txBody>
          <a:bodyPr wrap="none">
            <a:spAutoFit/>
          </a:bodyPr>
          <a:lstStyle/>
          <a:p>
            <a:r>
              <a:rPr lang="en-US" sz="2800" b="1" dirty="0">
                <a:solidFill>
                  <a:srgbClr val="E818CA"/>
                </a:solidFill>
                <a:latin typeface="Arial" pitchFamily="34" charset="0"/>
                <a:cs typeface="Arial" pitchFamily="34" charset="0"/>
              </a:rPr>
              <a:t>2) Rate Laws:</a:t>
            </a:r>
            <a:r>
              <a:rPr lang="en-US" sz="2800" dirty="0">
                <a:latin typeface="Arial" pitchFamily="34" charset="0"/>
                <a:ea typeface="Arial" pitchFamily="34" charset="0"/>
                <a:cs typeface="Arial" pitchFamily="34" charset="0"/>
              </a:rPr>
              <a:t> (5)-(14)</a:t>
            </a:r>
            <a:endParaRPr lang="sv-SE" sz="2600" b="1" u="sng" dirty="0">
              <a:latin typeface="Arial" pitchFamily="34" charset="0"/>
              <a:cs typeface="Arial" pitchFamily="34" charset="0"/>
            </a:endParaRPr>
          </a:p>
        </p:txBody>
      </p:sp>
      <p:graphicFrame>
        <p:nvGraphicFramePr>
          <p:cNvPr id="179204" name="Object 4"/>
          <p:cNvGraphicFramePr>
            <a:graphicFrameLocks noChangeAspect="1"/>
          </p:cNvGraphicFramePr>
          <p:nvPr>
            <p:extLst>
              <p:ext uri="{D42A27DB-BD31-4B8C-83A1-F6EECF244321}">
                <p14:modId xmlns:p14="http://schemas.microsoft.com/office/powerpoint/2010/main" val="1459511571"/>
              </p:ext>
            </p:extLst>
          </p:nvPr>
        </p:nvGraphicFramePr>
        <p:xfrm>
          <a:off x="1493956" y="2757537"/>
          <a:ext cx="3909835" cy="1967607"/>
        </p:xfrm>
        <a:graphic>
          <a:graphicData uri="http://schemas.openxmlformats.org/presentationml/2006/ole">
            <mc:AlternateContent xmlns:mc="http://schemas.openxmlformats.org/markup-compatibility/2006">
              <mc:Choice xmlns:v="urn:schemas-microsoft-com:vml" Requires="v">
                <p:oleObj spid="_x0000_s327834" name="Equation" r:id="rId4" imgW="2070000" imgH="1041120" progId="Equation.3">
                  <p:embed/>
                </p:oleObj>
              </mc:Choice>
              <mc:Fallback>
                <p:oleObj name="Equation" r:id="rId4" imgW="2070000" imgH="10411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3956" y="2757537"/>
                        <a:ext cx="3909835" cy="1967607"/>
                      </a:xfrm>
                      <a:prstGeom prst="rect">
                        <a:avLst/>
                      </a:prstGeom>
                      <a:noFill/>
                      <a:extLst/>
                    </p:spPr>
                  </p:pic>
                </p:oleObj>
              </mc:Fallback>
            </mc:AlternateContent>
          </a:graphicData>
        </a:graphic>
      </p:graphicFrame>
      <p:sp>
        <p:nvSpPr>
          <p:cNvPr id="33" name="Rektangel 16"/>
          <p:cNvSpPr/>
          <p:nvPr/>
        </p:nvSpPr>
        <p:spPr>
          <a:xfrm>
            <a:off x="1331640" y="1919154"/>
            <a:ext cx="7772400" cy="861774"/>
          </a:xfrm>
          <a:prstGeom prst="rect">
            <a:avLst/>
          </a:prstGeom>
        </p:spPr>
        <p:txBody>
          <a:bodyPr wrap="square">
            <a:spAutoFit/>
          </a:bodyPr>
          <a:lstStyle/>
          <a:p>
            <a:pPr>
              <a:buNone/>
            </a:pPr>
            <a:r>
              <a:rPr lang="sv-SE" sz="2400" dirty="0" smtClean="0">
                <a:latin typeface="Arial" pitchFamily="34" charset="0"/>
                <a:cs typeface="Arial" pitchFamily="34" charset="0"/>
              </a:rPr>
              <a:t>Net </a:t>
            </a:r>
            <a:r>
              <a:rPr lang="en-US" sz="2400" dirty="0" smtClean="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en-US" sz="2400" dirty="0" smtClean="0">
                <a:solidFill>
                  <a:srgbClr val="E818CA"/>
                </a:solidFill>
                <a:latin typeface="Arial" pitchFamily="34" charset="0"/>
                <a:cs typeface="Arial" pitchFamily="34" charset="0"/>
              </a:rPr>
              <a:t>Rate Laws </a:t>
            </a:r>
            <a:r>
              <a:rPr lang="sv-SE" sz="2400" dirty="0" smtClean="0">
                <a:latin typeface="Arial" pitchFamily="34" charset="0"/>
                <a:cs typeface="Arial" pitchFamily="34" charset="0"/>
              </a:rPr>
              <a:t>and relative </a:t>
            </a:r>
            <a:r>
              <a:rPr lang="en-US" sz="2400" dirty="0">
                <a:solidFill>
                  <a:srgbClr val="E818CA"/>
                </a:solidFill>
                <a:latin typeface="Arial" pitchFamily="34" charset="0"/>
                <a:cs typeface="Arial" pitchFamily="34" charset="0"/>
              </a:rPr>
              <a:t>r</a:t>
            </a:r>
            <a:r>
              <a:rPr lang="en-US" sz="2400" dirty="0" smtClean="0">
                <a:solidFill>
                  <a:srgbClr val="E818CA"/>
                </a:solidFill>
                <a:latin typeface="Arial" pitchFamily="34" charset="0"/>
                <a:cs typeface="Arial" pitchFamily="34" charset="0"/>
              </a:rPr>
              <a:t>ate</a:t>
            </a:r>
            <a:r>
              <a:rPr lang="sv-SE" sz="2400" dirty="0" smtClean="0">
                <a:latin typeface="Arial" pitchFamily="34" charset="0"/>
                <a:cs typeface="Arial" pitchFamily="34" charset="0"/>
              </a:rPr>
              <a:t> – are the same as </a:t>
            </a:r>
            <a:r>
              <a:rPr lang="en-US" sz="2400" dirty="0">
                <a:solidFill>
                  <a:srgbClr val="0070C0"/>
                </a:solidFill>
                <a:latin typeface="Arial" pitchFamily="34" charset="0"/>
                <a:cs typeface="Arial" pitchFamily="34" charset="0"/>
              </a:rPr>
              <a:t>Liquid</a:t>
            </a:r>
            <a:r>
              <a:rPr lang="sv-SE" sz="2400" dirty="0" smtClean="0">
                <a:latin typeface="Arial" pitchFamily="34" charset="0"/>
                <a:cs typeface="Arial" pitchFamily="34" charset="0"/>
              </a:rPr>
              <a:t> and </a:t>
            </a:r>
            <a:r>
              <a:rPr lang="en-US" sz="2400" dirty="0">
                <a:solidFill>
                  <a:schemeClr val="accent6">
                    <a:lumMod val="75000"/>
                  </a:schemeClr>
                </a:solidFill>
                <a:latin typeface="Arial" pitchFamily="34" charset="0"/>
                <a:cs typeface="Arial" pitchFamily="34" charset="0"/>
              </a:rPr>
              <a:t>Gas</a:t>
            </a:r>
            <a:r>
              <a:rPr lang="sv-SE" sz="2400" dirty="0" smtClean="0">
                <a:latin typeface="Arial" pitchFamily="34" charset="0"/>
                <a:cs typeface="Arial" pitchFamily="34" charset="0"/>
              </a:rPr>
              <a:t> Phase </a:t>
            </a:r>
            <a:r>
              <a:rPr lang="en-US" sz="2400" dirty="0">
                <a:solidFill>
                  <a:srgbClr val="FF00FF"/>
                </a:solidFill>
                <a:latin typeface="Arial" pitchFamily="34" charset="0"/>
                <a:cs typeface="Arial" pitchFamily="34" charset="0"/>
              </a:rPr>
              <a:t>PFR</a:t>
            </a:r>
            <a:r>
              <a:rPr lang="sv-SE" sz="2400" dirty="0" smtClean="0">
                <a:latin typeface="Arial" pitchFamily="34" charset="0"/>
                <a:cs typeface="Arial" pitchFamily="34" charset="0"/>
              </a:rPr>
              <a:t> and Liquid Phase </a:t>
            </a:r>
            <a:r>
              <a:rPr lang="sv-SE" sz="2400" dirty="0" smtClean="0">
                <a:solidFill>
                  <a:srgbClr val="FF0000"/>
                </a:solidFill>
                <a:latin typeface="Arial" pitchFamily="34" charset="0"/>
                <a:cs typeface="Arial" pitchFamily="34" charset="0"/>
              </a:rPr>
              <a:t>CSTR</a:t>
            </a:r>
            <a:r>
              <a:rPr lang="sv-SE" sz="2400" dirty="0" smtClean="0">
                <a:latin typeface="Arial" pitchFamily="34" charset="0"/>
                <a:cs typeface="Arial" pitchFamily="34" charset="0"/>
              </a:rPr>
              <a:t> </a:t>
            </a:r>
          </a:p>
        </p:txBody>
      </p:sp>
      <p:grpSp>
        <p:nvGrpSpPr>
          <p:cNvPr id="4" name="Group 3"/>
          <p:cNvGrpSpPr/>
          <p:nvPr/>
        </p:nvGrpSpPr>
        <p:grpSpPr>
          <a:xfrm>
            <a:off x="1583500" y="5157192"/>
            <a:ext cx="5940828" cy="1424940"/>
            <a:chOff x="1096094" y="5204460"/>
            <a:chExt cx="5940828" cy="1424940"/>
          </a:xfrm>
        </p:grpSpPr>
        <p:graphicFrame>
          <p:nvGraphicFramePr>
            <p:cNvPr id="179205" name="Object 5"/>
            <p:cNvGraphicFramePr>
              <a:graphicFrameLocks noChangeAspect="1"/>
            </p:cNvGraphicFramePr>
            <p:nvPr>
              <p:extLst>
                <p:ext uri="{D42A27DB-BD31-4B8C-83A1-F6EECF244321}">
                  <p14:modId xmlns:p14="http://schemas.microsoft.com/office/powerpoint/2010/main" val="3933484477"/>
                </p:ext>
              </p:extLst>
            </p:nvPr>
          </p:nvGraphicFramePr>
          <p:xfrm>
            <a:off x="1102914" y="5204460"/>
            <a:ext cx="5934008" cy="1005840"/>
          </p:xfrm>
          <a:graphic>
            <a:graphicData uri="http://schemas.openxmlformats.org/presentationml/2006/ole">
              <mc:AlternateContent xmlns:mc="http://schemas.openxmlformats.org/markup-compatibility/2006">
                <mc:Choice xmlns:v="urn:schemas-microsoft-com:vml" Requires="v">
                  <p:oleObj spid="_x0000_s327835" name="Equation" r:id="rId6" imgW="2844720" imgH="482400" progId="Equation.3">
                    <p:embed/>
                  </p:oleObj>
                </mc:Choice>
                <mc:Fallback>
                  <p:oleObj name="Equation" r:id="rId6" imgW="284472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2914" y="5204460"/>
                          <a:ext cx="5934008"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2" name="Object 4"/>
            <p:cNvGraphicFramePr>
              <a:graphicFrameLocks noChangeAspect="1"/>
            </p:cNvGraphicFramePr>
            <p:nvPr>
              <p:extLst>
                <p:ext uri="{D42A27DB-BD31-4B8C-83A1-F6EECF244321}">
                  <p14:modId xmlns:p14="http://schemas.microsoft.com/office/powerpoint/2010/main" val="2712159454"/>
                </p:ext>
              </p:extLst>
            </p:nvPr>
          </p:nvGraphicFramePr>
          <p:xfrm>
            <a:off x="1096094" y="6167438"/>
            <a:ext cx="1963738" cy="461962"/>
          </p:xfrm>
          <a:graphic>
            <a:graphicData uri="http://schemas.openxmlformats.org/presentationml/2006/ole">
              <mc:AlternateContent xmlns:mc="http://schemas.openxmlformats.org/markup-compatibility/2006">
                <mc:Choice xmlns:v="urn:schemas-microsoft-com:vml" Requires="v">
                  <p:oleObj spid="_x0000_s327836" name="Equation" r:id="rId8" imgW="1066680" imgH="241200" progId="Equation.3">
                    <p:embed/>
                  </p:oleObj>
                </mc:Choice>
                <mc:Fallback>
                  <p:oleObj name="Equation" r:id="rId8" imgW="10666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094" y="6167438"/>
                          <a:ext cx="1963738"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3" name="Object 5"/>
            <p:cNvGraphicFramePr>
              <a:graphicFrameLocks noChangeAspect="1"/>
            </p:cNvGraphicFramePr>
            <p:nvPr>
              <p:extLst>
                <p:ext uri="{D42A27DB-BD31-4B8C-83A1-F6EECF244321}">
                  <p14:modId xmlns:p14="http://schemas.microsoft.com/office/powerpoint/2010/main" val="4165758920"/>
                </p:ext>
              </p:extLst>
            </p:nvPr>
          </p:nvGraphicFramePr>
          <p:xfrm>
            <a:off x="3200400" y="6165304"/>
            <a:ext cx="1495425" cy="461962"/>
          </p:xfrm>
          <a:graphic>
            <a:graphicData uri="http://schemas.openxmlformats.org/presentationml/2006/ole">
              <mc:AlternateContent xmlns:mc="http://schemas.openxmlformats.org/markup-compatibility/2006">
                <mc:Choice xmlns:v="urn:schemas-microsoft-com:vml" Requires="v">
                  <p:oleObj spid="_x0000_s327837" name="Equation" r:id="rId10" imgW="812520" imgH="241200" progId="Equation.3">
                    <p:embed/>
                  </p:oleObj>
                </mc:Choice>
                <mc:Fallback>
                  <p:oleObj name="Equation" r:id="rId10" imgW="81252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00400" y="6165304"/>
                          <a:ext cx="1495425"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4" name="Object 6"/>
            <p:cNvGraphicFramePr>
              <a:graphicFrameLocks noChangeAspect="1"/>
            </p:cNvGraphicFramePr>
            <p:nvPr>
              <p:extLst>
                <p:ext uri="{D42A27DB-BD31-4B8C-83A1-F6EECF244321}">
                  <p14:modId xmlns:p14="http://schemas.microsoft.com/office/powerpoint/2010/main" val="2818479744"/>
                </p:ext>
              </p:extLst>
            </p:nvPr>
          </p:nvGraphicFramePr>
          <p:xfrm>
            <a:off x="4953000" y="6165304"/>
            <a:ext cx="1895475" cy="436562"/>
          </p:xfrm>
          <a:graphic>
            <a:graphicData uri="http://schemas.openxmlformats.org/presentationml/2006/ole">
              <mc:AlternateContent xmlns:mc="http://schemas.openxmlformats.org/markup-compatibility/2006">
                <mc:Choice xmlns:v="urn:schemas-microsoft-com:vml" Requires="v">
                  <p:oleObj spid="_x0000_s327838" name="Equation" r:id="rId12" imgW="1028520" imgH="228600" progId="Equation.3">
                    <p:embed/>
                  </p:oleObj>
                </mc:Choice>
                <mc:Fallback>
                  <p:oleObj name="Equation" r:id="rId12" imgW="102852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3000" y="6165304"/>
                          <a:ext cx="1895475" cy="436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Slide Number Placeholder 10"/>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33</a:t>
            </a:fld>
            <a:endParaRPr lang="en-US">
              <a:latin typeface="Arial" pitchFamily="34" charset="0"/>
              <a:cs typeface="Arial" pitchFamily="34" charset="0"/>
            </a:endParaRPr>
          </a:p>
        </p:txBody>
      </p:sp>
      <p:sp>
        <p:nvSpPr>
          <p:cNvPr id="1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17" name="Rektangel 9"/>
          <p:cNvSpPr/>
          <p:nvPr/>
        </p:nvSpPr>
        <p:spPr>
          <a:xfrm>
            <a:off x="982174" y="4725144"/>
            <a:ext cx="5301451" cy="523220"/>
          </a:xfrm>
          <a:prstGeom prst="rect">
            <a:avLst/>
          </a:prstGeom>
        </p:spPr>
        <p:txBody>
          <a:bodyPr wrap="none">
            <a:spAutoFit/>
          </a:bodyPr>
          <a:lstStyle/>
          <a:p>
            <a:r>
              <a:rPr lang="en-US" sz="2800" b="1" dirty="0" smtClean="0">
                <a:latin typeface="Arial" pitchFamily="34" charset="0"/>
                <a:cs typeface="Arial" pitchFamily="34" charset="0"/>
              </a:rPr>
              <a:t>3) Selectivity and Parameters:</a:t>
            </a:r>
            <a:endParaRPr lang="sv-SE" sz="2600" b="1" u="sng"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920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3"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End of Lecture 13</a:t>
            </a:r>
            <a:endParaRPr lang="sv-SE" b="1" dirty="0"/>
          </a:p>
        </p:txBody>
      </p:sp>
      <p:sp>
        <p:nvSpPr>
          <p:cNvPr id="3" name="Slide Number Placeholder 2"/>
          <p:cNvSpPr>
            <a:spLocks noGrp="1"/>
          </p:cNvSpPr>
          <p:nvPr>
            <p:ph type="sldNum" sz="quarter" idx="12"/>
          </p:nvPr>
        </p:nvSpPr>
        <p:spPr/>
        <p:txBody>
          <a:bodyPr/>
          <a:lstStyle/>
          <a:p>
            <a:fld id="{06EF6196-B9CE-5843-91C1-69A8589C669B}" type="slidenum">
              <a:rPr lang="sv-SE" smtClean="0"/>
              <a:pPr/>
              <a:t>34</a:t>
            </a:fld>
            <a:endParaRPr lang="sv-SE"/>
          </a:p>
        </p:txBody>
      </p:sp>
    </p:spTree>
    <p:extLst>
      <p:ext uri="{BB962C8B-B14F-4D97-AF65-F5344CB8AC3E}">
        <p14:creationId xmlns:p14="http://schemas.microsoft.com/office/powerpoint/2010/main" val="23811852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things for multiple reactions are:</a:t>
            </a:r>
            <a:br>
              <a:rPr lang="en-US" b="1" dirty="0" smtClean="0"/>
            </a:br>
            <a:endParaRPr lang="en-US" b="1"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4</a:t>
            </a:fld>
            <a:endParaRPr lang="sv-SE"/>
          </a:p>
        </p:txBody>
      </p:sp>
      <p:sp>
        <p:nvSpPr>
          <p:cNvPr id="4" name="Content Placeholder 3"/>
          <p:cNvSpPr>
            <a:spLocks noGrp="1"/>
          </p:cNvSpPr>
          <p:nvPr>
            <p:ph sz="quarter" idx="1"/>
          </p:nvPr>
        </p:nvSpPr>
        <p:spPr>
          <a:xfrm>
            <a:off x="914400" y="980728"/>
            <a:ext cx="7772400" cy="5328592"/>
          </a:xfrm>
        </p:spPr>
        <p:txBody>
          <a:bodyPr>
            <a:normAutofit/>
          </a:bodyPr>
          <a:lstStyle/>
          <a:p>
            <a:pPr marL="0" indent="0" fontAlgn="auto">
              <a:spcBef>
                <a:spcPts val="0"/>
              </a:spcBef>
              <a:spcAft>
                <a:spcPts val="0"/>
              </a:spcAft>
              <a:buNone/>
              <a:defRPr/>
            </a:pPr>
            <a:r>
              <a:rPr lang="sv-SE" b="1" dirty="0">
                <a:latin typeface="Arial" pitchFamily="34" charset="0"/>
                <a:cs typeface="Arial" pitchFamily="34" charset="0"/>
              </a:rPr>
              <a:t>1. Number Every Reaction</a:t>
            </a:r>
          </a:p>
          <a:p>
            <a:pPr marL="0" indent="0">
              <a:spcBef>
                <a:spcPts val="0"/>
              </a:spcBef>
              <a:buNone/>
              <a:defRPr/>
            </a:pPr>
            <a:r>
              <a:rPr lang="sv-SE" b="1" dirty="0">
                <a:latin typeface="Arial" pitchFamily="34" charset="0"/>
                <a:cs typeface="Arial" pitchFamily="34" charset="0"/>
              </a:rPr>
              <a:t>2.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sv-SE" b="1" dirty="0" smtClean="0">
                <a:latin typeface="Arial" pitchFamily="34" charset="0"/>
                <a:cs typeface="Arial" pitchFamily="34" charset="0"/>
              </a:rPr>
              <a:t>on </a:t>
            </a:r>
            <a:r>
              <a:rPr lang="sv-SE" b="1" dirty="0">
                <a:latin typeface="Arial" pitchFamily="34" charset="0"/>
                <a:cs typeface="Arial" pitchFamily="34" charset="0"/>
              </a:rPr>
              <a:t>every species</a:t>
            </a:r>
            <a:endParaRPr lang="sv-SE" dirty="0">
              <a:latin typeface="Arial" pitchFamily="34" charset="0"/>
              <a:cs typeface="Arial" pitchFamily="34" charset="0"/>
            </a:endParaRPr>
          </a:p>
          <a:p>
            <a:pPr marL="0" indent="0">
              <a:spcBef>
                <a:spcPts val="0"/>
              </a:spcBef>
              <a:buClrTx/>
              <a:buSzTx/>
              <a:buNone/>
              <a:defRPr/>
            </a:pPr>
            <a:r>
              <a:rPr lang="sv-SE" b="1" dirty="0">
                <a:latin typeface="Arial" pitchFamily="34" charset="0"/>
                <a:cs typeface="Arial" pitchFamily="34" charset="0"/>
              </a:rPr>
              <a:t>3. </a:t>
            </a:r>
            <a:r>
              <a:rPr lang="en-US" b="1" dirty="0">
                <a:solidFill>
                  <a:srgbClr val="E818CA"/>
                </a:solidFill>
                <a:latin typeface="Arial" pitchFamily="34" charset="0"/>
                <a:cs typeface="Arial" pitchFamily="34" charset="0"/>
              </a:rPr>
              <a:t>Rate Laws</a:t>
            </a:r>
          </a:p>
          <a:p>
            <a:pPr marL="0" indent="0" fontAlgn="auto">
              <a:spcBef>
                <a:spcPts val="0"/>
              </a:spcBef>
              <a:spcAft>
                <a:spcPts val="0"/>
              </a:spcAft>
              <a:buNone/>
              <a:defRPr/>
            </a:pPr>
            <a:r>
              <a:rPr lang="sv-SE" sz="2000" dirty="0" smtClean="0">
                <a:latin typeface="Arial" pitchFamily="34" charset="0"/>
                <a:cs typeface="Arial" pitchFamily="34" charset="0"/>
              </a:rPr>
              <a:t>    </a:t>
            </a:r>
            <a:r>
              <a:rPr lang="sv-SE" sz="2000" b="1" dirty="0" smtClean="0">
                <a:latin typeface="Arial" pitchFamily="34" charset="0"/>
                <a:cs typeface="Arial" pitchFamily="34" charset="0"/>
              </a:rPr>
              <a:t> </a:t>
            </a:r>
            <a:r>
              <a:rPr lang="sv-SE" sz="2400" b="1" dirty="0">
                <a:latin typeface="Arial" pitchFamily="34" charset="0"/>
                <a:cs typeface="Arial" pitchFamily="34" charset="0"/>
              </a:rPr>
              <a:t>(a) </a:t>
            </a:r>
            <a:r>
              <a:rPr lang="sv-SE" sz="2400" dirty="0">
                <a:latin typeface="Arial" pitchFamily="34" charset="0"/>
                <a:cs typeface="Arial" pitchFamily="34" charset="0"/>
              </a:rPr>
              <a:t>Net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species</a:t>
            </a:r>
          </a:p>
          <a:p>
            <a:pPr marL="0" indent="0">
              <a:spcBef>
                <a:spcPts val="0"/>
              </a:spcBef>
              <a:buNone/>
              <a:defRPr/>
            </a:pPr>
            <a:endParaRPr lang="sv-SE" sz="2800" dirty="0">
              <a:latin typeface="Arial" pitchFamily="34" charset="0"/>
              <a:cs typeface="Arial" pitchFamily="34" charset="0"/>
            </a:endParaRPr>
          </a:p>
          <a:p>
            <a:pPr marL="0" indent="0">
              <a:spcBef>
                <a:spcPts val="0"/>
              </a:spcBef>
              <a:buNone/>
              <a:defRPr/>
            </a:pPr>
            <a:endParaRPr lang="sv-SE" sz="2400" dirty="0">
              <a:latin typeface="Arial" pitchFamily="34" charset="0"/>
              <a:cs typeface="Arial" pitchFamily="34" charset="0"/>
            </a:endParaRPr>
          </a:p>
          <a:p>
            <a:pPr marL="0" indent="0" fontAlgn="auto">
              <a:spcBef>
                <a:spcPts val="0"/>
              </a:spcBef>
              <a:spcAft>
                <a:spcPts val="0"/>
              </a:spcAft>
              <a:buNone/>
              <a:defRPr/>
            </a:pPr>
            <a:r>
              <a:rPr lang="sv-SE" sz="2400" b="1" dirty="0">
                <a:latin typeface="Arial" pitchFamily="34" charset="0"/>
                <a:cs typeface="Arial" pitchFamily="34" charset="0"/>
              </a:rPr>
              <a:t>     (b) </a:t>
            </a:r>
            <a:r>
              <a:rPr lang="en-US" sz="2400" b="1" dirty="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sv-SE" sz="2400" dirty="0">
                <a:latin typeface="Arial" pitchFamily="34" charset="0"/>
                <a:cs typeface="Arial" pitchFamily="34" charset="0"/>
              </a:rPr>
              <a:t>Laws for every reaction</a:t>
            </a:r>
          </a:p>
          <a:p>
            <a:pPr marL="0" indent="0" fontAlgn="auto">
              <a:spcBef>
                <a:spcPts val="0"/>
              </a:spcBef>
              <a:spcAft>
                <a:spcPts val="0"/>
              </a:spcAft>
              <a:buNone/>
              <a:defRPr/>
            </a:pPr>
            <a:endParaRPr lang="sv-SE" sz="2800" dirty="0">
              <a:latin typeface="Arial" pitchFamily="34" charset="0"/>
              <a:cs typeface="Arial" pitchFamily="34" charset="0"/>
            </a:endParaRP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r>
              <a:rPr lang="sv-SE" sz="2400" b="1" dirty="0">
                <a:latin typeface="Arial" pitchFamily="34" charset="0"/>
                <a:cs typeface="Arial" pitchFamily="34" charset="0"/>
              </a:rPr>
              <a:t> (c) </a:t>
            </a:r>
            <a:r>
              <a:rPr lang="sv-SE" sz="2400" dirty="0">
                <a:latin typeface="Arial" pitchFamily="34" charset="0"/>
                <a:cs typeface="Arial" pitchFamily="34" charset="0"/>
              </a:rPr>
              <a:t>Relative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reaction</a:t>
            </a:r>
          </a:p>
          <a:p>
            <a:pPr marL="0" indent="0">
              <a:spcBef>
                <a:spcPts val="0"/>
              </a:spcBef>
              <a:buNone/>
              <a:defRPr/>
            </a:pPr>
            <a:r>
              <a:rPr lang="sv-SE" sz="2400" dirty="0">
                <a:latin typeface="Arial" pitchFamily="34" charset="0"/>
                <a:cs typeface="Arial" pitchFamily="34" charset="0"/>
              </a:rPr>
              <a:t>            For a given reaction i:    (i) </a:t>
            </a:r>
            <a:r>
              <a:rPr lang="sv-SE" sz="2400" b="1" dirty="0">
                <a:latin typeface="Arial" pitchFamily="34" charset="0"/>
                <a:cs typeface="Arial" pitchFamily="34" charset="0"/>
              </a:rPr>
              <a:t>a</a:t>
            </a:r>
            <a:r>
              <a:rPr lang="sv-SE" sz="2400" b="1" baseline="-25000" dirty="0">
                <a:latin typeface="Arial" pitchFamily="34" charset="0"/>
                <a:cs typeface="Arial" pitchFamily="34" charset="0"/>
              </a:rPr>
              <a:t>i</a:t>
            </a:r>
            <a:r>
              <a:rPr lang="sv-SE" sz="2400" dirty="0">
                <a:latin typeface="Arial" pitchFamily="34" charset="0"/>
                <a:cs typeface="Arial" pitchFamily="34" charset="0"/>
              </a:rPr>
              <a:t>A+</a:t>
            </a:r>
            <a:r>
              <a:rPr lang="sv-SE" sz="2400" b="1" dirty="0">
                <a:latin typeface="Arial" pitchFamily="34" charset="0"/>
                <a:cs typeface="Arial" pitchFamily="34" charset="0"/>
              </a:rPr>
              <a:t>b</a:t>
            </a:r>
            <a:r>
              <a:rPr lang="sv-SE" sz="2400" b="1" baseline="-25000" dirty="0">
                <a:latin typeface="Arial" pitchFamily="34" charset="0"/>
                <a:cs typeface="Arial" pitchFamily="34" charset="0"/>
              </a:rPr>
              <a:t>i</a:t>
            </a:r>
            <a:r>
              <a:rPr lang="sv-SE" sz="2400" dirty="0">
                <a:latin typeface="Arial" pitchFamily="34" charset="0"/>
                <a:cs typeface="Arial" pitchFamily="34" charset="0"/>
              </a:rPr>
              <a:t>B </a:t>
            </a:r>
            <a:r>
              <a:rPr lang="sv-SE" sz="2400" dirty="0">
                <a:latin typeface="Arial" pitchFamily="34" charset="0"/>
                <a:cs typeface="Arial" pitchFamily="34" charset="0"/>
                <a:sym typeface="Wingdings"/>
              </a:rPr>
              <a:t></a:t>
            </a:r>
            <a:r>
              <a:rPr lang="sv-SE" sz="2400" b="1" dirty="0">
                <a:latin typeface="Arial" pitchFamily="34" charset="0"/>
                <a:cs typeface="Arial" pitchFamily="34" charset="0"/>
                <a:sym typeface="Wingdings"/>
              </a:rPr>
              <a:t>c</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C</a:t>
            </a:r>
            <a:r>
              <a:rPr lang="sv-SE" sz="2400" b="1" dirty="0">
                <a:latin typeface="Arial" pitchFamily="34" charset="0"/>
                <a:cs typeface="Arial" pitchFamily="34" charset="0"/>
                <a:sym typeface="Wingdings"/>
              </a:rPr>
              <a:t>+d</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D</a:t>
            </a:r>
            <a:r>
              <a:rPr lang="sv-SE" sz="2400" dirty="0">
                <a:latin typeface="Arial" pitchFamily="34" charset="0"/>
                <a:cs typeface="Arial" pitchFamily="34" charset="0"/>
              </a:rPr>
              <a:t>:</a:t>
            </a:r>
          </a:p>
          <a:p>
            <a:pPr marL="0" indent="0">
              <a:buNone/>
            </a:pP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065514134"/>
              </p:ext>
            </p:extLst>
          </p:nvPr>
        </p:nvGraphicFramePr>
        <p:xfrm>
          <a:off x="1970336" y="2476500"/>
          <a:ext cx="1639888" cy="952500"/>
        </p:xfrm>
        <a:graphic>
          <a:graphicData uri="http://schemas.openxmlformats.org/presentationml/2006/ole">
            <mc:AlternateContent xmlns:mc="http://schemas.openxmlformats.org/markup-compatibility/2006">
              <mc:Choice xmlns:v="urn:schemas-microsoft-com:vml" Requires="v">
                <p:oleObj spid="_x0000_s365659" name="Equation" r:id="rId3" imgW="647640" imgH="431640" progId="Equation.3">
                  <p:embed/>
                </p:oleObj>
              </mc:Choice>
              <mc:Fallback>
                <p:oleObj name="Equation" r:id="rId3" imgW="647640" imgH="431640" progId="Equation.3">
                  <p:embed/>
                  <p:pic>
                    <p:nvPicPr>
                      <p:cNvPr id="0" name="Object 2"/>
                      <p:cNvPicPr>
                        <a:picLocks noChangeAspect="1" noChangeArrowheads="1"/>
                      </p:cNvPicPr>
                      <p:nvPr/>
                    </p:nvPicPr>
                    <p:blipFill>
                      <a:blip r:embed="rId4"/>
                      <a:srcRect/>
                      <a:stretch>
                        <a:fillRect/>
                      </a:stretch>
                    </p:blipFill>
                    <p:spPr bwMode="auto">
                      <a:xfrm>
                        <a:off x="1970336" y="2476500"/>
                        <a:ext cx="1639888"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28491209"/>
              </p:ext>
            </p:extLst>
          </p:nvPr>
        </p:nvGraphicFramePr>
        <p:xfrm>
          <a:off x="1979712" y="3717082"/>
          <a:ext cx="2312987" cy="1008062"/>
        </p:xfrm>
        <a:graphic>
          <a:graphicData uri="http://schemas.openxmlformats.org/presentationml/2006/ole">
            <mc:AlternateContent xmlns:mc="http://schemas.openxmlformats.org/markup-compatibility/2006">
              <mc:Choice xmlns:v="urn:schemas-microsoft-com:vml" Requires="v">
                <p:oleObj spid="_x0000_s365660" name="Equation" r:id="rId5" imgW="990360" imgH="482400" progId="Equation.3">
                  <p:embed/>
                </p:oleObj>
              </mc:Choice>
              <mc:Fallback>
                <p:oleObj name="Equation" r:id="rId5" imgW="990360" imgH="482400" progId="Equation.3">
                  <p:embed/>
                  <p:pic>
                    <p:nvPicPr>
                      <p:cNvPr id="0" name="Object 4"/>
                      <p:cNvPicPr>
                        <a:picLocks noChangeAspect="1" noChangeArrowheads="1"/>
                      </p:cNvPicPr>
                      <p:nvPr/>
                    </p:nvPicPr>
                    <p:blipFill>
                      <a:blip r:embed="rId6"/>
                      <a:srcRect/>
                      <a:stretch>
                        <a:fillRect/>
                      </a:stretch>
                    </p:blipFill>
                    <p:spPr bwMode="auto">
                      <a:xfrm>
                        <a:off x="1979712" y="3717082"/>
                        <a:ext cx="2312987" cy="100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8208224"/>
              </p:ext>
            </p:extLst>
          </p:nvPr>
        </p:nvGraphicFramePr>
        <p:xfrm>
          <a:off x="1979712" y="5666060"/>
          <a:ext cx="3148013" cy="1003300"/>
        </p:xfrm>
        <a:graphic>
          <a:graphicData uri="http://schemas.openxmlformats.org/presentationml/2006/ole">
            <mc:AlternateContent xmlns:mc="http://schemas.openxmlformats.org/markup-compatibility/2006">
              <mc:Choice xmlns:v="urn:schemas-microsoft-com:vml" Requires="v">
                <p:oleObj spid="_x0000_s365661" name="Equation" r:id="rId7" imgW="1358310" imgH="431613" progId="Equation.3">
                  <p:embed/>
                </p:oleObj>
              </mc:Choice>
              <mc:Fallback>
                <p:oleObj name="Equation" r:id="rId7" imgW="1358310" imgH="431613"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712" y="5666060"/>
                        <a:ext cx="3148013"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8711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5</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3071559370"/>
              </p:ext>
            </p:extLst>
          </p:nvPr>
        </p:nvGraphicFramePr>
        <p:xfrm>
          <a:off x="535697" y="1463148"/>
          <a:ext cx="8427205" cy="4767707"/>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sp>
        <p:nvSpPr>
          <p:cNvPr id="6" name="Platshållare för innehåll 2"/>
          <p:cNvSpPr>
            <a:spLocks noGrp="1"/>
          </p:cNvSpPr>
          <p:nvPr>
            <p:ph sz="quarter" idx="1"/>
          </p:nvPr>
        </p:nvSpPr>
        <p:spPr>
          <a:xfrm>
            <a:off x="1173039" y="2144712"/>
            <a:ext cx="7772400" cy="4572000"/>
          </a:xfrm>
        </p:spPr>
        <p:txBody>
          <a:bodyPr/>
          <a:lstStyle/>
          <a:p>
            <a:pPr>
              <a:buNone/>
            </a:pPr>
            <a:endParaRPr lang="sv-SE" dirty="0" smtClean="0">
              <a:latin typeface="Arial" pitchFamily="34" charset="0"/>
              <a:cs typeface="Arial" pitchFamily="34" charset="0"/>
            </a:endParaRPr>
          </a:p>
          <a:p>
            <a:pPr>
              <a:buNone/>
            </a:pPr>
            <a:endParaRPr lang="sv-SE" dirty="0">
              <a:latin typeface="Arial" pitchFamily="34" charset="0"/>
              <a:cs typeface="Arial" pitchFamily="34" charset="0"/>
            </a:endParaRPr>
          </a:p>
        </p:txBody>
      </p:sp>
      <p:grpSp>
        <p:nvGrpSpPr>
          <p:cNvPr id="7" name="Grupp 20"/>
          <p:cNvGrpSpPr/>
          <p:nvPr/>
        </p:nvGrpSpPr>
        <p:grpSpPr>
          <a:xfrm>
            <a:off x="2652398" y="6113462"/>
            <a:ext cx="6479313" cy="948212"/>
            <a:chOff x="2393759" y="5416550"/>
            <a:chExt cx="6479313" cy="948212"/>
          </a:xfrm>
        </p:grpSpPr>
      </p:grpSp>
      <p:grpSp>
        <p:nvGrpSpPr>
          <p:cNvPr id="8" name="Grupp 19"/>
          <p:cNvGrpSpPr/>
          <p:nvPr/>
        </p:nvGrpSpPr>
        <p:grpSpPr>
          <a:xfrm>
            <a:off x="715839" y="2400300"/>
            <a:ext cx="6858000" cy="938213"/>
            <a:chOff x="474457" y="1389364"/>
            <a:chExt cx="6858000" cy="938213"/>
          </a:xfrm>
        </p:grpSpPr>
        <p:graphicFrame>
          <p:nvGraphicFramePr>
            <p:cNvPr id="9" name="Object 4"/>
            <p:cNvGraphicFramePr>
              <a:graphicFrameLocks noChangeAspect="1"/>
            </p:cNvGraphicFramePr>
            <p:nvPr/>
          </p:nvGraphicFramePr>
          <p:xfrm>
            <a:off x="2999971" y="1389364"/>
            <a:ext cx="1690687" cy="938213"/>
          </p:xfrm>
          <a:graphic>
            <a:graphicData uri="http://schemas.openxmlformats.org/presentationml/2006/ole">
              <mc:AlternateContent xmlns:mc="http://schemas.openxmlformats.org/markup-compatibility/2006">
                <mc:Choice xmlns:v="urn:schemas-microsoft-com:vml" Requires="v">
                  <p:oleObj spid="_x0000_s366758" name="Equation" r:id="rId3" imgW="711000" imgH="393480" progId="Equation.3">
                    <p:embed/>
                  </p:oleObj>
                </mc:Choice>
                <mc:Fallback>
                  <p:oleObj name="Equation" r:id="rId3" imgW="71100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971" y="1389364"/>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13"/>
            <p:cNvGraphicFramePr>
              <a:graphicFrameLocks noChangeAspect="1"/>
            </p:cNvGraphicFramePr>
            <p:nvPr/>
          </p:nvGraphicFramePr>
          <p:xfrm>
            <a:off x="6078332" y="1448102"/>
            <a:ext cx="1254125" cy="830262"/>
          </p:xfrm>
          <a:graphic>
            <a:graphicData uri="http://schemas.openxmlformats.org/presentationml/2006/ole">
              <mc:AlternateContent xmlns:mc="http://schemas.openxmlformats.org/markup-compatibility/2006">
                <mc:Choice xmlns:v="urn:schemas-microsoft-com:vml" Requires="v">
                  <p:oleObj spid="_x0000_s366759" name="Equation" r:id="rId5" imgW="596880" imgH="393480" progId="Equation.3">
                    <p:embed/>
                  </p:oleObj>
                </mc:Choice>
                <mc:Fallback>
                  <p:oleObj name="Equation" r:id="rId5" imgW="5968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8332" y="1448102"/>
                          <a:ext cx="1254125" cy="830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1" name="Rektangel 16"/>
            <p:cNvSpPr/>
            <p:nvPr/>
          </p:nvSpPr>
          <p:spPr>
            <a:xfrm>
              <a:off x="474457" y="1447800"/>
              <a:ext cx="1103187" cy="523220"/>
            </a:xfrm>
            <a:prstGeom prst="rect">
              <a:avLst/>
            </a:prstGeom>
          </p:spPr>
          <p:txBody>
            <a:bodyPr wrap="none">
              <a:spAutoFit/>
            </a:bodyPr>
            <a:lstStyle/>
            <a:p>
              <a:r>
                <a:rPr lang="en-US" sz="2800" dirty="0">
                  <a:solidFill>
                    <a:srgbClr val="0070C0"/>
                  </a:solidFill>
                  <a:latin typeface="Arial" pitchFamily="34" charset="0"/>
                  <a:cs typeface="Arial" pitchFamily="34" charset="0"/>
                </a:rPr>
                <a:t>Batch</a:t>
              </a:r>
              <a:endParaRPr lang="sv-SE" sz="2800" b="1" dirty="0" smtClean="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12" name="Grupp 19"/>
          <p:cNvGrpSpPr/>
          <p:nvPr/>
        </p:nvGrpSpPr>
        <p:grpSpPr>
          <a:xfrm>
            <a:off x="467544" y="3645024"/>
            <a:ext cx="7828657" cy="938213"/>
            <a:chOff x="186425" y="1389373"/>
            <a:chExt cx="7828657" cy="938213"/>
          </a:xfrm>
        </p:grpSpPr>
        <p:graphicFrame>
          <p:nvGraphicFramePr>
            <p:cNvPr id="13" name="Object 4"/>
            <p:cNvGraphicFramePr>
              <a:graphicFrameLocks noChangeAspect="1"/>
            </p:cNvGraphicFramePr>
            <p:nvPr/>
          </p:nvGraphicFramePr>
          <p:xfrm>
            <a:off x="2960234" y="1389373"/>
            <a:ext cx="1690687" cy="938213"/>
          </p:xfrm>
          <a:graphic>
            <a:graphicData uri="http://schemas.openxmlformats.org/presentationml/2006/ole">
              <mc:AlternateContent xmlns:mc="http://schemas.openxmlformats.org/markup-compatibility/2006">
                <mc:Choice xmlns:v="urn:schemas-microsoft-com:vml" Requires="v">
                  <p:oleObj spid="_x0000_s366760" name="Equation" r:id="rId7" imgW="711000" imgH="393480" progId="Equation.3">
                    <p:embed/>
                  </p:oleObj>
                </mc:Choice>
                <mc:Fallback>
                  <p:oleObj name="Equation" r:id="rId7" imgW="711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0234" y="1389373"/>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nvGraphicFramePr>
          <p:xfrm>
            <a:off x="5775119" y="1389373"/>
            <a:ext cx="2239963" cy="830263"/>
          </p:xfrm>
          <a:graphic>
            <a:graphicData uri="http://schemas.openxmlformats.org/presentationml/2006/ole">
              <mc:AlternateContent xmlns:mc="http://schemas.openxmlformats.org/markup-compatibility/2006">
                <mc:Choice xmlns:v="urn:schemas-microsoft-com:vml" Requires="v">
                  <p:oleObj spid="_x0000_s366761" name="Equation" r:id="rId9" imgW="1066680" imgH="393480" progId="Equation.3">
                    <p:embed/>
                  </p:oleObj>
                </mc:Choice>
                <mc:Fallback>
                  <p:oleObj name="Equation" r:id="rId9" imgW="1066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75119" y="1389373"/>
                          <a:ext cx="223996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Rektangel 16"/>
            <p:cNvSpPr/>
            <p:nvPr/>
          </p:nvSpPr>
          <p:spPr>
            <a:xfrm>
              <a:off x="186425" y="1447800"/>
              <a:ext cx="2002471" cy="523220"/>
            </a:xfrm>
            <a:prstGeom prst="rect">
              <a:avLst/>
            </a:prstGeom>
          </p:spPr>
          <p:txBody>
            <a:bodyPr wrap="none">
              <a:spAutoFit/>
            </a:bodyPr>
            <a:lstStyle/>
            <a:p>
              <a:r>
                <a:rPr lang="en-US" sz="2800" b="1" dirty="0" err="1">
                  <a:solidFill>
                    <a:srgbClr val="00FF99"/>
                  </a:solidFill>
                  <a:latin typeface="Arial" pitchFamily="34" charset="0"/>
                  <a:cs typeface="Arial" pitchFamily="34" charset="0"/>
                </a:rPr>
                <a:t>Semibatch</a:t>
              </a:r>
              <a:endParaRPr lang="sv-SE" sz="2800" b="1" dirty="0" smtClean="0">
                <a:ln w="12700">
                  <a:solidFill>
                    <a:srgbClr val="000000">
                      <a:satMod val="155000"/>
                    </a:srgbClr>
                  </a:solidFill>
                  <a:prstDash val="solid"/>
                </a:ln>
                <a:solidFill>
                  <a:schemeClr val="accent6">
                    <a:lumMod val="75000"/>
                  </a:schemeClr>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aphicFrame>
        <p:nvGraphicFramePr>
          <p:cNvPr id="16" name="Object 4"/>
          <p:cNvGraphicFramePr>
            <a:graphicFrameLocks noChangeAspect="1"/>
          </p:cNvGraphicFramePr>
          <p:nvPr>
            <p:extLst>
              <p:ext uri="{D42A27DB-BD31-4B8C-83A1-F6EECF244321}">
                <p14:modId xmlns:p14="http://schemas.microsoft.com/office/powerpoint/2010/main" val="97636006"/>
              </p:ext>
            </p:extLst>
          </p:nvPr>
        </p:nvGraphicFramePr>
        <p:xfrm>
          <a:off x="2720851" y="4795043"/>
          <a:ext cx="2476500" cy="938213"/>
        </p:xfrm>
        <a:graphic>
          <a:graphicData uri="http://schemas.openxmlformats.org/presentationml/2006/ole">
            <mc:AlternateContent xmlns:mc="http://schemas.openxmlformats.org/markup-compatibility/2006">
              <mc:Choice xmlns:v="urn:schemas-microsoft-com:vml" Requires="v">
                <p:oleObj spid="_x0000_s366762" name="Equation" r:id="rId11" imgW="1041120" imgH="393480" progId="Equation.3">
                  <p:embed/>
                </p:oleObj>
              </mc:Choice>
              <mc:Fallback>
                <p:oleObj name="Equation" r:id="rId11" imgW="104112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20851" y="4795043"/>
                        <a:ext cx="2476500"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3"/>
          <p:cNvGraphicFramePr>
            <a:graphicFrameLocks noChangeAspect="1"/>
          </p:cNvGraphicFramePr>
          <p:nvPr>
            <p:extLst>
              <p:ext uri="{D42A27DB-BD31-4B8C-83A1-F6EECF244321}">
                <p14:modId xmlns:p14="http://schemas.microsoft.com/office/powerpoint/2010/main" val="1193100396"/>
              </p:ext>
            </p:extLst>
          </p:nvPr>
        </p:nvGraphicFramePr>
        <p:xfrm>
          <a:off x="5622801" y="4879975"/>
          <a:ext cx="3173413" cy="830263"/>
        </p:xfrm>
        <a:graphic>
          <a:graphicData uri="http://schemas.openxmlformats.org/presentationml/2006/ole">
            <mc:AlternateContent xmlns:mc="http://schemas.openxmlformats.org/markup-compatibility/2006">
              <mc:Choice xmlns:v="urn:schemas-microsoft-com:vml" Requires="v">
                <p:oleObj spid="_x0000_s366763" name="Equation" r:id="rId13" imgW="1511280" imgH="393480" progId="Equation.3">
                  <p:embed/>
                </p:oleObj>
              </mc:Choice>
              <mc:Fallback>
                <p:oleObj name="Equation" r:id="rId13" imgW="151128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2801" y="4879975"/>
                        <a:ext cx="317341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78504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6</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2310595350"/>
              </p:ext>
            </p:extLst>
          </p:nvPr>
        </p:nvGraphicFramePr>
        <p:xfrm>
          <a:off x="535697" y="1463148"/>
          <a:ext cx="8427205" cy="4767707"/>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grpSp>
        <p:nvGrpSpPr>
          <p:cNvPr id="33" name="Grupp 19"/>
          <p:cNvGrpSpPr/>
          <p:nvPr/>
        </p:nvGrpSpPr>
        <p:grpSpPr>
          <a:xfrm>
            <a:off x="949120" y="2281238"/>
            <a:ext cx="6935248" cy="923925"/>
            <a:chOff x="474457" y="1334565"/>
            <a:chExt cx="6935248" cy="923925"/>
          </a:xfrm>
        </p:grpSpPr>
        <p:graphicFrame>
          <p:nvGraphicFramePr>
            <p:cNvPr id="34" name="Object 4"/>
            <p:cNvGraphicFramePr>
              <a:graphicFrameLocks noChangeAspect="1"/>
            </p:cNvGraphicFramePr>
            <p:nvPr>
              <p:extLst>
                <p:ext uri="{D42A27DB-BD31-4B8C-83A1-F6EECF244321}">
                  <p14:modId xmlns:p14="http://schemas.microsoft.com/office/powerpoint/2010/main" val="797395239"/>
                </p:ext>
              </p:extLst>
            </p:nvPr>
          </p:nvGraphicFramePr>
          <p:xfrm>
            <a:off x="2804343" y="1344090"/>
            <a:ext cx="1797050" cy="914400"/>
          </p:xfrm>
          <a:graphic>
            <a:graphicData uri="http://schemas.openxmlformats.org/presentationml/2006/ole">
              <mc:AlternateContent xmlns:mc="http://schemas.openxmlformats.org/markup-compatibility/2006">
                <mc:Choice xmlns:v="urn:schemas-microsoft-com:vml" Requires="v">
                  <p:oleObj spid="_x0000_s367782" name="Equation" r:id="rId3" imgW="850680" imgH="431640" progId="Equation.3">
                    <p:embed/>
                  </p:oleObj>
                </mc:Choice>
                <mc:Fallback>
                  <p:oleObj name="Equation" r:id="rId3" imgW="8506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4343" y="1344090"/>
                          <a:ext cx="179705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 name="Object 13"/>
            <p:cNvGraphicFramePr>
              <a:graphicFrameLocks noChangeAspect="1"/>
            </p:cNvGraphicFramePr>
            <p:nvPr>
              <p:extLst>
                <p:ext uri="{D42A27DB-BD31-4B8C-83A1-F6EECF244321}">
                  <p14:modId xmlns:p14="http://schemas.microsoft.com/office/powerpoint/2010/main" val="3197901715"/>
                </p:ext>
              </p:extLst>
            </p:nvPr>
          </p:nvGraphicFramePr>
          <p:xfrm>
            <a:off x="5084018" y="1334565"/>
            <a:ext cx="2325687" cy="911225"/>
          </p:xfrm>
          <a:graphic>
            <a:graphicData uri="http://schemas.openxmlformats.org/presentationml/2006/ole">
              <mc:AlternateContent xmlns:mc="http://schemas.openxmlformats.org/markup-compatibility/2006">
                <mc:Choice xmlns:v="urn:schemas-microsoft-com:vml" Requires="v">
                  <p:oleObj spid="_x0000_s367783" name="Equation" r:id="rId5" imgW="1104840" imgH="431640" progId="Equation.3">
                    <p:embed/>
                  </p:oleObj>
                </mc:Choice>
                <mc:Fallback>
                  <p:oleObj name="Equation" r:id="rId5" imgW="110484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4018" y="1334565"/>
                          <a:ext cx="2325687"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6" name="Rektangel 16"/>
            <p:cNvSpPr/>
            <p:nvPr/>
          </p:nvSpPr>
          <p:spPr>
            <a:xfrm>
              <a:off x="474457" y="1447800"/>
              <a:ext cx="1162498" cy="523220"/>
            </a:xfrm>
            <a:prstGeom prst="rect">
              <a:avLst/>
            </a:prstGeom>
          </p:spPr>
          <p:txBody>
            <a:bodyPr wrap="none">
              <a:spAutoFit/>
            </a:bodyPr>
            <a:lstStyle/>
            <a:p>
              <a:r>
                <a:rPr lang="en-US" sz="2800" dirty="0">
                  <a:solidFill>
                    <a:srgbClr val="FF0000"/>
                  </a:solidFill>
                  <a:latin typeface="Arial" pitchFamily="34" charset="0"/>
                  <a:cs typeface="Arial" pitchFamily="34" charset="0"/>
                </a:rPr>
                <a:t>CSTR</a:t>
              </a:r>
              <a:endParaRPr lang="sv-SE" sz="3600" b="1" dirty="0" smtClean="0">
                <a:ln w="12700">
                  <a:solidFill>
                    <a:srgbClr val="000000">
                      <a:satMod val="155000"/>
                    </a:srgbClr>
                  </a:solidFill>
                  <a:prstDash val="solid"/>
                </a:ln>
                <a:solidFill>
                  <a:srgbClr val="FF00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37" name="Grupp 20"/>
          <p:cNvGrpSpPr/>
          <p:nvPr/>
        </p:nvGrpSpPr>
        <p:grpSpPr>
          <a:xfrm>
            <a:off x="949120" y="3501008"/>
            <a:ext cx="6359184" cy="908050"/>
            <a:chOff x="474457" y="2661285"/>
            <a:chExt cx="6359184" cy="922239"/>
          </a:xfrm>
        </p:grpSpPr>
        <p:graphicFrame>
          <p:nvGraphicFramePr>
            <p:cNvPr id="38" name="Object 14"/>
            <p:cNvGraphicFramePr>
              <a:graphicFrameLocks noChangeAspect="1"/>
            </p:cNvGraphicFramePr>
            <p:nvPr>
              <p:extLst>
                <p:ext uri="{D42A27DB-BD31-4B8C-83A1-F6EECF244321}">
                  <p14:modId xmlns:p14="http://schemas.microsoft.com/office/powerpoint/2010/main" val="958499461"/>
                </p:ext>
              </p:extLst>
            </p:nvPr>
          </p:nvGraphicFramePr>
          <p:xfrm>
            <a:off x="5077866" y="2661285"/>
            <a:ext cx="1755775" cy="922239"/>
          </p:xfrm>
          <a:graphic>
            <a:graphicData uri="http://schemas.openxmlformats.org/presentationml/2006/ole">
              <mc:AlternateContent xmlns:mc="http://schemas.openxmlformats.org/markup-compatibility/2006">
                <mc:Choice xmlns:v="urn:schemas-microsoft-com:vml" Requires="v">
                  <p:oleObj spid="_x0000_s367784" name="Equation" r:id="rId7" imgW="749160" imgH="393480" progId="Equation.3">
                    <p:embed/>
                  </p:oleObj>
                </mc:Choice>
                <mc:Fallback>
                  <p:oleObj name="Equation" r:id="rId7" imgW="749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7866" y="2661285"/>
                          <a:ext cx="1755775" cy="92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9" name="Object 16"/>
            <p:cNvGraphicFramePr>
              <a:graphicFrameLocks noChangeAspect="1"/>
            </p:cNvGraphicFramePr>
            <p:nvPr>
              <p:extLst>
                <p:ext uri="{D42A27DB-BD31-4B8C-83A1-F6EECF244321}">
                  <p14:modId xmlns:p14="http://schemas.microsoft.com/office/powerpoint/2010/main" val="3777275053"/>
                </p:ext>
              </p:extLst>
            </p:nvPr>
          </p:nvGraphicFramePr>
          <p:xfrm>
            <a:off x="2772473" y="2669124"/>
            <a:ext cx="1324864" cy="914400"/>
          </p:xfrm>
          <a:graphic>
            <a:graphicData uri="http://schemas.openxmlformats.org/presentationml/2006/ole">
              <mc:AlternateContent xmlns:mc="http://schemas.openxmlformats.org/markup-compatibility/2006">
                <mc:Choice xmlns:v="urn:schemas-microsoft-com:vml" Requires="v">
                  <p:oleObj spid="_x0000_s367785" name="Equation" r:id="rId9" imgW="571320" imgH="393480" progId="Equation.3">
                    <p:embed/>
                  </p:oleObj>
                </mc:Choice>
                <mc:Fallback>
                  <p:oleObj name="Equation" r:id="rId9" imgW="5713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2473" y="2669124"/>
                          <a:ext cx="132486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0" name="Rektangel 17"/>
            <p:cNvSpPr/>
            <p:nvPr/>
          </p:nvSpPr>
          <p:spPr>
            <a:xfrm>
              <a:off x="474457" y="2751891"/>
              <a:ext cx="902811" cy="531396"/>
            </a:xfrm>
            <a:prstGeom prst="rect">
              <a:avLst/>
            </a:prstGeom>
          </p:spPr>
          <p:txBody>
            <a:bodyPr wrap="none">
              <a:spAutoFit/>
            </a:bodyPr>
            <a:lstStyle/>
            <a:p>
              <a:r>
                <a:rPr lang="en-US" sz="2800" dirty="0">
                  <a:solidFill>
                    <a:srgbClr val="FF00FF"/>
                  </a:solidFill>
                  <a:latin typeface="Arial" pitchFamily="34" charset="0"/>
                  <a:cs typeface="Arial" pitchFamily="34" charset="0"/>
                </a:rPr>
                <a:t>PFR</a:t>
              </a:r>
              <a:endParaRPr lang="sv-SE" sz="3600" b="1" dirty="0" smtClean="0">
                <a:ln w="12700">
                  <a:solidFill>
                    <a:srgbClr val="000000">
                      <a:satMod val="155000"/>
                    </a:srgbClr>
                  </a:solidFill>
                  <a:prstDash val="solid"/>
                </a:ln>
                <a:solidFill>
                  <a:srgbClr val="7030A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41" name="Grupp 21"/>
          <p:cNvGrpSpPr/>
          <p:nvPr/>
        </p:nvGrpSpPr>
        <p:grpSpPr>
          <a:xfrm>
            <a:off x="931863" y="4797152"/>
            <a:ext cx="6376441" cy="922337"/>
            <a:chOff x="457200" y="3880917"/>
            <a:chExt cx="6376441" cy="922337"/>
          </a:xfrm>
        </p:grpSpPr>
        <p:graphicFrame>
          <p:nvGraphicFramePr>
            <p:cNvPr id="42" name="Object 15"/>
            <p:cNvGraphicFramePr>
              <a:graphicFrameLocks noChangeAspect="1"/>
            </p:cNvGraphicFramePr>
            <p:nvPr>
              <p:extLst>
                <p:ext uri="{D42A27DB-BD31-4B8C-83A1-F6EECF244321}">
                  <p14:modId xmlns:p14="http://schemas.microsoft.com/office/powerpoint/2010/main" val="533779165"/>
                </p:ext>
              </p:extLst>
            </p:nvPr>
          </p:nvGraphicFramePr>
          <p:xfrm>
            <a:off x="5092154" y="3888854"/>
            <a:ext cx="1741487" cy="914400"/>
          </p:xfrm>
          <a:graphic>
            <a:graphicData uri="http://schemas.openxmlformats.org/presentationml/2006/ole">
              <mc:AlternateContent xmlns:mc="http://schemas.openxmlformats.org/markup-compatibility/2006">
                <mc:Choice xmlns:v="urn:schemas-microsoft-com:vml" Requires="v">
                  <p:oleObj spid="_x0000_s367786" name="Equation" r:id="rId11" imgW="749160" imgH="393480" progId="Equation.3">
                    <p:embed/>
                  </p:oleObj>
                </mc:Choice>
                <mc:Fallback>
                  <p:oleObj name="Equation" r:id="rId11" imgW="74916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92154" y="3888854"/>
                          <a:ext cx="1741487"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3" name="Object 17"/>
            <p:cNvGraphicFramePr>
              <a:graphicFrameLocks noChangeAspect="1"/>
            </p:cNvGraphicFramePr>
            <p:nvPr>
              <p:extLst>
                <p:ext uri="{D42A27DB-BD31-4B8C-83A1-F6EECF244321}">
                  <p14:modId xmlns:p14="http://schemas.microsoft.com/office/powerpoint/2010/main" val="1812716560"/>
                </p:ext>
              </p:extLst>
            </p:nvPr>
          </p:nvGraphicFramePr>
          <p:xfrm>
            <a:off x="2729185" y="3880917"/>
            <a:ext cx="1324349" cy="914400"/>
          </p:xfrm>
          <a:graphic>
            <a:graphicData uri="http://schemas.openxmlformats.org/presentationml/2006/ole">
              <mc:AlternateContent xmlns:mc="http://schemas.openxmlformats.org/markup-compatibility/2006">
                <mc:Choice xmlns:v="urn:schemas-microsoft-com:vml" Requires="v">
                  <p:oleObj spid="_x0000_s367787" name="Equation" r:id="rId13" imgW="571320" imgH="393480" progId="Equation.3">
                    <p:embed/>
                  </p:oleObj>
                </mc:Choice>
                <mc:Fallback>
                  <p:oleObj name="Equation" r:id="rId13" imgW="57132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29185" y="3880917"/>
                          <a:ext cx="1324349"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4" name="Rektangel 18"/>
            <p:cNvSpPr/>
            <p:nvPr/>
          </p:nvSpPr>
          <p:spPr>
            <a:xfrm>
              <a:off x="457200" y="4119196"/>
              <a:ext cx="922047" cy="523220"/>
            </a:xfrm>
            <a:prstGeom prst="rect">
              <a:avLst/>
            </a:prstGeom>
          </p:spPr>
          <p:txBody>
            <a:bodyPr wrap="none">
              <a:spAutoFit/>
            </a:bodyPr>
            <a:lstStyle/>
            <a:p>
              <a:r>
                <a:rPr lang="en-US" sz="2800" dirty="0">
                  <a:solidFill>
                    <a:srgbClr val="00B050"/>
                  </a:solidFill>
                  <a:latin typeface="Arial" pitchFamily="34" charset="0"/>
                  <a:cs typeface="Arial" pitchFamily="34" charset="0"/>
                </a:rPr>
                <a:t>PBR</a:t>
              </a:r>
              <a:endParaRPr lang="sv-SE" sz="3600" b="1" dirty="0" smtClean="0">
                <a:ln w="12700">
                  <a:solidFill>
                    <a:srgbClr val="000000">
                      <a:satMod val="155000"/>
                    </a:srgbClr>
                  </a:solidFill>
                  <a:prstDash val="solid"/>
                </a:ln>
                <a:solidFill>
                  <a:srgbClr val="00B05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sp>
        <p:nvSpPr>
          <p:cNvPr id="45" name="Rektangel 20"/>
          <p:cNvSpPr/>
          <p:nvPr/>
        </p:nvSpPr>
        <p:spPr>
          <a:xfrm>
            <a:off x="827584" y="5949280"/>
            <a:ext cx="8997695" cy="461665"/>
          </a:xfrm>
          <a:prstGeom prst="rect">
            <a:avLst/>
          </a:prstGeom>
        </p:spPr>
        <p:txBody>
          <a:bodyPr wrap="square">
            <a:spAutoFit/>
          </a:bodyPr>
          <a:lstStyle/>
          <a:p>
            <a:r>
              <a:rPr lang="sv-SE" sz="2000" b="1" dirty="0" smtClean="0">
                <a:latin typeface="Arial" pitchFamily="34" charset="0"/>
                <a:cs typeface="Arial" pitchFamily="34" charset="0"/>
              </a:rPr>
              <a:t>Note:</a:t>
            </a:r>
            <a:r>
              <a:rPr lang="sv-SE" sz="2000" dirty="0" smtClean="0">
                <a:latin typeface="Arial" pitchFamily="34" charset="0"/>
                <a:cs typeface="Arial" pitchFamily="34" charset="0"/>
              </a:rPr>
              <a:t>  The reaction </a:t>
            </a:r>
            <a:r>
              <a:rPr lang="en-US" sz="2000" b="1" dirty="0" smtClean="0">
                <a:solidFill>
                  <a:srgbClr val="E818CA"/>
                </a:solidFill>
                <a:latin typeface="Arial" pitchFamily="34" charset="0"/>
                <a:cs typeface="Arial" pitchFamily="34" charset="0"/>
              </a:rPr>
              <a:t>rates</a:t>
            </a:r>
            <a:r>
              <a:rPr lang="sv-SE" sz="2000" dirty="0" smtClean="0">
                <a:latin typeface="Arial" pitchFamily="34" charset="0"/>
                <a:cs typeface="Arial" pitchFamily="34" charset="0"/>
              </a:rPr>
              <a:t> in the above </a:t>
            </a:r>
            <a:r>
              <a:rPr lang="en-US" sz="2400" b="1" dirty="0" smtClean="0">
                <a:solidFill>
                  <a:srgbClr val="FFC000"/>
                </a:solidFill>
                <a:latin typeface="Arial" pitchFamily="34" charset="0"/>
                <a:cs typeface="Arial" pitchFamily="34" charset="0"/>
              </a:rPr>
              <a:t>mole balances </a:t>
            </a:r>
            <a:r>
              <a:rPr lang="sv-SE" sz="2000" dirty="0" smtClean="0">
                <a:latin typeface="Arial" pitchFamily="34" charset="0"/>
                <a:cs typeface="Arial" pitchFamily="34" charset="0"/>
              </a:rPr>
              <a:t>are net rates. </a:t>
            </a:r>
          </a:p>
        </p:txBody>
      </p:sp>
    </p:spTree>
    <p:extLst>
      <p:ext uri="{BB962C8B-B14F-4D97-AF65-F5344CB8AC3E}">
        <p14:creationId xmlns:p14="http://schemas.microsoft.com/office/powerpoint/2010/main" val="35869573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7"/>
          <p:cNvGrpSpPr/>
          <p:nvPr/>
        </p:nvGrpSpPr>
        <p:grpSpPr>
          <a:xfrm>
            <a:off x="908050" y="1622425"/>
            <a:ext cx="7548563" cy="5029200"/>
            <a:chOff x="908050" y="1393825"/>
            <a:chExt cx="7548563" cy="5060950"/>
          </a:xfrm>
        </p:grpSpPr>
        <p:graphicFrame>
          <p:nvGraphicFramePr>
            <p:cNvPr id="3" name="Object 3"/>
            <p:cNvGraphicFramePr>
              <a:graphicFrameLocks noChangeAspect="1"/>
            </p:cNvGraphicFramePr>
            <p:nvPr/>
          </p:nvGraphicFramePr>
          <p:xfrm>
            <a:off x="1720850" y="1393825"/>
            <a:ext cx="1555750" cy="1107083"/>
          </p:xfrm>
          <a:graphic>
            <a:graphicData uri="http://schemas.openxmlformats.org/presentationml/2006/ole">
              <mc:AlternateContent xmlns:mc="http://schemas.openxmlformats.org/markup-compatibility/2006">
                <mc:Choice xmlns:v="urn:schemas-microsoft-com:vml" Requires="v">
                  <p:oleObj spid="_x0000_s298228" name="Equation" r:id="rId3" imgW="596880" imgH="393480" progId="Equation.3">
                    <p:embed/>
                  </p:oleObj>
                </mc:Choice>
                <mc:Fallback>
                  <p:oleObj name="Equation" r:id="rId3" imgW="596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1393825"/>
                          <a:ext cx="15557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1" name="Object 3"/>
            <p:cNvGraphicFramePr>
              <a:graphicFrameLocks noChangeAspect="1"/>
            </p:cNvGraphicFramePr>
            <p:nvPr/>
          </p:nvGraphicFramePr>
          <p:xfrm>
            <a:off x="6067425" y="1393825"/>
            <a:ext cx="1492250" cy="1107083"/>
          </p:xfrm>
          <a:graphic>
            <a:graphicData uri="http://schemas.openxmlformats.org/presentationml/2006/ole">
              <mc:AlternateContent xmlns:mc="http://schemas.openxmlformats.org/markup-compatibility/2006">
                <mc:Choice xmlns:v="urn:schemas-microsoft-com:vml" Requires="v">
                  <p:oleObj spid="_x0000_s298229" name="Equation" r:id="rId5" imgW="571320" imgH="393480" progId="Equation.3">
                    <p:embed/>
                  </p:oleObj>
                </mc:Choice>
                <mc:Fallback>
                  <p:oleObj name="Equation" r:id="rId5" imgW="5713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7425" y="1393825"/>
                          <a:ext cx="14922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2" name="Object 4"/>
            <p:cNvGraphicFramePr>
              <a:graphicFrameLocks noChangeAspect="1"/>
            </p:cNvGraphicFramePr>
            <p:nvPr/>
          </p:nvGraphicFramePr>
          <p:xfrm>
            <a:off x="1109663" y="2531261"/>
            <a:ext cx="2816225" cy="1214117"/>
          </p:xfrm>
          <a:graphic>
            <a:graphicData uri="http://schemas.openxmlformats.org/presentationml/2006/ole">
              <mc:AlternateContent xmlns:mc="http://schemas.openxmlformats.org/markup-compatibility/2006">
                <mc:Choice xmlns:v="urn:schemas-microsoft-com:vml" Requires="v">
                  <p:oleObj spid="_x0000_s298230" name="Equation" r:id="rId7" imgW="1079280" imgH="431640" progId="Equation.3">
                    <p:embed/>
                  </p:oleObj>
                </mc:Choice>
                <mc:Fallback>
                  <p:oleObj name="Equation" r:id="rId7" imgW="107928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9663" y="2531261"/>
                          <a:ext cx="281622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3" name="Object 5"/>
            <p:cNvGraphicFramePr>
              <a:graphicFrameLocks noChangeAspect="1"/>
            </p:cNvGraphicFramePr>
            <p:nvPr/>
          </p:nvGraphicFramePr>
          <p:xfrm>
            <a:off x="908050" y="3866789"/>
            <a:ext cx="3213100" cy="1214117"/>
          </p:xfrm>
          <a:graphic>
            <a:graphicData uri="http://schemas.openxmlformats.org/presentationml/2006/ole">
              <mc:AlternateContent xmlns:mc="http://schemas.openxmlformats.org/markup-compatibility/2006">
                <mc:Choice xmlns:v="urn:schemas-microsoft-com:vml" Requires="v">
                  <p:oleObj spid="_x0000_s298231" name="Equation" r:id="rId9" imgW="1231560" imgH="431640" progId="Equation.3">
                    <p:embed/>
                  </p:oleObj>
                </mc:Choice>
                <mc:Fallback>
                  <p:oleObj name="Equation" r:id="rId9" imgW="123156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8050" y="3866789"/>
                          <a:ext cx="321310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4" name="Object 6"/>
            <p:cNvGraphicFramePr>
              <a:graphicFrameLocks noChangeAspect="1"/>
            </p:cNvGraphicFramePr>
            <p:nvPr/>
          </p:nvGraphicFramePr>
          <p:xfrm>
            <a:off x="1006475" y="5240658"/>
            <a:ext cx="3114675" cy="1214117"/>
          </p:xfrm>
          <a:graphic>
            <a:graphicData uri="http://schemas.openxmlformats.org/presentationml/2006/ole">
              <mc:AlternateContent xmlns:mc="http://schemas.openxmlformats.org/markup-compatibility/2006">
                <mc:Choice xmlns:v="urn:schemas-microsoft-com:vml" Requires="v">
                  <p:oleObj spid="_x0000_s298232" name="Equation" r:id="rId11" imgW="1193760" imgH="431640" progId="Equation.3">
                    <p:embed/>
                  </p:oleObj>
                </mc:Choice>
                <mc:Fallback>
                  <p:oleObj name="Equation" r:id="rId11" imgW="1193760" imgH="431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6475" y="5240658"/>
                          <a:ext cx="311467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5" name="Object 7"/>
            <p:cNvGraphicFramePr>
              <a:graphicFrameLocks noChangeAspect="1"/>
            </p:cNvGraphicFramePr>
            <p:nvPr/>
          </p:nvGraphicFramePr>
          <p:xfrm>
            <a:off x="5562600" y="2531261"/>
            <a:ext cx="2684463" cy="1214117"/>
          </p:xfrm>
          <a:graphic>
            <a:graphicData uri="http://schemas.openxmlformats.org/presentationml/2006/ole">
              <mc:AlternateContent xmlns:mc="http://schemas.openxmlformats.org/markup-compatibility/2006">
                <mc:Choice xmlns:v="urn:schemas-microsoft-com:vml" Requires="v">
                  <p:oleObj spid="_x0000_s298233" name="Equation" r:id="rId13" imgW="1028520" imgH="431640" progId="Equation.3">
                    <p:embed/>
                  </p:oleObj>
                </mc:Choice>
                <mc:Fallback>
                  <p:oleObj name="Equation" r:id="rId13" imgW="1028520" imgH="431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2531261"/>
                          <a:ext cx="2684463"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6" name="Object 8"/>
            <p:cNvGraphicFramePr>
              <a:graphicFrameLocks noChangeAspect="1"/>
            </p:cNvGraphicFramePr>
            <p:nvPr/>
          </p:nvGraphicFramePr>
          <p:xfrm>
            <a:off x="5394325" y="5240658"/>
            <a:ext cx="3011488" cy="1214117"/>
          </p:xfrm>
          <a:graphic>
            <a:graphicData uri="http://schemas.openxmlformats.org/presentationml/2006/ole">
              <mc:AlternateContent xmlns:mc="http://schemas.openxmlformats.org/markup-compatibility/2006">
                <mc:Choice xmlns:v="urn:schemas-microsoft-com:vml" Requires="v">
                  <p:oleObj spid="_x0000_s298234" name="Equation" r:id="rId15" imgW="1155600" imgH="431640" progId="Equation.3">
                    <p:embed/>
                  </p:oleObj>
                </mc:Choice>
                <mc:Fallback>
                  <p:oleObj name="Equation" r:id="rId15" imgW="1155600" imgH="43164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94325" y="5240658"/>
                          <a:ext cx="3011488"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7" name="Object 9"/>
            <p:cNvGraphicFramePr>
              <a:graphicFrameLocks noChangeAspect="1"/>
            </p:cNvGraphicFramePr>
            <p:nvPr/>
          </p:nvGraphicFramePr>
          <p:xfrm>
            <a:off x="5376863" y="3866789"/>
            <a:ext cx="3079750" cy="1214117"/>
          </p:xfrm>
          <a:graphic>
            <a:graphicData uri="http://schemas.openxmlformats.org/presentationml/2006/ole">
              <mc:AlternateContent xmlns:mc="http://schemas.openxmlformats.org/markup-compatibility/2006">
                <mc:Choice xmlns:v="urn:schemas-microsoft-com:vml" Requires="v">
                  <p:oleObj spid="_x0000_s298235" name="Equation" r:id="rId17" imgW="1180800" imgH="431640" progId="Equation.3">
                    <p:embed/>
                  </p:oleObj>
                </mc:Choice>
                <mc:Fallback>
                  <p:oleObj name="Equation" r:id="rId17" imgW="1180800" imgH="4316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376863" y="3866789"/>
                          <a:ext cx="307975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nvGrpSpPr>
          <p:cNvPr id="4" name="Grupp 18"/>
          <p:cNvGrpSpPr/>
          <p:nvPr/>
        </p:nvGrpSpPr>
        <p:grpSpPr>
          <a:xfrm>
            <a:off x="2351126" y="457200"/>
            <a:ext cx="4525130" cy="1143796"/>
            <a:chOff x="3048000" y="838200"/>
            <a:chExt cx="3049590" cy="1810018"/>
          </a:xfrm>
        </p:grpSpPr>
        <p:cxnSp>
          <p:nvCxnSpPr>
            <p:cNvPr id="14" name="Rak pil 13"/>
            <p:cNvCxnSpPr/>
            <p:nvPr/>
          </p:nvCxnSpPr>
          <p:spPr>
            <a:xfrm rot="10800000" flipV="1">
              <a:off x="3048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Rak pil 14"/>
            <p:cNvCxnSpPr/>
            <p:nvPr/>
          </p:nvCxnSpPr>
          <p:spPr>
            <a:xfrm rot="10800000" flipH="1" flipV="1">
              <a:off x="4572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Rak pil 15"/>
            <p:cNvCxnSpPr/>
            <p:nvPr/>
          </p:nvCxnSpPr>
          <p:spPr>
            <a:xfrm rot="5400000">
              <a:off x="2749088" y="2345598"/>
              <a:ext cx="604180" cy="10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Rak pil 16"/>
            <p:cNvCxnSpPr/>
            <p:nvPr/>
          </p:nvCxnSpPr>
          <p:spPr>
            <a:xfrm rot="5400000">
              <a:off x="5821662" y="2371031"/>
              <a:ext cx="551855"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0" name="textruta 19"/>
          <p:cNvSpPr txBox="1"/>
          <p:nvPr/>
        </p:nvSpPr>
        <p:spPr>
          <a:xfrm>
            <a:off x="1965325" y="726757"/>
            <a:ext cx="1158875" cy="523220"/>
          </a:xfrm>
          <a:prstGeom prst="rect">
            <a:avLst/>
          </a:prstGeom>
          <a:noFill/>
        </p:spPr>
        <p:txBody>
          <a:bodyPr wrap="square" rtlCol="0">
            <a:spAutoFit/>
          </a:bodyPr>
          <a:lstStyle/>
          <a:p>
            <a:r>
              <a:rPr lang="en-US" sz="2800" dirty="0">
                <a:solidFill>
                  <a:srgbClr val="0070C0"/>
                </a:solidFill>
                <a:latin typeface="Arial" pitchFamily="34" charset="0"/>
                <a:cs typeface="Arial" pitchFamily="34" charset="0"/>
              </a:rPr>
              <a:t>Batch</a:t>
            </a:r>
            <a:endParaRPr lang="sv-SE" sz="3600" b="1" dirty="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1" name="textruta 20"/>
          <p:cNvSpPr txBox="1"/>
          <p:nvPr/>
        </p:nvSpPr>
        <p:spPr>
          <a:xfrm>
            <a:off x="6461125" y="762000"/>
            <a:ext cx="1158875" cy="523220"/>
          </a:xfrm>
          <a:prstGeom prst="rect">
            <a:avLst/>
          </a:prstGeom>
          <a:noFill/>
        </p:spPr>
        <p:txBody>
          <a:bodyPr wrap="square" rtlCol="0">
            <a:spAutoFit/>
          </a:bodyPr>
          <a:lstStyle/>
          <a:p>
            <a:r>
              <a:rPr lang="en-US" sz="2800" dirty="0" smtClean="0">
                <a:solidFill>
                  <a:srgbClr val="FF00FF"/>
                </a:solidFill>
                <a:latin typeface="Arial" pitchFamily="34" charset="0"/>
                <a:cs typeface="Arial" pitchFamily="34" charset="0"/>
              </a:rPr>
              <a:t>Flow</a:t>
            </a:r>
            <a:endParaRPr lang="sv-SE"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2" name="Slide Number Placeholder 21"/>
          <p:cNvSpPr>
            <a:spLocks noGrp="1"/>
          </p:cNvSpPr>
          <p:nvPr>
            <p:ph type="sldNum" sz="quarter" idx="12"/>
          </p:nvPr>
        </p:nvSpPr>
        <p:spPr/>
        <p:txBody>
          <a:bodyPr/>
          <a:lstStyle/>
          <a:p>
            <a:fld id="{7E8078BA-47AF-BA4B-9ED3-ACB5F50E2099}" type="slidenum">
              <a:rPr lang="sv-SE" smtClean="0">
                <a:latin typeface="Arial" pitchFamily="34" charset="0"/>
                <a:cs typeface="Arial" pitchFamily="34" charset="0"/>
              </a:rPr>
              <a:pPr/>
              <a:t>7</a:t>
            </a:fld>
            <a:endParaRPr lang="sv-SE">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931863" y="3356992"/>
            <a:ext cx="7890404" cy="2677656"/>
          </a:xfrm>
          <a:prstGeom prst="rect">
            <a:avLst/>
          </a:prstGeom>
          <a:noFill/>
        </p:spPr>
        <p:txBody>
          <a:bodyPr wrap="square" rtlCol="0">
            <a:spAutoFit/>
          </a:bodyPr>
          <a:lstStyle/>
          <a:p>
            <a:r>
              <a:rPr lang="sv-SE" sz="2400" dirty="0" smtClean="0">
                <a:latin typeface="Arial" pitchFamily="34" charset="0"/>
                <a:cs typeface="Arial" pitchFamily="34" charset="0"/>
              </a:rPr>
              <a:t>Note: We could use the gas phase mole balances for </a:t>
            </a:r>
            <a:r>
              <a:rPr lang="sv-SE" sz="2400" b="1" dirty="0" smtClean="0">
                <a:latin typeface="Arial" pitchFamily="34" charset="0"/>
                <a:cs typeface="Arial" pitchFamily="34" charset="0"/>
              </a:rPr>
              <a:t>liquids</a:t>
            </a:r>
            <a:r>
              <a:rPr lang="sv-SE" sz="2400" dirty="0" smtClean="0">
                <a:latin typeface="Arial" pitchFamily="34" charset="0"/>
                <a:cs typeface="Arial" pitchFamily="34" charset="0"/>
              </a:rPr>
              <a:t> and then just express the concentration as:</a:t>
            </a:r>
          </a:p>
          <a:p>
            <a:endParaRPr lang="sv-SE" sz="2400" dirty="0" smtClean="0">
              <a:latin typeface="Arial" pitchFamily="34" charset="0"/>
              <a:cs typeface="Arial" pitchFamily="34" charset="0"/>
            </a:endParaRPr>
          </a:p>
          <a:p>
            <a:r>
              <a:rPr lang="en-US" sz="2400" dirty="0" smtClean="0">
                <a:solidFill>
                  <a:srgbClr val="FF00FF"/>
                </a:solidFill>
                <a:latin typeface="Arial" pitchFamily="34" charset="0"/>
                <a:cs typeface="Arial" pitchFamily="34" charset="0"/>
              </a:rPr>
              <a:t>Flow:</a:t>
            </a:r>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r>
              <a:rPr lang="en-US" sz="2400" dirty="0" smtClean="0">
                <a:solidFill>
                  <a:srgbClr val="0070C0"/>
                </a:solidFill>
                <a:latin typeface="Arial" pitchFamily="34" charset="0"/>
                <a:cs typeface="Arial" pitchFamily="34" charset="0"/>
              </a:rPr>
              <a:t>Batch:</a:t>
            </a:r>
            <a:endParaRPr lang="sv-SE"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dirty="0" smtClean="0">
                <a:solidFill>
                  <a:srgbClr val="00B050"/>
                </a:solidFill>
                <a:latin typeface="Arial" pitchFamily="34" charset="0"/>
                <a:cs typeface="Arial" pitchFamily="34" charset="0"/>
              </a:rPr>
              <a:t>Stoichiometry</a:t>
            </a:r>
            <a:endParaRPr lang="en-US" dirty="0"/>
          </a:p>
        </p:txBody>
      </p:sp>
      <p:sp>
        <p:nvSpPr>
          <p:cNvPr id="8" name="Slide Number Placeholder 7"/>
          <p:cNvSpPr>
            <a:spLocks noGrp="1"/>
          </p:cNvSpPr>
          <p:nvPr>
            <p:ph type="sldNum" sz="quarter" idx="12"/>
          </p:nvPr>
        </p:nvSpPr>
        <p:spPr/>
        <p:txBody>
          <a:bodyPr/>
          <a:lstStyle/>
          <a:p>
            <a:fld id="{7E8078BA-47AF-BA4B-9ED3-ACB5F50E2099}" type="slidenum">
              <a:rPr lang="sv-SE" smtClean="0"/>
              <a:pPr/>
              <a:t>8</a:t>
            </a:fld>
            <a:endParaRPr lang="sv-SE"/>
          </a:p>
        </p:txBody>
      </p:sp>
      <p:sp>
        <p:nvSpPr>
          <p:cNvPr id="12" name="textruta 2"/>
          <p:cNvSpPr txBox="1"/>
          <p:nvPr/>
        </p:nvSpPr>
        <p:spPr>
          <a:xfrm>
            <a:off x="930068" y="1528336"/>
            <a:ext cx="7890404" cy="584775"/>
          </a:xfrm>
          <a:prstGeom prst="rect">
            <a:avLst/>
          </a:prstGeom>
          <a:noFill/>
        </p:spPr>
        <p:txBody>
          <a:bodyPr wrap="square" rtlCol="0">
            <a:spAutoFit/>
          </a:bodyPr>
          <a:lstStyle/>
          <a:p>
            <a:r>
              <a:rPr lang="en-US" sz="3200" dirty="0" smtClean="0">
                <a:latin typeface="Arial" pitchFamily="34" charset="0"/>
                <a:cs typeface="Arial" pitchFamily="34" charset="0"/>
              </a:rPr>
              <a:t>Concentration of </a:t>
            </a:r>
            <a:r>
              <a:rPr lang="en-US" sz="3200" dirty="0" smtClean="0">
                <a:solidFill>
                  <a:schemeClr val="accent6">
                    <a:lumMod val="75000"/>
                  </a:schemeClr>
                </a:solidFill>
                <a:latin typeface="Arial" pitchFamily="34" charset="0"/>
                <a:cs typeface="Arial" pitchFamily="34" charset="0"/>
              </a:rPr>
              <a:t>Gas:</a:t>
            </a:r>
            <a:endParaRPr lang="sv-SE" sz="2600" dirty="0" smtClean="0"/>
          </a:p>
        </p:txBody>
      </p:sp>
      <p:graphicFrame>
        <p:nvGraphicFramePr>
          <p:cNvPr id="299012" name="Object 4"/>
          <p:cNvGraphicFramePr>
            <a:graphicFrameLocks noChangeAspect="1"/>
          </p:cNvGraphicFramePr>
          <p:nvPr>
            <p:extLst>
              <p:ext uri="{D42A27DB-BD31-4B8C-83A1-F6EECF244321}">
                <p14:modId xmlns:p14="http://schemas.microsoft.com/office/powerpoint/2010/main" val="2455390697"/>
              </p:ext>
            </p:extLst>
          </p:nvPr>
        </p:nvGraphicFramePr>
        <p:xfrm>
          <a:off x="1014413" y="2149475"/>
          <a:ext cx="6732587" cy="1150938"/>
        </p:xfrm>
        <a:graphic>
          <a:graphicData uri="http://schemas.openxmlformats.org/presentationml/2006/ole">
            <mc:AlternateContent xmlns:mc="http://schemas.openxmlformats.org/markup-compatibility/2006">
              <mc:Choice xmlns:v="urn:schemas-microsoft-com:vml" Requires="v">
                <p:oleObj spid="_x0000_s299105" name="Equation" r:id="rId3" imgW="2946400" imgH="469900" progId="Equation.3">
                  <p:embed/>
                </p:oleObj>
              </mc:Choice>
              <mc:Fallback>
                <p:oleObj name="Equation" r:id="rId3" imgW="2946400" imgH="469900" progId="Equation.3">
                  <p:embed/>
                  <p:pic>
                    <p:nvPicPr>
                      <p:cNvPr id="0" name="Picture 4"/>
                      <p:cNvPicPr>
                        <a:picLocks noChangeAspect="1" noChangeArrowheads="1"/>
                      </p:cNvPicPr>
                      <p:nvPr/>
                    </p:nvPicPr>
                    <p:blipFill>
                      <a:blip r:embed="rId4"/>
                      <a:srcRect/>
                      <a:stretch>
                        <a:fillRect/>
                      </a:stretch>
                    </p:blipFill>
                    <p:spPr bwMode="auto">
                      <a:xfrm>
                        <a:off x="1014413" y="2149475"/>
                        <a:ext cx="6732587" cy="1150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99014" name="Object 6"/>
          <p:cNvGraphicFramePr>
            <a:graphicFrameLocks noChangeAspect="1"/>
          </p:cNvGraphicFramePr>
          <p:nvPr>
            <p:extLst>
              <p:ext uri="{D42A27DB-BD31-4B8C-83A1-F6EECF244321}">
                <p14:modId xmlns:p14="http://schemas.microsoft.com/office/powerpoint/2010/main" val="2349341374"/>
              </p:ext>
            </p:extLst>
          </p:nvPr>
        </p:nvGraphicFramePr>
        <p:xfrm>
          <a:off x="2218607" y="4221088"/>
          <a:ext cx="1243355" cy="1007410"/>
        </p:xfrm>
        <a:graphic>
          <a:graphicData uri="http://schemas.openxmlformats.org/presentationml/2006/ole">
            <mc:AlternateContent xmlns:mc="http://schemas.openxmlformats.org/markup-compatibility/2006">
              <mc:Choice xmlns:v="urn:schemas-microsoft-com:vml" Requires="v">
                <p:oleObj spid="_x0000_s299106" name="Equation" r:id="rId5" imgW="571320" imgH="431640" progId="Equation.3">
                  <p:embed/>
                </p:oleObj>
              </mc:Choice>
              <mc:Fallback>
                <p:oleObj name="Equation" r:id="rId5" imgW="571320" imgH="43164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8607" y="4221088"/>
                        <a:ext cx="1243355" cy="1007410"/>
                      </a:xfrm>
                      <a:prstGeom prst="rect">
                        <a:avLst/>
                      </a:prstGeom>
                      <a:noFill/>
                      <a:ln>
                        <a:noFill/>
                      </a:ln>
                    </p:spPr>
                  </p:pic>
                </p:oleObj>
              </mc:Fallback>
            </mc:AlternateContent>
          </a:graphicData>
        </a:graphic>
      </p:graphicFrame>
      <p:graphicFrame>
        <p:nvGraphicFramePr>
          <p:cNvPr id="299015" name="Object 7"/>
          <p:cNvGraphicFramePr>
            <a:graphicFrameLocks noChangeAspect="1"/>
          </p:cNvGraphicFramePr>
          <p:nvPr>
            <p:extLst>
              <p:ext uri="{D42A27DB-BD31-4B8C-83A1-F6EECF244321}">
                <p14:modId xmlns:p14="http://schemas.microsoft.com/office/powerpoint/2010/main" val="4057271961"/>
              </p:ext>
            </p:extLst>
          </p:nvPr>
        </p:nvGraphicFramePr>
        <p:xfrm>
          <a:off x="2227683" y="5373216"/>
          <a:ext cx="1298297" cy="1008112"/>
        </p:xfrm>
        <a:graphic>
          <a:graphicData uri="http://schemas.openxmlformats.org/presentationml/2006/ole">
            <mc:AlternateContent xmlns:mc="http://schemas.openxmlformats.org/markup-compatibility/2006">
              <mc:Choice xmlns:v="urn:schemas-microsoft-com:vml" Requires="v">
                <p:oleObj spid="_x0000_s299107" name="Equation" r:id="rId7" imgW="596880" imgH="431640" progId="Equation.3">
                  <p:embed/>
                </p:oleObj>
              </mc:Choice>
              <mc:Fallback>
                <p:oleObj name="Equation" r:id="rId7" imgW="596880" imgH="43164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7683" y="5373216"/>
                        <a:ext cx="1298297" cy="1008112"/>
                      </a:xfrm>
                      <a:prstGeom prst="rect">
                        <a:avLst/>
                      </a:prstGeom>
                      <a:noFill/>
                      <a:ln>
                        <a:noFill/>
                      </a:ln>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9</a:t>
            </a:fld>
            <a:endParaRPr lang="sv-SE"/>
          </a:p>
        </p:txBody>
      </p:sp>
      <p:grpSp>
        <p:nvGrpSpPr>
          <p:cNvPr id="4" name="Grupp 17"/>
          <p:cNvGrpSpPr/>
          <p:nvPr/>
        </p:nvGrpSpPr>
        <p:grpSpPr>
          <a:xfrm>
            <a:off x="914400" y="4646637"/>
            <a:ext cx="8026400" cy="1669455"/>
            <a:chOff x="381000" y="4321175"/>
            <a:chExt cx="8305800" cy="1669455"/>
          </a:xfrm>
        </p:grpSpPr>
        <p:sp>
          <p:nvSpPr>
            <p:cNvPr id="5" name="Rektangel 9"/>
            <p:cNvSpPr/>
            <p:nvPr/>
          </p:nvSpPr>
          <p:spPr>
            <a:xfrm>
              <a:off x="381000" y="5067300"/>
              <a:ext cx="83058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6" name="Grupp 13"/>
            <p:cNvGrpSpPr/>
            <p:nvPr/>
          </p:nvGrpSpPr>
          <p:grpSpPr>
            <a:xfrm>
              <a:off x="698053" y="4321175"/>
              <a:ext cx="5894227" cy="550838"/>
              <a:chOff x="698053" y="3444875"/>
              <a:chExt cx="5894227" cy="550838"/>
            </a:xfrm>
          </p:grpSpPr>
          <p:graphicFrame>
            <p:nvGraphicFramePr>
              <p:cNvPr id="7" name="Object 4"/>
              <p:cNvGraphicFramePr>
                <a:graphicFrameLocks noChangeAspect="1"/>
              </p:cNvGraphicFramePr>
              <p:nvPr>
                <p:extLst>
                  <p:ext uri="{D42A27DB-BD31-4B8C-83A1-F6EECF244321}">
                    <p14:modId xmlns:p14="http://schemas.microsoft.com/office/powerpoint/2010/main" val="310240343"/>
                  </p:ext>
                </p:extLst>
              </p:nvPr>
            </p:nvGraphicFramePr>
            <p:xfrm>
              <a:off x="698053" y="3446438"/>
              <a:ext cx="3034179" cy="549275"/>
            </p:xfrm>
            <a:graphic>
              <a:graphicData uri="http://schemas.openxmlformats.org/presentationml/2006/ole">
                <mc:AlternateContent xmlns:mc="http://schemas.openxmlformats.org/markup-compatibility/2006">
                  <mc:Choice xmlns:v="urn:schemas-microsoft-com:vml" Requires="v">
                    <p:oleObj spid="_x0000_s368744" name="Equation" r:id="rId3" imgW="1168200" imgH="203040" progId="Equation.3">
                      <p:embed/>
                    </p:oleObj>
                  </mc:Choice>
                  <mc:Fallback>
                    <p:oleObj name="Equation" r:id="rId3" imgW="1168200" imgH="203040" progId="Equation.3">
                      <p:embed/>
                      <p:pic>
                        <p:nvPicPr>
                          <p:cNvPr id="0" name=""/>
                          <p:cNvPicPr>
                            <a:picLocks noChangeAspect="1" noChangeArrowheads="1"/>
                          </p:cNvPicPr>
                          <p:nvPr/>
                        </p:nvPicPr>
                        <p:blipFill>
                          <a:blip r:embed="rId4"/>
                          <a:srcRect/>
                          <a:stretch>
                            <a:fillRect/>
                          </a:stretch>
                        </p:blipFill>
                        <p:spPr bwMode="auto">
                          <a:xfrm>
                            <a:off x="698053" y="3446438"/>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68745" name="Equation" r:id="rId5" imgW="1015920" imgH="241200" progId="Equation.3">
                      <p:embed/>
                    </p:oleObj>
                  </mc:Choice>
                  <mc:Fallback>
                    <p:oleObj name="Equation" r:id="rId5" imgW="101592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nvGrpSpPr>
          <p:cNvPr id="9" name="Grupp 14"/>
          <p:cNvGrpSpPr/>
          <p:nvPr/>
        </p:nvGrpSpPr>
        <p:grpSpPr>
          <a:xfrm>
            <a:off x="914400" y="1628800"/>
            <a:ext cx="8026400" cy="2607985"/>
            <a:chOff x="914400" y="1303338"/>
            <a:chExt cx="8026400" cy="2607985"/>
          </a:xfrm>
        </p:grpSpPr>
        <p:grpSp>
          <p:nvGrpSpPr>
            <p:cNvPr id="10" name="Grupp 12"/>
            <p:cNvGrpSpPr/>
            <p:nvPr/>
          </p:nvGrpSpPr>
          <p:grpSpPr>
            <a:xfrm>
              <a:off x="1223963" y="2227690"/>
              <a:ext cx="5358258" cy="625023"/>
              <a:chOff x="701340" y="2024490"/>
              <a:chExt cx="5544779" cy="625023"/>
            </a:xfrm>
          </p:grpSpPr>
          <p:graphicFrame>
            <p:nvGraphicFramePr>
              <p:cNvPr id="13" name="Object 2"/>
              <p:cNvGraphicFramePr>
                <a:graphicFrameLocks noChangeAspect="1"/>
              </p:cNvGraphicFramePr>
              <p:nvPr>
                <p:extLst>
                  <p:ext uri="{D42A27DB-BD31-4B8C-83A1-F6EECF244321}">
                    <p14:modId xmlns:p14="http://schemas.microsoft.com/office/powerpoint/2010/main" val="2266171910"/>
                  </p:ext>
                </p:extLst>
              </p:nvPr>
            </p:nvGraphicFramePr>
            <p:xfrm>
              <a:off x="701340" y="2101826"/>
              <a:ext cx="2743411" cy="547687"/>
            </p:xfrm>
            <a:graphic>
              <a:graphicData uri="http://schemas.openxmlformats.org/presentationml/2006/ole">
                <mc:AlternateContent xmlns:mc="http://schemas.openxmlformats.org/markup-compatibility/2006">
                  <mc:Choice xmlns:v="urn:schemas-microsoft-com:vml" Requires="v">
                    <p:oleObj spid="_x0000_s368746" name="Equation" r:id="rId7" imgW="1054080" imgH="203040" progId="Equation.3">
                      <p:embed/>
                    </p:oleObj>
                  </mc:Choice>
                  <mc:Fallback>
                    <p:oleObj name="Equation" r:id="rId7" imgW="1054080" imgH="203040" progId="Equation.3">
                      <p:embed/>
                      <p:pic>
                        <p:nvPicPr>
                          <p:cNvPr id="0" name=""/>
                          <p:cNvPicPr>
                            <a:picLocks noChangeAspect="1" noChangeArrowheads="1"/>
                          </p:cNvPicPr>
                          <p:nvPr/>
                        </p:nvPicPr>
                        <p:blipFill>
                          <a:blip r:embed="rId8"/>
                          <a:srcRect/>
                          <a:stretch>
                            <a:fillRect/>
                          </a:stretch>
                        </p:blipFill>
                        <p:spPr bwMode="auto">
                          <a:xfrm>
                            <a:off x="701340" y="2101826"/>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927740364"/>
                  </p:ext>
                </p:extLst>
              </p:nvPr>
            </p:nvGraphicFramePr>
            <p:xfrm>
              <a:off x="4016893" y="2024490"/>
              <a:ext cx="2229226" cy="547687"/>
            </p:xfrm>
            <a:graphic>
              <a:graphicData uri="http://schemas.openxmlformats.org/presentationml/2006/ole">
                <mc:AlternateContent xmlns:mc="http://schemas.openxmlformats.org/markup-compatibility/2006">
                  <mc:Choice xmlns:v="urn:schemas-microsoft-com:vml" Requires="v">
                    <p:oleObj spid="_x0000_s368747" name="Equation" r:id="rId9" imgW="965160" imgH="228600" progId="Equation.3">
                      <p:embed/>
                    </p:oleObj>
                  </mc:Choice>
                  <mc:Fallback>
                    <p:oleObj name="Equation" r:id="rId9" imgW="9651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6893" y="2024490"/>
                            <a:ext cx="2229226"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914400" y="2987993"/>
              <a:ext cx="80264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sp>
          <p:nvSpPr>
            <p:cNvPr id="12" name="Rektangel 13"/>
            <p:cNvSpPr/>
            <p:nvPr/>
          </p:nvSpPr>
          <p:spPr>
            <a:xfrm>
              <a:off x="914400" y="1303338"/>
              <a:ext cx="7772400" cy="954107"/>
            </a:xfrm>
            <a:prstGeom prst="rect">
              <a:avLst/>
            </a:prstGeom>
          </p:spPr>
          <p:txBody>
            <a:bodyPr wrap="square">
              <a:spAutoFit/>
            </a:bodyPr>
            <a:lstStyle/>
            <a:p>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a:t>
              </a:r>
              <a:r>
                <a:rPr lang="en-US" sz="2800" dirty="0">
                  <a:solidFill>
                    <a:srgbClr val="0070C0"/>
                  </a:solidFill>
                  <a:latin typeface="Arial" pitchFamily="34" charset="0"/>
                  <a:cs typeface="Arial" pitchFamily="34" charset="0"/>
                </a:rPr>
                <a:t>p</a:t>
              </a:r>
              <a:r>
                <a:rPr lang="en-US" sz="2800" dirty="0" smtClean="0">
                  <a:solidFill>
                    <a:srgbClr val="0070C0"/>
                  </a:solidFill>
                  <a:latin typeface="Arial" pitchFamily="34" charset="0"/>
                  <a:cs typeface="Arial" pitchFamily="34" charset="0"/>
                </a:rPr>
                <a:t>hase </a:t>
              </a:r>
              <a:r>
                <a:rPr lang="sv-SE" sz="2800" dirty="0" smtClean="0">
                  <a:latin typeface="Arial" pitchFamily="34" charset="0"/>
                  <a:cs typeface="Arial" pitchFamily="34" charset="0"/>
                </a:rPr>
                <a:t>reactions follow elementary </a:t>
              </a:r>
              <a:r>
                <a:rPr lang="en-US" sz="2800" dirty="0">
                  <a:solidFill>
                    <a:srgbClr val="E818CA"/>
                  </a:solidFill>
                  <a:latin typeface="Arial" pitchFamily="34" charset="0"/>
                  <a:cs typeface="Arial" pitchFamily="34" charset="0"/>
                </a:rPr>
                <a:t>r</a:t>
              </a:r>
              <a:r>
                <a:rPr lang="en-US" sz="2800" dirty="0" smtClean="0">
                  <a:solidFill>
                    <a:srgbClr val="E818CA"/>
                  </a:solidFill>
                  <a:latin typeface="Arial" pitchFamily="34" charset="0"/>
                  <a:cs typeface="Arial" pitchFamily="34" charset="0"/>
                </a:rPr>
                <a:t>ate </a:t>
              </a:r>
              <a:r>
                <a:rPr lang="en-US" sz="2800" dirty="0">
                  <a:solidFill>
                    <a:srgbClr val="E818CA"/>
                  </a:solidFill>
                  <a:latin typeface="Arial" pitchFamily="34" charset="0"/>
                  <a:cs typeface="Arial" pitchFamily="34" charset="0"/>
                </a:rPr>
                <a:t>l</a:t>
              </a:r>
              <a:r>
                <a:rPr lang="en-US" sz="2800" dirty="0" smtClean="0">
                  <a:solidFill>
                    <a:srgbClr val="E818CA"/>
                  </a:solidFill>
                  <a:latin typeface="Arial" pitchFamily="34" charset="0"/>
                  <a:cs typeface="Arial" pitchFamily="34" charset="0"/>
                </a:rPr>
                <a:t>aws</a:t>
              </a:r>
              <a:r>
                <a:rPr lang="sv-SE" sz="2800" dirty="0" smtClean="0">
                  <a:latin typeface="Arial" pitchFamily="34" charset="0"/>
                  <a:cs typeface="Arial" pitchFamily="34" charset="0"/>
                </a:rPr>
                <a:t>:</a:t>
              </a:r>
            </a:p>
          </p:txBody>
        </p:sp>
      </p:grpSp>
    </p:spTree>
    <p:extLst>
      <p:ext uri="{BB962C8B-B14F-4D97-AF65-F5344CB8AC3E}">
        <p14:creationId xmlns:p14="http://schemas.microsoft.com/office/powerpoint/2010/main" val="75209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_1_draft_yellow">
  <a:themeElements>
    <a:clrScheme name="Anpassad 9">
      <a:dk1>
        <a:sysClr val="windowText" lastClr="000000"/>
      </a:dk1>
      <a:lt1>
        <a:srgbClr val="FFFFFF"/>
      </a:lt1>
      <a:dk2>
        <a:srgbClr val="000000"/>
      </a:dk2>
      <a:lt2>
        <a:srgbClr val="FFF700"/>
      </a:lt2>
      <a:accent1>
        <a:srgbClr val="FFE600"/>
      </a:accent1>
      <a:accent2>
        <a:srgbClr val="FF9E1E"/>
      </a:accent2>
      <a:accent3>
        <a:srgbClr val="9BBB59"/>
      </a:accent3>
      <a:accent4>
        <a:srgbClr val="982F00"/>
      </a:accent4>
      <a:accent5>
        <a:srgbClr val="C6491E"/>
      </a:accent5>
      <a:accent6>
        <a:srgbClr val="F79646"/>
      </a:accent6>
      <a:hlink>
        <a:srgbClr val="0000FF"/>
      </a:hlink>
      <a:folHlink>
        <a:srgbClr val="800080"/>
      </a:folHlink>
    </a:clrScheme>
    <a:fontScheme name="Egendom">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Lecture_1_draft_yellow.thmx</Template>
  <TotalTime>1507</TotalTime>
  <Words>1196</Words>
  <Application>Microsoft Macintosh PowerPoint</Application>
  <PresentationFormat>On-screen Show (4:3)</PresentationFormat>
  <Paragraphs>246</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Lecture_1_draft_yellow</vt:lpstr>
      <vt:lpstr>Equation</vt:lpstr>
      <vt:lpstr>Microsoft Equation</vt:lpstr>
      <vt:lpstr>Lecture 13</vt:lpstr>
      <vt:lpstr>Lecture 13 – Tuesday 2/26/2013</vt:lpstr>
      <vt:lpstr>Gas Phase Multiple Reactions</vt:lpstr>
      <vt:lpstr>New things for multiple reactions are: </vt:lpstr>
      <vt:lpstr>Reactor Mole Balance Summary</vt:lpstr>
      <vt:lpstr>Reactor Mole Balance Summary</vt:lpstr>
      <vt:lpstr>PowerPoint Presentation</vt:lpstr>
      <vt:lpstr>Stoichiometry</vt:lpstr>
      <vt:lpstr>Example A: Liquid Phase PFR</vt:lpstr>
      <vt:lpstr>Example A: Liquid Phase PFR</vt:lpstr>
      <vt:lpstr>Example A: Liquid Phase PFR</vt:lpstr>
      <vt:lpstr>Example A: Liquid Phase PFR</vt:lpstr>
      <vt:lpstr>Example A: Liquid Phase PFR</vt:lpstr>
      <vt:lpstr>Example A: Liquid Phase PFR</vt:lpstr>
      <vt:lpstr>Example B: Liquid Phase CSTR</vt:lpstr>
      <vt:lpstr>Example B: Liquid Phase CSTR</vt:lpstr>
      <vt:lpstr>Example B: Liquid Phase CSTR</vt:lpstr>
      <vt:lpstr>Example B: Liquid Phase CSTR</vt:lpstr>
      <vt:lpstr>Example B: Liquid Phase CSTR</vt:lpstr>
      <vt:lpstr>Example B: Liquid Phase CSTR</vt:lpstr>
      <vt:lpstr>Example C: Gas Phase PFR, No ΔP</vt:lpstr>
      <vt:lpstr>Example C: Gas Phase PFR, No ΔP</vt:lpstr>
      <vt:lpstr>Example C: Gas Phase PFR, No ΔP</vt:lpstr>
      <vt:lpstr>Example C: Gas Phase PFR, No ΔP</vt:lpstr>
      <vt:lpstr>Example D: Membrane Reactor with ΔP</vt:lpstr>
      <vt:lpstr>Example D: Membrane Reactor with ΔP</vt:lpstr>
      <vt:lpstr>Example D: Membrane Reactor with ΔP</vt:lpstr>
      <vt:lpstr>Example D: Membrane Reactor with ΔP</vt:lpstr>
      <vt:lpstr>Example D: Membrane Reactor with ΔP</vt:lpstr>
      <vt:lpstr>Example E: Liquid Phase Semibatch </vt:lpstr>
      <vt:lpstr>Example E: Liquid Phase Semibatch </vt:lpstr>
      <vt:lpstr>Example E: Liquid Phase Semibatch </vt:lpstr>
      <vt:lpstr>Example E: Liquid Phase Semibatch </vt:lpstr>
      <vt:lpstr>End of Lecture 13</vt:lpstr>
    </vt:vector>
  </TitlesOfParts>
  <Company>KTH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13</dc:title>
  <dc:creator>Emma Sundin;a</dc:creator>
  <cp:lastModifiedBy>Benjamin Griessmann</cp:lastModifiedBy>
  <cp:revision>154</cp:revision>
  <dcterms:created xsi:type="dcterms:W3CDTF">2010-08-03T20:08:21Z</dcterms:created>
  <dcterms:modified xsi:type="dcterms:W3CDTF">2014-12-13T17:03:13Z</dcterms:modified>
</cp:coreProperties>
</file>