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3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4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5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6.xml" ContentType="application/vnd.openxmlformats-officedocument.presentationml.notesSlide+xml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7.xml" ContentType="application/vnd.openxmlformats-officedocument.presentationml.notesSlide+xml"/>
  <Override PartName="/ppt/embeddings/oleObject52.bin" ContentType="application/vnd.openxmlformats-officedocument.oleObject"/>
  <Override PartName="/ppt/embeddings/Microsoft_Equation4.bin" ContentType="application/vnd.openxmlformats-officedocument.oleObject"/>
  <Override PartName="/ppt/notesSlides/notesSlide8.xml" ContentType="application/vnd.openxmlformats-officedocument.presentationml.notesSlide+xml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notesSlides/notesSlide9.xml" ContentType="application/vnd.openxmlformats-officedocument.presentationml.notesSlide+xml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Microsoft_Equation5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notesSlides/notesSlide10.xml" ContentType="application/vnd.openxmlformats-officedocument.presentationml.notesSlide+xml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notesSlides/notesSlide11.xml" ContentType="application/vnd.openxmlformats-officedocument.presentationml.notesSlide+xml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notesSlides/notesSlide12.xml" ContentType="application/vnd.openxmlformats-officedocument.presentationml.notesSlide+xml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378" r:id="rId4"/>
    <p:sldId id="379" r:id="rId5"/>
    <p:sldId id="380" r:id="rId6"/>
    <p:sldId id="264" r:id="rId7"/>
    <p:sldId id="355" r:id="rId8"/>
    <p:sldId id="293" r:id="rId9"/>
    <p:sldId id="294" r:id="rId10"/>
    <p:sldId id="345" r:id="rId11"/>
    <p:sldId id="339" r:id="rId12"/>
    <p:sldId id="346" r:id="rId13"/>
    <p:sldId id="372" r:id="rId14"/>
    <p:sldId id="373" r:id="rId15"/>
    <p:sldId id="374" r:id="rId16"/>
    <p:sldId id="375" r:id="rId17"/>
    <p:sldId id="376" r:id="rId18"/>
    <p:sldId id="377" r:id="rId19"/>
    <p:sldId id="338" r:id="rId20"/>
    <p:sldId id="267" r:id="rId21"/>
    <p:sldId id="347" r:id="rId22"/>
    <p:sldId id="348" r:id="rId23"/>
    <p:sldId id="304" r:id="rId24"/>
    <p:sldId id="356" r:id="rId25"/>
    <p:sldId id="349" r:id="rId26"/>
    <p:sldId id="359" r:id="rId27"/>
    <p:sldId id="363" r:id="rId28"/>
    <p:sldId id="364" r:id="rId29"/>
    <p:sldId id="360" r:id="rId30"/>
    <p:sldId id="365" r:id="rId31"/>
    <p:sldId id="366" r:id="rId32"/>
    <p:sldId id="370" r:id="rId33"/>
    <p:sldId id="371" r:id="rId34"/>
    <p:sldId id="319" r:id="rId35"/>
    <p:sldId id="381" r:id="rId36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Sundin" initials="E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8" autoAdjust="0"/>
    <p:restoredTop sz="96780" autoAdjust="0"/>
  </p:normalViewPr>
  <p:slideViewPr>
    <p:cSldViewPr snapToGrid="0" snapToObjects="1">
      <p:cViewPr varScale="1">
        <p:scale>
          <a:sx n="91" d="100"/>
          <a:sy n="91" d="100"/>
        </p:scale>
        <p:origin x="-112" y="-264"/>
      </p:cViewPr>
      <p:guideLst>
        <p:guide orient="horz" pos="530"/>
        <p:guide pos="5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commentAuthors" Target="commentAuthor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w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5.wmf"/><Relationship Id="rId1" Type="http://schemas.openxmlformats.org/officeDocument/2006/relationships/image" Target="../media/image22.wmf"/><Relationship Id="rId2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3.wmf"/><Relationship Id="rId5" Type="http://schemas.openxmlformats.org/officeDocument/2006/relationships/image" Target="../media/image25.wmf"/><Relationship Id="rId6" Type="http://schemas.openxmlformats.org/officeDocument/2006/relationships/image" Target="../media/image27.wmf"/><Relationship Id="rId1" Type="http://schemas.openxmlformats.org/officeDocument/2006/relationships/image" Target="../media/image22.wmf"/><Relationship Id="rId2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8.wmf"/><Relationship Id="rId5" Type="http://schemas.openxmlformats.org/officeDocument/2006/relationships/image" Target="../media/image23.wmf"/><Relationship Id="rId6" Type="http://schemas.openxmlformats.org/officeDocument/2006/relationships/image" Target="../media/image25.wmf"/><Relationship Id="rId7" Type="http://schemas.openxmlformats.org/officeDocument/2006/relationships/image" Target="../media/image29.wmf"/><Relationship Id="rId8" Type="http://schemas.openxmlformats.org/officeDocument/2006/relationships/image" Target="../media/image27.wmf"/><Relationship Id="rId1" Type="http://schemas.openxmlformats.org/officeDocument/2006/relationships/image" Target="../media/image22.wmf"/><Relationship Id="rId2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6.wmf"/><Relationship Id="rId5" Type="http://schemas.openxmlformats.org/officeDocument/2006/relationships/image" Target="../media/image28.wmf"/><Relationship Id="rId6" Type="http://schemas.openxmlformats.org/officeDocument/2006/relationships/image" Target="../media/image31.wmf"/><Relationship Id="rId7" Type="http://schemas.openxmlformats.org/officeDocument/2006/relationships/image" Target="../media/image25.wmf"/><Relationship Id="rId8" Type="http://schemas.openxmlformats.org/officeDocument/2006/relationships/image" Target="../media/image29.wmf"/><Relationship Id="rId9" Type="http://schemas.openxmlformats.org/officeDocument/2006/relationships/image" Target="../media/image27.wmf"/><Relationship Id="rId1" Type="http://schemas.openxmlformats.org/officeDocument/2006/relationships/image" Target="../media/image22.wmf"/><Relationship Id="rId2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w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wmf"/><Relationship Id="rId3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wmf"/><Relationship Id="rId5" Type="http://schemas.openxmlformats.org/officeDocument/2006/relationships/image" Target="../media/image56.wmf"/><Relationship Id="rId1" Type="http://schemas.openxmlformats.org/officeDocument/2006/relationships/image" Target="../media/image52.emf"/><Relationship Id="rId2" Type="http://schemas.openxmlformats.org/officeDocument/2006/relationships/image" Target="../media/image5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Relationship Id="rId2" Type="http://schemas.openxmlformats.org/officeDocument/2006/relationships/image" Target="../media/image5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Relationship Id="rId2" Type="http://schemas.openxmlformats.org/officeDocument/2006/relationships/image" Target="../media/image6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Relationship Id="rId2" Type="http://schemas.openxmlformats.org/officeDocument/2006/relationships/image" Target="../media/image5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Relationship Id="rId2" Type="http://schemas.openxmlformats.org/officeDocument/2006/relationships/image" Target="../media/image6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Relationship Id="rId2" Type="http://schemas.openxmlformats.org/officeDocument/2006/relationships/image" Target="../media/image6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Relationship Id="rId2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w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C23DA-32F2-40C0-9D3A-9D15519CD018}" type="datetimeFigureOut">
              <a:rPr lang="en-US" smtClean="0"/>
              <a:pPr/>
              <a:t>10/16/15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BED36-9680-4968-AFA0-11ABF466BC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2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ABFC9CC-49C4-F048-AF3B-D7584195B6C1}" type="datetimeFigureOut">
              <a:rPr lang="sv-SE" smtClean="0"/>
              <a:pPr/>
              <a:t>10/16/15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A91612D-C2B3-1643-9B22-E5E48C52DD0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743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2F85-9D3A-4B15-BC7A-A303FDE7699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D2BD4-9033-4441-820A-308A5C945A13}" type="slidenum">
              <a:rPr lang="en-US"/>
              <a:pPr/>
              <a:t>30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D2BD4-9033-4441-820A-308A5C945A13}" type="slidenum">
              <a:rPr lang="en-US"/>
              <a:pPr/>
              <a:t>31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D2BD4-9033-4441-820A-308A5C945A13}" type="slidenum">
              <a:rPr lang="en-US"/>
              <a:pPr/>
              <a:t>33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2F85-9D3A-4B15-BC7A-A303FDE7699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2F85-9D3A-4B15-BC7A-A303FDE7699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2F85-9D3A-4B15-BC7A-A303FDE7699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2F85-9D3A-4B15-BC7A-A303FDE7699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2F85-9D3A-4B15-BC7A-A303FDE7699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78496-C4E9-714F-BC34-5611B0D480AB}" type="slidenum">
              <a:rPr lang="en-US"/>
              <a:pPr/>
              <a:t>21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78496-C4E9-714F-BC34-5611B0D480AB}" type="slidenum">
              <a:rPr lang="en-US"/>
              <a:pPr/>
              <a:t>22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34D51-2EFD-5D42-A527-3AD7A01EBEB7}" type="slidenum">
              <a:rPr lang="en-US"/>
              <a:pPr/>
              <a:t>25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55EE-2DB3-4F53-BDC1-859258517251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E8C02DE-3705-034E-B67D-44EF38F104D2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926BF-01B1-48CB-A55E-8235C78B596B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C1C5-D920-4EBC-BA33-DC3F97D348C0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76281-F06A-4B75-96DE-4181B992D869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C02DE-3705-034E-B67D-44EF38F104D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7A22-AF08-476D-ADB1-64A29A096280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BA19-CB61-4E5C-BA0D-940F336FFCE7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8C02DE-3705-034E-B67D-44EF38F104D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0598-F15B-49A4-853F-D4F3F5A44414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0CB0-EC7C-4D91-B574-E4AE73FCE235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9A9C-AEB0-435C-A28C-95FBFF287F06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5831-5944-4E69-B8DF-B7B9B7F576DD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FD8AA-1750-41B9-8977-FA9563024B7F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48E6-76A5-4693-A41B-A8D2312BA2D4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8C02DE-3705-034E-B67D-44EF38F104D2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F4DBB9F-5EDA-478C-BDD8-A568C18E0040}" type="datetime1">
              <a:rPr lang="sv-SE" smtClean="0"/>
              <a:pPr/>
              <a:t>10/16/15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E8C02DE-3705-034E-B67D-44EF38F104D2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9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1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23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23.wmf"/><Relationship Id="rId10" Type="http://schemas.openxmlformats.org/officeDocument/2006/relationships/oleObject" Target="../embeddings/oleObject23.bin"/><Relationship Id="rId11" Type="http://schemas.openxmlformats.org/officeDocument/2006/relationships/image" Target="../media/image25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wmf"/><Relationship Id="rId12" Type="http://schemas.openxmlformats.org/officeDocument/2006/relationships/oleObject" Target="../embeddings/oleObject28.bin"/><Relationship Id="rId13" Type="http://schemas.openxmlformats.org/officeDocument/2006/relationships/image" Target="../media/image25.wmf"/><Relationship Id="rId14" Type="http://schemas.openxmlformats.org/officeDocument/2006/relationships/oleObject" Target="../embeddings/oleObject29.bin"/><Relationship Id="rId15" Type="http://schemas.openxmlformats.org/officeDocument/2006/relationships/image" Target="../media/image27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26.bin"/><Relationship Id="rId9" Type="http://schemas.openxmlformats.org/officeDocument/2006/relationships/image" Target="../media/image26.wmf"/><Relationship Id="rId10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wmf"/><Relationship Id="rId12" Type="http://schemas.openxmlformats.org/officeDocument/2006/relationships/oleObject" Target="../embeddings/oleObject34.bin"/><Relationship Id="rId13" Type="http://schemas.openxmlformats.org/officeDocument/2006/relationships/image" Target="../media/image23.wmf"/><Relationship Id="rId14" Type="http://schemas.openxmlformats.org/officeDocument/2006/relationships/oleObject" Target="../embeddings/oleObject35.bin"/><Relationship Id="rId15" Type="http://schemas.openxmlformats.org/officeDocument/2006/relationships/image" Target="../media/image25.wmf"/><Relationship Id="rId16" Type="http://schemas.openxmlformats.org/officeDocument/2006/relationships/oleObject" Target="../embeddings/oleObject36.bin"/><Relationship Id="rId17" Type="http://schemas.openxmlformats.org/officeDocument/2006/relationships/image" Target="../media/image29.wmf"/><Relationship Id="rId18" Type="http://schemas.openxmlformats.org/officeDocument/2006/relationships/oleObject" Target="../embeddings/oleObject37.bin"/><Relationship Id="rId19" Type="http://schemas.openxmlformats.org/officeDocument/2006/relationships/image" Target="../media/image27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32.bin"/><Relationship Id="rId9" Type="http://schemas.openxmlformats.org/officeDocument/2006/relationships/image" Target="../media/image26.wmf"/><Relationship Id="rId10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20" Type="http://schemas.openxmlformats.org/officeDocument/2006/relationships/oleObject" Target="../embeddings/oleObject46.bin"/><Relationship Id="rId21" Type="http://schemas.openxmlformats.org/officeDocument/2006/relationships/image" Target="../media/image27.wmf"/><Relationship Id="rId10" Type="http://schemas.openxmlformats.org/officeDocument/2006/relationships/oleObject" Target="../embeddings/oleObject41.bin"/><Relationship Id="rId11" Type="http://schemas.openxmlformats.org/officeDocument/2006/relationships/image" Target="../media/image26.wmf"/><Relationship Id="rId12" Type="http://schemas.openxmlformats.org/officeDocument/2006/relationships/oleObject" Target="../embeddings/oleObject42.bin"/><Relationship Id="rId13" Type="http://schemas.openxmlformats.org/officeDocument/2006/relationships/image" Target="../media/image28.wmf"/><Relationship Id="rId14" Type="http://schemas.openxmlformats.org/officeDocument/2006/relationships/oleObject" Target="../embeddings/oleObject43.bin"/><Relationship Id="rId15" Type="http://schemas.openxmlformats.org/officeDocument/2006/relationships/image" Target="../media/image31.wmf"/><Relationship Id="rId16" Type="http://schemas.openxmlformats.org/officeDocument/2006/relationships/oleObject" Target="../embeddings/oleObject44.bin"/><Relationship Id="rId17" Type="http://schemas.openxmlformats.org/officeDocument/2006/relationships/image" Target="../media/image25.wmf"/><Relationship Id="rId18" Type="http://schemas.openxmlformats.org/officeDocument/2006/relationships/oleObject" Target="../embeddings/oleObject45.bin"/><Relationship Id="rId19" Type="http://schemas.openxmlformats.org/officeDocument/2006/relationships/image" Target="../media/image29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39.bin"/><Relationship Id="rId7" Type="http://schemas.openxmlformats.org/officeDocument/2006/relationships/image" Target="../media/image30.wmf"/><Relationship Id="rId8" Type="http://schemas.openxmlformats.org/officeDocument/2006/relationships/oleObject" Target="../embeddings/oleObject40.bin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1.bin"/><Relationship Id="rId12" Type="http://schemas.openxmlformats.org/officeDocument/2006/relationships/image" Target="../media/image36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47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34.wmf"/><Relationship Id="rId9" Type="http://schemas.openxmlformats.org/officeDocument/2006/relationships/oleObject" Target="../embeddings/oleObject50.bin"/><Relationship Id="rId10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37.wmf"/><Relationship Id="rId6" Type="http://schemas.openxmlformats.org/officeDocument/2006/relationships/oleObject" Target="../embeddings/Microsoft_Equation4.bin"/><Relationship Id="rId7" Type="http://schemas.openxmlformats.org/officeDocument/2006/relationships/image" Target="../media/image38.emf"/><Relationship Id="rId8" Type="http://schemas.openxmlformats.org/officeDocument/2006/relationships/image" Target="../media/image39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emf"/><Relationship Id="rId12" Type="http://schemas.openxmlformats.org/officeDocument/2006/relationships/oleObject" Target="../embeddings/oleObject57.bin"/><Relationship Id="rId13" Type="http://schemas.openxmlformats.org/officeDocument/2006/relationships/image" Target="../media/image44.wmf"/><Relationship Id="rId14" Type="http://schemas.openxmlformats.org/officeDocument/2006/relationships/image" Target="../media/image39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3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54.bin"/><Relationship Id="rId7" Type="http://schemas.openxmlformats.org/officeDocument/2006/relationships/image" Target="../media/image41.emf"/><Relationship Id="rId8" Type="http://schemas.openxmlformats.org/officeDocument/2006/relationships/oleObject" Target="../embeddings/oleObject55.bin"/><Relationship Id="rId9" Type="http://schemas.openxmlformats.org/officeDocument/2006/relationships/image" Target="../media/image42.emf"/><Relationship Id="rId10" Type="http://schemas.openxmlformats.org/officeDocument/2006/relationships/oleObject" Target="../embeddings/oleObject5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45.w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44.wmf"/><Relationship Id="rId7" Type="http://schemas.openxmlformats.org/officeDocument/2006/relationships/image" Target="../media/image39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46.w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47.e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48.emf"/><Relationship Id="rId9" Type="http://schemas.openxmlformats.org/officeDocument/2006/relationships/image" Target="../media/image39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63.bin"/><Relationship Id="rId5" Type="http://schemas.openxmlformats.org/officeDocument/2006/relationships/image" Target="../media/image49.wmf"/><Relationship Id="rId6" Type="http://schemas.openxmlformats.org/officeDocument/2006/relationships/oleObject" Target="../embeddings/oleObject64.bin"/><Relationship Id="rId7" Type="http://schemas.openxmlformats.org/officeDocument/2006/relationships/image" Target="../media/image50.wmf"/><Relationship Id="rId8" Type="http://schemas.openxmlformats.org/officeDocument/2006/relationships/oleObject" Target="../embeddings/oleObject65.bin"/><Relationship Id="rId9" Type="http://schemas.openxmlformats.org/officeDocument/2006/relationships/image" Target="../media/image51.wmf"/><Relationship Id="rId10" Type="http://schemas.openxmlformats.org/officeDocument/2006/relationships/image" Target="../media/image39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9.bin"/><Relationship Id="rId12" Type="http://schemas.openxmlformats.org/officeDocument/2006/relationships/image" Target="../media/image56.wmf"/><Relationship Id="rId13" Type="http://schemas.openxmlformats.org/officeDocument/2006/relationships/image" Target="../media/image39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66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67.bin"/><Relationship Id="rId6" Type="http://schemas.openxmlformats.org/officeDocument/2006/relationships/image" Target="../media/image53.wmf"/><Relationship Id="rId7" Type="http://schemas.openxmlformats.org/officeDocument/2006/relationships/oleObject" Target="../embeddings/Microsoft_Equation5.bin"/><Relationship Id="rId8" Type="http://schemas.openxmlformats.org/officeDocument/2006/relationships/image" Target="../media/image54.emf"/><Relationship Id="rId9" Type="http://schemas.openxmlformats.org/officeDocument/2006/relationships/oleObject" Target="../embeddings/oleObject68.bin"/><Relationship Id="rId10" Type="http://schemas.openxmlformats.org/officeDocument/2006/relationships/image" Target="../media/image5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4" Type="http://schemas.openxmlformats.org/officeDocument/2006/relationships/image" Target="../media/image57.wmf"/><Relationship Id="rId5" Type="http://schemas.openxmlformats.org/officeDocument/2006/relationships/oleObject" Target="../embeddings/oleObject71.bin"/><Relationship Id="rId6" Type="http://schemas.openxmlformats.org/officeDocument/2006/relationships/image" Target="../media/image58.wmf"/><Relationship Id="rId7" Type="http://schemas.openxmlformats.org/officeDocument/2006/relationships/image" Target="../media/image39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59.emf"/><Relationship Id="rId5" Type="http://schemas.openxmlformats.org/officeDocument/2006/relationships/oleObject" Target="../embeddings/oleObject73.bin"/><Relationship Id="rId6" Type="http://schemas.openxmlformats.org/officeDocument/2006/relationships/image" Target="../media/image60.emf"/><Relationship Id="rId7" Type="http://schemas.openxmlformats.org/officeDocument/2006/relationships/image" Target="../media/image39.png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4" Type="http://schemas.openxmlformats.org/officeDocument/2006/relationships/image" Target="../media/image61.wmf"/><Relationship Id="rId5" Type="http://schemas.openxmlformats.org/officeDocument/2006/relationships/oleObject" Target="../embeddings/oleObject75.bin"/><Relationship Id="rId6" Type="http://schemas.openxmlformats.org/officeDocument/2006/relationships/image" Target="../media/image56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76.bin"/><Relationship Id="rId5" Type="http://schemas.openxmlformats.org/officeDocument/2006/relationships/image" Target="../media/image62.wmf"/><Relationship Id="rId6" Type="http://schemas.openxmlformats.org/officeDocument/2006/relationships/oleObject" Target="../embeddings/oleObject77.bin"/><Relationship Id="rId7" Type="http://schemas.openxmlformats.org/officeDocument/2006/relationships/image" Target="../media/image63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78.bin"/><Relationship Id="rId5" Type="http://schemas.openxmlformats.org/officeDocument/2006/relationships/image" Target="../media/image64.wmf"/><Relationship Id="rId6" Type="http://schemas.openxmlformats.org/officeDocument/2006/relationships/oleObject" Target="../embeddings/oleObject79.bin"/><Relationship Id="rId7" Type="http://schemas.openxmlformats.org/officeDocument/2006/relationships/image" Target="../media/image65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jpeg"/><Relationship Id="rId3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80.bin"/><Relationship Id="rId5" Type="http://schemas.openxmlformats.org/officeDocument/2006/relationships/image" Target="../media/image68.wmf"/><Relationship Id="rId6" Type="http://schemas.openxmlformats.org/officeDocument/2006/relationships/oleObject" Target="../embeddings/oleObject81.bin"/><Relationship Id="rId7" Type="http://schemas.openxmlformats.org/officeDocument/2006/relationships/image" Target="../media/image69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3.e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1.bin"/><Relationship Id="rId10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Lecture 19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ruta 7"/>
          <p:cNvSpPr txBox="1"/>
          <p:nvPr/>
        </p:nvSpPr>
        <p:spPr>
          <a:xfrm>
            <a:off x="1051811" y="1491932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3B. </a:t>
            </a:r>
            <a:r>
              <a:rPr lang="en-US" sz="26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 in terms of conversion</a:t>
            </a:r>
            <a:endParaRPr lang="sv-SE" sz="26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8305"/>
              </p:ext>
            </p:extLst>
          </p:nvPr>
        </p:nvGraphicFramePr>
        <p:xfrm>
          <a:off x="936625" y="2157413"/>
          <a:ext cx="4471988" cy="165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33" name="Equation" r:id="rId3" imgW="1968500" imgH="698500" progId="Equation.3">
                  <p:embed/>
                </p:oleObj>
              </mc:Choice>
              <mc:Fallback>
                <p:oleObj name="Equation" r:id="rId3" imgW="1968500" imgH="6985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2157413"/>
                        <a:ext cx="4471988" cy="165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ruta 7"/>
          <p:cNvSpPr txBox="1"/>
          <p:nvPr/>
        </p:nvSpPr>
        <p:spPr>
          <a:xfrm>
            <a:off x="1051811" y="4109192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3C. </a:t>
            </a:r>
            <a:r>
              <a:rPr lang="en-US" sz="26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 in terms of molar flow rates</a:t>
            </a:r>
            <a:endParaRPr lang="sv-SE" sz="2600" b="1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201831"/>
              </p:ext>
            </p:extLst>
          </p:nvPr>
        </p:nvGraphicFramePr>
        <p:xfrm>
          <a:off x="1051811" y="4856378"/>
          <a:ext cx="4356802" cy="1527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34" name="Equation" r:id="rId5" imgW="1968500" imgH="660400" progId="Equation.3">
                  <p:embed/>
                </p:oleObj>
              </mc:Choice>
              <mc:Fallback>
                <p:oleObj name="Equation" r:id="rId5" imgW="1968500" imgH="660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811" y="4856378"/>
                        <a:ext cx="4356802" cy="1527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 Friendly Equations Relate T and X or F</a:t>
            </a:r>
            <a:r>
              <a:rPr lang="en-US" sz="2800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br>
              <a:rPr lang="en-US" sz="2800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sv-SE" sz="2800" baseline="-25000" dirty="0">
              <a:ln w="12700">
                <a:noFill/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ruta 7"/>
          <p:cNvSpPr txBox="1"/>
          <p:nvPr/>
        </p:nvSpPr>
        <p:spPr>
          <a:xfrm>
            <a:off x="936625" y="1485900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3D. </a:t>
            </a:r>
            <a:r>
              <a:rPr lang="en-US" sz="2600" u="sng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 in terms of molar flow rates</a:t>
            </a:r>
            <a:endParaRPr lang="sv-SE" sz="2600" b="1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4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005827"/>
              </p:ext>
            </p:extLst>
          </p:nvPr>
        </p:nvGraphicFramePr>
        <p:xfrm>
          <a:off x="936625" y="2302933"/>
          <a:ext cx="5904759" cy="1209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2" name="Equation" r:id="rId3" imgW="2527300" imgH="495300" progId="Equation.3">
                  <p:embed/>
                </p:oleObj>
              </mc:Choice>
              <mc:Fallback>
                <p:oleObj name="Equation" r:id="rId3" imgW="2527300" imgH="495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2302933"/>
                        <a:ext cx="5904759" cy="12091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ruta 3"/>
          <p:cNvSpPr txBox="1"/>
          <p:nvPr/>
        </p:nvSpPr>
        <p:spPr>
          <a:xfrm>
            <a:off x="936625" y="4008483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sz="26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</a:t>
            </a:r>
            <a:endParaRPr lang="sv-SE" sz="26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844729"/>
              </p:ext>
            </p:extLst>
          </p:nvPr>
        </p:nvGraphicFramePr>
        <p:xfrm>
          <a:off x="936625" y="4760380"/>
          <a:ext cx="4719108" cy="1242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3" name="Equation" r:id="rId5" imgW="1968500" imgH="495300" progId="Equation.3">
                  <p:embed/>
                </p:oleObj>
              </mc:Choice>
              <mc:Fallback>
                <p:oleObj name="Equation" r:id="rId5" imgW="1968500" imgH="4953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4760380"/>
                        <a:ext cx="4719108" cy="12426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 Friendly Equations Relate T and X or F</a:t>
            </a:r>
            <a:r>
              <a:rPr lang="en-US" sz="2800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sv-SE" sz="2800" baseline="-25000" dirty="0">
              <a:ln w="12700">
                <a:noFill/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ruta 3"/>
          <p:cNvSpPr txBox="1"/>
          <p:nvPr/>
        </p:nvSpPr>
        <p:spPr>
          <a:xfrm>
            <a:off x="936625" y="1253074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v-SE" sz="26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600" u="sng" dirty="0" err="1" smtClean="0">
                <a:solidFill>
                  <a:srgbClr val="00FF99"/>
                </a:solidFill>
                <a:latin typeface="Arial" pitchFamily="34" charset="0"/>
                <a:cs typeface="Arial" pitchFamily="34" charset="0"/>
              </a:rPr>
              <a:t>Semibatch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 or unsteady </a:t>
            </a:r>
            <a:r>
              <a:rPr lang="en-US" sz="2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endParaRPr lang="sv-SE" sz="26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789916"/>
              </p:ext>
            </p:extLst>
          </p:nvPr>
        </p:nvGraphicFramePr>
        <p:xfrm>
          <a:off x="979488" y="1682750"/>
          <a:ext cx="7453312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8" name="Equation" r:id="rId3" imgW="3365500" imgH="914400" progId="Equation.3">
                  <p:embed/>
                </p:oleObj>
              </mc:Choice>
              <mc:Fallback>
                <p:oleObj name="Equation" r:id="rId3" imgW="3365500" imgH="914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1682750"/>
                        <a:ext cx="7453312" cy="212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ruta 3"/>
          <p:cNvSpPr txBox="1"/>
          <p:nvPr/>
        </p:nvSpPr>
        <p:spPr>
          <a:xfrm>
            <a:off x="936625" y="3805287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For multiple reactions in a </a:t>
            </a:r>
            <a:r>
              <a:rPr lang="en-US" sz="2600" u="sng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(q reactions and m species)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278030"/>
              </p:ext>
            </p:extLst>
          </p:nvPr>
        </p:nvGraphicFramePr>
        <p:xfrm>
          <a:off x="936625" y="4425421"/>
          <a:ext cx="36957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9" name="Equation" r:id="rId5" imgW="1879600" imgH="889000" progId="Equation.3">
                  <p:embed/>
                </p:oleObj>
              </mc:Choice>
              <mc:Fallback>
                <p:oleObj name="Equation" r:id="rId5" imgW="1879600" imgH="889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4425421"/>
                        <a:ext cx="36957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ruta 3"/>
          <p:cNvSpPr txBox="1"/>
          <p:nvPr/>
        </p:nvSpPr>
        <p:spPr>
          <a:xfrm>
            <a:off x="936625" y="6134304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Let’s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look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these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User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Friendly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Equations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came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from.</a:t>
            </a: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 Friendly Equations Relate T and X or F</a:t>
            </a:r>
            <a:r>
              <a:rPr lang="en-US" sz="2800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sv-SE" sz="2800" baseline="-25000" dirty="0">
              <a:ln w="12700">
                <a:noFill/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/>
              <a:t>Reactor with no Spatial Variations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002844" y="1981200"/>
            <a:ext cx="28956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7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/>
              <a:t>Reactor with no </a:t>
            </a:r>
            <a:r>
              <a:rPr lang="en-US" dirty="0"/>
              <a:t>S</a:t>
            </a:r>
            <a:r>
              <a:rPr lang="en-US" dirty="0" smtClean="0"/>
              <a:t>patial Variations</a:t>
            </a:r>
            <a:endParaRPr lang="en-US" dirty="0"/>
          </a:p>
        </p:txBody>
      </p:sp>
      <p:sp>
        <p:nvSpPr>
          <p:cNvPr id="6" name="Double Bracket 5"/>
          <p:cNvSpPr/>
          <p:nvPr/>
        </p:nvSpPr>
        <p:spPr>
          <a:xfrm>
            <a:off x="2209800" y="3886200"/>
            <a:ext cx="1295400" cy="1371600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flow of heat </a:t>
            </a:r>
            <a:r>
              <a:rPr lang="en-US" sz="1400" b="1" i="1" dirty="0" smtClean="0"/>
              <a:t>to</a:t>
            </a:r>
            <a:r>
              <a:rPr lang="en-US" sz="1400" dirty="0" smtClean="0"/>
              <a:t> the system </a:t>
            </a:r>
            <a:r>
              <a:rPr lang="en-US" sz="1400" b="1" i="1" dirty="0" smtClean="0"/>
              <a:t>from</a:t>
            </a:r>
            <a:r>
              <a:rPr lang="en-US" sz="1400" dirty="0" smtClean="0"/>
              <a:t> the surroundings</a:t>
            </a:r>
            <a:endParaRPr lang="en-US" sz="1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590800" y="5791200"/>
          <a:ext cx="60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65" name="Equation" r:id="rId4" imgW="304560" imgH="457200" progId="Equation.3">
                  <p:embed/>
                </p:oleObj>
              </mc:Choice>
              <mc:Fallback>
                <p:oleObj name="Equation" r:id="rId4" imgW="304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91200"/>
                        <a:ext cx="609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/>
          <p:cNvSpPr/>
          <p:nvPr/>
        </p:nvSpPr>
        <p:spPr>
          <a:xfrm>
            <a:off x="3002844" y="1981200"/>
            <a:ext cx="28956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Reactor</a:t>
            </a:r>
            <a:endParaRPr lang="en-US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3770489" y="1672166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3079" name="Object 5"/>
          <p:cNvGraphicFramePr>
            <a:graphicFrameLocks noChangeAspect="1"/>
          </p:cNvGraphicFramePr>
          <p:nvPr/>
        </p:nvGraphicFramePr>
        <p:xfrm>
          <a:off x="3581400" y="114300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66" name="Equation" r:id="rId6" imgW="152280" imgH="228600" progId="Equation.3">
                  <p:embed/>
                </p:oleObj>
              </mc:Choice>
              <mc:Fallback>
                <p:oleObj name="Equation" r:id="rId6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304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16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/>
              <a:t>Reactor with no </a:t>
            </a:r>
            <a:r>
              <a:rPr lang="en-US" dirty="0"/>
              <a:t>S</a:t>
            </a:r>
            <a:r>
              <a:rPr lang="en-US" dirty="0" smtClean="0"/>
              <a:t>patial Variations</a:t>
            </a:r>
            <a:endParaRPr lang="en-US" dirty="0"/>
          </a:p>
        </p:txBody>
      </p:sp>
      <p:sp>
        <p:nvSpPr>
          <p:cNvPr id="6" name="Double Bracket 5"/>
          <p:cNvSpPr/>
          <p:nvPr/>
        </p:nvSpPr>
        <p:spPr>
          <a:xfrm>
            <a:off x="2209800" y="3886200"/>
            <a:ext cx="1295400" cy="1371600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flow of heat </a:t>
            </a:r>
            <a:r>
              <a:rPr lang="en-US" sz="1400" b="1" i="1" dirty="0" smtClean="0"/>
              <a:t>to</a:t>
            </a:r>
            <a:r>
              <a:rPr lang="en-US" sz="1400" dirty="0" smtClean="0"/>
              <a:t> the system </a:t>
            </a:r>
            <a:r>
              <a:rPr lang="en-US" sz="1400" b="1" i="1" dirty="0" smtClean="0"/>
              <a:t>from</a:t>
            </a:r>
            <a:r>
              <a:rPr lang="en-US" sz="1400" dirty="0" smtClean="0"/>
              <a:t> the surroundings</a:t>
            </a:r>
            <a:endParaRPr lang="en-US" sz="1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590800" y="5791200"/>
          <a:ext cx="60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17" name="Equation" r:id="rId4" imgW="304560" imgH="457200" progId="Equation.3">
                  <p:embed/>
                </p:oleObj>
              </mc:Choice>
              <mc:Fallback>
                <p:oleObj name="Equation" r:id="rId4" imgW="304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91200"/>
                        <a:ext cx="609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uble Bracket 11"/>
          <p:cNvSpPr/>
          <p:nvPr/>
        </p:nvSpPr>
        <p:spPr>
          <a:xfrm>
            <a:off x="3962400" y="3886200"/>
            <a:ext cx="1371600" cy="1371600"/>
          </a:xfrm>
          <a:prstGeom prst="bracketPair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work </a:t>
            </a:r>
            <a:r>
              <a:rPr lang="en-US" sz="1400" b="1" i="1" dirty="0" smtClean="0"/>
              <a:t>done by  </a:t>
            </a:r>
            <a:r>
              <a:rPr lang="en-US" sz="1400" dirty="0" smtClean="0"/>
              <a:t>the system </a:t>
            </a:r>
            <a:r>
              <a:rPr lang="en-US" sz="1400" b="1" i="1" dirty="0" smtClean="0"/>
              <a:t>on</a:t>
            </a:r>
            <a:r>
              <a:rPr lang="en-US" sz="1400" dirty="0" smtClean="0"/>
              <a:t> the surroundings</a:t>
            </a:r>
            <a:endParaRPr lang="en-US" sz="1400" dirty="0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343400" y="5791200"/>
          <a:ext cx="60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18" name="Equation" r:id="rId6" imgW="304560" imgH="457200" progId="Equation.3">
                  <p:embed/>
                </p:oleObj>
              </mc:Choice>
              <mc:Fallback>
                <p:oleObj name="Equation" r:id="rId6" imgW="304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791200"/>
                        <a:ext cx="609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/>
          <p:cNvSpPr/>
          <p:nvPr/>
        </p:nvSpPr>
        <p:spPr>
          <a:xfrm>
            <a:off x="3002844" y="1981200"/>
            <a:ext cx="28956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Reactor</a:t>
            </a:r>
            <a:endParaRPr lang="en-US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3770489" y="1672166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4950178" y="1562811"/>
            <a:ext cx="0" cy="836778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 rot="845967">
            <a:off x="4466157" y="2260743"/>
            <a:ext cx="499534" cy="114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rot="888859">
            <a:off x="4959311" y="2414537"/>
            <a:ext cx="499534" cy="114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79" name="Object 5"/>
          <p:cNvGraphicFramePr>
            <a:graphicFrameLocks noChangeAspect="1"/>
          </p:cNvGraphicFramePr>
          <p:nvPr/>
        </p:nvGraphicFramePr>
        <p:xfrm>
          <a:off x="3581400" y="114300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19" name="Equation" r:id="rId8" imgW="152280" imgH="228600" progId="Equation.3">
                  <p:embed/>
                </p:oleObj>
              </mc:Choice>
              <mc:Fallback>
                <p:oleObj name="Equation" r:id="rId8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304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7"/>
          <p:cNvGraphicFramePr>
            <a:graphicFrameLocks noChangeAspect="1"/>
          </p:cNvGraphicFramePr>
          <p:nvPr/>
        </p:nvGraphicFramePr>
        <p:xfrm>
          <a:off x="4800600" y="1143000"/>
          <a:ext cx="35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20" name="Equation" r:id="rId10" imgW="177480" imgH="203040" progId="Equation.3">
                  <p:embed/>
                </p:oleObj>
              </mc:Choice>
              <mc:Fallback>
                <p:oleObj name="Equation" r:id="rId10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43000"/>
                        <a:ext cx="355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3581400" y="4267200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81400" y="5786735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8598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/>
              <a:t>Reactor with no </a:t>
            </a:r>
            <a:r>
              <a:rPr lang="en-US" dirty="0"/>
              <a:t>S</a:t>
            </a:r>
            <a:r>
              <a:rPr lang="en-US" dirty="0" smtClean="0"/>
              <a:t>patial Variations</a:t>
            </a:r>
            <a:endParaRPr lang="en-US" dirty="0"/>
          </a:p>
        </p:txBody>
      </p:sp>
      <p:sp>
        <p:nvSpPr>
          <p:cNvPr id="6" name="Double Bracket 5"/>
          <p:cNvSpPr/>
          <p:nvPr/>
        </p:nvSpPr>
        <p:spPr>
          <a:xfrm>
            <a:off x="2209800" y="3886200"/>
            <a:ext cx="1295400" cy="1371600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flow of heat </a:t>
            </a:r>
            <a:r>
              <a:rPr lang="en-US" sz="1400" b="1" i="1" dirty="0" smtClean="0"/>
              <a:t>to</a:t>
            </a:r>
            <a:r>
              <a:rPr lang="en-US" sz="1400" dirty="0" smtClean="0"/>
              <a:t> the system </a:t>
            </a:r>
            <a:r>
              <a:rPr lang="en-US" sz="1400" b="1" i="1" dirty="0" smtClean="0"/>
              <a:t>from</a:t>
            </a:r>
            <a:r>
              <a:rPr lang="en-US" sz="1400" dirty="0" smtClean="0"/>
              <a:t> the surroundings</a:t>
            </a:r>
            <a:endParaRPr lang="en-US" sz="1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590800" y="5791200"/>
          <a:ext cx="60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9" name="Equation" r:id="rId4" imgW="304560" imgH="457200" progId="Equation.3">
                  <p:embed/>
                </p:oleObj>
              </mc:Choice>
              <mc:Fallback>
                <p:oleObj name="Equation" r:id="rId4" imgW="304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91200"/>
                        <a:ext cx="609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uble Bracket 11"/>
          <p:cNvSpPr/>
          <p:nvPr/>
        </p:nvSpPr>
        <p:spPr>
          <a:xfrm>
            <a:off x="3962400" y="3886200"/>
            <a:ext cx="1371600" cy="1371600"/>
          </a:xfrm>
          <a:prstGeom prst="bracketPair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work </a:t>
            </a:r>
            <a:r>
              <a:rPr lang="en-US" sz="1400" b="1" i="1" dirty="0" smtClean="0"/>
              <a:t>done by  </a:t>
            </a:r>
            <a:r>
              <a:rPr lang="en-US" sz="1400" dirty="0" smtClean="0"/>
              <a:t>the system </a:t>
            </a:r>
            <a:r>
              <a:rPr lang="en-US" sz="1400" b="1" i="1" dirty="0" smtClean="0"/>
              <a:t>on</a:t>
            </a:r>
            <a:r>
              <a:rPr lang="en-US" sz="1400" dirty="0" smtClean="0"/>
              <a:t> the surroundings</a:t>
            </a:r>
            <a:endParaRPr lang="en-US" sz="1400" dirty="0"/>
          </a:p>
        </p:txBody>
      </p:sp>
      <p:sp>
        <p:nvSpPr>
          <p:cNvPr id="13" name="Double Bracket 12"/>
          <p:cNvSpPr/>
          <p:nvPr/>
        </p:nvSpPr>
        <p:spPr>
          <a:xfrm>
            <a:off x="5715000" y="3886200"/>
            <a:ext cx="1371600" cy="1371600"/>
          </a:xfrm>
          <a:prstGeom prst="bracketPair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energy added to the system by mass flow </a:t>
            </a:r>
            <a:r>
              <a:rPr lang="en-US" sz="1400" b="1" i="1" dirty="0" smtClean="0"/>
              <a:t>into</a:t>
            </a:r>
            <a:r>
              <a:rPr lang="en-US" sz="1400" dirty="0" smtClean="0"/>
              <a:t> the system</a:t>
            </a:r>
            <a:endParaRPr lang="en-US" sz="1400" dirty="0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343400" y="5791200"/>
          <a:ext cx="60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0" name="Equation" r:id="rId6" imgW="304560" imgH="457200" progId="Equation.3">
                  <p:embed/>
                </p:oleObj>
              </mc:Choice>
              <mc:Fallback>
                <p:oleObj name="Equation" r:id="rId6" imgW="304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791200"/>
                        <a:ext cx="609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019800" y="57912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1" name="Equation" r:id="rId8" imgW="380880" imgH="457200" progId="Equation.3">
                  <p:embed/>
                </p:oleObj>
              </mc:Choice>
              <mc:Fallback>
                <p:oleObj name="Equation" r:id="rId8" imgW="380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791200"/>
                        <a:ext cx="762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/>
          <p:cNvSpPr/>
          <p:nvPr/>
        </p:nvSpPr>
        <p:spPr>
          <a:xfrm>
            <a:off x="3002844" y="1981200"/>
            <a:ext cx="28956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Reactor</a:t>
            </a:r>
            <a:endParaRPr lang="en-US" dirty="0"/>
          </a:p>
        </p:txBody>
      </p:sp>
      <p:sp>
        <p:nvSpPr>
          <p:cNvPr id="71" name="Right Arrow 70"/>
          <p:cNvSpPr/>
          <p:nvPr/>
        </p:nvSpPr>
        <p:spPr>
          <a:xfrm>
            <a:off x="2431344" y="2590800"/>
            <a:ext cx="571500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Brace 72"/>
          <p:cNvSpPr/>
          <p:nvPr/>
        </p:nvSpPr>
        <p:spPr>
          <a:xfrm>
            <a:off x="1793522" y="2053166"/>
            <a:ext cx="609600" cy="1380068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3770489" y="1672166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4950178" y="1562811"/>
            <a:ext cx="0" cy="836778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 rot="845967">
            <a:off x="4466157" y="2260743"/>
            <a:ext cx="499534" cy="114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rot="888859">
            <a:off x="4959311" y="2414537"/>
            <a:ext cx="499534" cy="114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79" name="Object 5"/>
          <p:cNvGraphicFramePr>
            <a:graphicFrameLocks noChangeAspect="1"/>
          </p:cNvGraphicFramePr>
          <p:nvPr/>
        </p:nvGraphicFramePr>
        <p:xfrm>
          <a:off x="3581400" y="114300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2" name="Equation" r:id="rId10" imgW="152280" imgH="228600" progId="Equation.3">
                  <p:embed/>
                </p:oleObj>
              </mc:Choice>
              <mc:Fallback>
                <p:oleObj name="Equation" r:id="rId10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304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7"/>
          <p:cNvGraphicFramePr>
            <a:graphicFrameLocks noChangeAspect="1"/>
          </p:cNvGraphicFramePr>
          <p:nvPr/>
        </p:nvGraphicFramePr>
        <p:xfrm>
          <a:off x="4800600" y="1143000"/>
          <a:ext cx="35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3" name="Equation" r:id="rId12" imgW="177480" imgH="203040" progId="Equation.3">
                  <p:embed/>
                </p:oleObj>
              </mc:Choice>
              <mc:Fallback>
                <p:oleObj name="Equation" r:id="rId12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43000"/>
                        <a:ext cx="355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8"/>
          <p:cNvGraphicFramePr>
            <a:graphicFrameLocks noChangeAspect="1"/>
          </p:cNvGraphicFramePr>
          <p:nvPr/>
        </p:nvGraphicFramePr>
        <p:xfrm>
          <a:off x="1371600" y="2286000"/>
          <a:ext cx="43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4" name="Equation" r:id="rId14" imgW="215640" imgH="457200" progId="Equation.3">
                  <p:embed/>
                </p:oleObj>
              </mc:Choice>
              <mc:Fallback>
                <p:oleObj name="Equation" r:id="rId14" imgW="215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0"/>
                        <a:ext cx="431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5334000" y="4267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3581400" y="4267200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0" y="5786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81400" y="5786735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6830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/>
              <a:t>Reactor with no </a:t>
            </a:r>
            <a:r>
              <a:rPr lang="en-US" dirty="0"/>
              <a:t>S</a:t>
            </a:r>
            <a:r>
              <a:rPr lang="en-US" dirty="0" smtClean="0"/>
              <a:t>patial Variations</a:t>
            </a:r>
            <a:endParaRPr lang="en-US" dirty="0"/>
          </a:p>
        </p:txBody>
      </p:sp>
      <p:sp>
        <p:nvSpPr>
          <p:cNvPr id="6" name="Double Bracket 5"/>
          <p:cNvSpPr/>
          <p:nvPr/>
        </p:nvSpPr>
        <p:spPr>
          <a:xfrm>
            <a:off x="2209800" y="3886200"/>
            <a:ext cx="1295400" cy="1371600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flow of heat </a:t>
            </a:r>
            <a:r>
              <a:rPr lang="en-US" sz="1400" b="1" i="1" dirty="0" smtClean="0"/>
              <a:t>to</a:t>
            </a:r>
            <a:r>
              <a:rPr lang="en-US" sz="1400" dirty="0" smtClean="0"/>
              <a:t> the system </a:t>
            </a:r>
            <a:r>
              <a:rPr lang="en-US" sz="1400" b="1" i="1" dirty="0" smtClean="0"/>
              <a:t>from</a:t>
            </a:r>
            <a:r>
              <a:rPr lang="en-US" sz="1400" dirty="0" smtClean="0"/>
              <a:t> the surroundings</a:t>
            </a:r>
            <a:endParaRPr lang="en-US" sz="1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590800" y="5791200"/>
          <a:ext cx="60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21" name="Equation" r:id="rId4" imgW="304560" imgH="457200" progId="Equation.3">
                  <p:embed/>
                </p:oleObj>
              </mc:Choice>
              <mc:Fallback>
                <p:oleObj name="Equation" r:id="rId4" imgW="304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91200"/>
                        <a:ext cx="609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uble Bracket 11"/>
          <p:cNvSpPr/>
          <p:nvPr/>
        </p:nvSpPr>
        <p:spPr>
          <a:xfrm>
            <a:off x="3962400" y="3886200"/>
            <a:ext cx="1371600" cy="1371600"/>
          </a:xfrm>
          <a:prstGeom prst="bracketPair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work </a:t>
            </a:r>
            <a:r>
              <a:rPr lang="en-US" sz="1400" b="1" i="1" dirty="0" smtClean="0"/>
              <a:t>done by  </a:t>
            </a:r>
            <a:r>
              <a:rPr lang="en-US" sz="1400" dirty="0" smtClean="0"/>
              <a:t>the system </a:t>
            </a:r>
            <a:r>
              <a:rPr lang="en-US" sz="1400" b="1" i="1" dirty="0" smtClean="0"/>
              <a:t>on</a:t>
            </a:r>
            <a:r>
              <a:rPr lang="en-US" sz="1400" dirty="0" smtClean="0"/>
              <a:t> the surroundings</a:t>
            </a:r>
            <a:endParaRPr lang="en-US" sz="1400" dirty="0"/>
          </a:p>
        </p:txBody>
      </p:sp>
      <p:sp>
        <p:nvSpPr>
          <p:cNvPr id="13" name="Double Bracket 12"/>
          <p:cNvSpPr/>
          <p:nvPr/>
        </p:nvSpPr>
        <p:spPr>
          <a:xfrm>
            <a:off x="5715000" y="3886200"/>
            <a:ext cx="1371600" cy="1371600"/>
          </a:xfrm>
          <a:prstGeom prst="bracketPair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energy added to the system by mass flow </a:t>
            </a:r>
            <a:r>
              <a:rPr lang="en-US" sz="1400" b="1" i="1" dirty="0" smtClean="0"/>
              <a:t>into</a:t>
            </a:r>
            <a:r>
              <a:rPr lang="en-US" sz="1400" dirty="0" smtClean="0"/>
              <a:t> the system</a:t>
            </a:r>
            <a:endParaRPr lang="en-US" sz="1400" dirty="0"/>
          </a:p>
        </p:txBody>
      </p:sp>
      <p:sp>
        <p:nvSpPr>
          <p:cNvPr id="14" name="Double Bracket 13"/>
          <p:cNvSpPr/>
          <p:nvPr/>
        </p:nvSpPr>
        <p:spPr>
          <a:xfrm>
            <a:off x="7467600" y="3886200"/>
            <a:ext cx="1371600" cy="1371600"/>
          </a:xfrm>
          <a:prstGeom prst="bracketPair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energy leaving system by mass flow </a:t>
            </a:r>
            <a:r>
              <a:rPr lang="en-US" sz="1400" b="1" i="1" dirty="0" smtClean="0"/>
              <a:t>out</a:t>
            </a:r>
            <a:r>
              <a:rPr lang="en-US" sz="1400" dirty="0" smtClean="0"/>
              <a:t> of the system</a:t>
            </a:r>
            <a:endParaRPr lang="en-US" sz="1400" dirty="0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343400" y="5791200"/>
          <a:ext cx="60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22" name="Equation" r:id="rId6" imgW="304560" imgH="457200" progId="Equation.3">
                  <p:embed/>
                </p:oleObj>
              </mc:Choice>
              <mc:Fallback>
                <p:oleObj name="Equation" r:id="rId6" imgW="304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791200"/>
                        <a:ext cx="609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019800" y="57912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23" name="Equation" r:id="rId8" imgW="380880" imgH="457200" progId="Equation.3">
                  <p:embed/>
                </p:oleObj>
              </mc:Choice>
              <mc:Fallback>
                <p:oleObj name="Equation" r:id="rId8" imgW="380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791200"/>
                        <a:ext cx="762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645400" y="5791200"/>
          <a:ext cx="96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24" name="Equation" r:id="rId10" imgW="482400" imgH="457200" progId="Equation.3">
                  <p:embed/>
                </p:oleObj>
              </mc:Choice>
              <mc:Fallback>
                <p:oleObj name="Equation" r:id="rId10" imgW="482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400" y="5791200"/>
                        <a:ext cx="9652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/>
          <p:cNvSpPr/>
          <p:nvPr/>
        </p:nvSpPr>
        <p:spPr>
          <a:xfrm>
            <a:off x="3002844" y="1981200"/>
            <a:ext cx="28956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Reactor</a:t>
            </a:r>
            <a:endParaRPr lang="en-US" dirty="0"/>
          </a:p>
        </p:txBody>
      </p:sp>
      <p:sp>
        <p:nvSpPr>
          <p:cNvPr id="71" name="Right Arrow 70"/>
          <p:cNvSpPr/>
          <p:nvPr/>
        </p:nvSpPr>
        <p:spPr>
          <a:xfrm>
            <a:off x="2431344" y="2590800"/>
            <a:ext cx="571500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>
            <a:off x="5905500" y="2590800"/>
            <a:ext cx="571500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Brace 72"/>
          <p:cNvSpPr/>
          <p:nvPr/>
        </p:nvSpPr>
        <p:spPr>
          <a:xfrm>
            <a:off x="1793522" y="2053166"/>
            <a:ext cx="609600" cy="1380068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Left Brace 73"/>
          <p:cNvSpPr/>
          <p:nvPr/>
        </p:nvSpPr>
        <p:spPr>
          <a:xfrm>
            <a:off x="6477000" y="2053166"/>
            <a:ext cx="609600" cy="1380067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3770489" y="1672166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4950178" y="1562811"/>
            <a:ext cx="0" cy="836778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 rot="845967">
            <a:off x="4466157" y="2260743"/>
            <a:ext cx="499534" cy="114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rot="888859">
            <a:off x="4959311" y="2414537"/>
            <a:ext cx="499534" cy="114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79" name="Object 5"/>
          <p:cNvGraphicFramePr>
            <a:graphicFrameLocks noChangeAspect="1"/>
          </p:cNvGraphicFramePr>
          <p:nvPr/>
        </p:nvGraphicFramePr>
        <p:xfrm>
          <a:off x="3581400" y="114300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25" name="Equation" r:id="rId12" imgW="152280" imgH="228600" progId="Equation.3">
                  <p:embed/>
                </p:oleObj>
              </mc:Choice>
              <mc:Fallback>
                <p:oleObj name="Equation" r:id="rId12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304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7"/>
          <p:cNvGraphicFramePr>
            <a:graphicFrameLocks noChangeAspect="1"/>
          </p:cNvGraphicFramePr>
          <p:nvPr/>
        </p:nvGraphicFramePr>
        <p:xfrm>
          <a:off x="4800600" y="1143000"/>
          <a:ext cx="35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26" name="Equation" r:id="rId14" imgW="177480" imgH="203040" progId="Equation.3">
                  <p:embed/>
                </p:oleObj>
              </mc:Choice>
              <mc:Fallback>
                <p:oleObj name="Equation" r:id="rId14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43000"/>
                        <a:ext cx="355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7086600" y="2286000"/>
          <a:ext cx="533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27" name="Equation" r:id="rId16" imgW="266400" imgH="457200" progId="Equation.3">
                  <p:embed/>
                </p:oleObj>
              </mc:Choice>
              <mc:Fallback>
                <p:oleObj name="Equation" r:id="rId16" imgW="266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286000"/>
                        <a:ext cx="533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8"/>
          <p:cNvGraphicFramePr>
            <a:graphicFrameLocks noChangeAspect="1"/>
          </p:cNvGraphicFramePr>
          <p:nvPr/>
        </p:nvGraphicFramePr>
        <p:xfrm>
          <a:off x="1371600" y="2286000"/>
          <a:ext cx="43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28" name="Equation" r:id="rId18" imgW="215640" imgH="457200" progId="Equation.3">
                  <p:embed/>
                </p:oleObj>
              </mc:Choice>
              <mc:Fallback>
                <p:oleObj name="Equation" r:id="rId18" imgW="215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0"/>
                        <a:ext cx="431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5334000" y="4267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3581400" y="4267200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7086600" y="4267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334000" y="5786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581400" y="5786735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086600" y="5786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-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4981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/>
              <a:t>Reactor with no </a:t>
            </a:r>
            <a:r>
              <a:rPr lang="en-US" dirty="0"/>
              <a:t>S</a:t>
            </a:r>
            <a:r>
              <a:rPr lang="en-US" dirty="0" smtClean="0"/>
              <a:t>patial Variations</a:t>
            </a:r>
            <a:endParaRPr lang="en-US" dirty="0"/>
          </a:p>
        </p:txBody>
      </p:sp>
      <p:sp>
        <p:nvSpPr>
          <p:cNvPr id="6" name="Double Bracket 5"/>
          <p:cNvSpPr/>
          <p:nvPr/>
        </p:nvSpPr>
        <p:spPr>
          <a:xfrm>
            <a:off x="2209800" y="3886200"/>
            <a:ext cx="1295400" cy="1371600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flow of heat </a:t>
            </a:r>
            <a:r>
              <a:rPr lang="en-US" sz="1400" b="1" i="1" dirty="0" smtClean="0"/>
              <a:t>to</a:t>
            </a:r>
            <a:r>
              <a:rPr lang="en-US" sz="1400" dirty="0" smtClean="0"/>
              <a:t> the system </a:t>
            </a:r>
            <a:r>
              <a:rPr lang="en-US" sz="1400" b="1" i="1" dirty="0" smtClean="0"/>
              <a:t>from</a:t>
            </a:r>
            <a:r>
              <a:rPr lang="en-US" sz="1400" dirty="0" smtClean="0"/>
              <a:t> the surroundings</a:t>
            </a:r>
            <a:endParaRPr lang="en-US" sz="1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590800" y="5791200"/>
          <a:ext cx="60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59" name="Equation" r:id="rId4" imgW="304560" imgH="457200" progId="Equation.3">
                  <p:embed/>
                </p:oleObj>
              </mc:Choice>
              <mc:Fallback>
                <p:oleObj name="Equation" r:id="rId4" imgW="304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91200"/>
                        <a:ext cx="609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uble Bracket 11"/>
          <p:cNvSpPr/>
          <p:nvPr/>
        </p:nvSpPr>
        <p:spPr>
          <a:xfrm>
            <a:off x="3962400" y="3886200"/>
            <a:ext cx="1371600" cy="1371600"/>
          </a:xfrm>
          <a:prstGeom prst="bracketPair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work </a:t>
            </a:r>
            <a:r>
              <a:rPr lang="en-US" sz="1400" b="1" i="1" dirty="0" smtClean="0"/>
              <a:t>done by  </a:t>
            </a:r>
            <a:r>
              <a:rPr lang="en-US" sz="1400" dirty="0" smtClean="0"/>
              <a:t>the system </a:t>
            </a:r>
            <a:r>
              <a:rPr lang="en-US" sz="1400" b="1" i="1" dirty="0" smtClean="0"/>
              <a:t>on</a:t>
            </a:r>
            <a:r>
              <a:rPr lang="en-US" sz="1400" dirty="0" smtClean="0"/>
              <a:t> the surroundings</a:t>
            </a:r>
            <a:endParaRPr lang="en-US" sz="1400" dirty="0"/>
          </a:p>
        </p:txBody>
      </p:sp>
      <p:sp>
        <p:nvSpPr>
          <p:cNvPr id="13" name="Double Bracket 12"/>
          <p:cNvSpPr/>
          <p:nvPr/>
        </p:nvSpPr>
        <p:spPr>
          <a:xfrm>
            <a:off x="5715000" y="3886200"/>
            <a:ext cx="1371600" cy="1371600"/>
          </a:xfrm>
          <a:prstGeom prst="bracketPair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energy added to the system by mass flow </a:t>
            </a:r>
            <a:r>
              <a:rPr lang="en-US" sz="1400" b="1" i="1" dirty="0" smtClean="0"/>
              <a:t>into</a:t>
            </a:r>
            <a:r>
              <a:rPr lang="en-US" sz="1400" dirty="0" smtClean="0"/>
              <a:t> the system</a:t>
            </a:r>
            <a:endParaRPr lang="en-US" sz="1400" dirty="0"/>
          </a:p>
        </p:txBody>
      </p:sp>
      <p:sp>
        <p:nvSpPr>
          <p:cNvPr id="14" name="Double Bracket 13"/>
          <p:cNvSpPr/>
          <p:nvPr/>
        </p:nvSpPr>
        <p:spPr>
          <a:xfrm>
            <a:off x="7467600" y="3886200"/>
            <a:ext cx="1371600" cy="1371600"/>
          </a:xfrm>
          <a:prstGeom prst="bracketPair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energy leaving system by mass flow </a:t>
            </a:r>
            <a:r>
              <a:rPr lang="en-US" sz="1400" b="1" i="1" dirty="0" smtClean="0"/>
              <a:t>out</a:t>
            </a:r>
            <a:r>
              <a:rPr lang="en-US" sz="1400" dirty="0" smtClean="0"/>
              <a:t> of the system</a:t>
            </a:r>
            <a:endParaRPr lang="en-US" sz="1400" dirty="0"/>
          </a:p>
        </p:txBody>
      </p:sp>
      <p:sp>
        <p:nvSpPr>
          <p:cNvPr id="15" name="Double Bracket 14"/>
          <p:cNvSpPr/>
          <p:nvPr/>
        </p:nvSpPr>
        <p:spPr>
          <a:xfrm>
            <a:off x="457200" y="3886200"/>
            <a:ext cx="1295400" cy="137160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Rate of accumulation of energy </a:t>
            </a:r>
            <a:r>
              <a:rPr lang="en-US" sz="1400" b="1" i="1" dirty="0" smtClean="0"/>
              <a:t>within</a:t>
            </a:r>
            <a:r>
              <a:rPr lang="en-US" sz="1400" dirty="0" smtClean="0"/>
              <a:t> the system </a:t>
            </a:r>
            <a:endParaRPr lang="en-US" sz="1400" dirty="0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698500" y="5359400"/>
          <a:ext cx="7366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60" name="Equation" r:id="rId6" imgW="368280" imgH="672840" progId="Equation.3">
                  <p:embed/>
                </p:oleObj>
              </mc:Choice>
              <mc:Fallback>
                <p:oleObj name="Equation" r:id="rId6" imgW="3682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5359400"/>
                        <a:ext cx="736600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343400" y="5791200"/>
          <a:ext cx="60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61" name="Equation" r:id="rId8" imgW="304560" imgH="457200" progId="Equation.3">
                  <p:embed/>
                </p:oleObj>
              </mc:Choice>
              <mc:Fallback>
                <p:oleObj name="Equation" r:id="rId8" imgW="304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791200"/>
                        <a:ext cx="609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019800" y="57912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62" name="Equation" r:id="rId10" imgW="380880" imgH="457200" progId="Equation.3">
                  <p:embed/>
                </p:oleObj>
              </mc:Choice>
              <mc:Fallback>
                <p:oleObj name="Equation" r:id="rId10" imgW="380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791200"/>
                        <a:ext cx="762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645400" y="5791200"/>
          <a:ext cx="96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63" name="Equation" r:id="rId12" imgW="482400" imgH="457200" progId="Equation.3">
                  <p:embed/>
                </p:oleObj>
              </mc:Choice>
              <mc:Fallback>
                <p:oleObj name="Equation" r:id="rId12" imgW="482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400" y="5791200"/>
                        <a:ext cx="9652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/>
          <p:cNvSpPr/>
          <p:nvPr/>
        </p:nvSpPr>
        <p:spPr>
          <a:xfrm>
            <a:off x="3002844" y="1981200"/>
            <a:ext cx="28956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Reactor</a:t>
            </a:r>
            <a:endParaRPr lang="en-US" dirty="0"/>
          </a:p>
        </p:txBody>
      </p:sp>
      <p:sp>
        <p:nvSpPr>
          <p:cNvPr id="71" name="Right Arrow 70"/>
          <p:cNvSpPr/>
          <p:nvPr/>
        </p:nvSpPr>
        <p:spPr>
          <a:xfrm>
            <a:off x="2431344" y="2590800"/>
            <a:ext cx="571500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>
            <a:off x="5905500" y="2590800"/>
            <a:ext cx="571500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Brace 72"/>
          <p:cNvSpPr/>
          <p:nvPr/>
        </p:nvSpPr>
        <p:spPr>
          <a:xfrm>
            <a:off x="1793522" y="2053166"/>
            <a:ext cx="609600" cy="1380068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Left Brace 73"/>
          <p:cNvSpPr/>
          <p:nvPr/>
        </p:nvSpPr>
        <p:spPr>
          <a:xfrm>
            <a:off x="6477000" y="2053166"/>
            <a:ext cx="609600" cy="1380067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3770489" y="1672166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4950178" y="1562811"/>
            <a:ext cx="0" cy="836778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 rot="845967">
            <a:off x="4466157" y="2260743"/>
            <a:ext cx="499534" cy="114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rot="888859">
            <a:off x="4959311" y="2414537"/>
            <a:ext cx="499534" cy="114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79" name="Object 5"/>
          <p:cNvGraphicFramePr>
            <a:graphicFrameLocks noChangeAspect="1"/>
          </p:cNvGraphicFramePr>
          <p:nvPr/>
        </p:nvGraphicFramePr>
        <p:xfrm>
          <a:off x="3581400" y="114300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64" name="Equation" r:id="rId14" imgW="152280" imgH="228600" progId="Equation.3">
                  <p:embed/>
                </p:oleObj>
              </mc:Choice>
              <mc:Fallback>
                <p:oleObj name="Equation" r:id="rId14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304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7"/>
          <p:cNvGraphicFramePr>
            <a:graphicFrameLocks noChangeAspect="1"/>
          </p:cNvGraphicFramePr>
          <p:nvPr/>
        </p:nvGraphicFramePr>
        <p:xfrm>
          <a:off x="4800600" y="1143000"/>
          <a:ext cx="35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65" name="Equation" r:id="rId16" imgW="177480" imgH="203040" progId="Equation.3">
                  <p:embed/>
                </p:oleObj>
              </mc:Choice>
              <mc:Fallback>
                <p:oleObj name="Equation" r:id="rId16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43000"/>
                        <a:ext cx="355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7086600" y="2286000"/>
          <a:ext cx="533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66" name="Equation" r:id="rId18" imgW="266400" imgH="457200" progId="Equation.3">
                  <p:embed/>
                </p:oleObj>
              </mc:Choice>
              <mc:Fallback>
                <p:oleObj name="Equation" r:id="rId18" imgW="266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286000"/>
                        <a:ext cx="533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8"/>
          <p:cNvGraphicFramePr>
            <a:graphicFrameLocks noChangeAspect="1"/>
          </p:cNvGraphicFramePr>
          <p:nvPr/>
        </p:nvGraphicFramePr>
        <p:xfrm>
          <a:off x="1371600" y="2286000"/>
          <a:ext cx="43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67" name="Equation" r:id="rId20" imgW="215640" imgH="457200" progId="Equation.3">
                  <p:embed/>
                </p:oleObj>
              </mc:Choice>
              <mc:Fallback>
                <p:oleObj name="Equation" r:id="rId20" imgW="215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0"/>
                        <a:ext cx="431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1828800" y="42672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=</a:t>
            </a:r>
            <a:endParaRPr lang="en-US" sz="24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5334000" y="4267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3581400" y="4267200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7086600" y="4267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828800" y="57867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=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334000" y="5786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581400" y="5786735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086600" y="5786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-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7487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23"/>
          <p:cNvGrpSpPr/>
          <p:nvPr/>
        </p:nvGrpSpPr>
        <p:grpSpPr>
          <a:xfrm>
            <a:off x="979488" y="1638300"/>
            <a:ext cx="7313612" cy="2597150"/>
            <a:chOff x="859924" y="1419229"/>
            <a:chExt cx="7313612" cy="2597150"/>
          </a:xfrm>
        </p:grpSpPr>
        <p:grpSp>
          <p:nvGrpSpPr>
            <p:cNvPr id="3" name="Grupp 20"/>
            <p:cNvGrpSpPr/>
            <p:nvPr/>
          </p:nvGrpSpPr>
          <p:grpSpPr>
            <a:xfrm>
              <a:off x="859924" y="1582742"/>
              <a:ext cx="7313612" cy="2433637"/>
              <a:chOff x="3432044" y="2954837"/>
              <a:chExt cx="7313612" cy="2433637"/>
            </a:xfrm>
          </p:grpSpPr>
          <p:grpSp>
            <p:nvGrpSpPr>
              <p:cNvPr id="4" name="Grupp 16"/>
              <p:cNvGrpSpPr/>
              <p:nvPr/>
            </p:nvGrpSpPr>
            <p:grpSpPr>
              <a:xfrm>
                <a:off x="5334397" y="3336660"/>
                <a:ext cx="3659078" cy="1353679"/>
                <a:chOff x="5334397" y="3336660"/>
                <a:chExt cx="3659078" cy="1353679"/>
              </a:xfrm>
            </p:grpSpPr>
            <p:sp>
              <p:nvSpPr>
                <p:cNvPr id="5" name="Rektangel med rundade hörn 4"/>
                <p:cNvSpPr/>
                <p:nvPr/>
              </p:nvSpPr>
              <p:spPr>
                <a:xfrm>
                  <a:off x="6109836" y="3848100"/>
                  <a:ext cx="2108200" cy="660400"/>
                </a:xfrm>
                <a:prstGeom prst="roundRect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8" name="Grupp 10"/>
                <p:cNvGrpSpPr/>
                <p:nvPr/>
              </p:nvGrpSpPr>
              <p:grpSpPr>
                <a:xfrm rot="20612608">
                  <a:off x="6346919" y="4148974"/>
                  <a:ext cx="653389" cy="541365"/>
                  <a:chOff x="4057891" y="3785892"/>
                  <a:chExt cx="2013397" cy="2954768"/>
                </a:xfrm>
              </p:grpSpPr>
              <p:grpSp>
                <p:nvGrpSpPr>
                  <p:cNvPr id="9" name="Grupp 7"/>
                  <p:cNvGrpSpPr/>
                  <p:nvPr/>
                </p:nvGrpSpPr>
                <p:grpSpPr>
                  <a:xfrm>
                    <a:off x="5460906" y="3785892"/>
                    <a:ext cx="610382" cy="2223434"/>
                    <a:chOff x="5460906" y="3785892"/>
                    <a:chExt cx="610382" cy="2223434"/>
                  </a:xfrm>
                </p:grpSpPr>
                <p:sp>
                  <p:nvSpPr>
                    <p:cNvPr id="6" name="Ellips 5"/>
                    <p:cNvSpPr/>
                    <p:nvPr/>
                  </p:nvSpPr>
                  <p:spPr>
                    <a:xfrm rot="14400000">
                      <a:off x="4997358" y="4249440"/>
                      <a:ext cx="1181095" cy="25400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" name="Ellips 6"/>
                    <p:cNvSpPr/>
                    <p:nvPr/>
                  </p:nvSpPr>
                  <p:spPr>
                    <a:xfrm rot="14400000">
                      <a:off x="5353739" y="5291777"/>
                      <a:ext cx="1181098" cy="25400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cxnSp>
                <p:nvCxnSpPr>
                  <p:cNvPr id="10" name="Rak 9"/>
                  <p:cNvCxnSpPr/>
                  <p:nvPr/>
                </p:nvCxnSpPr>
                <p:spPr>
                  <a:xfrm rot="11787392" flipV="1">
                    <a:off x="4057891" y="4447855"/>
                    <a:ext cx="1586774" cy="2292805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" name="Rak pil 13"/>
                <p:cNvCxnSpPr/>
                <p:nvPr/>
              </p:nvCxnSpPr>
              <p:spPr>
                <a:xfrm rot="5400000">
                  <a:off x="6674572" y="3723586"/>
                  <a:ext cx="775439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Rak pil 14"/>
                <p:cNvCxnSpPr/>
                <p:nvPr/>
              </p:nvCxnSpPr>
              <p:spPr>
                <a:xfrm>
                  <a:off x="8218036" y="4164490"/>
                  <a:ext cx="775439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Rak pil 15"/>
                <p:cNvCxnSpPr/>
                <p:nvPr/>
              </p:nvCxnSpPr>
              <p:spPr>
                <a:xfrm>
                  <a:off x="5334397" y="4161314"/>
                  <a:ext cx="775439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upp 19"/>
              <p:cNvGrpSpPr/>
              <p:nvPr/>
            </p:nvGrpSpPr>
            <p:grpSpPr>
              <a:xfrm>
                <a:off x="3432044" y="2954837"/>
                <a:ext cx="7313612" cy="2433637"/>
                <a:chOff x="3432044" y="2797607"/>
                <a:chExt cx="7313612" cy="2433637"/>
              </a:xfrm>
            </p:grpSpPr>
            <p:graphicFrame>
              <p:nvGraphicFramePr>
                <p:cNvPr id="27651" name="Object 3"/>
                <p:cNvGraphicFramePr>
                  <a:graphicFrameLocks noChangeAspect="1"/>
                </p:cNvGraphicFramePr>
                <p:nvPr/>
              </p:nvGraphicFramePr>
              <p:xfrm>
                <a:off x="3432044" y="2797607"/>
                <a:ext cx="1671637" cy="2413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3205" name="Equation" r:id="rId3" imgW="736600" imgH="1016000" progId="Equation.3">
                        <p:embed/>
                      </p:oleObj>
                    </mc:Choice>
                    <mc:Fallback>
                      <p:oleObj name="Equation" r:id="rId3" imgW="736600" imgH="1016000" progId="Equation.3">
                        <p:embed/>
                        <p:pic>
                          <p:nvPicPr>
                            <p:cNvPr id="0" name="Picture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32044" y="2797607"/>
                              <a:ext cx="1671637" cy="24130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7652" name="Object 4"/>
                <p:cNvGraphicFramePr>
                  <a:graphicFrameLocks noChangeAspect="1"/>
                </p:cNvGraphicFramePr>
                <p:nvPr/>
              </p:nvGraphicFramePr>
              <p:xfrm>
                <a:off x="9186731" y="2818244"/>
                <a:ext cx="1558925" cy="2413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3206" name="Equation" r:id="rId5" imgW="685800" imgH="1016000" progId="Equation.3">
                        <p:embed/>
                      </p:oleObj>
                    </mc:Choice>
                    <mc:Fallback>
                      <p:oleObj name="Equation" r:id="rId5" imgW="685800" imgH="1016000" progId="Equation.3">
                        <p:embed/>
                        <p:pic>
                          <p:nvPicPr>
                            <p:cNvPr id="0" name="Picture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186731" y="2818244"/>
                              <a:ext cx="1558925" cy="24130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22" name="Object 4"/>
            <p:cNvGraphicFramePr>
              <a:graphicFrameLocks noChangeAspect="1"/>
            </p:cNvGraphicFramePr>
            <p:nvPr/>
          </p:nvGraphicFramePr>
          <p:xfrm>
            <a:off x="3391986" y="3232154"/>
            <a:ext cx="519113" cy="573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07" name="Equation" r:id="rId7" imgW="228600" imgH="241300" progId="Equation.3">
                    <p:embed/>
                  </p:oleObj>
                </mc:Choice>
                <mc:Fallback>
                  <p:oleObj name="Equation" r:id="rId7" imgW="228600" imgH="2413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1986" y="3232154"/>
                          <a:ext cx="519113" cy="573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4" name="Object 6"/>
            <p:cNvGraphicFramePr>
              <a:graphicFrameLocks noChangeAspect="1"/>
            </p:cNvGraphicFramePr>
            <p:nvPr/>
          </p:nvGraphicFramePr>
          <p:xfrm>
            <a:off x="4347661" y="1419229"/>
            <a:ext cx="346075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08" name="Equation" r:id="rId9" imgW="152334" imgH="228501" progId="Equation.3">
                    <p:embed/>
                  </p:oleObj>
                </mc:Choice>
                <mc:Fallback>
                  <p:oleObj name="Equation" r:id="rId9" imgW="152334" imgH="228501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7661" y="1419229"/>
                          <a:ext cx="346075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ruta 24"/>
          <p:cNvSpPr txBox="1"/>
          <p:nvPr/>
        </p:nvSpPr>
        <p:spPr>
          <a:xfrm>
            <a:off x="936625" y="4445009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on an open system: schematic.</a:t>
            </a:r>
            <a:endParaRPr lang="sv-SE" sz="26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42710"/>
              </p:ext>
            </p:extLst>
          </p:nvPr>
        </p:nvGraphicFramePr>
        <p:xfrm>
          <a:off x="1041400" y="5199063"/>
          <a:ext cx="6376988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9" name="Equation" r:id="rId11" imgW="2806700" imgH="419100" progId="Equation.3">
                  <p:embed/>
                </p:oleObj>
              </mc:Choice>
              <mc:Fallback>
                <p:oleObj name="Equation" r:id="rId11" imgW="2806700" imgH="4191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5199063"/>
                        <a:ext cx="6376988" cy="995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Web Lecture 19</a:t>
            </a:r>
            <a:br>
              <a:rPr lang="sv-SE" dirty="0" smtClean="0"/>
            </a:br>
            <a:r>
              <a:rPr lang="sv-SE" dirty="0" smtClean="0"/>
              <a:t>Class Lecture </a:t>
            </a:r>
            <a:r>
              <a:rPr lang="sv-SE" smtClean="0"/>
              <a:t>17–Tuesday 3/19/2013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Fundamentals</a:t>
            </a:r>
          </a:p>
          <a:p>
            <a:pPr lvl="1"/>
            <a:r>
              <a:rPr lang="sv-SE" sz="2600" dirty="0" smtClean="0">
                <a:latin typeface="Arial" pitchFamily="34" charset="0"/>
                <a:cs typeface="Arial" pitchFamily="34" charset="0"/>
              </a:rPr>
              <a:t>Adiabatic reactors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914400" y="841375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i="1" dirty="0" smtClean="0">
                <a:latin typeface="Arial" pitchFamily="34" charset="0"/>
                <a:cs typeface="Arial" pitchFamily="34" charset="0"/>
              </a:rPr>
              <a:t>OK folks, </a:t>
            </a:r>
            <a:r>
              <a:rPr lang="sv-SE" sz="2600" i="1" dirty="0" err="1" smtClean="0">
                <a:latin typeface="Arial" pitchFamily="34" charset="0"/>
                <a:cs typeface="Arial" pitchFamily="34" charset="0"/>
              </a:rPr>
              <a:t>here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v-SE" sz="2600" i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i="1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sv-SE" sz="2600" i="1" dirty="0" err="1" smtClean="0">
                <a:latin typeface="Arial" pitchFamily="34" charset="0"/>
                <a:cs typeface="Arial" pitchFamily="34" charset="0"/>
              </a:rPr>
              <a:t>going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600" i="1" dirty="0" err="1" smtClean="0">
                <a:latin typeface="Arial" pitchFamily="34" charset="0"/>
                <a:cs typeface="Arial" pitchFamily="34" charset="0"/>
              </a:rPr>
              <a:t>do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600" i="1" dirty="0" err="1" smtClean="0">
                <a:latin typeface="Arial" pitchFamily="34" charset="0"/>
                <a:cs typeface="Arial" pitchFamily="34" charset="0"/>
              </a:rPr>
              <a:t>put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600" i="1" dirty="0" err="1" smtClean="0">
                <a:latin typeface="Arial" pitchFamily="34" charset="0"/>
                <a:cs typeface="Arial" pitchFamily="34" charset="0"/>
              </a:rPr>
              <a:t>above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i="1" dirty="0" err="1" smtClean="0">
                <a:latin typeface="Arial" pitchFamily="34" charset="0"/>
                <a:cs typeface="Arial" pitchFamily="34" charset="0"/>
              </a:rPr>
              <a:t>equation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i="1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v-SE" sz="2600" i="1" dirty="0" err="1" smtClean="0">
                <a:latin typeface="Arial" pitchFamily="34" charset="0"/>
                <a:cs typeface="Arial" pitchFamily="34" charset="0"/>
              </a:rPr>
              <a:t>usable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 form.</a:t>
            </a:r>
            <a:endParaRPr lang="sv-SE" sz="2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36625" y="1886327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Replace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v-SE" sz="26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sv-SE" sz="26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=H</a:t>
            </a:r>
            <a:r>
              <a:rPr lang="sv-SE" sz="26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-PV</a:t>
            </a:r>
            <a:r>
              <a:rPr lang="sv-SE" sz="26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 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936625" y="2378770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2. Express H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in terms of heat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capacities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936625" y="2947413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3. Express F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in terms of either conversion or rates </a:t>
            </a:r>
            <a:br>
              <a:rPr lang="sv-SE" sz="2600" dirty="0" smtClean="0">
                <a:latin typeface="Arial" pitchFamily="34" charset="0"/>
                <a:cs typeface="Arial" pitchFamily="34" charset="0"/>
              </a:rPr>
            </a:br>
            <a:r>
              <a:rPr lang="sv-SE" sz="2600" dirty="0" smtClean="0">
                <a:latin typeface="Arial" pitchFamily="34" charset="0"/>
                <a:cs typeface="Arial" pitchFamily="34" charset="0"/>
              </a:rPr>
              <a:t>	of reaction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936625" y="3808156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Define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ΔH</a:t>
            </a:r>
            <a:r>
              <a:rPr lang="sv-SE" sz="2600" baseline="-25000" dirty="0" err="1" smtClean="0">
                <a:latin typeface="Arial" pitchFamily="34" charset="0"/>
                <a:cs typeface="Arial" pitchFamily="34" charset="0"/>
              </a:rPr>
              <a:t>Rx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936625" y="4325999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Define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ΔC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P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936625" y="4843842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/>
            <a:r>
              <a:rPr lang="sv-SE" sz="2600" dirty="0" smtClean="0">
                <a:latin typeface="Arial" pitchFamily="34" charset="0"/>
                <a:cs typeface="Arial" pitchFamily="34" charset="0"/>
              </a:rPr>
              <a:t>6. Manipulate so that the overall </a:t>
            </a:r>
            <a:r>
              <a:rPr lang="en-US" sz="2800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US" sz="28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alance 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92100" indent="-292100"/>
            <a:r>
              <a:rPr lang="sv-SE" sz="2600" dirty="0" smtClean="0">
                <a:latin typeface="Arial" pitchFamily="34" charset="0"/>
                <a:cs typeface="Arial" pitchFamily="34" charset="0"/>
              </a:rPr>
              <a:t>is in terms of the User Friendly Equations.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30" name="Text Box 46"/>
          <p:cNvSpPr txBox="1">
            <a:spLocks noChangeArrowheads="1"/>
          </p:cNvSpPr>
          <p:nvPr/>
        </p:nvSpPr>
        <p:spPr bwMode="auto">
          <a:xfrm>
            <a:off x="914399" y="1396311"/>
            <a:ext cx="28786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Assumptions:</a:t>
            </a:r>
          </a:p>
        </p:txBody>
      </p:sp>
      <p:grpSp>
        <p:nvGrpSpPr>
          <p:cNvPr id="2" name="Grupp 47"/>
          <p:cNvGrpSpPr/>
          <p:nvPr/>
        </p:nvGrpSpPr>
        <p:grpSpPr>
          <a:xfrm>
            <a:off x="1027112" y="1892989"/>
            <a:ext cx="8116889" cy="2222873"/>
            <a:chOff x="1027112" y="1926855"/>
            <a:chExt cx="8116889" cy="2222873"/>
          </a:xfrm>
        </p:grpSpPr>
        <p:grpSp>
          <p:nvGrpSpPr>
            <p:cNvPr id="3" name="Grupp 44"/>
            <p:cNvGrpSpPr/>
            <p:nvPr/>
          </p:nvGrpSpPr>
          <p:grpSpPr>
            <a:xfrm>
              <a:off x="1027112" y="2189166"/>
              <a:ext cx="7078662" cy="1960562"/>
              <a:chOff x="746190" y="4038264"/>
              <a:chExt cx="4724205" cy="1308453"/>
            </a:xfrm>
          </p:grpSpPr>
          <p:graphicFrame>
            <p:nvGraphicFramePr>
              <p:cNvPr id="67631" name="Object 47"/>
              <p:cNvGraphicFramePr>
                <a:graphicFrameLocks noChangeAspect="1"/>
              </p:cNvGraphicFramePr>
              <p:nvPr/>
            </p:nvGraphicFramePr>
            <p:xfrm>
              <a:off x="746190" y="4038264"/>
              <a:ext cx="4724205" cy="13084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407" name="Equation" r:id="rId4" imgW="3441700" imgH="952500" progId="Equation.3">
                      <p:embed/>
                    </p:oleObj>
                  </mc:Choice>
                  <mc:Fallback>
                    <p:oleObj name="Equation" r:id="rId4" imgW="3441700" imgH="95250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6190" y="4038264"/>
                            <a:ext cx="4724205" cy="130845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7632" name="Line 48"/>
              <p:cNvSpPr>
                <a:spLocks noChangeShapeType="1"/>
              </p:cNvSpPr>
              <p:nvPr/>
            </p:nvSpPr>
            <p:spPr bwMode="auto">
              <a:xfrm flipV="1">
                <a:off x="1447800" y="4038600"/>
                <a:ext cx="3810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633" name="Line 49"/>
              <p:cNvSpPr>
                <a:spLocks noChangeShapeType="1"/>
              </p:cNvSpPr>
              <p:nvPr/>
            </p:nvSpPr>
            <p:spPr bwMode="auto">
              <a:xfrm flipV="1">
                <a:off x="1981200" y="4038600"/>
                <a:ext cx="38100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7634" name="Text Box 50"/>
            <p:cNvSpPr txBox="1">
              <a:spLocks noChangeArrowheads="1"/>
            </p:cNvSpPr>
            <p:nvPr/>
          </p:nvSpPr>
          <p:spPr bwMode="auto">
            <a:xfrm>
              <a:off x="2572212" y="1926855"/>
              <a:ext cx="863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=0</a:t>
              </a:r>
            </a:p>
          </p:txBody>
        </p: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3373967" y="1973022"/>
              <a:ext cx="863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=0</a:t>
              </a:r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3793067" y="2189671"/>
              <a:ext cx="53509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Other energies small compared to internal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400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Intro to Heat </a:t>
            </a:r>
            <a:r>
              <a:rPr lang="sv-SE" sz="4400" dirty="0" err="1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sv-SE" sz="4400" dirty="0">
              <a:ln w="12700">
                <a:noFill/>
                <a:prstDash val="solid"/>
              </a:ln>
              <a:solidFill>
                <a:srgbClr val="C6491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upp 19"/>
          <p:cNvGrpSpPr/>
          <p:nvPr/>
        </p:nvGrpSpPr>
        <p:grpSpPr>
          <a:xfrm>
            <a:off x="914400" y="4373030"/>
            <a:ext cx="8207375" cy="951445"/>
            <a:chOff x="914400" y="4373030"/>
            <a:chExt cx="8207375" cy="951445"/>
          </a:xfrm>
        </p:grpSpPr>
        <p:graphicFrame>
          <p:nvGraphicFramePr>
            <p:cNvPr id="12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8129138"/>
                </p:ext>
              </p:extLst>
            </p:nvPr>
          </p:nvGraphicFramePr>
          <p:xfrm>
            <a:off x="939800" y="4827588"/>
            <a:ext cx="1698625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08" name="Equation" r:id="rId6" imgW="825500" imgH="241300" progId="Equation.3">
                    <p:embed/>
                  </p:oleObj>
                </mc:Choice>
                <mc:Fallback>
                  <p:oleObj name="Equation" r:id="rId6" imgW="825500" imgH="2413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9800" y="4827588"/>
                          <a:ext cx="1698625" cy="496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ruta 18"/>
            <p:cNvSpPr txBox="1"/>
            <p:nvPr/>
          </p:nvSpPr>
          <p:spPr>
            <a:xfrm>
              <a:off x="914400" y="4373030"/>
              <a:ext cx="82073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Recall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" name="Picture 17" descr="Fire.svg.m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5432" y="371853"/>
            <a:ext cx="1087977" cy="1721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853100"/>
              </p:ext>
            </p:extLst>
          </p:nvPr>
        </p:nvGraphicFramePr>
        <p:xfrm>
          <a:off x="785813" y="1860550"/>
          <a:ext cx="800258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07" name="Equation" r:id="rId4" imgW="3695700" imgH="444500" progId="Equation.3">
                  <p:embed/>
                </p:oleObj>
              </mc:Choice>
              <mc:Fallback>
                <p:oleObj name="Equation" r:id="rId4" imgW="3695700" imgH="4445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860550"/>
                        <a:ext cx="8002587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464987"/>
              </p:ext>
            </p:extLst>
          </p:nvPr>
        </p:nvGraphicFramePr>
        <p:xfrm>
          <a:off x="754063" y="3059113"/>
          <a:ext cx="6978650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08" name="Equation" r:id="rId6" imgW="3162300" imgH="533400" progId="Equation.3">
                  <p:embed/>
                </p:oleObj>
              </mc:Choice>
              <mc:Fallback>
                <p:oleObj name="Equation" r:id="rId6" imgW="3162300" imgH="533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3059113"/>
                        <a:ext cx="6978650" cy="117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7"/>
          <p:cNvGrpSpPr/>
          <p:nvPr/>
        </p:nvGrpSpPr>
        <p:grpSpPr>
          <a:xfrm>
            <a:off x="603504" y="4414777"/>
            <a:ext cx="5729563" cy="1190158"/>
            <a:chOff x="479682" y="4588347"/>
            <a:chExt cx="5729563" cy="1190158"/>
          </a:xfrm>
        </p:grpSpPr>
        <p:graphicFrame>
          <p:nvGraphicFramePr>
            <p:cNvPr id="11059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6347978"/>
                </p:ext>
              </p:extLst>
            </p:nvPr>
          </p:nvGraphicFramePr>
          <p:xfrm>
            <a:off x="708028" y="4613808"/>
            <a:ext cx="5211763" cy="1063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509" name="Equation" r:id="rId8" imgW="2171700" imgH="444500" progId="Equation.3">
                    <p:embed/>
                  </p:oleObj>
                </mc:Choice>
                <mc:Fallback>
                  <p:oleObj name="Equation" r:id="rId8" imgW="2171700" imgH="4445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028" y="4613808"/>
                          <a:ext cx="5211763" cy="1063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6"/>
            <p:cNvSpPr/>
            <p:nvPr/>
          </p:nvSpPr>
          <p:spPr>
            <a:xfrm>
              <a:off x="479682" y="4588347"/>
              <a:ext cx="5729563" cy="119015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upp 10"/>
          <p:cNvGrpSpPr/>
          <p:nvPr/>
        </p:nvGrpSpPr>
        <p:grpSpPr>
          <a:xfrm>
            <a:off x="682629" y="1389063"/>
            <a:ext cx="8207375" cy="511178"/>
            <a:chOff x="919691" y="1541460"/>
            <a:chExt cx="8207375" cy="511178"/>
          </a:xfrm>
        </p:grpSpPr>
        <p:sp>
          <p:nvSpPr>
            <p:cNvPr id="9" name="textruta 8"/>
            <p:cNvSpPr txBox="1"/>
            <p:nvPr/>
          </p:nvSpPr>
          <p:spPr>
            <a:xfrm>
              <a:off x="919691" y="1560195"/>
              <a:ext cx="82073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Substituting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for 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84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6447210"/>
                </p:ext>
              </p:extLst>
            </p:nvPr>
          </p:nvGraphicFramePr>
          <p:xfrm>
            <a:off x="3324347" y="1541460"/>
            <a:ext cx="411163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510" name="Equation" r:id="rId10" imgW="177800" imgH="203200" progId="Equation.3">
                    <p:embed/>
                  </p:oleObj>
                </mc:Choice>
                <mc:Fallback>
                  <p:oleObj name="Equation" r:id="rId10" imgW="177800" imgH="2032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4347" y="1541460"/>
                          <a:ext cx="411163" cy="471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842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967031"/>
              </p:ext>
            </p:extLst>
          </p:nvPr>
        </p:nvGraphicFramePr>
        <p:xfrm>
          <a:off x="2984500" y="5863434"/>
          <a:ext cx="4911725" cy="66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11" name="Equation" r:id="rId12" imgW="1954951" imgH="253890" progId="Equation.3">
                  <p:embed/>
                </p:oleObj>
              </mc:Choice>
              <mc:Fallback>
                <p:oleObj name="Equation" r:id="rId12" imgW="1954951" imgH="25389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5863434"/>
                        <a:ext cx="4911725" cy="6683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ruta 18"/>
          <p:cNvSpPr txBox="1"/>
          <p:nvPr/>
        </p:nvSpPr>
        <p:spPr>
          <a:xfrm>
            <a:off x="682629" y="5928994"/>
            <a:ext cx="23018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Steady State: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Fire.svg.m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15432" y="371853"/>
            <a:ext cx="1087977" cy="1721191"/>
          </a:xfrm>
          <a:prstGeom prst="rect">
            <a:avLst/>
          </a:prstGeom>
        </p:spPr>
      </p:pic>
      <p:sp>
        <p:nvSpPr>
          <p:cNvPr id="16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400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Intro to Heat </a:t>
            </a:r>
            <a:r>
              <a:rPr lang="sv-SE" sz="4400" dirty="0" err="1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sv-SE" sz="4400" dirty="0">
              <a:ln w="12700">
                <a:noFill/>
                <a:prstDash val="solid"/>
              </a:ln>
              <a:solidFill>
                <a:srgbClr val="C6491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 12"/>
          <p:cNvGrpSpPr/>
          <p:nvPr/>
        </p:nvGrpSpPr>
        <p:grpSpPr>
          <a:xfrm>
            <a:off x="936625" y="1569494"/>
            <a:ext cx="8207375" cy="2022682"/>
            <a:chOff x="936625" y="841375"/>
            <a:chExt cx="8207375" cy="2022682"/>
          </a:xfrm>
        </p:grpSpPr>
        <p:sp>
          <p:nvSpPr>
            <p:cNvPr id="4" name="textruta 3"/>
            <p:cNvSpPr txBox="1"/>
            <p:nvPr/>
          </p:nvSpPr>
          <p:spPr>
            <a:xfrm>
              <a:off x="936625" y="841375"/>
              <a:ext cx="820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General </a:t>
              </a:r>
              <a:r>
                <a:rPr lang="en-US" sz="2800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Energy Balance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upp 4"/>
            <p:cNvGrpSpPr/>
            <p:nvPr/>
          </p:nvGrpSpPr>
          <p:grpSpPr>
            <a:xfrm>
              <a:off x="948266" y="1503148"/>
              <a:ext cx="6705600" cy="1360909"/>
              <a:chOff x="829735" y="5252088"/>
              <a:chExt cx="6705600" cy="1360909"/>
            </a:xfrm>
          </p:grpSpPr>
          <p:graphicFrame>
            <p:nvGraphicFramePr>
              <p:cNvPr id="6" name="Object 5"/>
              <p:cNvGraphicFramePr>
                <a:graphicFrameLocks noChangeAspect="1"/>
              </p:cNvGraphicFramePr>
              <p:nvPr/>
            </p:nvGraphicFramePr>
            <p:xfrm>
              <a:off x="970494" y="5333265"/>
              <a:ext cx="6426200" cy="1206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104" name="Equation" r:id="rId3" imgW="2336800" imgH="419100" progId="Equation.3">
                      <p:embed/>
                    </p:oleObj>
                  </mc:Choice>
                  <mc:Fallback>
                    <p:oleObj name="Equation" r:id="rId3" imgW="2336800" imgH="41910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0494" y="5333265"/>
                            <a:ext cx="6426200" cy="1206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" name="Rektangel 6"/>
              <p:cNvSpPr/>
              <p:nvPr/>
            </p:nvSpPr>
            <p:spPr>
              <a:xfrm>
                <a:off x="829735" y="5252088"/>
                <a:ext cx="6705600" cy="1360909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4" name="Grupp 13"/>
          <p:cNvGrpSpPr/>
          <p:nvPr/>
        </p:nvGrpSpPr>
        <p:grpSpPr>
          <a:xfrm>
            <a:off x="936625" y="4182514"/>
            <a:ext cx="8207375" cy="2072109"/>
            <a:chOff x="936625" y="3454395"/>
            <a:chExt cx="8207375" cy="2072109"/>
          </a:xfrm>
        </p:grpSpPr>
        <p:sp>
          <p:nvSpPr>
            <p:cNvPr id="8" name="textruta 7"/>
            <p:cNvSpPr txBox="1"/>
            <p:nvPr/>
          </p:nvSpPr>
          <p:spPr>
            <a:xfrm>
              <a:off x="936625" y="3454395"/>
              <a:ext cx="82073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For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Steady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State Operation: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upp 9"/>
            <p:cNvGrpSpPr/>
            <p:nvPr/>
          </p:nvGrpSpPr>
          <p:grpSpPr>
            <a:xfrm>
              <a:off x="936625" y="4165595"/>
              <a:ext cx="6705600" cy="1360909"/>
              <a:chOff x="829735" y="5252088"/>
              <a:chExt cx="6705600" cy="1360909"/>
            </a:xfrm>
          </p:grpSpPr>
          <p:graphicFrame>
            <p:nvGraphicFramePr>
              <p:cNvPr id="11" name="Object 5"/>
              <p:cNvGraphicFramePr>
                <a:graphicFrameLocks noChangeAspect="1"/>
              </p:cNvGraphicFramePr>
              <p:nvPr/>
            </p:nvGraphicFramePr>
            <p:xfrm>
              <a:off x="1494898" y="5568006"/>
              <a:ext cx="5378450" cy="731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105" name="Equation" r:id="rId5" imgW="1954951" imgH="253890" progId="Equation.3">
                      <p:embed/>
                    </p:oleObj>
                  </mc:Choice>
                  <mc:Fallback>
                    <p:oleObj name="Equation" r:id="rId5" imgW="1954951" imgH="25389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4898" y="5568006"/>
                            <a:ext cx="5378450" cy="7318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Rektangel 11"/>
              <p:cNvSpPr/>
              <p:nvPr/>
            </p:nvSpPr>
            <p:spPr>
              <a:xfrm>
                <a:off x="829735" y="5252088"/>
                <a:ext cx="6705600" cy="1360909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Fire.svg.m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432" y="371853"/>
            <a:ext cx="1087977" cy="1721191"/>
          </a:xfrm>
          <a:prstGeom prst="rect">
            <a:avLst/>
          </a:prstGeom>
        </p:spPr>
      </p:pic>
      <p:sp>
        <p:nvSpPr>
          <p:cNvPr id="18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400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Intro to Heat </a:t>
            </a:r>
            <a:r>
              <a:rPr lang="sv-SE" sz="4400" dirty="0" err="1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sv-SE" sz="4400" dirty="0">
              <a:ln w="12700">
                <a:noFill/>
                <a:prstDash val="solid"/>
              </a:ln>
              <a:solidFill>
                <a:srgbClr val="C6491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545944"/>
              </p:ext>
            </p:extLst>
          </p:nvPr>
        </p:nvGraphicFramePr>
        <p:xfrm>
          <a:off x="885825" y="1654159"/>
          <a:ext cx="334486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97" name="Equation" r:id="rId3" imgW="1460500" imgH="266700" progId="Equation.3">
                  <p:embed/>
                </p:oleObj>
              </mc:Choice>
              <mc:Fallback>
                <p:oleObj name="Equation" r:id="rId3" imgW="1460500" imgH="2667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1654159"/>
                        <a:ext cx="3344862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91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806203"/>
              </p:ext>
            </p:extLst>
          </p:nvPr>
        </p:nvGraphicFramePr>
        <p:xfrm>
          <a:off x="698500" y="2578100"/>
          <a:ext cx="8145463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98" name="Equation" r:id="rId5" imgW="3556000" imgH="482600" progId="Equation.3">
                  <p:embed/>
                </p:oleObj>
              </mc:Choice>
              <mc:Fallback>
                <p:oleObj name="Equation" r:id="rId5" imgW="3556000" imgH="482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2578100"/>
                        <a:ext cx="8145463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682397"/>
              </p:ext>
            </p:extLst>
          </p:nvPr>
        </p:nvGraphicFramePr>
        <p:xfrm>
          <a:off x="957263" y="4386263"/>
          <a:ext cx="65452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99" name="Equation" r:id="rId7" imgW="2857500" imgH="317500" progId="Equation.3">
                  <p:embed/>
                </p:oleObj>
              </mc:Choice>
              <mc:Fallback>
                <p:oleObj name="Equation" r:id="rId7" imgW="2857500" imgH="3175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4386263"/>
                        <a:ext cx="65452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Fire.svg.m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5432" y="371853"/>
            <a:ext cx="1087977" cy="1721191"/>
          </a:xfrm>
          <a:prstGeom prst="rect">
            <a:avLst/>
          </a:prstGeom>
        </p:spPr>
      </p:pic>
      <p:sp>
        <p:nvSpPr>
          <p:cNvPr id="9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400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Intro to Heat </a:t>
            </a:r>
            <a:r>
              <a:rPr lang="sv-SE" sz="4400" dirty="0" err="1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sv-SE" sz="4400" dirty="0">
              <a:ln w="12700">
                <a:noFill/>
                <a:prstDash val="solid"/>
              </a:ln>
              <a:solidFill>
                <a:srgbClr val="C6491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3"/>
          <p:cNvGrpSpPr/>
          <p:nvPr/>
        </p:nvGrpSpPr>
        <p:grpSpPr>
          <a:xfrm>
            <a:off x="962025" y="2111406"/>
            <a:ext cx="7194845" cy="1116608"/>
            <a:chOff x="457200" y="2713886"/>
            <a:chExt cx="4692808" cy="638767"/>
          </a:xfrm>
        </p:grpSpPr>
        <p:graphicFrame>
          <p:nvGraphicFramePr>
            <p:cNvPr id="116744" name="Object 8"/>
            <p:cNvGraphicFramePr>
              <a:graphicFrameLocks noChangeAspect="1"/>
            </p:cNvGraphicFramePr>
            <p:nvPr/>
          </p:nvGraphicFramePr>
          <p:xfrm>
            <a:off x="457200" y="2713886"/>
            <a:ext cx="2301784" cy="4050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24" name="Equation" r:id="rId4" imgW="1701800" imgH="317500" progId="Equation.3">
                    <p:embed/>
                  </p:oleObj>
                </mc:Choice>
                <mc:Fallback>
                  <p:oleObj name="Equation" r:id="rId4" imgW="1701800" imgH="3175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713886"/>
                          <a:ext cx="2301784" cy="4050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745" name="Text Box 9"/>
            <p:cNvSpPr txBox="1">
              <a:spLocks noChangeArrowheads="1"/>
            </p:cNvSpPr>
            <p:nvPr/>
          </p:nvSpPr>
          <p:spPr bwMode="auto">
            <a:xfrm>
              <a:off x="1751500" y="3123765"/>
              <a:ext cx="3398508" cy="228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Enthalpy of formation at temperature T</a:t>
              </a:r>
              <a:r>
                <a:rPr lang="en-US" sz="2000" baseline="-25000" dirty="0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cxnSp>
          <p:nvCxnSpPr>
            <p:cNvPr id="116746" name="AutoShape 10"/>
            <p:cNvCxnSpPr>
              <a:cxnSpLocks noChangeShapeType="1"/>
            </p:cNvCxnSpPr>
            <p:nvPr/>
          </p:nvCxnSpPr>
          <p:spPr bwMode="auto">
            <a:xfrm>
              <a:off x="1454400" y="3118921"/>
              <a:ext cx="225312" cy="129892"/>
            </a:xfrm>
            <a:prstGeom prst="curvedConnector3">
              <a:avLst>
                <a:gd name="adj1" fmla="val -2352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" name="Grupp 17"/>
          <p:cNvGrpSpPr/>
          <p:nvPr/>
        </p:nvGrpSpPr>
        <p:grpSpPr>
          <a:xfrm>
            <a:off x="939800" y="4696617"/>
            <a:ext cx="6713532" cy="1704183"/>
            <a:chOff x="1617658" y="4221740"/>
            <a:chExt cx="6713532" cy="1704183"/>
          </a:xfrm>
        </p:grpSpPr>
        <p:graphicFrame>
          <p:nvGraphicFramePr>
            <p:cNvPr id="116748" name="Object 12"/>
            <p:cNvGraphicFramePr>
              <a:graphicFrameLocks noChangeAspect="1"/>
            </p:cNvGraphicFramePr>
            <p:nvPr/>
          </p:nvGraphicFramePr>
          <p:xfrm>
            <a:off x="1617658" y="4221740"/>
            <a:ext cx="4589997" cy="1133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25" name="Equation" r:id="rId6" imgW="2209800" imgH="546100" progId="Equation.3">
                    <p:embed/>
                  </p:oleObj>
                </mc:Choice>
                <mc:Fallback>
                  <p:oleObj name="Equation" r:id="rId6" imgW="2209800" imgH="5461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7658" y="4221740"/>
                          <a:ext cx="4589997" cy="11334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749" name="Text Box 13"/>
            <p:cNvSpPr txBox="1">
              <a:spLocks noChangeArrowheads="1"/>
            </p:cNvSpPr>
            <p:nvPr/>
          </p:nvSpPr>
          <p:spPr bwMode="auto">
            <a:xfrm>
              <a:off x="2793990" y="5433480"/>
              <a:ext cx="55372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Heat of reaction at temperature T</a:t>
              </a:r>
            </a:p>
          </p:txBody>
        </p:sp>
        <p:cxnSp>
          <p:nvCxnSpPr>
            <p:cNvPr id="116750" name="AutoShape 14"/>
            <p:cNvCxnSpPr>
              <a:cxnSpLocks noChangeShapeType="1"/>
            </p:cNvCxnSpPr>
            <p:nvPr/>
          </p:nvCxnSpPr>
          <p:spPr bwMode="auto">
            <a:xfrm rot="16200000" flipH="1">
              <a:off x="2447571" y="5379848"/>
              <a:ext cx="354172" cy="3048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62025" y="1523473"/>
            <a:ext cx="5210471" cy="49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For No Phase Changes</a:t>
            </a:r>
            <a:endParaRPr lang="en-US" sz="2600" baseline="-25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0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54706"/>
              </p:ext>
            </p:extLst>
          </p:nvPr>
        </p:nvGraphicFramePr>
        <p:xfrm>
          <a:off x="962025" y="3858422"/>
          <a:ext cx="4131733" cy="5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26" name="Equation" r:id="rId8" imgW="1955800" imgH="241300" progId="Equation.3">
                  <p:embed/>
                </p:oleObj>
              </mc:Choice>
              <mc:Fallback>
                <p:oleObj name="Equation" r:id="rId8" imgW="1955800" imgH="2413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3858422"/>
                        <a:ext cx="4131733" cy="509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955670" y="3201107"/>
            <a:ext cx="5210471" cy="49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Constant Heat Capacities</a:t>
            </a:r>
            <a:endParaRPr lang="en-US" sz="2600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Fire.svg.m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5432" y="371853"/>
            <a:ext cx="1087977" cy="1721191"/>
          </a:xfrm>
          <a:prstGeom prst="rect">
            <a:avLst/>
          </a:prstGeom>
        </p:spPr>
      </p:pic>
      <p:sp>
        <p:nvSpPr>
          <p:cNvPr id="17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400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Intro to Heat </a:t>
            </a:r>
            <a:r>
              <a:rPr lang="sv-SE" sz="4400" dirty="0" err="1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sv-SE" sz="4400" dirty="0">
              <a:ln w="12700">
                <a:noFill/>
                <a:prstDash val="solid"/>
              </a:ln>
              <a:solidFill>
                <a:srgbClr val="C6491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9"/>
          <p:cNvGrpSpPr/>
          <p:nvPr/>
        </p:nvGrpSpPr>
        <p:grpSpPr>
          <a:xfrm>
            <a:off x="495300" y="4387604"/>
            <a:ext cx="8648700" cy="1405184"/>
            <a:chOff x="495300" y="2709339"/>
            <a:chExt cx="8648700" cy="1405184"/>
          </a:xfrm>
        </p:grpSpPr>
        <p:sp>
          <p:nvSpPr>
            <p:cNvPr id="5" name="textruta 4"/>
            <p:cNvSpPr txBox="1"/>
            <p:nvPr/>
          </p:nvSpPr>
          <p:spPr>
            <a:xfrm>
              <a:off x="936625" y="2709339"/>
              <a:ext cx="82073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u="sng" dirty="0" smtClean="0">
                  <a:latin typeface="Arial" pitchFamily="34" charset="0"/>
                  <a:cs typeface="Arial" pitchFamily="34" charset="0"/>
                </a:rPr>
                <a:t>Substituting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back into the </a:t>
              </a:r>
              <a:r>
                <a:rPr lang="en-US" sz="2600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Energy Balance </a:t>
              </a:r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318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6376280"/>
                </p:ext>
              </p:extLst>
            </p:nvPr>
          </p:nvGraphicFramePr>
          <p:xfrm>
            <a:off x="495300" y="3401735"/>
            <a:ext cx="8328025" cy="712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557" name="Equation" r:id="rId3" imgW="4038600" imgH="317500" progId="Equation.3">
                    <p:embed/>
                  </p:oleObj>
                </mc:Choice>
                <mc:Fallback>
                  <p:oleObj name="Equation" r:id="rId3" imgW="4038600" imgH="3175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" y="3401735"/>
                          <a:ext cx="8328025" cy="712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976412"/>
              </p:ext>
            </p:extLst>
          </p:nvPr>
        </p:nvGraphicFramePr>
        <p:xfrm>
          <a:off x="927100" y="1676400"/>
          <a:ext cx="5041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58" name="Equation" r:id="rId5" imgW="2209800" imgH="266700" progId="Equation.3">
                  <p:embed/>
                </p:oleObj>
              </mc:Choice>
              <mc:Fallback>
                <p:oleObj name="Equation" r:id="rId5" imgW="2209800" imgH="26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1676400"/>
                        <a:ext cx="50419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858367"/>
              </p:ext>
            </p:extLst>
          </p:nvPr>
        </p:nvGraphicFramePr>
        <p:xfrm>
          <a:off x="927100" y="2589213"/>
          <a:ext cx="43561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59" name="Equation" r:id="rId7" imgW="2120900" imgH="266700" progId="Equation.3">
                  <p:embed/>
                </p:oleObj>
              </mc:Choice>
              <mc:Fallback>
                <p:oleObj name="Equation" r:id="rId7" imgW="2120900" imgH="266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2589213"/>
                        <a:ext cx="43561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44025"/>
              </p:ext>
            </p:extLst>
          </p:nvPr>
        </p:nvGraphicFramePr>
        <p:xfrm>
          <a:off x="927100" y="3249613"/>
          <a:ext cx="56515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60" name="Equation" r:id="rId9" imgW="2831760" imgH="393480" progId="Equation.3">
                  <p:embed/>
                </p:oleObj>
              </mc:Choice>
              <mc:Fallback>
                <p:oleObj name="Equation" r:id="rId9" imgW="28317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3249613"/>
                        <a:ext cx="5651500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ruta 4"/>
          <p:cNvSpPr txBox="1"/>
          <p:nvPr/>
        </p:nvSpPr>
        <p:spPr>
          <a:xfrm>
            <a:off x="1089025" y="5964078"/>
            <a:ext cx="82073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Adiabatic (Q=0) and no Work 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34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843742"/>
              </p:ext>
            </p:extLst>
          </p:nvPr>
        </p:nvGraphicFramePr>
        <p:xfrm>
          <a:off x="5576887" y="5791994"/>
          <a:ext cx="111601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61" name="Equation" r:id="rId11" imgW="558720" imgH="317160" progId="Equation.3">
                  <p:embed/>
                </p:oleObj>
              </mc:Choice>
              <mc:Fallback>
                <p:oleObj name="Equation" r:id="rId11" imgW="558720" imgH="3171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7" y="5791994"/>
                        <a:ext cx="111601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Fire.svg.m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5432" y="371853"/>
            <a:ext cx="1087977" cy="1721191"/>
          </a:xfrm>
          <a:prstGeom prst="rect">
            <a:avLst/>
          </a:prstGeom>
        </p:spPr>
      </p:pic>
      <p:sp>
        <p:nvSpPr>
          <p:cNvPr id="14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400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Intro to Heat </a:t>
            </a:r>
            <a:r>
              <a:rPr lang="sv-SE" sz="4400" dirty="0" err="1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sv-SE" sz="4400" dirty="0">
              <a:ln w="12700">
                <a:noFill/>
                <a:prstDash val="solid"/>
              </a:ln>
              <a:solidFill>
                <a:srgbClr val="C6491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5"/>
          <p:cNvGrpSpPr/>
          <p:nvPr/>
        </p:nvGrpSpPr>
        <p:grpSpPr>
          <a:xfrm>
            <a:off x="936625" y="1896944"/>
            <a:ext cx="6042026" cy="1186180"/>
            <a:chOff x="614899" y="942659"/>
            <a:chExt cx="6042026" cy="1186180"/>
          </a:xfrm>
        </p:grpSpPr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721261" y="990602"/>
            <a:ext cx="5552578" cy="1097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77" name="Equation" r:id="rId3" imgW="2082800" imgH="393700" progId="Equation.3">
                    <p:embed/>
                  </p:oleObj>
                </mc:Choice>
                <mc:Fallback>
                  <p:oleObj name="Equation" r:id="rId3" imgW="2082800" imgH="3937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261" y="990602"/>
                          <a:ext cx="5552578" cy="1097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ktangel 4"/>
            <p:cNvSpPr/>
            <p:nvPr/>
          </p:nvSpPr>
          <p:spPr>
            <a:xfrm>
              <a:off x="614899" y="942659"/>
              <a:ext cx="6042026" cy="118618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" name="Grupp 7"/>
          <p:cNvGrpSpPr/>
          <p:nvPr/>
        </p:nvGrpSpPr>
        <p:grpSpPr>
          <a:xfrm>
            <a:off x="936624" y="3399037"/>
            <a:ext cx="6543675" cy="1097280"/>
            <a:chOff x="1008604" y="3435241"/>
            <a:chExt cx="6543675" cy="1246187"/>
          </a:xfrm>
        </p:grpSpPr>
        <p:graphicFrame>
          <p:nvGraphicFramePr>
            <p:cNvPr id="13" name="Object 3"/>
            <p:cNvGraphicFramePr>
              <a:graphicFrameLocks noChangeAspect="1"/>
            </p:cNvGraphicFramePr>
            <p:nvPr/>
          </p:nvGraphicFramePr>
          <p:xfrm>
            <a:off x="1113380" y="3536841"/>
            <a:ext cx="5937250" cy="1131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78" name="Equation" r:id="rId5" imgW="2159000" imgH="393700" progId="Equation.3">
                    <p:embed/>
                  </p:oleObj>
                </mc:Choice>
                <mc:Fallback>
                  <p:oleObj name="Equation" r:id="rId5" imgW="2159000" imgH="3937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3380" y="3536841"/>
                          <a:ext cx="5937250" cy="1131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6"/>
            <p:cNvSpPr/>
            <p:nvPr/>
          </p:nvSpPr>
          <p:spPr>
            <a:xfrm>
              <a:off x="1008604" y="3435241"/>
              <a:ext cx="6543675" cy="1246187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27</a:t>
            </a:fld>
            <a:endParaRPr lang="sv-SE"/>
          </a:p>
        </p:txBody>
      </p:sp>
      <p:pic>
        <p:nvPicPr>
          <p:cNvPr id="12" name="Picture 11" descr="Fire.svg.m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432" y="371853"/>
            <a:ext cx="1087977" cy="1721191"/>
          </a:xfrm>
          <a:prstGeom prst="rect">
            <a:avLst/>
          </a:prstGeom>
        </p:spPr>
      </p:pic>
      <p:sp>
        <p:nvSpPr>
          <p:cNvPr id="17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400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Intro to Heat </a:t>
            </a:r>
            <a:r>
              <a:rPr lang="sv-SE" sz="4400" dirty="0" err="1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sv-SE" sz="4400" dirty="0">
              <a:ln w="12700">
                <a:noFill/>
                <a:prstDash val="solid"/>
              </a:ln>
              <a:solidFill>
                <a:srgbClr val="C6491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9"/>
          <p:cNvGrpSpPr/>
          <p:nvPr/>
        </p:nvGrpSpPr>
        <p:grpSpPr>
          <a:xfrm>
            <a:off x="393700" y="2988689"/>
            <a:ext cx="8638412" cy="1405511"/>
            <a:chOff x="505588" y="2709339"/>
            <a:chExt cx="8638412" cy="1405511"/>
          </a:xfrm>
        </p:grpSpPr>
        <p:sp>
          <p:nvSpPr>
            <p:cNvPr id="5" name="textruta 4"/>
            <p:cNvSpPr txBox="1"/>
            <p:nvPr/>
          </p:nvSpPr>
          <p:spPr>
            <a:xfrm>
              <a:off x="936625" y="2709339"/>
              <a:ext cx="820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u="sng" dirty="0" smtClean="0">
                  <a:latin typeface="Arial" pitchFamily="34" charset="0"/>
                  <a:cs typeface="Arial" pitchFamily="34" charset="0"/>
                </a:rPr>
                <a:t>Substituting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back into the </a:t>
              </a:r>
              <a:r>
                <a:rPr lang="en-US" sz="2800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Energy Balance 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318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7402365"/>
                </p:ext>
              </p:extLst>
            </p:nvPr>
          </p:nvGraphicFramePr>
          <p:xfrm>
            <a:off x="505588" y="3402063"/>
            <a:ext cx="8328025" cy="712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01" name="Equation" r:id="rId3" imgW="4038600" imgH="317500" progId="Equation.3">
                    <p:embed/>
                  </p:oleObj>
                </mc:Choice>
                <mc:Fallback>
                  <p:oleObj name="Equation" r:id="rId3" imgW="4038600" imgH="3175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588" y="3402063"/>
                          <a:ext cx="8328025" cy="712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31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273305"/>
              </p:ext>
            </p:extLst>
          </p:nvPr>
        </p:nvGraphicFramePr>
        <p:xfrm>
          <a:off x="941388" y="2011363"/>
          <a:ext cx="65452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2" name="Equation" r:id="rId5" imgW="2857500" imgH="317500" progId="Equation.3">
                  <p:embed/>
                </p:oleObj>
              </mc:Choice>
              <mc:Fallback>
                <p:oleObj name="Equation" r:id="rId5" imgW="2857500" imgH="317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2011363"/>
                        <a:ext cx="65452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Fire.svg.m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432" y="371853"/>
            <a:ext cx="1087977" cy="1721191"/>
          </a:xfrm>
          <a:prstGeom prst="rect">
            <a:avLst/>
          </a:prstGeom>
        </p:spPr>
      </p:pic>
      <p:sp>
        <p:nvSpPr>
          <p:cNvPr id="10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v-SE" sz="440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Intro to Heat Effects</a:t>
            </a:r>
            <a:endParaRPr lang="sv-SE" sz="4400" dirty="0">
              <a:ln w="12700">
                <a:noFill/>
                <a:prstDash val="solid"/>
              </a:ln>
              <a:solidFill>
                <a:srgbClr val="C6491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1"/>
          <p:cNvGrpSpPr/>
          <p:nvPr/>
        </p:nvGrpSpPr>
        <p:grpSpPr>
          <a:xfrm>
            <a:off x="1247183" y="3241514"/>
            <a:ext cx="4060293" cy="3502186"/>
            <a:chOff x="656983" y="2107512"/>
            <a:chExt cx="4984762" cy="4717610"/>
          </a:xfrm>
        </p:grpSpPr>
        <p:grpSp>
          <p:nvGrpSpPr>
            <p:cNvPr id="3" name="Grupp 7"/>
            <p:cNvGrpSpPr/>
            <p:nvPr/>
          </p:nvGrpSpPr>
          <p:grpSpPr>
            <a:xfrm>
              <a:off x="1252272" y="2353734"/>
              <a:ext cx="3268930" cy="3802330"/>
              <a:chOff x="4571205" y="2827867"/>
              <a:chExt cx="3268930" cy="3802330"/>
            </a:xfrm>
          </p:grpSpPr>
          <p:cxnSp>
            <p:nvCxnSpPr>
              <p:cNvPr id="4" name="Rak 3"/>
              <p:cNvCxnSpPr/>
              <p:nvPr/>
            </p:nvCxnSpPr>
            <p:spPr>
              <a:xfrm rot="16200000" flipV="1">
                <a:off x="2670835" y="4728237"/>
                <a:ext cx="3802330" cy="159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Rak 4"/>
              <p:cNvCxnSpPr/>
              <p:nvPr/>
            </p:nvCxnSpPr>
            <p:spPr>
              <a:xfrm rot="10800000" flipV="1">
                <a:off x="4571206" y="6627811"/>
                <a:ext cx="3268929" cy="158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Rak 5"/>
              <p:cNvCxnSpPr/>
              <p:nvPr/>
            </p:nvCxnSpPr>
            <p:spPr>
              <a:xfrm rot="10800000" flipV="1">
                <a:off x="4571209" y="3094276"/>
                <a:ext cx="3000937" cy="2591334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ruta 8"/>
            <p:cNvSpPr txBox="1"/>
            <p:nvPr/>
          </p:nvSpPr>
          <p:spPr>
            <a:xfrm>
              <a:off x="4253213" y="6161778"/>
              <a:ext cx="1388532" cy="66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smtClean="0">
                  <a:latin typeface="Arial" pitchFamily="34" charset="0"/>
                  <a:cs typeface="Arial" pitchFamily="34" charset="0"/>
                </a:rPr>
                <a:t>X</a:t>
              </a:r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ruta 9"/>
            <p:cNvSpPr txBox="1"/>
            <p:nvPr/>
          </p:nvSpPr>
          <p:spPr>
            <a:xfrm>
              <a:off x="656983" y="4900466"/>
              <a:ext cx="1388533" cy="66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776246" y="2107512"/>
              <a:ext cx="1388532" cy="66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smtClean="0">
                  <a:latin typeface="Arial" pitchFamily="34" charset="0"/>
                  <a:cs typeface="Arial" pitchFamily="34" charset="0"/>
                </a:rPr>
                <a:t>T</a:t>
              </a:r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736449"/>
              </p:ext>
            </p:extLst>
          </p:nvPr>
        </p:nvGraphicFramePr>
        <p:xfrm>
          <a:off x="707135" y="2273109"/>
          <a:ext cx="8170862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33" name="Equation" r:id="rId3" imgW="3822480" imgH="507960" progId="Equation.3">
                  <p:embed/>
                </p:oleObj>
              </mc:Choice>
              <mc:Fallback>
                <p:oleObj name="Equation" r:id="rId3" imgW="382248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135" y="2273109"/>
                        <a:ext cx="8170862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Adiabatic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Energy Balance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89025" y="1320865"/>
            <a:ext cx="8207375" cy="658812"/>
            <a:chOff x="1089025" y="1193865"/>
            <a:chExt cx="8207375" cy="658812"/>
          </a:xfrm>
        </p:grpSpPr>
        <p:sp>
          <p:nvSpPr>
            <p:cNvPr id="17" name="textruta 4"/>
            <p:cNvSpPr txBox="1"/>
            <p:nvPr/>
          </p:nvSpPr>
          <p:spPr>
            <a:xfrm>
              <a:off x="1089025" y="1340914"/>
              <a:ext cx="82073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Adiabatic (Q=0) and no Work </a:t>
              </a:r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1552932"/>
                </p:ext>
              </p:extLst>
            </p:nvPr>
          </p:nvGraphicFramePr>
          <p:xfrm>
            <a:off x="5589587" y="1193865"/>
            <a:ext cx="1116013" cy="658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534" name="Equation" r:id="rId5" imgW="558720" imgH="317160" progId="Equation.3">
                    <p:embed/>
                  </p:oleObj>
                </mc:Choice>
                <mc:Fallback>
                  <p:oleObj name="Equation" r:id="rId5" imgW="558720" imgH="31716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9587" y="1193865"/>
                          <a:ext cx="1116013" cy="6588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ruta 4"/>
          <p:cNvSpPr txBox="1"/>
          <p:nvPr/>
        </p:nvSpPr>
        <p:spPr>
          <a:xfrm>
            <a:off x="5117306" y="4625657"/>
            <a:ext cx="25915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Exothermic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Rationale and Overview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Let’s calculate the volume necessary to achieve a conversion, X, in a PFR for a first-order, exothermic and adiabatic reaction.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The temperature profile might look something like this:</a:t>
            </a:r>
          </a:p>
          <a:p>
            <a:pPr marL="0" indent="0">
              <a:buNone/>
            </a:pPr>
            <a:endParaRPr lang="en-US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 37"/>
          <p:cNvGrpSpPr/>
          <p:nvPr/>
        </p:nvGrpSpPr>
        <p:grpSpPr>
          <a:xfrm>
            <a:off x="561444" y="3870646"/>
            <a:ext cx="8021112" cy="2777067"/>
            <a:chOff x="835027" y="2947776"/>
            <a:chExt cx="8021112" cy="2777067"/>
          </a:xfrm>
        </p:grpSpPr>
        <p:grpSp>
          <p:nvGrpSpPr>
            <p:cNvPr id="6" name="Grupp 34"/>
            <p:cNvGrpSpPr/>
            <p:nvPr/>
          </p:nvGrpSpPr>
          <p:grpSpPr>
            <a:xfrm>
              <a:off x="835027" y="2947776"/>
              <a:ext cx="2645515" cy="2770717"/>
              <a:chOff x="835027" y="2947776"/>
              <a:chExt cx="2645515" cy="2770717"/>
            </a:xfrm>
          </p:grpSpPr>
          <p:grpSp>
            <p:nvGrpSpPr>
              <p:cNvPr id="23" name="Grupp 17"/>
              <p:cNvGrpSpPr/>
              <p:nvPr/>
            </p:nvGrpSpPr>
            <p:grpSpPr>
              <a:xfrm>
                <a:off x="1193799" y="2947776"/>
                <a:ext cx="2286743" cy="2281449"/>
                <a:chOff x="931332" y="2798551"/>
                <a:chExt cx="2286743" cy="2281449"/>
              </a:xfrm>
            </p:grpSpPr>
            <p:grpSp>
              <p:nvGrpSpPr>
                <p:cNvPr id="26" name="Grupp 10"/>
                <p:cNvGrpSpPr/>
                <p:nvPr/>
              </p:nvGrpSpPr>
              <p:grpSpPr>
                <a:xfrm>
                  <a:off x="936625" y="2798551"/>
                  <a:ext cx="2281449" cy="2281449"/>
                  <a:chOff x="4822825" y="2476817"/>
                  <a:chExt cx="2281449" cy="2281449"/>
                </a:xfrm>
              </p:grpSpPr>
              <p:cxnSp>
                <p:nvCxnSpPr>
                  <p:cNvPr id="28" name="Rak 8"/>
                  <p:cNvCxnSpPr/>
                  <p:nvPr/>
                </p:nvCxnSpPr>
                <p:spPr>
                  <a:xfrm rot="16200000" flipH="1">
                    <a:off x="3683688" y="3615954"/>
                    <a:ext cx="2281449" cy="3175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Rak 9"/>
                  <p:cNvCxnSpPr/>
                  <p:nvPr/>
                </p:nvCxnSpPr>
                <p:spPr>
                  <a:xfrm rot="10800000" flipH="1">
                    <a:off x="4822825" y="4755091"/>
                    <a:ext cx="2281449" cy="3175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" name="Frihandsfigur 16"/>
                <p:cNvSpPr/>
                <p:nvPr/>
              </p:nvSpPr>
              <p:spPr>
                <a:xfrm>
                  <a:off x="931332" y="4199467"/>
                  <a:ext cx="2286743" cy="880533"/>
                </a:xfrm>
                <a:custGeom>
                  <a:avLst/>
                  <a:gdLst>
                    <a:gd name="connsiteX0" fmla="*/ 0 w 1524000"/>
                    <a:gd name="connsiteY0" fmla="*/ 883355 h 883355"/>
                    <a:gd name="connsiteX1" fmla="*/ 541867 w 1524000"/>
                    <a:gd name="connsiteY1" fmla="*/ 747888 h 883355"/>
                    <a:gd name="connsiteX2" fmla="*/ 948267 w 1524000"/>
                    <a:gd name="connsiteY2" fmla="*/ 121355 h 883355"/>
                    <a:gd name="connsiteX3" fmla="*/ 1524000 w 1524000"/>
                    <a:gd name="connsiteY3" fmla="*/ 19755 h 883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0" h="883355">
                      <a:moveTo>
                        <a:pt x="0" y="883355"/>
                      </a:moveTo>
                      <a:cubicBezTo>
                        <a:pt x="191911" y="879121"/>
                        <a:pt x="383822" y="874888"/>
                        <a:pt x="541867" y="747888"/>
                      </a:cubicBezTo>
                      <a:cubicBezTo>
                        <a:pt x="699912" y="620888"/>
                        <a:pt x="784578" y="242710"/>
                        <a:pt x="948267" y="121355"/>
                      </a:cubicBezTo>
                      <a:cubicBezTo>
                        <a:pt x="1111956" y="0"/>
                        <a:pt x="1524000" y="19755"/>
                        <a:pt x="1524000" y="19755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4" name="textruta 28"/>
              <p:cNvSpPr txBox="1"/>
              <p:nvPr/>
            </p:nvSpPr>
            <p:spPr>
              <a:xfrm>
                <a:off x="835027" y="2950951"/>
                <a:ext cx="46884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ruta 31"/>
              <p:cNvSpPr txBox="1"/>
              <p:nvPr/>
            </p:nvSpPr>
            <p:spPr>
              <a:xfrm>
                <a:off x="2172758" y="5226050"/>
                <a:ext cx="46884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V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upp 35"/>
            <p:cNvGrpSpPr/>
            <p:nvPr/>
          </p:nvGrpSpPr>
          <p:grpSpPr>
            <a:xfrm>
              <a:off x="3425827" y="2950951"/>
              <a:ext cx="2755585" cy="2773892"/>
              <a:chOff x="3629023" y="2950951"/>
              <a:chExt cx="2755585" cy="2773892"/>
            </a:xfrm>
          </p:grpSpPr>
          <p:grpSp>
            <p:nvGrpSpPr>
              <p:cNvPr id="16" name="Grupp 18"/>
              <p:cNvGrpSpPr/>
              <p:nvPr/>
            </p:nvGrpSpPr>
            <p:grpSpPr>
              <a:xfrm>
                <a:off x="4097865" y="2950951"/>
                <a:ext cx="2286743" cy="2281449"/>
                <a:chOff x="931332" y="2798551"/>
                <a:chExt cx="2286743" cy="2281449"/>
              </a:xfrm>
            </p:grpSpPr>
            <p:grpSp>
              <p:nvGrpSpPr>
                <p:cNvPr id="19" name="Grupp 10"/>
                <p:cNvGrpSpPr/>
                <p:nvPr/>
              </p:nvGrpSpPr>
              <p:grpSpPr>
                <a:xfrm>
                  <a:off x="936625" y="2798551"/>
                  <a:ext cx="2281449" cy="2281449"/>
                  <a:chOff x="4822825" y="2476817"/>
                  <a:chExt cx="2281449" cy="2281449"/>
                </a:xfrm>
              </p:grpSpPr>
              <p:cxnSp>
                <p:nvCxnSpPr>
                  <p:cNvPr id="21" name="Rak 21"/>
                  <p:cNvCxnSpPr/>
                  <p:nvPr/>
                </p:nvCxnSpPr>
                <p:spPr>
                  <a:xfrm rot="16200000" flipH="1">
                    <a:off x="3683688" y="3615954"/>
                    <a:ext cx="2281449" cy="3175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Rak 22"/>
                  <p:cNvCxnSpPr/>
                  <p:nvPr/>
                </p:nvCxnSpPr>
                <p:spPr>
                  <a:xfrm rot="10800000" flipH="1">
                    <a:off x="4822825" y="4755091"/>
                    <a:ext cx="2281449" cy="3175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Frihandsfigur 20"/>
                <p:cNvSpPr/>
                <p:nvPr/>
              </p:nvSpPr>
              <p:spPr>
                <a:xfrm>
                  <a:off x="931332" y="4199467"/>
                  <a:ext cx="2286743" cy="880533"/>
                </a:xfrm>
                <a:custGeom>
                  <a:avLst/>
                  <a:gdLst>
                    <a:gd name="connsiteX0" fmla="*/ 0 w 1524000"/>
                    <a:gd name="connsiteY0" fmla="*/ 883355 h 883355"/>
                    <a:gd name="connsiteX1" fmla="*/ 541867 w 1524000"/>
                    <a:gd name="connsiteY1" fmla="*/ 747888 h 883355"/>
                    <a:gd name="connsiteX2" fmla="*/ 948267 w 1524000"/>
                    <a:gd name="connsiteY2" fmla="*/ 121355 h 883355"/>
                    <a:gd name="connsiteX3" fmla="*/ 1524000 w 1524000"/>
                    <a:gd name="connsiteY3" fmla="*/ 19755 h 883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0" h="883355">
                      <a:moveTo>
                        <a:pt x="0" y="883355"/>
                      </a:moveTo>
                      <a:cubicBezTo>
                        <a:pt x="191911" y="879121"/>
                        <a:pt x="383822" y="874888"/>
                        <a:pt x="541867" y="747888"/>
                      </a:cubicBezTo>
                      <a:cubicBezTo>
                        <a:pt x="699912" y="620888"/>
                        <a:pt x="784578" y="242710"/>
                        <a:pt x="948267" y="121355"/>
                      </a:cubicBezTo>
                      <a:cubicBezTo>
                        <a:pt x="1111956" y="0"/>
                        <a:pt x="1524000" y="19755"/>
                        <a:pt x="1524000" y="19755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7" name="textruta 29"/>
              <p:cNvSpPr txBox="1"/>
              <p:nvPr/>
            </p:nvSpPr>
            <p:spPr>
              <a:xfrm>
                <a:off x="3629023" y="2950951"/>
                <a:ext cx="46884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k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ruta 32"/>
              <p:cNvSpPr txBox="1"/>
              <p:nvPr/>
            </p:nvSpPr>
            <p:spPr>
              <a:xfrm>
                <a:off x="5000625" y="5232400"/>
                <a:ext cx="46884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V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upp 36"/>
            <p:cNvGrpSpPr/>
            <p:nvPr/>
          </p:nvGrpSpPr>
          <p:grpSpPr>
            <a:xfrm>
              <a:off x="6109022" y="2950951"/>
              <a:ext cx="2747117" cy="2767542"/>
              <a:chOff x="6396883" y="2950951"/>
              <a:chExt cx="2747117" cy="2767542"/>
            </a:xfrm>
          </p:grpSpPr>
          <p:grpSp>
            <p:nvGrpSpPr>
              <p:cNvPr id="9" name="Grupp 23"/>
              <p:cNvGrpSpPr/>
              <p:nvPr/>
            </p:nvGrpSpPr>
            <p:grpSpPr>
              <a:xfrm>
                <a:off x="6857257" y="2950952"/>
                <a:ext cx="2286743" cy="2281449"/>
                <a:chOff x="931332" y="2798551"/>
                <a:chExt cx="2286743" cy="2281449"/>
              </a:xfrm>
            </p:grpSpPr>
            <p:grpSp>
              <p:nvGrpSpPr>
                <p:cNvPr id="12" name="Grupp 10"/>
                <p:cNvGrpSpPr/>
                <p:nvPr/>
              </p:nvGrpSpPr>
              <p:grpSpPr>
                <a:xfrm>
                  <a:off x="936625" y="2798551"/>
                  <a:ext cx="2281449" cy="2281449"/>
                  <a:chOff x="4822825" y="2476817"/>
                  <a:chExt cx="2281449" cy="2281449"/>
                </a:xfrm>
              </p:grpSpPr>
              <p:cxnSp>
                <p:nvCxnSpPr>
                  <p:cNvPr id="14" name="Rak 26"/>
                  <p:cNvCxnSpPr/>
                  <p:nvPr/>
                </p:nvCxnSpPr>
                <p:spPr>
                  <a:xfrm rot="16200000" flipH="1">
                    <a:off x="3683688" y="3615954"/>
                    <a:ext cx="2281449" cy="3175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Rak 27"/>
                  <p:cNvCxnSpPr/>
                  <p:nvPr/>
                </p:nvCxnSpPr>
                <p:spPr>
                  <a:xfrm rot="10800000" flipH="1">
                    <a:off x="4822825" y="4755091"/>
                    <a:ext cx="2281449" cy="3175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Frihandsfigur 25"/>
                <p:cNvSpPr/>
                <p:nvPr/>
              </p:nvSpPr>
              <p:spPr>
                <a:xfrm>
                  <a:off x="931332" y="4199467"/>
                  <a:ext cx="2286743" cy="880533"/>
                </a:xfrm>
                <a:custGeom>
                  <a:avLst/>
                  <a:gdLst>
                    <a:gd name="connsiteX0" fmla="*/ 0 w 1524000"/>
                    <a:gd name="connsiteY0" fmla="*/ 883355 h 883355"/>
                    <a:gd name="connsiteX1" fmla="*/ 541867 w 1524000"/>
                    <a:gd name="connsiteY1" fmla="*/ 747888 h 883355"/>
                    <a:gd name="connsiteX2" fmla="*/ 948267 w 1524000"/>
                    <a:gd name="connsiteY2" fmla="*/ 121355 h 883355"/>
                    <a:gd name="connsiteX3" fmla="*/ 1524000 w 1524000"/>
                    <a:gd name="connsiteY3" fmla="*/ 19755 h 883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0" h="883355">
                      <a:moveTo>
                        <a:pt x="0" y="883355"/>
                      </a:moveTo>
                      <a:cubicBezTo>
                        <a:pt x="191911" y="879121"/>
                        <a:pt x="383822" y="874888"/>
                        <a:pt x="541867" y="747888"/>
                      </a:cubicBezTo>
                      <a:cubicBezTo>
                        <a:pt x="699912" y="620888"/>
                        <a:pt x="784578" y="242710"/>
                        <a:pt x="948267" y="121355"/>
                      </a:cubicBezTo>
                      <a:cubicBezTo>
                        <a:pt x="1111956" y="0"/>
                        <a:pt x="1524000" y="19755"/>
                        <a:pt x="1524000" y="19755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" name="textruta 30"/>
              <p:cNvSpPr txBox="1"/>
              <p:nvPr/>
            </p:nvSpPr>
            <p:spPr>
              <a:xfrm>
                <a:off x="6396883" y="2950951"/>
                <a:ext cx="46884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ruta 33"/>
              <p:cNvSpPr txBox="1"/>
              <p:nvPr/>
            </p:nvSpPr>
            <p:spPr>
              <a:xfrm>
                <a:off x="7760758" y="5226050"/>
                <a:ext cx="46884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V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424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38"/>
          <p:cNvGrpSpPr/>
          <p:nvPr/>
        </p:nvGrpSpPr>
        <p:grpSpPr>
          <a:xfrm>
            <a:off x="936625" y="2111505"/>
            <a:ext cx="4678363" cy="984250"/>
            <a:chOff x="1012825" y="1586984"/>
            <a:chExt cx="4678363" cy="984250"/>
          </a:xfrm>
        </p:grpSpPr>
        <p:graphicFrame>
          <p:nvGraphicFramePr>
            <p:cNvPr id="68640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2122893"/>
                </p:ext>
              </p:extLst>
            </p:nvPr>
          </p:nvGraphicFramePr>
          <p:xfrm>
            <a:off x="4094163" y="1650484"/>
            <a:ext cx="1597025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25" name="Equation" r:id="rId4" imgW="748975" imgH="431613" progId="Equation.3">
                    <p:embed/>
                  </p:oleObj>
                </mc:Choice>
                <mc:Fallback>
                  <p:oleObj name="Equation" r:id="rId4" imgW="748975" imgH="431613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4163" y="1650484"/>
                          <a:ext cx="1597025" cy="920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ktangel 34"/>
            <p:cNvSpPr/>
            <p:nvPr/>
          </p:nvSpPr>
          <p:spPr>
            <a:xfrm>
              <a:off x="1012825" y="1586984"/>
              <a:ext cx="30235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Mole Balance:</a:t>
              </a:r>
              <a:endPara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p 39"/>
          <p:cNvGrpSpPr/>
          <p:nvPr/>
        </p:nvGrpSpPr>
        <p:grpSpPr>
          <a:xfrm>
            <a:off x="936625" y="3389307"/>
            <a:ext cx="8196263" cy="2197100"/>
            <a:chOff x="936625" y="3310416"/>
            <a:chExt cx="8196263" cy="2197100"/>
          </a:xfrm>
        </p:grpSpPr>
        <p:graphicFrame>
          <p:nvGraphicFramePr>
            <p:cNvPr id="68641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6732625"/>
                </p:ext>
              </p:extLst>
            </p:nvPr>
          </p:nvGraphicFramePr>
          <p:xfrm>
            <a:off x="3357563" y="3310416"/>
            <a:ext cx="5775325" cy="2197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26" name="Equation" r:id="rId6" imgW="2870200" imgH="1092200" progId="Equation.3">
                    <p:embed/>
                  </p:oleObj>
                </mc:Choice>
                <mc:Fallback>
                  <p:oleObj name="Equation" r:id="rId6" imgW="2870200" imgH="1092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7563" y="3310416"/>
                          <a:ext cx="5775325" cy="2197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Rektangel 35"/>
            <p:cNvSpPr/>
            <p:nvPr/>
          </p:nvSpPr>
          <p:spPr>
            <a:xfrm>
              <a:off x="936625" y="3537796"/>
              <a:ext cx="26035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2) Rate Laws: </a:t>
              </a:r>
              <a:endPara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Adiabatic </a:t>
            </a:r>
            <a:r>
              <a:rPr lang="en-US" dirty="0">
                <a:solidFill>
                  <a:srgbClr val="FF00FF"/>
                </a:solidFill>
                <a:cs typeface="Arial" pitchFamily="34" charset="0"/>
              </a:rPr>
              <a:t>PFR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936625" y="1350990"/>
            <a:ext cx="1492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↔ B</a:t>
            </a:r>
            <a:endParaRPr lang="sv-SE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2"/>
          <p:cNvGrpSpPr/>
          <p:nvPr/>
        </p:nvGrpSpPr>
        <p:grpSpPr>
          <a:xfrm>
            <a:off x="1004357" y="2076444"/>
            <a:ext cx="4991630" cy="1849755"/>
            <a:chOff x="1004357" y="1636186"/>
            <a:chExt cx="4991630" cy="1849755"/>
          </a:xfrm>
        </p:grpSpPr>
        <p:graphicFrame>
          <p:nvGraphicFramePr>
            <p:cNvPr id="68642" name="Object 34"/>
            <p:cNvGraphicFramePr>
              <a:graphicFrameLocks noChangeAspect="1"/>
            </p:cNvGraphicFramePr>
            <p:nvPr/>
          </p:nvGraphicFramePr>
          <p:xfrm>
            <a:off x="3406774" y="2128629"/>
            <a:ext cx="2589213" cy="1357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349" name="Equation" r:id="rId4" imgW="1016000" imgH="533400" progId="Equation.3">
                    <p:embed/>
                  </p:oleObj>
                </mc:Choice>
                <mc:Fallback>
                  <p:oleObj name="Equation" r:id="rId4" imgW="1016000" imgH="533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6774" y="2128629"/>
                          <a:ext cx="2589213" cy="1357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ktangel 36"/>
            <p:cNvSpPr/>
            <p:nvPr/>
          </p:nvSpPr>
          <p:spPr>
            <a:xfrm>
              <a:off x="1004357" y="1636186"/>
              <a:ext cx="31213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Stoichiometry: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p 13"/>
          <p:cNvGrpSpPr/>
          <p:nvPr/>
        </p:nvGrpSpPr>
        <p:grpSpPr>
          <a:xfrm>
            <a:off x="936625" y="3996255"/>
            <a:ext cx="5059362" cy="1620500"/>
            <a:chOff x="936625" y="3793059"/>
            <a:chExt cx="5059362" cy="1620500"/>
          </a:xfrm>
        </p:grpSpPr>
        <p:graphicFrame>
          <p:nvGraphicFramePr>
            <p:cNvPr id="68644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4399623"/>
                </p:ext>
              </p:extLst>
            </p:nvPr>
          </p:nvGraphicFramePr>
          <p:xfrm>
            <a:off x="3416968" y="4316279"/>
            <a:ext cx="2579019" cy="1097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350" name="Equation" r:id="rId6" imgW="1104900" imgH="469900" progId="Equation.3">
                    <p:embed/>
                  </p:oleObj>
                </mc:Choice>
                <mc:Fallback>
                  <p:oleObj name="Equation" r:id="rId6" imgW="1104900" imgH="4699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6968" y="4316279"/>
                          <a:ext cx="2579019" cy="1097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Rektangel 37"/>
            <p:cNvSpPr/>
            <p:nvPr/>
          </p:nvSpPr>
          <p:spPr>
            <a:xfrm>
              <a:off x="936625" y="3793059"/>
              <a:ext cx="34018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4) Energy </a:t>
              </a:r>
              <a:r>
                <a:rPr lang="en-US" sz="2800" b="1" dirty="0">
                  <a:solidFill>
                    <a:srgbClr val="006699"/>
                  </a:solidFill>
                  <a:latin typeface="Arial" pitchFamily="34" charset="0"/>
                  <a:cs typeface="Arial" pitchFamily="34" charset="0"/>
                </a:rPr>
                <a:t>Balance 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914400" y="5777815"/>
            <a:ext cx="7772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First need to calculate the maximum conversion which is at the </a:t>
            </a:r>
            <a:r>
              <a:rPr lang="sv-SE" sz="2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2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diabatic equilibrium conversion</a:t>
            </a:r>
            <a:r>
              <a:rPr lang="sv-SE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936625" y="1350990"/>
            <a:ext cx="1492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↔ B</a:t>
            </a:r>
            <a:endParaRPr lang="sv-S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Adiabatic </a:t>
            </a:r>
            <a:r>
              <a:rPr lang="en-US" dirty="0">
                <a:solidFill>
                  <a:srgbClr val="FF00FF"/>
                </a:solidFill>
                <a:cs typeface="Arial" pitchFamily="34" charset="0"/>
              </a:rPr>
              <a:t>PFR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11ClassProb13-inser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2" y="1905508"/>
            <a:ext cx="3538728" cy="2907792"/>
          </a:xfrm>
          <a:prstGeom prst="rect">
            <a:avLst/>
          </a:prstGeom>
        </p:spPr>
      </p:pic>
      <p:pic>
        <p:nvPicPr>
          <p:cNvPr id="5" name="Picture 4" descr="W11ClassProb13-inser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740408"/>
            <a:ext cx="5132832" cy="4035552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Adiabatic </a:t>
            </a:r>
            <a:r>
              <a:rPr lang="en-US" dirty="0">
                <a:solidFill>
                  <a:srgbClr val="FF00FF"/>
                </a:solidFill>
                <a:cs typeface="Arial" pitchFamily="34" charset="0"/>
              </a:rPr>
              <a:t>PFR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34"/>
          <p:cNvGrpSpPr/>
          <p:nvPr/>
        </p:nvGrpSpPr>
        <p:grpSpPr>
          <a:xfrm>
            <a:off x="936625" y="1702287"/>
            <a:ext cx="7784042" cy="3857853"/>
            <a:chOff x="6477000" y="3727002"/>
            <a:chExt cx="4877206" cy="2417195"/>
          </a:xfrm>
        </p:grpSpPr>
        <p:sp>
          <p:nvSpPr>
            <p:cNvPr id="68645" name="Line 37"/>
            <p:cNvSpPr>
              <a:spLocks noChangeShapeType="1"/>
            </p:cNvSpPr>
            <p:nvPr/>
          </p:nvSpPr>
          <p:spPr bwMode="auto">
            <a:xfrm>
              <a:off x="6858000" y="4587915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46" name="Line 38"/>
            <p:cNvSpPr>
              <a:spLocks noChangeShapeType="1"/>
            </p:cNvSpPr>
            <p:nvPr/>
          </p:nvSpPr>
          <p:spPr bwMode="auto">
            <a:xfrm>
              <a:off x="6858000" y="6035715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47" name="Line 39"/>
            <p:cNvSpPr>
              <a:spLocks noChangeShapeType="1"/>
            </p:cNvSpPr>
            <p:nvPr/>
          </p:nvSpPr>
          <p:spPr bwMode="auto">
            <a:xfrm flipV="1">
              <a:off x="7315200" y="4724400"/>
              <a:ext cx="6096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48" name="Freeform 40"/>
            <p:cNvSpPr>
              <a:spLocks/>
            </p:cNvSpPr>
            <p:nvPr/>
          </p:nvSpPr>
          <p:spPr bwMode="auto">
            <a:xfrm>
              <a:off x="6858000" y="4876800"/>
              <a:ext cx="1524000" cy="11557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88" y="8"/>
                </a:cxn>
                <a:cxn ang="0">
                  <a:pos x="432" y="56"/>
                </a:cxn>
                <a:cxn ang="0">
                  <a:pos x="528" y="200"/>
                </a:cxn>
                <a:cxn ang="0">
                  <a:pos x="624" y="344"/>
                </a:cxn>
                <a:cxn ang="0">
                  <a:pos x="720" y="536"/>
                </a:cxn>
                <a:cxn ang="0">
                  <a:pos x="864" y="680"/>
                </a:cxn>
                <a:cxn ang="0">
                  <a:pos x="960" y="728"/>
                </a:cxn>
              </a:cxnLst>
              <a:rect l="0" t="0" r="r" b="b"/>
              <a:pathLst>
                <a:path w="960" h="728">
                  <a:moveTo>
                    <a:pt x="0" y="8"/>
                  </a:moveTo>
                  <a:cubicBezTo>
                    <a:pt x="108" y="4"/>
                    <a:pt x="216" y="0"/>
                    <a:pt x="288" y="8"/>
                  </a:cubicBezTo>
                  <a:cubicBezTo>
                    <a:pt x="360" y="16"/>
                    <a:pt x="392" y="24"/>
                    <a:pt x="432" y="56"/>
                  </a:cubicBezTo>
                  <a:cubicBezTo>
                    <a:pt x="472" y="88"/>
                    <a:pt x="496" y="152"/>
                    <a:pt x="528" y="200"/>
                  </a:cubicBezTo>
                  <a:cubicBezTo>
                    <a:pt x="560" y="248"/>
                    <a:pt x="592" y="288"/>
                    <a:pt x="624" y="344"/>
                  </a:cubicBezTo>
                  <a:cubicBezTo>
                    <a:pt x="656" y="400"/>
                    <a:pt x="680" y="480"/>
                    <a:pt x="720" y="536"/>
                  </a:cubicBezTo>
                  <a:cubicBezTo>
                    <a:pt x="760" y="592"/>
                    <a:pt x="824" y="648"/>
                    <a:pt x="864" y="680"/>
                  </a:cubicBezTo>
                  <a:cubicBezTo>
                    <a:pt x="904" y="712"/>
                    <a:pt x="944" y="720"/>
                    <a:pt x="960" y="7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49" name="Line 41"/>
            <p:cNvSpPr>
              <a:spLocks noChangeShapeType="1"/>
            </p:cNvSpPr>
            <p:nvPr/>
          </p:nvSpPr>
          <p:spPr bwMode="auto">
            <a:xfrm flipH="1">
              <a:off x="7772399" y="5054524"/>
              <a:ext cx="381000" cy="1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50" name="Line 42"/>
            <p:cNvSpPr>
              <a:spLocks noChangeShapeType="1"/>
            </p:cNvSpPr>
            <p:nvPr/>
          </p:nvSpPr>
          <p:spPr bwMode="auto">
            <a:xfrm>
              <a:off x="7545277" y="4178842"/>
              <a:ext cx="303323" cy="591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8651" name="Object 43"/>
            <p:cNvGraphicFramePr>
              <a:graphicFrameLocks noChangeAspect="1"/>
            </p:cNvGraphicFramePr>
            <p:nvPr/>
          </p:nvGraphicFramePr>
          <p:xfrm>
            <a:off x="7391400" y="3727002"/>
            <a:ext cx="1676400" cy="6958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445" name="Equation" r:id="rId4" imgW="1129810" imgH="469696" progId="Equation.3">
                    <p:embed/>
                  </p:oleObj>
                </mc:Choice>
                <mc:Fallback>
                  <p:oleObj name="Equation" r:id="rId4" imgW="1129810" imgH="469696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1400" y="3727002"/>
                          <a:ext cx="1676400" cy="6958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52" name="Text Box 44"/>
            <p:cNvSpPr txBox="1">
              <a:spLocks noChangeArrowheads="1"/>
            </p:cNvSpPr>
            <p:nvPr/>
          </p:nvSpPr>
          <p:spPr bwMode="auto">
            <a:xfrm>
              <a:off x="8458200" y="5835650"/>
              <a:ext cx="609600" cy="308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68653" name="Text Box 45"/>
            <p:cNvSpPr txBox="1">
              <a:spLocks noChangeArrowheads="1"/>
            </p:cNvSpPr>
            <p:nvPr/>
          </p:nvSpPr>
          <p:spPr bwMode="auto">
            <a:xfrm>
              <a:off x="6477000" y="4692650"/>
              <a:ext cx="609600" cy="308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800" baseline="-25000" smtClean="0">
                  <a:latin typeface="Arial" pitchFamily="34" charset="0"/>
                  <a:cs typeface="Arial" pitchFamily="34" charset="0"/>
                </a:rPr>
                <a:t>e</a:t>
              </a:r>
              <a:endParaRPr lang="en-US" sz="2800" baseline="-25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54" name="Text Box 46"/>
            <p:cNvSpPr txBox="1">
              <a:spLocks noChangeArrowheads="1"/>
            </p:cNvSpPr>
            <p:nvPr/>
          </p:nvSpPr>
          <p:spPr bwMode="auto">
            <a:xfrm>
              <a:off x="8153400" y="4770437"/>
              <a:ext cx="3200806" cy="559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Adiabatic equilibrium 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conversion and temperature</a:t>
              </a:r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7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756440"/>
              </p:ext>
            </p:extLst>
          </p:nvPr>
        </p:nvGraphicFramePr>
        <p:xfrm>
          <a:off x="3108325" y="5505450"/>
          <a:ext cx="2252663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46" name="Equation" r:id="rId6" imgW="800100" imgH="393700" progId="Equation.3">
                  <p:embed/>
                </p:oleObj>
              </mc:Choice>
              <mc:Fallback>
                <p:oleObj name="Equation" r:id="rId6" imgW="8001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5505450"/>
                        <a:ext cx="2252663" cy="110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936625" y="1408366"/>
            <a:ext cx="1492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↔ B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42"/>
          <p:cNvSpPr>
            <a:spLocks noChangeShapeType="1"/>
          </p:cNvSpPr>
          <p:nvPr/>
        </p:nvSpPr>
        <p:spPr bwMode="auto">
          <a:xfrm>
            <a:off x="2396012" y="6032234"/>
            <a:ext cx="7296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39"/>
          <p:cNvSpPr>
            <a:spLocks noChangeShapeType="1"/>
          </p:cNvSpPr>
          <p:nvPr/>
        </p:nvSpPr>
        <p:spPr bwMode="auto">
          <a:xfrm flipV="1">
            <a:off x="2396010" y="4978400"/>
            <a:ext cx="1058389" cy="10538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ine 39"/>
          <p:cNvSpPr>
            <a:spLocks noChangeShapeType="1"/>
          </p:cNvSpPr>
          <p:nvPr/>
        </p:nvSpPr>
        <p:spPr bwMode="auto">
          <a:xfrm flipH="1" flipV="1">
            <a:off x="2895600" y="4051300"/>
            <a:ext cx="12700" cy="1295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39"/>
          <p:cNvSpPr>
            <a:spLocks noChangeShapeType="1"/>
          </p:cNvSpPr>
          <p:nvPr/>
        </p:nvSpPr>
        <p:spPr bwMode="auto">
          <a:xfrm>
            <a:off x="1536700" y="4064000"/>
            <a:ext cx="13335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Adiabatic </a:t>
            </a:r>
            <a:r>
              <a:rPr lang="en-US" dirty="0">
                <a:solidFill>
                  <a:srgbClr val="FF00FF"/>
                </a:solidFill>
                <a:cs typeface="Arial" pitchFamily="34" charset="0"/>
              </a:rPr>
              <a:t>PFR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3"/>
          <p:cNvSpPr txBox="1">
            <a:spLocks/>
          </p:cNvSpPr>
          <p:nvPr/>
        </p:nvSpPr>
        <p:spPr>
          <a:xfrm>
            <a:off x="799584" y="1375832"/>
            <a:ext cx="7927975" cy="107103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just" defTabSz="91440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sv-S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sv-S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can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sv-S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now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form a table. Set</a:t>
            </a:r>
            <a:r>
              <a:rPr kumimoji="0" lang="sv-S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X, then calculate T, -V</a:t>
            </a:r>
            <a:r>
              <a:rPr kumimoji="0" lang="sv-SE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</a:t>
            </a:r>
            <a:r>
              <a:rPr kumimoji="0" lang="sv-S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</a:p>
          <a:p>
            <a:pPr lvl="0" algn="just" defTabSz="91440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sv-S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and F</a:t>
            </a:r>
            <a:r>
              <a:rPr kumimoji="0" lang="sv-SE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A0</a:t>
            </a:r>
            <a:r>
              <a:rPr kumimoji="0" lang="sv-S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/-r</a:t>
            </a:r>
            <a:r>
              <a:rPr kumimoji="0" lang="sv-SE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</a:t>
            </a:r>
            <a:r>
              <a:rPr kumimoji="0" lang="sv-S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increment X, then plot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/-r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vs. X:</a:t>
            </a:r>
            <a:endParaRPr kumimoji="0" lang="sv-S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 6"/>
          <p:cNvGrpSpPr/>
          <p:nvPr/>
        </p:nvGrpSpPr>
        <p:grpSpPr>
          <a:xfrm>
            <a:off x="963929" y="2365562"/>
            <a:ext cx="5345642" cy="4402491"/>
            <a:chOff x="3502342" y="591344"/>
            <a:chExt cx="3932714" cy="3238851"/>
          </a:xfrm>
        </p:grpSpPr>
        <p:grpSp>
          <p:nvGrpSpPr>
            <p:cNvPr id="8" name="Grupp 9"/>
            <p:cNvGrpSpPr/>
            <p:nvPr/>
          </p:nvGrpSpPr>
          <p:grpSpPr>
            <a:xfrm>
              <a:off x="4571206" y="591344"/>
              <a:ext cx="2863850" cy="2863850"/>
              <a:chOff x="4571206" y="591344"/>
              <a:chExt cx="2863850" cy="2863850"/>
            </a:xfrm>
          </p:grpSpPr>
          <p:cxnSp>
            <p:nvCxnSpPr>
              <p:cNvPr id="11" name="Rak 10"/>
              <p:cNvCxnSpPr/>
              <p:nvPr/>
            </p:nvCxnSpPr>
            <p:spPr>
              <a:xfrm rot="16200000" flipH="1">
                <a:off x="3140075" y="2022475"/>
                <a:ext cx="2863850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ak 11"/>
              <p:cNvCxnSpPr/>
              <p:nvPr/>
            </p:nvCxnSpPr>
            <p:spPr>
              <a:xfrm rot="10800000" flipH="1">
                <a:off x="4571206" y="3453606"/>
                <a:ext cx="2863850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rihandsfigur 12"/>
              <p:cNvSpPr/>
              <p:nvPr/>
            </p:nvSpPr>
            <p:spPr>
              <a:xfrm>
                <a:off x="4571206" y="2040467"/>
                <a:ext cx="2863850" cy="533400"/>
              </a:xfrm>
              <a:custGeom>
                <a:avLst/>
                <a:gdLst>
                  <a:gd name="connsiteX0" fmla="*/ 0 w 1930400"/>
                  <a:gd name="connsiteY0" fmla="*/ 67733 h 533400"/>
                  <a:gd name="connsiteX1" fmla="*/ 558800 w 1930400"/>
                  <a:gd name="connsiteY1" fmla="*/ 474133 h 533400"/>
                  <a:gd name="connsiteX2" fmla="*/ 1490133 w 1930400"/>
                  <a:gd name="connsiteY2" fmla="*/ 423333 h 533400"/>
                  <a:gd name="connsiteX3" fmla="*/ 1930400 w 1930400"/>
                  <a:gd name="connsiteY3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0400" h="533400">
                    <a:moveTo>
                      <a:pt x="0" y="67733"/>
                    </a:moveTo>
                    <a:cubicBezTo>
                      <a:pt x="155222" y="241299"/>
                      <a:pt x="310445" y="414866"/>
                      <a:pt x="558800" y="474133"/>
                    </a:cubicBezTo>
                    <a:cubicBezTo>
                      <a:pt x="807156" y="533400"/>
                      <a:pt x="1261533" y="502355"/>
                      <a:pt x="1490133" y="423333"/>
                    </a:cubicBezTo>
                    <a:cubicBezTo>
                      <a:pt x="1718733" y="344311"/>
                      <a:pt x="1930400" y="0"/>
                      <a:pt x="1930400" y="0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 sz="16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" name="Rektangel 8"/>
            <p:cNvSpPr/>
            <p:nvPr/>
          </p:nvSpPr>
          <p:spPr>
            <a:xfrm>
              <a:off x="3502342" y="863608"/>
              <a:ext cx="1089210" cy="339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4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/-r</a:t>
              </a:r>
              <a:r>
                <a:rPr lang="sv-SE" sz="24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sv-SE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ktangel 9"/>
            <p:cNvSpPr/>
            <p:nvPr/>
          </p:nvSpPr>
          <p:spPr>
            <a:xfrm>
              <a:off x="6102786" y="3490555"/>
              <a:ext cx="389800" cy="339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X</a:t>
              </a:r>
              <a:endParaRPr lang="sv-SE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sv-SE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Adiabatic </a:t>
            </a:r>
            <a:r>
              <a:rPr lang="en-US" dirty="0">
                <a:solidFill>
                  <a:srgbClr val="FF00FF"/>
                </a:solidFill>
                <a:cs typeface="Arial" pitchFamily="34" charset="0"/>
              </a:rPr>
              <a:t>PFR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End of Web Lecture 19</a:t>
            </a:r>
            <a:br>
              <a:rPr lang="sv-SE" b="1" dirty="0" smtClean="0"/>
            </a:br>
            <a:r>
              <a:rPr lang="sv-SE" b="1" dirty="0" smtClean="0"/>
              <a:t>Class Lecture 17</a:t>
            </a:r>
            <a:endParaRPr lang="sv-S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564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Rationale and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Overview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Balance:</a:t>
            </a:r>
          </a:p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Law:</a:t>
            </a:r>
          </a:p>
          <a:p>
            <a:pPr marL="0" indent="0">
              <a:buNone/>
            </a:pPr>
            <a:endParaRPr lang="en-US" b="1" dirty="0">
              <a:solidFill>
                <a:srgbClr val="E818C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Stoichiometry:</a:t>
            </a:r>
          </a:p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Combine:</a:t>
            </a:r>
            <a:endParaRPr lang="en-US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987470"/>
              </p:ext>
            </p:extLst>
          </p:nvPr>
        </p:nvGraphicFramePr>
        <p:xfrm>
          <a:off x="3589338" y="1431925"/>
          <a:ext cx="1436687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09" name="Equation" r:id="rId3" imgW="635000" imgH="431800" progId="Equation.3">
                  <p:embed/>
                </p:oleObj>
              </mc:Choice>
              <mc:Fallback>
                <p:oleObj name="Equation" r:id="rId3" imgW="6350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1431925"/>
                        <a:ext cx="1436687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991390"/>
              </p:ext>
            </p:extLst>
          </p:nvPr>
        </p:nvGraphicFramePr>
        <p:xfrm>
          <a:off x="3660775" y="2498725"/>
          <a:ext cx="3806825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10" name="Equation" r:id="rId5" imgW="1676400" imgH="495300" progId="Equation.3">
                  <p:embed/>
                </p:oleObj>
              </mc:Choice>
              <mc:Fallback>
                <p:oleObj name="Equation" r:id="rId5" imgW="1676400" imgH="495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2498725"/>
                        <a:ext cx="3806825" cy="117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021514"/>
              </p:ext>
            </p:extLst>
          </p:nvPr>
        </p:nvGraphicFramePr>
        <p:xfrm>
          <a:off x="3556000" y="3770313"/>
          <a:ext cx="203358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11" name="Equation" r:id="rId7" imgW="1003300" imgH="241300" progId="Equation.3">
                  <p:embed/>
                </p:oleObj>
              </mc:Choice>
              <mc:Fallback>
                <p:oleObj name="Equation" r:id="rId7" imgW="1003300" imgH="241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3770313"/>
                        <a:ext cx="203358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973761"/>
              </p:ext>
            </p:extLst>
          </p:nvPr>
        </p:nvGraphicFramePr>
        <p:xfrm>
          <a:off x="3048000" y="4505325"/>
          <a:ext cx="56388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12" name="Equation" r:id="rId9" imgW="2273040" imgH="711000" progId="Equation.3">
                  <p:embed/>
                </p:oleObj>
              </mc:Choice>
              <mc:Fallback>
                <p:oleObj name="Equation" r:id="rId9" imgW="227304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05325"/>
                        <a:ext cx="5638800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28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Rationale and Overview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0" name="textruta 6"/>
          <p:cNvSpPr txBox="1"/>
          <p:nvPr/>
        </p:nvSpPr>
        <p:spPr>
          <a:xfrm>
            <a:off x="936625" y="3589867"/>
            <a:ext cx="7772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We cannot solve this equation because we don’t have X either as a function of  V or T. </a:t>
            </a:r>
          </a:p>
          <a:p>
            <a:endParaRPr lang="sv-SE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We need another 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quation. That 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quation is: 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687175"/>
              </p:ext>
            </p:extLst>
          </p:nvPr>
        </p:nvGraphicFramePr>
        <p:xfrm>
          <a:off x="1069975" y="1587500"/>
          <a:ext cx="5160963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92" name="Equation" r:id="rId3" imgW="2273040" imgH="711000" progId="Equation.3">
                  <p:embed/>
                </p:oleObj>
              </mc:Choice>
              <mc:Fallback>
                <p:oleObj name="Equation" r:id="rId3" imgW="22730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1587500"/>
                        <a:ext cx="5160963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ruta 9"/>
          <p:cNvSpPr txBox="1"/>
          <p:nvPr/>
        </p:nvSpPr>
        <p:spPr>
          <a:xfrm>
            <a:off x="955675" y="5364324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800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The Energy </a:t>
            </a:r>
            <a:r>
              <a:rPr lang="en-US" sz="2800" b="1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Balance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0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 Friendly Equations Relate T and X or F</a:t>
            </a:r>
            <a:r>
              <a:rPr lang="en-US" sz="2800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br>
              <a:rPr lang="en-US" sz="2800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sv-SE" sz="2800" baseline="-25000" dirty="0">
              <a:ln w="12700">
                <a:noFill/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914400" y="1491932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sv-SE" sz="2600" u="sng" dirty="0" err="1" smtClean="0">
                <a:latin typeface="Arial" pitchFamily="34" charset="0"/>
                <a:cs typeface="Arial" pitchFamily="34" charset="0"/>
              </a:rPr>
              <a:t>Adiabatic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 CSTR, PFR, </a:t>
            </a:r>
            <a:r>
              <a:rPr lang="sv-SE" sz="2600" u="sng" dirty="0" err="1" smtClean="0">
                <a:latin typeface="Arial" pitchFamily="34" charset="0"/>
                <a:cs typeface="Arial" pitchFamily="34" charset="0"/>
              </a:rPr>
              <a:t>Batch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 or PBR</a:t>
            </a:r>
            <a:endParaRPr lang="sv-SE" sz="26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621391"/>
              </p:ext>
            </p:extLst>
          </p:nvPr>
        </p:nvGraphicFramePr>
        <p:xfrm>
          <a:off x="3314700" y="2087563"/>
          <a:ext cx="251301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3" name="Equation" r:id="rId3" imgW="1104900" imgH="266700" progId="Equation.3">
                  <p:embed/>
                </p:oleObj>
              </mc:Choice>
              <mc:Fallback>
                <p:oleObj name="Equation" r:id="rId3" imgW="1104900" imgH="266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2087563"/>
                        <a:ext cx="2513013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041875"/>
              </p:ext>
            </p:extLst>
          </p:nvPr>
        </p:nvGraphicFramePr>
        <p:xfrm>
          <a:off x="2971800" y="2903538"/>
          <a:ext cx="3201988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4" name="Equation" r:id="rId5" imgW="1409700" imgH="495300" progId="Equation.3">
                  <p:embed/>
                </p:oleObj>
              </mc:Choice>
              <mc:Fallback>
                <p:oleObj name="Equation" r:id="rId5" imgW="1409700" imgH="4953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03538"/>
                        <a:ext cx="3201988" cy="1176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600611"/>
              </p:ext>
            </p:extLst>
          </p:nvPr>
        </p:nvGraphicFramePr>
        <p:xfrm>
          <a:off x="3098800" y="4202113"/>
          <a:ext cx="294322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5" name="Equation" r:id="rId7" imgW="1295400" imgH="495300" progId="Equation.3">
                  <p:embed/>
                </p:oleObj>
              </mc:Choice>
              <mc:Fallback>
                <p:oleObj name="Equation" r:id="rId7" imgW="1295400" imgH="4953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4202113"/>
                        <a:ext cx="2943225" cy="1176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032981"/>
              </p:ext>
            </p:extLst>
          </p:nvPr>
        </p:nvGraphicFramePr>
        <p:xfrm>
          <a:off x="2986088" y="5403850"/>
          <a:ext cx="3173412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6" name="Equation" r:id="rId9" imgW="1397000" imgH="508000" progId="Equation.3">
                  <p:embed/>
                </p:oleObj>
              </mc:Choice>
              <mc:Fallback>
                <p:oleObj name="Equation" r:id="rId9" imgW="1397000" imgH="508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5403850"/>
                        <a:ext cx="3173412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sv-SE" sz="12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upp 30"/>
          <p:cNvGrpSpPr/>
          <p:nvPr/>
        </p:nvGrpSpPr>
        <p:grpSpPr>
          <a:xfrm>
            <a:off x="860424" y="1621477"/>
            <a:ext cx="6051273" cy="4003430"/>
            <a:chOff x="860424" y="1621477"/>
            <a:chExt cx="6051273" cy="4003430"/>
          </a:xfrm>
        </p:grpSpPr>
        <p:grpSp>
          <p:nvGrpSpPr>
            <p:cNvPr id="29" name="Grupp 28"/>
            <p:cNvGrpSpPr/>
            <p:nvPr/>
          </p:nvGrpSpPr>
          <p:grpSpPr>
            <a:xfrm>
              <a:off x="860424" y="1621477"/>
              <a:ext cx="6051273" cy="4003430"/>
              <a:chOff x="980280" y="842169"/>
              <a:chExt cx="6051273" cy="4003430"/>
            </a:xfrm>
          </p:grpSpPr>
          <p:grpSp>
            <p:nvGrpSpPr>
              <p:cNvPr id="17" name="Grupp 16"/>
              <p:cNvGrpSpPr/>
              <p:nvPr/>
            </p:nvGrpSpPr>
            <p:grpSpPr>
              <a:xfrm>
                <a:off x="980280" y="1333818"/>
                <a:ext cx="6051273" cy="3511781"/>
                <a:chOff x="404018" y="842169"/>
                <a:chExt cx="6051273" cy="3511781"/>
              </a:xfrm>
            </p:grpSpPr>
            <p:cxnSp>
              <p:nvCxnSpPr>
                <p:cNvPr id="11" name="Rak 10"/>
                <p:cNvCxnSpPr/>
                <p:nvPr/>
              </p:nvCxnSpPr>
              <p:spPr>
                <a:xfrm rot="5400000">
                  <a:off x="-590021" y="2368021"/>
                  <a:ext cx="3053292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Rak 11"/>
                <p:cNvCxnSpPr/>
                <p:nvPr/>
              </p:nvCxnSpPr>
              <p:spPr>
                <a:xfrm>
                  <a:off x="935831" y="3893873"/>
                  <a:ext cx="3053292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Rak 12"/>
                <p:cNvCxnSpPr/>
                <p:nvPr/>
              </p:nvCxnSpPr>
              <p:spPr>
                <a:xfrm flipV="1">
                  <a:off x="935831" y="1439333"/>
                  <a:ext cx="2772569" cy="2452952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ruta 14"/>
                <p:cNvSpPr txBox="1"/>
                <p:nvPr/>
              </p:nvSpPr>
              <p:spPr>
                <a:xfrm>
                  <a:off x="404018" y="2187094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4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sv-SE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textruta 15"/>
                <p:cNvSpPr txBox="1"/>
                <p:nvPr/>
              </p:nvSpPr>
              <p:spPr>
                <a:xfrm flipH="1">
                  <a:off x="2810932" y="3892285"/>
                  <a:ext cx="36443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400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sv-SE" sz="2400" baseline="-25000" dirty="0" smtClean="0">
                      <a:latin typeface="Arial" pitchFamily="34" charset="0"/>
                      <a:cs typeface="Arial" pitchFamily="34" charset="0"/>
                    </a:rPr>
                    <a:t>EB</a:t>
                  </a:r>
                  <a:endParaRPr lang="sv-SE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7" name="textruta 26"/>
              <p:cNvSpPr txBox="1"/>
              <p:nvPr/>
            </p:nvSpPr>
            <p:spPr>
              <a:xfrm>
                <a:off x="1666080" y="842169"/>
                <a:ext cx="17211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dirty="0" err="1" smtClean="0">
                    <a:latin typeface="Arial" pitchFamily="34" charset="0"/>
                    <a:cs typeface="Arial" pitchFamily="34" charset="0"/>
                  </a:rPr>
                  <a:t>Exothermic</a:t>
                </a:r>
                <a:endParaRPr lang="sv-SE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5" name="textruta 24"/>
            <p:cNvSpPr txBox="1"/>
            <p:nvPr/>
          </p:nvSpPr>
          <p:spPr>
            <a:xfrm>
              <a:off x="908298" y="4707844"/>
              <a:ext cx="790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4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1317624" y="516324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upp 33"/>
          <p:cNvGrpSpPr/>
          <p:nvPr/>
        </p:nvGrpSpPr>
        <p:grpSpPr>
          <a:xfrm>
            <a:off x="4945050" y="1621477"/>
            <a:ext cx="3602038" cy="4003430"/>
            <a:chOff x="4945050" y="1621477"/>
            <a:chExt cx="3602038" cy="4003430"/>
          </a:xfrm>
        </p:grpSpPr>
        <p:grpSp>
          <p:nvGrpSpPr>
            <p:cNvPr id="30" name="Grupp 29"/>
            <p:cNvGrpSpPr/>
            <p:nvPr/>
          </p:nvGrpSpPr>
          <p:grpSpPr>
            <a:xfrm>
              <a:off x="4945050" y="1621477"/>
              <a:ext cx="3602038" cy="4003430"/>
              <a:chOff x="4472251" y="842169"/>
              <a:chExt cx="3602038" cy="4003430"/>
            </a:xfrm>
          </p:grpSpPr>
          <p:grpSp>
            <p:nvGrpSpPr>
              <p:cNvPr id="18" name="Grupp 17"/>
              <p:cNvGrpSpPr/>
              <p:nvPr/>
            </p:nvGrpSpPr>
            <p:grpSpPr>
              <a:xfrm>
                <a:off x="4472251" y="1333818"/>
                <a:ext cx="3602038" cy="3511781"/>
                <a:chOff x="387085" y="842169"/>
                <a:chExt cx="3602038" cy="3511781"/>
              </a:xfrm>
            </p:grpSpPr>
            <p:cxnSp>
              <p:nvCxnSpPr>
                <p:cNvPr id="19" name="Rak 18"/>
                <p:cNvCxnSpPr/>
                <p:nvPr/>
              </p:nvCxnSpPr>
              <p:spPr>
                <a:xfrm rot="5400000">
                  <a:off x="-590021" y="2368021"/>
                  <a:ext cx="3053292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Rak 19"/>
                <p:cNvCxnSpPr/>
                <p:nvPr/>
              </p:nvCxnSpPr>
              <p:spPr>
                <a:xfrm>
                  <a:off x="935831" y="3893873"/>
                  <a:ext cx="3053292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Rak 20"/>
                <p:cNvCxnSpPr/>
                <p:nvPr/>
              </p:nvCxnSpPr>
              <p:spPr>
                <a:xfrm>
                  <a:off x="935831" y="1333024"/>
                  <a:ext cx="2772569" cy="2222394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ruta 21"/>
                <p:cNvSpPr txBox="1"/>
                <p:nvPr/>
              </p:nvSpPr>
              <p:spPr>
                <a:xfrm>
                  <a:off x="387085" y="2187094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4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sv-SE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textruta 22"/>
                <p:cNvSpPr txBox="1"/>
                <p:nvPr/>
              </p:nvSpPr>
              <p:spPr>
                <a:xfrm>
                  <a:off x="2130702" y="3892285"/>
                  <a:ext cx="68023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400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sv-SE" sz="2400" baseline="-25000" dirty="0" smtClean="0">
                      <a:latin typeface="Arial" pitchFamily="34" charset="0"/>
                      <a:cs typeface="Arial" pitchFamily="34" charset="0"/>
                    </a:rPr>
                    <a:t>EB</a:t>
                  </a:r>
                  <a:endParaRPr lang="sv-SE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8" name="textruta 27"/>
              <p:cNvSpPr txBox="1"/>
              <p:nvPr/>
            </p:nvSpPr>
            <p:spPr>
              <a:xfrm>
                <a:off x="5468869" y="842169"/>
                <a:ext cx="19400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dirty="0" err="1" smtClean="0">
                    <a:latin typeface="Arial" pitchFamily="34" charset="0"/>
                    <a:cs typeface="Arial" pitchFamily="34" charset="0"/>
                  </a:rPr>
                  <a:t>Endothermic</a:t>
                </a:r>
                <a:endParaRPr lang="sv-SE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2" name="textruta 31"/>
            <p:cNvSpPr txBox="1"/>
            <p:nvPr/>
          </p:nvSpPr>
          <p:spPr>
            <a:xfrm>
              <a:off x="4945050" y="2357759"/>
              <a:ext cx="790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4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ruta 32"/>
            <p:cNvSpPr txBox="1"/>
            <p:nvPr/>
          </p:nvSpPr>
          <p:spPr>
            <a:xfrm>
              <a:off x="5402250" y="516324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893763" y="1491932"/>
            <a:ext cx="7555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6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US" sz="28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: UA(T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-T) and a large coolant flow rate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68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462036"/>
              </p:ext>
            </p:extLst>
          </p:nvPr>
        </p:nvGraphicFramePr>
        <p:xfrm>
          <a:off x="1831975" y="2414588"/>
          <a:ext cx="548005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3" name="Equation" r:id="rId3" imgW="2413000" imgH="635000" progId="Equation.3">
                  <p:embed/>
                </p:oleObj>
              </mc:Choice>
              <mc:Fallback>
                <p:oleObj name="Equation" r:id="rId3" imgW="2413000" imgH="635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975" y="2414588"/>
                        <a:ext cx="5480050" cy="150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upp 20"/>
          <p:cNvGrpSpPr/>
          <p:nvPr/>
        </p:nvGrpSpPr>
        <p:grpSpPr>
          <a:xfrm>
            <a:off x="893763" y="4089860"/>
            <a:ext cx="4185157" cy="2495781"/>
            <a:chOff x="1795858" y="4550831"/>
            <a:chExt cx="3182542" cy="1897880"/>
          </a:xfrm>
        </p:grpSpPr>
        <p:grpSp>
          <p:nvGrpSpPr>
            <p:cNvPr id="10" name="Grupp 9"/>
            <p:cNvGrpSpPr/>
            <p:nvPr/>
          </p:nvGrpSpPr>
          <p:grpSpPr>
            <a:xfrm>
              <a:off x="1892318" y="4550831"/>
              <a:ext cx="3086082" cy="1897880"/>
              <a:chOff x="1473402" y="3259663"/>
              <a:chExt cx="2099531" cy="1291170"/>
            </a:xfrm>
          </p:grpSpPr>
          <p:grpSp>
            <p:nvGrpSpPr>
              <p:cNvPr id="11" name="Grupp 19"/>
              <p:cNvGrpSpPr/>
              <p:nvPr/>
            </p:nvGrpSpPr>
            <p:grpSpPr>
              <a:xfrm>
                <a:off x="1473402" y="3259663"/>
                <a:ext cx="2099531" cy="1291170"/>
                <a:chOff x="1473402" y="3259663"/>
                <a:chExt cx="2099531" cy="1291170"/>
              </a:xfrm>
            </p:grpSpPr>
            <p:sp>
              <p:nvSpPr>
                <p:cNvPr id="14" name="Cylinder 13"/>
                <p:cNvSpPr/>
                <p:nvPr/>
              </p:nvSpPr>
              <p:spPr>
                <a:xfrm>
                  <a:off x="2108201" y="3644900"/>
                  <a:ext cx="872066" cy="905933"/>
                </a:xfrm>
                <a:prstGeom prst="can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5" name="Vinklad  14"/>
                <p:cNvCxnSpPr/>
                <p:nvPr/>
              </p:nvCxnSpPr>
              <p:spPr>
                <a:xfrm rot="16200000" flipH="1">
                  <a:off x="2072218" y="3295650"/>
                  <a:ext cx="385233" cy="313266"/>
                </a:xfrm>
                <a:prstGeom prst="bentConnector3">
                  <a:avLst>
                    <a:gd name="adj1" fmla="val -28"/>
                  </a:avLst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Rak pil 15"/>
                <p:cNvCxnSpPr/>
                <p:nvPr/>
              </p:nvCxnSpPr>
              <p:spPr>
                <a:xfrm>
                  <a:off x="2843213" y="4391024"/>
                  <a:ext cx="729720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Rak pil 16"/>
                <p:cNvCxnSpPr/>
                <p:nvPr/>
              </p:nvCxnSpPr>
              <p:spPr>
                <a:xfrm>
                  <a:off x="1473402" y="4089400"/>
                  <a:ext cx="729720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Rak pil 17"/>
                <p:cNvCxnSpPr/>
                <p:nvPr/>
              </p:nvCxnSpPr>
              <p:spPr>
                <a:xfrm rot="10800000">
                  <a:off x="1585839" y="4394200"/>
                  <a:ext cx="729720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Frihandsfigur 18"/>
                <p:cNvSpPr/>
                <p:nvPr/>
              </p:nvSpPr>
              <p:spPr>
                <a:xfrm>
                  <a:off x="2192867" y="4096911"/>
                  <a:ext cx="211823" cy="305756"/>
                </a:xfrm>
                <a:custGeom>
                  <a:avLst/>
                  <a:gdLst>
                    <a:gd name="connsiteX0" fmla="*/ 0 w 211823"/>
                    <a:gd name="connsiteY0" fmla="*/ 956 h 305756"/>
                    <a:gd name="connsiteX1" fmla="*/ 127000 w 211823"/>
                    <a:gd name="connsiteY1" fmla="*/ 17889 h 305756"/>
                    <a:gd name="connsiteX2" fmla="*/ 160866 w 211823"/>
                    <a:gd name="connsiteY2" fmla="*/ 34822 h 305756"/>
                    <a:gd name="connsiteX3" fmla="*/ 160866 w 211823"/>
                    <a:gd name="connsiteY3" fmla="*/ 102556 h 305756"/>
                    <a:gd name="connsiteX4" fmla="*/ 135466 w 211823"/>
                    <a:gd name="connsiteY4" fmla="*/ 111022 h 305756"/>
                    <a:gd name="connsiteX5" fmla="*/ 67733 w 211823"/>
                    <a:gd name="connsiteY5" fmla="*/ 77156 h 305756"/>
                    <a:gd name="connsiteX6" fmla="*/ 84666 w 211823"/>
                    <a:gd name="connsiteY6" fmla="*/ 60222 h 305756"/>
                    <a:gd name="connsiteX7" fmla="*/ 203200 w 211823"/>
                    <a:gd name="connsiteY7" fmla="*/ 68689 h 305756"/>
                    <a:gd name="connsiteX8" fmla="*/ 211666 w 211823"/>
                    <a:gd name="connsiteY8" fmla="*/ 94089 h 305756"/>
                    <a:gd name="connsiteX9" fmla="*/ 203200 w 211823"/>
                    <a:gd name="connsiteY9" fmla="*/ 144889 h 305756"/>
                    <a:gd name="connsiteX10" fmla="*/ 127000 w 211823"/>
                    <a:gd name="connsiteY10" fmla="*/ 187222 h 305756"/>
                    <a:gd name="connsiteX11" fmla="*/ 67733 w 211823"/>
                    <a:gd name="connsiteY11" fmla="*/ 178756 h 305756"/>
                    <a:gd name="connsiteX12" fmla="*/ 84666 w 211823"/>
                    <a:gd name="connsiteY12" fmla="*/ 161822 h 305756"/>
                    <a:gd name="connsiteX13" fmla="*/ 110066 w 211823"/>
                    <a:gd name="connsiteY13" fmla="*/ 153356 h 305756"/>
                    <a:gd name="connsiteX14" fmla="*/ 177800 w 211823"/>
                    <a:gd name="connsiteY14" fmla="*/ 178756 h 305756"/>
                    <a:gd name="connsiteX15" fmla="*/ 186266 w 211823"/>
                    <a:gd name="connsiteY15" fmla="*/ 204156 h 305756"/>
                    <a:gd name="connsiteX16" fmla="*/ 177800 w 211823"/>
                    <a:gd name="connsiteY16" fmla="*/ 238022 h 305756"/>
                    <a:gd name="connsiteX17" fmla="*/ 127000 w 211823"/>
                    <a:gd name="connsiteY17" fmla="*/ 254956 h 305756"/>
                    <a:gd name="connsiteX18" fmla="*/ 93133 w 211823"/>
                    <a:gd name="connsiteY18" fmla="*/ 246489 h 305756"/>
                    <a:gd name="connsiteX19" fmla="*/ 101600 w 211823"/>
                    <a:gd name="connsiteY19" fmla="*/ 221089 h 305756"/>
                    <a:gd name="connsiteX20" fmla="*/ 177800 w 211823"/>
                    <a:gd name="connsiteY20" fmla="*/ 229556 h 305756"/>
                    <a:gd name="connsiteX21" fmla="*/ 186266 w 211823"/>
                    <a:gd name="connsiteY21" fmla="*/ 254956 h 305756"/>
                    <a:gd name="connsiteX22" fmla="*/ 160866 w 211823"/>
                    <a:gd name="connsiteY22" fmla="*/ 305756 h 305756"/>
                    <a:gd name="connsiteX23" fmla="*/ 16933 w 211823"/>
                    <a:gd name="connsiteY23" fmla="*/ 297289 h 30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1823" h="305756">
                      <a:moveTo>
                        <a:pt x="0" y="956"/>
                      </a:moveTo>
                      <a:cubicBezTo>
                        <a:pt x="49953" y="5118"/>
                        <a:pt x="85259" y="0"/>
                        <a:pt x="127000" y="17889"/>
                      </a:cubicBezTo>
                      <a:cubicBezTo>
                        <a:pt x="138601" y="22861"/>
                        <a:pt x="149577" y="29178"/>
                        <a:pt x="160866" y="34822"/>
                      </a:cubicBezTo>
                      <a:cubicBezTo>
                        <a:pt x="168956" y="59090"/>
                        <a:pt x="179030" y="75310"/>
                        <a:pt x="160866" y="102556"/>
                      </a:cubicBezTo>
                      <a:cubicBezTo>
                        <a:pt x="155915" y="109982"/>
                        <a:pt x="143933" y="108200"/>
                        <a:pt x="135466" y="111022"/>
                      </a:cubicBezTo>
                      <a:cubicBezTo>
                        <a:pt x="118764" y="108636"/>
                        <a:pt x="59524" y="118204"/>
                        <a:pt x="67733" y="77156"/>
                      </a:cubicBezTo>
                      <a:cubicBezTo>
                        <a:pt x="69298" y="69328"/>
                        <a:pt x="79022" y="65867"/>
                        <a:pt x="84666" y="60222"/>
                      </a:cubicBezTo>
                      <a:cubicBezTo>
                        <a:pt x="124177" y="63044"/>
                        <a:pt x="164926" y="58482"/>
                        <a:pt x="203200" y="68689"/>
                      </a:cubicBezTo>
                      <a:cubicBezTo>
                        <a:pt x="211823" y="70989"/>
                        <a:pt x="211666" y="85164"/>
                        <a:pt x="211666" y="94089"/>
                      </a:cubicBezTo>
                      <a:cubicBezTo>
                        <a:pt x="211666" y="111256"/>
                        <a:pt x="210877" y="129534"/>
                        <a:pt x="203200" y="144889"/>
                      </a:cubicBezTo>
                      <a:cubicBezTo>
                        <a:pt x="183626" y="184038"/>
                        <a:pt x="162933" y="180036"/>
                        <a:pt x="127000" y="187222"/>
                      </a:cubicBezTo>
                      <a:cubicBezTo>
                        <a:pt x="107244" y="184400"/>
                        <a:pt x="84845" y="189023"/>
                        <a:pt x="67733" y="178756"/>
                      </a:cubicBezTo>
                      <a:cubicBezTo>
                        <a:pt x="60888" y="174649"/>
                        <a:pt x="77821" y="165929"/>
                        <a:pt x="84666" y="161822"/>
                      </a:cubicBezTo>
                      <a:cubicBezTo>
                        <a:pt x="92319" y="157230"/>
                        <a:pt x="101599" y="156178"/>
                        <a:pt x="110066" y="153356"/>
                      </a:cubicBezTo>
                      <a:cubicBezTo>
                        <a:pt x="140953" y="158503"/>
                        <a:pt x="161649" y="151837"/>
                        <a:pt x="177800" y="178756"/>
                      </a:cubicBezTo>
                      <a:cubicBezTo>
                        <a:pt x="182392" y="186409"/>
                        <a:pt x="183444" y="195689"/>
                        <a:pt x="186266" y="204156"/>
                      </a:cubicBezTo>
                      <a:cubicBezTo>
                        <a:pt x="183444" y="215445"/>
                        <a:pt x="186635" y="230449"/>
                        <a:pt x="177800" y="238022"/>
                      </a:cubicBezTo>
                      <a:cubicBezTo>
                        <a:pt x="164248" y="249638"/>
                        <a:pt x="127000" y="254956"/>
                        <a:pt x="127000" y="254956"/>
                      </a:cubicBezTo>
                      <a:cubicBezTo>
                        <a:pt x="115711" y="252134"/>
                        <a:pt x="100115" y="255798"/>
                        <a:pt x="93133" y="246489"/>
                      </a:cubicBezTo>
                      <a:cubicBezTo>
                        <a:pt x="87778" y="239349"/>
                        <a:pt x="92849" y="222839"/>
                        <a:pt x="101600" y="221089"/>
                      </a:cubicBezTo>
                      <a:cubicBezTo>
                        <a:pt x="126660" y="216077"/>
                        <a:pt x="152400" y="226734"/>
                        <a:pt x="177800" y="229556"/>
                      </a:cubicBezTo>
                      <a:cubicBezTo>
                        <a:pt x="180622" y="238023"/>
                        <a:pt x="186266" y="246031"/>
                        <a:pt x="186266" y="254956"/>
                      </a:cubicBezTo>
                      <a:cubicBezTo>
                        <a:pt x="186266" y="286164"/>
                        <a:pt x="178892" y="287730"/>
                        <a:pt x="160866" y="305756"/>
                      </a:cubicBezTo>
                      <a:cubicBezTo>
                        <a:pt x="45204" y="296117"/>
                        <a:pt x="93250" y="297289"/>
                        <a:pt x="16933" y="297289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" name="textruta 11"/>
              <p:cNvSpPr txBox="1"/>
              <p:nvPr/>
            </p:nvSpPr>
            <p:spPr>
              <a:xfrm>
                <a:off x="2421468" y="3935406"/>
                <a:ext cx="558799" cy="254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ruta 12"/>
              <p:cNvSpPr txBox="1"/>
              <p:nvPr/>
            </p:nvSpPr>
            <p:spPr>
              <a:xfrm>
                <a:off x="1634069" y="4177027"/>
                <a:ext cx="558799" cy="254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20" name="Object 6"/>
            <p:cNvGraphicFramePr>
              <a:graphicFrameLocks noChangeAspect="1"/>
            </p:cNvGraphicFramePr>
            <p:nvPr/>
          </p:nvGraphicFramePr>
          <p:xfrm>
            <a:off x="1795858" y="5205986"/>
            <a:ext cx="548065" cy="543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44" name="Equation" r:id="rId5" imgW="241300" imgH="228600" progId="Equation.3">
                    <p:embed/>
                  </p:oleObj>
                </mc:Choice>
                <mc:Fallback>
                  <p:oleObj name="Equation" r:id="rId5" imgW="241300" imgH="2286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858" y="5205986"/>
                          <a:ext cx="548065" cy="543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 Friendly Equations Relate T and X or F</a:t>
            </a:r>
            <a:r>
              <a:rPr lang="en-US" sz="2800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br>
              <a:rPr lang="en-US" sz="2800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sv-SE" sz="2800" baseline="-25000" dirty="0">
              <a:ln w="12700">
                <a:noFill/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12069"/>
              </p:ext>
            </p:extLst>
          </p:nvPr>
        </p:nvGraphicFramePr>
        <p:xfrm>
          <a:off x="1620838" y="3752850"/>
          <a:ext cx="60801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5" name="Equation" r:id="rId7" imgW="203200" imgH="215900" progId="Equation.3">
                  <p:embed/>
                </p:oleObj>
              </mc:Choice>
              <mc:Fallback>
                <p:oleObj name="Equation" r:id="rId7" imgW="203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3752850"/>
                        <a:ext cx="608012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555873"/>
              </p:ext>
            </p:extLst>
          </p:nvPr>
        </p:nvGraphicFramePr>
        <p:xfrm>
          <a:off x="5122863" y="6015038"/>
          <a:ext cx="4921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6" name="Equation" r:id="rId9" imgW="165100" imgH="152400" progId="Equation.3">
                  <p:embed/>
                </p:oleObj>
              </mc:Choice>
              <mc:Fallback>
                <p:oleObj name="Equation" r:id="rId9" imgW="1651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863" y="6015038"/>
                        <a:ext cx="4921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914400" y="1491932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600" u="sng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6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 with heat exchange</a:t>
            </a:r>
            <a:endParaRPr lang="sv-SE" sz="2600" u="sng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Grupp 50"/>
          <p:cNvGrpSpPr/>
          <p:nvPr/>
        </p:nvGrpSpPr>
        <p:grpSpPr>
          <a:xfrm>
            <a:off x="914400" y="2163910"/>
            <a:ext cx="8504421" cy="2077581"/>
            <a:chOff x="639579" y="3000411"/>
            <a:chExt cx="8504421" cy="2077581"/>
          </a:xfrm>
        </p:grpSpPr>
        <p:sp>
          <p:nvSpPr>
            <p:cNvPr id="25" name="Cylinder 24"/>
            <p:cNvSpPr/>
            <p:nvPr/>
          </p:nvSpPr>
          <p:spPr>
            <a:xfrm rot="16200000">
              <a:off x="3238320" y="1666153"/>
              <a:ext cx="1911460" cy="4912217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Cylinder 25"/>
            <p:cNvSpPr/>
            <p:nvPr/>
          </p:nvSpPr>
          <p:spPr>
            <a:xfrm rot="16200000">
              <a:off x="3637033" y="1824193"/>
              <a:ext cx="1168604" cy="4846491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Rak pil 26"/>
            <p:cNvCxnSpPr/>
            <p:nvPr/>
          </p:nvCxnSpPr>
          <p:spPr>
            <a:xfrm>
              <a:off x="639579" y="4232990"/>
              <a:ext cx="868703" cy="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k pil 27"/>
            <p:cNvCxnSpPr/>
            <p:nvPr/>
          </p:nvCxnSpPr>
          <p:spPr>
            <a:xfrm rot="10800000" flipV="1">
              <a:off x="6278770" y="3463891"/>
              <a:ext cx="1844121" cy="2896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 36"/>
            <p:cNvGrpSpPr/>
            <p:nvPr/>
          </p:nvGrpSpPr>
          <p:grpSpPr>
            <a:xfrm>
              <a:off x="2549953" y="4050106"/>
              <a:ext cx="1245864" cy="182886"/>
              <a:chOff x="4284133" y="5715000"/>
              <a:chExt cx="692125" cy="101600"/>
            </a:xfrm>
          </p:grpSpPr>
          <p:sp>
            <p:nvSpPr>
              <p:cNvPr id="40" name="Ellips 39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Ellips 40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Ellips 41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Ellips 42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0" name="Grupp 37"/>
            <p:cNvGrpSpPr/>
            <p:nvPr/>
          </p:nvGrpSpPr>
          <p:grpSpPr>
            <a:xfrm>
              <a:off x="2748076" y="4293952"/>
              <a:ext cx="1245864" cy="182886"/>
              <a:chOff x="4284133" y="5715000"/>
              <a:chExt cx="692125" cy="101600"/>
            </a:xfrm>
          </p:grpSpPr>
          <p:sp>
            <p:nvSpPr>
              <p:cNvPr id="36" name="Ellips 35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Ellips 36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Ellips 37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Ellips 38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upp 42"/>
            <p:cNvGrpSpPr/>
            <p:nvPr/>
          </p:nvGrpSpPr>
          <p:grpSpPr>
            <a:xfrm>
              <a:off x="2961440" y="4522558"/>
              <a:ext cx="1245864" cy="182886"/>
              <a:chOff x="4284133" y="5715000"/>
              <a:chExt cx="692125" cy="101600"/>
            </a:xfrm>
          </p:grpSpPr>
          <p:sp>
            <p:nvSpPr>
              <p:cNvPr id="32" name="Ellips 31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Ellips 32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Ellips 33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Ellips 34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textruta 22"/>
            <p:cNvSpPr txBox="1"/>
            <p:nvPr/>
          </p:nvSpPr>
          <p:spPr>
            <a:xfrm>
              <a:off x="776990" y="3272708"/>
              <a:ext cx="132672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7101781" y="3000411"/>
              <a:ext cx="204221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Coolant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ruta 43"/>
            <p:cNvSpPr txBox="1"/>
            <p:nvPr/>
          </p:nvSpPr>
          <p:spPr>
            <a:xfrm>
              <a:off x="3632635" y="3111168"/>
              <a:ext cx="132672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5" name="Grupp 36"/>
            <p:cNvGrpSpPr/>
            <p:nvPr/>
          </p:nvGrpSpPr>
          <p:grpSpPr>
            <a:xfrm>
              <a:off x="2369838" y="3820531"/>
              <a:ext cx="1245864" cy="182886"/>
              <a:chOff x="4284133" y="5715000"/>
              <a:chExt cx="692125" cy="101600"/>
            </a:xfrm>
          </p:grpSpPr>
          <p:sp>
            <p:nvSpPr>
              <p:cNvPr id="46" name="Ellips 45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Ellips 46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Ellips 47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Ellips 48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3" name="textruta 7"/>
          <p:cNvSpPr txBox="1"/>
          <p:nvPr/>
        </p:nvSpPr>
        <p:spPr>
          <a:xfrm>
            <a:off x="1051811" y="4415580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3A. </a:t>
            </a:r>
            <a:r>
              <a:rPr lang="en-US" sz="2600" u="sng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 in terms of conversion</a:t>
            </a:r>
            <a:endParaRPr lang="sv-SE" sz="26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795217"/>
              </p:ext>
            </p:extLst>
          </p:nvPr>
        </p:nvGraphicFramePr>
        <p:xfrm>
          <a:off x="936625" y="4711700"/>
          <a:ext cx="7675563" cy="183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2" name="Equation" r:id="rId3" imgW="3378200" imgH="774700" progId="Equation.3">
                  <p:embed/>
                </p:oleObj>
              </mc:Choice>
              <mc:Fallback>
                <p:oleObj name="Equation" r:id="rId3" imgW="3378200" imgH="774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4711700"/>
                        <a:ext cx="7675563" cy="183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 Friendly Equations Relate T and X or F</a:t>
            </a:r>
            <a:r>
              <a:rPr lang="en-US" sz="2800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br>
              <a:rPr lang="en-US" sz="2800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sv-SE" sz="2800" baseline="-25000" dirty="0">
              <a:ln w="12700">
                <a:noFill/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3806</TotalTime>
  <Words>879</Words>
  <Application>Microsoft Macintosh PowerPoint</Application>
  <PresentationFormat>On-screen Show (4:3)</PresentationFormat>
  <Paragraphs>211</Paragraphs>
  <Slides>35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Lecture_1_draft_yellow</vt:lpstr>
      <vt:lpstr>Microsoft Equation</vt:lpstr>
      <vt:lpstr>Equation</vt:lpstr>
      <vt:lpstr>Lecture 19</vt:lpstr>
      <vt:lpstr>Web Lecture 19 Class Lecture 17–Tuesday 3/19/2013</vt:lpstr>
      <vt:lpstr>Today’s Lecture</vt:lpstr>
      <vt:lpstr>Energy Balance, Rationale and Overview</vt:lpstr>
      <vt:lpstr>Energy Balance, Rationale and Overview</vt:lpstr>
      <vt:lpstr>User Friendly Equations Relate T and X or Fi </vt:lpstr>
      <vt:lpstr>Adiabatic</vt:lpstr>
      <vt:lpstr>User Friendly Equations Relate T and X or Fi </vt:lpstr>
      <vt:lpstr>User Friendly Equations Relate T and X or Fi </vt:lpstr>
      <vt:lpstr>User Friendly Equations Relate T and X or Fi </vt:lpstr>
      <vt:lpstr>User Friendly Equations Relate T and X or Fi</vt:lpstr>
      <vt:lpstr>User Friendly Equations Relate T and X or Fi</vt:lpstr>
      <vt:lpstr>Energy Balance  Reactor with no Spatial Variations</vt:lpstr>
      <vt:lpstr>Energy Balance  Reactor with no Spatial Variations</vt:lpstr>
      <vt:lpstr>Energy Balance  Reactor with no Spatial Variations</vt:lpstr>
      <vt:lpstr>Energy Balance  Reactor with no Spatial Variations</vt:lpstr>
      <vt:lpstr>Energy Balance  Reactor with no Spatial Variations</vt:lpstr>
      <vt:lpstr>Energy Balance  Reactor with no Spatial Variations</vt:lpstr>
      <vt:lpstr>Energy Balance </vt:lpstr>
      <vt:lpstr>PowerPoint Presentation</vt:lpstr>
      <vt:lpstr>PowerPoint Presentation</vt:lpstr>
      <vt:lpstr>Intro to Heat Effects</vt:lpstr>
      <vt:lpstr>Intro to Heat Effects</vt:lpstr>
      <vt:lpstr>Intro to Heat Effects</vt:lpstr>
      <vt:lpstr>Intro to Heat Effects</vt:lpstr>
      <vt:lpstr>Intro to Heat Effects</vt:lpstr>
      <vt:lpstr>Intro to Heat Effects</vt:lpstr>
      <vt:lpstr>PowerPoint Presentation</vt:lpstr>
      <vt:lpstr>Adiabatic Energy Balance </vt:lpstr>
      <vt:lpstr>Example:  Adiabatic PFR</vt:lpstr>
      <vt:lpstr>Example:  Adiabatic PFR</vt:lpstr>
      <vt:lpstr>Example:  Adiabatic PFR</vt:lpstr>
      <vt:lpstr>Example:  Adiabatic PFR</vt:lpstr>
      <vt:lpstr>Example:  Adiabatic PFR</vt:lpstr>
      <vt:lpstr>End of Web Lecture 19 Class Lecture 17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17</dc:title>
  <dc:creator>Akash Gupta</dc:creator>
  <cp:lastModifiedBy>Benjamin Griessmann</cp:lastModifiedBy>
  <cp:revision>106</cp:revision>
  <dcterms:created xsi:type="dcterms:W3CDTF">2010-08-03T20:34:51Z</dcterms:created>
  <dcterms:modified xsi:type="dcterms:W3CDTF">2015-10-16T13:20:55Z</dcterms:modified>
</cp:coreProperties>
</file>