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notesSlides/notesSlide1.xml" ContentType="application/vnd.openxmlformats-officedocument.presentationml.notesSlide+xml"/>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embeddings/oleObject89.bin" ContentType="application/vnd.openxmlformats-officedocument.oleObject"/>
  <Override PartName="/ppt/embeddings/oleObject90.bin" ContentType="application/vnd.openxmlformats-officedocument.oleObject"/>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ppt/embeddings/oleObject94.bin" ContentType="application/vnd.openxmlformats-officedocument.oleObject"/>
  <Override PartName="/ppt/embeddings/oleObject95.bin" ContentType="application/vnd.openxmlformats-officedocument.oleObject"/>
  <Override PartName="/ppt/embeddings/oleObject96.bin" ContentType="application/vnd.openxmlformats-officedocument.oleObject"/>
  <Override PartName="/ppt/embeddings/oleObject97.bin" ContentType="application/vnd.openxmlformats-officedocument.oleObject"/>
  <Override PartName="/ppt/embeddings/oleObject98.bin" ContentType="application/vnd.openxmlformats-officedocument.oleObject"/>
  <Override PartName="/ppt/embeddings/oleObject99.bin" ContentType="application/vnd.openxmlformats-officedocument.oleObject"/>
  <Override PartName="/ppt/embeddings/oleObject100.bin" ContentType="application/vnd.openxmlformats-officedocument.oleObject"/>
  <Override PartName="/ppt/embeddings/oleObject101.bin" ContentType="application/vnd.openxmlformats-officedocument.oleObject"/>
  <Override PartName="/ppt/embeddings/oleObject102.bin" ContentType="application/vnd.openxmlformats-officedocument.oleObject"/>
  <Override PartName="/ppt/embeddings/oleObject103.bin" ContentType="application/vnd.openxmlformats-officedocument.oleObject"/>
  <Override PartName="/ppt/embeddings/oleObject104.bin" ContentType="application/vnd.openxmlformats-officedocument.oleObject"/>
  <Override PartName="/ppt/embeddings/oleObject105.bin" ContentType="application/vnd.openxmlformats-officedocument.oleObject"/>
  <Override PartName="/ppt/embeddings/oleObject106.bin" ContentType="application/vnd.openxmlformats-officedocument.oleObject"/>
  <Override PartName="/ppt/embeddings/oleObject107.bin" ContentType="application/vnd.openxmlformats-officedocument.oleObject"/>
  <Override PartName="/ppt/embeddings/oleObject108.bin" ContentType="application/vnd.openxmlformats-officedocument.oleObject"/>
  <Override PartName="/ppt/embeddings/oleObject109.bin" ContentType="application/vnd.openxmlformats-officedocument.oleObject"/>
  <Override PartName="/ppt/embeddings/oleObject110.bin" ContentType="application/vnd.openxmlformats-officedocument.oleObject"/>
  <Override PartName="/ppt/embeddings/oleObject111.bin" ContentType="application/vnd.openxmlformats-officedocument.oleObject"/>
  <Override PartName="/ppt/embeddings/oleObject112.bin" ContentType="application/vnd.openxmlformats-officedocument.oleObject"/>
  <Override PartName="/ppt/embeddings/oleObject113.bin" ContentType="application/vnd.openxmlformats-officedocument.oleObject"/>
  <Override PartName="/ppt/embeddings/oleObject114.bin" ContentType="application/vnd.openxmlformats-officedocument.oleObject"/>
  <Override PartName="/ppt/embeddings/oleObject115.bin" ContentType="application/vnd.openxmlformats-officedocument.oleObject"/>
  <Override PartName="/ppt/embeddings/oleObject116.bin" ContentType="application/vnd.openxmlformats-officedocument.oleObject"/>
  <Override PartName="/ppt/embeddings/oleObject117.bin" ContentType="application/vnd.openxmlformats-officedocument.oleObject"/>
  <Override PartName="/ppt/embeddings/oleObject118.bin" ContentType="application/vnd.openxmlformats-officedocument.oleObject"/>
  <Override PartName="/ppt/embeddings/oleObject119.bin" ContentType="application/vnd.openxmlformats-officedocument.oleObject"/>
  <Override PartName="/ppt/embeddings/oleObject120.bin" ContentType="application/vnd.openxmlformats-officedocument.oleObject"/>
  <Override PartName="/ppt/embeddings/oleObject121.bin" ContentType="application/vnd.openxmlformats-officedocument.oleObject"/>
  <Override PartName="/ppt/embeddings/oleObject122.bin" ContentType="application/vnd.openxmlformats-officedocument.oleObject"/>
  <Override PartName="/ppt/embeddings/oleObject123.bin" ContentType="application/vnd.openxmlformats-officedocument.oleObject"/>
  <Override PartName="/ppt/embeddings/oleObject124.bin" ContentType="application/vnd.openxmlformats-officedocument.oleObject"/>
  <Override PartName="/ppt/embeddings/oleObject125.bin" ContentType="application/vnd.openxmlformats-officedocument.oleObject"/>
  <Override PartName="/ppt/embeddings/oleObject126.bin" ContentType="application/vnd.openxmlformats-officedocument.oleObject"/>
  <Override PartName="/ppt/embeddings/oleObject127.bin" ContentType="application/vnd.openxmlformats-officedocument.oleObject"/>
  <Override PartName="/ppt/embeddings/oleObject128.bin" ContentType="application/vnd.openxmlformats-officedocument.oleObject"/>
  <Override PartName="/ppt/embeddings/oleObject129.bin" ContentType="application/vnd.openxmlformats-officedocument.oleObject"/>
  <Override PartName="/ppt/embeddings/oleObject130.bin" ContentType="application/vnd.openxmlformats-officedocument.oleObject"/>
  <Override PartName="/ppt/embeddings/oleObject131.bin" ContentType="application/vnd.openxmlformats-officedocument.oleObject"/>
  <Override PartName="/ppt/embeddings/oleObject132.bin" ContentType="application/vnd.openxmlformats-officedocument.oleObject"/>
  <Override PartName="/ppt/embeddings/oleObject133.bin" ContentType="application/vnd.openxmlformats-officedocument.oleObject"/>
  <Override PartName="/ppt/embeddings/oleObject134.bin" ContentType="application/vnd.openxmlformats-officedocument.oleObject"/>
  <Override PartName="/ppt/embeddings/oleObject135.bin" ContentType="application/vnd.openxmlformats-officedocument.oleObject"/>
  <Override PartName="/ppt/embeddings/oleObject136.bin" ContentType="application/vnd.openxmlformats-officedocument.oleObject"/>
  <Override PartName="/ppt/embeddings/oleObject137.bin" ContentType="application/vnd.openxmlformats-officedocument.oleObject"/>
  <Override PartName="/ppt/embeddings/oleObject138.bin" ContentType="application/vnd.openxmlformats-officedocument.oleObject"/>
  <Override PartName="/ppt/embeddings/oleObject139.bin" ContentType="application/vnd.openxmlformats-officedocument.oleObject"/>
  <Override PartName="/ppt/embeddings/oleObject140.bin" ContentType="application/vnd.openxmlformats-officedocument.oleObject"/>
  <Override PartName="/ppt/embeddings/oleObject141.bin" ContentType="application/vnd.openxmlformats-officedocument.oleObject"/>
  <Override PartName="/ppt/embeddings/oleObject142.bin" ContentType="application/vnd.openxmlformats-officedocument.oleObject"/>
  <Override PartName="/ppt/embeddings/oleObject143.bin" ContentType="application/vnd.openxmlformats-officedocument.oleObject"/>
  <Override PartName="/ppt/embeddings/oleObject144.bin" ContentType="application/vnd.openxmlformats-officedocument.oleObject"/>
  <Override PartName="/ppt/embeddings/oleObject145.bin" ContentType="application/vnd.openxmlformats-officedocument.oleObject"/>
  <Override PartName="/ppt/embeddings/oleObject146.bin" ContentType="application/vnd.openxmlformats-officedocument.oleObject"/>
  <Override PartName="/ppt/embeddings/oleObject147.bin" ContentType="application/vnd.openxmlformats-officedocument.oleObject"/>
  <Override PartName="/ppt/embeddings/oleObject148.bin" ContentType="application/vnd.openxmlformats-officedocument.oleObject"/>
  <Override PartName="/ppt/embeddings/oleObject149.bin" ContentType="application/vnd.openxmlformats-officedocument.oleObject"/>
  <Override PartName="/ppt/embeddings/oleObject150.bin" ContentType="application/vnd.openxmlformats-officedocument.oleObject"/>
  <Override PartName="/ppt/embeddings/oleObject151.bin" ContentType="application/vnd.openxmlformats-officedocument.oleObject"/>
  <Override PartName="/ppt/charts/chart1.xml" ContentType="application/vnd.openxmlformats-officedocument.drawingml.chart+xml"/>
  <Override PartName="/ppt/embeddings/oleObject152.bin" ContentType="application/vnd.openxmlformats-officedocument.oleObject"/>
  <Override PartName="/ppt/embeddings/oleObject153.bin" ContentType="application/vnd.openxmlformats-officedocument.oleObject"/>
  <Override PartName="/ppt/embeddings/oleObject154.bin" ContentType="application/vnd.openxmlformats-officedocument.oleObject"/>
  <Override PartName="/ppt/embeddings/oleObject155.bin" ContentType="application/vnd.openxmlformats-officedocument.oleObject"/>
  <Override PartName="/ppt/embeddings/oleObject156.bin" ContentType="application/vnd.openxmlformats-officedocument.oleObject"/>
  <Override PartName="/ppt/embeddings/oleObject157.bin" ContentType="application/vnd.openxmlformats-officedocument.oleObject"/>
  <Override PartName="/ppt/embeddings/oleObject158.bin" ContentType="application/vnd.openxmlformats-officedocument.oleObject"/>
  <Override PartName="/ppt/embeddings/oleObject159.bin" ContentType="application/vnd.openxmlformats-officedocument.oleObject"/>
  <Override PartName="/ppt/embeddings/oleObject160.bin" ContentType="application/vnd.openxmlformats-officedocument.oleObject"/>
  <Override PartName="/ppt/embeddings/oleObject161.bin" ContentType="application/vnd.openxmlformats-officedocument.oleObject"/>
  <Override PartName="/ppt/embeddings/oleObject162.bin" ContentType="application/vnd.openxmlformats-officedocument.oleObject"/>
  <Override PartName="/ppt/embeddings/oleObject163.bin" ContentType="application/vnd.openxmlformats-officedocument.oleObject"/>
  <Override PartName="/ppt/embeddings/oleObject164.bin" ContentType="application/vnd.openxmlformats-officedocument.oleObject"/>
  <Override PartName="/ppt/embeddings/oleObject165.bin" ContentType="application/vnd.openxmlformats-officedocument.oleObject"/>
  <Override PartName="/ppt/embeddings/oleObject166.bin" ContentType="application/vnd.openxmlformats-officedocument.oleObject"/>
  <Override PartName="/ppt/embeddings/oleObject167.bin" ContentType="application/vnd.openxmlformats-officedocument.oleObject"/>
  <Override PartName="/ppt/embeddings/oleObject168.bin" ContentType="application/vnd.openxmlformats-officedocument.oleObject"/>
  <Override PartName="/ppt/embeddings/oleObject169.bin" ContentType="application/vnd.openxmlformats-officedocument.oleObject"/>
  <Override PartName="/ppt/embeddings/oleObject170.bin" ContentType="application/vnd.openxmlformats-officedocument.oleObject"/>
  <Override PartName="/ppt/embeddings/oleObject171.bin" ContentType="application/vnd.openxmlformats-officedocument.oleObject"/>
  <Override PartName="/ppt/embeddings/oleObject172.bin" ContentType="application/vnd.openxmlformats-officedocument.oleObject"/>
  <Override PartName="/ppt/embeddings/oleObject173.bin" ContentType="application/vnd.openxmlformats-officedocument.oleObject"/>
  <Override PartName="/ppt/embeddings/oleObject174.bin" ContentType="application/vnd.openxmlformats-officedocument.oleObject"/>
  <Override PartName="/ppt/embeddings/oleObject175.bin" ContentType="application/vnd.openxmlformats-officedocument.oleObject"/>
  <Override PartName="/ppt/embeddings/oleObject176.bin" ContentType="application/vnd.openxmlformats-officedocument.oleObject"/>
  <Override PartName="/ppt/embeddings/oleObject177.bin" ContentType="application/vnd.openxmlformats-officedocument.oleObject"/>
  <Override PartName="/ppt/embeddings/oleObject178.bin" ContentType="application/vnd.openxmlformats-officedocument.oleObject"/>
  <Override PartName="/ppt/embeddings/oleObject179.bin" ContentType="application/vnd.openxmlformats-officedocument.oleObject"/>
  <Override PartName="/ppt/embeddings/oleObject180.bin" ContentType="application/vnd.openxmlformats-officedocument.oleObject"/>
  <Override PartName="/ppt/embeddings/oleObject181.bin" ContentType="application/vnd.openxmlformats-officedocument.oleObject"/>
  <Override PartName="/ppt/embeddings/oleObject182.bin" ContentType="application/vnd.openxmlformats-officedocument.oleObject"/>
  <Override PartName="/ppt/embeddings/oleObject183.bin" ContentType="application/vnd.openxmlformats-officedocument.oleObject"/>
  <Override PartName="/ppt/embeddings/oleObject184.bin" ContentType="application/vnd.openxmlformats-officedocument.oleObject"/>
  <Override PartName="/ppt/embeddings/oleObject185.bin" ContentType="application/vnd.openxmlformats-officedocument.oleObject"/>
  <Override PartName="/ppt/embeddings/oleObject186.bin" ContentType="application/vnd.openxmlformats-officedocument.oleObject"/>
  <Override PartName="/ppt/embeddings/oleObject187.bin" ContentType="application/vnd.openxmlformats-officedocument.oleObject"/>
  <Override PartName="/ppt/embeddings/oleObject188.bin" ContentType="application/vnd.openxmlformats-officedocument.oleObject"/>
  <Override PartName="/ppt/embeddings/oleObject189.bin" ContentType="application/vnd.openxmlformats-officedocument.oleObject"/>
  <Override PartName="/ppt/embeddings/oleObject190.bin" ContentType="application/vnd.openxmlformats-officedocument.oleObject"/>
  <Override PartName="/ppt/embeddings/oleObject191.bin" ContentType="application/vnd.openxmlformats-officedocument.oleObject"/>
  <Override PartName="/ppt/embeddings/oleObject192.bin" ContentType="application/vnd.openxmlformats-officedocument.oleObject"/>
  <Override PartName="/ppt/embeddings/Microsoft_Equation1.bin" ContentType="application/vnd.openxmlformats-officedocument.oleObject"/>
  <Override PartName="/ppt/embeddings/oleObject193.bin" ContentType="application/vnd.openxmlformats-officedocument.oleObject"/>
  <Override PartName="/ppt/embeddings/oleObject194.bin" ContentType="application/vnd.openxmlformats-officedocument.oleObject"/>
  <Override PartName="/ppt/embeddings/oleObject195.bin" ContentType="application/vnd.openxmlformats-officedocument.oleObject"/>
  <Override PartName="/ppt/embeddings/oleObject196.bin" ContentType="application/vnd.openxmlformats-officedocument.oleObject"/>
  <Override PartName="/ppt/embeddings/oleObject197.bin" ContentType="application/vnd.openxmlformats-officedocument.oleObject"/>
  <Override PartName="/ppt/embeddings/oleObject198.bin" ContentType="application/vnd.openxmlformats-officedocument.oleObject"/>
  <Override PartName="/ppt/embeddings/oleObject199.bin" ContentType="application/vnd.openxmlformats-officedocument.oleObject"/>
  <Override PartName="/ppt/embeddings/oleObject200.bin" ContentType="application/vnd.openxmlformats-officedocument.oleObject"/>
  <Override PartName="/ppt/embeddings/oleObject201.bin" ContentType="application/vnd.openxmlformats-officedocument.oleObject"/>
  <Override PartName="/ppt/embeddings/oleObject202.bin" ContentType="application/vnd.openxmlformats-officedocument.oleObject"/>
  <Override PartName="/ppt/embeddings/oleObject203.bin" ContentType="application/vnd.openxmlformats-officedocument.oleObject"/>
  <Override PartName="/ppt/embeddings/oleObject204.bin" ContentType="application/vnd.openxmlformats-officedocument.oleObject"/>
  <Override PartName="/ppt/embeddings/oleObject205.bin" ContentType="application/vnd.openxmlformats-officedocument.oleObject"/>
  <Override PartName="/ppt/embeddings/oleObject206.bin" ContentType="application/vnd.openxmlformats-officedocument.oleObject"/>
  <Override PartName="/ppt/embeddings/oleObject207.bin" ContentType="application/vnd.openxmlformats-officedocument.oleObject"/>
  <Override PartName="/ppt/embeddings/oleObject208.bin" ContentType="application/vnd.openxmlformats-officedocument.oleObject"/>
  <Override PartName="/ppt/embeddings/oleObject209.bin" ContentType="application/vnd.openxmlformats-officedocument.oleObject"/>
  <Override PartName="/ppt/embeddings/oleObject210.bin" ContentType="application/vnd.openxmlformats-officedocument.oleObject"/>
  <Override PartName="/ppt/embeddings/oleObject211.bin" ContentType="application/vnd.openxmlformats-officedocument.oleObject"/>
  <Override PartName="/ppt/embeddings/oleObject212.bin" ContentType="application/vnd.openxmlformats-officedocument.oleObject"/>
  <Override PartName="/ppt/embeddings/oleObject213.bin" ContentType="application/vnd.openxmlformats-officedocument.oleObject"/>
  <Override PartName="/ppt/embeddings/oleObject214.bin" ContentType="application/vnd.openxmlformats-officedocument.oleObject"/>
  <Override PartName="/ppt/embeddings/oleObject215.bin" ContentType="application/vnd.openxmlformats-officedocument.oleObject"/>
  <Override PartName="/ppt/embeddings/oleObject216.bin" ContentType="application/vnd.openxmlformats-officedocument.oleObject"/>
  <Override PartName="/ppt/embeddings/oleObject217.bin" ContentType="application/vnd.openxmlformats-officedocument.oleObject"/>
  <Override PartName="/ppt/embeddings/oleObject218.bin" ContentType="application/vnd.openxmlformats-officedocument.oleObject"/>
  <Override PartName="/ppt/embeddings/oleObject219.bin" ContentType="application/vnd.openxmlformats-officedocument.oleObject"/>
  <Override PartName="/ppt/embeddings/oleObject220.bin" ContentType="application/vnd.openxmlformats-officedocument.oleObject"/>
  <Override PartName="/ppt/embeddings/oleObject221.bin" ContentType="application/vnd.openxmlformats-officedocument.oleObject"/>
  <Override PartName="/ppt/embeddings/oleObject222.bin" ContentType="application/vnd.openxmlformats-officedocument.oleObject"/>
  <Override PartName="/ppt/embeddings/oleObject223.bin" ContentType="application/vnd.openxmlformats-officedocument.oleObject"/>
  <Override PartName="/ppt/embeddings/oleObject224.bin" ContentType="application/vnd.openxmlformats-officedocument.oleObject"/>
  <Override PartName="/ppt/embeddings/oleObject225.bin" ContentType="application/vnd.openxmlformats-officedocument.oleObject"/>
  <Override PartName="/ppt/embeddings/oleObject226.bin" ContentType="application/vnd.openxmlformats-officedocument.oleObject"/>
  <Override PartName="/ppt/embeddings/oleObject227.bin" ContentType="application/vnd.openxmlformats-officedocument.oleObject"/>
  <Override PartName="/ppt/embeddings/oleObject228.bin" ContentType="application/vnd.openxmlformats-officedocument.oleObject"/>
  <Override PartName="/ppt/embeddings/oleObject229.bin" ContentType="application/vnd.openxmlformats-officedocument.oleObject"/>
  <Override PartName="/ppt/embeddings/oleObject230.bin" ContentType="application/vnd.openxmlformats-officedocument.oleObject"/>
  <Override PartName="/ppt/embeddings/oleObject231.bin" ContentType="application/vnd.openxmlformats-officedocument.oleObject"/>
  <Override PartName="/ppt/embeddings/oleObject232.bin" ContentType="application/vnd.openxmlformats-officedocument.oleObject"/>
  <Override PartName="/ppt/embeddings/oleObject233.bin" ContentType="application/vnd.openxmlformats-officedocument.oleObject"/>
  <Override PartName="/ppt/embeddings/oleObject23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3"/>
  </p:notesMasterIdLst>
  <p:handoutMasterIdLst>
    <p:handoutMasterId r:id="rId44"/>
  </p:handoutMasterIdLst>
  <p:sldIdLst>
    <p:sldId id="278" r:id="rId3"/>
    <p:sldId id="277" r:id="rId4"/>
    <p:sldId id="259" r:id="rId5"/>
    <p:sldId id="261" r:id="rId6"/>
    <p:sldId id="262" r:id="rId7"/>
    <p:sldId id="263" r:id="rId8"/>
    <p:sldId id="264" r:id="rId9"/>
    <p:sldId id="280" r:id="rId10"/>
    <p:sldId id="266" r:id="rId11"/>
    <p:sldId id="267" r:id="rId12"/>
    <p:sldId id="268" r:id="rId13"/>
    <p:sldId id="282" r:id="rId14"/>
    <p:sldId id="283" r:id="rId15"/>
    <p:sldId id="284" r:id="rId16"/>
    <p:sldId id="273" r:id="rId17"/>
    <p:sldId id="279" r:id="rId18"/>
    <p:sldId id="274" r:id="rId19"/>
    <p:sldId id="275" r:id="rId20"/>
    <p:sldId id="285"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FF"/>
    <a:srgbClr val="006600"/>
    <a:srgbClr val="858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56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notesMaster" Target="notesMasters/notesMaster1.xml"/><Relationship Id="rId44" Type="http://schemas.openxmlformats.org/officeDocument/2006/relationships/handoutMaster" Target="handoutMasters/handoutMaster1.xml"/><Relationship Id="rId45" Type="http://schemas.openxmlformats.org/officeDocument/2006/relationships/printerSettings" Target="printerSettings/printerSettings1.bin"/></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633794251328"/>
          <c:y val="0.0576125416755338"/>
          <c:w val="0.856466775494526"/>
          <c:h val="0.730513988442027"/>
        </c:manualLayout>
      </c:layout>
      <c:scatterChart>
        <c:scatterStyle val="lineMarker"/>
        <c:varyColors val="0"/>
        <c:ser>
          <c:idx val="0"/>
          <c:order val="0"/>
          <c:xVal>
            <c:numRef>
              <c:f>Sheet1!$C$3:$C$18</c:f>
              <c:numCache>
                <c:formatCode>General</c:formatCode>
                <c:ptCount val="16"/>
                <c:pt idx="0">
                  <c:v>5.0</c:v>
                </c:pt>
                <c:pt idx="1">
                  <c:v>6.0</c:v>
                </c:pt>
                <c:pt idx="2">
                  <c:v>7.0</c:v>
                </c:pt>
                <c:pt idx="3">
                  <c:v>8.0</c:v>
                </c:pt>
                <c:pt idx="4">
                  <c:v>9.0</c:v>
                </c:pt>
                <c:pt idx="5">
                  <c:v>10.0</c:v>
                </c:pt>
                <c:pt idx="6">
                  <c:v>11.0</c:v>
                </c:pt>
                <c:pt idx="7">
                  <c:v>12.0</c:v>
                </c:pt>
                <c:pt idx="8">
                  <c:v>13.0</c:v>
                </c:pt>
                <c:pt idx="9">
                  <c:v>14.0</c:v>
                </c:pt>
                <c:pt idx="10">
                  <c:v>15.0</c:v>
                </c:pt>
                <c:pt idx="11">
                  <c:v>16.0</c:v>
                </c:pt>
                <c:pt idx="12">
                  <c:v>17.0</c:v>
                </c:pt>
                <c:pt idx="13">
                  <c:v>18.0</c:v>
                </c:pt>
                <c:pt idx="14">
                  <c:v>19.0</c:v>
                </c:pt>
                <c:pt idx="15">
                  <c:v>20.0</c:v>
                </c:pt>
              </c:numCache>
            </c:numRef>
          </c:xVal>
          <c:yVal>
            <c:numRef>
              <c:f>Sheet1!$D$3:$D$18</c:f>
              <c:numCache>
                <c:formatCode>General</c:formatCode>
                <c:ptCount val="16"/>
                <c:pt idx="0">
                  <c:v>0.0</c:v>
                </c:pt>
                <c:pt idx="1">
                  <c:v>0.222222222222222</c:v>
                </c:pt>
                <c:pt idx="2">
                  <c:v>0.380952380952381</c:v>
                </c:pt>
                <c:pt idx="3">
                  <c:v>0.5</c:v>
                </c:pt>
                <c:pt idx="4">
                  <c:v>0.592592592592593</c:v>
                </c:pt>
                <c:pt idx="5">
                  <c:v>0.666666666666667</c:v>
                </c:pt>
                <c:pt idx="6">
                  <c:v>0.727272727272727</c:v>
                </c:pt>
                <c:pt idx="7">
                  <c:v>0.777777777777778</c:v>
                </c:pt>
                <c:pt idx="8">
                  <c:v>0.82051282051282</c:v>
                </c:pt>
                <c:pt idx="9">
                  <c:v>0.857142857142857</c:v>
                </c:pt>
                <c:pt idx="10">
                  <c:v>0.888888888888889</c:v>
                </c:pt>
                <c:pt idx="11">
                  <c:v>0.916666666666666</c:v>
                </c:pt>
                <c:pt idx="12">
                  <c:v>0.941176470588236</c:v>
                </c:pt>
                <c:pt idx="13">
                  <c:v>0.962962962962962</c:v>
                </c:pt>
                <c:pt idx="14">
                  <c:v>0.982456140350877</c:v>
                </c:pt>
                <c:pt idx="15">
                  <c:v>1.0</c:v>
                </c:pt>
              </c:numCache>
            </c:numRef>
          </c:yVal>
          <c:smooth val="0"/>
        </c:ser>
        <c:dLbls>
          <c:showLegendKey val="0"/>
          <c:showVal val="0"/>
          <c:showCatName val="0"/>
          <c:showSerName val="0"/>
          <c:showPercent val="0"/>
          <c:showBubbleSize val="0"/>
        </c:dLbls>
        <c:axId val="-2029449496"/>
        <c:axId val="-2114899592"/>
      </c:scatterChart>
      <c:valAx>
        <c:axId val="-2029449496"/>
        <c:scaling>
          <c:orientation val="minMax"/>
          <c:max val="20.0"/>
        </c:scaling>
        <c:delete val="0"/>
        <c:axPos val="b"/>
        <c:title>
          <c:tx>
            <c:rich>
              <a:bodyPr/>
              <a:lstStyle/>
              <a:p>
                <a:pPr>
                  <a:defRPr sz="2000"/>
                </a:pPr>
                <a:r>
                  <a:rPr lang="en-US" sz="2000"/>
                  <a:t>r</a:t>
                </a:r>
              </a:p>
            </c:rich>
          </c:tx>
          <c:layout>
            <c:manualLayout>
              <c:xMode val="edge"/>
              <c:yMode val="edge"/>
              <c:x val="0.518487139107611"/>
              <c:y val="0.914245259701282"/>
            </c:manualLayout>
          </c:layout>
          <c:overlay val="0"/>
        </c:title>
        <c:numFmt formatCode="General" sourceLinked="1"/>
        <c:majorTickMark val="in"/>
        <c:minorTickMark val="in"/>
        <c:tickLblPos val="nextTo"/>
        <c:spPr>
          <a:ln w="31750">
            <a:solidFill>
              <a:schemeClr val="tx1"/>
            </a:solidFill>
          </a:ln>
        </c:spPr>
        <c:txPr>
          <a:bodyPr/>
          <a:lstStyle/>
          <a:p>
            <a:pPr>
              <a:defRPr sz="1800"/>
            </a:pPr>
            <a:endParaRPr lang="en-US"/>
          </a:p>
        </c:txPr>
        <c:crossAx val="-2114899592"/>
        <c:crosses val="autoZero"/>
        <c:crossBetween val="midCat"/>
        <c:majorUnit val="10.0"/>
        <c:minorUnit val="5.0"/>
      </c:valAx>
      <c:valAx>
        <c:axId val="-2114899592"/>
        <c:scaling>
          <c:orientation val="minMax"/>
          <c:max val="1.0"/>
        </c:scaling>
        <c:delete val="0"/>
        <c:axPos val="l"/>
        <c:numFmt formatCode="General" sourceLinked="1"/>
        <c:majorTickMark val="in"/>
        <c:minorTickMark val="in"/>
        <c:tickLblPos val="nextTo"/>
        <c:spPr>
          <a:ln w="31750">
            <a:solidFill>
              <a:schemeClr val="tx1"/>
            </a:solidFill>
          </a:ln>
        </c:spPr>
        <c:txPr>
          <a:bodyPr/>
          <a:lstStyle/>
          <a:p>
            <a:pPr>
              <a:defRPr sz="1800"/>
            </a:pPr>
            <a:endParaRPr lang="en-US"/>
          </a:p>
        </c:txPr>
        <c:crossAx val="-2029449496"/>
        <c:crosses val="autoZero"/>
        <c:crossBetween val="midCat"/>
        <c:majorUnit val="0.2"/>
        <c:minorUnit val="0.1"/>
      </c:valAx>
      <c:spPr>
        <a:ln w="31750">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1" Type="http://schemas.openxmlformats.org/officeDocument/2006/relationships/image" Target="../media/image48.wmf"/><Relationship Id="rId2"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63.wmf"/><Relationship Id="rId12" Type="http://schemas.openxmlformats.org/officeDocument/2006/relationships/image" Target="../media/image64.wmf"/><Relationship Id="rId13" Type="http://schemas.openxmlformats.org/officeDocument/2006/relationships/image" Target="../media/image65.wmf"/><Relationship Id="rId14" Type="http://schemas.openxmlformats.org/officeDocument/2006/relationships/image" Target="../media/image66.wmf"/><Relationship Id="rId15" Type="http://schemas.openxmlformats.org/officeDocument/2006/relationships/image" Target="../media/image67.wmf"/><Relationship Id="rId16" Type="http://schemas.openxmlformats.org/officeDocument/2006/relationships/image" Target="../media/image68.wmf"/><Relationship Id="rId17" Type="http://schemas.openxmlformats.org/officeDocument/2006/relationships/image" Target="../media/image69.wmf"/><Relationship Id="rId18" Type="http://schemas.openxmlformats.org/officeDocument/2006/relationships/image" Target="../media/image70.wmf"/><Relationship Id="rId1" Type="http://schemas.openxmlformats.org/officeDocument/2006/relationships/image" Target="../media/image53.wmf"/><Relationship Id="rId2" Type="http://schemas.openxmlformats.org/officeDocument/2006/relationships/image" Target="../media/image54.wmf"/><Relationship Id="rId3" Type="http://schemas.openxmlformats.org/officeDocument/2006/relationships/image" Target="../media/image55.wmf"/><Relationship Id="rId4" Type="http://schemas.openxmlformats.org/officeDocument/2006/relationships/image" Target="../media/image56.wmf"/><Relationship Id="rId5" Type="http://schemas.openxmlformats.org/officeDocument/2006/relationships/image" Target="../media/image57.wmf"/><Relationship Id="rId6" Type="http://schemas.openxmlformats.org/officeDocument/2006/relationships/image" Target="../media/image58.wmf"/><Relationship Id="rId7" Type="http://schemas.openxmlformats.org/officeDocument/2006/relationships/image" Target="../media/image59.wmf"/><Relationship Id="rId8" Type="http://schemas.openxmlformats.org/officeDocument/2006/relationships/image" Target="../media/image60.wmf"/><Relationship Id="rId9" Type="http://schemas.openxmlformats.org/officeDocument/2006/relationships/image" Target="../media/image61.wmf"/><Relationship Id="rId10" Type="http://schemas.openxmlformats.org/officeDocument/2006/relationships/image" Target="../media/image6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73.wmf"/><Relationship Id="rId4" Type="http://schemas.openxmlformats.org/officeDocument/2006/relationships/image" Target="../media/image74.wmf"/><Relationship Id="rId5" Type="http://schemas.openxmlformats.org/officeDocument/2006/relationships/image" Target="../media/image32.wmf"/><Relationship Id="rId6" Type="http://schemas.openxmlformats.org/officeDocument/2006/relationships/image" Target="../media/image75.wmf"/><Relationship Id="rId7" Type="http://schemas.openxmlformats.org/officeDocument/2006/relationships/image" Target="../media/image76.wmf"/><Relationship Id="rId8" Type="http://schemas.openxmlformats.org/officeDocument/2006/relationships/image" Target="../media/image77.wmf"/><Relationship Id="rId1" Type="http://schemas.openxmlformats.org/officeDocument/2006/relationships/image" Target="../media/image71.wmf"/><Relationship Id="rId2" Type="http://schemas.openxmlformats.org/officeDocument/2006/relationships/image" Target="../media/image7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3.wmf"/><Relationship Id="rId4" Type="http://schemas.openxmlformats.org/officeDocument/2006/relationships/image" Target="../media/image74.wmf"/><Relationship Id="rId5" Type="http://schemas.openxmlformats.org/officeDocument/2006/relationships/image" Target="../media/image32.wmf"/><Relationship Id="rId6" Type="http://schemas.openxmlformats.org/officeDocument/2006/relationships/image" Target="../media/image75.wmf"/><Relationship Id="rId7" Type="http://schemas.openxmlformats.org/officeDocument/2006/relationships/image" Target="../media/image76.wmf"/><Relationship Id="rId8" Type="http://schemas.openxmlformats.org/officeDocument/2006/relationships/image" Target="../media/image77.wmf"/><Relationship Id="rId9" Type="http://schemas.openxmlformats.org/officeDocument/2006/relationships/image" Target="../media/image78.wmf"/><Relationship Id="rId10" Type="http://schemas.openxmlformats.org/officeDocument/2006/relationships/image" Target="../media/image79.wmf"/><Relationship Id="rId1" Type="http://schemas.openxmlformats.org/officeDocument/2006/relationships/image" Target="../media/image71.wmf"/><Relationship Id="rId2" Type="http://schemas.openxmlformats.org/officeDocument/2006/relationships/image" Target="../media/image7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82.wmf"/><Relationship Id="rId4" Type="http://schemas.openxmlformats.org/officeDocument/2006/relationships/image" Target="../media/image83.wmf"/><Relationship Id="rId5" Type="http://schemas.openxmlformats.org/officeDocument/2006/relationships/image" Target="../media/image84.wmf"/><Relationship Id="rId6" Type="http://schemas.openxmlformats.org/officeDocument/2006/relationships/image" Target="../media/image85.wmf"/><Relationship Id="rId7" Type="http://schemas.openxmlformats.org/officeDocument/2006/relationships/image" Target="../media/image86.wmf"/><Relationship Id="rId8" Type="http://schemas.openxmlformats.org/officeDocument/2006/relationships/image" Target="../media/image87.wmf"/><Relationship Id="rId9" Type="http://schemas.openxmlformats.org/officeDocument/2006/relationships/image" Target="../media/image88.wmf"/><Relationship Id="rId1" Type="http://schemas.openxmlformats.org/officeDocument/2006/relationships/image" Target="../media/image80.wmf"/><Relationship Id="rId2" Type="http://schemas.openxmlformats.org/officeDocument/2006/relationships/image" Target="../media/image8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91.wmf"/><Relationship Id="rId4" Type="http://schemas.openxmlformats.org/officeDocument/2006/relationships/image" Target="../media/image92.wmf"/><Relationship Id="rId5" Type="http://schemas.openxmlformats.org/officeDocument/2006/relationships/image" Target="../media/image93.wmf"/><Relationship Id="rId6" Type="http://schemas.openxmlformats.org/officeDocument/2006/relationships/image" Target="../media/image94.wmf"/><Relationship Id="rId7" Type="http://schemas.openxmlformats.org/officeDocument/2006/relationships/image" Target="../media/image95.wmf"/><Relationship Id="rId8" Type="http://schemas.openxmlformats.org/officeDocument/2006/relationships/image" Target="../media/image96.wmf"/><Relationship Id="rId9" Type="http://schemas.openxmlformats.org/officeDocument/2006/relationships/image" Target="../media/image97.wmf"/><Relationship Id="rId10" Type="http://schemas.openxmlformats.org/officeDocument/2006/relationships/image" Target="../media/image98.wmf"/><Relationship Id="rId11" Type="http://schemas.openxmlformats.org/officeDocument/2006/relationships/image" Target="../media/image99.wmf"/><Relationship Id="rId1" Type="http://schemas.openxmlformats.org/officeDocument/2006/relationships/image" Target="../media/image80.wmf"/><Relationship Id="rId2" Type="http://schemas.openxmlformats.org/officeDocument/2006/relationships/image" Target="../media/image9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1" Type="http://schemas.openxmlformats.org/officeDocument/2006/relationships/image" Target="../media/image27.wmf"/><Relationship Id="rId2" Type="http://schemas.openxmlformats.org/officeDocument/2006/relationships/image" Target="../media/image28.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73.wmf"/><Relationship Id="rId4" Type="http://schemas.openxmlformats.org/officeDocument/2006/relationships/image" Target="../media/image74.wmf"/><Relationship Id="rId5" Type="http://schemas.openxmlformats.org/officeDocument/2006/relationships/image" Target="../media/image32.wmf"/><Relationship Id="rId6" Type="http://schemas.openxmlformats.org/officeDocument/2006/relationships/image" Target="../media/image75.wmf"/><Relationship Id="rId7" Type="http://schemas.openxmlformats.org/officeDocument/2006/relationships/image" Target="../media/image76.wmf"/><Relationship Id="rId8" Type="http://schemas.openxmlformats.org/officeDocument/2006/relationships/image" Target="../media/image103.wmf"/><Relationship Id="rId1" Type="http://schemas.openxmlformats.org/officeDocument/2006/relationships/image" Target="../media/image101.wmf"/><Relationship Id="rId2" Type="http://schemas.openxmlformats.org/officeDocument/2006/relationships/image" Target="../media/image10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4.wmf"/><Relationship Id="rId4" Type="http://schemas.openxmlformats.org/officeDocument/2006/relationships/image" Target="../media/image99.wmf"/><Relationship Id="rId1" Type="http://schemas.openxmlformats.org/officeDocument/2006/relationships/image" Target="../media/image80.wmf"/><Relationship Id="rId2" Type="http://schemas.openxmlformats.org/officeDocument/2006/relationships/image" Target="../media/image8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0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7.wmf"/><Relationship Id="rId4" Type="http://schemas.openxmlformats.org/officeDocument/2006/relationships/image" Target="../media/image108.wmf"/><Relationship Id="rId5" Type="http://schemas.openxmlformats.org/officeDocument/2006/relationships/image" Target="../media/image109.wmf"/><Relationship Id="rId6" Type="http://schemas.openxmlformats.org/officeDocument/2006/relationships/image" Target="../media/image110.wmf"/><Relationship Id="rId7" Type="http://schemas.openxmlformats.org/officeDocument/2006/relationships/image" Target="../media/image111.wmf"/><Relationship Id="rId8" Type="http://schemas.openxmlformats.org/officeDocument/2006/relationships/image" Target="../media/image112.wmf"/><Relationship Id="rId1" Type="http://schemas.openxmlformats.org/officeDocument/2006/relationships/image" Target="../media/image106.wmf"/><Relationship Id="rId2" Type="http://schemas.openxmlformats.org/officeDocument/2006/relationships/image" Target="../media/image105.wmf"/></Relationships>
</file>

<file path=ppt/drawings/_rels/vmlDrawing21.vml.rels><?xml version="1.0" encoding="UTF-8" standalone="yes"?>
<Relationships xmlns="http://schemas.openxmlformats.org/package/2006/relationships"><Relationship Id="rId11" Type="http://schemas.openxmlformats.org/officeDocument/2006/relationships/image" Target="../media/image122.wmf"/><Relationship Id="rId12" Type="http://schemas.openxmlformats.org/officeDocument/2006/relationships/image" Target="../media/image123.wmf"/><Relationship Id="rId13" Type="http://schemas.openxmlformats.org/officeDocument/2006/relationships/image" Target="../media/image124.wmf"/><Relationship Id="rId1" Type="http://schemas.openxmlformats.org/officeDocument/2006/relationships/image" Target="../media/image105.wmf"/><Relationship Id="rId2" Type="http://schemas.openxmlformats.org/officeDocument/2006/relationships/image" Target="../media/image113.wmf"/><Relationship Id="rId3" Type="http://schemas.openxmlformats.org/officeDocument/2006/relationships/image" Target="../media/image114.wmf"/><Relationship Id="rId4" Type="http://schemas.openxmlformats.org/officeDocument/2006/relationships/image" Target="../media/image115.wmf"/><Relationship Id="rId5" Type="http://schemas.openxmlformats.org/officeDocument/2006/relationships/image" Target="../media/image116.wmf"/><Relationship Id="rId6" Type="http://schemas.openxmlformats.org/officeDocument/2006/relationships/image" Target="../media/image117.wmf"/><Relationship Id="rId7" Type="http://schemas.openxmlformats.org/officeDocument/2006/relationships/image" Target="../media/image118.wmf"/><Relationship Id="rId8" Type="http://schemas.openxmlformats.org/officeDocument/2006/relationships/image" Target="../media/image119.wmf"/><Relationship Id="rId9" Type="http://schemas.openxmlformats.org/officeDocument/2006/relationships/image" Target="../media/image120.wmf"/><Relationship Id="rId10" Type="http://schemas.openxmlformats.org/officeDocument/2006/relationships/image" Target="../media/image121.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26.wmf"/><Relationship Id="rId4" Type="http://schemas.openxmlformats.org/officeDocument/2006/relationships/image" Target="../media/image127.wmf"/><Relationship Id="rId5" Type="http://schemas.openxmlformats.org/officeDocument/2006/relationships/image" Target="../media/image128.wmf"/><Relationship Id="rId6" Type="http://schemas.openxmlformats.org/officeDocument/2006/relationships/image" Target="../media/image129.wmf"/><Relationship Id="rId7" Type="http://schemas.openxmlformats.org/officeDocument/2006/relationships/image" Target="../media/image130.wmf"/><Relationship Id="rId1" Type="http://schemas.openxmlformats.org/officeDocument/2006/relationships/image" Target="../media/image105.wmf"/><Relationship Id="rId2" Type="http://schemas.openxmlformats.org/officeDocument/2006/relationships/image" Target="../media/image12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32.wmf"/><Relationship Id="rId4" Type="http://schemas.openxmlformats.org/officeDocument/2006/relationships/image" Target="../media/image133.wmf"/><Relationship Id="rId5" Type="http://schemas.openxmlformats.org/officeDocument/2006/relationships/image" Target="../media/image134.wmf"/><Relationship Id="rId6" Type="http://schemas.openxmlformats.org/officeDocument/2006/relationships/image" Target="../media/image135.wmf"/><Relationship Id="rId1" Type="http://schemas.openxmlformats.org/officeDocument/2006/relationships/image" Target="../media/image105.wmf"/><Relationship Id="rId2" Type="http://schemas.openxmlformats.org/officeDocument/2006/relationships/image" Target="../media/image131.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38.wmf"/><Relationship Id="rId4" Type="http://schemas.openxmlformats.org/officeDocument/2006/relationships/image" Target="../media/image139.wmf"/><Relationship Id="rId5" Type="http://schemas.openxmlformats.org/officeDocument/2006/relationships/image" Target="../media/image140.wmf"/><Relationship Id="rId6" Type="http://schemas.openxmlformats.org/officeDocument/2006/relationships/image" Target="../media/image141.wmf"/><Relationship Id="rId7" Type="http://schemas.openxmlformats.org/officeDocument/2006/relationships/image" Target="../media/image142.wmf"/><Relationship Id="rId8" Type="http://schemas.openxmlformats.org/officeDocument/2006/relationships/image" Target="../media/image143.wmf"/><Relationship Id="rId9" Type="http://schemas.openxmlformats.org/officeDocument/2006/relationships/image" Target="../media/image144.wmf"/><Relationship Id="rId10" Type="http://schemas.openxmlformats.org/officeDocument/2006/relationships/image" Target="../media/image105.wmf"/><Relationship Id="rId1" Type="http://schemas.openxmlformats.org/officeDocument/2006/relationships/image" Target="../media/image136.wmf"/><Relationship Id="rId2" Type="http://schemas.openxmlformats.org/officeDocument/2006/relationships/image" Target="../media/image137.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46.wmf"/><Relationship Id="rId4" Type="http://schemas.openxmlformats.org/officeDocument/2006/relationships/image" Target="../media/image147.wmf"/><Relationship Id="rId5" Type="http://schemas.openxmlformats.org/officeDocument/2006/relationships/image" Target="../media/image105.wmf"/><Relationship Id="rId6" Type="http://schemas.openxmlformats.org/officeDocument/2006/relationships/image" Target="../media/image148.wmf"/><Relationship Id="rId7" Type="http://schemas.openxmlformats.org/officeDocument/2006/relationships/image" Target="../media/image149.wmf"/><Relationship Id="rId8" Type="http://schemas.openxmlformats.org/officeDocument/2006/relationships/image" Target="../media/image150.wmf"/><Relationship Id="rId1" Type="http://schemas.openxmlformats.org/officeDocument/2006/relationships/image" Target="../media/image144.wmf"/><Relationship Id="rId2" Type="http://schemas.openxmlformats.org/officeDocument/2006/relationships/image" Target="../media/image145.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53.wmf"/><Relationship Id="rId4" Type="http://schemas.openxmlformats.org/officeDocument/2006/relationships/image" Target="../media/image154.wmf"/><Relationship Id="rId1" Type="http://schemas.openxmlformats.org/officeDocument/2006/relationships/image" Target="../media/image151.wmf"/><Relationship Id="rId2" Type="http://schemas.openxmlformats.org/officeDocument/2006/relationships/image" Target="../media/image152.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58.wmf"/><Relationship Id="rId4" Type="http://schemas.openxmlformats.org/officeDocument/2006/relationships/image" Target="../media/image159.wmf"/><Relationship Id="rId5" Type="http://schemas.openxmlformats.org/officeDocument/2006/relationships/image" Target="../media/image160.wmf"/><Relationship Id="rId6" Type="http://schemas.openxmlformats.org/officeDocument/2006/relationships/image" Target="../media/image161.wmf"/><Relationship Id="rId7" Type="http://schemas.openxmlformats.org/officeDocument/2006/relationships/image" Target="../media/image162.wmf"/><Relationship Id="rId1" Type="http://schemas.openxmlformats.org/officeDocument/2006/relationships/image" Target="../media/image156.wmf"/><Relationship Id="rId2" Type="http://schemas.openxmlformats.org/officeDocument/2006/relationships/image" Target="../media/image157.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65.wmf"/><Relationship Id="rId4" Type="http://schemas.openxmlformats.org/officeDocument/2006/relationships/image" Target="../media/image166.wmf"/><Relationship Id="rId5" Type="http://schemas.openxmlformats.org/officeDocument/2006/relationships/image" Target="../media/image167.wmf"/><Relationship Id="rId6" Type="http://schemas.openxmlformats.org/officeDocument/2006/relationships/image" Target="../media/image168.wmf"/><Relationship Id="rId7" Type="http://schemas.openxmlformats.org/officeDocument/2006/relationships/image" Target="../media/image169.wmf"/><Relationship Id="rId8" Type="http://schemas.openxmlformats.org/officeDocument/2006/relationships/image" Target="../media/image170.wmf"/><Relationship Id="rId1" Type="http://schemas.openxmlformats.org/officeDocument/2006/relationships/image" Target="../media/image163.wmf"/><Relationship Id="rId2" Type="http://schemas.openxmlformats.org/officeDocument/2006/relationships/image" Target="../media/image164.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73.wmf"/><Relationship Id="rId4" Type="http://schemas.openxmlformats.org/officeDocument/2006/relationships/image" Target="../media/image174.wmf"/><Relationship Id="rId5" Type="http://schemas.openxmlformats.org/officeDocument/2006/relationships/image" Target="../media/image175.wmf"/><Relationship Id="rId6" Type="http://schemas.openxmlformats.org/officeDocument/2006/relationships/image" Target="../media/image176.wmf"/><Relationship Id="rId7" Type="http://schemas.openxmlformats.org/officeDocument/2006/relationships/image" Target="../media/image177.wmf"/><Relationship Id="rId8" Type="http://schemas.openxmlformats.org/officeDocument/2006/relationships/image" Target="../media/image178.wmf"/><Relationship Id="rId1" Type="http://schemas.openxmlformats.org/officeDocument/2006/relationships/image" Target="../media/image171.wmf"/><Relationship Id="rId2" Type="http://schemas.openxmlformats.org/officeDocument/2006/relationships/image" Target="../media/image17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7.wmf"/><Relationship Id="rId1" Type="http://schemas.openxmlformats.org/officeDocument/2006/relationships/image" Target="../media/image4.wmf"/><Relationship Id="rId2"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81.wmf"/><Relationship Id="rId4" Type="http://schemas.openxmlformats.org/officeDocument/2006/relationships/image" Target="../media/image182.wmf"/><Relationship Id="rId5" Type="http://schemas.openxmlformats.org/officeDocument/2006/relationships/image" Target="../media/image183.wmf"/><Relationship Id="rId6" Type="http://schemas.openxmlformats.org/officeDocument/2006/relationships/image" Target="../media/image184.wmf"/><Relationship Id="rId7" Type="http://schemas.openxmlformats.org/officeDocument/2006/relationships/image" Target="../media/image185.wmf"/><Relationship Id="rId1" Type="http://schemas.openxmlformats.org/officeDocument/2006/relationships/image" Target="../media/image179.wmf"/><Relationship Id="rId2" Type="http://schemas.openxmlformats.org/officeDocument/2006/relationships/image" Target="../media/image180.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86.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89.wmf"/><Relationship Id="rId4" Type="http://schemas.openxmlformats.org/officeDocument/2006/relationships/image" Target="../media/image190.wmf"/><Relationship Id="rId5" Type="http://schemas.openxmlformats.org/officeDocument/2006/relationships/image" Target="../media/image191.wmf"/><Relationship Id="rId6" Type="http://schemas.openxmlformats.org/officeDocument/2006/relationships/image" Target="../media/image192.wmf"/><Relationship Id="rId7" Type="http://schemas.openxmlformats.org/officeDocument/2006/relationships/image" Target="../media/image193.wmf"/><Relationship Id="rId8" Type="http://schemas.openxmlformats.org/officeDocument/2006/relationships/image" Target="../media/image194.wmf"/><Relationship Id="rId9" Type="http://schemas.openxmlformats.org/officeDocument/2006/relationships/image" Target="../media/image195.wmf"/><Relationship Id="rId10" Type="http://schemas.openxmlformats.org/officeDocument/2006/relationships/image" Target="../media/image196.wmf"/><Relationship Id="rId1" Type="http://schemas.openxmlformats.org/officeDocument/2006/relationships/image" Target="../media/image187.wmf"/><Relationship Id="rId2" Type="http://schemas.openxmlformats.org/officeDocument/2006/relationships/image" Target="../media/image188.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97.wmf"/><Relationship Id="rId2" Type="http://schemas.openxmlformats.org/officeDocument/2006/relationships/image" Target="../media/image198.wmf"/><Relationship Id="rId3" Type="http://schemas.openxmlformats.org/officeDocument/2006/relationships/image" Target="../media/image199.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202.wmf"/><Relationship Id="rId4" Type="http://schemas.openxmlformats.org/officeDocument/2006/relationships/image" Target="../media/image203.wmf"/><Relationship Id="rId5" Type="http://schemas.openxmlformats.org/officeDocument/2006/relationships/image" Target="../media/image204.wmf"/><Relationship Id="rId1" Type="http://schemas.openxmlformats.org/officeDocument/2006/relationships/image" Target="../media/image200.wmf"/><Relationship Id="rId2" Type="http://schemas.openxmlformats.org/officeDocument/2006/relationships/image" Target="../media/image20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1" Type="http://schemas.openxmlformats.org/officeDocument/2006/relationships/image" Target="../media/image8.wmf"/><Relationship Id="rId2"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wmf"/><Relationship Id="rId5" Type="http://schemas.openxmlformats.org/officeDocument/2006/relationships/image" Target="../media/image15.wmf"/><Relationship Id="rId1" Type="http://schemas.openxmlformats.org/officeDocument/2006/relationships/image" Target="../media/image11.wmf"/><Relationship Id="rId2"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25.wmf"/><Relationship Id="rId12" Type="http://schemas.openxmlformats.org/officeDocument/2006/relationships/image" Target="../media/image26.wmf"/><Relationship Id="rId1" Type="http://schemas.openxmlformats.org/officeDocument/2006/relationships/image" Target="../media/image16.wmf"/><Relationship Id="rId2" Type="http://schemas.openxmlformats.org/officeDocument/2006/relationships/image" Target="../media/image17.wmf"/><Relationship Id="rId3" Type="http://schemas.openxmlformats.org/officeDocument/2006/relationships/image" Target="../media/image18.wmf"/><Relationship Id="rId4" Type="http://schemas.openxmlformats.org/officeDocument/2006/relationships/image" Target="../media/image19.wmf"/><Relationship Id="rId5" Type="http://schemas.openxmlformats.org/officeDocument/2006/relationships/image" Target="../media/image20.wmf"/><Relationship Id="rId6" Type="http://schemas.openxmlformats.org/officeDocument/2006/relationships/image" Target="../media/image21.wmf"/><Relationship Id="rId7" Type="http://schemas.openxmlformats.org/officeDocument/2006/relationships/image" Target="../media/image22.wmf"/><Relationship Id="rId8" Type="http://schemas.openxmlformats.org/officeDocument/2006/relationships/image" Target="../media/image14.wmf"/><Relationship Id="rId9" Type="http://schemas.openxmlformats.org/officeDocument/2006/relationships/image" Target="../media/image23.wmf"/><Relationship Id="rId10"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1" Type="http://schemas.openxmlformats.org/officeDocument/2006/relationships/image" Target="../media/image27.wmf"/><Relationship Id="rId2"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2.wmf"/><Relationship Id="rId4" Type="http://schemas.openxmlformats.org/officeDocument/2006/relationships/image" Target="../media/image33.wmf"/><Relationship Id="rId5" Type="http://schemas.openxmlformats.org/officeDocument/2006/relationships/image" Target="../media/image34.wmf"/><Relationship Id="rId1" Type="http://schemas.openxmlformats.org/officeDocument/2006/relationships/image" Target="../media/image29.wmf"/><Relationship Id="rId2" Type="http://schemas.openxmlformats.org/officeDocument/2006/relationships/image" Target="../media/image31.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45.wmf"/><Relationship Id="rId12" Type="http://schemas.openxmlformats.org/officeDocument/2006/relationships/image" Target="../media/image46.wmf"/><Relationship Id="rId13" Type="http://schemas.openxmlformats.org/officeDocument/2006/relationships/image" Target="../media/image47.wmf"/><Relationship Id="rId1" Type="http://schemas.openxmlformats.org/officeDocument/2006/relationships/image" Target="../media/image35.wmf"/><Relationship Id="rId2" Type="http://schemas.openxmlformats.org/officeDocument/2006/relationships/image" Target="../media/image36.wmf"/><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7" Type="http://schemas.openxmlformats.org/officeDocument/2006/relationships/image" Target="../media/image41.wmf"/><Relationship Id="rId8" Type="http://schemas.openxmlformats.org/officeDocument/2006/relationships/image" Target="../media/image42.wmf"/><Relationship Id="rId9" Type="http://schemas.openxmlformats.org/officeDocument/2006/relationships/image" Target="../media/image43.wmf"/><Relationship Id="rId10" Type="http://schemas.openxmlformats.org/officeDocument/2006/relationships/image" Target="../media/image4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170238" cy="479425"/>
          </a:xfrm>
          <a:prstGeom prst="rect">
            <a:avLst/>
          </a:prstGeom>
        </p:spPr>
        <p:txBody>
          <a:bodyPr vert="horz" lIns="91400" tIns="45701" rIns="91400" bIns="45701" rtlCol="0"/>
          <a:lstStyle>
            <a:lvl1pPr algn="l">
              <a:defRPr sz="1200"/>
            </a:lvl1pPr>
          </a:lstStyle>
          <a:p>
            <a:endParaRPr lang="en-US"/>
          </a:p>
        </p:txBody>
      </p:sp>
      <p:sp>
        <p:nvSpPr>
          <p:cNvPr id="3" name="Date Placeholder 2"/>
          <p:cNvSpPr>
            <a:spLocks noGrp="1"/>
          </p:cNvSpPr>
          <p:nvPr>
            <p:ph type="dt" sz="quarter" idx="1"/>
          </p:nvPr>
        </p:nvSpPr>
        <p:spPr>
          <a:xfrm>
            <a:off x="4143375" y="4"/>
            <a:ext cx="3170238" cy="479425"/>
          </a:xfrm>
          <a:prstGeom prst="rect">
            <a:avLst/>
          </a:prstGeom>
        </p:spPr>
        <p:txBody>
          <a:bodyPr vert="horz" lIns="91400" tIns="45701" rIns="91400" bIns="45701" rtlCol="0"/>
          <a:lstStyle>
            <a:lvl1pPr algn="r">
              <a:defRPr sz="1200"/>
            </a:lvl1pPr>
          </a:lstStyle>
          <a:p>
            <a:fld id="{59A0EA01-58C8-4450-ADC0-C223A6FC13D3}" type="datetimeFigureOut">
              <a:rPr lang="en-US" smtClean="0"/>
              <a:pPr/>
              <a:t>9/3/15</a:t>
            </a:fld>
            <a:endParaRPr lang="en-US"/>
          </a:p>
        </p:txBody>
      </p:sp>
      <p:sp>
        <p:nvSpPr>
          <p:cNvPr id="4" name="Footer Placeholder 3"/>
          <p:cNvSpPr>
            <a:spLocks noGrp="1"/>
          </p:cNvSpPr>
          <p:nvPr>
            <p:ph type="ftr" sz="quarter" idx="2"/>
          </p:nvPr>
        </p:nvSpPr>
        <p:spPr>
          <a:xfrm>
            <a:off x="3" y="9120191"/>
            <a:ext cx="3170238" cy="479425"/>
          </a:xfrm>
          <a:prstGeom prst="rect">
            <a:avLst/>
          </a:prstGeom>
        </p:spPr>
        <p:txBody>
          <a:bodyPr vert="horz" lIns="91400" tIns="45701" rIns="91400" bIns="45701"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91"/>
            <a:ext cx="3170238" cy="479425"/>
          </a:xfrm>
          <a:prstGeom prst="rect">
            <a:avLst/>
          </a:prstGeom>
        </p:spPr>
        <p:txBody>
          <a:bodyPr vert="horz" lIns="91400" tIns="45701" rIns="91400" bIns="45701" rtlCol="0" anchor="b"/>
          <a:lstStyle>
            <a:lvl1pPr algn="r">
              <a:defRPr sz="1200"/>
            </a:lvl1pPr>
          </a:lstStyle>
          <a:p>
            <a:fld id="{2D55175D-0368-438F-9DDA-741C977FAC89}" type="slidenum">
              <a:rPr lang="en-US" smtClean="0"/>
              <a:pPr/>
              <a:t>‹#›</a:t>
            </a:fld>
            <a:endParaRPr lang="en-US"/>
          </a:p>
        </p:txBody>
      </p:sp>
    </p:spTree>
    <p:extLst>
      <p:ext uri="{BB962C8B-B14F-4D97-AF65-F5344CB8AC3E}">
        <p14:creationId xmlns:p14="http://schemas.microsoft.com/office/powerpoint/2010/main" val="200583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10" tIns="48306" rIns="96610" bIns="48306"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10" tIns="48306" rIns="96610" bIns="48306" rtlCol="0"/>
          <a:lstStyle>
            <a:lvl1pPr algn="r">
              <a:defRPr sz="1200"/>
            </a:lvl1pPr>
          </a:lstStyle>
          <a:p>
            <a:fld id="{2DDF0BCE-FEE8-4F4B-8DED-CC76BC8C5D61}" type="datetimeFigureOut">
              <a:rPr lang="en-US" smtClean="0"/>
              <a:pPr/>
              <a:t>9/3/15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10" tIns="48306" rIns="96610" bIns="48306"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10" tIns="48306" rIns="96610" bIns="483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10" tIns="48306" rIns="96610" bIns="48306"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10" tIns="48306" rIns="96610" bIns="48306" rtlCol="0" anchor="b"/>
          <a:lstStyle>
            <a:lvl1pPr algn="r">
              <a:defRPr sz="1200"/>
            </a:lvl1pPr>
          </a:lstStyle>
          <a:p>
            <a:fld id="{983E557E-82AF-4D45-B0D6-A332C25CE549}" type="slidenum">
              <a:rPr lang="en-US" smtClean="0"/>
              <a:pPr/>
              <a:t>‹#›</a:t>
            </a:fld>
            <a:endParaRPr lang="en-US"/>
          </a:p>
        </p:txBody>
      </p:sp>
    </p:spTree>
    <p:extLst>
      <p:ext uri="{BB962C8B-B14F-4D97-AF65-F5344CB8AC3E}">
        <p14:creationId xmlns:p14="http://schemas.microsoft.com/office/powerpoint/2010/main" val="2885979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3E557E-82AF-4D45-B0D6-A332C25CE549}" type="slidenum">
              <a:rPr lang="en-US" smtClean="0"/>
              <a:pPr/>
              <a:t>14</a:t>
            </a:fld>
            <a:endParaRPr lang="en-US"/>
          </a:p>
        </p:txBody>
      </p:sp>
    </p:spTree>
    <p:extLst>
      <p:ext uri="{BB962C8B-B14F-4D97-AF65-F5344CB8AC3E}">
        <p14:creationId xmlns:p14="http://schemas.microsoft.com/office/powerpoint/2010/main" val="4294099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DAA2D1-E286-488B-BDE2-5DC16F0C2FE6}" type="datetimeFigureOut">
              <a:rPr lang="en-US" smtClean="0"/>
              <a:pPr/>
              <a:t>9/3/15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AA2D1-E286-488B-BDE2-5DC16F0C2FE6}" type="datetimeFigureOut">
              <a:rPr lang="en-US" smtClean="0"/>
              <a:pPr/>
              <a:t>9/3/15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AA2D1-E286-488B-BDE2-5DC16F0C2FE6}" type="datetimeFigureOut">
              <a:rPr lang="en-US" smtClean="0"/>
              <a:pPr/>
              <a:t>9/3/15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8229600" y="6492875"/>
            <a:ext cx="914400" cy="365125"/>
          </a:xfrm>
        </p:spPr>
        <p:txBody>
          <a:bodyPr/>
          <a:lstStyle>
            <a:lvl1pPr>
              <a:defRPr>
                <a:solidFill>
                  <a:schemeClr val="tx1"/>
                </a:solidFill>
              </a:defRPr>
            </a:lvl1pPr>
          </a:lstStyle>
          <a:p>
            <a:fld id="{53A86277-1261-4B07-BA72-106AC82E5797}"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DAA2D1-E286-488B-BDE2-5DC16F0C2FE6}" type="datetimeFigureOut">
              <a:rPr lang="en-US" smtClean="0"/>
              <a:pPr/>
              <a:t>9/3/15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B8D327-0921-4929-A7D6-E94501A47C26}" type="datetimeFigureOut">
              <a:rPr lang="en-US" smtClean="0"/>
              <a:pPr/>
              <a:t>9/3/15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A86277-1261-4B07-BA72-106AC82E579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DAA2D1-E286-488B-BDE2-5DC16F0C2FE6}" type="datetimeFigureOut">
              <a:rPr lang="en-US" smtClean="0"/>
              <a:pPr/>
              <a:t>9/3/15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DAA2D1-E286-488B-BDE2-5DC16F0C2FE6}" type="datetimeFigureOut">
              <a:rPr lang="en-US" smtClean="0"/>
              <a:pPr/>
              <a:t>9/3/15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DAA2D1-E286-488B-BDE2-5DC16F0C2FE6}" type="datetimeFigureOut">
              <a:rPr lang="en-US" smtClean="0"/>
              <a:pPr/>
              <a:t>9/3/15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defRPr>
                <a:solidFill>
                  <a:srgbClr val="7030A0"/>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DAA2D1-E286-488B-BDE2-5DC16F0C2FE6}" type="datetimeFigureOut">
              <a:rPr lang="en-US" smtClean="0"/>
              <a:pPr/>
              <a:t>9/3/15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DAA2D1-E286-488B-BDE2-5DC16F0C2FE6}" type="datetimeFigureOut">
              <a:rPr lang="en-US" smtClean="0"/>
              <a:pPr/>
              <a:t>9/3/15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AA2D1-E286-488B-BDE2-5DC16F0C2FE6}" type="datetimeFigureOut">
              <a:rPr lang="en-US" smtClean="0"/>
              <a:pPr/>
              <a:t>9/3/15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DAA2D1-E286-488B-BDE2-5DC16F0C2FE6}" type="datetimeFigureOut">
              <a:rPr lang="en-US" smtClean="0"/>
              <a:pPr/>
              <a:t>9/3/15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F01E8-1D8C-4E6A-8C65-3AB73E6D71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AA2D1-E286-488B-BDE2-5DC16F0C2FE6}" type="datetimeFigureOut">
              <a:rPr lang="en-US" smtClean="0"/>
              <a:pPr/>
              <a:t>9/3/15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F01E8-1D8C-4E6A-8C65-3AB73E6D7103}" type="slidenum">
              <a:rPr lang="en-US" smtClean="0"/>
              <a:pPr/>
              <a:t>‹#›</a:t>
            </a:fld>
            <a:endParaRPr lang="en-US"/>
          </a:p>
        </p:txBody>
      </p:sp>
      <p:sp>
        <p:nvSpPr>
          <p:cNvPr id="9" name="TextBox 8"/>
          <p:cNvSpPr txBox="1"/>
          <p:nvPr userDrawn="1"/>
        </p:nvSpPr>
        <p:spPr>
          <a:xfrm>
            <a:off x="8465609" y="0"/>
            <a:ext cx="678391" cy="276999"/>
          </a:xfrm>
          <a:prstGeom prst="rect">
            <a:avLst/>
          </a:prstGeom>
          <a:noFill/>
        </p:spPr>
        <p:txBody>
          <a:bodyPr wrap="none" rtlCol="0">
            <a:spAutoFit/>
          </a:bodyPr>
          <a:lstStyle/>
          <a:p>
            <a:r>
              <a:rPr lang="en-US" sz="1200" dirty="0" smtClean="0"/>
              <a:t>L19-</a:t>
            </a:r>
            <a:fld id="{31637DED-5280-4AAA-80D0-AEA98A0510E3}" type="slidenum">
              <a:rPr lang="en-US" sz="1200" smtClean="0"/>
              <a:pPr/>
              <a:t>‹#›</a:t>
            </a:fld>
            <a:endParaRPr lang="en-US" sz="1200" dirty="0" smtClean="0"/>
          </a:p>
        </p:txBody>
      </p:sp>
      <p:sp>
        <p:nvSpPr>
          <p:cNvPr id="10" name="TextBox 9"/>
          <p:cNvSpPr txBox="1"/>
          <p:nvPr userDrawn="1"/>
        </p:nvSpPr>
        <p:spPr>
          <a:xfrm>
            <a:off x="-26246" y="6550223"/>
            <a:ext cx="9196492" cy="307777"/>
          </a:xfrm>
          <a:prstGeom prst="rect">
            <a:avLst/>
          </a:prstGeom>
          <a:noFill/>
        </p:spPr>
        <p:txBody>
          <a:bodyPr wrap="none" rtlCol="0">
            <a:spAutoFit/>
          </a:bodyPr>
          <a:lstStyle/>
          <a:p>
            <a:r>
              <a:rPr lang="en-US" sz="1400" dirty="0" smtClean="0"/>
              <a:t>Slides courtesy of Prof M L Kraft,</a:t>
            </a:r>
            <a:r>
              <a:rPr lang="en-US" sz="1400" baseline="0" dirty="0" smtClean="0"/>
              <a:t> Chemical &amp; Biomolecular </a:t>
            </a:r>
            <a:r>
              <a:rPr lang="en-US" sz="1400" baseline="0" dirty="0" err="1" smtClean="0"/>
              <a:t>Engr</a:t>
            </a:r>
            <a:r>
              <a:rPr lang="en-US" sz="1400" baseline="0" dirty="0" smtClean="0"/>
              <a:t> </a:t>
            </a:r>
            <a:r>
              <a:rPr lang="en-US" sz="1400" baseline="0" dirty="0" err="1" smtClean="0"/>
              <a:t>Dept</a:t>
            </a:r>
            <a:r>
              <a:rPr lang="en-US" sz="1400" baseline="0" dirty="0" smtClean="0"/>
              <a:t>, University of Illinois at Urbana-Champaign.</a:t>
            </a:r>
            <a:endParaRPr lang="en-US" sz="1400" dirty="0"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8D327-0921-4929-A7D6-E94501A47C26}" type="datetimeFigureOut">
              <a:rPr lang="en-US" smtClean="0"/>
              <a:pPr/>
              <a:t>9/3/15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86277-1261-4B07-BA72-106AC82E5797}" type="slidenum">
              <a:rPr lang="en-US" smtClean="0"/>
              <a:pPr/>
              <a:t>‹#›</a:t>
            </a:fld>
            <a:endParaRPr lang="en-US" dirty="0"/>
          </a:p>
        </p:txBody>
      </p:sp>
      <p:sp>
        <p:nvSpPr>
          <p:cNvPr id="8" name="TextBox 7"/>
          <p:cNvSpPr txBox="1"/>
          <p:nvPr userDrawn="1"/>
        </p:nvSpPr>
        <p:spPr>
          <a:xfrm>
            <a:off x="8218747" y="0"/>
            <a:ext cx="925253" cy="276999"/>
          </a:xfrm>
          <a:prstGeom prst="rect">
            <a:avLst/>
          </a:prstGeom>
          <a:noFill/>
        </p:spPr>
        <p:txBody>
          <a:bodyPr wrap="none" rtlCol="0">
            <a:spAutoFit/>
          </a:bodyPr>
          <a:lstStyle/>
          <a:p>
            <a:r>
              <a:rPr lang="en-US" sz="1200" dirty="0" smtClean="0"/>
              <a:t>L19con-</a:t>
            </a:r>
            <a:fld id="{31637DED-5280-4AAA-80D0-AEA98A0510E3}" type="slidenum">
              <a:rPr lang="en-US" sz="1200" smtClean="0"/>
              <a:pPr/>
              <a:t>‹#›</a:t>
            </a:fld>
            <a:endParaRPr lang="en-US" sz="1200" dirty="0" smtClean="0"/>
          </a:p>
        </p:txBody>
      </p:sp>
      <p:sp>
        <p:nvSpPr>
          <p:cNvPr id="9" name="TextBox 8"/>
          <p:cNvSpPr txBox="1"/>
          <p:nvPr userDrawn="1"/>
        </p:nvSpPr>
        <p:spPr>
          <a:xfrm>
            <a:off x="-26246" y="6550223"/>
            <a:ext cx="9196492" cy="307777"/>
          </a:xfrm>
          <a:prstGeom prst="rect">
            <a:avLst/>
          </a:prstGeom>
          <a:noFill/>
        </p:spPr>
        <p:txBody>
          <a:bodyPr wrap="none" rtlCol="0">
            <a:spAutoFit/>
          </a:bodyPr>
          <a:lstStyle/>
          <a:p>
            <a:r>
              <a:rPr lang="en-US" sz="1400" dirty="0" smtClean="0"/>
              <a:t>Slides courtesy of Prof M L Kraft,</a:t>
            </a:r>
            <a:r>
              <a:rPr lang="en-US" sz="1400" baseline="0" dirty="0" smtClean="0"/>
              <a:t> Chemical &amp; Biomolecular </a:t>
            </a:r>
            <a:r>
              <a:rPr lang="en-US" sz="1400" baseline="0" dirty="0" err="1" smtClean="0"/>
              <a:t>Engr</a:t>
            </a:r>
            <a:r>
              <a:rPr lang="en-US" sz="1400" baseline="0" dirty="0" smtClean="0"/>
              <a:t> </a:t>
            </a:r>
            <a:r>
              <a:rPr lang="en-US" sz="1400" baseline="0" dirty="0" err="1" smtClean="0"/>
              <a:t>Dept</a:t>
            </a:r>
            <a:r>
              <a:rPr lang="en-US" sz="1400" baseline="0" dirty="0" smtClean="0"/>
              <a:t>, University of Illinois at Urbana-Champaign.</a:t>
            </a:r>
            <a:endParaRPr lang="en-US" sz="1400" dirty="0" smtClean="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7030A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0.bin"/><Relationship Id="rId4" Type="http://schemas.openxmlformats.org/officeDocument/2006/relationships/image" Target="../media/image27.wmf"/><Relationship Id="rId5" Type="http://schemas.openxmlformats.org/officeDocument/2006/relationships/oleObject" Target="../embeddings/oleObject31.bin"/><Relationship Id="rId6" Type="http://schemas.openxmlformats.org/officeDocument/2006/relationships/image" Target="../media/image28.wmf"/><Relationship Id="rId7" Type="http://schemas.openxmlformats.org/officeDocument/2006/relationships/oleObject" Target="../embeddings/oleObject32.bin"/><Relationship Id="rId8" Type="http://schemas.openxmlformats.org/officeDocument/2006/relationships/image" Target="../media/image29.wmf"/><Relationship Id="rId9" Type="http://schemas.openxmlformats.org/officeDocument/2006/relationships/oleObject" Target="../embeddings/oleObject33.bin"/><Relationship Id="rId10" Type="http://schemas.openxmlformats.org/officeDocument/2006/relationships/image" Target="../media/image30.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38.bin"/><Relationship Id="rId12" Type="http://schemas.openxmlformats.org/officeDocument/2006/relationships/image" Target="../media/image34.wmf"/><Relationship Id="rId1" Type="http://schemas.openxmlformats.org/officeDocument/2006/relationships/vmlDrawing" Target="../drawings/vmlDrawing8.vml"/><Relationship Id="rId2" Type="http://schemas.openxmlformats.org/officeDocument/2006/relationships/slideLayout" Target="../slideLayouts/slideLayout6.xml"/><Relationship Id="rId3" Type="http://schemas.openxmlformats.org/officeDocument/2006/relationships/oleObject" Target="../embeddings/oleObject34.bin"/><Relationship Id="rId4" Type="http://schemas.openxmlformats.org/officeDocument/2006/relationships/image" Target="../media/image29.wmf"/><Relationship Id="rId5" Type="http://schemas.openxmlformats.org/officeDocument/2006/relationships/oleObject" Target="../embeddings/oleObject35.bin"/><Relationship Id="rId6" Type="http://schemas.openxmlformats.org/officeDocument/2006/relationships/image" Target="../media/image31.wmf"/><Relationship Id="rId7" Type="http://schemas.openxmlformats.org/officeDocument/2006/relationships/oleObject" Target="../embeddings/oleObject36.bin"/><Relationship Id="rId8" Type="http://schemas.openxmlformats.org/officeDocument/2006/relationships/image" Target="../media/image32.wmf"/><Relationship Id="rId9" Type="http://schemas.openxmlformats.org/officeDocument/2006/relationships/oleObject" Target="../embeddings/oleObject37.bin"/><Relationship Id="rId10" Type="http://schemas.openxmlformats.org/officeDocument/2006/relationships/image" Target="../media/image33.wmf"/></Relationships>
</file>

<file path=ppt/slides/_rels/slide12.xml.rels><?xml version="1.0" encoding="UTF-8" standalone="yes"?>
<Relationships xmlns="http://schemas.openxmlformats.org/package/2006/relationships"><Relationship Id="rId9" Type="http://schemas.openxmlformats.org/officeDocument/2006/relationships/oleObject" Target="../embeddings/oleObject42.bin"/><Relationship Id="rId20" Type="http://schemas.openxmlformats.org/officeDocument/2006/relationships/image" Target="../media/image43.wmf"/><Relationship Id="rId21" Type="http://schemas.openxmlformats.org/officeDocument/2006/relationships/oleObject" Target="../embeddings/oleObject48.bin"/><Relationship Id="rId22" Type="http://schemas.openxmlformats.org/officeDocument/2006/relationships/image" Target="../media/image44.wmf"/><Relationship Id="rId23" Type="http://schemas.openxmlformats.org/officeDocument/2006/relationships/oleObject" Target="../embeddings/oleObject49.bin"/><Relationship Id="rId24" Type="http://schemas.openxmlformats.org/officeDocument/2006/relationships/image" Target="../media/image45.wmf"/><Relationship Id="rId25" Type="http://schemas.openxmlformats.org/officeDocument/2006/relationships/oleObject" Target="../embeddings/oleObject50.bin"/><Relationship Id="rId26" Type="http://schemas.openxmlformats.org/officeDocument/2006/relationships/image" Target="../media/image46.wmf"/><Relationship Id="rId27" Type="http://schemas.openxmlformats.org/officeDocument/2006/relationships/oleObject" Target="../embeddings/oleObject51.bin"/><Relationship Id="rId28" Type="http://schemas.openxmlformats.org/officeDocument/2006/relationships/image" Target="../media/image47.wmf"/><Relationship Id="rId10" Type="http://schemas.openxmlformats.org/officeDocument/2006/relationships/image" Target="../media/image38.wmf"/><Relationship Id="rId11" Type="http://schemas.openxmlformats.org/officeDocument/2006/relationships/oleObject" Target="../embeddings/oleObject43.bin"/><Relationship Id="rId12" Type="http://schemas.openxmlformats.org/officeDocument/2006/relationships/image" Target="../media/image39.wmf"/><Relationship Id="rId13" Type="http://schemas.openxmlformats.org/officeDocument/2006/relationships/oleObject" Target="../embeddings/oleObject44.bin"/><Relationship Id="rId14" Type="http://schemas.openxmlformats.org/officeDocument/2006/relationships/image" Target="../media/image40.wmf"/><Relationship Id="rId15" Type="http://schemas.openxmlformats.org/officeDocument/2006/relationships/oleObject" Target="../embeddings/oleObject45.bin"/><Relationship Id="rId16" Type="http://schemas.openxmlformats.org/officeDocument/2006/relationships/image" Target="../media/image41.wmf"/><Relationship Id="rId17" Type="http://schemas.openxmlformats.org/officeDocument/2006/relationships/oleObject" Target="../embeddings/oleObject46.bin"/><Relationship Id="rId18" Type="http://schemas.openxmlformats.org/officeDocument/2006/relationships/image" Target="../media/image42.wmf"/><Relationship Id="rId19" Type="http://schemas.openxmlformats.org/officeDocument/2006/relationships/oleObject" Target="../embeddings/oleObject47.bin"/><Relationship Id="rId1" Type="http://schemas.openxmlformats.org/officeDocument/2006/relationships/vmlDrawing" Target="../drawings/vmlDrawing9.vml"/><Relationship Id="rId2" Type="http://schemas.openxmlformats.org/officeDocument/2006/relationships/slideLayout" Target="../slideLayouts/slideLayout6.xml"/><Relationship Id="rId3" Type="http://schemas.openxmlformats.org/officeDocument/2006/relationships/oleObject" Target="../embeddings/oleObject39.bin"/><Relationship Id="rId4" Type="http://schemas.openxmlformats.org/officeDocument/2006/relationships/image" Target="../media/image35.wmf"/><Relationship Id="rId5" Type="http://schemas.openxmlformats.org/officeDocument/2006/relationships/oleObject" Target="../embeddings/oleObject40.bin"/><Relationship Id="rId6" Type="http://schemas.openxmlformats.org/officeDocument/2006/relationships/image" Target="../media/image36.wmf"/><Relationship Id="rId7" Type="http://schemas.openxmlformats.org/officeDocument/2006/relationships/oleObject" Target="../embeddings/oleObject41.bin"/><Relationship Id="rId8" Type="http://schemas.openxmlformats.org/officeDocument/2006/relationships/image" Target="../media/image37.wmf"/></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56.bin"/><Relationship Id="rId12" Type="http://schemas.openxmlformats.org/officeDocument/2006/relationships/image" Target="../media/image51.wmf"/><Relationship Id="rId13" Type="http://schemas.openxmlformats.org/officeDocument/2006/relationships/oleObject" Target="../embeddings/oleObject57.bin"/><Relationship Id="rId14" Type="http://schemas.openxmlformats.org/officeDocument/2006/relationships/image" Target="../media/image52.wmf"/><Relationship Id="rId1" Type="http://schemas.openxmlformats.org/officeDocument/2006/relationships/vmlDrawing" Target="../drawings/vmlDrawing10.vml"/><Relationship Id="rId2" Type="http://schemas.openxmlformats.org/officeDocument/2006/relationships/slideLayout" Target="../slideLayouts/slideLayout6.xml"/><Relationship Id="rId3" Type="http://schemas.openxmlformats.org/officeDocument/2006/relationships/oleObject" Target="../embeddings/oleObject52.bin"/><Relationship Id="rId4" Type="http://schemas.openxmlformats.org/officeDocument/2006/relationships/image" Target="../media/image48.wmf"/><Relationship Id="rId5" Type="http://schemas.openxmlformats.org/officeDocument/2006/relationships/oleObject" Target="../embeddings/oleObject53.bin"/><Relationship Id="rId6" Type="http://schemas.openxmlformats.org/officeDocument/2006/relationships/image" Target="../media/image31.wmf"/><Relationship Id="rId7" Type="http://schemas.openxmlformats.org/officeDocument/2006/relationships/oleObject" Target="../embeddings/oleObject54.bin"/><Relationship Id="rId8" Type="http://schemas.openxmlformats.org/officeDocument/2006/relationships/image" Target="../media/image49.wmf"/><Relationship Id="rId9" Type="http://schemas.openxmlformats.org/officeDocument/2006/relationships/oleObject" Target="../embeddings/oleObject55.bin"/><Relationship Id="rId10" Type="http://schemas.openxmlformats.org/officeDocument/2006/relationships/image" Target="../media/image50.wmf"/></Relationships>
</file>

<file path=ppt/slides/_rels/slide14.xml.rels><?xml version="1.0" encoding="UTF-8" standalone="yes"?>
<Relationships xmlns="http://schemas.openxmlformats.org/package/2006/relationships"><Relationship Id="rId20" Type="http://schemas.openxmlformats.org/officeDocument/2006/relationships/oleObject" Target="../embeddings/oleObject66.bin"/><Relationship Id="rId21" Type="http://schemas.openxmlformats.org/officeDocument/2006/relationships/image" Target="../media/image61.wmf"/><Relationship Id="rId22" Type="http://schemas.openxmlformats.org/officeDocument/2006/relationships/oleObject" Target="../embeddings/oleObject67.bin"/><Relationship Id="rId23" Type="http://schemas.openxmlformats.org/officeDocument/2006/relationships/image" Target="../media/image62.wmf"/><Relationship Id="rId24" Type="http://schemas.openxmlformats.org/officeDocument/2006/relationships/oleObject" Target="../embeddings/oleObject68.bin"/><Relationship Id="rId25" Type="http://schemas.openxmlformats.org/officeDocument/2006/relationships/image" Target="../media/image63.wmf"/><Relationship Id="rId26" Type="http://schemas.openxmlformats.org/officeDocument/2006/relationships/oleObject" Target="../embeddings/oleObject69.bin"/><Relationship Id="rId27" Type="http://schemas.openxmlformats.org/officeDocument/2006/relationships/image" Target="../media/image64.wmf"/><Relationship Id="rId28" Type="http://schemas.openxmlformats.org/officeDocument/2006/relationships/oleObject" Target="../embeddings/oleObject70.bin"/><Relationship Id="rId29" Type="http://schemas.openxmlformats.org/officeDocument/2006/relationships/image" Target="../media/image65.wmf"/><Relationship Id="rId1" Type="http://schemas.openxmlformats.org/officeDocument/2006/relationships/vmlDrawing" Target="../drawings/vmlDrawing11.vml"/><Relationship Id="rId2" Type="http://schemas.openxmlformats.org/officeDocument/2006/relationships/slideLayout" Target="../slideLayouts/slideLayout6.xml"/><Relationship Id="rId3" Type="http://schemas.openxmlformats.org/officeDocument/2006/relationships/notesSlide" Target="../notesSlides/notesSlide1.xml"/><Relationship Id="rId4" Type="http://schemas.openxmlformats.org/officeDocument/2006/relationships/oleObject" Target="../embeddings/oleObject58.bin"/><Relationship Id="rId5" Type="http://schemas.openxmlformats.org/officeDocument/2006/relationships/image" Target="../media/image53.wmf"/><Relationship Id="rId30" Type="http://schemas.openxmlformats.org/officeDocument/2006/relationships/oleObject" Target="../embeddings/oleObject71.bin"/><Relationship Id="rId31" Type="http://schemas.openxmlformats.org/officeDocument/2006/relationships/image" Target="../media/image66.wmf"/><Relationship Id="rId32" Type="http://schemas.openxmlformats.org/officeDocument/2006/relationships/oleObject" Target="../embeddings/oleObject72.bin"/><Relationship Id="rId9" Type="http://schemas.openxmlformats.org/officeDocument/2006/relationships/image" Target="../media/image55.wmf"/><Relationship Id="rId6" Type="http://schemas.openxmlformats.org/officeDocument/2006/relationships/oleObject" Target="../embeddings/oleObject59.bin"/><Relationship Id="rId7" Type="http://schemas.openxmlformats.org/officeDocument/2006/relationships/image" Target="../media/image54.wmf"/><Relationship Id="rId8" Type="http://schemas.openxmlformats.org/officeDocument/2006/relationships/oleObject" Target="../embeddings/oleObject60.bin"/><Relationship Id="rId33" Type="http://schemas.openxmlformats.org/officeDocument/2006/relationships/image" Target="../media/image67.wmf"/><Relationship Id="rId34" Type="http://schemas.openxmlformats.org/officeDocument/2006/relationships/oleObject" Target="../embeddings/oleObject73.bin"/><Relationship Id="rId35" Type="http://schemas.openxmlformats.org/officeDocument/2006/relationships/image" Target="../media/image68.wmf"/><Relationship Id="rId36" Type="http://schemas.openxmlformats.org/officeDocument/2006/relationships/oleObject" Target="../embeddings/oleObject74.bin"/><Relationship Id="rId10" Type="http://schemas.openxmlformats.org/officeDocument/2006/relationships/oleObject" Target="../embeddings/oleObject61.bin"/><Relationship Id="rId11" Type="http://schemas.openxmlformats.org/officeDocument/2006/relationships/image" Target="../media/image56.wmf"/><Relationship Id="rId12" Type="http://schemas.openxmlformats.org/officeDocument/2006/relationships/oleObject" Target="../embeddings/oleObject62.bin"/><Relationship Id="rId13" Type="http://schemas.openxmlformats.org/officeDocument/2006/relationships/image" Target="../media/image57.wmf"/><Relationship Id="rId14" Type="http://schemas.openxmlformats.org/officeDocument/2006/relationships/oleObject" Target="../embeddings/oleObject63.bin"/><Relationship Id="rId15" Type="http://schemas.openxmlformats.org/officeDocument/2006/relationships/image" Target="../media/image58.wmf"/><Relationship Id="rId16" Type="http://schemas.openxmlformats.org/officeDocument/2006/relationships/oleObject" Target="../embeddings/oleObject64.bin"/><Relationship Id="rId17" Type="http://schemas.openxmlformats.org/officeDocument/2006/relationships/image" Target="../media/image59.wmf"/><Relationship Id="rId18" Type="http://schemas.openxmlformats.org/officeDocument/2006/relationships/oleObject" Target="../embeddings/oleObject65.bin"/><Relationship Id="rId19" Type="http://schemas.openxmlformats.org/officeDocument/2006/relationships/image" Target="../media/image60.wmf"/><Relationship Id="rId37" Type="http://schemas.openxmlformats.org/officeDocument/2006/relationships/image" Target="../media/image69.wmf"/><Relationship Id="rId38" Type="http://schemas.openxmlformats.org/officeDocument/2006/relationships/oleObject" Target="../embeddings/oleObject75.bin"/><Relationship Id="rId39" Type="http://schemas.openxmlformats.org/officeDocument/2006/relationships/image" Target="../media/image70.wmf"/></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80.bin"/><Relationship Id="rId12" Type="http://schemas.openxmlformats.org/officeDocument/2006/relationships/image" Target="../media/image32.wmf"/><Relationship Id="rId13" Type="http://schemas.openxmlformats.org/officeDocument/2006/relationships/oleObject" Target="../embeddings/oleObject81.bin"/><Relationship Id="rId14" Type="http://schemas.openxmlformats.org/officeDocument/2006/relationships/image" Target="../media/image75.wmf"/><Relationship Id="rId15" Type="http://schemas.openxmlformats.org/officeDocument/2006/relationships/oleObject" Target="../embeddings/oleObject82.bin"/><Relationship Id="rId16" Type="http://schemas.openxmlformats.org/officeDocument/2006/relationships/image" Target="../media/image76.wmf"/><Relationship Id="rId17" Type="http://schemas.openxmlformats.org/officeDocument/2006/relationships/oleObject" Target="../embeddings/oleObject83.bin"/><Relationship Id="rId18" Type="http://schemas.openxmlformats.org/officeDocument/2006/relationships/image" Target="../media/image77.wmf"/><Relationship Id="rId1" Type="http://schemas.openxmlformats.org/officeDocument/2006/relationships/vmlDrawing" Target="../drawings/vmlDrawing12.vml"/><Relationship Id="rId2" Type="http://schemas.openxmlformats.org/officeDocument/2006/relationships/slideLayout" Target="../slideLayouts/slideLayout6.xml"/><Relationship Id="rId3" Type="http://schemas.openxmlformats.org/officeDocument/2006/relationships/oleObject" Target="../embeddings/oleObject76.bin"/><Relationship Id="rId4" Type="http://schemas.openxmlformats.org/officeDocument/2006/relationships/image" Target="../media/image71.wmf"/><Relationship Id="rId5" Type="http://schemas.openxmlformats.org/officeDocument/2006/relationships/oleObject" Target="../embeddings/oleObject77.bin"/><Relationship Id="rId6" Type="http://schemas.openxmlformats.org/officeDocument/2006/relationships/image" Target="../media/image72.wmf"/><Relationship Id="rId7" Type="http://schemas.openxmlformats.org/officeDocument/2006/relationships/oleObject" Target="../embeddings/oleObject78.bin"/><Relationship Id="rId8" Type="http://schemas.openxmlformats.org/officeDocument/2006/relationships/image" Target="../media/image73.wmf"/><Relationship Id="rId9" Type="http://schemas.openxmlformats.org/officeDocument/2006/relationships/oleObject" Target="../embeddings/oleObject79.bin"/><Relationship Id="rId10" Type="http://schemas.openxmlformats.org/officeDocument/2006/relationships/image" Target="../media/image74.wmf"/></Relationships>
</file>

<file path=ppt/slides/_rels/slide16.xml.rels><?xml version="1.0" encoding="UTF-8" standalone="yes"?>
<Relationships xmlns="http://schemas.openxmlformats.org/package/2006/relationships"><Relationship Id="rId9" Type="http://schemas.openxmlformats.org/officeDocument/2006/relationships/oleObject" Target="../embeddings/oleObject87.bin"/><Relationship Id="rId20" Type="http://schemas.openxmlformats.org/officeDocument/2006/relationships/image" Target="../media/image78.wmf"/><Relationship Id="rId21" Type="http://schemas.openxmlformats.org/officeDocument/2006/relationships/oleObject" Target="../embeddings/oleObject93.bin"/><Relationship Id="rId22" Type="http://schemas.openxmlformats.org/officeDocument/2006/relationships/image" Target="../media/image79.wmf"/><Relationship Id="rId10" Type="http://schemas.openxmlformats.org/officeDocument/2006/relationships/image" Target="../media/image74.wmf"/><Relationship Id="rId11" Type="http://schemas.openxmlformats.org/officeDocument/2006/relationships/oleObject" Target="../embeddings/oleObject88.bin"/><Relationship Id="rId12" Type="http://schemas.openxmlformats.org/officeDocument/2006/relationships/image" Target="../media/image32.wmf"/><Relationship Id="rId13" Type="http://schemas.openxmlformats.org/officeDocument/2006/relationships/oleObject" Target="../embeddings/oleObject89.bin"/><Relationship Id="rId14" Type="http://schemas.openxmlformats.org/officeDocument/2006/relationships/image" Target="../media/image75.wmf"/><Relationship Id="rId15" Type="http://schemas.openxmlformats.org/officeDocument/2006/relationships/oleObject" Target="../embeddings/oleObject90.bin"/><Relationship Id="rId16" Type="http://schemas.openxmlformats.org/officeDocument/2006/relationships/image" Target="../media/image76.wmf"/><Relationship Id="rId17" Type="http://schemas.openxmlformats.org/officeDocument/2006/relationships/oleObject" Target="../embeddings/oleObject91.bin"/><Relationship Id="rId18" Type="http://schemas.openxmlformats.org/officeDocument/2006/relationships/image" Target="../media/image77.wmf"/><Relationship Id="rId19" Type="http://schemas.openxmlformats.org/officeDocument/2006/relationships/oleObject" Target="../embeddings/oleObject92.bin"/><Relationship Id="rId1" Type="http://schemas.openxmlformats.org/officeDocument/2006/relationships/vmlDrawing" Target="../drawings/vmlDrawing13.vml"/><Relationship Id="rId2" Type="http://schemas.openxmlformats.org/officeDocument/2006/relationships/slideLayout" Target="../slideLayouts/slideLayout6.xml"/><Relationship Id="rId3" Type="http://schemas.openxmlformats.org/officeDocument/2006/relationships/oleObject" Target="../embeddings/oleObject84.bin"/><Relationship Id="rId4" Type="http://schemas.openxmlformats.org/officeDocument/2006/relationships/image" Target="../media/image71.wmf"/><Relationship Id="rId5" Type="http://schemas.openxmlformats.org/officeDocument/2006/relationships/oleObject" Target="../embeddings/oleObject85.bin"/><Relationship Id="rId6" Type="http://schemas.openxmlformats.org/officeDocument/2006/relationships/image" Target="../media/image72.wmf"/><Relationship Id="rId7" Type="http://schemas.openxmlformats.org/officeDocument/2006/relationships/oleObject" Target="../embeddings/oleObject86.bin"/><Relationship Id="rId8" Type="http://schemas.openxmlformats.org/officeDocument/2006/relationships/image" Target="../media/image73.wmf"/></Relationships>
</file>

<file path=ppt/slides/_rels/slide17.xml.rels><?xml version="1.0" encoding="UTF-8" standalone="yes"?>
<Relationships xmlns="http://schemas.openxmlformats.org/package/2006/relationships"><Relationship Id="rId9" Type="http://schemas.openxmlformats.org/officeDocument/2006/relationships/image" Target="../media/image82.wmf"/><Relationship Id="rId20" Type="http://schemas.openxmlformats.org/officeDocument/2006/relationships/oleObject" Target="../embeddings/oleObject102.bin"/><Relationship Id="rId21" Type="http://schemas.openxmlformats.org/officeDocument/2006/relationships/image" Target="../media/image88.wmf"/><Relationship Id="rId10" Type="http://schemas.openxmlformats.org/officeDocument/2006/relationships/oleObject" Target="../embeddings/oleObject97.bin"/><Relationship Id="rId11" Type="http://schemas.openxmlformats.org/officeDocument/2006/relationships/image" Target="../media/image83.wmf"/><Relationship Id="rId12" Type="http://schemas.openxmlformats.org/officeDocument/2006/relationships/oleObject" Target="../embeddings/oleObject98.bin"/><Relationship Id="rId13" Type="http://schemas.openxmlformats.org/officeDocument/2006/relationships/image" Target="../media/image84.wmf"/><Relationship Id="rId14" Type="http://schemas.openxmlformats.org/officeDocument/2006/relationships/oleObject" Target="../embeddings/oleObject99.bin"/><Relationship Id="rId15" Type="http://schemas.openxmlformats.org/officeDocument/2006/relationships/image" Target="../media/image85.wmf"/><Relationship Id="rId16" Type="http://schemas.openxmlformats.org/officeDocument/2006/relationships/oleObject" Target="../embeddings/oleObject100.bin"/><Relationship Id="rId17" Type="http://schemas.openxmlformats.org/officeDocument/2006/relationships/image" Target="../media/image86.wmf"/><Relationship Id="rId18" Type="http://schemas.openxmlformats.org/officeDocument/2006/relationships/oleObject" Target="../embeddings/oleObject101.bin"/><Relationship Id="rId19" Type="http://schemas.openxmlformats.org/officeDocument/2006/relationships/image" Target="../media/image87.wmf"/><Relationship Id="rId1" Type="http://schemas.openxmlformats.org/officeDocument/2006/relationships/vmlDrawing" Target="../drawings/vmlDrawing14.vml"/><Relationship Id="rId2" Type="http://schemas.openxmlformats.org/officeDocument/2006/relationships/slideLayout" Target="../slideLayouts/slideLayout6.xml"/><Relationship Id="rId3" Type="http://schemas.openxmlformats.org/officeDocument/2006/relationships/image" Target="../media/image89.png"/><Relationship Id="rId4" Type="http://schemas.openxmlformats.org/officeDocument/2006/relationships/oleObject" Target="../embeddings/oleObject94.bin"/><Relationship Id="rId5" Type="http://schemas.openxmlformats.org/officeDocument/2006/relationships/image" Target="../media/image80.wmf"/><Relationship Id="rId6" Type="http://schemas.openxmlformats.org/officeDocument/2006/relationships/oleObject" Target="../embeddings/oleObject95.bin"/><Relationship Id="rId7" Type="http://schemas.openxmlformats.org/officeDocument/2006/relationships/image" Target="../media/image81.wmf"/><Relationship Id="rId8" Type="http://schemas.openxmlformats.org/officeDocument/2006/relationships/oleObject" Target="../embeddings/oleObject96.bin"/></Relationships>
</file>

<file path=ppt/slides/_rels/slide18.xml.rels><?xml version="1.0" encoding="UTF-8" standalone="yes"?>
<Relationships xmlns="http://schemas.openxmlformats.org/package/2006/relationships"><Relationship Id="rId9" Type="http://schemas.openxmlformats.org/officeDocument/2006/relationships/image" Target="../media/image91.wmf"/><Relationship Id="rId20" Type="http://schemas.openxmlformats.org/officeDocument/2006/relationships/oleObject" Target="../embeddings/oleObject111.bin"/><Relationship Id="rId21" Type="http://schemas.openxmlformats.org/officeDocument/2006/relationships/image" Target="../media/image97.wmf"/><Relationship Id="rId22" Type="http://schemas.openxmlformats.org/officeDocument/2006/relationships/oleObject" Target="../embeddings/oleObject112.bin"/><Relationship Id="rId23" Type="http://schemas.openxmlformats.org/officeDocument/2006/relationships/image" Target="../media/image98.wmf"/><Relationship Id="rId24" Type="http://schemas.openxmlformats.org/officeDocument/2006/relationships/oleObject" Target="../embeddings/oleObject113.bin"/><Relationship Id="rId25" Type="http://schemas.openxmlformats.org/officeDocument/2006/relationships/image" Target="../media/image99.wmf"/><Relationship Id="rId10" Type="http://schemas.openxmlformats.org/officeDocument/2006/relationships/oleObject" Target="../embeddings/oleObject106.bin"/><Relationship Id="rId11" Type="http://schemas.openxmlformats.org/officeDocument/2006/relationships/image" Target="../media/image92.wmf"/><Relationship Id="rId12" Type="http://schemas.openxmlformats.org/officeDocument/2006/relationships/oleObject" Target="../embeddings/oleObject107.bin"/><Relationship Id="rId13" Type="http://schemas.openxmlformats.org/officeDocument/2006/relationships/image" Target="../media/image93.wmf"/><Relationship Id="rId14" Type="http://schemas.openxmlformats.org/officeDocument/2006/relationships/oleObject" Target="../embeddings/oleObject108.bin"/><Relationship Id="rId15" Type="http://schemas.openxmlformats.org/officeDocument/2006/relationships/image" Target="../media/image94.wmf"/><Relationship Id="rId16" Type="http://schemas.openxmlformats.org/officeDocument/2006/relationships/oleObject" Target="../embeddings/oleObject109.bin"/><Relationship Id="rId17" Type="http://schemas.openxmlformats.org/officeDocument/2006/relationships/image" Target="../media/image95.wmf"/><Relationship Id="rId18" Type="http://schemas.openxmlformats.org/officeDocument/2006/relationships/oleObject" Target="../embeddings/oleObject110.bin"/><Relationship Id="rId19" Type="http://schemas.openxmlformats.org/officeDocument/2006/relationships/image" Target="../media/image96.wmf"/><Relationship Id="rId1" Type="http://schemas.openxmlformats.org/officeDocument/2006/relationships/vmlDrawing" Target="../drawings/vmlDrawing15.vml"/><Relationship Id="rId2" Type="http://schemas.openxmlformats.org/officeDocument/2006/relationships/slideLayout" Target="../slideLayouts/slideLayout6.xml"/><Relationship Id="rId3" Type="http://schemas.openxmlformats.org/officeDocument/2006/relationships/image" Target="../media/image89.png"/><Relationship Id="rId4" Type="http://schemas.openxmlformats.org/officeDocument/2006/relationships/oleObject" Target="../embeddings/oleObject103.bin"/><Relationship Id="rId5" Type="http://schemas.openxmlformats.org/officeDocument/2006/relationships/image" Target="../media/image80.wmf"/><Relationship Id="rId6" Type="http://schemas.openxmlformats.org/officeDocument/2006/relationships/oleObject" Target="../embeddings/oleObject104.bin"/><Relationship Id="rId7" Type="http://schemas.openxmlformats.org/officeDocument/2006/relationships/image" Target="../media/image90.wmf"/><Relationship Id="rId8" Type="http://schemas.openxmlformats.org/officeDocument/2006/relationships/oleObject" Target="../embeddings/oleObject10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100.png"/></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4.bin"/><Relationship Id="rId4" Type="http://schemas.openxmlformats.org/officeDocument/2006/relationships/image" Target="../media/image27.wmf"/><Relationship Id="rId5" Type="http://schemas.openxmlformats.org/officeDocument/2006/relationships/oleObject" Target="../embeddings/oleObject115.bin"/><Relationship Id="rId6" Type="http://schemas.openxmlformats.org/officeDocument/2006/relationships/image" Target="../media/image28.wmf"/><Relationship Id="rId7" Type="http://schemas.openxmlformats.org/officeDocument/2006/relationships/oleObject" Target="../embeddings/oleObject116.bin"/><Relationship Id="rId8" Type="http://schemas.openxmlformats.org/officeDocument/2006/relationships/image" Target="../media/image29.wmf"/><Relationship Id="rId9" Type="http://schemas.openxmlformats.org/officeDocument/2006/relationships/oleObject" Target="../embeddings/oleObject117.bin"/><Relationship Id="rId10" Type="http://schemas.openxmlformats.org/officeDocument/2006/relationships/image" Target="../media/image30.w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1" Type="http://schemas.openxmlformats.org/officeDocument/2006/relationships/oleObject" Target="../embeddings/oleObject122.bin"/><Relationship Id="rId12" Type="http://schemas.openxmlformats.org/officeDocument/2006/relationships/image" Target="../media/image32.wmf"/><Relationship Id="rId13" Type="http://schemas.openxmlformats.org/officeDocument/2006/relationships/oleObject" Target="../embeddings/oleObject123.bin"/><Relationship Id="rId14" Type="http://schemas.openxmlformats.org/officeDocument/2006/relationships/image" Target="../media/image75.wmf"/><Relationship Id="rId15" Type="http://schemas.openxmlformats.org/officeDocument/2006/relationships/oleObject" Target="../embeddings/oleObject124.bin"/><Relationship Id="rId16" Type="http://schemas.openxmlformats.org/officeDocument/2006/relationships/image" Target="../media/image76.wmf"/><Relationship Id="rId17" Type="http://schemas.openxmlformats.org/officeDocument/2006/relationships/oleObject" Target="../embeddings/oleObject125.bin"/><Relationship Id="rId18" Type="http://schemas.openxmlformats.org/officeDocument/2006/relationships/image" Target="../media/image103.wmf"/><Relationship Id="rId1" Type="http://schemas.openxmlformats.org/officeDocument/2006/relationships/vmlDrawing" Target="../drawings/vmlDrawing17.vml"/><Relationship Id="rId2" Type="http://schemas.openxmlformats.org/officeDocument/2006/relationships/slideLayout" Target="../slideLayouts/slideLayout6.xml"/><Relationship Id="rId3" Type="http://schemas.openxmlformats.org/officeDocument/2006/relationships/oleObject" Target="../embeddings/oleObject118.bin"/><Relationship Id="rId4" Type="http://schemas.openxmlformats.org/officeDocument/2006/relationships/image" Target="../media/image101.wmf"/><Relationship Id="rId5" Type="http://schemas.openxmlformats.org/officeDocument/2006/relationships/oleObject" Target="../embeddings/oleObject119.bin"/><Relationship Id="rId6" Type="http://schemas.openxmlformats.org/officeDocument/2006/relationships/image" Target="../media/image102.wmf"/><Relationship Id="rId7" Type="http://schemas.openxmlformats.org/officeDocument/2006/relationships/oleObject" Target="../embeddings/oleObject120.bin"/><Relationship Id="rId8" Type="http://schemas.openxmlformats.org/officeDocument/2006/relationships/image" Target="../media/image73.wmf"/><Relationship Id="rId9" Type="http://schemas.openxmlformats.org/officeDocument/2006/relationships/oleObject" Target="../embeddings/oleObject121.bin"/><Relationship Id="rId10" Type="http://schemas.openxmlformats.org/officeDocument/2006/relationships/image" Target="../media/image74.wmf"/></Relationships>
</file>

<file path=ppt/slides/_rels/slide22.xml.rels><?xml version="1.0" encoding="UTF-8" standalone="yes"?>
<Relationships xmlns="http://schemas.openxmlformats.org/package/2006/relationships"><Relationship Id="rId3" Type="http://schemas.openxmlformats.org/officeDocument/2006/relationships/image" Target="../media/image89.png"/><Relationship Id="rId4" Type="http://schemas.openxmlformats.org/officeDocument/2006/relationships/oleObject" Target="../embeddings/oleObject126.bin"/><Relationship Id="rId5" Type="http://schemas.openxmlformats.org/officeDocument/2006/relationships/image" Target="../media/image80.wmf"/><Relationship Id="rId6" Type="http://schemas.openxmlformats.org/officeDocument/2006/relationships/oleObject" Target="../embeddings/oleObject127.bin"/><Relationship Id="rId7" Type="http://schemas.openxmlformats.org/officeDocument/2006/relationships/image" Target="../media/image81.wmf"/><Relationship Id="rId8" Type="http://schemas.openxmlformats.org/officeDocument/2006/relationships/oleObject" Target="../embeddings/oleObject128.bin"/><Relationship Id="rId9" Type="http://schemas.openxmlformats.org/officeDocument/2006/relationships/image" Target="../media/image104.wmf"/><Relationship Id="rId10" Type="http://schemas.openxmlformats.org/officeDocument/2006/relationships/oleObject" Target="../embeddings/oleObject129.bin"/><Relationship Id="rId11" Type="http://schemas.openxmlformats.org/officeDocument/2006/relationships/image" Target="../media/image99.wmf"/><Relationship Id="rId1" Type="http://schemas.openxmlformats.org/officeDocument/2006/relationships/vmlDrawing" Target="../drawings/vmlDrawing18.vml"/><Relationship Id="rId2"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0.bin"/><Relationship Id="rId4" Type="http://schemas.openxmlformats.org/officeDocument/2006/relationships/image" Target="../media/image105.wmf"/><Relationship Id="rId1" Type="http://schemas.openxmlformats.org/officeDocument/2006/relationships/vmlDrawing" Target="../drawings/vmlDrawing19.vml"/><Relationship Id="rId2"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1" Type="http://schemas.openxmlformats.org/officeDocument/2006/relationships/oleObject" Target="../embeddings/oleObject135.bin"/><Relationship Id="rId12" Type="http://schemas.openxmlformats.org/officeDocument/2006/relationships/image" Target="../media/image109.wmf"/><Relationship Id="rId13" Type="http://schemas.openxmlformats.org/officeDocument/2006/relationships/oleObject" Target="../embeddings/oleObject136.bin"/><Relationship Id="rId14" Type="http://schemas.openxmlformats.org/officeDocument/2006/relationships/image" Target="../media/image110.wmf"/><Relationship Id="rId15" Type="http://schemas.openxmlformats.org/officeDocument/2006/relationships/oleObject" Target="../embeddings/oleObject137.bin"/><Relationship Id="rId16" Type="http://schemas.openxmlformats.org/officeDocument/2006/relationships/image" Target="../media/image111.wmf"/><Relationship Id="rId17" Type="http://schemas.openxmlformats.org/officeDocument/2006/relationships/oleObject" Target="../embeddings/oleObject138.bin"/><Relationship Id="rId18" Type="http://schemas.openxmlformats.org/officeDocument/2006/relationships/image" Target="../media/image112.wmf"/><Relationship Id="rId1" Type="http://schemas.openxmlformats.org/officeDocument/2006/relationships/vmlDrawing" Target="../drawings/vmlDrawing20.vml"/><Relationship Id="rId2" Type="http://schemas.openxmlformats.org/officeDocument/2006/relationships/slideLayout" Target="../slideLayouts/slideLayout6.xml"/><Relationship Id="rId3" Type="http://schemas.openxmlformats.org/officeDocument/2006/relationships/oleObject" Target="../embeddings/oleObject131.bin"/><Relationship Id="rId4" Type="http://schemas.openxmlformats.org/officeDocument/2006/relationships/image" Target="../media/image106.wmf"/><Relationship Id="rId5" Type="http://schemas.openxmlformats.org/officeDocument/2006/relationships/oleObject" Target="../embeddings/oleObject132.bin"/><Relationship Id="rId6" Type="http://schemas.openxmlformats.org/officeDocument/2006/relationships/image" Target="../media/image105.wmf"/><Relationship Id="rId7" Type="http://schemas.openxmlformats.org/officeDocument/2006/relationships/oleObject" Target="../embeddings/oleObject133.bin"/><Relationship Id="rId8" Type="http://schemas.openxmlformats.org/officeDocument/2006/relationships/image" Target="../media/image107.wmf"/><Relationship Id="rId9" Type="http://schemas.openxmlformats.org/officeDocument/2006/relationships/oleObject" Target="../embeddings/oleObject134.bin"/><Relationship Id="rId10" Type="http://schemas.openxmlformats.org/officeDocument/2006/relationships/image" Target="../media/image108.wmf"/></Relationships>
</file>

<file path=ppt/slides/_rels/slide26.xml.rels><?xml version="1.0" encoding="UTF-8" standalone="yes"?>
<Relationships xmlns="http://schemas.openxmlformats.org/package/2006/relationships"><Relationship Id="rId9" Type="http://schemas.openxmlformats.org/officeDocument/2006/relationships/oleObject" Target="../embeddings/oleObject142.bin"/><Relationship Id="rId20" Type="http://schemas.openxmlformats.org/officeDocument/2006/relationships/image" Target="../media/image120.wmf"/><Relationship Id="rId21" Type="http://schemas.openxmlformats.org/officeDocument/2006/relationships/oleObject" Target="../embeddings/oleObject148.bin"/><Relationship Id="rId22" Type="http://schemas.openxmlformats.org/officeDocument/2006/relationships/image" Target="../media/image121.wmf"/><Relationship Id="rId23" Type="http://schemas.openxmlformats.org/officeDocument/2006/relationships/oleObject" Target="../embeddings/oleObject149.bin"/><Relationship Id="rId24" Type="http://schemas.openxmlformats.org/officeDocument/2006/relationships/image" Target="../media/image122.wmf"/><Relationship Id="rId25" Type="http://schemas.openxmlformats.org/officeDocument/2006/relationships/oleObject" Target="../embeddings/oleObject150.bin"/><Relationship Id="rId26" Type="http://schemas.openxmlformats.org/officeDocument/2006/relationships/image" Target="../media/image123.wmf"/><Relationship Id="rId27" Type="http://schemas.openxmlformats.org/officeDocument/2006/relationships/oleObject" Target="../embeddings/oleObject151.bin"/><Relationship Id="rId28" Type="http://schemas.openxmlformats.org/officeDocument/2006/relationships/image" Target="../media/image124.wmf"/><Relationship Id="rId10" Type="http://schemas.openxmlformats.org/officeDocument/2006/relationships/image" Target="../media/image115.wmf"/><Relationship Id="rId11" Type="http://schemas.openxmlformats.org/officeDocument/2006/relationships/oleObject" Target="../embeddings/oleObject143.bin"/><Relationship Id="rId12" Type="http://schemas.openxmlformats.org/officeDocument/2006/relationships/image" Target="../media/image116.wmf"/><Relationship Id="rId13" Type="http://schemas.openxmlformats.org/officeDocument/2006/relationships/oleObject" Target="../embeddings/oleObject144.bin"/><Relationship Id="rId14" Type="http://schemas.openxmlformats.org/officeDocument/2006/relationships/image" Target="../media/image117.wmf"/><Relationship Id="rId15" Type="http://schemas.openxmlformats.org/officeDocument/2006/relationships/oleObject" Target="../embeddings/oleObject145.bin"/><Relationship Id="rId16" Type="http://schemas.openxmlformats.org/officeDocument/2006/relationships/image" Target="../media/image118.wmf"/><Relationship Id="rId17" Type="http://schemas.openxmlformats.org/officeDocument/2006/relationships/oleObject" Target="../embeddings/oleObject146.bin"/><Relationship Id="rId18" Type="http://schemas.openxmlformats.org/officeDocument/2006/relationships/image" Target="../media/image119.wmf"/><Relationship Id="rId19" Type="http://schemas.openxmlformats.org/officeDocument/2006/relationships/oleObject" Target="../embeddings/oleObject147.bin"/><Relationship Id="rId1" Type="http://schemas.openxmlformats.org/officeDocument/2006/relationships/vmlDrawing" Target="../drawings/vmlDrawing21.vml"/><Relationship Id="rId2" Type="http://schemas.openxmlformats.org/officeDocument/2006/relationships/slideLayout" Target="../slideLayouts/slideLayout6.xml"/><Relationship Id="rId3" Type="http://schemas.openxmlformats.org/officeDocument/2006/relationships/oleObject" Target="../embeddings/oleObject139.bin"/><Relationship Id="rId4" Type="http://schemas.openxmlformats.org/officeDocument/2006/relationships/image" Target="../media/image105.wmf"/><Relationship Id="rId5" Type="http://schemas.openxmlformats.org/officeDocument/2006/relationships/oleObject" Target="../embeddings/oleObject140.bin"/><Relationship Id="rId6" Type="http://schemas.openxmlformats.org/officeDocument/2006/relationships/image" Target="../media/image113.wmf"/><Relationship Id="rId7" Type="http://schemas.openxmlformats.org/officeDocument/2006/relationships/oleObject" Target="../embeddings/oleObject141.bin"/><Relationship Id="rId8" Type="http://schemas.openxmlformats.org/officeDocument/2006/relationships/image" Target="../media/image114.wmf"/></Relationships>
</file>

<file path=ppt/slides/_rels/slide27.xml.rels><?xml version="1.0" encoding="UTF-8" standalone="yes"?>
<Relationships xmlns="http://schemas.openxmlformats.org/package/2006/relationships"><Relationship Id="rId11" Type="http://schemas.openxmlformats.org/officeDocument/2006/relationships/image" Target="../media/image127.wmf"/><Relationship Id="rId12" Type="http://schemas.openxmlformats.org/officeDocument/2006/relationships/oleObject" Target="../embeddings/oleObject156.bin"/><Relationship Id="rId13" Type="http://schemas.openxmlformats.org/officeDocument/2006/relationships/image" Target="../media/image128.wmf"/><Relationship Id="rId14" Type="http://schemas.openxmlformats.org/officeDocument/2006/relationships/oleObject" Target="../embeddings/oleObject157.bin"/><Relationship Id="rId15" Type="http://schemas.openxmlformats.org/officeDocument/2006/relationships/image" Target="../media/image129.wmf"/><Relationship Id="rId16" Type="http://schemas.openxmlformats.org/officeDocument/2006/relationships/oleObject" Target="../embeddings/oleObject158.bin"/><Relationship Id="rId17" Type="http://schemas.openxmlformats.org/officeDocument/2006/relationships/image" Target="../media/image130.wmf"/><Relationship Id="rId1" Type="http://schemas.openxmlformats.org/officeDocument/2006/relationships/vmlDrawing" Target="../drawings/vmlDrawing22.vml"/><Relationship Id="rId2" Type="http://schemas.openxmlformats.org/officeDocument/2006/relationships/slideLayout" Target="../slideLayouts/slideLayout6.xml"/><Relationship Id="rId3" Type="http://schemas.openxmlformats.org/officeDocument/2006/relationships/chart" Target="../charts/chart1.xml"/><Relationship Id="rId4" Type="http://schemas.openxmlformats.org/officeDocument/2006/relationships/oleObject" Target="../embeddings/oleObject152.bin"/><Relationship Id="rId5" Type="http://schemas.openxmlformats.org/officeDocument/2006/relationships/image" Target="../media/image105.wmf"/><Relationship Id="rId6" Type="http://schemas.openxmlformats.org/officeDocument/2006/relationships/oleObject" Target="../embeddings/oleObject153.bin"/><Relationship Id="rId7" Type="http://schemas.openxmlformats.org/officeDocument/2006/relationships/image" Target="../media/image125.wmf"/><Relationship Id="rId8" Type="http://schemas.openxmlformats.org/officeDocument/2006/relationships/oleObject" Target="../embeddings/oleObject154.bin"/><Relationship Id="rId9" Type="http://schemas.openxmlformats.org/officeDocument/2006/relationships/image" Target="../media/image126.wmf"/><Relationship Id="rId10" Type="http://schemas.openxmlformats.org/officeDocument/2006/relationships/oleObject" Target="../embeddings/oleObject155.bin"/></Relationships>
</file>

<file path=ppt/slides/_rels/slide28.xml.rels><?xml version="1.0" encoding="UTF-8" standalone="yes"?>
<Relationships xmlns="http://schemas.openxmlformats.org/package/2006/relationships"><Relationship Id="rId11" Type="http://schemas.openxmlformats.org/officeDocument/2006/relationships/oleObject" Target="../embeddings/oleObject163.bin"/><Relationship Id="rId12" Type="http://schemas.openxmlformats.org/officeDocument/2006/relationships/image" Target="../media/image134.wmf"/><Relationship Id="rId13" Type="http://schemas.openxmlformats.org/officeDocument/2006/relationships/oleObject" Target="../embeddings/oleObject164.bin"/><Relationship Id="rId14" Type="http://schemas.openxmlformats.org/officeDocument/2006/relationships/image" Target="../media/image135.wmf"/><Relationship Id="rId1" Type="http://schemas.openxmlformats.org/officeDocument/2006/relationships/vmlDrawing" Target="../drawings/vmlDrawing23.vml"/><Relationship Id="rId2" Type="http://schemas.openxmlformats.org/officeDocument/2006/relationships/slideLayout" Target="../slideLayouts/slideLayout6.xml"/><Relationship Id="rId3" Type="http://schemas.openxmlformats.org/officeDocument/2006/relationships/oleObject" Target="../embeddings/oleObject159.bin"/><Relationship Id="rId4" Type="http://schemas.openxmlformats.org/officeDocument/2006/relationships/image" Target="../media/image105.wmf"/><Relationship Id="rId5" Type="http://schemas.openxmlformats.org/officeDocument/2006/relationships/oleObject" Target="../embeddings/oleObject160.bin"/><Relationship Id="rId6" Type="http://schemas.openxmlformats.org/officeDocument/2006/relationships/image" Target="../media/image131.wmf"/><Relationship Id="rId7" Type="http://schemas.openxmlformats.org/officeDocument/2006/relationships/oleObject" Target="../embeddings/oleObject161.bin"/><Relationship Id="rId8" Type="http://schemas.openxmlformats.org/officeDocument/2006/relationships/image" Target="../media/image132.wmf"/><Relationship Id="rId9" Type="http://schemas.openxmlformats.org/officeDocument/2006/relationships/oleObject" Target="../embeddings/oleObject162.bin"/><Relationship Id="rId10" Type="http://schemas.openxmlformats.org/officeDocument/2006/relationships/image" Target="../media/image133.wmf"/></Relationships>
</file>

<file path=ppt/slides/_rels/slide29.xml.rels><?xml version="1.0" encoding="UTF-8" standalone="yes"?>
<Relationships xmlns="http://schemas.openxmlformats.org/package/2006/relationships"><Relationship Id="rId9" Type="http://schemas.openxmlformats.org/officeDocument/2006/relationships/oleObject" Target="../embeddings/oleObject168.bin"/><Relationship Id="rId20" Type="http://schemas.openxmlformats.org/officeDocument/2006/relationships/image" Target="../media/image144.wmf"/><Relationship Id="rId21" Type="http://schemas.openxmlformats.org/officeDocument/2006/relationships/oleObject" Target="../embeddings/oleObject174.bin"/><Relationship Id="rId22" Type="http://schemas.openxmlformats.org/officeDocument/2006/relationships/image" Target="../media/image105.wmf"/><Relationship Id="rId10" Type="http://schemas.openxmlformats.org/officeDocument/2006/relationships/image" Target="../media/image139.wmf"/><Relationship Id="rId11" Type="http://schemas.openxmlformats.org/officeDocument/2006/relationships/oleObject" Target="../embeddings/oleObject169.bin"/><Relationship Id="rId12" Type="http://schemas.openxmlformats.org/officeDocument/2006/relationships/image" Target="../media/image140.wmf"/><Relationship Id="rId13" Type="http://schemas.openxmlformats.org/officeDocument/2006/relationships/oleObject" Target="../embeddings/oleObject170.bin"/><Relationship Id="rId14" Type="http://schemas.openxmlformats.org/officeDocument/2006/relationships/image" Target="../media/image141.wmf"/><Relationship Id="rId15" Type="http://schemas.openxmlformats.org/officeDocument/2006/relationships/oleObject" Target="../embeddings/oleObject171.bin"/><Relationship Id="rId16" Type="http://schemas.openxmlformats.org/officeDocument/2006/relationships/image" Target="../media/image142.wmf"/><Relationship Id="rId17" Type="http://schemas.openxmlformats.org/officeDocument/2006/relationships/oleObject" Target="../embeddings/oleObject172.bin"/><Relationship Id="rId18" Type="http://schemas.openxmlformats.org/officeDocument/2006/relationships/image" Target="../media/image143.wmf"/><Relationship Id="rId19" Type="http://schemas.openxmlformats.org/officeDocument/2006/relationships/oleObject" Target="../embeddings/oleObject173.bin"/><Relationship Id="rId1" Type="http://schemas.openxmlformats.org/officeDocument/2006/relationships/vmlDrawing" Target="../drawings/vmlDrawing24.vml"/><Relationship Id="rId2" Type="http://schemas.openxmlformats.org/officeDocument/2006/relationships/slideLayout" Target="../slideLayouts/slideLayout6.xml"/><Relationship Id="rId3" Type="http://schemas.openxmlformats.org/officeDocument/2006/relationships/oleObject" Target="../embeddings/oleObject165.bin"/><Relationship Id="rId4" Type="http://schemas.openxmlformats.org/officeDocument/2006/relationships/image" Target="../media/image136.wmf"/><Relationship Id="rId5" Type="http://schemas.openxmlformats.org/officeDocument/2006/relationships/oleObject" Target="../embeddings/oleObject166.bin"/><Relationship Id="rId6" Type="http://schemas.openxmlformats.org/officeDocument/2006/relationships/image" Target="../media/image137.wmf"/><Relationship Id="rId7" Type="http://schemas.openxmlformats.org/officeDocument/2006/relationships/oleObject" Target="../embeddings/oleObject167.bin"/><Relationship Id="rId8" Type="http://schemas.openxmlformats.org/officeDocument/2006/relationships/image" Target="../media/image13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30.xml.rels><?xml version="1.0" encoding="UTF-8" standalone="yes"?>
<Relationships xmlns="http://schemas.openxmlformats.org/package/2006/relationships"><Relationship Id="rId11" Type="http://schemas.openxmlformats.org/officeDocument/2006/relationships/oleObject" Target="../embeddings/oleObject179.bin"/><Relationship Id="rId12" Type="http://schemas.openxmlformats.org/officeDocument/2006/relationships/image" Target="../media/image105.wmf"/><Relationship Id="rId13" Type="http://schemas.openxmlformats.org/officeDocument/2006/relationships/oleObject" Target="../embeddings/oleObject180.bin"/><Relationship Id="rId14" Type="http://schemas.openxmlformats.org/officeDocument/2006/relationships/image" Target="../media/image148.wmf"/><Relationship Id="rId15" Type="http://schemas.openxmlformats.org/officeDocument/2006/relationships/oleObject" Target="../embeddings/oleObject181.bin"/><Relationship Id="rId16" Type="http://schemas.openxmlformats.org/officeDocument/2006/relationships/image" Target="../media/image149.wmf"/><Relationship Id="rId17" Type="http://schemas.openxmlformats.org/officeDocument/2006/relationships/oleObject" Target="../embeddings/oleObject182.bin"/><Relationship Id="rId18" Type="http://schemas.openxmlformats.org/officeDocument/2006/relationships/image" Target="../media/image150.wmf"/><Relationship Id="rId1" Type="http://schemas.openxmlformats.org/officeDocument/2006/relationships/vmlDrawing" Target="../drawings/vmlDrawing25.vml"/><Relationship Id="rId2" Type="http://schemas.openxmlformats.org/officeDocument/2006/relationships/slideLayout" Target="../slideLayouts/slideLayout6.xml"/><Relationship Id="rId3" Type="http://schemas.openxmlformats.org/officeDocument/2006/relationships/oleObject" Target="../embeddings/oleObject175.bin"/><Relationship Id="rId4" Type="http://schemas.openxmlformats.org/officeDocument/2006/relationships/image" Target="../media/image144.wmf"/><Relationship Id="rId5" Type="http://schemas.openxmlformats.org/officeDocument/2006/relationships/oleObject" Target="../embeddings/oleObject176.bin"/><Relationship Id="rId6" Type="http://schemas.openxmlformats.org/officeDocument/2006/relationships/image" Target="../media/image145.wmf"/><Relationship Id="rId7" Type="http://schemas.openxmlformats.org/officeDocument/2006/relationships/oleObject" Target="../embeddings/oleObject177.bin"/><Relationship Id="rId8" Type="http://schemas.openxmlformats.org/officeDocument/2006/relationships/image" Target="../media/image146.wmf"/><Relationship Id="rId9" Type="http://schemas.openxmlformats.org/officeDocument/2006/relationships/oleObject" Target="../embeddings/oleObject178.bin"/><Relationship Id="rId10" Type="http://schemas.openxmlformats.org/officeDocument/2006/relationships/image" Target="../media/image147.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55.jpeg"/><Relationship Id="rId4" Type="http://schemas.openxmlformats.org/officeDocument/2006/relationships/oleObject" Target="../embeddings/oleObject183.bin"/><Relationship Id="rId5" Type="http://schemas.openxmlformats.org/officeDocument/2006/relationships/image" Target="../media/image151.wmf"/><Relationship Id="rId6" Type="http://schemas.openxmlformats.org/officeDocument/2006/relationships/oleObject" Target="../embeddings/oleObject184.bin"/><Relationship Id="rId7" Type="http://schemas.openxmlformats.org/officeDocument/2006/relationships/image" Target="../media/image152.wmf"/><Relationship Id="rId8" Type="http://schemas.openxmlformats.org/officeDocument/2006/relationships/oleObject" Target="../embeddings/oleObject185.bin"/><Relationship Id="rId9" Type="http://schemas.openxmlformats.org/officeDocument/2006/relationships/image" Target="../media/image153.wmf"/><Relationship Id="rId10" Type="http://schemas.openxmlformats.org/officeDocument/2006/relationships/oleObject" Target="../embeddings/oleObject186.bin"/><Relationship Id="rId11" Type="http://schemas.openxmlformats.org/officeDocument/2006/relationships/image" Target="../media/image154.wmf"/><Relationship Id="rId1" Type="http://schemas.openxmlformats.org/officeDocument/2006/relationships/vmlDrawing" Target="../drawings/vmlDrawing26.vml"/><Relationship Id="rId2"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1" Type="http://schemas.openxmlformats.org/officeDocument/2006/relationships/image" Target="../media/image159.wmf"/><Relationship Id="rId12" Type="http://schemas.openxmlformats.org/officeDocument/2006/relationships/oleObject" Target="../embeddings/oleObject191.bin"/><Relationship Id="rId13" Type="http://schemas.openxmlformats.org/officeDocument/2006/relationships/image" Target="../media/image160.wmf"/><Relationship Id="rId14" Type="http://schemas.openxmlformats.org/officeDocument/2006/relationships/oleObject" Target="../embeddings/oleObject192.bin"/><Relationship Id="rId15" Type="http://schemas.openxmlformats.org/officeDocument/2006/relationships/image" Target="../media/image161.wmf"/><Relationship Id="rId16" Type="http://schemas.openxmlformats.org/officeDocument/2006/relationships/oleObject" Target="../embeddings/Microsoft_Equation1.bin"/><Relationship Id="rId17" Type="http://schemas.openxmlformats.org/officeDocument/2006/relationships/image" Target="../media/image162.wmf"/><Relationship Id="rId1" Type="http://schemas.openxmlformats.org/officeDocument/2006/relationships/vmlDrawing" Target="../drawings/vmlDrawing27.vml"/><Relationship Id="rId2" Type="http://schemas.openxmlformats.org/officeDocument/2006/relationships/slideLayout" Target="../slideLayouts/slideLayout6.xml"/><Relationship Id="rId3" Type="http://schemas.openxmlformats.org/officeDocument/2006/relationships/image" Target="../media/image155.jpeg"/><Relationship Id="rId4" Type="http://schemas.openxmlformats.org/officeDocument/2006/relationships/oleObject" Target="../embeddings/oleObject187.bin"/><Relationship Id="rId5" Type="http://schemas.openxmlformats.org/officeDocument/2006/relationships/image" Target="../media/image156.wmf"/><Relationship Id="rId6" Type="http://schemas.openxmlformats.org/officeDocument/2006/relationships/oleObject" Target="../embeddings/oleObject188.bin"/><Relationship Id="rId7" Type="http://schemas.openxmlformats.org/officeDocument/2006/relationships/image" Target="../media/image157.wmf"/><Relationship Id="rId8" Type="http://schemas.openxmlformats.org/officeDocument/2006/relationships/oleObject" Target="../embeddings/oleObject189.bin"/><Relationship Id="rId9" Type="http://schemas.openxmlformats.org/officeDocument/2006/relationships/image" Target="../media/image158.wmf"/><Relationship Id="rId10" Type="http://schemas.openxmlformats.org/officeDocument/2006/relationships/oleObject" Target="../embeddings/oleObject190.bin"/></Relationships>
</file>

<file path=ppt/slides/_rels/slide34.xml.rels><?xml version="1.0" encoding="UTF-8" standalone="yes"?>
<Relationships xmlns="http://schemas.openxmlformats.org/package/2006/relationships"><Relationship Id="rId11" Type="http://schemas.openxmlformats.org/officeDocument/2006/relationships/image" Target="../media/image166.wmf"/><Relationship Id="rId12" Type="http://schemas.openxmlformats.org/officeDocument/2006/relationships/oleObject" Target="../embeddings/oleObject197.bin"/><Relationship Id="rId13" Type="http://schemas.openxmlformats.org/officeDocument/2006/relationships/image" Target="../media/image167.wmf"/><Relationship Id="rId14" Type="http://schemas.openxmlformats.org/officeDocument/2006/relationships/oleObject" Target="../embeddings/oleObject198.bin"/><Relationship Id="rId15" Type="http://schemas.openxmlformats.org/officeDocument/2006/relationships/image" Target="../media/image168.wmf"/><Relationship Id="rId16" Type="http://schemas.openxmlformats.org/officeDocument/2006/relationships/oleObject" Target="../embeddings/oleObject199.bin"/><Relationship Id="rId17" Type="http://schemas.openxmlformats.org/officeDocument/2006/relationships/image" Target="../media/image169.wmf"/><Relationship Id="rId18" Type="http://schemas.openxmlformats.org/officeDocument/2006/relationships/oleObject" Target="../embeddings/oleObject200.bin"/><Relationship Id="rId19" Type="http://schemas.openxmlformats.org/officeDocument/2006/relationships/image" Target="../media/image170.wmf"/><Relationship Id="rId1" Type="http://schemas.openxmlformats.org/officeDocument/2006/relationships/vmlDrawing" Target="../drawings/vmlDrawing28.vml"/><Relationship Id="rId2" Type="http://schemas.openxmlformats.org/officeDocument/2006/relationships/slideLayout" Target="../slideLayouts/slideLayout6.xml"/><Relationship Id="rId3" Type="http://schemas.openxmlformats.org/officeDocument/2006/relationships/oleObject" Target="../embeddings/oleObject193.bin"/><Relationship Id="rId4" Type="http://schemas.openxmlformats.org/officeDocument/2006/relationships/image" Target="../media/image163.wmf"/><Relationship Id="rId5" Type="http://schemas.openxmlformats.org/officeDocument/2006/relationships/oleObject" Target="../embeddings/oleObject194.bin"/><Relationship Id="rId6" Type="http://schemas.openxmlformats.org/officeDocument/2006/relationships/image" Target="../media/image164.wmf"/><Relationship Id="rId7" Type="http://schemas.openxmlformats.org/officeDocument/2006/relationships/image" Target="../media/image155.jpeg"/><Relationship Id="rId8" Type="http://schemas.openxmlformats.org/officeDocument/2006/relationships/oleObject" Target="../embeddings/oleObject195.bin"/><Relationship Id="rId9" Type="http://schemas.openxmlformats.org/officeDocument/2006/relationships/image" Target="../media/image165.wmf"/><Relationship Id="rId10" Type="http://schemas.openxmlformats.org/officeDocument/2006/relationships/oleObject" Target="../embeddings/oleObject196.bin"/></Relationships>
</file>

<file path=ppt/slides/_rels/slide35.xml.rels><?xml version="1.0" encoding="UTF-8" standalone="yes"?>
<Relationships xmlns="http://schemas.openxmlformats.org/package/2006/relationships"><Relationship Id="rId11" Type="http://schemas.openxmlformats.org/officeDocument/2006/relationships/oleObject" Target="../embeddings/oleObject205.bin"/><Relationship Id="rId12" Type="http://schemas.openxmlformats.org/officeDocument/2006/relationships/image" Target="../media/image175.wmf"/><Relationship Id="rId13" Type="http://schemas.openxmlformats.org/officeDocument/2006/relationships/oleObject" Target="../embeddings/oleObject206.bin"/><Relationship Id="rId14" Type="http://schemas.openxmlformats.org/officeDocument/2006/relationships/image" Target="../media/image176.wmf"/><Relationship Id="rId15" Type="http://schemas.openxmlformats.org/officeDocument/2006/relationships/oleObject" Target="../embeddings/oleObject207.bin"/><Relationship Id="rId16" Type="http://schemas.openxmlformats.org/officeDocument/2006/relationships/image" Target="../media/image177.wmf"/><Relationship Id="rId17" Type="http://schemas.openxmlformats.org/officeDocument/2006/relationships/oleObject" Target="../embeddings/oleObject208.bin"/><Relationship Id="rId18" Type="http://schemas.openxmlformats.org/officeDocument/2006/relationships/image" Target="../media/image178.wmf"/><Relationship Id="rId1" Type="http://schemas.openxmlformats.org/officeDocument/2006/relationships/vmlDrawing" Target="../drawings/vmlDrawing29.vml"/><Relationship Id="rId2" Type="http://schemas.openxmlformats.org/officeDocument/2006/relationships/slideLayout" Target="../slideLayouts/slideLayout6.xml"/><Relationship Id="rId3" Type="http://schemas.openxmlformats.org/officeDocument/2006/relationships/oleObject" Target="../embeddings/oleObject201.bin"/><Relationship Id="rId4" Type="http://schemas.openxmlformats.org/officeDocument/2006/relationships/image" Target="../media/image171.wmf"/><Relationship Id="rId5" Type="http://schemas.openxmlformats.org/officeDocument/2006/relationships/oleObject" Target="../embeddings/oleObject202.bin"/><Relationship Id="rId6" Type="http://schemas.openxmlformats.org/officeDocument/2006/relationships/image" Target="../media/image172.wmf"/><Relationship Id="rId7" Type="http://schemas.openxmlformats.org/officeDocument/2006/relationships/oleObject" Target="../embeddings/oleObject203.bin"/><Relationship Id="rId8" Type="http://schemas.openxmlformats.org/officeDocument/2006/relationships/image" Target="../media/image173.wmf"/><Relationship Id="rId9" Type="http://schemas.openxmlformats.org/officeDocument/2006/relationships/oleObject" Target="../embeddings/oleObject204.bin"/><Relationship Id="rId10" Type="http://schemas.openxmlformats.org/officeDocument/2006/relationships/image" Target="../media/image174.wmf"/></Relationships>
</file>

<file path=ppt/slides/_rels/slide36.xml.rels><?xml version="1.0" encoding="UTF-8" standalone="yes"?>
<Relationships xmlns="http://schemas.openxmlformats.org/package/2006/relationships"><Relationship Id="rId11" Type="http://schemas.openxmlformats.org/officeDocument/2006/relationships/oleObject" Target="../embeddings/oleObject213.bin"/><Relationship Id="rId12" Type="http://schemas.openxmlformats.org/officeDocument/2006/relationships/image" Target="../media/image183.wmf"/><Relationship Id="rId13" Type="http://schemas.openxmlformats.org/officeDocument/2006/relationships/oleObject" Target="../embeddings/oleObject214.bin"/><Relationship Id="rId14" Type="http://schemas.openxmlformats.org/officeDocument/2006/relationships/image" Target="../media/image184.wmf"/><Relationship Id="rId15" Type="http://schemas.openxmlformats.org/officeDocument/2006/relationships/oleObject" Target="../embeddings/oleObject215.bin"/><Relationship Id="rId16" Type="http://schemas.openxmlformats.org/officeDocument/2006/relationships/image" Target="../media/image185.wmf"/><Relationship Id="rId1" Type="http://schemas.openxmlformats.org/officeDocument/2006/relationships/vmlDrawing" Target="../drawings/vmlDrawing30.vml"/><Relationship Id="rId2" Type="http://schemas.openxmlformats.org/officeDocument/2006/relationships/slideLayout" Target="../slideLayouts/slideLayout6.xml"/><Relationship Id="rId3" Type="http://schemas.openxmlformats.org/officeDocument/2006/relationships/oleObject" Target="../embeddings/oleObject209.bin"/><Relationship Id="rId4" Type="http://schemas.openxmlformats.org/officeDocument/2006/relationships/image" Target="../media/image179.wmf"/><Relationship Id="rId5" Type="http://schemas.openxmlformats.org/officeDocument/2006/relationships/oleObject" Target="../embeddings/oleObject210.bin"/><Relationship Id="rId6" Type="http://schemas.openxmlformats.org/officeDocument/2006/relationships/image" Target="../media/image180.wmf"/><Relationship Id="rId7" Type="http://schemas.openxmlformats.org/officeDocument/2006/relationships/oleObject" Target="../embeddings/oleObject211.bin"/><Relationship Id="rId8" Type="http://schemas.openxmlformats.org/officeDocument/2006/relationships/image" Target="../media/image181.wmf"/><Relationship Id="rId9" Type="http://schemas.openxmlformats.org/officeDocument/2006/relationships/oleObject" Target="../embeddings/oleObject212.bin"/><Relationship Id="rId10" Type="http://schemas.openxmlformats.org/officeDocument/2006/relationships/image" Target="../media/image182.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16.bin"/><Relationship Id="rId4" Type="http://schemas.openxmlformats.org/officeDocument/2006/relationships/image" Target="../media/image186.wmf"/><Relationship Id="rId1" Type="http://schemas.openxmlformats.org/officeDocument/2006/relationships/vmlDrawing" Target="../drawings/vmlDrawing31.vml"/><Relationship Id="rId2"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9" Type="http://schemas.openxmlformats.org/officeDocument/2006/relationships/oleObject" Target="../embeddings/oleObject220.bin"/><Relationship Id="rId20" Type="http://schemas.openxmlformats.org/officeDocument/2006/relationships/image" Target="../media/image195.wmf"/><Relationship Id="rId21" Type="http://schemas.openxmlformats.org/officeDocument/2006/relationships/oleObject" Target="../embeddings/oleObject226.bin"/><Relationship Id="rId22" Type="http://schemas.openxmlformats.org/officeDocument/2006/relationships/image" Target="../media/image196.wmf"/><Relationship Id="rId10" Type="http://schemas.openxmlformats.org/officeDocument/2006/relationships/image" Target="../media/image190.wmf"/><Relationship Id="rId11" Type="http://schemas.openxmlformats.org/officeDocument/2006/relationships/oleObject" Target="../embeddings/oleObject221.bin"/><Relationship Id="rId12" Type="http://schemas.openxmlformats.org/officeDocument/2006/relationships/image" Target="../media/image191.wmf"/><Relationship Id="rId13" Type="http://schemas.openxmlformats.org/officeDocument/2006/relationships/oleObject" Target="../embeddings/oleObject222.bin"/><Relationship Id="rId14" Type="http://schemas.openxmlformats.org/officeDocument/2006/relationships/image" Target="../media/image192.wmf"/><Relationship Id="rId15" Type="http://schemas.openxmlformats.org/officeDocument/2006/relationships/oleObject" Target="../embeddings/oleObject223.bin"/><Relationship Id="rId16" Type="http://schemas.openxmlformats.org/officeDocument/2006/relationships/image" Target="../media/image193.wmf"/><Relationship Id="rId17" Type="http://schemas.openxmlformats.org/officeDocument/2006/relationships/oleObject" Target="../embeddings/oleObject224.bin"/><Relationship Id="rId18" Type="http://schemas.openxmlformats.org/officeDocument/2006/relationships/image" Target="../media/image194.wmf"/><Relationship Id="rId19" Type="http://schemas.openxmlformats.org/officeDocument/2006/relationships/oleObject" Target="../embeddings/oleObject225.bin"/><Relationship Id="rId1" Type="http://schemas.openxmlformats.org/officeDocument/2006/relationships/vmlDrawing" Target="../drawings/vmlDrawing32.vml"/><Relationship Id="rId2" Type="http://schemas.openxmlformats.org/officeDocument/2006/relationships/slideLayout" Target="../slideLayouts/slideLayout6.xml"/><Relationship Id="rId3" Type="http://schemas.openxmlformats.org/officeDocument/2006/relationships/oleObject" Target="../embeddings/oleObject217.bin"/><Relationship Id="rId4" Type="http://schemas.openxmlformats.org/officeDocument/2006/relationships/image" Target="../media/image187.wmf"/><Relationship Id="rId5" Type="http://schemas.openxmlformats.org/officeDocument/2006/relationships/oleObject" Target="../embeddings/oleObject218.bin"/><Relationship Id="rId6" Type="http://schemas.openxmlformats.org/officeDocument/2006/relationships/image" Target="../media/image188.wmf"/><Relationship Id="rId7" Type="http://schemas.openxmlformats.org/officeDocument/2006/relationships/oleObject" Target="../embeddings/oleObject219.bin"/><Relationship Id="rId8" Type="http://schemas.openxmlformats.org/officeDocument/2006/relationships/image" Target="../media/image189.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27.bin"/><Relationship Id="rId4" Type="http://schemas.openxmlformats.org/officeDocument/2006/relationships/image" Target="../media/image197.wmf"/><Relationship Id="rId5" Type="http://schemas.openxmlformats.org/officeDocument/2006/relationships/oleObject" Target="../embeddings/oleObject228.bin"/><Relationship Id="rId6" Type="http://schemas.openxmlformats.org/officeDocument/2006/relationships/image" Target="../media/image198.wmf"/><Relationship Id="rId7" Type="http://schemas.openxmlformats.org/officeDocument/2006/relationships/oleObject" Target="../embeddings/oleObject229.bin"/><Relationship Id="rId8" Type="http://schemas.openxmlformats.org/officeDocument/2006/relationships/image" Target="../media/image199.wmf"/><Relationship Id="rId1" Type="http://schemas.openxmlformats.org/officeDocument/2006/relationships/vmlDrawing" Target="../drawings/vmlDrawing33.vml"/><Relationship Id="rId2"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1" Type="http://schemas.openxmlformats.org/officeDocument/2006/relationships/oleObject" Target="../embeddings/oleObject234.bin"/><Relationship Id="rId12" Type="http://schemas.openxmlformats.org/officeDocument/2006/relationships/image" Target="../media/image204.wmf"/><Relationship Id="rId1" Type="http://schemas.openxmlformats.org/officeDocument/2006/relationships/vmlDrawing" Target="../drawings/vmlDrawing34.vml"/><Relationship Id="rId2" Type="http://schemas.openxmlformats.org/officeDocument/2006/relationships/slideLayout" Target="../slideLayouts/slideLayout6.xml"/><Relationship Id="rId3" Type="http://schemas.openxmlformats.org/officeDocument/2006/relationships/oleObject" Target="../embeddings/oleObject230.bin"/><Relationship Id="rId4" Type="http://schemas.openxmlformats.org/officeDocument/2006/relationships/image" Target="../media/image200.wmf"/><Relationship Id="rId5" Type="http://schemas.openxmlformats.org/officeDocument/2006/relationships/oleObject" Target="../embeddings/oleObject231.bin"/><Relationship Id="rId6" Type="http://schemas.openxmlformats.org/officeDocument/2006/relationships/image" Target="../media/image201.wmf"/><Relationship Id="rId7" Type="http://schemas.openxmlformats.org/officeDocument/2006/relationships/oleObject" Target="../embeddings/oleObject232.bin"/><Relationship Id="rId8" Type="http://schemas.openxmlformats.org/officeDocument/2006/relationships/image" Target="../media/image202.wmf"/><Relationship Id="rId9" Type="http://schemas.openxmlformats.org/officeDocument/2006/relationships/oleObject" Target="../embeddings/oleObject233.bin"/><Relationship Id="rId10" Type="http://schemas.openxmlformats.org/officeDocument/2006/relationships/image" Target="../media/image20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4.wmf"/><Relationship Id="rId5" Type="http://schemas.openxmlformats.org/officeDocument/2006/relationships/oleObject" Target="../embeddings/oleObject4.bin"/><Relationship Id="rId6" Type="http://schemas.openxmlformats.org/officeDocument/2006/relationships/image" Target="../media/image5.wmf"/><Relationship Id="rId7" Type="http://schemas.openxmlformats.org/officeDocument/2006/relationships/oleObject" Target="../embeddings/oleObject5.bin"/><Relationship Id="rId8" Type="http://schemas.openxmlformats.org/officeDocument/2006/relationships/image" Target="../media/image6.wmf"/><Relationship Id="rId9" Type="http://schemas.openxmlformats.org/officeDocument/2006/relationships/oleObject" Target="../embeddings/oleObject6.bin"/><Relationship Id="rId10" Type="http://schemas.openxmlformats.org/officeDocument/2006/relationships/image" Target="../media/image7.w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1.bin"/><Relationship Id="rId12" Type="http://schemas.openxmlformats.org/officeDocument/2006/relationships/image" Target="../media/image11.wmf"/><Relationship Id="rId13" Type="http://schemas.openxmlformats.org/officeDocument/2006/relationships/oleObject" Target="../embeddings/oleObject12.bin"/><Relationship Id="rId14" Type="http://schemas.openxmlformats.org/officeDocument/2006/relationships/image" Target="../media/image12.wmf"/><Relationship Id="rId1" Type="http://schemas.openxmlformats.org/officeDocument/2006/relationships/vmlDrawing" Target="../drawings/vmlDrawing4.vml"/><Relationship Id="rId2" Type="http://schemas.openxmlformats.org/officeDocument/2006/relationships/slideLayout" Target="../slideLayouts/slideLayout6.xml"/><Relationship Id="rId3" Type="http://schemas.openxmlformats.org/officeDocument/2006/relationships/oleObject" Target="../embeddings/oleObject7.bin"/><Relationship Id="rId4" Type="http://schemas.openxmlformats.org/officeDocument/2006/relationships/image" Target="../media/image8.wmf"/><Relationship Id="rId5" Type="http://schemas.openxmlformats.org/officeDocument/2006/relationships/oleObject" Target="../embeddings/oleObject8.bin"/><Relationship Id="rId6" Type="http://schemas.openxmlformats.org/officeDocument/2006/relationships/image" Target="../media/image9.wmf"/><Relationship Id="rId7" Type="http://schemas.openxmlformats.org/officeDocument/2006/relationships/oleObject" Target="../embeddings/oleObject9.bin"/><Relationship Id="rId8" Type="http://schemas.openxmlformats.org/officeDocument/2006/relationships/image" Target="../media/image7.wmf"/><Relationship Id="rId9" Type="http://schemas.openxmlformats.org/officeDocument/2006/relationships/oleObject" Target="../embeddings/oleObject10.bin"/><Relationship Id="rId10" Type="http://schemas.openxmlformats.org/officeDocument/2006/relationships/image" Target="../media/image10.wmf"/></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17.bin"/><Relationship Id="rId12" Type="http://schemas.openxmlformats.org/officeDocument/2006/relationships/image" Target="../media/image15.wmf"/><Relationship Id="rId1" Type="http://schemas.openxmlformats.org/officeDocument/2006/relationships/vmlDrawing" Target="../drawings/vmlDrawing5.vml"/><Relationship Id="rId2" Type="http://schemas.openxmlformats.org/officeDocument/2006/relationships/slideLayout" Target="../slideLayouts/slideLayout6.xml"/><Relationship Id="rId3" Type="http://schemas.openxmlformats.org/officeDocument/2006/relationships/oleObject" Target="../embeddings/oleObject13.bin"/><Relationship Id="rId4" Type="http://schemas.openxmlformats.org/officeDocument/2006/relationships/image" Target="../media/image11.wmf"/><Relationship Id="rId5" Type="http://schemas.openxmlformats.org/officeDocument/2006/relationships/oleObject" Target="../embeddings/oleObject14.bin"/><Relationship Id="rId6" Type="http://schemas.openxmlformats.org/officeDocument/2006/relationships/image" Target="../media/image12.wmf"/><Relationship Id="rId7" Type="http://schemas.openxmlformats.org/officeDocument/2006/relationships/oleObject" Target="../embeddings/oleObject15.bin"/><Relationship Id="rId8" Type="http://schemas.openxmlformats.org/officeDocument/2006/relationships/image" Target="../media/image13.wmf"/><Relationship Id="rId9" Type="http://schemas.openxmlformats.org/officeDocument/2006/relationships/oleObject" Target="../embeddings/oleObject16.bin"/><Relationship Id="rId10" Type="http://schemas.openxmlformats.org/officeDocument/2006/relationships/image" Target="../media/image14.wmf"/></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21.bin"/><Relationship Id="rId20" Type="http://schemas.openxmlformats.org/officeDocument/2006/relationships/image" Target="../media/image23.wmf"/><Relationship Id="rId21" Type="http://schemas.openxmlformats.org/officeDocument/2006/relationships/oleObject" Target="../embeddings/oleObject27.bin"/><Relationship Id="rId22" Type="http://schemas.openxmlformats.org/officeDocument/2006/relationships/image" Target="../media/image24.wmf"/><Relationship Id="rId23" Type="http://schemas.openxmlformats.org/officeDocument/2006/relationships/oleObject" Target="../embeddings/oleObject28.bin"/><Relationship Id="rId24" Type="http://schemas.openxmlformats.org/officeDocument/2006/relationships/image" Target="../media/image25.wmf"/><Relationship Id="rId25" Type="http://schemas.openxmlformats.org/officeDocument/2006/relationships/oleObject" Target="../embeddings/oleObject29.bin"/><Relationship Id="rId26" Type="http://schemas.openxmlformats.org/officeDocument/2006/relationships/image" Target="../media/image26.wmf"/><Relationship Id="rId10" Type="http://schemas.openxmlformats.org/officeDocument/2006/relationships/image" Target="../media/image19.wmf"/><Relationship Id="rId11" Type="http://schemas.openxmlformats.org/officeDocument/2006/relationships/oleObject" Target="../embeddings/oleObject22.bin"/><Relationship Id="rId12" Type="http://schemas.openxmlformats.org/officeDocument/2006/relationships/image" Target="../media/image20.wmf"/><Relationship Id="rId13" Type="http://schemas.openxmlformats.org/officeDocument/2006/relationships/oleObject" Target="../embeddings/oleObject23.bin"/><Relationship Id="rId14" Type="http://schemas.openxmlformats.org/officeDocument/2006/relationships/image" Target="../media/image21.wmf"/><Relationship Id="rId15" Type="http://schemas.openxmlformats.org/officeDocument/2006/relationships/oleObject" Target="../embeddings/oleObject24.bin"/><Relationship Id="rId16" Type="http://schemas.openxmlformats.org/officeDocument/2006/relationships/image" Target="../media/image22.wmf"/><Relationship Id="rId17" Type="http://schemas.openxmlformats.org/officeDocument/2006/relationships/oleObject" Target="../embeddings/oleObject25.bin"/><Relationship Id="rId18" Type="http://schemas.openxmlformats.org/officeDocument/2006/relationships/image" Target="../media/image14.wmf"/><Relationship Id="rId19" Type="http://schemas.openxmlformats.org/officeDocument/2006/relationships/oleObject" Target="../embeddings/oleObject26.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18.bin"/><Relationship Id="rId4" Type="http://schemas.openxmlformats.org/officeDocument/2006/relationships/image" Target="../media/image16.wmf"/><Relationship Id="rId5" Type="http://schemas.openxmlformats.org/officeDocument/2006/relationships/oleObject" Target="../embeddings/oleObject19.bin"/><Relationship Id="rId6" Type="http://schemas.openxmlformats.org/officeDocument/2006/relationships/image" Target="../media/image17.wmf"/><Relationship Id="rId7" Type="http://schemas.openxmlformats.org/officeDocument/2006/relationships/oleObject" Target="../embeddings/oleObject20.bin"/><Relationship Id="rId8" Type="http://schemas.openxmlformats.org/officeDocument/2006/relationships/image" Target="../media/image18.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Untitled-4"/>
          <p:cNvPicPr>
            <a:picLocks noGrp="1" noChangeAspect="1" noChangeArrowheads="1"/>
          </p:cNvPicPr>
          <p:nvPr>
            <p:ph idx="4294967295"/>
          </p:nvPr>
        </p:nvPicPr>
        <p:blipFill>
          <a:blip r:embed="rId2"/>
          <a:srcRect b="6154"/>
          <a:stretch>
            <a:fillRect/>
          </a:stretch>
        </p:blipFill>
        <p:spPr>
          <a:xfrm>
            <a:off x="304800" y="914400"/>
            <a:ext cx="8661399" cy="5486400"/>
          </a:xfrm>
        </p:spPr>
      </p:pic>
      <p:sp>
        <p:nvSpPr>
          <p:cNvPr id="4" name="TextBox 3"/>
          <p:cNvSpPr txBox="1"/>
          <p:nvPr/>
        </p:nvSpPr>
        <p:spPr>
          <a:xfrm>
            <a:off x="2286000" y="1676400"/>
            <a:ext cx="2049517" cy="646331"/>
          </a:xfrm>
          <a:prstGeom prst="rect">
            <a:avLst/>
          </a:prstGeom>
          <a:noFill/>
        </p:spPr>
        <p:txBody>
          <a:bodyPr wrap="square" rtlCol="0">
            <a:spAutoFit/>
          </a:bodyPr>
          <a:lstStyle/>
          <a:p>
            <a:pPr algn="r"/>
            <a:r>
              <a:rPr lang="en-US" dirty="0" smtClean="0">
                <a:solidFill>
                  <a:srgbClr val="7030A0"/>
                </a:solidFill>
              </a:rPr>
              <a:t>1. Mass transfer of A to surface</a:t>
            </a:r>
          </a:p>
        </p:txBody>
      </p:sp>
      <p:sp>
        <p:nvSpPr>
          <p:cNvPr id="5" name="TextBox 4"/>
          <p:cNvSpPr txBox="1"/>
          <p:nvPr/>
        </p:nvSpPr>
        <p:spPr>
          <a:xfrm>
            <a:off x="1905000" y="2914471"/>
            <a:ext cx="2286000" cy="1200329"/>
          </a:xfrm>
          <a:prstGeom prst="rect">
            <a:avLst/>
          </a:prstGeom>
          <a:noFill/>
        </p:spPr>
        <p:txBody>
          <a:bodyPr wrap="square" rtlCol="0">
            <a:spAutoFit/>
          </a:bodyPr>
          <a:lstStyle/>
          <a:p>
            <a:pPr algn="r"/>
            <a:r>
              <a:rPr lang="en-US" dirty="0" smtClean="0">
                <a:solidFill>
                  <a:srgbClr val="7030A0"/>
                </a:solidFill>
              </a:rPr>
              <a:t>2. Diffusion of A from pore mouth to internal catalytic surface</a:t>
            </a:r>
          </a:p>
        </p:txBody>
      </p:sp>
      <p:sp>
        <p:nvSpPr>
          <p:cNvPr id="6" name="TextBox 5"/>
          <p:cNvSpPr txBox="1"/>
          <p:nvPr/>
        </p:nvSpPr>
        <p:spPr>
          <a:xfrm>
            <a:off x="4267200" y="3544669"/>
            <a:ext cx="2382466" cy="646331"/>
          </a:xfrm>
          <a:prstGeom prst="rect">
            <a:avLst/>
          </a:prstGeom>
          <a:noFill/>
        </p:spPr>
        <p:txBody>
          <a:bodyPr wrap="square" rtlCol="0">
            <a:spAutoFit/>
          </a:bodyPr>
          <a:lstStyle/>
          <a:p>
            <a:r>
              <a:rPr lang="en-US" dirty="0" smtClean="0">
                <a:solidFill>
                  <a:srgbClr val="7030A0"/>
                </a:solidFill>
              </a:rPr>
              <a:t>3. Adsorption of A onto catalytic surface</a:t>
            </a:r>
          </a:p>
        </p:txBody>
      </p:sp>
      <p:sp>
        <p:nvSpPr>
          <p:cNvPr id="7" name="TextBox 6"/>
          <p:cNvSpPr txBox="1"/>
          <p:nvPr/>
        </p:nvSpPr>
        <p:spPr>
          <a:xfrm>
            <a:off x="3048000" y="5638800"/>
            <a:ext cx="2667000" cy="369332"/>
          </a:xfrm>
          <a:prstGeom prst="rect">
            <a:avLst/>
          </a:prstGeom>
          <a:noFill/>
        </p:spPr>
        <p:txBody>
          <a:bodyPr wrap="square" rtlCol="0">
            <a:spAutoFit/>
          </a:bodyPr>
          <a:lstStyle/>
          <a:p>
            <a:r>
              <a:rPr lang="en-US" dirty="0" smtClean="0">
                <a:solidFill>
                  <a:srgbClr val="7030A0"/>
                </a:solidFill>
              </a:rPr>
              <a:t>4. Reaction on surface</a:t>
            </a:r>
          </a:p>
        </p:txBody>
      </p:sp>
      <p:sp>
        <p:nvSpPr>
          <p:cNvPr id="8" name="TextBox 7"/>
          <p:cNvSpPr txBox="1"/>
          <p:nvPr/>
        </p:nvSpPr>
        <p:spPr>
          <a:xfrm>
            <a:off x="6040876" y="4488097"/>
            <a:ext cx="2950724" cy="646331"/>
          </a:xfrm>
          <a:prstGeom prst="rect">
            <a:avLst/>
          </a:prstGeom>
          <a:noFill/>
        </p:spPr>
        <p:txBody>
          <a:bodyPr wrap="square" rtlCol="0">
            <a:spAutoFit/>
          </a:bodyPr>
          <a:lstStyle/>
          <a:p>
            <a:r>
              <a:rPr lang="en-US" dirty="0" smtClean="0">
                <a:solidFill>
                  <a:srgbClr val="7030A0"/>
                </a:solidFill>
              </a:rPr>
              <a:t>5. Desorption of product B from surface</a:t>
            </a:r>
          </a:p>
        </p:txBody>
      </p:sp>
      <p:sp>
        <p:nvSpPr>
          <p:cNvPr id="9" name="TextBox 8"/>
          <p:cNvSpPr txBox="1"/>
          <p:nvPr/>
        </p:nvSpPr>
        <p:spPr>
          <a:xfrm>
            <a:off x="7086600" y="3115270"/>
            <a:ext cx="2057400" cy="923330"/>
          </a:xfrm>
          <a:prstGeom prst="rect">
            <a:avLst/>
          </a:prstGeom>
          <a:solidFill>
            <a:schemeClr val="bg1"/>
          </a:solidFill>
        </p:spPr>
        <p:txBody>
          <a:bodyPr wrap="square" rtlCol="0">
            <a:spAutoFit/>
          </a:bodyPr>
          <a:lstStyle/>
          <a:p>
            <a:r>
              <a:rPr lang="en-US" dirty="0" smtClean="0">
                <a:solidFill>
                  <a:srgbClr val="7030A0"/>
                </a:solidFill>
              </a:rPr>
              <a:t>6. Diffusion of B from pellet interior to pore mouth</a:t>
            </a:r>
          </a:p>
        </p:txBody>
      </p:sp>
      <p:sp>
        <p:nvSpPr>
          <p:cNvPr id="10" name="TextBox 9"/>
          <p:cNvSpPr txBox="1"/>
          <p:nvPr/>
        </p:nvSpPr>
        <p:spPr>
          <a:xfrm>
            <a:off x="7019925" y="1275397"/>
            <a:ext cx="2103120" cy="1417320"/>
          </a:xfrm>
          <a:prstGeom prst="rect">
            <a:avLst/>
          </a:prstGeom>
          <a:solidFill>
            <a:schemeClr val="bg1"/>
          </a:solidFill>
        </p:spPr>
        <p:txBody>
          <a:bodyPr wrap="square" rtlCol="0">
            <a:spAutoFit/>
          </a:bodyPr>
          <a:lstStyle/>
          <a:p>
            <a:r>
              <a:rPr lang="en-US" dirty="0" smtClean="0">
                <a:solidFill>
                  <a:srgbClr val="7030A0"/>
                </a:solidFill>
              </a:rPr>
              <a:t>7. Diffusion of B from external surface to the bulk fluid (external diffusion)</a:t>
            </a:r>
          </a:p>
        </p:txBody>
      </p:sp>
      <p:sp>
        <p:nvSpPr>
          <p:cNvPr id="64515" name="Rectangle 3"/>
          <p:cNvSpPr>
            <a:spLocks noGrp="1" noChangeArrowheads="1"/>
          </p:cNvSpPr>
          <p:nvPr>
            <p:ph type="title"/>
          </p:nvPr>
        </p:nvSpPr>
        <p:spPr/>
        <p:txBody>
          <a:bodyPr>
            <a:normAutofit fontScale="90000"/>
          </a:bodyPr>
          <a:lstStyle/>
          <a:p>
            <a:r>
              <a:rPr lang="en-US" dirty="0" smtClean="0">
                <a:solidFill>
                  <a:schemeClr val="tx1"/>
                </a:solidFill>
              </a:rPr>
              <a:t>Review: Steps </a:t>
            </a:r>
            <a:r>
              <a:rPr lang="en-US" dirty="0">
                <a:solidFill>
                  <a:schemeClr val="tx1"/>
                </a:solidFill>
              </a:rPr>
              <a:t>in a </a:t>
            </a:r>
            <a:r>
              <a:rPr lang="en-US" dirty="0" smtClean="0">
                <a:solidFill>
                  <a:schemeClr val="tx1"/>
                </a:solidFill>
              </a:rPr>
              <a:t>Heterogeneous Catalytic Reaction</a:t>
            </a:r>
            <a:endParaRPr lang="en-US" dirty="0">
              <a:solidFill>
                <a:schemeClr val="tx1"/>
              </a:solidFill>
            </a:endParaRPr>
          </a:p>
        </p:txBody>
      </p:sp>
      <p:sp>
        <p:nvSpPr>
          <p:cNvPr id="11" name="TextBox 10"/>
          <p:cNvSpPr txBox="1"/>
          <p:nvPr/>
        </p:nvSpPr>
        <p:spPr>
          <a:xfrm>
            <a:off x="-27977" y="6258128"/>
            <a:ext cx="9199954" cy="369332"/>
          </a:xfrm>
          <a:prstGeom prst="rect">
            <a:avLst/>
          </a:prstGeom>
          <a:noFill/>
        </p:spPr>
        <p:txBody>
          <a:bodyPr wrap="none" rtlCol="0">
            <a:spAutoFit/>
          </a:bodyPr>
          <a:lstStyle/>
          <a:p>
            <a:pPr algn="ctr"/>
            <a:r>
              <a:rPr lang="en-US" dirty="0" smtClean="0">
                <a:solidFill>
                  <a:srgbClr val="7030A0"/>
                </a:solidFill>
              </a:rPr>
              <a:t>Ch 10 assumes steps 1,2,6 &amp; 7 are fast, so only steps 3, 4, and 5 need to be considered</a:t>
            </a:r>
          </a:p>
        </p:txBody>
      </p:sp>
    </p:spTree>
    <p:extLst>
      <p:ext uri="{BB962C8B-B14F-4D97-AF65-F5344CB8AC3E}">
        <p14:creationId xmlns:p14="http://schemas.microsoft.com/office/powerpoint/2010/main" val="3142870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Boundary Conditions</a:t>
            </a:r>
            <a:endParaRPr lang="en-US" dirty="0"/>
          </a:p>
        </p:txBody>
      </p:sp>
      <p:sp>
        <p:nvSpPr>
          <p:cNvPr id="4" name="TextBox 3"/>
          <p:cNvSpPr txBox="1"/>
          <p:nvPr/>
        </p:nvSpPr>
        <p:spPr>
          <a:xfrm>
            <a:off x="152400" y="910606"/>
            <a:ext cx="8839200" cy="1323439"/>
          </a:xfrm>
          <a:prstGeom prst="rect">
            <a:avLst/>
          </a:prstGeom>
          <a:noFill/>
        </p:spPr>
        <p:txBody>
          <a:bodyPr wrap="square" rtlCol="0">
            <a:spAutoFit/>
          </a:bodyPr>
          <a:lstStyle/>
          <a:p>
            <a:pPr marL="457200" indent="-457200">
              <a:buAutoNum type="arabicPeriod"/>
            </a:pPr>
            <a:r>
              <a:rPr lang="en-US" sz="2000" dirty="0" smtClean="0">
                <a:solidFill>
                  <a:srgbClr val="7030A0"/>
                </a:solidFill>
              </a:rPr>
              <a:t>Concentration at the boundary (i.e., catalyst particle surface) is specified</a:t>
            </a:r>
            <a:r>
              <a:rPr lang="en-US" sz="2000" dirty="0" smtClean="0"/>
              <a:t>:  </a:t>
            </a:r>
          </a:p>
          <a:p>
            <a:pPr marL="688975" lvl="1" indent="-231775">
              <a:buFont typeface="Arial" pitchFamily="34" charset="0"/>
              <a:buChar char="•"/>
            </a:pPr>
            <a:r>
              <a:rPr lang="en-US" sz="2000" dirty="0" smtClean="0"/>
              <a:t>If a specific reactant concentration is maintained or measured at the surface, use the specified concentration</a:t>
            </a:r>
          </a:p>
          <a:p>
            <a:pPr marL="688975" lvl="1" indent="-231775">
              <a:buFont typeface="Arial" pitchFamily="34" charset="0"/>
              <a:buChar char="•"/>
            </a:pPr>
            <a:r>
              <a:rPr lang="en-US" sz="2000" dirty="0" smtClean="0">
                <a:solidFill>
                  <a:srgbClr val="0000FF"/>
                </a:solidFill>
              </a:rPr>
              <a:t>When an instantaneous reaction occurs at the boundary, then C</a:t>
            </a:r>
            <a:r>
              <a:rPr lang="en-US" sz="2000" baseline="-25000" dirty="0" smtClean="0">
                <a:solidFill>
                  <a:srgbClr val="0000FF"/>
                </a:solidFill>
              </a:rPr>
              <a:t>As</a:t>
            </a:r>
            <a:r>
              <a:rPr lang="en-US" sz="2000" dirty="0" smtClean="0">
                <a:solidFill>
                  <a:srgbClr val="0000FF"/>
                </a:solidFill>
                <a:latin typeface="Arial"/>
                <a:cs typeface="Arial"/>
              </a:rPr>
              <a:t>≈0</a:t>
            </a:r>
            <a:r>
              <a:rPr lang="en-US" sz="2000" dirty="0" smtClean="0">
                <a:solidFill>
                  <a:srgbClr val="0000FF"/>
                </a:solidFill>
              </a:rPr>
              <a:t> </a:t>
            </a:r>
          </a:p>
        </p:txBody>
      </p:sp>
      <p:sp>
        <p:nvSpPr>
          <p:cNvPr id="5" name="TextBox 4"/>
          <p:cNvSpPr txBox="1"/>
          <p:nvPr/>
        </p:nvSpPr>
        <p:spPr>
          <a:xfrm>
            <a:off x="152400" y="2197936"/>
            <a:ext cx="8839200" cy="2516073"/>
          </a:xfrm>
          <a:prstGeom prst="rect">
            <a:avLst/>
          </a:prstGeom>
          <a:noFill/>
        </p:spPr>
        <p:txBody>
          <a:bodyPr wrap="square" rtlCol="0">
            <a:spAutoFit/>
          </a:bodyPr>
          <a:lstStyle/>
          <a:p>
            <a:pPr marL="457200" indent="-457200">
              <a:buFont typeface="+mj-lt"/>
              <a:buAutoNum type="arabicPeriod" startAt="2"/>
            </a:pPr>
            <a:r>
              <a:rPr lang="en-US" sz="2000" dirty="0" smtClean="0">
                <a:solidFill>
                  <a:srgbClr val="7030A0"/>
                </a:solidFill>
                <a:latin typeface="+mj-lt"/>
              </a:rPr>
              <a:t>Flux at the boundary (i.e., catalyst particle surface) is specified</a:t>
            </a:r>
            <a:r>
              <a:rPr lang="en-US" sz="2000" dirty="0" smtClean="0">
                <a:latin typeface="+mj-lt"/>
              </a:rPr>
              <a:t>:  </a:t>
            </a:r>
          </a:p>
          <a:p>
            <a:pPr marL="914400" lvl="1" indent="-457200">
              <a:spcAft>
                <a:spcPts val="1200"/>
              </a:spcAft>
              <a:buFont typeface="+mj-lt"/>
              <a:buAutoNum type="alphaLcParenR"/>
            </a:pPr>
            <a:r>
              <a:rPr lang="en-US" sz="2000" dirty="0" smtClean="0">
                <a:solidFill>
                  <a:srgbClr val="7030A0"/>
                </a:solidFill>
                <a:latin typeface="+mj-lt"/>
              </a:rPr>
              <a:t>No mass transfer at surface (</a:t>
            </a:r>
            <a:r>
              <a:rPr lang="en-US" sz="2000" dirty="0" err="1" smtClean="0">
                <a:solidFill>
                  <a:srgbClr val="7030A0"/>
                </a:solidFill>
                <a:latin typeface="+mj-lt"/>
              </a:rPr>
              <a:t>nonreacting</a:t>
            </a:r>
            <a:r>
              <a:rPr lang="en-US" sz="2000" dirty="0" smtClean="0">
                <a:solidFill>
                  <a:srgbClr val="7030A0"/>
                </a:solidFill>
                <a:latin typeface="+mj-lt"/>
              </a:rPr>
              <a:t> surface)</a:t>
            </a:r>
            <a:endParaRPr lang="en-US" sz="2000" dirty="0">
              <a:latin typeface="+mj-lt"/>
            </a:endParaRPr>
          </a:p>
          <a:p>
            <a:pPr marL="914400" lvl="1" indent="-457200">
              <a:buFont typeface="+mj-lt"/>
              <a:buAutoNum type="alphaLcParenR"/>
            </a:pPr>
            <a:endParaRPr lang="en-US" sz="2000" dirty="0" smtClean="0">
              <a:latin typeface="+mj-lt"/>
            </a:endParaRPr>
          </a:p>
          <a:p>
            <a:pPr marL="914400" lvl="1" indent="-457200">
              <a:buFont typeface="+mj-lt"/>
              <a:buAutoNum type="alphaLcParenR"/>
            </a:pPr>
            <a:r>
              <a:rPr lang="en-US" sz="2000" dirty="0" smtClean="0">
                <a:solidFill>
                  <a:srgbClr val="7030A0"/>
                </a:solidFill>
                <a:latin typeface="+mj-lt"/>
              </a:rPr>
              <a:t>Reaction that occurs at the surface is at steady state:</a:t>
            </a:r>
            <a:r>
              <a:rPr lang="en-US" sz="2000" dirty="0" smtClean="0">
                <a:latin typeface="+mj-lt"/>
              </a:rPr>
              <a:t> set the molar flux on the surface equal to the rate of reaction at the surface</a:t>
            </a:r>
            <a:endParaRPr lang="en-US" sz="2000" dirty="0" smtClean="0">
              <a:solidFill>
                <a:srgbClr val="7030A0"/>
              </a:solidFill>
              <a:latin typeface="+mj-lt"/>
            </a:endParaRPr>
          </a:p>
          <a:p>
            <a:pPr marL="914400" lvl="1" indent="-457200">
              <a:spcAft>
                <a:spcPts val="900"/>
              </a:spcAft>
            </a:pPr>
            <a:endParaRPr lang="en-US" sz="2000" dirty="0">
              <a:solidFill>
                <a:srgbClr val="7030A0"/>
              </a:solidFill>
              <a:latin typeface="+mj-lt"/>
            </a:endParaRPr>
          </a:p>
          <a:p>
            <a:pPr marL="914400" lvl="1" indent="-457200">
              <a:buFont typeface="+mj-lt"/>
              <a:buAutoNum type="alphaLcParenR" startAt="3"/>
            </a:pPr>
            <a:r>
              <a:rPr lang="en-US" sz="2000" dirty="0" smtClean="0">
                <a:solidFill>
                  <a:srgbClr val="7030A0"/>
                </a:solidFill>
                <a:latin typeface="+mj-lt"/>
              </a:rPr>
              <a:t>Convective transport across the boundary layer occurs</a:t>
            </a:r>
          </a:p>
        </p:txBody>
      </p:sp>
      <p:graphicFrame>
        <p:nvGraphicFramePr>
          <p:cNvPr id="6" name="Object 5"/>
          <p:cNvGraphicFramePr>
            <a:graphicFrameLocks noChangeAspect="1"/>
          </p:cNvGraphicFramePr>
          <p:nvPr>
            <p:extLst>
              <p:ext uri="{D42A27DB-BD31-4B8C-83A1-F6EECF244321}">
                <p14:modId xmlns:p14="http://schemas.microsoft.com/office/powerpoint/2010/main" val="3450788380"/>
              </p:ext>
            </p:extLst>
          </p:nvPr>
        </p:nvGraphicFramePr>
        <p:xfrm>
          <a:off x="3771900" y="2911775"/>
          <a:ext cx="1600200" cy="381000"/>
        </p:xfrm>
        <a:graphic>
          <a:graphicData uri="http://schemas.openxmlformats.org/presentationml/2006/ole">
            <mc:AlternateContent xmlns:mc="http://schemas.openxmlformats.org/markup-compatibility/2006">
              <mc:Choice xmlns:v="urn:schemas-microsoft-com:vml" Requires="v">
                <p:oleObj spid="_x0000_s8539" name="Equation" r:id="rId3" imgW="1600200" imgH="380880" progId="Equation.DSMT4">
                  <p:embed/>
                </p:oleObj>
              </mc:Choice>
              <mc:Fallback>
                <p:oleObj name="Equation" r:id="rId3" imgW="1600200" imgH="3808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900" y="2911775"/>
                        <a:ext cx="16002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34907227"/>
              </p:ext>
            </p:extLst>
          </p:nvPr>
        </p:nvGraphicFramePr>
        <p:xfrm>
          <a:off x="1219200" y="3954916"/>
          <a:ext cx="1968500" cy="381000"/>
        </p:xfrm>
        <a:graphic>
          <a:graphicData uri="http://schemas.openxmlformats.org/presentationml/2006/ole">
            <mc:AlternateContent xmlns:mc="http://schemas.openxmlformats.org/markup-compatibility/2006">
              <mc:Choice xmlns:v="urn:schemas-microsoft-com:vml" Requires="v">
                <p:oleObj spid="_x0000_s8540" name="Equation" r:id="rId5" imgW="1968480" imgH="380880" progId="Equation.DSMT4">
                  <p:embed/>
                </p:oleObj>
              </mc:Choice>
              <mc:Fallback>
                <p:oleObj name="Equation" r:id="rId5" imgW="1968480" imgH="3808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954916"/>
                        <a:ext cx="1968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4"/>
          <p:cNvGraphicFramePr>
            <a:graphicFrameLocks noChangeAspect="1"/>
          </p:cNvGraphicFramePr>
          <p:nvPr>
            <p:extLst>
              <p:ext uri="{D42A27DB-BD31-4B8C-83A1-F6EECF244321}">
                <p14:modId xmlns:p14="http://schemas.microsoft.com/office/powerpoint/2010/main" val="4035743012"/>
              </p:ext>
            </p:extLst>
          </p:nvPr>
        </p:nvGraphicFramePr>
        <p:xfrm>
          <a:off x="2927350" y="4693227"/>
          <a:ext cx="3289300" cy="431800"/>
        </p:xfrm>
        <a:graphic>
          <a:graphicData uri="http://schemas.openxmlformats.org/presentationml/2006/ole">
            <mc:AlternateContent xmlns:mc="http://schemas.openxmlformats.org/markup-compatibility/2006">
              <mc:Choice xmlns:v="urn:schemas-microsoft-com:vml" Requires="v">
                <p:oleObj spid="_x0000_s8541" name="Equation" r:id="rId7" imgW="3288960" imgH="431640" progId="Equation.DSMT4">
                  <p:embed/>
                </p:oleObj>
              </mc:Choice>
              <mc:Fallback>
                <p:oleObj name="Equation" r:id="rId7" imgW="3288960" imgH="43164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7350" y="4693227"/>
                        <a:ext cx="3289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2590800" y="3944406"/>
            <a:ext cx="5886874" cy="391510"/>
            <a:chOff x="2590800" y="4256690"/>
            <a:chExt cx="5886874" cy="391510"/>
          </a:xfrm>
        </p:grpSpPr>
        <p:sp>
          <p:nvSpPr>
            <p:cNvPr id="8" name="TextBox 7"/>
            <p:cNvSpPr txBox="1"/>
            <p:nvPr/>
          </p:nvSpPr>
          <p:spPr>
            <a:xfrm>
              <a:off x="3463160" y="4256690"/>
              <a:ext cx="5014514" cy="369332"/>
            </a:xfrm>
            <a:prstGeom prst="rect">
              <a:avLst/>
            </a:prstGeom>
            <a:noFill/>
          </p:spPr>
          <p:txBody>
            <a:bodyPr wrap="none" rtlCol="0">
              <a:spAutoFit/>
            </a:bodyPr>
            <a:lstStyle/>
            <a:p>
              <a:pPr algn="ctr"/>
              <a:r>
                <a:rPr lang="en-US" dirty="0" smtClean="0">
                  <a:solidFill>
                    <a:srgbClr val="008000"/>
                  </a:solidFill>
                </a:rPr>
                <a:t>reaction rate per unit surface area (mol/m</a:t>
              </a:r>
              <a:r>
                <a:rPr lang="en-US" baseline="30000" dirty="0" smtClean="0">
                  <a:solidFill>
                    <a:srgbClr val="008000"/>
                  </a:solidFill>
                </a:rPr>
                <a:t>2</a:t>
              </a:r>
              <a:r>
                <a:rPr lang="en-US" dirty="0" smtClean="0">
                  <a:solidFill>
                    <a:srgbClr val="008000"/>
                  </a:solidFill>
                  <a:cs typeface="Arial"/>
                </a:rPr>
                <a:t>·sec)</a:t>
              </a:r>
              <a:endParaRPr lang="en-US" dirty="0" smtClean="0">
                <a:solidFill>
                  <a:srgbClr val="008000"/>
                </a:solidFill>
              </a:endParaRPr>
            </a:p>
          </p:txBody>
        </p:sp>
        <p:sp>
          <p:nvSpPr>
            <p:cNvPr id="10" name="Oval 9"/>
            <p:cNvSpPr/>
            <p:nvPr/>
          </p:nvSpPr>
          <p:spPr>
            <a:xfrm>
              <a:off x="2590800" y="4267200"/>
              <a:ext cx="762000" cy="381000"/>
            </a:xfrm>
            <a:prstGeom prst="ellipse">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p:cNvSpPr txBox="1"/>
          <p:nvPr/>
        </p:nvSpPr>
        <p:spPr>
          <a:xfrm>
            <a:off x="152400" y="5074227"/>
            <a:ext cx="8839200" cy="707886"/>
          </a:xfrm>
          <a:prstGeom prst="rect">
            <a:avLst/>
          </a:prstGeom>
          <a:noFill/>
        </p:spPr>
        <p:txBody>
          <a:bodyPr wrap="square" rtlCol="0">
            <a:spAutoFit/>
          </a:bodyPr>
          <a:lstStyle/>
          <a:p>
            <a:pPr marL="457200" indent="-457200">
              <a:buFont typeface="+mj-lt"/>
              <a:buAutoNum type="arabicPeriod" startAt="3"/>
            </a:pPr>
            <a:r>
              <a:rPr lang="en-US" sz="2000" dirty="0" smtClean="0">
                <a:solidFill>
                  <a:srgbClr val="7030A0"/>
                </a:solidFill>
              </a:rPr>
              <a:t>Planes of symmetry</a:t>
            </a:r>
            <a:r>
              <a:rPr lang="en-US" sz="2000" dirty="0" smtClean="0"/>
              <a:t>: concentration profile is symmetric about a plane </a:t>
            </a:r>
          </a:p>
          <a:p>
            <a:pPr marL="688975" lvl="1" indent="-231775">
              <a:buFont typeface="Arial" pitchFamily="34" charset="0"/>
              <a:buChar char="•"/>
            </a:pPr>
            <a:r>
              <a:rPr lang="en-US" sz="2000" dirty="0" smtClean="0"/>
              <a:t>Concentration gradient is zero at the plane of symmetry</a:t>
            </a:r>
          </a:p>
        </p:txBody>
      </p:sp>
      <p:grpSp>
        <p:nvGrpSpPr>
          <p:cNvPr id="31" name="Group 30"/>
          <p:cNvGrpSpPr/>
          <p:nvPr/>
        </p:nvGrpSpPr>
        <p:grpSpPr>
          <a:xfrm>
            <a:off x="428300" y="5846618"/>
            <a:ext cx="8450310" cy="669922"/>
            <a:chOff x="428300" y="5846618"/>
            <a:chExt cx="8450310" cy="669922"/>
          </a:xfrm>
        </p:grpSpPr>
        <p:sp>
          <p:nvSpPr>
            <p:cNvPr id="14" name="TextBox 13"/>
            <p:cNvSpPr txBox="1"/>
            <p:nvPr/>
          </p:nvSpPr>
          <p:spPr>
            <a:xfrm>
              <a:off x="428300" y="5846618"/>
              <a:ext cx="1981200" cy="646331"/>
            </a:xfrm>
            <a:prstGeom prst="rect">
              <a:avLst/>
            </a:prstGeom>
            <a:noFill/>
          </p:spPr>
          <p:txBody>
            <a:bodyPr wrap="square" rtlCol="0">
              <a:spAutoFit/>
            </a:bodyPr>
            <a:lstStyle/>
            <a:p>
              <a:pPr algn="ctr"/>
              <a:r>
                <a:rPr lang="en-US" dirty="0" smtClean="0">
                  <a:solidFill>
                    <a:srgbClr val="008000"/>
                  </a:solidFill>
                </a:rPr>
                <a:t>Radial diffusion in a tube:</a:t>
              </a:r>
            </a:p>
          </p:txBody>
        </p:sp>
        <p:grpSp>
          <p:nvGrpSpPr>
            <p:cNvPr id="30" name="Group 29"/>
            <p:cNvGrpSpPr/>
            <p:nvPr/>
          </p:nvGrpSpPr>
          <p:grpSpPr>
            <a:xfrm>
              <a:off x="2299140" y="5883349"/>
              <a:ext cx="1905000" cy="610394"/>
              <a:chOff x="2362200" y="5883349"/>
              <a:chExt cx="1905000" cy="610394"/>
            </a:xfrm>
          </p:grpSpPr>
          <p:sp>
            <p:nvSpPr>
              <p:cNvPr id="13" name="Flowchart: Direct Access Storage 12"/>
              <p:cNvSpPr/>
              <p:nvPr/>
            </p:nvSpPr>
            <p:spPr>
              <a:xfrm flipH="1">
                <a:off x="2362200" y="5883349"/>
                <a:ext cx="1905000" cy="609600"/>
              </a:xfrm>
              <a:prstGeom prst="flowChartMagneticDrum">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634676" y="6132969"/>
                <a:ext cx="286630" cy="360774"/>
                <a:chOff x="2634676" y="6132969"/>
                <a:chExt cx="286630" cy="360774"/>
              </a:xfrm>
            </p:grpSpPr>
            <p:sp>
              <p:nvSpPr>
                <p:cNvPr id="19" name="TextBox 18"/>
                <p:cNvSpPr txBox="1"/>
                <p:nvPr/>
              </p:nvSpPr>
              <p:spPr>
                <a:xfrm>
                  <a:off x="2656490" y="6132969"/>
                  <a:ext cx="264816" cy="338554"/>
                </a:xfrm>
                <a:prstGeom prst="rect">
                  <a:avLst/>
                </a:prstGeom>
                <a:noFill/>
              </p:spPr>
              <p:txBody>
                <a:bodyPr wrap="none" rtlCol="0">
                  <a:spAutoFit/>
                </a:bodyPr>
                <a:lstStyle/>
                <a:p>
                  <a:r>
                    <a:rPr lang="en-US" sz="1600" b="1" dirty="0" smtClean="0">
                      <a:solidFill>
                        <a:srgbClr val="008000"/>
                      </a:solidFill>
                    </a:rPr>
                    <a:t>r</a:t>
                  </a:r>
                </a:p>
              </p:txBody>
            </p:sp>
            <p:grpSp>
              <p:nvGrpSpPr>
                <p:cNvPr id="18" name="Group 17"/>
                <p:cNvGrpSpPr/>
                <p:nvPr/>
              </p:nvGrpSpPr>
              <p:grpSpPr>
                <a:xfrm>
                  <a:off x="2634676" y="6156145"/>
                  <a:ext cx="64008" cy="337598"/>
                  <a:chOff x="2634676" y="6156145"/>
                  <a:chExt cx="64008" cy="337598"/>
                </a:xfrm>
              </p:grpSpPr>
              <p:cxnSp>
                <p:nvCxnSpPr>
                  <p:cNvPr id="16" name="Straight Arrow Connector 15"/>
                  <p:cNvCxnSpPr/>
                  <p:nvPr/>
                </p:nvCxnSpPr>
                <p:spPr>
                  <a:xfrm rot="5400000">
                    <a:off x="2514600" y="6340549"/>
                    <a:ext cx="304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a:spLocks noChangeAspect="1"/>
                  </p:cNvSpPr>
                  <p:nvPr/>
                </p:nvSpPr>
                <p:spPr>
                  <a:xfrm>
                    <a:off x="2634676" y="6156145"/>
                    <a:ext cx="64008" cy="64008"/>
                  </a:xfrm>
                  <a:prstGeom prst="ellipse">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aphicFrame>
          <p:nvGraphicFramePr>
            <p:cNvPr id="21" name="Object 20"/>
            <p:cNvGraphicFramePr>
              <a:graphicFrameLocks noChangeAspect="1"/>
            </p:cNvGraphicFramePr>
            <p:nvPr>
              <p:extLst>
                <p:ext uri="{D42A27DB-BD31-4B8C-83A1-F6EECF244321}">
                  <p14:modId xmlns:p14="http://schemas.microsoft.com/office/powerpoint/2010/main" val="3150113638"/>
                </p:ext>
              </p:extLst>
            </p:nvPr>
          </p:nvGraphicFramePr>
          <p:xfrm>
            <a:off x="4343400" y="5883349"/>
            <a:ext cx="1714500" cy="622300"/>
          </p:xfrm>
          <a:graphic>
            <a:graphicData uri="http://schemas.openxmlformats.org/presentationml/2006/ole">
              <mc:AlternateContent xmlns:mc="http://schemas.openxmlformats.org/markup-compatibility/2006">
                <mc:Choice xmlns:v="urn:schemas-microsoft-com:vml" Requires="v">
                  <p:oleObj spid="_x0000_s8542" name="Equation" r:id="rId9" imgW="1714320" imgH="622080" progId="Equation.DSMT4">
                    <p:embed/>
                  </p:oleObj>
                </mc:Choice>
                <mc:Fallback>
                  <p:oleObj name="Equation" r:id="rId9" imgW="1714320" imgH="62208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43400" y="5883349"/>
                          <a:ext cx="17145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9" name="Group 28"/>
            <p:cNvGrpSpPr/>
            <p:nvPr/>
          </p:nvGrpSpPr>
          <p:grpSpPr>
            <a:xfrm>
              <a:off x="6211610" y="5883349"/>
              <a:ext cx="612648" cy="612648"/>
              <a:chOff x="6096000" y="5883349"/>
              <a:chExt cx="612648" cy="612648"/>
            </a:xfrm>
          </p:grpSpPr>
          <p:sp>
            <p:nvSpPr>
              <p:cNvPr id="22" name="Oval 21"/>
              <p:cNvSpPr>
                <a:spLocks noChangeAspect="1"/>
              </p:cNvSpPr>
              <p:nvPr/>
            </p:nvSpPr>
            <p:spPr>
              <a:xfrm>
                <a:off x="6096000" y="5883349"/>
                <a:ext cx="612648" cy="61264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6377150" y="6122459"/>
                <a:ext cx="286630" cy="360774"/>
                <a:chOff x="2634676" y="6132969"/>
                <a:chExt cx="286630" cy="360774"/>
              </a:xfrm>
            </p:grpSpPr>
            <p:sp>
              <p:nvSpPr>
                <p:cNvPr id="24" name="TextBox 23"/>
                <p:cNvSpPr txBox="1"/>
                <p:nvPr/>
              </p:nvSpPr>
              <p:spPr>
                <a:xfrm>
                  <a:off x="2656490" y="6132969"/>
                  <a:ext cx="264816" cy="338554"/>
                </a:xfrm>
                <a:prstGeom prst="rect">
                  <a:avLst/>
                </a:prstGeom>
                <a:noFill/>
              </p:spPr>
              <p:txBody>
                <a:bodyPr wrap="none" rtlCol="0">
                  <a:spAutoFit/>
                </a:bodyPr>
                <a:lstStyle/>
                <a:p>
                  <a:r>
                    <a:rPr lang="en-US" sz="1600" b="1" dirty="0" smtClean="0">
                      <a:solidFill>
                        <a:srgbClr val="008000"/>
                      </a:solidFill>
                    </a:rPr>
                    <a:t>r</a:t>
                  </a:r>
                </a:p>
              </p:txBody>
            </p:sp>
            <p:grpSp>
              <p:nvGrpSpPr>
                <p:cNvPr id="25" name="Group 17"/>
                <p:cNvGrpSpPr/>
                <p:nvPr/>
              </p:nvGrpSpPr>
              <p:grpSpPr>
                <a:xfrm>
                  <a:off x="2634676" y="6156145"/>
                  <a:ext cx="64008" cy="337598"/>
                  <a:chOff x="2634676" y="6156145"/>
                  <a:chExt cx="64008" cy="337598"/>
                </a:xfrm>
              </p:grpSpPr>
              <p:cxnSp>
                <p:nvCxnSpPr>
                  <p:cNvPr id="26" name="Straight Arrow Connector 25"/>
                  <p:cNvCxnSpPr/>
                  <p:nvPr/>
                </p:nvCxnSpPr>
                <p:spPr>
                  <a:xfrm rot="5400000">
                    <a:off x="2514600" y="6340549"/>
                    <a:ext cx="304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Oval 26"/>
                  <p:cNvSpPr>
                    <a:spLocks noChangeAspect="1"/>
                  </p:cNvSpPr>
                  <p:nvPr/>
                </p:nvSpPr>
                <p:spPr>
                  <a:xfrm>
                    <a:off x="2634676" y="6156145"/>
                    <a:ext cx="64008" cy="64008"/>
                  </a:xfrm>
                  <a:prstGeom prst="ellipse">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8" name="TextBox 27"/>
            <p:cNvSpPr txBox="1"/>
            <p:nvPr/>
          </p:nvSpPr>
          <p:spPr>
            <a:xfrm>
              <a:off x="6897410" y="5870209"/>
              <a:ext cx="1981200" cy="646331"/>
            </a:xfrm>
            <a:prstGeom prst="rect">
              <a:avLst/>
            </a:prstGeom>
            <a:noFill/>
          </p:spPr>
          <p:txBody>
            <a:bodyPr wrap="square" rtlCol="0">
              <a:spAutoFit/>
            </a:bodyPr>
            <a:lstStyle/>
            <a:p>
              <a:r>
                <a:rPr lang="en-US" dirty="0" smtClean="0">
                  <a:solidFill>
                    <a:srgbClr val="008000"/>
                  </a:solidFill>
                </a:rPr>
                <a:t>Radial diffusion in a sphere</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par>
                          <p:cTn id="18" fill="hold">
                            <p:stCondLst>
                              <p:cond delay="500"/>
                            </p:stCondLst>
                            <p:childTnLst>
                              <p:par>
                                <p:cTn id="19" presetID="9" presetClass="entr" presetSubtype="0"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8196"/>
                                        </p:tgtEl>
                                        <p:attrNameLst>
                                          <p:attrName>style.visibility</p:attrName>
                                        </p:attrNameLst>
                                      </p:cBhvr>
                                      <p:to>
                                        <p:strVal val="visible"/>
                                      </p:to>
                                    </p:set>
                                    <p:animEffect transition="in" filter="checkerboard(across)">
                                      <p:cBhvr>
                                        <p:cTn id="26" dur="500"/>
                                        <p:tgtEl>
                                          <p:spTgt spid="8196"/>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dissolv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dissolve">
                                      <p:cBhvr>
                                        <p:cTn id="3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371600"/>
          </a:xfrm>
        </p:spPr>
        <p:txBody>
          <a:bodyPr>
            <a:normAutofit fontScale="90000"/>
          </a:bodyPr>
          <a:lstStyle/>
          <a:p>
            <a:r>
              <a:rPr lang="en-US" dirty="0" smtClean="0"/>
              <a:t>Correlation for Convective Transport Across the Boundary Layer</a:t>
            </a:r>
            <a:endParaRPr lang="en-US" dirty="0"/>
          </a:p>
        </p:txBody>
      </p:sp>
      <p:graphicFrame>
        <p:nvGraphicFramePr>
          <p:cNvPr id="10242" name="Object 2"/>
          <p:cNvGraphicFramePr>
            <a:graphicFrameLocks noChangeAspect="1"/>
          </p:cNvGraphicFramePr>
          <p:nvPr/>
        </p:nvGraphicFramePr>
        <p:xfrm>
          <a:off x="2927350" y="1697420"/>
          <a:ext cx="3289300" cy="431800"/>
        </p:xfrm>
        <a:graphic>
          <a:graphicData uri="http://schemas.openxmlformats.org/presentationml/2006/ole">
            <mc:AlternateContent xmlns:mc="http://schemas.openxmlformats.org/markup-compatibility/2006">
              <mc:Choice xmlns:v="urn:schemas-microsoft-com:vml" Requires="v">
                <p:oleObj spid="_x0000_s10673" name="Equation" r:id="rId3" imgW="3288960" imgH="431640" progId="Equation.DSMT4">
                  <p:embed/>
                </p:oleObj>
              </mc:Choice>
              <mc:Fallback>
                <p:oleObj name="Equation" r:id="rId3" imgW="3288960" imgH="4316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7350" y="1697420"/>
                        <a:ext cx="3289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5"/>
          <p:cNvSpPr/>
          <p:nvPr/>
        </p:nvSpPr>
        <p:spPr>
          <a:xfrm>
            <a:off x="0" y="1295400"/>
            <a:ext cx="9144000" cy="400110"/>
          </a:xfrm>
          <a:prstGeom prst="rect">
            <a:avLst/>
          </a:prstGeom>
        </p:spPr>
        <p:txBody>
          <a:bodyPr wrap="square">
            <a:spAutoFit/>
          </a:bodyPr>
          <a:lstStyle/>
          <a:p>
            <a:pPr marL="0" lvl="1" algn="ctr"/>
            <a:r>
              <a:rPr lang="en-US" sz="2000" dirty="0" smtClean="0">
                <a:latin typeface="+mj-lt"/>
              </a:rPr>
              <a:t>For convective </a:t>
            </a:r>
            <a:r>
              <a:rPr lang="en-US" sz="2000" dirty="0">
                <a:latin typeface="+mj-lt"/>
              </a:rPr>
              <a:t>transport across the boundary </a:t>
            </a:r>
            <a:r>
              <a:rPr lang="en-US" sz="2000" dirty="0" smtClean="0">
                <a:latin typeface="+mj-lt"/>
              </a:rPr>
              <a:t>layer, the boundary condition is:</a:t>
            </a:r>
            <a:endParaRPr lang="en-US" sz="2000" dirty="0">
              <a:latin typeface="+mj-lt"/>
            </a:endParaRPr>
          </a:p>
        </p:txBody>
      </p:sp>
      <p:sp>
        <p:nvSpPr>
          <p:cNvPr id="8" name="TextBox 7"/>
          <p:cNvSpPr txBox="1"/>
          <p:nvPr/>
        </p:nvSpPr>
        <p:spPr>
          <a:xfrm>
            <a:off x="152400" y="2094190"/>
            <a:ext cx="8839200" cy="707886"/>
          </a:xfrm>
          <a:prstGeom prst="rect">
            <a:avLst/>
          </a:prstGeom>
          <a:noFill/>
        </p:spPr>
        <p:txBody>
          <a:bodyPr wrap="square" rtlCol="0">
            <a:spAutoFit/>
          </a:bodyPr>
          <a:lstStyle/>
          <a:p>
            <a:r>
              <a:rPr lang="en-US" sz="2000" dirty="0" smtClean="0"/>
              <a:t>The mass transfer coefficient for a single spherical particle is calculated from the </a:t>
            </a:r>
            <a:r>
              <a:rPr lang="en-US" sz="2000" dirty="0" err="1" smtClean="0"/>
              <a:t>Fr</a:t>
            </a:r>
            <a:r>
              <a:rPr lang="en-US" sz="2000" dirty="0" err="1" smtClean="0">
                <a:latin typeface="Arial"/>
                <a:cs typeface="Arial"/>
              </a:rPr>
              <a:t>össling</a:t>
            </a:r>
            <a:r>
              <a:rPr lang="en-US" sz="2000" dirty="0" smtClean="0">
                <a:latin typeface="Arial"/>
                <a:cs typeface="Arial"/>
              </a:rPr>
              <a:t> correlation:</a:t>
            </a:r>
            <a:endParaRPr lang="en-US" sz="2000" dirty="0" smtClean="0"/>
          </a:p>
        </p:txBody>
      </p:sp>
      <p:graphicFrame>
        <p:nvGraphicFramePr>
          <p:cNvPr id="9" name="Object 8"/>
          <p:cNvGraphicFramePr>
            <a:graphicFrameLocks noChangeAspect="1"/>
          </p:cNvGraphicFramePr>
          <p:nvPr>
            <p:extLst>
              <p:ext uri="{D42A27DB-BD31-4B8C-83A1-F6EECF244321}">
                <p14:modId xmlns:p14="http://schemas.microsoft.com/office/powerpoint/2010/main" val="215804904"/>
              </p:ext>
            </p:extLst>
          </p:nvPr>
        </p:nvGraphicFramePr>
        <p:xfrm>
          <a:off x="3867150" y="2549236"/>
          <a:ext cx="1409700" cy="736600"/>
        </p:xfrm>
        <a:graphic>
          <a:graphicData uri="http://schemas.openxmlformats.org/presentationml/2006/ole">
            <mc:AlternateContent xmlns:mc="http://schemas.openxmlformats.org/markup-compatibility/2006">
              <mc:Choice xmlns:v="urn:schemas-microsoft-com:vml" Requires="v">
                <p:oleObj spid="_x0000_s10674" name="Equation" r:id="rId5" imgW="1409400" imgH="736560" progId="Equation.DSMT4">
                  <p:embed/>
                </p:oleObj>
              </mc:Choice>
              <mc:Fallback>
                <p:oleObj name="Equation" r:id="rId5" imgW="1409400" imgH="7365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67150" y="2549236"/>
                        <a:ext cx="1409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424070" y="3311236"/>
            <a:ext cx="8295861" cy="707886"/>
          </a:xfrm>
          <a:prstGeom prst="rect">
            <a:avLst/>
          </a:prstGeom>
          <a:noFill/>
        </p:spPr>
        <p:txBody>
          <a:bodyPr wrap="none" rtlCol="0">
            <a:spAutoFit/>
          </a:bodyPr>
          <a:lstStyle/>
          <a:p>
            <a:r>
              <a:rPr lang="en-US" sz="2000" dirty="0" err="1" smtClean="0"/>
              <a:t>k</a:t>
            </a:r>
            <a:r>
              <a:rPr lang="en-US" sz="2000" baseline="-25000" dirty="0" err="1" smtClean="0"/>
              <a:t>c</a:t>
            </a:r>
            <a:r>
              <a:rPr lang="en-US" sz="2000" dirty="0" smtClean="0"/>
              <a:t>: mass transfer coefficient	D</a:t>
            </a:r>
            <a:r>
              <a:rPr lang="en-US" sz="2000" baseline="-25000" dirty="0" smtClean="0"/>
              <a:t>AB</a:t>
            </a:r>
            <a:r>
              <a:rPr lang="en-US" sz="2000" dirty="0" smtClean="0"/>
              <a:t>: diffusivity (m</a:t>
            </a:r>
            <a:r>
              <a:rPr lang="en-US" sz="2000" baseline="30000" dirty="0" smtClean="0"/>
              <a:t>2</a:t>
            </a:r>
            <a:r>
              <a:rPr lang="en-US" sz="2000" dirty="0" smtClean="0"/>
              <a:t>/s)	</a:t>
            </a:r>
          </a:p>
          <a:p>
            <a:r>
              <a:rPr lang="en-US" sz="2000" dirty="0" err="1" smtClean="0"/>
              <a:t>d</a:t>
            </a:r>
            <a:r>
              <a:rPr lang="en-US" sz="2000" baseline="-25000" dirty="0" err="1" smtClean="0"/>
              <a:t>p</a:t>
            </a:r>
            <a:r>
              <a:rPr lang="en-US" sz="2000" dirty="0" smtClean="0"/>
              <a:t>: diameter of pellet (m)	</a:t>
            </a:r>
            <a:r>
              <a:rPr lang="en-US" sz="2000" dirty="0" err="1" smtClean="0"/>
              <a:t>Sh</a:t>
            </a:r>
            <a:r>
              <a:rPr lang="en-US" sz="2000" dirty="0" smtClean="0"/>
              <a:t>: Sherwood number (dimensionless)</a:t>
            </a:r>
          </a:p>
        </p:txBody>
      </p:sp>
      <p:graphicFrame>
        <p:nvGraphicFramePr>
          <p:cNvPr id="11" name="Object 10"/>
          <p:cNvGraphicFramePr>
            <a:graphicFrameLocks noChangeAspect="1"/>
          </p:cNvGraphicFramePr>
          <p:nvPr>
            <p:extLst>
              <p:ext uri="{D42A27DB-BD31-4B8C-83A1-F6EECF244321}">
                <p14:modId xmlns:p14="http://schemas.microsoft.com/office/powerpoint/2010/main" val="726458453"/>
              </p:ext>
            </p:extLst>
          </p:nvPr>
        </p:nvGraphicFramePr>
        <p:xfrm>
          <a:off x="3295650" y="4094043"/>
          <a:ext cx="2552700" cy="342900"/>
        </p:xfrm>
        <a:graphic>
          <a:graphicData uri="http://schemas.openxmlformats.org/presentationml/2006/ole">
            <mc:AlternateContent xmlns:mc="http://schemas.openxmlformats.org/markup-compatibility/2006">
              <mc:Choice xmlns:v="urn:schemas-microsoft-com:vml" Requires="v">
                <p:oleObj spid="_x0000_s10675" name="Equation" r:id="rId7" imgW="2552400" imgH="342720" progId="Equation.DSMT4">
                  <p:embed/>
                </p:oleObj>
              </mc:Choice>
              <mc:Fallback>
                <p:oleObj name="Equation" r:id="rId7" imgW="2552400" imgH="34272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95650" y="4094043"/>
                        <a:ext cx="2552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83710"/>
              </p:ext>
            </p:extLst>
          </p:nvPr>
        </p:nvGraphicFramePr>
        <p:xfrm>
          <a:off x="711200" y="4522668"/>
          <a:ext cx="3251200" cy="660400"/>
        </p:xfrm>
        <a:graphic>
          <a:graphicData uri="http://schemas.openxmlformats.org/presentationml/2006/ole">
            <mc:AlternateContent xmlns:mc="http://schemas.openxmlformats.org/markup-compatibility/2006">
              <mc:Choice xmlns:v="urn:schemas-microsoft-com:vml" Requires="v">
                <p:oleObj spid="_x0000_s10676" name="Equation" r:id="rId9" imgW="3251160" imgH="660240" progId="Equation.DSMT4">
                  <p:embed/>
                </p:oleObj>
              </mc:Choice>
              <mc:Fallback>
                <p:oleObj name="Equation" r:id="rId9" imgW="3251160" imgH="66024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1200" y="4522668"/>
                        <a:ext cx="32512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1148052" y="5162430"/>
            <a:ext cx="6847896" cy="1323439"/>
          </a:xfrm>
          <a:prstGeom prst="rect">
            <a:avLst/>
          </a:prstGeom>
          <a:noFill/>
        </p:spPr>
        <p:txBody>
          <a:bodyPr wrap="square" rtlCol="0">
            <a:spAutoFit/>
          </a:bodyPr>
          <a:lstStyle/>
          <a:p>
            <a:r>
              <a:rPr lang="en-US" sz="2000" dirty="0" smtClean="0">
                <a:latin typeface="Symbol" pitchFamily="18" charset="2"/>
              </a:rPr>
              <a:t>n</a:t>
            </a:r>
            <a:r>
              <a:rPr lang="en-US" sz="2000" dirty="0" smtClean="0"/>
              <a:t>: kinematic viscosity or momentum diffusivity (m</a:t>
            </a:r>
            <a:r>
              <a:rPr lang="en-US" sz="2000" baseline="30000" dirty="0" smtClean="0"/>
              <a:t>2</a:t>
            </a:r>
            <a:r>
              <a:rPr lang="en-US" sz="2000" dirty="0" smtClean="0"/>
              <a:t>/s); </a:t>
            </a:r>
            <a:r>
              <a:rPr lang="en-US" sz="2000" dirty="0" smtClean="0">
                <a:latin typeface="Symbol" pitchFamily="18" charset="2"/>
              </a:rPr>
              <a:t>n=m/r</a:t>
            </a:r>
            <a:endParaRPr lang="en-US" sz="2000" dirty="0" smtClean="0"/>
          </a:p>
          <a:p>
            <a:r>
              <a:rPr lang="en-US" sz="2000" dirty="0" smtClean="0">
                <a:latin typeface="Symbol" pitchFamily="18" charset="2"/>
              </a:rPr>
              <a:t>r</a:t>
            </a:r>
            <a:r>
              <a:rPr lang="en-US" sz="2000" dirty="0" smtClean="0"/>
              <a:t>: fluid density (kg/m</a:t>
            </a:r>
            <a:r>
              <a:rPr lang="en-US" sz="2000" baseline="30000" dirty="0" smtClean="0"/>
              <a:t>3</a:t>
            </a:r>
            <a:r>
              <a:rPr lang="en-US" sz="2000" dirty="0" smtClean="0"/>
              <a:t>)		</a:t>
            </a:r>
            <a:r>
              <a:rPr lang="en-US" sz="2000" dirty="0" smtClean="0">
                <a:latin typeface="Symbol" pitchFamily="18" charset="2"/>
              </a:rPr>
              <a:t>m</a:t>
            </a:r>
            <a:r>
              <a:rPr lang="en-US" sz="2000" dirty="0" smtClean="0"/>
              <a:t>: viscosity (kg/</a:t>
            </a:r>
            <a:r>
              <a:rPr lang="en-US" sz="2000" dirty="0" err="1" smtClean="0"/>
              <a:t>m</a:t>
            </a:r>
            <a:r>
              <a:rPr lang="en-US" sz="2000" dirty="0" err="1" smtClean="0">
                <a:latin typeface="Arial"/>
                <a:cs typeface="Arial"/>
              </a:rPr>
              <a:t>·s</a:t>
            </a:r>
            <a:r>
              <a:rPr lang="en-US" sz="2000" dirty="0" smtClean="0">
                <a:latin typeface="Arial"/>
                <a:cs typeface="Arial"/>
              </a:rPr>
              <a:t>)</a:t>
            </a:r>
          </a:p>
          <a:p>
            <a:r>
              <a:rPr lang="en-US" sz="2000" dirty="0" smtClean="0"/>
              <a:t>U: free-stream velocity (m/s)	</a:t>
            </a:r>
            <a:r>
              <a:rPr lang="en-US" sz="2000" dirty="0" err="1" smtClean="0"/>
              <a:t>d</a:t>
            </a:r>
            <a:r>
              <a:rPr lang="en-US" sz="2000" baseline="-25000" dirty="0" err="1" smtClean="0"/>
              <a:t>p</a:t>
            </a:r>
            <a:r>
              <a:rPr lang="en-US" sz="2000" dirty="0" smtClean="0"/>
              <a:t>: diameter of pellet (m)</a:t>
            </a:r>
            <a:endParaRPr lang="en-US" sz="2000" dirty="0" smtClean="0">
              <a:latin typeface="Arial"/>
              <a:cs typeface="Arial"/>
            </a:endParaRPr>
          </a:p>
          <a:p>
            <a:r>
              <a:rPr lang="en-US" sz="2000" dirty="0" smtClean="0"/>
              <a:t>D</a:t>
            </a:r>
            <a:r>
              <a:rPr lang="en-US" sz="2000" baseline="-25000" dirty="0" smtClean="0"/>
              <a:t>AB</a:t>
            </a:r>
            <a:r>
              <a:rPr lang="en-US" sz="2000" dirty="0" smtClean="0"/>
              <a:t>: diffusivity (m</a:t>
            </a:r>
            <a:r>
              <a:rPr lang="en-US" sz="2000" baseline="30000" dirty="0" smtClean="0"/>
              <a:t>2</a:t>
            </a:r>
            <a:r>
              <a:rPr lang="en-US" sz="2000" dirty="0" smtClean="0"/>
              <a:t>/s)</a:t>
            </a:r>
          </a:p>
        </p:txBody>
      </p:sp>
      <p:graphicFrame>
        <p:nvGraphicFramePr>
          <p:cNvPr id="14" name="Object 13"/>
          <p:cNvGraphicFramePr>
            <a:graphicFrameLocks noChangeAspect="1"/>
          </p:cNvGraphicFramePr>
          <p:nvPr>
            <p:extLst>
              <p:ext uri="{D42A27DB-BD31-4B8C-83A1-F6EECF244321}">
                <p14:modId xmlns:p14="http://schemas.microsoft.com/office/powerpoint/2010/main" val="300697999"/>
              </p:ext>
            </p:extLst>
          </p:nvPr>
        </p:nvGraphicFramePr>
        <p:xfrm>
          <a:off x="5012745" y="4497268"/>
          <a:ext cx="3213100" cy="673100"/>
        </p:xfrm>
        <a:graphic>
          <a:graphicData uri="http://schemas.openxmlformats.org/presentationml/2006/ole">
            <mc:AlternateContent xmlns:mc="http://schemas.openxmlformats.org/markup-compatibility/2006">
              <mc:Choice xmlns:v="urn:schemas-microsoft-com:vml" Requires="v">
                <p:oleObj spid="_x0000_s10677" name="Equation" r:id="rId11" imgW="3213000" imgH="672840" progId="Equation.DSMT4">
                  <p:embed/>
                </p:oleObj>
              </mc:Choice>
              <mc:Fallback>
                <p:oleObj name="Equation" r:id="rId11" imgW="3213000" imgH="67284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12745" y="4497268"/>
                        <a:ext cx="32131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
                                        </p:tgtEl>
                                        <p:attrNameLst>
                                          <p:attrName>style.visibility</p:attrName>
                                        </p:attrNameLst>
                                      </p:cBhvr>
                                      <p:to>
                                        <p:strVal val="visible"/>
                                      </p:to>
                                    </p:set>
                                    <p:anim calcmode="discrete" valueType="clr">
                                      <p:cBhvr override="childStyle">
                                        <p:cTn id="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
                                        </p:tgtEl>
                                        <p:attrNameLst>
                                          <p:attrName>fillcolor</p:attrName>
                                        </p:attrNameLst>
                                      </p:cBhvr>
                                      <p:tavLst>
                                        <p:tav tm="0">
                                          <p:val>
                                            <p:clrVal>
                                              <a:schemeClr val="accent2"/>
                                            </p:clrVal>
                                          </p:val>
                                        </p:tav>
                                        <p:tav tm="50000">
                                          <p:val>
                                            <p:clrVal>
                                              <a:schemeClr val="hlink"/>
                                            </p:clrVal>
                                          </p:val>
                                        </p:tav>
                                      </p:tavLst>
                                    </p:anim>
                                    <p:set>
                                      <p:cBhvr>
                                        <p:cTn id="9" dur="80"/>
                                        <p:tgtEl>
                                          <p:spTgt spid="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checkerboard(across)">
                                      <p:cBhvr>
                                        <p:cTn id="14" dur="500"/>
                                        <p:tgtEl>
                                          <p:spTgt spid="9"/>
                                        </p:tgtEl>
                                      </p:cBhvr>
                                    </p:animEffect>
                                  </p:childTnLst>
                                </p:cTn>
                              </p:par>
                            </p:childTnLst>
                          </p:cTn>
                        </p:par>
                        <p:par>
                          <p:cTn id="15" fill="hold">
                            <p:stCondLst>
                              <p:cond delay="500"/>
                            </p:stCondLst>
                            <p:childTnLst>
                              <p:par>
                                <p:cTn id="16" presetID="53"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checkerboard(across)">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heckerboard(across)">
                                      <p:cBhvr>
                                        <p:cTn id="30" dur="500"/>
                                        <p:tgtEl>
                                          <p:spTgt spid="12"/>
                                        </p:tgtEl>
                                      </p:cBhvr>
                                    </p:animEffect>
                                  </p:childTnLst>
                                </p:cTn>
                              </p:par>
                            </p:childTnLst>
                          </p:cTn>
                        </p:par>
                        <p:par>
                          <p:cTn id="31" fill="hold">
                            <p:stCondLst>
                              <p:cond delay="500"/>
                            </p:stCondLst>
                            <p:childTnLst>
                              <p:par>
                                <p:cTn id="32" presetID="5" presetClass="entr" presetSubtype="1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checkerboard(across)">
                                      <p:cBhvr>
                                        <p:cTn id="34" dur="500"/>
                                        <p:tgtEl>
                                          <p:spTgt spid="14"/>
                                        </p:tgtEl>
                                      </p:cBhvr>
                                    </p:animEffect>
                                  </p:childTnLst>
                                </p:cTn>
                              </p:par>
                            </p:childTnLst>
                          </p:cTn>
                        </p:par>
                        <p:par>
                          <p:cTn id="35" fill="hold">
                            <p:stCondLst>
                              <p:cond delay="1000"/>
                            </p:stCondLst>
                            <p:childTnLst>
                              <p:par>
                                <p:cTn id="36" presetID="53" presetClass="entr" presetSubtype="0"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Rapid </a:t>
            </a:r>
            <a:r>
              <a:rPr lang="en-US" dirty="0" err="1" smtClean="0"/>
              <a:t>Rxn</a:t>
            </a:r>
            <a:r>
              <a:rPr lang="en-US" dirty="0" smtClean="0"/>
              <a:t> on Catalyst Surface</a:t>
            </a:r>
            <a:endParaRPr lang="en-US" dirty="0"/>
          </a:p>
        </p:txBody>
      </p:sp>
      <p:sp>
        <p:nvSpPr>
          <p:cNvPr id="3" name="TextBox 2"/>
          <p:cNvSpPr txBox="1"/>
          <p:nvPr/>
        </p:nvSpPr>
        <p:spPr>
          <a:xfrm>
            <a:off x="201474" y="772391"/>
            <a:ext cx="5262979" cy="2246769"/>
          </a:xfrm>
          <a:prstGeom prst="rect">
            <a:avLst/>
          </a:prstGeom>
          <a:noFill/>
        </p:spPr>
        <p:txBody>
          <a:bodyPr wrap="none" rtlCol="0">
            <a:spAutoFit/>
          </a:bodyPr>
          <a:lstStyle/>
          <a:p>
            <a:pPr marL="168275" indent="-168275">
              <a:buFont typeface="Arial" pitchFamily="34" charset="0"/>
              <a:buChar char="•"/>
            </a:pPr>
            <a:r>
              <a:rPr lang="en-US" sz="2000" dirty="0" smtClean="0"/>
              <a:t>Spherical catalyst particle in PBR</a:t>
            </a:r>
          </a:p>
          <a:p>
            <a:pPr marL="168275" indent="-168275">
              <a:buFont typeface="Arial" pitchFamily="34" charset="0"/>
              <a:buChar char="•"/>
            </a:pPr>
            <a:r>
              <a:rPr lang="en-US" sz="2000" dirty="0" smtClean="0"/>
              <a:t>Liquid velocity past particle </a:t>
            </a:r>
            <a:r>
              <a:rPr lang="en-US" sz="2000" dirty="0" smtClean="0">
                <a:solidFill>
                  <a:srgbClr val="0000FF"/>
                </a:solidFill>
              </a:rPr>
              <a:t>U = 0.1 m/s</a:t>
            </a:r>
          </a:p>
          <a:p>
            <a:pPr marL="168275" indent="-168275">
              <a:buFont typeface="Arial" pitchFamily="34" charset="0"/>
              <a:buChar char="•"/>
            </a:pPr>
            <a:r>
              <a:rPr lang="en-US" sz="2000" dirty="0" smtClean="0"/>
              <a:t>Catalyst diameter </a:t>
            </a:r>
            <a:r>
              <a:rPr lang="en-US" sz="2000" dirty="0" err="1" smtClean="0">
                <a:solidFill>
                  <a:srgbClr val="FF3399"/>
                </a:solidFill>
              </a:rPr>
              <a:t>d</a:t>
            </a:r>
            <a:r>
              <a:rPr lang="en-US" sz="2000" baseline="-25000" dirty="0" err="1" smtClean="0">
                <a:solidFill>
                  <a:srgbClr val="FF3399"/>
                </a:solidFill>
              </a:rPr>
              <a:t>p</a:t>
            </a:r>
            <a:r>
              <a:rPr lang="en-US" sz="2000" dirty="0" smtClean="0"/>
              <a:t>= </a:t>
            </a:r>
            <a:r>
              <a:rPr lang="en-US" sz="2000" dirty="0" smtClean="0">
                <a:solidFill>
                  <a:srgbClr val="FF3399"/>
                </a:solidFill>
              </a:rPr>
              <a:t>1 cm </a:t>
            </a:r>
            <a:r>
              <a:rPr lang="en-US" sz="2000" dirty="0" smtClean="0"/>
              <a:t>= </a:t>
            </a:r>
            <a:r>
              <a:rPr lang="en-US" sz="2000" dirty="0" smtClean="0">
                <a:solidFill>
                  <a:srgbClr val="FF3399"/>
                </a:solidFill>
              </a:rPr>
              <a:t>0.01 m</a:t>
            </a:r>
          </a:p>
          <a:p>
            <a:pPr marL="168275" indent="-168275">
              <a:buFont typeface="Arial" pitchFamily="34" charset="0"/>
              <a:buChar char="•"/>
            </a:pPr>
            <a:r>
              <a:rPr lang="en-US" sz="2000" dirty="0" smtClean="0"/>
              <a:t>Instantaneous </a:t>
            </a:r>
            <a:r>
              <a:rPr lang="en-US" sz="2000" dirty="0" err="1" smtClean="0"/>
              <a:t>rxn</a:t>
            </a:r>
            <a:r>
              <a:rPr lang="en-US" sz="2000" dirty="0" smtClean="0"/>
              <a:t> at catalyst surface C</a:t>
            </a:r>
            <a:r>
              <a:rPr lang="en-US" sz="2000" baseline="-25000" dirty="0" smtClean="0"/>
              <a:t>As</a:t>
            </a:r>
            <a:r>
              <a:rPr lang="en-US" sz="2000" dirty="0" smtClean="0">
                <a:latin typeface="Arial"/>
                <a:cs typeface="Arial"/>
              </a:rPr>
              <a:t>≈0</a:t>
            </a:r>
          </a:p>
          <a:p>
            <a:pPr marL="168275" indent="-168275">
              <a:buFont typeface="Arial" pitchFamily="34" charset="0"/>
              <a:buChar char="•"/>
            </a:pPr>
            <a:r>
              <a:rPr lang="en-US" sz="2000" dirty="0" smtClean="0">
                <a:latin typeface="Arial"/>
                <a:cs typeface="Arial"/>
              </a:rPr>
              <a:t>Bulk concentration </a:t>
            </a:r>
            <a:r>
              <a:rPr lang="en-US" sz="2000" dirty="0" err="1" smtClean="0">
                <a:latin typeface="Arial"/>
                <a:cs typeface="Arial"/>
              </a:rPr>
              <a:t>C</a:t>
            </a:r>
            <a:r>
              <a:rPr lang="en-US" sz="2000" baseline="-25000" dirty="0" err="1" smtClean="0">
                <a:latin typeface="Arial"/>
                <a:cs typeface="Arial"/>
              </a:rPr>
              <a:t>Ab</a:t>
            </a:r>
            <a:r>
              <a:rPr lang="en-US" sz="2000" dirty="0" smtClean="0">
                <a:latin typeface="Arial"/>
                <a:cs typeface="Arial"/>
              </a:rPr>
              <a:t>= 1 mol/L</a:t>
            </a:r>
          </a:p>
          <a:p>
            <a:pPr marL="168275" indent="-168275">
              <a:buFont typeface="Arial" pitchFamily="34" charset="0"/>
              <a:buChar char="•"/>
            </a:pPr>
            <a:r>
              <a:rPr lang="en-US" sz="2000" dirty="0" smtClean="0">
                <a:solidFill>
                  <a:srgbClr val="006600"/>
                </a:solidFill>
                <a:latin typeface="Symbol" pitchFamily="18" charset="2"/>
              </a:rPr>
              <a:t>n </a:t>
            </a:r>
            <a:r>
              <a:rPr lang="en-US" sz="2000" dirty="0" smtClean="0">
                <a:cs typeface="Arial"/>
              </a:rPr>
              <a:t>≡ kinematic viscosity = </a:t>
            </a:r>
            <a:r>
              <a:rPr lang="en-US" sz="2000" dirty="0" smtClean="0">
                <a:solidFill>
                  <a:srgbClr val="006600"/>
                </a:solidFill>
                <a:cs typeface="Arial"/>
              </a:rPr>
              <a:t>0.5 x 10</a:t>
            </a:r>
            <a:r>
              <a:rPr lang="en-US" sz="2000" baseline="30000" dirty="0" smtClean="0">
                <a:solidFill>
                  <a:srgbClr val="006600"/>
                </a:solidFill>
                <a:cs typeface="Arial"/>
              </a:rPr>
              <a:t>-6</a:t>
            </a:r>
            <a:r>
              <a:rPr lang="en-US" sz="2000" dirty="0" smtClean="0">
                <a:solidFill>
                  <a:srgbClr val="006600"/>
                </a:solidFill>
                <a:cs typeface="Arial"/>
              </a:rPr>
              <a:t> m</a:t>
            </a:r>
            <a:r>
              <a:rPr lang="en-US" sz="2000" baseline="30000" dirty="0" smtClean="0">
                <a:solidFill>
                  <a:srgbClr val="006600"/>
                </a:solidFill>
                <a:cs typeface="Arial"/>
              </a:rPr>
              <a:t>2</a:t>
            </a:r>
            <a:r>
              <a:rPr lang="en-US" sz="2000" dirty="0" smtClean="0">
                <a:solidFill>
                  <a:srgbClr val="006600"/>
                </a:solidFill>
                <a:cs typeface="Arial"/>
              </a:rPr>
              <a:t>/s</a:t>
            </a:r>
          </a:p>
          <a:p>
            <a:pPr marL="168275" indent="-168275">
              <a:buFont typeface="Arial" pitchFamily="34" charset="0"/>
              <a:buChar char="•"/>
            </a:pPr>
            <a:r>
              <a:rPr lang="en-US" sz="2000" dirty="0" smtClean="0">
                <a:solidFill>
                  <a:srgbClr val="858200"/>
                </a:solidFill>
                <a:cs typeface="Arial"/>
              </a:rPr>
              <a:t>D</a:t>
            </a:r>
            <a:r>
              <a:rPr lang="en-US" sz="2000" baseline="-25000" dirty="0" smtClean="0">
                <a:solidFill>
                  <a:srgbClr val="858200"/>
                </a:solidFill>
                <a:cs typeface="Arial"/>
              </a:rPr>
              <a:t>AB</a:t>
            </a:r>
            <a:r>
              <a:rPr lang="en-US" sz="2000" dirty="0" smtClean="0">
                <a:cs typeface="Arial"/>
              </a:rPr>
              <a:t> =</a:t>
            </a:r>
            <a:r>
              <a:rPr lang="en-US" sz="2000" dirty="0" smtClean="0">
                <a:solidFill>
                  <a:srgbClr val="858200"/>
                </a:solidFill>
                <a:cs typeface="Arial"/>
              </a:rPr>
              <a:t> 1x10</a:t>
            </a:r>
            <a:r>
              <a:rPr lang="en-US" sz="2000" baseline="30000" dirty="0" smtClean="0">
                <a:solidFill>
                  <a:srgbClr val="858200"/>
                </a:solidFill>
                <a:cs typeface="Arial"/>
              </a:rPr>
              <a:t>-10</a:t>
            </a:r>
            <a:r>
              <a:rPr lang="en-US" sz="2000" dirty="0" smtClean="0">
                <a:solidFill>
                  <a:srgbClr val="858200"/>
                </a:solidFill>
                <a:cs typeface="Arial"/>
              </a:rPr>
              <a:t> m</a:t>
            </a:r>
            <a:r>
              <a:rPr lang="en-US" sz="2000" baseline="30000" dirty="0" smtClean="0">
                <a:solidFill>
                  <a:srgbClr val="858200"/>
                </a:solidFill>
                <a:cs typeface="Arial"/>
              </a:rPr>
              <a:t>2</a:t>
            </a:r>
            <a:r>
              <a:rPr lang="en-US" sz="2000" dirty="0" smtClean="0">
                <a:solidFill>
                  <a:srgbClr val="858200"/>
                </a:solidFill>
                <a:cs typeface="Arial"/>
              </a:rPr>
              <a:t>/s</a:t>
            </a:r>
          </a:p>
        </p:txBody>
      </p:sp>
      <p:sp>
        <p:nvSpPr>
          <p:cNvPr id="4" name="TextBox 3"/>
          <p:cNvSpPr txBox="1"/>
          <p:nvPr/>
        </p:nvSpPr>
        <p:spPr>
          <a:xfrm>
            <a:off x="5638800" y="2220191"/>
            <a:ext cx="3276600" cy="707886"/>
          </a:xfrm>
          <a:prstGeom prst="rect">
            <a:avLst/>
          </a:prstGeom>
          <a:noFill/>
        </p:spPr>
        <p:txBody>
          <a:bodyPr wrap="square" rtlCol="0">
            <a:spAutoFit/>
          </a:bodyPr>
          <a:lstStyle/>
          <a:p>
            <a:pPr algn="ctr"/>
            <a:r>
              <a:rPr lang="en-US" sz="2000" b="1" dirty="0" smtClean="0">
                <a:solidFill>
                  <a:srgbClr val="006600"/>
                </a:solidFill>
              </a:rPr>
              <a:t>Determine the flux of A to the catalyst particle</a:t>
            </a:r>
          </a:p>
        </p:txBody>
      </p:sp>
      <p:grpSp>
        <p:nvGrpSpPr>
          <p:cNvPr id="28" name="Group 27"/>
          <p:cNvGrpSpPr/>
          <p:nvPr/>
        </p:nvGrpSpPr>
        <p:grpSpPr>
          <a:xfrm>
            <a:off x="6096000" y="543791"/>
            <a:ext cx="2942120" cy="1752600"/>
            <a:chOff x="6096000" y="1600200"/>
            <a:chExt cx="2942120" cy="1752600"/>
          </a:xfrm>
        </p:grpSpPr>
        <p:grpSp>
          <p:nvGrpSpPr>
            <p:cNvPr id="17" name="Group 16"/>
            <p:cNvGrpSpPr/>
            <p:nvPr/>
          </p:nvGrpSpPr>
          <p:grpSpPr>
            <a:xfrm>
              <a:off x="6203730" y="1600200"/>
              <a:ext cx="2038022" cy="1752600"/>
              <a:chOff x="6203730" y="1600200"/>
              <a:chExt cx="2038022" cy="1752600"/>
            </a:xfrm>
          </p:grpSpPr>
          <p:grpSp>
            <p:nvGrpSpPr>
              <p:cNvPr id="11" name="Group 10"/>
              <p:cNvGrpSpPr/>
              <p:nvPr/>
            </p:nvGrpSpPr>
            <p:grpSpPr>
              <a:xfrm>
                <a:off x="6203730" y="1981200"/>
                <a:ext cx="2038022" cy="1371600"/>
                <a:chOff x="6203730" y="2052138"/>
                <a:chExt cx="2038022" cy="1371600"/>
              </a:xfrm>
            </p:grpSpPr>
            <p:sp>
              <p:nvSpPr>
                <p:cNvPr id="7" name="Arc 6"/>
                <p:cNvSpPr/>
                <p:nvPr/>
              </p:nvSpPr>
              <p:spPr>
                <a:xfrm rot="18812049">
                  <a:off x="6547894" y="2052138"/>
                  <a:ext cx="1371600" cy="1371600"/>
                </a:xfrm>
                <a:prstGeom prst="arc">
                  <a:avLst>
                    <a:gd name="adj1" fmla="val 16226971"/>
                    <a:gd name="adj2" fmla="val 0"/>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rot="5400000" flipH="1">
                  <a:off x="646508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a:off x="796806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flipV="1">
                <a:off x="6203730" y="1600200"/>
                <a:ext cx="2038022" cy="1371600"/>
                <a:chOff x="6203730" y="2052138"/>
                <a:chExt cx="2038022" cy="1371600"/>
              </a:xfrm>
            </p:grpSpPr>
            <p:sp>
              <p:nvSpPr>
                <p:cNvPr id="13" name="Arc 12"/>
                <p:cNvSpPr/>
                <p:nvPr/>
              </p:nvSpPr>
              <p:spPr>
                <a:xfrm rot="18812049">
                  <a:off x="6547894" y="2052138"/>
                  <a:ext cx="1371600" cy="1371600"/>
                </a:xfrm>
                <a:prstGeom prst="arc">
                  <a:avLst>
                    <a:gd name="adj1" fmla="val 16226971"/>
                    <a:gd name="adj2" fmla="val 0"/>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Connector 13"/>
                <p:cNvCxnSpPr/>
                <p:nvPr/>
              </p:nvCxnSpPr>
              <p:spPr>
                <a:xfrm rot="5400000" flipH="1">
                  <a:off x="646508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a:off x="796806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sp>
          <p:nvSpPr>
            <p:cNvPr id="5" name="Oval 4"/>
            <p:cNvSpPr>
              <a:spLocks noChangeAspect="1"/>
            </p:cNvSpPr>
            <p:nvPr/>
          </p:nvSpPr>
          <p:spPr>
            <a:xfrm rot="20991487">
              <a:off x="6902701" y="215646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6096000" y="2475706"/>
              <a:ext cx="685800" cy="1588"/>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6164320" y="2701160"/>
              <a:ext cx="861133" cy="597180"/>
              <a:chOff x="6248400" y="2701160"/>
              <a:chExt cx="861133" cy="597180"/>
            </a:xfrm>
          </p:grpSpPr>
          <p:cxnSp>
            <p:nvCxnSpPr>
              <p:cNvPr id="23" name="Straight Arrow Connector 22"/>
              <p:cNvCxnSpPr/>
              <p:nvPr/>
            </p:nvCxnSpPr>
            <p:spPr>
              <a:xfrm flipV="1">
                <a:off x="6771290" y="2701160"/>
                <a:ext cx="304800" cy="228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248400" y="2898230"/>
                <a:ext cx="861133" cy="400110"/>
              </a:xfrm>
              <a:prstGeom prst="rect">
                <a:avLst/>
              </a:prstGeom>
              <a:noFill/>
            </p:spPr>
            <p:txBody>
              <a:bodyPr wrap="none" rtlCol="0">
                <a:spAutoFit/>
              </a:bodyPr>
              <a:lstStyle/>
              <a:p>
                <a:r>
                  <a:rPr lang="en-US" sz="2000" dirty="0" smtClean="0"/>
                  <a:t>C</a:t>
                </a:r>
                <a:r>
                  <a:rPr lang="en-US" sz="2000" baseline="-25000" dirty="0" smtClean="0"/>
                  <a:t>As</a:t>
                </a:r>
                <a:r>
                  <a:rPr lang="en-US" sz="2000" dirty="0" smtClean="0"/>
                  <a:t>=0</a:t>
                </a:r>
              </a:p>
            </p:txBody>
          </p:sp>
        </p:grpSp>
        <p:sp>
          <p:nvSpPr>
            <p:cNvPr id="26" name="TextBox 25"/>
            <p:cNvSpPr txBox="1"/>
            <p:nvPr/>
          </p:nvSpPr>
          <p:spPr>
            <a:xfrm>
              <a:off x="6855370" y="2307020"/>
              <a:ext cx="755335" cy="338554"/>
            </a:xfrm>
            <a:prstGeom prst="rect">
              <a:avLst/>
            </a:prstGeom>
            <a:noFill/>
          </p:spPr>
          <p:txBody>
            <a:bodyPr wrap="none" rtlCol="0">
              <a:spAutoFit/>
            </a:bodyPr>
            <a:lstStyle/>
            <a:p>
              <a:r>
                <a:rPr lang="en-US" sz="1600" dirty="0" smtClean="0"/>
                <a:t>0.01m</a:t>
              </a:r>
            </a:p>
          </p:txBody>
        </p:sp>
        <p:sp>
          <p:nvSpPr>
            <p:cNvPr id="27" name="Rectangle 26"/>
            <p:cNvSpPr/>
            <p:nvPr/>
          </p:nvSpPr>
          <p:spPr>
            <a:xfrm>
              <a:off x="7543800" y="1828800"/>
              <a:ext cx="1494320" cy="369332"/>
            </a:xfrm>
            <a:prstGeom prst="rect">
              <a:avLst/>
            </a:prstGeom>
          </p:spPr>
          <p:txBody>
            <a:bodyPr wrap="none">
              <a:spAutoFit/>
            </a:bodyPr>
            <a:lstStyle/>
            <a:p>
              <a:r>
                <a:rPr lang="en-US" dirty="0" err="1">
                  <a:solidFill>
                    <a:schemeClr val="tx2"/>
                  </a:solidFill>
                  <a:cs typeface="Arial"/>
                </a:rPr>
                <a:t>C</a:t>
              </a:r>
              <a:r>
                <a:rPr lang="en-US" baseline="-25000" dirty="0" err="1">
                  <a:solidFill>
                    <a:schemeClr val="tx2"/>
                  </a:solidFill>
                  <a:cs typeface="Arial"/>
                </a:rPr>
                <a:t>Ab</a:t>
              </a:r>
              <a:r>
                <a:rPr lang="en-US" dirty="0">
                  <a:solidFill>
                    <a:schemeClr val="tx2"/>
                  </a:solidFill>
                  <a:cs typeface="Arial"/>
                </a:rPr>
                <a:t>= 1 mol/L</a:t>
              </a:r>
              <a:endParaRPr lang="en-US" dirty="0">
                <a:solidFill>
                  <a:schemeClr val="tx2"/>
                </a:solidFill>
              </a:endParaRPr>
            </a:p>
          </p:txBody>
        </p:sp>
      </p:grpSp>
      <p:sp>
        <p:nvSpPr>
          <p:cNvPr id="29" name="TextBox 28"/>
          <p:cNvSpPr txBox="1"/>
          <p:nvPr/>
        </p:nvSpPr>
        <p:spPr>
          <a:xfrm>
            <a:off x="114300" y="2971800"/>
            <a:ext cx="8915400" cy="707886"/>
          </a:xfrm>
          <a:prstGeom prst="rect">
            <a:avLst/>
          </a:prstGeom>
          <a:noFill/>
        </p:spPr>
        <p:txBody>
          <a:bodyPr wrap="square" rtlCol="0">
            <a:spAutoFit/>
          </a:bodyPr>
          <a:lstStyle/>
          <a:p>
            <a:r>
              <a:rPr lang="en-US" sz="2000" dirty="0" smtClean="0"/>
              <a:t>The velocity is non-zero, so we primarily have convective mass transfer to the catalyst particle:</a:t>
            </a:r>
          </a:p>
        </p:txBody>
      </p:sp>
      <p:graphicFrame>
        <p:nvGraphicFramePr>
          <p:cNvPr id="11266" name="Object 2"/>
          <p:cNvGraphicFramePr>
            <a:graphicFrameLocks noChangeAspect="1"/>
          </p:cNvGraphicFramePr>
          <p:nvPr>
            <p:extLst/>
          </p:nvPr>
        </p:nvGraphicFramePr>
        <p:xfrm>
          <a:off x="2914650" y="3378200"/>
          <a:ext cx="3314700" cy="431800"/>
        </p:xfrm>
        <a:graphic>
          <a:graphicData uri="http://schemas.openxmlformats.org/presentationml/2006/ole">
            <mc:AlternateContent xmlns:mc="http://schemas.openxmlformats.org/markup-compatibility/2006">
              <mc:Choice xmlns:v="urn:schemas-microsoft-com:vml" Requires="v">
                <p:oleObj spid="_x0000_s62493" name="Equation" r:id="rId3" imgW="3314520" imgH="431640" progId="Equation.DSMT4">
                  <p:embed/>
                </p:oleObj>
              </mc:Choice>
              <mc:Fallback>
                <p:oleObj name="Equation" r:id="rId3" imgW="3314520" imgH="431640" progId="Equation.DSMT4">
                  <p:embed/>
                  <p:pic>
                    <p:nvPicPr>
                      <p:cNvPr id="0" name=""/>
                      <p:cNvPicPr>
                        <a:picLocks noChangeAspect="1" noChangeArrowheads="1"/>
                      </p:cNvPicPr>
                      <p:nvPr/>
                    </p:nvPicPr>
                    <p:blipFill>
                      <a:blip r:embed="rId4"/>
                      <a:srcRect/>
                      <a:stretch>
                        <a:fillRect/>
                      </a:stretch>
                    </p:blipFill>
                    <p:spPr bwMode="auto">
                      <a:xfrm>
                        <a:off x="2914650" y="3378200"/>
                        <a:ext cx="3314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TextBox 30"/>
          <p:cNvSpPr txBox="1"/>
          <p:nvPr/>
        </p:nvSpPr>
        <p:spPr>
          <a:xfrm>
            <a:off x="93280" y="3811656"/>
            <a:ext cx="2781300" cy="707886"/>
          </a:xfrm>
          <a:prstGeom prst="rect">
            <a:avLst/>
          </a:prstGeom>
          <a:noFill/>
        </p:spPr>
        <p:txBody>
          <a:bodyPr wrap="square" rtlCol="0">
            <a:spAutoFit/>
          </a:bodyPr>
          <a:lstStyle/>
          <a:p>
            <a:r>
              <a:rPr lang="en-US" sz="2000" dirty="0" smtClean="0">
                <a:solidFill>
                  <a:srgbClr val="0000FF"/>
                </a:solidFill>
              </a:rPr>
              <a:t>Compute </a:t>
            </a:r>
            <a:r>
              <a:rPr lang="en-US" sz="2000" dirty="0" err="1" smtClean="0">
                <a:solidFill>
                  <a:srgbClr val="0000FF"/>
                </a:solidFill>
              </a:rPr>
              <a:t>k</a:t>
            </a:r>
            <a:r>
              <a:rPr lang="en-US" sz="2000" baseline="-25000" dirty="0" err="1" smtClean="0">
                <a:solidFill>
                  <a:srgbClr val="0000FF"/>
                </a:solidFill>
              </a:rPr>
              <a:t>C</a:t>
            </a:r>
            <a:r>
              <a:rPr lang="en-US" sz="2000" baseline="-25000" dirty="0" smtClean="0">
                <a:solidFill>
                  <a:srgbClr val="0000FF"/>
                </a:solidFill>
              </a:rPr>
              <a:t> </a:t>
            </a:r>
            <a:r>
              <a:rPr lang="en-US" sz="2000" dirty="0" smtClean="0">
                <a:solidFill>
                  <a:srgbClr val="0000FF"/>
                </a:solidFill>
              </a:rPr>
              <a:t>from </a:t>
            </a:r>
            <a:r>
              <a:rPr lang="en-US" sz="2000" dirty="0" err="1" smtClean="0">
                <a:solidFill>
                  <a:srgbClr val="0000FF"/>
                </a:solidFill>
              </a:rPr>
              <a:t>Fr</a:t>
            </a:r>
            <a:r>
              <a:rPr lang="en-US" sz="2000" dirty="0" err="1" smtClean="0">
                <a:solidFill>
                  <a:srgbClr val="0000FF"/>
                </a:solidFill>
                <a:latin typeface="Arial"/>
                <a:cs typeface="Arial"/>
              </a:rPr>
              <a:t>össling</a:t>
            </a:r>
            <a:r>
              <a:rPr lang="en-US" sz="2000" dirty="0">
                <a:solidFill>
                  <a:srgbClr val="0000FF"/>
                </a:solidFill>
                <a:latin typeface="Arial"/>
                <a:cs typeface="Arial"/>
              </a:rPr>
              <a:t> </a:t>
            </a:r>
            <a:r>
              <a:rPr lang="en-US" sz="2000" dirty="0" smtClean="0">
                <a:solidFill>
                  <a:srgbClr val="0000FF"/>
                </a:solidFill>
                <a:latin typeface="Arial"/>
                <a:cs typeface="Arial"/>
              </a:rPr>
              <a:t>correlation:</a:t>
            </a:r>
            <a:endParaRPr lang="en-US" sz="2000" dirty="0" smtClean="0">
              <a:solidFill>
                <a:srgbClr val="0000FF"/>
              </a:solidFill>
            </a:endParaRPr>
          </a:p>
        </p:txBody>
      </p:sp>
      <p:graphicFrame>
        <p:nvGraphicFramePr>
          <p:cNvPr id="11267" name="Object 3"/>
          <p:cNvGraphicFramePr>
            <a:graphicFrameLocks noChangeAspect="1"/>
          </p:cNvGraphicFramePr>
          <p:nvPr>
            <p:extLst/>
          </p:nvPr>
        </p:nvGraphicFramePr>
        <p:xfrm>
          <a:off x="6858000" y="3835399"/>
          <a:ext cx="990600" cy="660400"/>
        </p:xfrm>
        <a:graphic>
          <a:graphicData uri="http://schemas.openxmlformats.org/presentationml/2006/ole">
            <mc:AlternateContent xmlns:mc="http://schemas.openxmlformats.org/markup-compatibility/2006">
              <mc:Choice xmlns:v="urn:schemas-microsoft-com:vml" Requires="v">
                <p:oleObj spid="_x0000_s62494" name="Equation" r:id="rId5" imgW="990360" imgH="660240" progId="Equation.DSMT4">
                  <p:embed/>
                </p:oleObj>
              </mc:Choice>
              <mc:Fallback>
                <p:oleObj name="Equation" r:id="rId5" imgW="990360" imgH="660240" progId="Equation.DSMT4">
                  <p:embed/>
                  <p:pic>
                    <p:nvPicPr>
                      <p:cNvPr id="0" name=""/>
                      <p:cNvPicPr>
                        <a:picLocks noChangeAspect="1" noChangeArrowheads="1"/>
                      </p:cNvPicPr>
                      <p:nvPr/>
                    </p:nvPicPr>
                    <p:blipFill>
                      <a:blip r:embed="rId6"/>
                      <a:srcRect/>
                      <a:stretch>
                        <a:fillRect/>
                      </a:stretch>
                    </p:blipFill>
                    <p:spPr bwMode="auto">
                      <a:xfrm>
                        <a:off x="6858000" y="3835399"/>
                        <a:ext cx="990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8" name="Object 4"/>
          <p:cNvGraphicFramePr>
            <a:graphicFrameLocks noChangeAspect="1"/>
          </p:cNvGraphicFramePr>
          <p:nvPr>
            <p:extLst/>
          </p:nvPr>
        </p:nvGraphicFramePr>
        <p:xfrm>
          <a:off x="411163" y="4622800"/>
          <a:ext cx="2336800" cy="749300"/>
        </p:xfrm>
        <a:graphic>
          <a:graphicData uri="http://schemas.openxmlformats.org/presentationml/2006/ole">
            <mc:AlternateContent xmlns:mc="http://schemas.openxmlformats.org/markup-compatibility/2006">
              <mc:Choice xmlns:v="urn:schemas-microsoft-com:vml" Requires="v">
                <p:oleObj spid="_x0000_s62495" name="Equation" r:id="rId7" imgW="2336760" imgH="749160" progId="Equation.DSMT4">
                  <p:embed/>
                </p:oleObj>
              </mc:Choice>
              <mc:Fallback>
                <p:oleObj name="Equation" r:id="rId7" imgW="2336760" imgH="749160" progId="Equation.DSMT4">
                  <p:embed/>
                  <p:pic>
                    <p:nvPicPr>
                      <p:cNvPr id="0" name=""/>
                      <p:cNvPicPr>
                        <a:picLocks noChangeAspect="1" noChangeArrowheads="1"/>
                      </p:cNvPicPr>
                      <p:nvPr/>
                    </p:nvPicPr>
                    <p:blipFill>
                      <a:blip r:embed="rId8"/>
                      <a:srcRect/>
                      <a:stretch>
                        <a:fillRect/>
                      </a:stretch>
                    </p:blipFill>
                    <p:spPr bwMode="auto">
                      <a:xfrm>
                        <a:off x="411163" y="4622800"/>
                        <a:ext cx="23368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69" name="Object 5"/>
          <p:cNvGraphicFramePr>
            <a:graphicFrameLocks noChangeAspect="1"/>
          </p:cNvGraphicFramePr>
          <p:nvPr>
            <p:extLst/>
          </p:nvPr>
        </p:nvGraphicFramePr>
        <p:xfrm>
          <a:off x="2501900" y="3797300"/>
          <a:ext cx="1435100" cy="736600"/>
        </p:xfrm>
        <a:graphic>
          <a:graphicData uri="http://schemas.openxmlformats.org/presentationml/2006/ole">
            <mc:AlternateContent xmlns:mc="http://schemas.openxmlformats.org/markup-compatibility/2006">
              <mc:Choice xmlns:v="urn:schemas-microsoft-com:vml" Requires="v">
                <p:oleObj spid="_x0000_s62496" name="Equation" r:id="rId9" imgW="1434960" imgH="736560" progId="Equation.DSMT4">
                  <p:embed/>
                </p:oleObj>
              </mc:Choice>
              <mc:Fallback>
                <p:oleObj name="Equation" r:id="rId9" imgW="1434960" imgH="736560" progId="Equation.DSMT4">
                  <p:embed/>
                  <p:pic>
                    <p:nvPicPr>
                      <p:cNvPr id="0" name=""/>
                      <p:cNvPicPr>
                        <a:picLocks noChangeAspect="1" noChangeArrowheads="1"/>
                      </p:cNvPicPr>
                      <p:nvPr/>
                    </p:nvPicPr>
                    <p:blipFill>
                      <a:blip r:embed="rId10"/>
                      <a:srcRect/>
                      <a:stretch>
                        <a:fillRect/>
                      </a:stretch>
                    </p:blipFill>
                    <p:spPr bwMode="auto">
                      <a:xfrm>
                        <a:off x="2501900" y="3797300"/>
                        <a:ext cx="14351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0" name="Object 6"/>
          <p:cNvGraphicFramePr>
            <a:graphicFrameLocks noChangeAspect="1"/>
          </p:cNvGraphicFramePr>
          <p:nvPr>
            <p:extLst/>
          </p:nvPr>
        </p:nvGraphicFramePr>
        <p:xfrm>
          <a:off x="2849563" y="4835525"/>
          <a:ext cx="1511300" cy="254000"/>
        </p:xfrm>
        <a:graphic>
          <a:graphicData uri="http://schemas.openxmlformats.org/presentationml/2006/ole">
            <mc:AlternateContent xmlns:mc="http://schemas.openxmlformats.org/markup-compatibility/2006">
              <mc:Choice xmlns:v="urn:schemas-microsoft-com:vml" Requires="v">
                <p:oleObj spid="_x0000_s62497" name="Equation" r:id="rId11" imgW="1511280" imgH="253800" progId="Equation.DSMT4">
                  <p:embed/>
                </p:oleObj>
              </mc:Choice>
              <mc:Fallback>
                <p:oleObj name="Equation" r:id="rId11" imgW="1511280" imgH="253800" progId="Equation.DSMT4">
                  <p:embed/>
                  <p:pic>
                    <p:nvPicPr>
                      <p:cNvPr id="0" name=""/>
                      <p:cNvPicPr>
                        <a:picLocks noChangeAspect="1" noChangeArrowheads="1"/>
                      </p:cNvPicPr>
                      <p:nvPr/>
                    </p:nvPicPr>
                    <p:blipFill>
                      <a:blip r:embed="rId12"/>
                      <a:srcRect/>
                      <a:stretch>
                        <a:fillRect/>
                      </a:stretch>
                    </p:blipFill>
                    <p:spPr bwMode="auto">
                      <a:xfrm>
                        <a:off x="2849563" y="4835525"/>
                        <a:ext cx="15113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1" name="Object 7"/>
          <p:cNvGraphicFramePr>
            <a:graphicFrameLocks noChangeAspect="1"/>
          </p:cNvGraphicFramePr>
          <p:nvPr>
            <p:extLst/>
          </p:nvPr>
        </p:nvGraphicFramePr>
        <p:xfrm>
          <a:off x="4102100" y="3994150"/>
          <a:ext cx="2578100" cy="342900"/>
        </p:xfrm>
        <a:graphic>
          <a:graphicData uri="http://schemas.openxmlformats.org/presentationml/2006/ole">
            <mc:AlternateContent xmlns:mc="http://schemas.openxmlformats.org/markup-compatibility/2006">
              <mc:Choice xmlns:v="urn:schemas-microsoft-com:vml" Requires="v">
                <p:oleObj spid="_x0000_s62498" name="Equation" r:id="rId13" imgW="2577960" imgH="342720" progId="Equation.DSMT4">
                  <p:embed/>
                </p:oleObj>
              </mc:Choice>
              <mc:Fallback>
                <p:oleObj name="Equation" r:id="rId13" imgW="2577960" imgH="342720" progId="Equation.DSMT4">
                  <p:embed/>
                  <p:pic>
                    <p:nvPicPr>
                      <p:cNvPr id="0" name=""/>
                      <p:cNvPicPr>
                        <a:picLocks noChangeAspect="1" noChangeArrowheads="1"/>
                      </p:cNvPicPr>
                      <p:nvPr/>
                    </p:nvPicPr>
                    <p:blipFill>
                      <a:blip r:embed="rId14"/>
                      <a:srcRect/>
                      <a:stretch>
                        <a:fillRect/>
                      </a:stretch>
                    </p:blipFill>
                    <p:spPr bwMode="auto">
                      <a:xfrm>
                        <a:off x="4102100" y="3994150"/>
                        <a:ext cx="25781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2" name="Object 8"/>
          <p:cNvGraphicFramePr>
            <a:graphicFrameLocks noChangeAspect="1"/>
          </p:cNvGraphicFramePr>
          <p:nvPr>
            <p:extLst/>
          </p:nvPr>
        </p:nvGraphicFramePr>
        <p:xfrm>
          <a:off x="7918450" y="3829050"/>
          <a:ext cx="1130300" cy="673100"/>
        </p:xfrm>
        <a:graphic>
          <a:graphicData uri="http://schemas.openxmlformats.org/presentationml/2006/ole">
            <mc:AlternateContent xmlns:mc="http://schemas.openxmlformats.org/markup-compatibility/2006">
              <mc:Choice xmlns:v="urn:schemas-microsoft-com:vml" Requires="v">
                <p:oleObj spid="_x0000_s62499" name="Equation" r:id="rId15" imgW="1130040" imgH="672840" progId="Equation.DSMT4">
                  <p:embed/>
                </p:oleObj>
              </mc:Choice>
              <mc:Fallback>
                <p:oleObj name="Equation" r:id="rId15" imgW="1130040" imgH="672840" progId="Equation.DSMT4">
                  <p:embed/>
                  <p:pic>
                    <p:nvPicPr>
                      <p:cNvPr id="0" name=""/>
                      <p:cNvPicPr>
                        <a:picLocks noChangeAspect="1" noChangeArrowheads="1"/>
                      </p:cNvPicPr>
                      <p:nvPr/>
                    </p:nvPicPr>
                    <p:blipFill>
                      <a:blip r:embed="rId16"/>
                      <a:srcRect/>
                      <a:stretch>
                        <a:fillRect/>
                      </a:stretch>
                    </p:blipFill>
                    <p:spPr bwMode="auto">
                      <a:xfrm>
                        <a:off x="7918450" y="3829050"/>
                        <a:ext cx="11303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3" name="Object 9"/>
          <p:cNvGraphicFramePr>
            <a:graphicFrameLocks noChangeAspect="1"/>
          </p:cNvGraphicFramePr>
          <p:nvPr>
            <p:extLst/>
          </p:nvPr>
        </p:nvGraphicFramePr>
        <p:xfrm>
          <a:off x="4519613" y="4572000"/>
          <a:ext cx="2336800" cy="787400"/>
        </p:xfrm>
        <a:graphic>
          <a:graphicData uri="http://schemas.openxmlformats.org/presentationml/2006/ole">
            <mc:AlternateContent xmlns:mc="http://schemas.openxmlformats.org/markup-compatibility/2006">
              <mc:Choice xmlns:v="urn:schemas-microsoft-com:vml" Requires="v">
                <p:oleObj spid="_x0000_s62500" name="Equation" r:id="rId17" imgW="2336760" imgH="787320" progId="Equation.DSMT4">
                  <p:embed/>
                </p:oleObj>
              </mc:Choice>
              <mc:Fallback>
                <p:oleObj name="Equation" r:id="rId17" imgW="2336760" imgH="787320" progId="Equation.DSMT4">
                  <p:embed/>
                  <p:pic>
                    <p:nvPicPr>
                      <p:cNvPr id="0" name=""/>
                      <p:cNvPicPr>
                        <a:picLocks noChangeAspect="1" noChangeArrowheads="1"/>
                      </p:cNvPicPr>
                      <p:nvPr/>
                    </p:nvPicPr>
                    <p:blipFill>
                      <a:blip r:embed="rId18"/>
                      <a:srcRect/>
                      <a:stretch>
                        <a:fillRect/>
                      </a:stretch>
                    </p:blipFill>
                    <p:spPr bwMode="auto">
                      <a:xfrm>
                        <a:off x="4519613" y="4572000"/>
                        <a:ext cx="23368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4" name="Object 10"/>
          <p:cNvGraphicFramePr>
            <a:graphicFrameLocks noChangeAspect="1"/>
          </p:cNvGraphicFramePr>
          <p:nvPr>
            <p:extLst/>
          </p:nvPr>
        </p:nvGraphicFramePr>
        <p:xfrm>
          <a:off x="7040563" y="4794250"/>
          <a:ext cx="1498600" cy="254000"/>
        </p:xfrm>
        <a:graphic>
          <a:graphicData uri="http://schemas.openxmlformats.org/presentationml/2006/ole">
            <mc:AlternateContent xmlns:mc="http://schemas.openxmlformats.org/markup-compatibility/2006">
              <mc:Choice xmlns:v="urn:schemas-microsoft-com:vml" Requires="v">
                <p:oleObj spid="_x0000_s62501" name="Equation" r:id="rId19" imgW="1498320" imgH="253800" progId="Equation.DSMT4">
                  <p:embed/>
                </p:oleObj>
              </mc:Choice>
              <mc:Fallback>
                <p:oleObj name="Equation" r:id="rId19" imgW="1498320" imgH="253800" progId="Equation.DSMT4">
                  <p:embed/>
                  <p:pic>
                    <p:nvPicPr>
                      <p:cNvPr id="0" name=""/>
                      <p:cNvPicPr>
                        <a:picLocks noChangeAspect="1" noChangeArrowheads="1"/>
                      </p:cNvPicPr>
                      <p:nvPr/>
                    </p:nvPicPr>
                    <p:blipFill>
                      <a:blip r:embed="rId20"/>
                      <a:srcRect/>
                      <a:stretch>
                        <a:fillRect/>
                      </a:stretch>
                    </p:blipFill>
                    <p:spPr bwMode="auto">
                      <a:xfrm>
                        <a:off x="7040563" y="4794250"/>
                        <a:ext cx="14986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5" name="Object 11"/>
          <p:cNvGraphicFramePr>
            <a:graphicFrameLocks noChangeAspect="1"/>
          </p:cNvGraphicFramePr>
          <p:nvPr>
            <p:extLst/>
          </p:nvPr>
        </p:nvGraphicFramePr>
        <p:xfrm>
          <a:off x="2066925" y="5392738"/>
          <a:ext cx="3479800" cy="444500"/>
        </p:xfrm>
        <a:graphic>
          <a:graphicData uri="http://schemas.openxmlformats.org/presentationml/2006/ole">
            <mc:AlternateContent xmlns:mc="http://schemas.openxmlformats.org/markup-compatibility/2006">
              <mc:Choice xmlns:v="urn:schemas-microsoft-com:vml" Requires="v">
                <p:oleObj spid="_x0000_s62502" name="Equation" r:id="rId21" imgW="3479760" imgH="444240" progId="Equation.DSMT4">
                  <p:embed/>
                </p:oleObj>
              </mc:Choice>
              <mc:Fallback>
                <p:oleObj name="Equation" r:id="rId21" imgW="3479760" imgH="444240" progId="Equation.DSMT4">
                  <p:embed/>
                  <p:pic>
                    <p:nvPicPr>
                      <p:cNvPr id="0" name=""/>
                      <p:cNvPicPr>
                        <a:picLocks noChangeAspect="1" noChangeArrowheads="1"/>
                      </p:cNvPicPr>
                      <p:nvPr/>
                    </p:nvPicPr>
                    <p:blipFill>
                      <a:blip r:embed="rId22"/>
                      <a:srcRect/>
                      <a:stretch>
                        <a:fillRect/>
                      </a:stretch>
                    </p:blipFill>
                    <p:spPr bwMode="auto">
                      <a:xfrm>
                        <a:off x="2066925" y="5392738"/>
                        <a:ext cx="3479800"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6" name="Object 12"/>
          <p:cNvGraphicFramePr>
            <a:graphicFrameLocks noChangeAspect="1"/>
          </p:cNvGraphicFramePr>
          <p:nvPr>
            <p:extLst/>
          </p:nvPr>
        </p:nvGraphicFramePr>
        <p:xfrm>
          <a:off x="5648325" y="5497513"/>
          <a:ext cx="1333500" cy="254000"/>
        </p:xfrm>
        <a:graphic>
          <a:graphicData uri="http://schemas.openxmlformats.org/presentationml/2006/ole">
            <mc:AlternateContent xmlns:mc="http://schemas.openxmlformats.org/markup-compatibility/2006">
              <mc:Choice xmlns:v="urn:schemas-microsoft-com:vml" Requires="v">
                <p:oleObj spid="_x0000_s62503" name="Equation" r:id="rId23" imgW="1333440" imgH="253800" progId="Equation.DSMT4">
                  <p:embed/>
                </p:oleObj>
              </mc:Choice>
              <mc:Fallback>
                <p:oleObj name="Equation" r:id="rId23" imgW="1333440" imgH="253800" progId="Equation.DSMT4">
                  <p:embed/>
                  <p:pic>
                    <p:nvPicPr>
                      <p:cNvPr id="0" name=""/>
                      <p:cNvPicPr>
                        <a:picLocks noChangeAspect="1" noChangeArrowheads="1"/>
                      </p:cNvPicPr>
                      <p:nvPr/>
                    </p:nvPicPr>
                    <p:blipFill>
                      <a:blip r:embed="rId24"/>
                      <a:srcRect/>
                      <a:stretch>
                        <a:fillRect/>
                      </a:stretch>
                    </p:blipFill>
                    <p:spPr bwMode="auto">
                      <a:xfrm>
                        <a:off x="5648325" y="5497513"/>
                        <a:ext cx="1333500" cy="25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7" name="Object 13"/>
          <p:cNvGraphicFramePr>
            <a:graphicFrameLocks noChangeAspect="1"/>
          </p:cNvGraphicFramePr>
          <p:nvPr>
            <p:extLst/>
          </p:nvPr>
        </p:nvGraphicFramePr>
        <p:xfrm>
          <a:off x="2019300" y="5867400"/>
          <a:ext cx="2578100" cy="685800"/>
        </p:xfrm>
        <a:graphic>
          <a:graphicData uri="http://schemas.openxmlformats.org/presentationml/2006/ole">
            <mc:AlternateContent xmlns:mc="http://schemas.openxmlformats.org/markup-compatibility/2006">
              <mc:Choice xmlns:v="urn:schemas-microsoft-com:vml" Requires="v">
                <p:oleObj spid="_x0000_s62504" name="Equation" r:id="rId25" imgW="2577960" imgH="685800" progId="Equation.DSMT4">
                  <p:embed/>
                </p:oleObj>
              </mc:Choice>
              <mc:Fallback>
                <p:oleObj name="Equation" r:id="rId25" imgW="2577960" imgH="685800" progId="Equation.DSMT4">
                  <p:embed/>
                  <p:pic>
                    <p:nvPicPr>
                      <p:cNvPr id="0" name=""/>
                      <p:cNvPicPr>
                        <a:picLocks noChangeAspect="1" noChangeArrowheads="1"/>
                      </p:cNvPicPr>
                      <p:nvPr/>
                    </p:nvPicPr>
                    <p:blipFill>
                      <a:blip r:embed="rId26"/>
                      <a:srcRect/>
                      <a:stretch>
                        <a:fillRect/>
                      </a:stretch>
                    </p:blipFill>
                    <p:spPr bwMode="auto">
                      <a:xfrm>
                        <a:off x="2019300" y="5867400"/>
                        <a:ext cx="25781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3" name="Rectangle 42"/>
          <p:cNvSpPr/>
          <p:nvPr/>
        </p:nvSpPr>
        <p:spPr>
          <a:xfrm>
            <a:off x="3160990" y="4773800"/>
            <a:ext cx="1219200" cy="3657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7359870" y="4739640"/>
            <a:ext cx="1219200" cy="3657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5958840" y="5463171"/>
            <a:ext cx="1051560" cy="32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279" name="Object 15"/>
          <p:cNvGraphicFramePr>
            <a:graphicFrameLocks noChangeAspect="1"/>
          </p:cNvGraphicFramePr>
          <p:nvPr>
            <p:extLst/>
          </p:nvPr>
        </p:nvGraphicFramePr>
        <p:xfrm>
          <a:off x="4660900" y="5924770"/>
          <a:ext cx="2349500" cy="609600"/>
        </p:xfrm>
        <a:graphic>
          <a:graphicData uri="http://schemas.openxmlformats.org/presentationml/2006/ole">
            <mc:AlternateContent xmlns:mc="http://schemas.openxmlformats.org/markup-compatibility/2006">
              <mc:Choice xmlns:v="urn:schemas-microsoft-com:vml" Requires="v">
                <p:oleObj spid="_x0000_s62505" name="Equation" r:id="rId27" imgW="2349360" imgH="609480" progId="Equation.DSMT4">
                  <p:embed/>
                </p:oleObj>
              </mc:Choice>
              <mc:Fallback>
                <p:oleObj name="Equation" r:id="rId27" imgW="2349360" imgH="60948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660900" y="5924770"/>
                        <a:ext cx="23495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516610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9"/>
                                        </p:tgtEl>
                                        <p:attrNameLst>
                                          <p:attrName>style.visibility</p:attrName>
                                        </p:attrNameLst>
                                      </p:cBhvr>
                                      <p:to>
                                        <p:strVal val="visible"/>
                                      </p:to>
                                    </p:set>
                                    <p:anim calcmode="discrete" valueType="clr">
                                      <p:cBhvr override="childStyle">
                                        <p:cTn id="7" dur="80"/>
                                        <p:tgtEl>
                                          <p:spTgt spid="2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9"/>
                                        </p:tgtEl>
                                        <p:attrNameLst>
                                          <p:attrName>fillcolor</p:attrName>
                                        </p:attrNameLst>
                                      </p:cBhvr>
                                      <p:tavLst>
                                        <p:tav tm="0">
                                          <p:val>
                                            <p:clrVal>
                                              <a:schemeClr val="accent2"/>
                                            </p:clrVal>
                                          </p:val>
                                        </p:tav>
                                        <p:tav tm="50000">
                                          <p:val>
                                            <p:clrVal>
                                              <a:schemeClr val="hlink"/>
                                            </p:clrVal>
                                          </p:val>
                                        </p:tav>
                                      </p:tavLst>
                                    </p:anim>
                                    <p:set>
                                      <p:cBhvr>
                                        <p:cTn id="9" dur="80"/>
                                        <p:tgtEl>
                                          <p:spTgt spid="2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checkerboard(across)">
                                      <p:cBhvr>
                                        <p:cTn id="14" dur="500"/>
                                        <p:tgtEl>
                                          <p:spTgt spid="11266"/>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1"/>
                                        </p:tgtEl>
                                        <p:attrNameLst>
                                          <p:attrName>style.visibility</p:attrName>
                                        </p:attrNameLst>
                                      </p:cBhvr>
                                      <p:to>
                                        <p:strVal val="visible"/>
                                      </p:to>
                                    </p:set>
                                    <p:anim calcmode="discrete" valueType="clr">
                                      <p:cBhvr override="childStyle">
                                        <p:cTn id="19" dur="80"/>
                                        <p:tgtEl>
                                          <p:spTgt spid="31"/>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1"/>
                                        </p:tgtEl>
                                        <p:attrNameLst>
                                          <p:attrName>fillcolor</p:attrName>
                                        </p:attrNameLst>
                                      </p:cBhvr>
                                      <p:tavLst>
                                        <p:tav tm="0">
                                          <p:val>
                                            <p:clrVal>
                                              <a:schemeClr val="accent2"/>
                                            </p:clrVal>
                                          </p:val>
                                        </p:tav>
                                        <p:tav tm="50000">
                                          <p:val>
                                            <p:clrVal>
                                              <a:schemeClr val="hlink"/>
                                            </p:clrVal>
                                          </p:val>
                                        </p:tav>
                                      </p:tavLst>
                                    </p:anim>
                                    <p:set>
                                      <p:cBhvr>
                                        <p:cTn id="21" dur="80"/>
                                        <p:tgtEl>
                                          <p:spTgt spid="31"/>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11269"/>
                                        </p:tgtEl>
                                        <p:attrNameLst>
                                          <p:attrName>style.visibility</p:attrName>
                                        </p:attrNameLst>
                                      </p:cBhvr>
                                      <p:to>
                                        <p:strVal val="visible"/>
                                      </p:to>
                                    </p:set>
                                    <p:animEffect transition="in" filter="checkerboard(across)">
                                      <p:cBhvr>
                                        <p:cTn id="26" dur="500"/>
                                        <p:tgtEl>
                                          <p:spTgt spid="11269"/>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11271"/>
                                        </p:tgtEl>
                                        <p:attrNameLst>
                                          <p:attrName>style.visibility</p:attrName>
                                        </p:attrNameLst>
                                      </p:cBhvr>
                                      <p:to>
                                        <p:strVal val="visible"/>
                                      </p:to>
                                    </p:set>
                                    <p:animEffect transition="in" filter="checkerboard(across)">
                                      <p:cBhvr>
                                        <p:cTn id="31" dur="500"/>
                                        <p:tgtEl>
                                          <p:spTgt spid="11271"/>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11267"/>
                                        </p:tgtEl>
                                        <p:attrNameLst>
                                          <p:attrName>style.visibility</p:attrName>
                                        </p:attrNameLst>
                                      </p:cBhvr>
                                      <p:to>
                                        <p:strVal val="visible"/>
                                      </p:to>
                                    </p:set>
                                    <p:animEffect transition="in" filter="checkerboard(across)">
                                      <p:cBhvr>
                                        <p:cTn id="36" dur="500"/>
                                        <p:tgtEl>
                                          <p:spTgt spid="11267"/>
                                        </p:tgtEl>
                                      </p:cBhvr>
                                    </p:animEffect>
                                  </p:childTnLst>
                                </p:cTn>
                              </p:par>
                            </p:childTnLst>
                          </p:cTn>
                        </p:par>
                        <p:par>
                          <p:cTn id="37" fill="hold">
                            <p:stCondLst>
                              <p:cond delay="500"/>
                            </p:stCondLst>
                            <p:childTnLst>
                              <p:par>
                                <p:cTn id="38" presetID="5" presetClass="entr" presetSubtype="10" fill="hold" nodeType="afterEffect">
                                  <p:stCondLst>
                                    <p:cond delay="0"/>
                                  </p:stCondLst>
                                  <p:childTnLst>
                                    <p:set>
                                      <p:cBhvr>
                                        <p:cTn id="39" dur="1" fill="hold">
                                          <p:stCondLst>
                                            <p:cond delay="0"/>
                                          </p:stCondLst>
                                        </p:cTn>
                                        <p:tgtEl>
                                          <p:spTgt spid="11272"/>
                                        </p:tgtEl>
                                        <p:attrNameLst>
                                          <p:attrName>style.visibility</p:attrName>
                                        </p:attrNameLst>
                                      </p:cBhvr>
                                      <p:to>
                                        <p:strVal val="visible"/>
                                      </p:to>
                                    </p:set>
                                    <p:animEffect transition="in" filter="checkerboard(across)">
                                      <p:cBhvr>
                                        <p:cTn id="40" dur="500"/>
                                        <p:tgtEl>
                                          <p:spTgt spid="1127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1268"/>
                                        </p:tgtEl>
                                        <p:attrNameLst>
                                          <p:attrName>style.visibility</p:attrName>
                                        </p:attrNameLst>
                                      </p:cBhvr>
                                      <p:to>
                                        <p:strVal val="visible"/>
                                      </p:to>
                                    </p:set>
                                    <p:animEffect transition="in" filter="wipe(left)">
                                      <p:cBhvr>
                                        <p:cTn id="45" dur="1000"/>
                                        <p:tgtEl>
                                          <p:spTgt spid="1126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1270"/>
                                        </p:tgtEl>
                                        <p:attrNameLst>
                                          <p:attrName>style.visibility</p:attrName>
                                        </p:attrNameLst>
                                      </p:cBhvr>
                                      <p:to>
                                        <p:strVal val="visible"/>
                                      </p:to>
                                    </p:set>
                                    <p:animEffect transition="in" filter="wipe(left)">
                                      <p:cBhvr>
                                        <p:cTn id="50" dur="1000"/>
                                        <p:tgtEl>
                                          <p:spTgt spid="11270"/>
                                        </p:tgtEl>
                                      </p:cBhvr>
                                    </p:animEffect>
                                  </p:childTnLst>
                                </p:cTn>
                              </p:par>
                            </p:childTnLst>
                          </p:cTn>
                        </p:par>
                        <p:par>
                          <p:cTn id="51" fill="hold">
                            <p:stCondLst>
                              <p:cond delay="1000"/>
                            </p:stCondLst>
                            <p:childTnLst>
                              <p:par>
                                <p:cTn id="52" presetID="9"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dissolve">
                                      <p:cBhvr>
                                        <p:cTn id="54" dur="500"/>
                                        <p:tgtEl>
                                          <p:spTgt spid="43"/>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nodeType="clickEffect">
                                  <p:stCondLst>
                                    <p:cond delay="0"/>
                                  </p:stCondLst>
                                  <p:childTnLst>
                                    <p:set>
                                      <p:cBhvr>
                                        <p:cTn id="58" dur="1" fill="hold">
                                          <p:stCondLst>
                                            <p:cond delay="0"/>
                                          </p:stCondLst>
                                        </p:cTn>
                                        <p:tgtEl>
                                          <p:spTgt spid="11273"/>
                                        </p:tgtEl>
                                        <p:attrNameLst>
                                          <p:attrName>style.visibility</p:attrName>
                                        </p:attrNameLst>
                                      </p:cBhvr>
                                      <p:to>
                                        <p:strVal val="visible"/>
                                      </p:to>
                                    </p:set>
                                    <p:animEffect transition="in" filter="checkerboard(across)">
                                      <p:cBhvr>
                                        <p:cTn id="59" dur="500"/>
                                        <p:tgtEl>
                                          <p:spTgt spid="11273"/>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1274"/>
                                        </p:tgtEl>
                                        <p:attrNameLst>
                                          <p:attrName>style.visibility</p:attrName>
                                        </p:attrNameLst>
                                      </p:cBhvr>
                                      <p:to>
                                        <p:strVal val="visible"/>
                                      </p:to>
                                    </p:set>
                                    <p:animEffect transition="in" filter="wipe(left)">
                                      <p:cBhvr>
                                        <p:cTn id="64" dur="1000"/>
                                        <p:tgtEl>
                                          <p:spTgt spid="11274"/>
                                        </p:tgtEl>
                                      </p:cBhvr>
                                    </p:animEffect>
                                  </p:childTnLst>
                                </p:cTn>
                              </p:par>
                            </p:childTnLst>
                          </p:cTn>
                        </p:par>
                        <p:par>
                          <p:cTn id="65" fill="hold">
                            <p:stCondLst>
                              <p:cond delay="1000"/>
                            </p:stCondLst>
                            <p:childTnLst>
                              <p:par>
                                <p:cTn id="66" presetID="9" presetClass="entr" presetSubtype="0"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Effect transition="in" filter="dissolve">
                                      <p:cBhvr>
                                        <p:cTn id="68" dur="500"/>
                                        <p:tgtEl>
                                          <p:spTgt spid="45"/>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nodeType="clickEffect">
                                  <p:stCondLst>
                                    <p:cond delay="0"/>
                                  </p:stCondLst>
                                  <p:childTnLst>
                                    <p:set>
                                      <p:cBhvr>
                                        <p:cTn id="72" dur="1" fill="hold">
                                          <p:stCondLst>
                                            <p:cond delay="0"/>
                                          </p:stCondLst>
                                        </p:cTn>
                                        <p:tgtEl>
                                          <p:spTgt spid="11275"/>
                                        </p:tgtEl>
                                        <p:attrNameLst>
                                          <p:attrName>style.visibility</p:attrName>
                                        </p:attrNameLst>
                                      </p:cBhvr>
                                      <p:to>
                                        <p:strVal val="visible"/>
                                      </p:to>
                                    </p:set>
                                    <p:animEffect transition="in" filter="checkerboard(across)">
                                      <p:cBhvr>
                                        <p:cTn id="73" dur="500"/>
                                        <p:tgtEl>
                                          <p:spTgt spid="11275"/>
                                        </p:tgtEl>
                                      </p:cBhvr>
                                    </p:animEffect>
                                  </p:childTnLst>
                                </p:cTn>
                              </p:par>
                            </p:childTnLst>
                          </p:cTn>
                        </p:par>
                      </p:childTnLst>
                    </p:cTn>
                  </p:par>
                  <p:par>
                    <p:cTn id="74" fill="hold">
                      <p:stCondLst>
                        <p:cond delay="indefinite"/>
                      </p:stCondLst>
                      <p:childTnLst>
                        <p:par>
                          <p:cTn id="75" fill="hold">
                            <p:stCondLst>
                              <p:cond delay="0"/>
                            </p:stCondLst>
                            <p:childTnLst>
                              <p:par>
                                <p:cTn id="76" presetID="5" presetClass="entr" presetSubtype="10" fill="hold" nodeType="clickEffect">
                                  <p:stCondLst>
                                    <p:cond delay="0"/>
                                  </p:stCondLst>
                                  <p:childTnLst>
                                    <p:set>
                                      <p:cBhvr>
                                        <p:cTn id="77" dur="1" fill="hold">
                                          <p:stCondLst>
                                            <p:cond delay="0"/>
                                          </p:stCondLst>
                                        </p:cTn>
                                        <p:tgtEl>
                                          <p:spTgt spid="11276"/>
                                        </p:tgtEl>
                                        <p:attrNameLst>
                                          <p:attrName>style.visibility</p:attrName>
                                        </p:attrNameLst>
                                      </p:cBhvr>
                                      <p:to>
                                        <p:strVal val="visible"/>
                                      </p:to>
                                    </p:set>
                                    <p:animEffect transition="in" filter="checkerboard(across)">
                                      <p:cBhvr>
                                        <p:cTn id="78" dur="500"/>
                                        <p:tgtEl>
                                          <p:spTgt spid="11276"/>
                                        </p:tgtEl>
                                      </p:cBhvr>
                                    </p:animEffect>
                                  </p:childTnLst>
                                </p:cTn>
                              </p:par>
                            </p:childTnLst>
                          </p:cTn>
                        </p:par>
                        <p:par>
                          <p:cTn id="79" fill="hold">
                            <p:stCondLst>
                              <p:cond delay="500"/>
                            </p:stCondLst>
                            <p:childTnLst>
                              <p:par>
                                <p:cTn id="80" presetID="9" presetClass="entr" presetSubtype="0"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Effect transition="in" filter="dissolve">
                                      <p:cBhvr>
                                        <p:cTn id="82" dur="500"/>
                                        <p:tgtEl>
                                          <p:spTgt spid="46"/>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nodeType="clickEffect">
                                  <p:stCondLst>
                                    <p:cond delay="0"/>
                                  </p:stCondLst>
                                  <p:childTnLst>
                                    <p:set>
                                      <p:cBhvr>
                                        <p:cTn id="86" dur="1" fill="hold">
                                          <p:stCondLst>
                                            <p:cond delay="0"/>
                                          </p:stCondLst>
                                        </p:cTn>
                                        <p:tgtEl>
                                          <p:spTgt spid="11277"/>
                                        </p:tgtEl>
                                        <p:attrNameLst>
                                          <p:attrName>style.visibility</p:attrName>
                                        </p:attrNameLst>
                                      </p:cBhvr>
                                      <p:to>
                                        <p:strVal val="visible"/>
                                      </p:to>
                                    </p:set>
                                    <p:animEffect transition="in" filter="checkerboard(across)">
                                      <p:cBhvr>
                                        <p:cTn id="87" dur="500"/>
                                        <p:tgtEl>
                                          <p:spTgt spid="11277"/>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nodeType="clickEffect">
                                  <p:stCondLst>
                                    <p:cond delay="0"/>
                                  </p:stCondLst>
                                  <p:childTnLst>
                                    <p:set>
                                      <p:cBhvr>
                                        <p:cTn id="91" dur="1" fill="hold">
                                          <p:stCondLst>
                                            <p:cond delay="0"/>
                                          </p:stCondLst>
                                        </p:cTn>
                                        <p:tgtEl>
                                          <p:spTgt spid="11279"/>
                                        </p:tgtEl>
                                        <p:attrNameLst>
                                          <p:attrName>style.visibility</p:attrName>
                                        </p:attrNameLst>
                                      </p:cBhvr>
                                      <p:to>
                                        <p:strVal val="visible"/>
                                      </p:to>
                                    </p:set>
                                    <p:animEffect transition="in" filter="checkerboard(across)">
                                      <p:cBhvr>
                                        <p:cTn id="92" dur="500"/>
                                        <p:tgtEl>
                                          <p:spTgt spid="112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p:bldP spid="43" grpId="0" animBg="1"/>
      <p:bldP spid="45" grpId="0" animBg="1"/>
      <p:bldP spid="4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Rapid </a:t>
            </a:r>
            <a:r>
              <a:rPr lang="en-US" dirty="0" err="1" smtClean="0"/>
              <a:t>Rxn</a:t>
            </a:r>
            <a:r>
              <a:rPr lang="en-US" dirty="0" smtClean="0"/>
              <a:t> on Catalyst Surface</a:t>
            </a:r>
            <a:endParaRPr lang="en-US" dirty="0"/>
          </a:p>
        </p:txBody>
      </p:sp>
      <p:sp>
        <p:nvSpPr>
          <p:cNvPr id="3" name="TextBox 2"/>
          <p:cNvSpPr txBox="1"/>
          <p:nvPr/>
        </p:nvSpPr>
        <p:spPr>
          <a:xfrm>
            <a:off x="201474" y="838200"/>
            <a:ext cx="5262979" cy="2246769"/>
          </a:xfrm>
          <a:prstGeom prst="rect">
            <a:avLst/>
          </a:prstGeom>
          <a:noFill/>
        </p:spPr>
        <p:txBody>
          <a:bodyPr wrap="none" rtlCol="0">
            <a:spAutoFit/>
          </a:bodyPr>
          <a:lstStyle/>
          <a:p>
            <a:pPr marL="168275" indent="-168275">
              <a:buFont typeface="Arial" pitchFamily="34" charset="0"/>
              <a:buChar char="•"/>
            </a:pPr>
            <a:r>
              <a:rPr lang="en-US" sz="2000" dirty="0" smtClean="0"/>
              <a:t>Spherical catalyst particle in PBR</a:t>
            </a:r>
          </a:p>
          <a:p>
            <a:pPr marL="168275" indent="-168275">
              <a:buFont typeface="Arial" pitchFamily="34" charset="0"/>
              <a:buChar char="•"/>
            </a:pPr>
            <a:r>
              <a:rPr lang="en-US" sz="2000" dirty="0" smtClean="0"/>
              <a:t>Liquid velocity past particle U = 0.1 m/s</a:t>
            </a:r>
          </a:p>
          <a:p>
            <a:pPr marL="168275" indent="-168275">
              <a:buFont typeface="Arial" pitchFamily="34" charset="0"/>
              <a:buChar char="•"/>
            </a:pPr>
            <a:r>
              <a:rPr lang="en-US" sz="2000" dirty="0" smtClean="0"/>
              <a:t>Catalyst diameter </a:t>
            </a:r>
            <a:r>
              <a:rPr lang="en-US" sz="2000" dirty="0" err="1" smtClean="0"/>
              <a:t>d</a:t>
            </a:r>
            <a:r>
              <a:rPr lang="en-US" sz="2000" baseline="-25000" dirty="0" err="1" smtClean="0"/>
              <a:t>p</a:t>
            </a:r>
            <a:r>
              <a:rPr lang="en-US" sz="2000" dirty="0" smtClean="0"/>
              <a:t>= 1cm = 0.01m</a:t>
            </a:r>
          </a:p>
          <a:p>
            <a:pPr marL="168275" indent="-168275">
              <a:buFont typeface="Arial" pitchFamily="34" charset="0"/>
              <a:buChar char="•"/>
            </a:pPr>
            <a:r>
              <a:rPr lang="en-US" sz="2000" dirty="0" smtClean="0">
                <a:solidFill>
                  <a:srgbClr val="FF0000"/>
                </a:solidFill>
              </a:rPr>
              <a:t>Instantaneous </a:t>
            </a:r>
            <a:r>
              <a:rPr lang="en-US" sz="2000" dirty="0" err="1" smtClean="0">
                <a:solidFill>
                  <a:srgbClr val="FF0000"/>
                </a:solidFill>
              </a:rPr>
              <a:t>rxn</a:t>
            </a:r>
            <a:r>
              <a:rPr lang="en-US" sz="2000" dirty="0" smtClean="0">
                <a:solidFill>
                  <a:srgbClr val="FF0000"/>
                </a:solidFill>
              </a:rPr>
              <a:t> at catalyst surface C</a:t>
            </a:r>
            <a:r>
              <a:rPr lang="en-US" sz="2000" baseline="-25000" dirty="0" smtClean="0">
                <a:solidFill>
                  <a:srgbClr val="FF0000"/>
                </a:solidFill>
              </a:rPr>
              <a:t>As</a:t>
            </a:r>
            <a:r>
              <a:rPr lang="en-US" sz="2000" dirty="0" smtClean="0">
                <a:solidFill>
                  <a:srgbClr val="FF0000"/>
                </a:solidFill>
                <a:latin typeface="Arial"/>
                <a:cs typeface="Arial"/>
              </a:rPr>
              <a:t>≈0</a:t>
            </a:r>
          </a:p>
          <a:p>
            <a:pPr marL="168275" indent="-168275">
              <a:buFont typeface="Arial" pitchFamily="34" charset="0"/>
              <a:buChar char="•"/>
            </a:pPr>
            <a:r>
              <a:rPr lang="en-US" sz="2000" dirty="0" smtClean="0">
                <a:latin typeface="Arial"/>
                <a:cs typeface="Arial"/>
              </a:rPr>
              <a:t>Bulk concentration </a:t>
            </a:r>
            <a:r>
              <a:rPr lang="en-US" sz="2000" dirty="0" err="1" smtClean="0">
                <a:solidFill>
                  <a:schemeClr val="accent5">
                    <a:lumMod val="75000"/>
                  </a:schemeClr>
                </a:solidFill>
                <a:latin typeface="Arial"/>
                <a:cs typeface="Arial"/>
              </a:rPr>
              <a:t>C</a:t>
            </a:r>
            <a:r>
              <a:rPr lang="en-US" sz="2000" baseline="-25000" dirty="0" err="1" smtClean="0">
                <a:solidFill>
                  <a:schemeClr val="accent5">
                    <a:lumMod val="75000"/>
                  </a:schemeClr>
                </a:solidFill>
                <a:latin typeface="Arial"/>
                <a:cs typeface="Arial"/>
              </a:rPr>
              <a:t>Ab</a:t>
            </a:r>
            <a:r>
              <a:rPr lang="en-US" sz="2000" dirty="0" smtClean="0">
                <a:solidFill>
                  <a:schemeClr val="accent5">
                    <a:lumMod val="75000"/>
                  </a:schemeClr>
                </a:solidFill>
                <a:latin typeface="Arial"/>
                <a:cs typeface="Arial"/>
              </a:rPr>
              <a:t>= 1 mol/L</a:t>
            </a:r>
          </a:p>
          <a:p>
            <a:pPr marL="168275" indent="-168275">
              <a:buFont typeface="Arial" pitchFamily="34" charset="0"/>
              <a:buChar char="•"/>
            </a:pPr>
            <a:r>
              <a:rPr lang="en-US" sz="2000" dirty="0" smtClean="0">
                <a:latin typeface="Symbol" pitchFamily="18" charset="2"/>
              </a:rPr>
              <a:t>n </a:t>
            </a:r>
            <a:r>
              <a:rPr lang="en-US" sz="2000" dirty="0" smtClean="0">
                <a:cs typeface="Arial"/>
              </a:rPr>
              <a:t>≡ kinematic viscosity = 0.5 x 10</a:t>
            </a:r>
            <a:r>
              <a:rPr lang="en-US" sz="2000" baseline="30000" dirty="0" smtClean="0">
                <a:cs typeface="Arial"/>
              </a:rPr>
              <a:t>-6</a:t>
            </a:r>
            <a:r>
              <a:rPr lang="en-US" sz="2000" dirty="0" smtClean="0">
                <a:cs typeface="Arial"/>
              </a:rPr>
              <a:t> m</a:t>
            </a:r>
            <a:r>
              <a:rPr lang="en-US" sz="2000" baseline="30000" dirty="0" smtClean="0">
                <a:cs typeface="Arial"/>
              </a:rPr>
              <a:t>2</a:t>
            </a:r>
            <a:r>
              <a:rPr lang="en-US" sz="2000" dirty="0" smtClean="0">
                <a:cs typeface="Arial"/>
              </a:rPr>
              <a:t>/s</a:t>
            </a:r>
          </a:p>
          <a:p>
            <a:pPr marL="168275" indent="-168275">
              <a:buFont typeface="Arial" pitchFamily="34" charset="0"/>
              <a:buChar char="•"/>
            </a:pPr>
            <a:r>
              <a:rPr lang="en-US" sz="2000" dirty="0" smtClean="0">
                <a:cs typeface="Arial"/>
              </a:rPr>
              <a:t>D</a:t>
            </a:r>
            <a:r>
              <a:rPr lang="en-US" sz="2000" baseline="-25000" dirty="0" smtClean="0">
                <a:cs typeface="Arial"/>
              </a:rPr>
              <a:t>AB</a:t>
            </a:r>
            <a:r>
              <a:rPr lang="en-US" sz="2000" dirty="0" smtClean="0">
                <a:cs typeface="Arial"/>
              </a:rPr>
              <a:t> = 1x10</a:t>
            </a:r>
            <a:r>
              <a:rPr lang="en-US" sz="2000" baseline="30000" dirty="0" smtClean="0">
                <a:cs typeface="Arial"/>
              </a:rPr>
              <a:t>-10</a:t>
            </a:r>
            <a:r>
              <a:rPr lang="en-US" sz="2000" dirty="0" smtClean="0">
                <a:cs typeface="Arial"/>
              </a:rPr>
              <a:t> m</a:t>
            </a:r>
            <a:r>
              <a:rPr lang="en-US" sz="2000" baseline="30000" dirty="0" smtClean="0">
                <a:cs typeface="Arial"/>
              </a:rPr>
              <a:t>2</a:t>
            </a:r>
            <a:r>
              <a:rPr lang="en-US" sz="2000" dirty="0" smtClean="0">
                <a:cs typeface="Arial"/>
              </a:rPr>
              <a:t>/s</a:t>
            </a:r>
          </a:p>
        </p:txBody>
      </p:sp>
      <p:sp>
        <p:nvSpPr>
          <p:cNvPr id="4" name="TextBox 3"/>
          <p:cNvSpPr txBox="1"/>
          <p:nvPr/>
        </p:nvSpPr>
        <p:spPr>
          <a:xfrm>
            <a:off x="5638800" y="2286000"/>
            <a:ext cx="3276600" cy="707886"/>
          </a:xfrm>
          <a:prstGeom prst="rect">
            <a:avLst/>
          </a:prstGeom>
          <a:noFill/>
        </p:spPr>
        <p:txBody>
          <a:bodyPr wrap="square" rtlCol="0">
            <a:spAutoFit/>
          </a:bodyPr>
          <a:lstStyle/>
          <a:p>
            <a:pPr algn="ctr"/>
            <a:r>
              <a:rPr lang="en-US" sz="2000" b="1" dirty="0" smtClean="0">
                <a:solidFill>
                  <a:srgbClr val="006600"/>
                </a:solidFill>
              </a:rPr>
              <a:t>Determine the flux of A to the catalyst particle</a:t>
            </a:r>
          </a:p>
        </p:txBody>
      </p:sp>
      <p:grpSp>
        <p:nvGrpSpPr>
          <p:cNvPr id="6" name="Group 27"/>
          <p:cNvGrpSpPr/>
          <p:nvPr/>
        </p:nvGrpSpPr>
        <p:grpSpPr>
          <a:xfrm>
            <a:off x="6096000" y="609600"/>
            <a:ext cx="2942120" cy="1752600"/>
            <a:chOff x="6096000" y="1600200"/>
            <a:chExt cx="2942120" cy="1752600"/>
          </a:xfrm>
        </p:grpSpPr>
        <p:grpSp>
          <p:nvGrpSpPr>
            <p:cNvPr id="8" name="Group 16"/>
            <p:cNvGrpSpPr/>
            <p:nvPr/>
          </p:nvGrpSpPr>
          <p:grpSpPr>
            <a:xfrm>
              <a:off x="6203730" y="1600200"/>
              <a:ext cx="2038022" cy="1752600"/>
              <a:chOff x="6203730" y="1600200"/>
              <a:chExt cx="2038022" cy="1752600"/>
            </a:xfrm>
          </p:grpSpPr>
          <p:grpSp>
            <p:nvGrpSpPr>
              <p:cNvPr id="11" name="Group 10"/>
              <p:cNvGrpSpPr/>
              <p:nvPr/>
            </p:nvGrpSpPr>
            <p:grpSpPr>
              <a:xfrm>
                <a:off x="6203730" y="1981200"/>
                <a:ext cx="2038022" cy="1371600"/>
                <a:chOff x="6203730" y="2052138"/>
                <a:chExt cx="2038022" cy="1371600"/>
              </a:xfrm>
            </p:grpSpPr>
            <p:sp>
              <p:nvSpPr>
                <p:cNvPr id="7" name="Arc 6"/>
                <p:cNvSpPr/>
                <p:nvPr/>
              </p:nvSpPr>
              <p:spPr>
                <a:xfrm rot="18812049">
                  <a:off x="6547894" y="2052138"/>
                  <a:ext cx="1371600" cy="1371600"/>
                </a:xfrm>
                <a:prstGeom prst="arc">
                  <a:avLst>
                    <a:gd name="adj1" fmla="val 16226971"/>
                    <a:gd name="adj2" fmla="val 0"/>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rot="5400000" flipH="1">
                  <a:off x="646508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flipH="1">
                  <a:off x="796806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flipV="1">
                <a:off x="6203730" y="1600200"/>
                <a:ext cx="2038022" cy="1371600"/>
                <a:chOff x="6203730" y="2052138"/>
                <a:chExt cx="2038022" cy="1371600"/>
              </a:xfrm>
            </p:grpSpPr>
            <p:sp>
              <p:nvSpPr>
                <p:cNvPr id="13" name="Arc 12"/>
                <p:cNvSpPr/>
                <p:nvPr/>
              </p:nvSpPr>
              <p:spPr>
                <a:xfrm rot="18812049">
                  <a:off x="6547894" y="2052138"/>
                  <a:ext cx="1371600" cy="1371600"/>
                </a:xfrm>
                <a:prstGeom prst="arc">
                  <a:avLst>
                    <a:gd name="adj1" fmla="val 16226971"/>
                    <a:gd name="adj2" fmla="val 0"/>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Connector 13"/>
                <p:cNvCxnSpPr/>
                <p:nvPr/>
              </p:nvCxnSpPr>
              <p:spPr>
                <a:xfrm rot="5400000" flipH="1">
                  <a:off x="646508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flipH="1">
                  <a:off x="7968067" y="1982603"/>
                  <a:ext cx="12328" cy="535042"/>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sp>
          <p:nvSpPr>
            <p:cNvPr id="5" name="Oval 4"/>
            <p:cNvSpPr>
              <a:spLocks noChangeAspect="1"/>
            </p:cNvSpPr>
            <p:nvPr/>
          </p:nvSpPr>
          <p:spPr>
            <a:xfrm rot="20991487">
              <a:off x="6902701" y="2156460"/>
              <a:ext cx="640080" cy="640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6096000" y="2475706"/>
              <a:ext cx="685800" cy="1588"/>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16" name="Group 24"/>
            <p:cNvGrpSpPr/>
            <p:nvPr/>
          </p:nvGrpSpPr>
          <p:grpSpPr>
            <a:xfrm>
              <a:off x="6164320" y="2701160"/>
              <a:ext cx="861133" cy="597180"/>
              <a:chOff x="6248400" y="2701160"/>
              <a:chExt cx="861133" cy="597180"/>
            </a:xfrm>
          </p:grpSpPr>
          <p:cxnSp>
            <p:nvCxnSpPr>
              <p:cNvPr id="23" name="Straight Arrow Connector 22"/>
              <p:cNvCxnSpPr/>
              <p:nvPr/>
            </p:nvCxnSpPr>
            <p:spPr>
              <a:xfrm flipV="1">
                <a:off x="6771290" y="2701160"/>
                <a:ext cx="304800" cy="228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248400" y="2898230"/>
                <a:ext cx="861133" cy="400110"/>
              </a:xfrm>
              <a:prstGeom prst="rect">
                <a:avLst/>
              </a:prstGeom>
              <a:noFill/>
            </p:spPr>
            <p:txBody>
              <a:bodyPr wrap="none" rtlCol="0">
                <a:spAutoFit/>
              </a:bodyPr>
              <a:lstStyle/>
              <a:p>
                <a:r>
                  <a:rPr lang="en-US" sz="2000" dirty="0" smtClean="0"/>
                  <a:t>C</a:t>
                </a:r>
                <a:r>
                  <a:rPr lang="en-US" sz="2000" baseline="-25000" dirty="0" smtClean="0"/>
                  <a:t>As</a:t>
                </a:r>
                <a:r>
                  <a:rPr lang="en-US" sz="2000" dirty="0" smtClean="0"/>
                  <a:t>=0</a:t>
                </a:r>
              </a:p>
            </p:txBody>
          </p:sp>
        </p:grpSp>
        <p:sp>
          <p:nvSpPr>
            <p:cNvPr id="26" name="TextBox 25"/>
            <p:cNvSpPr txBox="1"/>
            <p:nvPr/>
          </p:nvSpPr>
          <p:spPr>
            <a:xfrm>
              <a:off x="6855370" y="2307020"/>
              <a:ext cx="755335" cy="338554"/>
            </a:xfrm>
            <a:prstGeom prst="rect">
              <a:avLst/>
            </a:prstGeom>
            <a:noFill/>
          </p:spPr>
          <p:txBody>
            <a:bodyPr wrap="none" rtlCol="0">
              <a:spAutoFit/>
            </a:bodyPr>
            <a:lstStyle/>
            <a:p>
              <a:r>
                <a:rPr lang="en-US" sz="1600" dirty="0" smtClean="0"/>
                <a:t>0.01m</a:t>
              </a:r>
            </a:p>
          </p:txBody>
        </p:sp>
        <p:sp>
          <p:nvSpPr>
            <p:cNvPr id="27" name="Rectangle 26"/>
            <p:cNvSpPr/>
            <p:nvPr/>
          </p:nvSpPr>
          <p:spPr>
            <a:xfrm>
              <a:off x="7543800" y="1828800"/>
              <a:ext cx="1494320" cy="369332"/>
            </a:xfrm>
            <a:prstGeom prst="rect">
              <a:avLst/>
            </a:prstGeom>
          </p:spPr>
          <p:txBody>
            <a:bodyPr wrap="none">
              <a:spAutoFit/>
            </a:bodyPr>
            <a:lstStyle/>
            <a:p>
              <a:r>
                <a:rPr lang="en-US" dirty="0" err="1">
                  <a:solidFill>
                    <a:schemeClr val="tx2"/>
                  </a:solidFill>
                  <a:cs typeface="Arial"/>
                </a:rPr>
                <a:t>C</a:t>
              </a:r>
              <a:r>
                <a:rPr lang="en-US" baseline="-25000" dirty="0" err="1">
                  <a:solidFill>
                    <a:schemeClr val="tx2"/>
                  </a:solidFill>
                  <a:cs typeface="Arial"/>
                </a:rPr>
                <a:t>Ab</a:t>
              </a:r>
              <a:r>
                <a:rPr lang="en-US" dirty="0">
                  <a:solidFill>
                    <a:schemeClr val="tx2"/>
                  </a:solidFill>
                  <a:cs typeface="Arial"/>
                </a:rPr>
                <a:t>= 1 mol/L</a:t>
              </a:r>
              <a:endParaRPr lang="en-US" dirty="0">
                <a:solidFill>
                  <a:schemeClr val="tx2"/>
                </a:solidFill>
              </a:endParaRPr>
            </a:p>
          </p:txBody>
        </p:sp>
      </p:grpSp>
      <p:sp>
        <p:nvSpPr>
          <p:cNvPr id="29" name="TextBox 28"/>
          <p:cNvSpPr txBox="1"/>
          <p:nvPr/>
        </p:nvSpPr>
        <p:spPr>
          <a:xfrm>
            <a:off x="114300" y="3048000"/>
            <a:ext cx="8915400" cy="707886"/>
          </a:xfrm>
          <a:prstGeom prst="rect">
            <a:avLst/>
          </a:prstGeom>
          <a:noFill/>
        </p:spPr>
        <p:txBody>
          <a:bodyPr wrap="square" rtlCol="0">
            <a:spAutoFit/>
          </a:bodyPr>
          <a:lstStyle/>
          <a:p>
            <a:r>
              <a:rPr lang="en-US" sz="2000" dirty="0" smtClean="0"/>
              <a:t>The velocity is non-zero, so we primarily have convective mass transfer to the catalyst particle:</a:t>
            </a:r>
          </a:p>
        </p:txBody>
      </p:sp>
      <p:graphicFrame>
        <p:nvGraphicFramePr>
          <p:cNvPr id="11266" name="Object 2"/>
          <p:cNvGraphicFramePr>
            <a:graphicFrameLocks noChangeAspect="1"/>
          </p:cNvGraphicFramePr>
          <p:nvPr>
            <p:extLst/>
          </p:nvPr>
        </p:nvGraphicFramePr>
        <p:xfrm>
          <a:off x="2914650" y="3475038"/>
          <a:ext cx="3314700" cy="431800"/>
        </p:xfrm>
        <a:graphic>
          <a:graphicData uri="http://schemas.openxmlformats.org/presentationml/2006/ole">
            <mc:AlternateContent xmlns:mc="http://schemas.openxmlformats.org/markup-compatibility/2006">
              <mc:Choice xmlns:v="urn:schemas-microsoft-com:vml" Requires="v">
                <p:oleObj spid="_x0000_s63503" name="Equation" r:id="rId3" imgW="3314520" imgH="431640" progId="Equation.DSMT4">
                  <p:embed/>
                </p:oleObj>
              </mc:Choice>
              <mc:Fallback>
                <p:oleObj name="Equation" r:id="rId3" imgW="3314520" imgH="431640" progId="Equation.DSMT4">
                  <p:embed/>
                  <p:pic>
                    <p:nvPicPr>
                      <p:cNvPr id="0" name=""/>
                      <p:cNvPicPr>
                        <a:picLocks noChangeAspect="1" noChangeArrowheads="1"/>
                      </p:cNvPicPr>
                      <p:nvPr/>
                    </p:nvPicPr>
                    <p:blipFill>
                      <a:blip r:embed="rId4"/>
                      <a:srcRect/>
                      <a:stretch>
                        <a:fillRect/>
                      </a:stretch>
                    </p:blipFill>
                    <p:spPr bwMode="auto">
                      <a:xfrm>
                        <a:off x="2914650" y="3475038"/>
                        <a:ext cx="3314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TextBox 30"/>
          <p:cNvSpPr txBox="1"/>
          <p:nvPr/>
        </p:nvSpPr>
        <p:spPr>
          <a:xfrm>
            <a:off x="788988" y="3925957"/>
            <a:ext cx="2546350" cy="707886"/>
          </a:xfrm>
          <a:prstGeom prst="rect">
            <a:avLst/>
          </a:prstGeom>
          <a:noFill/>
        </p:spPr>
        <p:txBody>
          <a:bodyPr wrap="square" rtlCol="0">
            <a:spAutoFit/>
          </a:bodyPr>
          <a:lstStyle/>
          <a:p>
            <a:r>
              <a:rPr lang="en-US" sz="2000" dirty="0" smtClean="0">
                <a:solidFill>
                  <a:srgbClr val="0000FF"/>
                </a:solidFill>
              </a:rPr>
              <a:t>Computed </a:t>
            </a:r>
            <a:r>
              <a:rPr lang="en-US" sz="2000" dirty="0" err="1" smtClean="0">
                <a:solidFill>
                  <a:srgbClr val="0000FF"/>
                </a:solidFill>
              </a:rPr>
              <a:t>k</a:t>
            </a:r>
            <a:r>
              <a:rPr lang="en-US" sz="2000" baseline="-25000" dirty="0" err="1" smtClean="0">
                <a:solidFill>
                  <a:srgbClr val="0000FF"/>
                </a:solidFill>
              </a:rPr>
              <a:t>C</a:t>
            </a:r>
            <a:r>
              <a:rPr lang="en-US" sz="2000" baseline="-25000" dirty="0" smtClean="0">
                <a:solidFill>
                  <a:srgbClr val="0000FF"/>
                </a:solidFill>
              </a:rPr>
              <a:t> </a:t>
            </a:r>
            <a:r>
              <a:rPr lang="en-US" sz="2000" dirty="0" smtClean="0">
                <a:solidFill>
                  <a:srgbClr val="0000FF"/>
                </a:solidFill>
              </a:rPr>
              <a:t>from </a:t>
            </a:r>
            <a:r>
              <a:rPr lang="en-US" sz="2000" dirty="0" err="1" smtClean="0">
                <a:solidFill>
                  <a:srgbClr val="0000FF"/>
                </a:solidFill>
              </a:rPr>
              <a:t>Fr</a:t>
            </a:r>
            <a:r>
              <a:rPr lang="en-US" sz="2000" dirty="0" err="1" smtClean="0">
                <a:solidFill>
                  <a:srgbClr val="0000FF"/>
                </a:solidFill>
                <a:latin typeface="Arial"/>
                <a:cs typeface="Arial"/>
              </a:rPr>
              <a:t>össling</a:t>
            </a:r>
            <a:r>
              <a:rPr lang="en-US" sz="2000" dirty="0">
                <a:solidFill>
                  <a:srgbClr val="0000FF"/>
                </a:solidFill>
                <a:latin typeface="Arial"/>
                <a:cs typeface="Arial"/>
              </a:rPr>
              <a:t> </a:t>
            </a:r>
            <a:r>
              <a:rPr lang="en-US" sz="2000" dirty="0" smtClean="0">
                <a:solidFill>
                  <a:srgbClr val="0000FF"/>
                </a:solidFill>
                <a:latin typeface="Arial"/>
                <a:cs typeface="Arial"/>
              </a:rPr>
              <a:t>correlation:</a:t>
            </a:r>
            <a:endParaRPr lang="en-US" sz="2000" dirty="0" smtClean="0">
              <a:solidFill>
                <a:srgbClr val="0000FF"/>
              </a:solidFill>
            </a:endParaRPr>
          </a:p>
        </p:txBody>
      </p:sp>
      <p:graphicFrame>
        <p:nvGraphicFramePr>
          <p:cNvPr id="11269" name="Object 5"/>
          <p:cNvGraphicFramePr>
            <a:graphicFrameLocks noChangeAspect="1"/>
          </p:cNvGraphicFramePr>
          <p:nvPr>
            <p:extLst/>
          </p:nvPr>
        </p:nvGraphicFramePr>
        <p:xfrm>
          <a:off x="4124325" y="3911600"/>
          <a:ext cx="1409700" cy="736600"/>
        </p:xfrm>
        <a:graphic>
          <a:graphicData uri="http://schemas.openxmlformats.org/presentationml/2006/ole">
            <mc:AlternateContent xmlns:mc="http://schemas.openxmlformats.org/markup-compatibility/2006">
              <mc:Choice xmlns:v="urn:schemas-microsoft-com:vml" Requires="v">
                <p:oleObj spid="_x0000_s63504" name="Equation" r:id="rId5" imgW="1409400" imgH="736560" progId="Equation.DSMT4">
                  <p:embed/>
                </p:oleObj>
              </mc:Choice>
              <mc:Fallback>
                <p:oleObj name="Equation" r:id="rId5" imgW="1409400" imgH="7365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24325" y="3911600"/>
                        <a:ext cx="1409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79" name="Object 15"/>
          <p:cNvGraphicFramePr>
            <a:graphicFrameLocks noChangeAspect="1"/>
          </p:cNvGraphicFramePr>
          <p:nvPr>
            <p:extLst/>
          </p:nvPr>
        </p:nvGraphicFramePr>
        <p:xfrm>
          <a:off x="6310313" y="3944938"/>
          <a:ext cx="2057400" cy="609600"/>
        </p:xfrm>
        <a:graphic>
          <a:graphicData uri="http://schemas.openxmlformats.org/presentationml/2006/ole">
            <mc:AlternateContent xmlns:mc="http://schemas.openxmlformats.org/markup-compatibility/2006">
              <mc:Choice xmlns:v="urn:schemas-microsoft-com:vml" Requires="v">
                <p:oleObj spid="_x0000_s63505" name="Equation" r:id="rId7" imgW="2057400" imgH="609480" progId="Equation.DSMT4">
                  <p:embed/>
                </p:oleObj>
              </mc:Choice>
              <mc:Fallback>
                <p:oleObj name="Equation" r:id="rId7" imgW="2057400" imgH="609480" progId="Equation.DSMT4">
                  <p:embed/>
                  <p:pic>
                    <p:nvPicPr>
                      <p:cNvPr id="0" name=""/>
                      <p:cNvPicPr>
                        <a:picLocks noChangeAspect="1" noChangeArrowheads="1"/>
                      </p:cNvPicPr>
                      <p:nvPr/>
                    </p:nvPicPr>
                    <p:blipFill>
                      <a:blip r:embed="rId8"/>
                      <a:srcRect/>
                      <a:stretch>
                        <a:fillRect/>
                      </a:stretch>
                    </p:blipFill>
                    <p:spPr bwMode="auto">
                      <a:xfrm>
                        <a:off x="6310313" y="3944938"/>
                        <a:ext cx="20574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80" name="Object 16"/>
          <p:cNvGraphicFramePr>
            <a:graphicFrameLocks noChangeAspect="1"/>
          </p:cNvGraphicFramePr>
          <p:nvPr>
            <p:extLst/>
          </p:nvPr>
        </p:nvGraphicFramePr>
        <p:xfrm>
          <a:off x="14288" y="4695825"/>
          <a:ext cx="5321300" cy="736600"/>
        </p:xfrm>
        <a:graphic>
          <a:graphicData uri="http://schemas.openxmlformats.org/presentationml/2006/ole">
            <mc:AlternateContent xmlns:mc="http://schemas.openxmlformats.org/markup-compatibility/2006">
              <mc:Choice xmlns:v="urn:schemas-microsoft-com:vml" Requires="v">
                <p:oleObj spid="_x0000_s63506" name="Equation" r:id="rId9" imgW="5321160" imgH="736560" progId="Equation.DSMT4">
                  <p:embed/>
                </p:oleObj>
              </mc:Choice>
              <mc:Fallback>
                <p:oleObj name="Equation" r:id="rId9" imgW="5321160" imgH="736560" progId="Equation.DSMT4">
                  <p:embed/>
                  <p:pic>
                    <p:nvPicPr>
                      <p:cNvPr id="0" name=""/>
                      <p:cNvPicPr>
                        <a:picLocks noChangeAspect="1" noChangeArrowheads="1"/>
                      </p:cNvPicPr>
                      <p:nvPr/>
                    </p:nvPicPr>
                    <p:blipFill>
                      <a:blip r:embed="rId10"/>
                      <a:srcRect/>
                      <a:stretch>
                        <a:fillRect/>
                      </a:stretch>
                    </p:blipFill>
                    <p:spPr bwMode="auto">
                      <a:xfrm>
                        <a:off x="14288" y="4695825"/>
                        <a:ext cx="53213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81" name="Object 17"/>
          <p:cNvGraphicFramePr>
            <a:graphicFrameLocks noChangeAspect="1"/>
          </p:cNvGraphicFramePr>
          <p:nvPr>
            <p:extLst/>
          </p:nvPr>
        </p:nvGraphicFramePr>
        <p:xfrm>
          <a:off x="5310790" y="4733874"/>
          <a:ext cx="3822700" cy="660400"/>
        </p:xfrm>
        <a:graphic>
          <a:graphicData uri="http://schemas.openxmlformats.org/presentationml/2006/ole">
            <mc:AlternateContent xmlns:mc="http://schemas.openxmlformats.org/markup-compatibility/2006">
              <mc:Choice xmlns:v="urn:schemas-microsoft-com:vml" Requires="v">
                <p:oleObj spid="_x0000_s63507" name="Equation" r:id="rId11" imgW="3822480" imgH="660240" progId="Equation.DSMT4">
                  <p:embed/>
                </p:oleObj>
              </mc:Choice>
              <mc:Fallback>
                <p:oleObj name="Equation" r:id="rId11" imgW="3822480" imgH="66024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10790" y="4733874"/>
                        <a:ext cx="38227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403161" y="5465618"/>
            <a:ext cx="8013732" cy="400110"/>
          </a:xfrm>
          <a:prstGeom prst="rect">
            <a:avLst/>
          </a:prstGeom>
          <a:noFill/>
        </p:spPr>
        <p:txBody>
          <a:bodyPr wrap="none" rtlCol="0">
            <a:spAutoFit/>
          </a:bodyPr>
          <a:lstStyle/>
          <a:p>
            <a:pPr algn="ctr"/>
            <a:r>
              <a:rPr lang="en-US" sz="2000" dirty="0" smtClean="0">
                <a:solidFill>
                  <a:srgbClr val="7030A0"/>
                </a:solidFill>
              </a:rPr>
              <a:t>Because the reactant is consumed as soon as it reaches the surface</a:t>
            </a:r>
          </a:p>
        </p:txBody>
      </p:sp>
      <p:graphicFrame>
        <p:nvGraphicFramePr>
          <p:cNvPr id="12305" name="Object 17"/>
          <p:cNvGraphicFramePr>
            <a:graphicFrameLocks noChangeAspect="1"/>
          </p:cNvGraphicFramePr>
          <p:nvPr>
            <p:extLst/>
          </p:nvPr>
        </p:nvGraphicFramePr>
        <p:xfrm>
          <a:off x="2381250" y="5868114"/>
          <a:ext cx="4381500" cy="660400"/>
        </p:xfrm>
        <a:graphic>
          <a:graphicData uri="http://schemas.openxmlformats.org/presentationml/2006/ole">
            <mc:AlternateContent xmlns:mc="http://schemas.openxmlformats.org/markup-compatibility/2006">
              <mc:Choice xmlns:v="urn:schemas-microsoft-com:vml" Requires="v">
                <p:oleObj spid="_x0000_s63508" name="Equation" r:id="rId13" imgW="4381200" imgH="660240" progId="Equation.DSMT4">
                  <p:embed/>
                </p:oleObj>
              </mc:Choice>
              <mc:Fallback>
                <p:oleObj name="Equation" r:id="rId13" imgW="4381200" imgH="6602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81250" y="5868114"/>
                        <a:ext cx="43815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961682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280"/>
                                        </p:tgtEl>
                                        <p:attrNameLst>
                                          <p:attrName>style.visibility</p:attrName>
                                        </p:attrNameLst>
                                      </p:cBhvr>
                                      <p:to>
                                        <p:strVal val="visible"/>
                                      </p:to>
                                    </p:set>
                                    <p:animEffect transition="in" filter="checkerboard(across)">
                                      <p:cBhvr>
                                        <p:cTn id="7" dur="500"/>
                                        <p:tgtEl>
                                          <p:spTgt spid="1128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281"/>
                                        </p:tgtEl>
                                        <p:attrNameLst>
                                          <p:attrName>style.visibility</p:attrName>
                                        </p:attrNameLst>
                                      </p:cBhvr>
                                      <p:to>
                                        <p:strVal val="visible"/>
                                      </p:to>
                                    </p:set>
                                    <p:animEffect transition="in" filter="checkerboard(across)">
                                      <p:cBhvr>
                                        <p:cTn id="12" dur="500"/>
                                        <p:tgtEl>
                                          <p:spTgt spid="11281"/>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42"/>
                                        </p:tgtEl>
                                        <p:attrNameLst>
                                          <p:attrName>style.visibility</p:attrName>
                                        </p:attrNameLst>
                                      </p:cBhvr>
                                      <p:to>
                                        <p:strVal val="visible"/>
                                      </p:to>
                                    </p:set>
                                    <p:anim calcmode="discrete" valueType="clr">
                                      <p:cBhvr override="childStyle">
                                        <p:cTn id="17"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42"/>
                                        </p:tgtEl>
                                        <p:attrNameLst>
                                          <p:attrName>fillcolor</p:attrName>
                                        </p:attrNameLst>
                                      </p:cBhvr>
                                      <p:tavLst>
                                        <p:tav tm="0">
                                          <p:val>
                                            <p:clrVal>
                                              <a:schemeClr val="accent2"/>
                                            </p:clrVal>
                                          </p:val>
                                        </p:tav>
                                        <p:tav tm="50000">
                                          <p:val>
                                            <p:clrVal>
                                              <a:schemeClr val="hlink"/>
                                            </p:clrVal>
                                          </p:val>
                                        </p:tav>
                                      </p:tavLst>
                                    </p:anim>
                                    <p:set>
                                      <p:cBhvr>
                                        <p:cTn id="19" dur="80"/>
                                        <p:tgtEl>
                                          <p:spTgt spid="42"/>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12305"/>
                                        </p:tgtEl>
                                        <p:attrNameLst>
                                          <p:attrName>style.visibility</p:attrName>
                                        </p:attrNameLst>
                                      </p:cBhvr>
                                      <p:to>
                                        <p:strVal val="visible"/>
                                      </p:to>
                                    </p:set>
                                    <p:animEffect transition="in" filter="checkerboard(across)">
                                      <p:cBhvr>
                                        <p:cTn id="24" dur="500"/>
                                        <p:tgtEl>
                                          <p:spTgt spid="12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0"/>
            <a:ext cx="8686799" cy="1015663"/>
          </a:xfrm>
          <a:prstGeom prst="rect">
            <a:avLst/>
          </a:prstGeom>
          <a:noFill/>
        </p:spPr>
        <p:txBody>
          <a:bodyPr wrap="square" rtlCol="0">
            <a:spAutoFit/>
          </a:bodyPr>
          <a:lstStyle/>
          <a:p>
            <a:r>
              <a:rPr lang="en-US" sz="2000" dirty="0" smtClean="0"/>
              <a:t>For the previous example, derive an equation for the flux </a:t>
            </a:r>
            <a:r>
              <a:rPr lang="en-US" sz="2000" dirty="0" smtClean="0">
                <a:solidFill>
                  <a:srgbClr val="FF0000"/>
                </a:solidFill>
              </a:rPr>
              <a:t>if the reaction  were not instantaneous</a:t>
            </a:r>
            <a:r>
              <a:rPr lang="en-US" sz="2000" dirty="0" smtClean="0"/>
              <a:t>, and was instead at steady state (</a:t>
            </a:r>
            <a:r>
              <a:rPr lang="en-US" sz="2000" dirty="0" err="1" smtClean="0"/>
              <a:t>W</a:t>
            </a:r>
            <a:r>
              <a:rPr lang="en-US" sz="2000" baseline="-25000" dirty="0" err="1" smtClean="0"/>
              <a:t>A|surface</a:t>
            </a:r>
            <a:r>
              <a:rPr lang="en-US" sz="2000" dirty="0" smtClean="0"/>
              <a:t> =-</a:t>
            </a:r>
            <a:r>
              <a:rPr lang="en-US" sz="2000" dirty="0" err="1" smtClean="0"/>
              <a:t>r</a:t>
            </a:r>
            <a:r>
              <a:rPr lang="en-US" sz="2000" baseline="-25000" dirty="0" err="1" smtClean="0"/>
              <a:t>A</a:t>
            </a:r>
            <a:r>
              <a:rPr lang="en-US" sz="2000" dirty="0" smtClean="0"/>
              <a:t>”) and followed the kinetics: -</a:t>
            </a:r>
            <a:r>
              <a:rPr lang="en-US" sz="2000" dirty="0" err="1" smtClean="0"/>
              <a:t>r</a:t>
            </a:r>
            <a:r>
              <a:rPr lang="en-US" sz="2000" baseline="-25000" dirty="0" err="1" smtClean="0"/>
              <a:t>AS</a:t>
            </a:r>
            <a:r>
              <a:rPr lang="en-US" sz="2000" dirty="0" smtClean="0"/>
              <a:t>’’=</a:t>
            </a:r>
            <a:r>
              <a:rPr lang="en-US" sz="2000" dirty="0" err="1" smtClean="0"/>
              <a:t>k</a:t>
            </a:r>
            <a:r>
              <a:rPr lang="en-US" sz="2000" baseline="-25000" dirty="0" err="1" smtClean="0"/>
              <a:t>r</a:t>
            </a:r>
            <a:r>
              <a:rPr lang="en-US" sz="2000" dirty="0" err="1" smtClean="0"/>
              <a:t>C</a:t>
            </a:r>
            <a:r>
              <a:rPr lang="en-US" sz="2000" baseline="-25000" dirty="0" err="1" smtClean="0"/>
              <a:t>As</a:t>
            </a:r>
            <a:r>
              <a:rPr lang="en-US" sz="2000" baseline="-25000" dirty="0" smtClean="0"/>
              <a:t>  </a:t>
            </a:r>
            <a:r>
              <a:rPr lang="en-US" sz="2000" dirty="0" smtClean="0"/>
              <a:t>(Observed rate is not diffusion limited)</a:t>
            </a:r>
          </a:p>
        </p:txBody>
      </p:sp>
      <p:graphicFrame>
        <p:nvGraphicFramePr>
          <p:cNvPr id="13314" name="Object 2"/>
          <p:cNvGraphicFramePr>
            <a:graphicFrameLocks noChangeAspect="1"/>
          </p:cNvGraphicFramePr>
          <p:nvPr>
            <p:extLst/>
          </p:nvPr>
        </p:nvGraphicFramePr>
        <p:xfrm>
          <a:off x="3334955" y="1907785"/>
          <a:ext cx="2235200" cy="431800"/>
        </p:xfrm>
        <a:graphic>
          <a:graphicData uri="http://schemas.openxmlformats.org/presentationml/2006/ole">
            <mc:AlternateContent xmlns:mc="http://schemas.openxmlformats.org/markup-compatibility/2006">
              <mc:Choice xmlns:v="urn:schemas-microsoft-com:vml" Requires="v">
                <p:oleObj spid="_x0000_s64551" name="Equation" r:id="rId4" imgW="2234880" imgH="431640" progId="Equation.DSMT4">
                  <p:embed/>
                </p:oleObj>
              </mc:Choice>
              <mc:Fallback>
                <p:oleObj name="Equation" r:id="rId4" imgW="223488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4955" y="1907785"/>
                        <a:ext cx="22352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5" name="Object 3"/>
          <p:cNvGraphicFramePr>
            <a:graphicFrameLocks noChangeAspect="1"/>
          </p:cNvGraphicFramePr>
          <p:nvPr>
            <p:extLst/>
          </p:nvPr>
        </p:nvGraphicFramePr>
        <p:xfrm>
          <a:off x="228600" y="3184525"/>
          <a:ext cx="2616200" cy="355600"/>
        </p:xfrm>
        <a:graphic>
          <a:graphicData uri="http://schemas.openxmlformats.org/presentationml/2006/ole">
            <mc:AlternateContent xmlns:mc="http://schemas.openxmlformats.org/markup-compatibility/2006">
              <mc:Choice xmlns:v="urn:schemas-microsoft-com:vml" Requires="v">
                <p:oleObj spid="_x0000_s64552" name="Equation" r:id="rId6" imgW="2616120" imgH="355320" progId="Equation.DSMT4">
                  <p:embed/>
                </p:oleObj>
              </mc:Choice>
              <mc:Fallback>
                <p:oleObj name="Equation" r:id="rId6" imgW="2616120" imgH="355320" progId="Equation.DSMT4">
                  <p:embed/>
                  <p:pic>
                    <p:nvPicPr>
                      <p:cNvPr id="0" name=""/>
                      <p:cNvPicPr>
                        <a:picLocks noChangeAspect="1" noChangeArrowheads="1"/>
                      </p:cNvPicPr>
                      <p:nvPr/>
                    </p:nvPicPr>
                    <p:blipFill>
                      <a:blip r:embed="rId7"/>
                      <a:srcRect/>
                      <a:stretch>
                        <a:fillRect/>
                      </a:stretch>
                    </p:blipFill>
                    <p:spPr bwMode="auto">
                      <a:xfrm>
                        <a:off x="228600" y="3184525"/>
                        <a:ext cx="26162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53776" y="1484305"/>
            <a:ext cx="9036448" cy="400110"/>
          </a:xfrm>
          <a:prstGeom prst="rect">
            <a:avLst/>
          </a:prstGeom>
          <a:noFill/>
        </p:spPr>
        <p:txBody>
          <a:bodyPr wrap="none" rtlCol="0">
            <a:spAutoFit/>
          </a:bodyPr>
          <a:lstStyle/>
          <a:p>
            <a:pPr algn="ctr"/>
            <a:r>
              <a:rPr lang="en-US" sz="2000" dirty="0" smtClean="0"/>
              <a:t>Because the reaction at the surface is at the steady state &amp; not instantaneous:</a:t>
            </a:r>
          </a:p>
        </p:txBody>
      </p:sp>
      <p:sp>
        <p:nvSpPr>
          <p:cNvPr id="8" name="TextBox 7"/>
          <p:cNvSpPr txBox="1"/>
          <p:nvPr/>
        </p:nvSpPr>
        <p:spPr>
          <a:xfrm>
            <a:off x="228600" y="2310245"/>
            <a:ext cx="8686800" cy="400110"/>
          </a:xfrm>
          <a:prstGeom prst="rect">
            <a:avLst/>
          </a:prstGeom>
          <a:noFill/>
        </p:spPr>
        <p:txBody>
          <a:bodyPr wrap="square" rtlCol="0">
            <a:spAutoFit/>
          </a:bodyPr>
          <a:lstStyle/>
          <a:p>
            <a:pPr algn="ctr"/>
            <a:r>
              <a:rPr lang="en-US" sz="2000" dirty="0" smtClean="0"/>
              <a:t>So if </a:t>
            </a:r>
            <a:r>
              <a:rPr lang="en-US" sz="2000" dirty="0" smtClean="0">
                <a:solidFill>
                  <a:srgbClr val="FF00FF"/>
                </a:solidFill>
              </a:rPr>
              <a:t>C</a:t>
            </a:r>
            <a:r>
              <a:rPr lang="en-US" sz="2000" baseline="-25000" dirty="0" smtClean="0">
                <a:solidFill>
                  <a:srgbClr val="FF00FF"/>
                </a:solidFill>
              </a:rPr>
              <a:t>As</a:t>
            </a:r>
            <a:r>
              <a:rPr lang="en-US" sz="2000" dirty="0" smtClean="0"/>
              <a:t> were in terms of measurable species, we would know </a:t>
            </a:r>
            <a:r>
              <a:rPr lang="en-US" sz="2000" dirty="0" err="1" smtClean="0"/>
              <a:t>W</a:t>
            </a:r>
            <a:r>
              <a:rPr lang="en-US" sz="2000" baseline="-25000" dirty="0" err="1" smtClean="0"/>
              <a:t>A,boundary</a:t>
            </a:r>
            <a:r>
              <a:rPr lang="en-US" sz="2000" dirty="0" smtClean="0"/>
              <a:t>   </a:t>
            </a:r>
            <a:endParaRPr lang="en-US" sz="2000" dirty="0" smtClean="0">
              <a:solidFill>
                <a:srgbClr val="0000FF"/>
              </a:solidFill>
            </a:endParaRPr>
          </a:p>
        </p:txBody>
      </p:sp>
      <p:graphicFrame>
        <p:nvGraphicFramePr>
          <p:cNvPr id="13316" name="Object 4"/>
          <p:cNvGraphicFramePr>
            <a:graphicFrameLocks noChangeAspect="1"/>
          </p:cNvGraphicFramePr>
          <p:nvPr>
            <p:extLst/>
          </p:nvPr>
        </p:nvGraphicFramePr>
        <p:xfrm>
          <a:off x="2925763" y="3190875"/>
          <a:ext cx="2946400" cy="330200"/>
        </p:xfrm>
        <a:graphic>
          <a:graphicData uri="http://schemas.openxmlformats.org/presentationml/2006/ole">
            <mc:AlternateContent xmlns:mc="http://schemas.openxmlformats.org/markup-compatibility/2006">
              <mc:Choice xmlns:v="urn:schemas-microsoft-com:vml" Requires="v">
                <p:oleObj spid="_x0000_s64553" name="Equation" r:id="rId8" imgW="2946240" imgH="330120" progId="Equation.DSMT4">
                  <p:embed/>
                </p:oleObj>
              </mc:Choice>
              <mc:Fallback>
                <p:oleObj name="Equation" r:id="rId8" imgW="2946240" imgH="330120" progId="Equation.DSMT4">
                  <p:embed/>
                  <p:pic>
                    <p:nvPicPr>
                      <p:cNvPr id="0" name=""/>
                      <p:cNvPicPr>
                        <a:picLocks noChangeAspect="1" noChangeArrowheads="1"/>
                      </p:cNvPicPr>
                      <p:nvPr/>
                    </p:nvPicPr>
                    <p:blipFill>
                      <a:blip r:embed="rId9"/>
                      <a:srcRect/>
                      <a:stretch>
                        <a:fillRect/>
                      </a:stretch>
                    </p:blipFill>
                    <p:spPr bwMode="auto">
                      <a:xfrm>
                        <a:off x="2925763" y="3190875"/>
                        <a:ext cx="29464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7" name="Object 5"/>
          <p:cNvGraphicFramePr>
            <a:graphicFrameLocks noChangeAspect="1"/>
          </p:cNvGraphicFramePr>
          <p:nvPr>
            <p:extLst/>
          </p:nvPr>
        </p:nvGraphicFramePr>
        <p:xfrm>
          <a:off x="5994400" y="3184525"/>
          <a:ext cx="2946400" cy="330200"/>
        </p:xfrm>
        <a:graphic>
          <a:graphicData uri="http://schemas.openxmlformats.org/presentationml/2006/ole">
            <mc:AlternateContent xmlns:mc="http://schemas.openxmlformats.org/markup-compatibility/2006">
              <mc:Choice xmlns:v="urn:schemas-microsoft-com:vml" Requires="v">
                <p:oleObj spid="_x0000_s64554" name="Equation" r:id="rId10" imgW="2946240" imgH="330120" progId="Equation.DSMT4">
                  <p:embed/>
                </p:oleObj>
              </mc:Choice>
              <mc:Fallback>
                <p:oleObj name="Equation" r:id="rId10" imgW="2946240" imgH="330120" progId="Equation.DSMT4">
                  <p:embed/>
                  <p:pic>
                    <p:nvPicPr>
                      <p:cNvPr id="0" name=""/>
                      <p:cNvPicPr>
                        <a:picLocks noChangeAspect="1" noChangeArrowheads="1"/>
                      </p:cNvPicPr>
                      <p:nvPr/>
                    </p:nvPicPr>
                    <p:blipFill>
                      <a:blip r:embed="rId11"/>
                      <a:srcRect/>
                      <a:stretch>
                        <a:fillRect/>
                      </a:stretch>
                    </p:blipFill>
                    <p:spPr bwMode="auto">
                      <a:xfrm>
                        <a:off x="5994400" y="3184525"/>
                        <a:ext cx="29464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8" name="Object 2"/>
          <p:cNvGraphicFramePr>
            <a:graphicFrameLocks noChangeAspect="1"/>
          </p:cNvGraphicFramePr>
          <p:nvPr/>
        </p:nvGraphicFramePr>
        <p:xfrm>
          <a:off x="1612900" y="1032640"/>
          <a:ext cx="3263900" cy="457200"/>
        </p:xfrm>
        <a:graphic>
          <a:graphicData uri="http://schemas.openxmlformats.org/presentationml/2006/ole">
            <mc:AlternateContent xmlns:mc="http://schemas.openxmlformats.org/markup-compatibility/2006">
              <mc:Choice xmlns:v="urn:schemas-microsoft-com:vml" Requires="v">
                <p:oleObj spid="_x0000_s64555" name="Equation" r:id="rId12" imgW="3263760" imgH="457200" progId="Equation.DSMT4">
                  <p:embed/>
                </p:oleObj>
              </mc:Choice>
              <mc:Fallback>
                <p:oleObj name="Equation" r:id="rId12" imgW="3263760" imgH="4572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2900" y="1032640"/>
                        <a:ext cx="32639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19" name="Object 2"/>
          <p:cNvGraphicFramePr>
            <a:graphicFrameLocks noChangeAspect="1"/>
          </p:cNvGraphicFramePr>
          <p:nvPr/>
        </p:nvGraphicFramePr>
        <p:xfrm>
          <a:off x="5727700" y="1082675"/>
          <a:ext cx="1549400" cy="330200"/>
        </p:xfrm>
        <a:graphic>
          <a:graphicData uri="http://schemas.openxmlformats.org/presentationml/2006/ole">
            <mc:AlternateContent xmlns:mc="http://schemas.openxmlformats.org/markup-compatibility/2006">
              <mc:Choice xmlns:v="urn:schemas-microsoft-com:vml" Requires="v">
                <p:oleObj spid="_x0000_s64556" name="Equation" r:id="rId14" imgW="1549080" imgH="330120" progId="Equation.DSMT4">
                  <p:embed/>
                </p:oleObj>
              </mc:Choice>
              <mc:Fallback>
                <p:oleObj name="Equation" r:id="rId14" imgW="1549080" imgH="33012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27700" y="1082675"/>
                        <a:ext cx="15494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0" name="Object 2"/>
          <p:cNvGraphicFramePr>
            <a:graphicFrameLocks noChangeAspect="1"/>
          </p:cNvGraphicFramePr>
          <p:nvPr>
            <p:extLst/>
          </p:nvPr>
        </p:nvGraphicFramePr>
        <p:xfrm>
          <a:off x="5664200" y="1929245"/>
          <a:ext cx="889000" cy="330200"/>
        </p:xfrm>
        <a:graphic>
          <a:graphicData uri="http://schemas.openxmlformats.org/presentationml/2006/ole">
            <mc:AlternateContent xmlns:mc="http://schemas.openxmlformats.org/markup-compatibility/2006">
              <mc:Choice xmlns:v="urn:schemas-microsoft-com:vml" Requires="v">
                <p:oleObj spid="_x0000_s64557" name="Equation" r:id="rId16" imgW="888840" imgH="330120" progId="Equation.DSMT4">
                  <p:embed/>
                </p:oleObj>
              </mc:Choice>
              <mc:Fallback>
                <p:oleObj name="Equation" r:id="rId16" imgW="888840" imgH="330120" progId="Equation.DSMT4">
                  <p:embed/>
                  <p:pic>
                    <p:nvPicPr>
                      <p:cNvPr id="0" name=""/>
                      <p:cNvPicPr>
                        <a:picLocks noChangeAspect="1" noChangeArrowheads="1"/>
                      </p:cNvPicPr>
                      <p:nvPr/>
                    </p:nvPicPr>
                    <p:blipFill>
                      <a:blip r:embed="rId17"/>
                      <a:srcRect/>
                      <a:stretch>
                        <a:fillRect/>
                      </a:stretch>
                    </p:blipFill>
                    <p:spPr bwMode="auto">
                      <a:xfrm>
                        <a:off x="5664200" y="1929245"/>
                        <a:ext cx="8890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Rectangle 13"/>
          <p:cNvSpPr/>
          <p:nvPr/>
        </p:nvSpPr>
        <p:spPr>
          <a:xfrm>
            <a:off x="342900" y="2701755"/>
            <a:ext cx="8458200" cy="400110"/>
          </a:xfrm>
          <a:prstGeom prst="rect">
            <a:avLst/>
          </a:prstGeom>
        </p:spPr>
        <p:txBody>
          <a:bodyPr wrap="square">
            <a:spAutoFit/>
          </a:bodyPr>
          <a:lstStyle/>
          <a:p>
            <a:pPr algn="ctr"/>
            <a:r>
              <a:rPr lang="en-US" sz="2000" dirty="0" smtClean="0">
                <a:solidFill>
                  <a:srgbClr val="0000FF"/>
                </a:solidFill>
              </a:rPr>
              <a:t>Use the equality to put C</a:t>
            </a:r>
            <a:r>
              <a:rPr lang="en-US" sz="2000" baseline="-25000" dirty="0" smtClean="0">
                <a:solidFill>
                  <a:srgbClr val="0000FF"/>
                </a:solidFill>
              </a:rPr>
              <a:t>As</a:t>
            </a:r>
            <a:r>
              <a:rPr lang="en-US" sz="2000" dirty="0" smtClean="0">
                <a:solidFill>
                  <a:srgbClr val="0000FF"/>
                </a:solidFill>
              </a:rPr>
              <a:t> in terms of measurable species (solve for </a:t>
            </a:r>
            <a:r>
              <a:rPr lang="en-US" sz="2000" dirty="0" smtClean="0">
                <a:solidFill>
                  <a:srgbClr val="FF00FF"/>
                </a:solidFill>
              </a:rPr>
              <a:t>C</a:t>
            </a:r>
            <a:r>
              <a:rPr lang="en-US" sz="2000" baseline="-25000" dirty="0" smtClean="0">
                <a:solidFill>
                  <a:srgbClr val="FF00FF"/>
                </a:solidFill>
              </a:rPr>
              <a:t>As</a:t>
            </a:r>
            <a:r>
              <a:rPr lang="en-US" sz="2000" dirty="0" smtClean="0">
                <a:solidFill>
                  <a:srgbClr val="0000FF"/>
                </a:solidFill>
              </a:rPr>
              <a:t>)</a:t>
            </a:r>
          </a:p>
        </p:txBody>
      </p:sp>
      <p:graphicFrame>
        <p:nvGraphicFramePr>
          <p:cNvPr id="13321" name="Object 9"/>
          <p:cNvGraphicFramePr>
            <a:graphicFrameLocks noChangeAspect="1"/>
          </p:cNvGraphicFramePr>
          <p:nvPr>
            <p:extLst/>
          </p:nvPr>
        </p:nvGraphicFramePr>
        <p:xfrm>
          <a:off x="971550" y="3802063"/>
          <a:ext cx="2781300" cy="355600"/>
        </p:xfrm>
        <a:graphic>
          <a:graphicData uri="http://schemas.openxmlformats.org/presentationml/2006/ole">
            <mc:AlternateContent xmlns:mc="http://schemas.openxmlformats.org/markup-compatibility/2006">
              <mc:Choice xmlns:v="urn:schemas-microsoft-com:vml" Requires="v">
                <p:oleObj spid="_x0000_s64558" name="Equation" r:id="rId18" imgW="2781000" imgH="355320" progId="Equation.DSMT4">
                  <p:embed/>
                </p:oleObj>
              </mc:Choice>
              <mc:Fallback>
                <p:oleObj name="Equation" r:id="rId18" imgW="2781000" imgH="355320" progId="Equation.DSMT4">
                  <p:embed/>
                  <p:pic>
                    <p:nvPicPr>
                      <p:cNvPr id="0" name=""/>
                      <p:cNvPicPr>
                        <a:picLocks noChangeAspect="1" noChangeArrowheads="1"/>
                      </p:cNvPicPr>
                      <p:nvPr/>
                    </p:nvPicPr>
                    <p:blipFill>
                      <a:blip r:embed="rId19"/>
                      <a:srcRect/>
                      <a:stretch>
                        <a:fillRect/>
                      </a:stretch>
                    </p:blipFill>
                    <p:spPr bwMode="auto">
                      <a:xfrm>
                        <a:off x="971550" y="3802063"/>
                        <a:ext cx="27813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22" name="Object 10"/>
          <p:cNvGraphicFramePr>
            <a:graphicFrameLocks noChangeAspect="1"/>
          </p:cNvGraphicFramePr>
          <p:nvPr>
            <p:extLst/>
          </p:nvPr>
        </p:nvGraphicFramePr>
        <p:xfrm>
          <a:off x="4157663" y="3605213"/>
          <a:ext cx="1841500" cy="698500"/>
        </p:xfrm>
        <a:graphic>
          <a:graphicData uri="http://schemas.openxmlformats.org/presentationml/2006/ole">
            <mc:AlternateContent xmlns:mc="http://schemas.openxmlformats.org/markup-compatibility/2006">
              <mc:Choice xmlns:v="urn:schemas-microsoft-com:vml" Requires="v">
                <p:oleObj spid="_x0000_s64559" name="Equation" r:id="rId20" imgW="1841400" imgH="698400" progId="Equation.DSMT4">
                  <p:embed/>
                </p:oleObj>
              </mc:Choice>
              <mc:Fallback>
                <p:oleObj name="Equation" r:id="rId20" imgW="1841400" imgH="698400" progId="Equation.DSMT4">
                  <p:embed/>
                  <p:pic>
                    <p:nvPicPr>
                      <p:cNvPr id="0" name=""/>
                      <p:cNvPicPr>
                        <a:picLocks noChangeAspect="1" noChangeArrowheads="1"/>
                      </p:cNvPicPr>
                      <p:nvPr/>
                    </p:nvPicPr>
                    <p:blipFill>
                      <a:blip r:embed="rId21"/>
                      <a:srcRect/>
                      <a:stretch>
                        <a:fillRect/>
                      </a:stretch>
                    </p:blipFill>
                    <p:spPr bwMode="auto">
                      <a:xfrm>
                        <a:off x="4157663" y="3605213"/>
                        <a:ext cx="18415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23" name="Object 2"/>
          <p:cNvGraphicFramePr>
            <a:graphicFrameLocks noChangeAspect="1"/>
          </p:cNvGraphicFramePr>
          <p:nvPr>
            <p:extLst/>
          </p:nvPr>
        </p:nvGraphicFramePr>
        <p:xfrm>
          <a:off x="990600" y="4518025"/>
          <a:ext cx="3213100" cy="431800"/>
        </p:xfrm>
        <a:graphic>
          <a:graphicData uri="http://schemas.openxmlformats.org/presentationml/2006/ole">
            <mc:AlternateContent xmlns:mc="http://schemas.openxmlformats.org/markup-compatibility/2006">
              <mc:Choice xmlns:v="urn:schemas-microsoft-com:vml" Requires="v">
                <p:oleObj spid="_x0000_s64560" name="Equation" r:id="rId22" imgW="3213000" imgH="431640" progId="Equation.DSMT4">
                  <p:embed/>
                </p:oleObj>
              </mc:Choice>
              <mc:Fallback>
                <p:oleObj name="Equation" r:id="rId22" imgW="3213000" imgH="431640" progId="Equation.DSMT4">
                  <p:embed/>
                  <p:pic>
                    <p:nvPicPr>
                      <p:cNvPr id="0" name=""/>
                      <p:cNvPicPr>
                        <a:picLocks noChangeAspect="1" noChangeArrowheads="1"/>
                      </p:cNvPicPr>
                      <p:nvPr/>
                    </p:nvPicPr>
                    <p:blipFill>
                      <a:blip r:embed="rId23"/>
                      <a:srcRect/>
                      <a:stretch>
                        <a:fillRect/>
                      </a:stretch>
                    </p:blipFill>
                    <p:spPr bwMode="auto">
                      <a:xfrm>
                        <a:off x="990600" y="4518025"/>
                        <a:ext cx="32131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324" name="Object 2"/>
          <p:cNvGraphicFramePr>
            <a:graphicFrameLocks noChangeAspect="1"/>
          </p:cNvGraphicFramePr>
          <p:nvPr>
            <p:extLst/>
          </p:nvPr>
        </p:nvGraphicFramePr>
        <p:xfrm>
          <a:off x="4292600" y="4343400"/>
          <a:ext cx="3848100" cy="698500"/>
        </p:xfrm>
        <a:graphic>
          <a:graphicData uri="http://schemas.openxmlformats.org/presentationml/2006/ole">
            <mc:AlternateContent xmlns:mc="http://schemas.openxmlformats.org/markup-compatibility/2006">
              <mc:Choice xmlns:v="urn:schemas-microsoft-com:vml" Requires="v">
                <p:oleObj spid="_x0000_s64561" name="Equation" r:id="rId24" imgW="3848040" imgH="698400" progId="Equation.DSMT4">
                  <p:embed/>
                </p:oleObj>
              </mc:Choice>
              <mc:Fallback>
                <p:oleObj name="Equation" r:id="rId24" imgW="3848040" imgH="698400" progId="Equation.DSMT4">
                  <p:embed/>
                  <p:pic>
                    <p:nvPicPr>
                      <p:cNvPr id="0" name=""/>
                      <p:cNvPicPr>
                        <a:picLocks noChangeAspect="1" noChangeArrowheads="1"/>
                      </p:cNvPicPr>
                      <p:nvPr/>
                    </p:nvPicPr>
                    <p:blipFill>
                      <a:blip r:embed="rId25"/>
                      <a:srcRect/>
                      <a:stretch>
                        <a:fillRect/>
                      </a:stretch>
                    </p:blipFill>
                    <p:spPr bwMode="auto">
                      <a:xfrm>
                        <a:off x="4292600" y="4343400"/>
                        <a:ext cx="38481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Box 18"/>
          <p:cNvSpPr txBox="1"/>
          <p:nvPr/>
        </p:nvSpPr>
        <p:spPr>
          <a:xfrm>
            <a:off x="6172200" y="3727985"/>
            <a:ext cx="1742849" cy="400110"/>
          </a:xfrm>
          <a:prstGeom prst="rect">
            <a:avLst/>
          </a:prstGeom>
          <a:noFill/>
        </p:spPr>
        <p:txBody>
          <a:bodyPr wrap="none" rtlCol="0">
            <a:spAutoFit/>
          </a:bodyPr>
          <a:lstStyle/>
          <a:p>
            <a:r>
              <a:rPr lang="en-US" sz="2000" dirty="0" smtClean="0">
                <a:solidFill>
                  <a:srgbClr val="0000FF"/>
                </a:solidFill>
              </a:rPr>
              <a:t>Plug into -</a:t>
            </a:r>
            <a:r>
              <a:rPr lang="en-US" sz="2000" dirty="0" err="1" smtClean="0">
                <a:solidFill>
                  <a:srgbClr val="0000FF"/>
                </a:solidFill>
              </a:rPr>
              <a:t>r’’</a:t>
            </a:r>
            <a:r>
              <a:rPr lang="en-US" sz="2000" baseline="-25000" dirty="0" err="1" smtClean="0">
                <a:solidFill>
                  <a:srgbClr val="0000FF"/>
                </a:solidFill>
              </a:rPr>
              <a:t>As</a:t>
            </a:r>
            <a:endParaRPr lang="en-US" sz="2000" dirty="0" smtClean="0">
              <a:solidFill>
                <a:srgbClr val="0000FF"/>
              </a:solidFill>
            </a:endParaRPr>
          </a:p>
        </p:txBody>
      </p:sp>
      <p:sp>
        <p:nvSpPr>
          <p:cNvPr id="20" name="TextBox 19"/>
          <p:cNvSpPr txBox="1"/>
          <p:nvPr/>
        </p:nvSpPr>
        <p:spPr>
          <a:xfrm>
            <a:off x="44670" y="4976813"/>
            <a:ext cx="3048000" cy="707886"/>
          </a:xfrm>
          <a:prstGeom prst="rect">
            <a:avLst/>
          </a:prstGeom>
          <a:noFill/>
        </p:spPr>
        <p:txBody>
          <a:bodyPr wrap="square" rtlCol="0">
            <a:spAutoFit/>
          </a:bodyPr>
          <a:lstStyle/>
          <a:p>
            <a:r>
              <a:rPr lang="en-US" sz="2000" dirty="0" smtClean="0">
                <a:solidFill>
                  <a:srgbClr val="7030A0"/>
                </a:solidFill>
              </a:rPr>
              <a:t>Rapid </a:t>
            </a:r>
            <a:r>
              <a:rPr lang="en-US" sz="2000" dirty="0" err="1" smtClean="0">
                <a:solidFill>
                  <a:srgbClr val="7030A0"/>
                </a:solidFill>
              </a:rPr>
              <a:t>rxn</a:t>
            </a:r>
            <a:r>
              <a:rPr lang="en-US" sz="2000" dirty="0" smtClean="0">
                <a:solidFill>
                  <a:srgbClr val="7030A0"/>
                </a:solidFill>
              </a:rPr>
              <a:t>, </a:t>
            </a:r>
            <a:r>
              <a:rPr lang="en-US" sz="2000" dirty="0" err="1" smtClean="0">
                <a:solidFill>
                  <a:srgbClr val="7030A0"/>
                </a:solidFill>
              </a:rPr>
              <a:t>k</a:t>
            </a:r>
            <a:r>
              <a:rPr lang="en-US" sz="2000" baseline="-25000" dirty="0" err="1" smtClean="0">
                <a:solidFill>
                  <a:srgbClr val="7030A0"/>
                </a:solidFill>
              </a:rPr>
              <a:t>r</a:t>
            </a:r>
            <a:r>
              <a:rPr lang="en-US" sz="2000" dirty="0" smtClean="0">
                <a:solidFill>
                  <a:srgbClr val="7030A0"/>
                </a:solidFill>
              </a:rPr>
              <a:t>&gt;&gt;</a:t>
            </a:r>
            <a:r>
              <a:rPr lang="en-US" sz="2000" dirty="0" err="1" smtClean="0">
                <a:solidFill>
                  <a:srgbClr val="7030A0"/>
                </a:solidFill>
              </a:rPr>
              <a:t>k</a:t>
            </a:r>
            <a:r>
              <a:rPr lang="en-US" sz="2000" baseline="-25000" dirty="0" err="1" smtClean="0">
                <a:solidFill>
                  <a:srgbClr val="7030A0"/>
                </a:solidFill>
              </a:rPr>
              <a:t>c</a:t>
            </a:r>
            <a:r>
              <a:rPr lang="en-US" sz="2000" dirty="0" smtClean="0">
                <a:solidFill>
                  <a:srgbClr val="7030A0"/>
                </a:solidFill>
                <a:latin typeface="Arial"/>
                <a:cs typeface="Arial"/>
              </a:rPr>
              <a:t>→ </a:t>
            </a:r>
            <a:r>
              <a:rPr lang="en-US" sz="2000" dirty="0" err="1" smtClean="0">
                <a:solidFill>
                  <a:srgbClr val="7030A0"/>
                </a:solidFill>
              </a:rPr>
              <a:t>k</a:t>
            </a:r>
            <a:r>
              <a:rPr lang="en-US" sz="2000" baseline="-25000" dirty="0" err="1" smtClean="0">
                <a:solidFill>
                  <a:srgbClr val="7030A0"/>
                </a:solidFill>
              </a:rPr>
              <a:t>c</a:t>
            </a:r>
            <a:r>
              <a:rPr lang="en-US" sz="2000" dirty="0" smtClean="0">
                <a:solidFill>
                  <a:srgbClr val="7030A0"/>
                </a:solidFill>
              </a:rPr>
              <a:t> in denominator is negligible</a:t>
            </a:r>
          </a:p>
        </p:txBody>
      </p:sp>
      <p:graphicFrame>
        <p:nvGraphicFramePr>
          <p:cNvPr id="13325" name="Object 13"/>
          <p:cNvGraphicFramePr>
            <a:graphicFrameLocks noChangeAspect="1"/>
          </p:cNvGraphicFramePr>
          <p:nvPr>
            <p:extLst/>
          </p:nvPr>
        </p:nvGraphicFramePr>
        <p:xfrm>
          <a:off x="3003550" y="5011737"/>
          <a:ext cx="1879600" cy="698500"/>
        </p:xfrm>
        <a:graphic>
          <a:graphicData uri="http://schemas.openxmlformats.org/presentationml/2006/ole">
            <mc:AlternateContent xmlns:mc="http://schemas.openxmlformats.org/markup-compatibility/2006">
              <mc:Choice xmlns:v="urn:schemas-microsoft-com:vml" Requires="v">
                <p:oleObj spid="_x0000_s64562" name="Equation" r:id="rId26" imgW="1879560" imgH="698400" progId="Equation.DSMT4">
                  <p:embed/>
                </p:oleObj>
              </mc:Choice>
              <mc:Fallback>
                <p:oleObj name="Equation" r:id="rId26" imgW="1879560" imgH="69840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003550" y="5011737"/>
                        <a:ext cx="18796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 name="Object 22"/>
          <p:cNvGraphicFramePr>
            <a:graphicFrameLocks noChangeAspect="1"/>
          </p:cNvGraphicFramePr>
          <p:nvPr>
            <p:extLst/>
          </p:nvPr>
        </p:nvGraphicFramePr>
        <p:xfrm>
          <a:off x="1828800" y="1971285"/>
          <a:ext cx="901700" cy="330200"/>
        </p:xfrm>
        <a:graphic>
          <a:graphicData uri="http://schemas.openxmlformats.org/presentationml/2006/ole">
            <mc:AlternateContent xmlns:mc="http://schemas.openxmlformats.org/markup-compatibility/2006">
              <mc:Choice xmlns:v="urn:schemas-microsoft-com:vml" Requires="v">
                <p:oleObj spid="_x0000_s64563" name="Equation" r:id="rId28" imgW="901440" imgH="330120" progId="Equation.DSMT4">
                  <p:embed/>
                </p:oleObj>
              </mc:Choice>
              <mc:Fallback>
                <p:oleObj name="Equation" r:id="rId28" imgW="901440" imgH="33012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828800" y="1971285"/>
                        <a:ext cx="901700"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9" name="Straight Connector 28"/>
          <p:cNvCxnSpPr/>
          <p:nvPr/>
        </p:nvCxnSpPr>
        <p:spPr>
          <a:xfrm>
            <a:off x="4388069" y="5434012"/>
            <a:ext cx="3810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flipV="1">
            <a:off x="4388069" y="5434012"/>
            <a:ext cx="3048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3327" name="Object 15"/>
          <p:cNvGraphicFramePr>
            <a:graphicFrameLocks noChangeAspect="1"/>
          </p:cNvGraphicFramePr>
          <p:nvPr>
            <p:extLst/>
          </p:nvPr>
        </p:nvGraphicFramePr>
        <p:xfrm>
          <a:off x="5029200" y="5014912"/>
          <a:ext cx="2197100" cy="685800"/>
        </p:xfrm>
        <a:graphic>
          <a:graphicData uri="http://schemas.openxmlformats.org/presentationml/2006/ole">
            <mc:AlternateContent xmlns:mc="http://schemas.openxmlformats.org/markup-compatibility/2006">
              <mc:Choice xmlns:v="urn:schemas-microsoft-com:vml" Requires="v">
                <p:oleObj spid="_x0000_s64564" name="Equation" r:id="rId30" imgW="2197080" imgH="685800" progId="Equation.DSMT4">
                  <p:embed/>
                </p:oleObj>
              </mc:Choice>
              <mc:Fallback>
                <p:oleObj name="Equation" r:id="rId30" imgW="2197080" imgH="68580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029200" y="5014912"/>
                        <a:ext cx="21971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34" name="Straight Connector 33"/>
          <p:cNvCxnSpPr/>
          <p:nvPr/>
        </p:nvCxnSpPr>
        <p:spPr>
          <a:xfrm>
            <a:off x="6140669" y="5053012"/>
            <a:ext cx="3810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521669" y="5434012"/>
            <a:ext cx="3810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3328" name="Object 16"/>
          <p:cNvGraphicFramePr>
            <a:graphicFrameLocks noChangeAspect="1"/>
          </p:cNvGraphicFramePr>
          <p:nvPr>
            <p:extLst/>
          </p:nvPr>
        </p:nvGraphicFramePr>
        <p:xfrm>
          <a:off x="7194550" y="5073650"/>
          <a:ext cx="1930400" cy="330200"/>
        </p:xfrm>
        <a:graphic>
          <a:graphicData uri="http://schemas.openxmlformats.org/presentationml/2006/ole">
            <mc:AlternateContent xmlns:mc="http://schemas.openxmlformats.org/markup-compatibility/2006">
              <mc:Choice xmlns:v="urn:schemas-microsoft-com:vml" Requires="v">
                <p:oleObj spid="_x0000_s64565" name="Equation" r:id="rId32" imgW="1930320" imgH="330120" progId="Equation.DSMT4">
                  <p:embed/>
                </p:oleObj>
              </mc:Choice>
              <mc:Fallback>
                <p:oleObj name="Equation" r:id="rId32" imgW="1930320" imgH="33012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194550" y="5073650"/>
                        <a:ext cx="19304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 name="TextBox 36"/>
          <p:cNvSpPr txBox="1"/>
          <p:nvPr/>
        </p:nvSpPr>
        <p:spPr>
          <a:xfrm>
            <a:off x="7162800" y="5379328"/>
            <a:ext cx="1992853" cy="369332"/>
          </a:xfrm>
          <a:prstGeom prst="rect">
            <a:avLst/>
          </a:prstGeom>
          <a:noFill/>
        </p:spPr>
        <p:txBody>
          <a:bodyPr wrap="none" rtlCol="0">
            <a:spAutoFit/>
          </a:bodyPr>
          <a:lstStyle/>
          <a:p>
            <a:pPr algn="r"/>
            <a:r>
              <a:rPr lang="en-US" b="1" dirty="0" smtClean="0">
                <a:solidFill>
                  <a:srgbClr val="7030A0"/>
                </a:solidFill>
              </a:rPr>
              <a:t>Diffusion limited</a:t>
            </a:r>
          </a:p>
        </p:txBody>
      </p:sp>
      <p:sp>
        <p:nvSpPr>
          <p:cNvPr id="38" name="TextBox 37"/>
          <p:cNvSpPr txBox="1"/>
          <p:nvPr/>
        </p:nvSpPr>
        <p:spPr>
          <a:xfrm>
            <a:off x="44670" y="5754200"/>
            <a:ext cx="3048000" cy="707886"/>
          </a:xfrm>
          <a:prstGeom prst="rect">
            <a:avLst/>
          </a:prstGeom>
          <a:noFill/>
        </p:spPr>
        <p:txBody>
          <a:bodyPr wrap="square" rtlCol="0">
            <a:spAutoFit/>
          </a:bodyPr>
          <a:lstStyle/>
          <a:p>
            <a:r>
              <a:rPr lang="en-US" sz="2000" dirty="0" smtClean="0">
                <a:solidFill>
                  <a:srgbClr val="7030A0"/>
                </a:solidFill>
              </a:rPr>
              <a:t>Slow </a:t>
            </a:r>
            <a:r>
              <a:rPr lang="en-US" sz="2000" dirty="0" err="1" smtClean="0">
                <a:solidFill>
                  <a:srgbClr val="7030A0"/>
                </a:solidFill>
              </a:rPr>
              <a:t>rxn</a:t>
            </a:r>
            <a:r>
              <a:rPr lang="en-US" sz="2000" dirty="0" smtClean="0">
                <a:solidFill>
                  <a:srgbClr val="7030A0"/>
                </a:solidFill>
              </a:rPr>
              <a:t>, </a:t>
            </a:r>
            <a:r>
              <a:rPr lang="en-US" sz="2000" dirty="0" err="1" smtClean="0">
                <a:solidFill>
                  <a:srgbClr val="7030A0"/>
                </a:solidFill>
              </a:rPr>
              <a:t>k</a:t>
            </a:r>
            <a:r>
              <a:rPr lang="en-US" sz="2000" baseline="-25000" dirty="0" err="1" smtClean="0">
                <a:solidFill>
                  <a:srgbClr val="7030A0"/>
                </a:solidFill>
              </a:rPr>
              <a:t>r</a:t>
            </a:r>
            <a:r>
              <a:rPr lang="en-US" sz="2000" dirty="0" smtClean="0">
                <a:solidFill>
                  <a:srgbClr val="7030A0"/>
                </a:solidFill>
              </a:rPr>
              <a:t>&lt;&lt;</a:t>
            </a:r>
            <a:r>
              <a:rPr lang="en-US" sz="2000" dirty="0" err="1" smtClean="0">
                <a:solidFill>
                  <a:srgbClr val="7030A0"/>
                </a:solidFill>
              </a:rPr>
              <a:t>k</a:t>
            </a:r>
            <a:r>
              <a:rPr lang="en-US" sz="2000" baseline="-25000" dirty="0" err="1" smtClean="0">
                <a:solidFill>
                  <a:srgbClr val="7030A0"/>
                </a:solidFill>
              </a:rPr>
              <a:t>c</a:t>
            </a:r>
            <a:r>
              <a:rPr lang="en-US" sz="2000" dirty="0" smtClean="0">
                <a:solidFill>
                  <a:srgbClr val="7030A0"/>
                </a:solidFill>
                <a:latin typeface="Arial"/>
                <a:cs typeface="Arial"/>
              </a:rPr>
              <a:t>→ </a:t>
            </a:r>
            <a:r>
              <a:rPr lang="en-US" sz="2000" dirty="0" err="1" smtClean="0">
                <a:solidFill>
                  <a:srgbClr val="7030A0"/>
                </a:solidFill>
              </a:rPr>
              <a:t>k</a:t>
            </a:r>
            <a:r>
              <a:rPr lang="en-US" sz="2000" baseline="-25000" dirty="0" err="1" smtClean="0">
                <a:solidFill>
                  <a:srgbClr val="7030A0"/>
                </a:solidFill>
              </a:rPr>
              <a:t>r</a:t>
            </a:r>
            <a:r>
              <a:rPr lang="en-US" sz="2000" dirty="0" smtClean="0">
                <a:solidFill>
                  <a:srgbClr val="7030A0"/>
                </a:solidFill>
              </a:rPr>
              <a:t> in denominator is negligible</a:t>
            </a:r>
          </a:p>
        </p:txBody>
      </p:sp>
      <p:graphicFrame>
        <p:nvGraphicFramePr>
          <p:cNvPr id="39" name="Object 13"/>
          <p:cNvGraphicFramePr>
            <a:graphicFrameLocks noChangeAspect="1"/>
          </p:cNvGraphicFramePr>
          <p:nvPr>
            <p:extLst/>
          </p:nvPr>
        </p:nvGraphicFramePr>
        <p:xfrm>
          <a:off x="3003550" y="5788601"/>
          <a:ext cx="1879600" cy="698500"/>
        </p:xfrm>
        <a:graphic>
          <a:graphicData uri="http://schemas.openxmlformats.org/presentationml/2006/ole">
            <mc:AlternateContent xmlns:mc="http://schemas.openxmlformats.org/markup-compatibility/2006">
              <mc:Choice xmlns:v="urn:schemas-microsoft-com:vml" Requires="v">
                <p:oleObj spid="_x0000_s64566" name="Equation" r:id="rId34" imgW="1879560" imgH="698400" progId="Equation.DSMT4">
                  <p:embed/>
                </p:oleObj>
              </mc:Choice>
              <mc:Fallback>
                <p:oleObj name="Equation" r:id="rId34" imgW="1879560" imgH="69840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3003550" y="5788601"/>
                        <a:ext cx="18796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40" name="Straight Connector 39"/>
          <p:cNvCxnSpPr/>
          <p:nvPr/>
        </p:nvCxnSpPr>
        <p:spPr>
          <a:xfrm>
            <a:off x="3886200" y="6179126"/>
            <a:ext cx="3810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0800000" flipV="1">
            <a:off x="3886200" y="6179126"/>
            <a:ext cx="3048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42" name="Object 15"/>
          <p:cNvGraphicFramePr>
            <a:graphicFrameLocks noChangeAspect="1"/>
          </p:cNvGraphicFramePr>
          <p:nvPr>
            <p:extLst/>
          </p:nvPr>
        </p:nvGraphicFramePr>
        <p:xfrm>
          <a:off x="5010150" y="5791776"/>
          <a:ext cx="2197100" cy="698500"/>
        </p:xfrm>
        <a:graphic>
          <a:graphicData uri="http://schemas.openxmlformats.org/presentationml/2006/ole">
            <mc:AlternateContent xmlns:mc="http://schemas.openxmlformats.org/markup-compatibility/2006">
              <mc:Choice xmlns:v="urn:schemas-microsoft-com:vml" Requires="v">
                <p:oleObj spid="_x0000_s64567" name="Equation" r:id="rId36" imgW="2197080" imgH="698400" progId="Equation.DSMT4">
                  <p:embed/>
                </p:oleObj>
              </mc:Choice>
              <mc:Fallback>
                <p:oleObj name="Equation" r:id="rId36" imgW="2197080" imgH="698400" progId="Equation.DSMT4">
                  <p:embed/>
                  <p:pic>
                    <p:nvPicPr>
                      <p:cNvPr id="0" name=""/>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5010150" y="5791776"/>
                        <a:ext cx="21971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43" name="Straight Connector 42"/>
          <p:cNvCxnSpPr/>
          <p:nvPr/>
        </p:nvCxnSpPr>
        <p:spPr>
          <a:xfrm>
            <a:off x="6368526" y="5836446"/>
            <a:ext cx="3810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502400" y="6217446"/>
            <a:ext cx="3810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45" name="Object 16"/>
          <p:cNvGraphicFramePr>
            <a:graphicFrameLocks noChangeAspect="1"/>
          </p:cNvGraphicFramePr>
          <p:nvPr>
            <p:extLst/>
          </p:nvPr>
        </p:nvGraphicFramePr>
        <p:xfrm>
          <a:off x="7219950" y="5874326"/>
          <a:ext cx="1905000" cy="330200"/>
        </p:xfrm>
        <a:graphic>
          <a:graphicData uri="http://schemas.openxmlformats.org/presentationml/2006/ole">
            <mc:AlternateContent xmlns:mc="http://schemas.openxmlformats.org/markup-compatibility/2006">
              <mc:Choice xmlns:v="urn:schemas-microsoft-com:vml" Requires="v">
                <p:oleObj spid="_x0000_s64568" name="Equation" r:id="rId38" imgW="1904760" imgH="330120" progId="Equation.DSMT4">
                  <p:embed/>
                </p:oleObj>
              </mc:Choice>
              <mc:Fallback>
                <p:oleObj name="Equation" r:id="rId38" imgW="1904760" imgH="330120" progId="Equation.DSMT4">
                  <p:embed/>
                  <p:pic>
                    <p:nvPicPr>
                      <p:cNvPr id="0" name=""/>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7219950" y="5874326"/>
                        <a:ext cx="19050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6" name="TextBox 45"/>
          <p:cNvSpPr txBox="1"/>
          <p:nvPr/>
        </p:nvSpPr>
        <p:spPr>
          <a:xfrm>
            <a:off x="7219983" y="6179622"/>
            <a:ext cx="1967205" cy="369332"/>
          </a:xfrm>
          <a:prstGeom prst="rect">
            <a:avLst/>
          </a:prstGeom>
          <a:noFill/>
        </p:spPr>
        <p:txBody>
          <a:bodyPr wrap="none" rtlCol="0">
            <a:spAutoFit/>
          </a:bodyPr>
          <a:lstStyle/>
          <a:p>
            <a:pPr algn="r"/>
            <a:r>
              <a:rPr lang="en-US" b="1" dirty="0" smtClean="0">
                <a:solidFill>
                  <a:srgbClr val="7030A0"/>
                </a:solidFill>
              </a:rPr>
              <a:t>Reaction limited</a:t>
            </a:r>
          </a:p>
        </p:txBody>
      </p:sp>
    </p:spTree>
    <p:extLst>
      <p:ext uri="{BB962C8B-B14F-4D97-AF65-F5344CB8AC3E}">
        <p14:creationId xmlns:p14="http://schemas.microsoft.com/office/powerpoint/2010/main" val="42495286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318"/>
                                        </p:tgtEl>
                                        <p:attrNameLst>
                                          <p:attrName>style.visibility</p:attrName>
                                        </p:attrNameLst>
                                      </p:cBhvr>
                                      <p:to>
                                        <p:strVal val="visible"/>
                                      </p:to>
                                    </p:set>
                                    <p:animEffect transition="in" filter="checkerboard(across)">
                                      <p:cBhvr>
                                        <p:cTn id="7" dur="500"/>
                                        <p:tgtEl>
                                          <p:spTgt spid="133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3319"/>
                                        </p:tgtEl>
                                        <p:attrNameLst>
                                          <p:attrName>style.visibility</p:attrName>
                                        </p:attrNameLst>
                                      </p:cBhvr>
                                      <p:to>
                                        <p:strVal val="visible"/>
                                      </p:to>
                                    </p:set>
                                    <p:animEffect transition="in" filter="checkerboard(across)">
                                      <p:cBhvr>
                                        <p:cTn id="12" dur="500"/>
                                        <p:tgtEl>
                                          <p:spTgt spid="13319"/>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7"/>
                                        </p:tgtEl>
                                        <p:attrNameLst>
                                          <p:attrName>style.visibility</p:attrName>
                                        </p:attrNameLst>
                                      </p:cBhvr>
                                      <p:to>
                                        <p:strVal val="visible"/>
                                      </p:to>
                                    </p:set>
                                    <p:anim calcmode="discrete" valueType="clr">
                                      <p:cBhvr override="childStyle">
                                        <p:cTn id="1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7"/>
                                        </p:tgtEl>
                                        <p:attrNameLst>
                                          <p:attrName>fillcolor</p:attrName>
                                        </p:attrNameLst>
                                      </p:cBhvr>
                                      <p:tavLst>
                                        <p:tav tm="0">
                                          <p:val>
                                            <p:clrVal>
                                              <a:schemeClr val="accent2"/>
                                            </p:clrVal>
                                          </p:val>
                                        </p:tav>
                                        <p:tav tm="50000">
                                          <p:val>
                                            <p:clrVal>
                                              <a:schemeClr val="hlink"/>
                                            </p:clrVal>
                                          </p:val>
                                        </p:tav>
                                      </p:tavLst>
                                    </p:anim>
                                    <p:set>
                                      <p:cBhvr>
                                        <p:cTn id="19" dur="80"/>
                                        <p:tgtEl>
                                          <p:spTgt spid="7"/>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checkerboard(across)">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3314"/>
                                        </p:tgtEl>
                                        <p:attrNameLst>
                                          <p:attrName>style.visibility</p:attrName>
                                        </p:attrNameLst>
                                      </p:cBhvr>
                                      <p:to>
                                        <p:strVal val="visible"/>
                                      </p:to>
                                    </p:set>
                                    <p:animEffect transition="in" filter="checkerboard(across)">
                                      <p:cBhvr>
                                        <p:cTn id="29" dur="500"/>
                                        <p:tgtEl>
                                          <p:spTgt spid="13314"/>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13320"/>
                                        </p:tgtEl>
                                        <p:attrNameLst>
                                          <p:attrName>style.visibility</p:attrName>
                                        </p:attrNameLst>
                                      </p:cBhvr>
                                      <p:to>
                                        <p:strVal val="visible"/>
                                      </p:to>
                                    </p:set>
                                    <p:animEffect transition="in" filter="checkerboard(across)">
                                      <p:cBhvr>
                                        <p:cTn id="34" dur="500"/>
                                        <p:tgtEl>
                                          <p:spTgt spid="13320"/>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8"/>
                                        </p:tgtEl>
                                        <p:attrNameLst>
                                          <p:attrName>style.visibility</p:attrName>
                                        </p:attrNameLst>
                                      </p:cBhvr>
                                      <p:to>
                                        <p:strVal val="visible"/>
                                      </p:to>
                                    </p:set>
                                    <p:anim calcmode="discrete" valueType="clr">
                                      <p:cBhvr override="childStyle">
                                        <p:cTn id="39"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8"/>
                                        </p:tgtEl>
                                        <p:attrNameLst>
                                          <p:attrName>fillcolor</p:attrName>
                                        </p:attrNameLst>
                                      </p:cBhvr>
                                      <p:tavLst>
                                        <p:tav tm="0">
                                          <p:val>
                                            <p:clrVal>
                                              <a:schemeClr val="accent2"/>
                                            </p:clrVal>
                                          </p:val>
                                        </p:tav>
                                        <p:tav tm="50000">
                                          <p:val>
                                            <p:clrVal>
                                              <a:schemeClr val="hlink"/>
                                            </p:clrVal>
                                          </p:val>
                                        </p:tav>
                                      </p:tavLst>
                                    </p:anim>
                                    <p:set>
                                      <p:cBhvr>
                                        <p:cTn id="41" dur="80"/>
                                        <p:tgtEl>
                                          <p:spTgt spid="8"/>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ppt_w</p:attrName>
                                        </p:attrNameLst>
                                      </p:cBhvr>
                                      <p:tavLst>
                                        <p:tav tm="0">
                                          <p:val>
                                            <p:fltVal val="0"/>
                                          </p:val>
                                        </p:tav>
                                        <p:tav tm="100000">
                                          <p:val>
                                            <p:strVal val="#ppt_w"/>
                                          </p:val>
                                        </p:tav>
                                      </p:tavLst>
                                    </p:anim>
                                    <p:anim calcmode="lin" valueType="num">
                                      <p:cBhvr>
                                        <p:cTn id="47" dur="500" fill="hold"/>
                                        <p:tgtEl>
                                          <p:spTgt spid="14"/>
                                        </p:tgtEl>
                                        <p:attrNameLst>
                                          <p:attrName>ppt_h</p:attrName>
                                        </p:attrNameLst>
                                      </p:cBhvr>
                                      <p:tavLst>
                                        <p:tav tm="0">
                                          <p:val>
                                            <p:fltVal val="0"/>
                                          </p:val>
                                        </p:tav>
                                        <p:tav tm="100000">
                                          <p:val>
                                            <p:strVal val="#ppt_h"/>
                                          </p:val>
                                        </p:tav>
                                      </p:tavLst>
                                    </p:anim>
                                    <p:animEffect transition="in" filter="fade">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3315"/>
                                        </p:tgtEl>
                                        <p:attrNameLst>
                                          <p:attrName>style.visibility</p:attrName>
                                        </p:attrNameLst>
                                      </p:cBhvr>
                                      <p:to>
                                        <p:strVal val="visible"/>
                                      </p:to>
                                    </p:set>
                                    <p:animEffect transition="in" filter="wipe(left)">
                                      <p:cBhvr>
                                        <p:cTn id="53" dur="1000"/>
                                        <p:tgtEl>
                                          <p:spTgt spid="13315"/>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13316"/>
                                        </p:tgtEl>
                                        <p:attrNameLst>
                                          <p:attrName>style.visibility</p:attrName>
                                        </p:attrNameLst>
                                      </p:cBhvr>
                                      <p:to>
                                        <p:strVal val="visible"/>
                                      </p:to>
                                    </p:set>
                                    <p:animEffect transition="in" filter="wipe(left)">
                                      <p:cBhvr>
                                        <p:cTn id="58" dur="1000"/>
                                        <p:tgtEl>
                                          <p:spTgt spid="1331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13317"/>
                                        </p:tgtEl>
                                        <p:attrNameLst>
                                          <p:attrName>style.visibility</p:attrName>
                                        </p:attrNameLst>
                                      </p:cBhvr>
                                      <p:to>
                                        <p:strVal val="visible"/>
                                      </p:to>
                                    </p:set>
                                    <p:animEffect transition="in" filter="wipe(left)">
                                      <p:cBhvr>
                                        <p:cTn id="63" dur="1000"/>
                                        <p:tgtEl>
                                          <p:spTgt spid="1331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13321"/>
                                        </p:tgtEl>
                                        <p:attrNameLst>
                                          <p:attrName>style.visibility</p:attrName>
                                        </p:attrNameLst>
                                      </p:cBhvr>
                                      <p:to>
                                        <p:strVal val="visible"/>
                                      </p:to>
                                    </p:set>
                                    <p:animEffect transition="in" filter="wipe(left)">
                                      <p:cBhvr>
                                        <p:cTn id="68" dur="1000"/>
                                        <p:tgtEl>
                                          <p:spTgt spid="13321"/>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3322"/>
                                        </p:tgtEl>
                                        <p:attrNameLst>
                                          <p:attrName>style.visibility</p:attrName>
                                        </p:attrNameLst>
                                      </p:cBhvr>
                                      <p:to>
                                        <p:strVal val="visible"/>
                                      </p:to>
                                    </p:set>
                                    <p:animEffect transition="in" filter="wipe(left)">
                                      <p:cBhvr>
                                        <p:cTn id="73" dur="1000"/>
                                        <p:tgtEl>
                                          <p:spTgt spid="13322"/>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grpId="0" nodeType="click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p:cTn id="78" dur="500" fill="hold"/>
                                        <p:tgtEl>
                                          <p:spTgt spid="19"/>
                                        </p:tgtEl>
                                        <p:attrNameLst>
                                          <p:attrName>ppt_w</p:attrName>
                                        </p:attrNameLst>
                                      </p:cBhvr>
                                      <p:tavLst>
                                        <p:tav tm="0">
                                          <p:val>
                                            <p:fltVal val="0"/>
                                          </p:val>
                                        </p:tav>
                                        <p:tav tm="100000">
                                          <p:val>
                                            <p:strVal val="#ppt_w"/>
                                          </p:val>
                                        </p:tav>
                                      </p:tavLst>
                                    </p:anim>
                                    <p:anim calcmode="lin" valueType="num">
                                      <p:cBhvr>
                                        <p:cTn id="79" dur="500" fill="hold"/>
                                        <p:tgtEl>
                                          <p:spTgt spid="19"/>
                                        </p:tgtEl>
                                        <p:attrNameLst>
                                          <p:attrName>ppt_h</p:attrName>
                                        </p:attrNameLst>
                                      </p:cBhvr>
                                      <p:tavLst>
                                        <p:tav tm="0">
                                          <p:val>
                                            <p:fltVal val="0"/>
                                          </p:val>
                                        </p:tav>
                                        <p:tav tm="100000">
                                          <p:val>
                                            <p:strVal val="#ppt_h"/>
                                          </p:val>
                                        </p:tav>
                                      </p:tavLst>
                                    </p:anim>
                                    <p:animEffect transition="in" filter="fade">
                                      <p:cBhvr>
                                        <p:cTn id="80" dur="500"/>
                                        <p:tgtEl>
                                          <p:spTgt spid="19"/>
                                        </p:tgtEl>
                                      </p:cBhvr>
                                    </p:animEffec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nodeType="clickEffect">
                                  <p:stCondLst>
                                    <p:cond delay="0"/>
                                  </p:stCondLst>
                                  <p:childTnLst>
                                    <p:set>
                                      <p:cBhvr>
                                        <p:cTn id="84" dur="1" fill="hold">
                                          <p:stCondLst>
                                            <p:cond delay="0"/>
                                          </p:stCondLst>
                                        </p:cTn>
                                        <p:tgtEl>
                                          <p:spTgt spid="13323"/>
                                        </p:tgtEl>
                                        <p:attrNameLst>
                                          <p:attrName>style.visibility</p:attrName>
                                        </p:attrNameLst>
                                      </p:cBhvr>
                                      <p:to>
                                        <p:strVal val="visible"/>
                                      </p:to>
                                    </p:set>
                                    <p:animEffect transition="in" filter="checkerboard(across)">
                                      <p:cBhvr>
                                        <p:cTn id="85" dur="500"/>
                                        <p:tgtEl>
                                          <p:spTgt spid="13323"/>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13324"/>
                                        </p:tgtEl>
                                        <p:attrNameLst>
                                          <p:attrName>style.visibility</p:attrName>
                                        </p:attrNameLst>
                                      </p:cBhvr>
                                      <p:to>
                                        <p:strVal val="visible"/>
                                      </p:to>
                                    </p:set>
                                    <p:animEffect transition="in" filter="wipe(left)">
                                      <p:cBhvr>
                                        <p:cTn id="90" dur="2000"/>
                                        <p:tgtEl>
                                          <p:spTgt spid="13324"/>
                                        </p:tgtEl>
                                      </p:cBhvr>
                                    </p:animEffect>
                                  </p:childTnLst>
                                </p:cTn>
                              </p:par>
                            </p:childTnLst>
                          </p:cTn>
                        </p:par>
                      </p:childTnLst>
                    </p:cTn>
                  </p:par>
                  <p:par>
                    <p:cTn id="91" fill="hold">
                      <p:stCondLst>
                        <p:cond delay="indefinite"/>
                      </p:stCondLst>
                      <p:childTnLst>
                        <p:par>
                          <p:cTn id="92" fill="hold">
                            <p:stCondLst>
                              <p:cond delay="0"/>
                            </p:stCondLst>
                            <p:childTnLst>
                              <p:par>
                                <p:cTn id="93" presetID="27" presetClass="entr" presetSubtype="0" fill="hold" grpId="0" nodeType="clickEffect">
                                  <p:stCondLst>
                                    <p:cond delay="0"/>
                                  </p:stCondLst>
                                  <p:iterate type="lt">
                                    <p:tmPct val="50000"/>
                                  </p:iterate>
                                  <p:childTnLst>
                                    <p:set>
                                      <p:cBhvr>
                                        <p:cTn id="94" dur="1" fill="hold">
                                          <p:stCondLst>
                                            <p:cond delay="0"/>
                                          </p:stCondLst>
                                        </p:cTn>
                                        <p:tgtEl>
                                          <p:spTgt spid="20"/>
                                        </p:tgtEl>
                                        <p:attrNameLst>
                                          <p:attrName>style.visibility</p:attrName>
                                        </p:attrNameLst>
                                      </p:cBhvr>
                                      <p:to>
                                        <p:strVal val="visible"/>
                                      </p:to>
                                    </p:set>
                                    <p:anim calcmode="discrete" valueType="clr">
                                      <p:cBhvr override="childStyle">
                                        <p:cTn id="95" dur="80"/>
                                        <p:tgtEl>
                                          <p:spTgt spid="20"/>
                                        </p:tgtEl>
                                        <p:attrNameLst>
                                          <p:attrName>style.color</p:attrName>
                                        </p:attrNameLst>
                                      </p:cBhvr>
                                      <p:tavLst>
                                        <p:tav tm="0">
                                          <p:val>
                                            <p:clrVal>
                                              <a:schemeClr val="accent2"/>
                                            </p:clrVal>
                                          </p:val>
                                        </p:tav>
                                        <p:tav tm="50000">
                                          <p:val>
                                            <p:clrVal>
                                              <a:schemeClr val="hlink"/>
                                            </p:clrVal>
                                          </p:val>
                                        </p:tav>
                                      </p:tavLst>
                                    </p:anim>
                                    <p:anim calcmode="discrete" valueType="clr">
                                      <p:cBhvr>
                                        <p:cTn id="96" dur="80"/>
                                        <p:tgtEl>
                                          <p:spTgt spid="20"/>
                                        </p:tgtEl>
                                        <p:attrNameLst>
                                          <p:attrName>fillcolor</p:attrName>
                                        </p:attrNameLst>
                                      </p:cBhvr>
                                      <p:tavLst>
                                        <p:tav tm="0">
                                          <p:val>
                                            <p:clrVal>
                                              <a:schemeClr val="accent2"/>
                                            </p:clrVal>
                                          </p:val>
                                        </p:tav>
                                        <p:tav tm="50000">
                                          <p:val>
                                            <p:clrVal>
                                              <a:schemeClr val="hlink"/>
                                            </p:clrVal>
                                          </p:val>
                                        </p:tav>
                                      </p:tavLst>
                                    </p:anim>
                                    <p:set>
                                      <p:cBhvr>
                                        <p:cTn id="97" dur="80"/>
                                        <p:tgtEl>
                                          <p:spTgt spid="20"/>
                                        </p:tgtEl>
                                        <p:attrNameLst>
                                          <p:attrName>fill.type</p:attrName>
                                        </p:attrNameLst>
                                      </p:cBhvr>
                                      <p:to>
                                        <p:strVal val="solid"/>
                                      </p:to>
                                    </p:set>
                                  </p:childTnLst>
                                </p:cTn>
                              </p:par>
                            </p:childTnLst>
                          </p:cTn>
                        </p:par>
                        <p:par>
                          <p:cTn id="98" fill="hold">
                            <p:stCondLst>
                              <p:cond delay="1760"/>
                            </p:stCondLst>
                            <p:childTnLst>
                              <p:par>
                                <p:cTn id="99" presetID="5" presetClass="entr" presetSubtype="10" fill="hold" nodeType="afterEffect">
                                  <p:stCondLst>
                                    <p:cond delay="0"/>
                                  </p:stCondLst>
                                  <p:childTnLst>
                                    <p:set>
                                      <p:cBhvr>
                                        <p:cTn id="100" dur="1" fill="hold">
                                          <p:stCondLst>
                                            <p:cond delay="0"/>
                                          </p:stCondLst>
                                        </p:cTn>
                                        <p:tgtEl>
                                          <p:spTgt spid="13325"/>
                                        </p:tgtEl>
                                        <p:attrNameLst>
                                          <p:attrName>style.visibility</p:attrName>
                                        </p:attrNameLst>
                                      </p:cBhvr>
                                      <p:to>
                                        <p:strVal val="visible"/>
                                      </p:to>
                                    </p:set>
                                    <p:animEffect transition="in" filter="checkerboard(across)">
                                      <p:cBhvr>
                                        <p:cTn id="101" dur="500"/>
                                        <p:tgtEl>
                                          <p:spTgt spid="13325"/>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nodeType="clickEffect">
                                  <p:stCondLst>
                                    <p:cond delay="0"/>
                                  </p:stCondLst>
                                  <p:childTnLst>
                                    <p:set>
                                      <p:cBhvr>
                                        <p:cTn id="105" dur="1" fill="hold">
                                          <p:stCondLst>
                                            <p:cond delay="0"/>
                                          </p:stCondLst>
                                        </p:cTn>
                                        <p:tgtEl>
                                          <p:spTgt spid="29"/>
                                        </p:tgtEl>
                                        <p:attrNameLst>
                                          <p:attrName>style.visibility</p:attrName>
                                        </p:attrNameLst>
                                      </p:cBhvr>
                                      <p:to>
                                        <p:strVal val="visible"/>
                                      </p:to>
                                    </p:set>
                                    <p:animEffect transition="in" filter="wipe(up)">
                                      <p:cBhvr>
                                        <p:cTn id="106" dur="500"/>
                                        <p:tgtEl>
                                          <p:spTgt spid="29"/>
                                        </p:tgtEl>
                                      </p:cBhvr>
                                    </p:animEffect>
                                  </p:childTnLst>
                                </p:cTn>
                              </p:par>
                            </p:childTnLst>
                          </p:cTn>
                        </p:par>
                        <p:par>
                          <p:cTn id="107" fill="hold">
                            <p:stCondLst>
                              <p:cond delay="500"/>
                            </p:stCondLst>
                            <p:childTnLst>
                              <p:par>
                                <p:cTn id="108" presetID="22" presetClass="entr" presetSubtype="1"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wipe(up)">
                                      <p:cBhvr>
                                        <p:cTn id="110" dur="500"/>
                                        <p:tgtEl>
                                          <p:spTgt spid="3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childTnLst>
                                    <p:set>
                                      <p:cBhvr>
                                        <p:cTn id="114" dur="1" fill="hold">
                                          <p:stCondLst>
                                            <p:cond delay="0"/>
                                          </p:stCondLst>
                                        </p:cTn>
                                        <p:tgtEl>
                                          <p:spTgt spid="13327"/>
                                        </p:tgtEl>
                                        <p:attrNameLst>
                                          <p:attrName>style.visibility</p:attrName>
                                        </p:attrNameLst>
                                      </p:cBhvr>
                                      <p:to>
                                        <p:strVal val="visible"/>
                                      </p:to>
                                    </p:set>
                                    <p:animEffect transition="in" filter="wipe(left)">
                                      <p:cBhvr>
                                        <p:cTn id="115" dur="1000"/>
                                        <p:tgtEl>
                                          <p:spTgt spid="13327"/>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1" fill="hold" nodeType="clickEffect">
                                  <p:stCondLst>
                                    <p:cond delay="0"/>
                                  </p:stCondLst>
                                  <p:childTnLst>
                                    <p:set>
                                      <p:cBhvr>
                                        <p:cTn id="119" dur="1" fill="hold">
                                          <p:stCondLst>
                                            <p:cond delay="0"/>
                                          </p:stCondLst>
                                        </p:cTn>
                                        <p:tgtEl>
                                          <p:spTgt spid="34"/>
                                        </p:tgtEl>
                                        <p:attrNameLst>
                                          <p:attrName>style.visibility</p:attrName>
                                        </p:attrNameLst>
                                      </p:cBhvr>
                                      <p:to>
                                        <p:strVal val="visible"/>
                                      </p:to>
                                    </p:set>
                                    <p:animEffect transition="in" filter="wipe(up)">
                                      <p:cBhvr>
                                        <p:cTn id="120" dur="500"/>
                                        <p:tgtEl>
                                          <p:spTgt spid="34"/>
                                        </p:tgtEl>
                                      </p:cBhvr>
                                    </p:animEffect>
                                  </p:childTnLst>
                                </p:cTn>
                              </p:par>
                            </p:childTnLst>
                          </p:cTn>
                        </p:par>
                        <p:par>
                          <p:cTn id="121" fill="hold">
                            <p:stCondLst>
                              <p:cond delay="500"/>
                            </p:stCondLst>
                            <p:childTnLst>
                              <p:par>
                                <p:cTn id="122" presetID="22" presetClass="entr" presetSubtype="1" fill="hold" nodeType="afterEffect">
                                  <p:stCondLst>
                                    <p:cond delay="0"/>
                                  </p:stCondLst>
                                  <p:childTnLst>
                                    <p:set>
                                      <p:cBhvr>
                                        <p:cTn id="123" dur="1" fill="hold">
                                          <p:stCondLst>
                                            <p:cond delay="0"/>
                                          </p:stCondLst>
                                        </p:cTn>
                                        <p:tgtEl>
                                          <p:spTgt spid="35"/>
                                        </p:tgtEl>
                                        <p:attrNameLst>
                                          <p:attrName>style.visibility</p:attrName>
                                        </p:attrNameLst>
                                      </p:cBhvr>
                                      <p:to>
                                        <p:strVal val="visible"/>
                                      </p:to>
                                    </p:set>
                                    <p:animEffect transition="in" filter="wipe(up)">
                                      <p:cBhvr>
                                        <p:cTn id="124" dur="500"/>
                                        <p:tgtEl>
                                          <p:spTgt spid="35"/>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3328"/>
                                        </p:tgtEl>
                                        <p:attrNameLst>
                                          <p:attrName>style.visibility</p:attrName>
                                        </p:attrNameLst>
                                      </p:cBhvr>
                                      <p:to>
                                        <p:strVal val="visible"/>
                                      </p:to>
                                    </p:set>
                                    <p:animEffect transition="in" filter="wipe(left)">
                                      <p:cBhvr>
                                        <p:cTn id="129" dur="1000"/>
                                        <p:tgtEl>
                                          <p:spTgt spid="13328"/>
                                        </p:tgtEl>
                                      </p:cBhvr>
                                    </p:animEffect>
                                  </p:childTnLst>
                                </p:cTn>
                              </p:par>
                            </p:childTnLst>
                          </p:cTn>
                        </p:par>
                        <p:par>
                          <p:cTn id="130" fill="hold">
                            <p:stCondLst>
                              <p:cond delay="1000"/>
                            </p:stCondLst>
                            <p:childTnLst>
                              <p:par>
                                <p:cTn id="131" presetID="5" presetClass="entr" presetSubtype="10" fill="hold" grpId="0" nodeType="afterEffect">
                                  <p:stCondLst>
                                    <p:cond delay="0"/>
                                  </p:stCondLst>
                                  <p:childTnLst>
                                    <p:set>
                                      <p:cBhvr>
                                        <p:cTn id="132" dur="1" fill="hold">
                                          <p:stCondLst>
                                            <p:cond delay="0"/>
                                          </p:stCondLst>
                                        </p:cTn>
                                        <p:tgtEl>
                                          <p:spTgt spid="37"/>
                                        </p:tgtEl>
                                        <p:attrNameLst>
                                          <p:attrName>style.visibility</p:attrName>
                                        </p:attrNameLst>
                                      </p:cBhvr>
                                      <p:to>
                                        <p:strVal val="visible"/>
                                      </p:to>
                                    </p:set>
                                    <p:animEffect transition="in" filter="checkerboard(across)">
                                      <p:cBhvr>
                                        <p:cTn id="133" dur="500"/>
                                        <p:tgtEl>
                                          <p:spTgt spid="37"/>
                                        </p:tgtEl>
                                      </p:cBhvr>
                                    </p:animEffect>
                                  </p:childTnLst>
                                </p:cTn>
                              </p:par>
                            </p:childTnLst>
                          </p:cTn>
                        </p:par>
                      </p:childTnLst>
                    </p:cTn>
                  </p:par>
                  <p:par>
                    <p:cTn id="134" fill="hold">
                      <p:stCondLst>
                        <p:cond delay="indefinite"/>
                      </p:stCondLst>
                      <p:childTnLst>
                        <p:par>
                          <p:cTn id="135" fill="hold">
                            <p:stCondLst>
                              <p:cond delay="0"/>
                            </p:stCondLst>
                            <p:childTnLst>
                              <p:par>
                                <p:cTn id="136" presetID="27" presetClass="entr" presetSubtype="0" fill="hold" grpId="0" nodeType="clickEffect">
                                  <p:stCondLst>
                                    <p:cond delay="0"/>
                                  </p:stCondLst>
                                  <p:iterate type="lt">
                                    <p:tmPct val="50000"/>
                                  </p:iterate>
                                  <p:childTnLst>
                                    <p:set>
                                      <p:cBhvr>
                                        <p:cTn id="137" dur="1" fill="hold">
                                          <p:stCondLst>
                                            <p:cond delay="0"/>
                                          </p:stCondLst>
                                        </p:cTn>
                                        <p:tgtEl>
                                          <p:spTgt spid="38"/>
                                        </p:tgtEl>
                                        <p:attrNameLst>
                                          <p:attrName>style.visibility</p:attrName>
                                        </p:attrNameLst>
                                      </p:cBhvr>
                                      <p:to>
                                        <p:strVal val="visible"/>
                                      </p:to>
                                    </p:set>
                                    <p:anim calcmode="discrete" valueType="clr">
                                      <p:cBhvr override="childStyle">
                                        <p:cTn id="138" dur="8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139" dur="80"/>
                                        <p:tgtEl>
                                          <p:spTgt spid="38"/>
                                        </p:tgtEl>
                                        <p:attrNameLst>
                                          <p:attrName>fillcolor</p:attrName>
                                        </p:attrNameLst>
                                      </p:cBhvr>
                                      <p:tavLst>
                                        <p:tav tm="0">
                                          <p:val>
                                            <p:clrVal>
                                              <a:schemeClr val="accent2"/>
                                            </p:clrVal>
                                          </p:val>
                                        </p:tav>
                                        <p:tav tm="50000">
                                          <p:val>
                                            <p:clrVal>
                                              <a:schemeClr val="hlink"/>
                                            </p:clrVal>
                                          </p:val>
                                        </p:tav>
                                      </p:tavLst>
                                    </p:anim>
                                    <p:set>
                                      <p:cBhvr>
                                        <p:cTn id="140" dur="80"/>
                                        <p:tgtEl>
                                          <p:spTgt spid="38"/>
                                        </p:tgtEl>
                                        <p:attrNameLst>
                                          <p:attrName>fill.type</p:attrName>
                                        </p:attrNameLst>
                                      </p:cBhvr>
                                      <p:to>
                                        <p:strVal val="solid"/>
                                      </p:to>
                                    </p:set>
                                  </p:childTnLst>
                                </p:cTn>
                              </p:par>
                            </p:childTnLst>
                          </p:cTn>
                        </p:par>
                        <p:par>
                          <p:cTn id="141" fill="hold">
                            <p:stCondLst>
                              <p:cond delay="1720"/>
                            </p:stCondLst>
                            <p:childTnLst>
                              <p:par>
                                <p:cTn id="142" presetID="5" presetClass="entr" presetSubtype="10" fill="hold" nodeType="afterEffect">
                                  <p:stCondLst>
                                    <p:cond delay="0"/>
                                  </p:stCondLst>
                                  <p:childTnLst>
                                    <p:set>
                                      <p:cBhvr>
                                        <p:cTn id="143" dur="1" fill="hold">
                                          <p:stCondLst>
                                            <p:cond delay="0"/>
                                          </p:stCondLst>
                                        </p:cTn>
                                        <p:tgtEl>
                                          <p:spTgt spid="39"/>
                                        </p:tgtEl>
                                        <p:attrNameLst>
                                          <p:attrName>style.visibility</p:attrName>
                                        </p:attrNameLst>
                                      </p:cBhvr>
                                      <p:to>
                                        <p:strVal val="visible"/>
                                      </p:to>
                                    </p:set>
                                    <p:animEffect transition="in" filter="checkerboard(across)">
                                      <p:cBhvr>
                                        <p:cTn id="144" dur="500"/>
                                        <p:tgtEl>
                                          <p:spTgt spid="39"/>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1" fill="hold" nodeType="clickEffect">
                                  <p:stCondLst>
                                    <p:cond delay="0"/>
                                  </p:stCondLst>
                                  <p:childTnLst>
                                    <p:set>
                                      <p:cBhvr>
                                        <p:cTn id="148" dur="1" fill="hold">
                                          <p:stCondLst>
                                            <p:cond delay="0"/>
                                          </p:stCondLst>
                                        </p:cTn>
                                        <p:tgtEl>
                                          <p:spTgt spid="40"/>
                                        </p:tgtEl>
                                        <p:attrNameLst>
                                          <p:attrName>style.visibility</p:attrName>
                                        </p:attrNameLst>
                                      </p:cBhvr>
                                      <p:to>
                                        <p:strVal val="visible"/>
                                      </p:to>
                                    </p:set>
                                    <p:animEffect transition="in" filter="wipe(up)">
                                      <p:cBhvr>
                                        <p:cTn id="149" dur="500"/>
                                        <p:tgtEl>
                                          <p:spTgt spid="40"/>
                                        </p:tgtEl>
                                      </p:cBhvr>
                                    </p:animEffect>
                                  </p:childTnLst>
                                </p:cTn>
                              </p:par>
                            </p:childTnLst>
                          </p:cTn>
                        </p:par>
                        <p:par>
                          <p:cTn id="150" fill="hold">
                            <p:stCondLst>
                              <p:cond delay="500"/>
                            </p:stCondLst>
                            <p:childTnLst>
                              <p:par>
                                <p:cTn id="151" presetID="22" presetClass="entr" presetSubtype="1" fill="hold" nodeType="afterEffect">
                                  <p:stCondLst>
                                    <p:cond delay="0"/>
                                  </p:stCondLst>
                                  <p:childTnLst>
                                    <p:set>
                                      <p:cBhvr>
                                        <p:cTn id="152" dur="1" fill="hold">
                                          <p:stCondLst>
                                            <p:cond delay="0"/>
                                          </p:stCondLst>
                                        </p:cTn>
                                        <p:tgtEl>
                                          <p:spTgt spid="41"/>
                                        </p:tgtEl>
                                        <p:attrNameLst>
                                          <p:attrName>style.visibility</p:attrName>
                                        </p:attrNameLst>
                                      </p:cBhvr>
                                      <p:to>
                                        <p:strVal val="visible"/>
                                      </p:to>
                                    </p:set>
                                    <p:animEffect transition="in" filter="wipe(up)">
                                      <p:cBhvr>
                                        <p:cTn id="153" dur="500"/>
                                        <p:tgtEl>
                                          <p:spTgt spid="41"/>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nodeType="clickEffect">
                                  <p:stCondLst>
                                    <p:cond delay="0"/>
                                  </p:stCondLst>
                                  <p:childTnLst>
                                    <p:set>
                                      <p:cBhvr>
                                        <p:cTn id="157" dur="1" fill="hold">
                                          <p:stCondLst>
                                            <p:cond delay="0"/>
                                          </p:stCondLst>
                                        </p:cTn>
                                        <p:tgtEl>
                                          <p:spTgt spid="42"/>
                                        </p:tgtEl>
                                        <p:attrNameLst>
                                          <p:attrName>style.visibility</p:attrName>
                                        </p:attrNameLst>
                                      </p:cBhvr>
                                      <p:to>
                                        <p:strVal val="visible"/>
                                      </p:to>
                                    </p:set>
                                    <p:animEffect transition="in" filter="wipe(left)">
                                      <p:cBhvr>
                                        <p:cTn id="158" dur="1000"/>
                                        <p:tgtEl>
                                          <p:spTgt spid="42"/>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1" fill="hold" nodeType="clickEffect">
                                  <p:stCondLst>
                                    <p:cond delay="0"/>
                                  </p:stCondLst>
                                  <p:childTnLst>
                                    <p:set>
                                      <p:cBhvr>
                                        <p:cTn id="162" dur="1" fill="hold">
                                          <p:stCondLst>
                                            <p:cond delay="0"/>
                                          </p:stCondLst>
                                        </p:cTn>
                                        <p:tgtEl>
                                          <p:spTgt spid="43"/>
                                        </p:tgtEl>
                                        <p:attrNameLst>
                                          <p:attrName>style.visibility</p:attrName>
                                        </p:attrNameLst>
                                      </p:cBhvr>
                                      <p:to>
                                        <p:strVal val="visible"/>
                                      </p:to>
                                    </p:set>
                                    <p:animEffect transition="in" filter="wipe(up)">
                                      <p:cBhvr>
                                        <p:cTn id="163" dur="500"/>
                                        <p:tgtEl>
                                          <p:spTgt spid="43"/>
                                        </p:tgtEl>
                                      </p:cBhvr>
                                    </p:animEffect>
                                  </p:childTnLst>
                                </p:cTn>
                              </p:par>
                            </p:childTnLst>
                          </p:cTn>
                        </p:par>
                        <p:par>
                          <p:cTn id="164" fill="hold">
                            <p:stCondLst>
                              <p:cond delay="500"/>
                            </p:stCondLst>
                            <p:childTnLst>
                              <p:par>
                                <p:cTn id="165" presetID="22" presetClass="entr" presetSubtype="1" fill="hold" nodeType="afterEffect">
                                  <p:stCondLst>
                                    <p:cond delay="0"/>
                                  </p:stCondLst>
                                  <p:childTnLst>
                                    <p:set>
                                      <p:cBhvr>
                                        <p:cTn id="166" dur="1" fill="hold">
                                          <p:stCondLst>
                                            <p:cond delay="0"/>
                                          </p:stCondLst>
                                        </p:cTn>
                                        <p:tgtEl>
                                          <p:spTgt spid="44"/>
                                        </p:tgtEl>
                                        <p:attrNameLst>
                                          <p:attrName>style.visibility</p:attrName>
                                        </p:attrNameLst>
                                      </p:cBhvr>
                                      <p:to>
                                        <p:strVal val="visible"/>
                                      </p:to>
                                    </p:set>
                                    <p:animEffect transition="in" filter="wipe(up)">
                                      <p:cBhvr>
                                        <p:cTn id="167" dur="500"/>
                                        <p:tgtEl>
                                          <p:spTgt spid="44"/>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nodeType="clickEffect">
                                  <p:stCondLst>
                                    <p:cond delay="0"/>
                                  </p:stCondLst>
                                  <p:childTnLst>
                                    <p:set>
                                      <p:cBhvr>
                                        <p:cTn id="171" dur="1" fill="hold">
                                          <p:stCondLst>
                                            <p:cond delay="0"/>
                                          </p:stCondLst>
                                        </p:cTn>
                                        <p:tgtEl>
                                          <p:spTgt spid="45"/>
                                        </p:tgtEl>
                                        <p:attrNameLst>
                                          <p:attrName>style.visibility</p:attrName>
                                        </p:attrNameLst>
                                      </p:cBhvr>
                                      <p:to>
                                        <p:strVal val="visible"/>
                                      </p:to>
                                    </p:set>
                                    <p:animEffect transition="in" filter="wipe(left)">
                                      <p:cBhvr>
                                        <p:cTn id="172" dur="1000"/>
                                        <p:tgtEl>
                                          <p:spTgt spid="45"/>
                                        </p:tgtEl>
                                      </p:cBhvr>
                                    </p:animEffect>
                                  </p:childTnLst>
                                </p:cTn>
                              </p:par>
                            </p:childTnLst>
                          </p:cTn>
                        </p:par>
                        <p:par>
                          <p:cTn id="173" fill="hold">
                            <p:stCondLst>
                              <p:cond delay="1000"/>
                            </p:stCondLst>
                            <p:childTnLst>
                              <p:par>
                                <p:cTn id="174" presetID="5" presetClass="entr" presetSubtype="10" fill="hold" grpId="0" nodeType="afterEffect">
                                  <p:stCondLst>
                                    <p:cond delay="0"/>
                                  </p:stCondLst>
                                  <p:childTnLst>
                                    <p:set>
                                      <p:cBhvr>
                                        <p:cTn id="175" dur="1" fill="hold">
                                          <p:stCondLst>
                                            <p:cond delay="0"/>
                                          </p:stCondLst>
                                        </p:cTn>
                                        <p:tgtEl>
                                          <p:spTgt spid="46"/>
                                        </p:tgtEl>
                                        <p:attrNameLst>
                                          <p:attrName>style.visibility</p:attrName>
                                        </p:attrNameLst>
                                      </p:cBhvr>
                                      <p:to>
                                        <p:strVal val="visible"/>
                                      </p:to>
                                    </p:set>
                                    <p:animEffect transition="in" filter="checkerboard(across)">
                                      <p:cBhvr>
                                        <p:cTn id="17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4" grpId="0"/>
      <p:bldP spid="19" grpId="0"/>
      <p:bldP spid="20" grpId="0"/>
      <p:bldP spid="37" grpId="0"/>
      <p:bldP spid="38" grpId="0"/>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Mass Transfer &amp; </a:t>
            </a:r>
            <a:r>
              <a:rPr lang="en-US" dirty="0" err="1" smtClean="0"/>
              <a:t>Rxn</a:t>
            </a:r>
            <a:r>
              <a:rPr lang="en-US" dirty="0" smtClean="0"/>
              <a:t> Limited Reactions</a:t>
            </a:r>
            <a:endParaRPr lang="en-US" dirty="0"/>
          </a:p>
        </p:txBody>
      </p:sp>
      <p:sp>
        <p:nvSpPr>
          <p:cNvPr id="11" name="TextBox 10"/>
          <p:cNvSpPr txBox="1"/>
          <p:nvPr/>
        </p:nvSpPr>
        <p:spPr>
          <a:xfrm>
            <a:off x="1796830" y="2667000"/>
            <a:ext cx="2861681" cy="400110"/>
          </a:xfrm>
          <a:prstGeom prst="rect">
            <a:avLst/>
          </a:prstGeom>
          <a:noFill/>
        </p:spPr>
        <p:txBody>
          <a:bodyPr wrap="none" rtlCol="0">
            <a:spAutoFit/>
          </a:bodyPr>
          <a:lstStyle/>
          <a:p>
            <a:r>
              <a:rPr lang="en-US" sz="2000" dirty="0" smtClean="0"/>
              <a:t>transport limited regime</a:t>
            </a:r>
          </a:p>
        </p:txBody>
      </p:sp>
      <p:grpSp>
        <p:nvGrpSpPr>
          <p:cNvPr id="23" name="Group 22"/>
          <p:cNvGrpSpPr/>
          <p:nvPr/>
        </p:nvGrpSpPr>
        <p:grpSpPr>
          <a:xfrm>
            <a:off x="342900" y="914400"/>
            <a:ext cx="8382000" cy="5058701"/>
            <a:chOff x="342900" y="1371600"/>
            <a:chExt cx="8382000" cy="5058701"/>
          </a:xfrm>
        </p:grpSpPr>
        <p:sp>
          <p:nvSpPr>
            <p:cNvPr id="4" name="Rectangle 3"/>
            <p:cNvSpPr/>
            <p:nvPr/>
          </p:nvSpPr>
          <p:spPr>
            <a:xfrm>
              <a:off x="952500" y="1371600"/>
              <a:ext cx="7772400" cy="434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42900" y="3343245"/>
              <a:ext cx="518091" cy="400110"/>
            </a:xfrm>
            <a:prstGeom prst="rect">
              <a:avLst/>
            </a:prstGeom>
            <a:noFill/>
          </p:spPr>
          <p:txBody>
            <a:bodyPr wrap="none" rtlCol="0">
              <a:spAutoFit/>
            </a:bodyPr>
            <a:lstStyle/>
            <a:p>
              <a:r>
                <a:rPr lang="en-US" sz="2000" dirty="0" smtClean="0"/>
                <a:t>-</a:t>
              </a:r>
              <a:r>
                <a:rPr lang="en-US" sz="2000" dirty="0" err="1" smtClean="0"/>
                <a:t>r</a:t>
              </a:r>
              <a:r>
                <a:rPr lang="en-US" sz="2000" baseline="-25000" dirty="0" err="1" smtClean="0"/>
                <a:t>A</a:t>
              </a:r>
              <a:r>
                <a:rPr lang="en-US" sz="2000" dirty="0" smtClean="0"/>
                <a:t>’</a:t>
              </a:r>
            </a:p>
          </p:txBody>
        </p:sp>
        <p:sp>
          <p:nvSpPr>
            <p:cNvPr id="6" name="TextBox 5"/>
            <p:cNvSpPr txBox="1"/>
            <p:nvPr/>
          </p:nvSpPr>
          <p:spPr>
            <a:xfrm>
              <a:off x="4295923" y="5715000"/>
              <a:ext cx="1085554" cy="400110"/>
            </a:xfrm>
            <a:prstGeom prst="rect">
              <a:avLst/>
            </a:prstGeom>
            <a:noFill/>
          </p:spPr>
          <p:txBody>
            <a:bodyPr wrap="none" rtlCol="0">
              <a:spAutoFit/>
            </a:bodyPr>
            <a:lstStyle/>
            <a:p>
              <a:r>
                <a:rPr lang="en-US" sz="2000" dirty="0" smtClean="0"/>
                <a:t>(U/</a:t>
              </a:r>
              <a:r>
                <a:rPr lang="en-US" sz="2000" dirty="0" err="1" smtClean="0"/>
                <a:t>d</a:t>
              </a:r>
              <a:r>
                <a:rPr lang="en-US" sz="2000" baseline="-25000" dirty="0" err="1" smtClean="0"/>
                <a:t>p</a:t>
              </a:r>
              <a:r>
                <a:rPr lang="en-US" sz="2000" dirty="0" smtClean="0"/>
                <a:t>)</a:t>
              </a:r>
              <a:r>
                <a:rPr lang="en-US" sz="2000" baseline="30000" dirty="0" smtClean="0"/>
                <a:t>1/2</a:t>
              </a:r>
              <a:endParaRPr lang="en-US" sz="2000" dirty="0" smtClean="0"/>
            </a:p>
          </p:txBody>
        </p:sp>
        <p:sp>
          <p:nvSpPr>
            <p:cNvPr id="8" name="Freeform 7"/>
            <p:cNvSpPr/>
            <p:nvPr/>
          </p:nvSpPr>
          <p:spPr>
            <a:xfrm>
              <a:off x="941990" y="1600200"/>
              <a:ext cx="7782910" cy="4117428"/>
            </a:xfrm>
            <a:custGeom>
              <a:avLst/>
              <a:gdLst>
                <a:gd name="connsiteX0" fmla="*/ 0 w 6484882"/>
                <a:gd name="connsiteY0" fmla="*/ 3825766 h 3825766"/>
                <a:gd name="connsiteX1" fmla="*/ 199696 w 6484882"/>
                <a:gd name="connsiteY1" fmla="*/ 2711669 h 3825766"/>
                <a:gd name="connsiteX2" fmla="*/ 599089 w 6484882"/>
                <a:gd name="connsiteY2" fmla="*/ 1387366 h 3825766"/>
                <a:gd name="connsiteX3" fmla="*/ 1502979 w 6484882"/>
                <a:gd name="connsiteY3" fmla="*/ 357352 h 3825766"/>
                <a:gd name="connsiteX4" fmla="*/ 3668110 w 6484882"/>
                <a:gd name="connsiteY4" fmla="*/ 73572 h 3825766"/>
                <a:gd name="connsiteX5" fmla="*/ 6484882 w 6484882"/>
                <a:gd name="connsiteY5" fmla="*/ 0 h 3825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4882" h="3825766">
                  <a:moveTo>
                    <a:pt x="0" y="3825766"/>
                  </a:moveTo>
                  <a:cubicBezTo>
                    <a:pt x="49924" y="3471917"/>
                    <a:pt x="99848" y="3118069"/>
                    <a:pt x="199696" y="2711669"/>
                  </a:cubicBezTo>
                  <a:cubicBezTo>
                    <a:pt x="299544" y="2305269"/>
                    <a:pt x="381875" y="1779752"/>
                    <a:pt x="599089" y="1387366"/>
                  </a:cubicBezTo>
                  <a:cubicBezTo>
                    <a:pt x="816303" y="994980"/>
                    <a:pt x="991476" y="576318"/>
                    <a:pt x="1502979" y="357352"/>
                  </a:cubicBezTo>
                  <a:cubicBezTo>
                    <a:pt x="2014482" y="138386"/>
                    <a:pt x="2837793" y="133131"/>
                    <a:pt x="3668110" y="73572"/>
                  </a:cubicBezTo>
                  <a:cubicBezTo>
                    <a:pt x="4498427" y="14013"/>
                    <a:pt x="6018923" y="15765"/>
                    <a:pt x="6484882" y="0"/>
                  </a:cubicBezTo>
                </a:path>
              </a:pathLst>
            </a:custGeom>
            <a:ln w="381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861236" y="6030191"/>
              <a:ext cx="3954929" cy="400110"/>
            </a:xfrm>
            <a:prstGeom prst="rect">
              <a:avLst/>
            </a:prstGeom>
            <a:noFill/>
          </p:spPr>
          <p:txBody>
            <a:bodyPr wrap="none" rtlCol="0">
              <a:spAutoFit/>
            </a:bodyPr>
            <a:lstStyle/>
            <a:p>
              <a:r>
                <a:rPr lang="en-US" sz="2000" dirty="0" smtClean="0"/>
                <a:t>(fluid velocity/particle diameter)</a:t>
              </a:r>
              <a:r>
                <a:rPr lang="en-US" sz="2000" baseline="30000" dirty="0" smtClean="0"/>
                <a:t>1/2</a:t>
              </a:r>
              <a:endParaRPr lang="en-US" sz="2000" dirty="0" smtClean="0"/>
            </a:p>
          </p:txBody>
        </p:sp>
      </p:grpSp>
      <p:sp>
        <p:nvSpPr>
          <p:cNvPr id="10" name="Oval 9"/>
          <p:cNvSpPr/>
          <p:nvPr/>
        </p:nvSpPr>
        <p:spPr>
          <a:xfrm rot="997504">
            <a:off x="989512" y="2434053"/>
            <a:ext cx="685800" cy="2948543"/>
          </a:xfrm>
          <a:prstGeom prst="ellipse">
            <a:avLst/>
          </a:pr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5400000">
            <a:off x="6172200" y="-1028700"/>
            <a:ext cx="685800" cy="4572000"/>
          </a:xfrm>
          <a:prstGeom prst="ellipse">
            <a:avLst/>
          </a:pr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60902" y="1828800"/>
            <a:ext cx="2763898" cy="400110"/>
          </a:xfrm>
          <a:prstGeom prst="rect">
            <a:avLst/>
          </a:prstGeom>
          <a:noFill/>
        </p:spPr>
        <p:txBody>
          <a:bodyPr wrap="none" rtlCol="0">
            <a:spAutoFit/>
          </a:bodyPr>
          <a:lstStyle/>
          <a:p>
            <a:r>
              <a:rPr lang="en-US" sz="2000" dirty="0" smtClean="0"/>
              <a:t>reaction limited regime</a:t>
            </a:r>
          </a:p>
        </p:txBody>
      </p:sp>
      <p:graphicFrame>
        <p:nvGraphicFramePr>
          <p:cNvPr id="41987" name="Object 3"/>
          <p:cNvGraphicFramePr>
            <a:graphicFrameLocks noChangeAspect="1"/>
          </p:cNvGraphicFramePr>
          <p:nvPr>
            <p:extLst>
              <p:ext uri="{D42A27DB-BD31-4B8C-83A1-F6EECF244321}">
                <p14:modId xmlns:p14="http://schemas.microsoft.com/office/powerpoint/2010/main" val="3986670000"/>
              </p:ext>
            </p:extLst>
          </p:nvPr>
        </p:nvGraphicFramePr>
        <p:xfrm>
          <a:off x="5657850" y="2230438"/>
          <a:ext cx="1587500" cy="330200"/>
        </p:xfrm>
        <a:graphic>
          <a:graphicData uri="http://schemas.openxmlformats.org/presentationml/2006/ole">
            <mc:AlternateContent xmlns:mc="http://schemas.openxmlformats.org/markup-compatibility/2006">
              <mc:Choice xmlns:v="urn:schemas-microsoft-com:vml" Requires="v">
                <p:oleObj spid="_x0000_s42689" name="Equation" r:id="rId3" imgW="1587240" imgH="330120" progId="Equation.DSMT4">
                  <p:embed/>
                </p:oleObj>
              </mc:Choice>
              <mc:Fallback>
                <p:oleObj name="Equation" r:id="rId3" imgW="1587240" imgH="33012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7850" y="2230438"/>
                        <a:ext cx="15875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8" name="Object 4"/>
          <p:cNvGraphicFramePr>
            <a:graphicFrameLocks noChangeAspect="1"/>
          </p:cNvGraphicFramePr>
          <p:nvPr>
            <p:extLst>
              <p:ext uri="{D42A27DB-BD31-4B8C-83A1-F6EECF244321}">
                <p14:modId xmlns:p14="http://schemas.microsoft.com/office/powerpoint/2010/main" val="2527608570"/>
              </p:ext>
            </p:extLst>
          </p:nvPr>
        </p:nvGraphicFramePr>
        <p:xfrm>
          <a:off x="1847850" y="3124200"/>
          <a:ext cx="1625600" cy="330200"/>
        </p:xfrm>
        <a:graphic>
          <a:graphicData uri="http://schemas.openxmlformats.org/presentationml/2006/ole">
            <mc:AlternateContent xmlns:mc="http://schemas.openxmlformats.org/markup-compatibility/2006">
              <mc:Choice xmlns:v="urn:schemas-microsoft-com:vml" Requires="v">
                <p:oleObj spid="_x0000_s42690" name="Equation" r:id="rId5" imgW="1625400" imgH="330120" progId="Equation.DSMT4">
                  <p:embed/>
                </p:oleObj>
              </mc:Choice>
              <mc:Fallback>
                <p:oleObj name="Equation" r:id="rId5" imgW="1625400" imgH="33012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7850" y="3124200"/>
                        <a:ext cx="16256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9" name="Object 5"/>
          <p:cNvGraphicFramePr>
            <a:graphicFrameLocks noChangeAspect="1"/>
          </p:cNvGraphicFramePr>
          <p:nvPr>
            <p:extLst>
              <p:ext uri="{D42A27DB-BD31-4B8C-83A1-F6EECF244321}">
                <p14:modId xmlns:p14="http://schemas.microsoft.com/office/powerpoint/2010/main" val="2001446455"/>
              </p:ext>
            </p:extLst>
          </p:nvPr>
        </p:nvGraphicFramePr>
        <p:xfrm>
          <a:off x="1790700" y="3606800"/>
          <a:ext cx="1409700" cy="736600"/>
        </p:xfrm>
        <a:graphic>
          <a:graphicData uri="http://schemas.openxmlformats.org/presentationml/2006/ole">
            <mc:AlternateContent xmlns:mc="http://schemas.openxmlformats.org/markup-compatibility/2006">
              <mc:Choice xmlns:v="urn:schemas-microsoft-com:vml" Requires="v">
                <p:oleObj spid="_x0000_s42691" name="Equation" r:id="rId7" imgW="1409400" imgH="736560" progId="Equation.DSMT4">
                  <p:embed/>
                </p:oleObj>
              </mc:Choice>
              <mc:Fallback>
                <p:oleObj name="Equation" r:id="rId7" imgW="1409400" imgH="73656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0700" y="3606800"/>
                        <a:ext cx="1409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extLst>
              <p:ext uri="{D42A27DB-BD31-4B8C-83A1-F6EECF244321}">
                <p14:modId xmlns:p14="http://schemas.microsoft.com/office/powerpoint/2010/main" val="294166306"/>
              </p:ext>
            </p:extLst>
          </p:nvPr>
        </p:nvGraphicFramePr>
        <p:xfrm>
          <a:off x="1727200" y="4343400"/>
          <a:ext cx="4178300" cy="965200"/>
        </p:xfrm>
        <a:graphic>
          <a:graphicData uri="http://schemas.openxmlformats.org/presentationml/2006/ole">
            <mc:AlternateContent xmlns:mc="http://schemas.openxmlformats.org/markup-compatibility/2006">
              <mc:Choice xmlns:v="urn:schemas-microsoft-com:vml" Requires="v">
                <p:oleObj spid="_x0000_s42692" name="Equation" r:id="rId9" imgW="4178160" imgH="965160" progId="Equation.DSMT4">
                  <p:embed/>
                </p:oleObj>
              </mc:Choice>
              <mc:Fallback>
                <p:oleObj name="Equation" r:id="rId9" imgW="4178160" imgH="96516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7200" y="4343400"/>
                        <a:ext cx="41783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ext uri="{D42A27DB-BD31-4B8C-83A1-F6EECF244321}">
                <p14:modId xmlns:p14="http://schemas.microsoft.com/office/powerpoint/2010/main" val="3387039755"/>
              </p:ext>
            </p:extLst>
          </p:nvPr>
        </p:nvGraphicFramePr>
        <p:xfrm>
          <a:off x="3429000" y="3803650"/>
          <a:ext cx="2552700" cy="342900"/>
        </p:xfrm>
        <a:graphic>
          <a:graphicData uri="http://schemas.openxmlformats.org/presentationml/2006/ole">
            <mc:AlternateContent xmlns:mc="http://schemas.openxmlformats.org/markup-compatibility/2006">
              <mc:Choice xmlns:v="urn:schemas-microsoft-com:vml" Requires="v">
                <p:oleObj spid="_x0000_s42693" name="Equation" r:id="rId11" imgW="2552400" imgH="342720" progId="Equation.DSMT4">
                  <p:embed/>
                </p:oleObj>
              </mc:Choice>
              <mc:Fallback>
                <p:oleObj name="Equation" r:id="rId11" imgW="2552400" imgH="342720" progId="Equation.DSMT4">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3803650"/>
                        <a:ext cx="2552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ext uri="{D42A27DB-BD31-4B8C-83A1-F6EECF244321}">
                <p14:modId xmlns:p14="http://schemas.microsoft.com/office/powerpoint/2010/main" val="3716219463"/>
              </p:ext>
            </p:extLst>
          </p:nvPr>
        </p:nvGraphicFramePr>
        <p:xfrm>
          <a:off x="6210300" y="3644900"/>
          <a:ext cx="990600" cy="660400"/>
        </p:xfrm>
        <a:graphic>
          <a:graphicData uri="http://schemas.openxmlformats.org/presentationml/2006/ole">
            <mc:AlternateContent xmlns:mc="http://schemas.openxmlformats.org/markup-compatibility/2006">
              <mc:Choice xmlns:v="urn:schemas-microsoft-com:vml" Requires="v">
                <p:oleObj spid="_x0000_s42694" name="Equation" r:id="rId13" imgW="990360" imgH="660240" progId="Equation.DSMT4">
                  <p:embed/>
                </p:oleObj>
              </mc:Choice>
              <mc:Fallback>
                <p:oleObj name="Equation" r:id="rId13" imgW="990360" imgH="660240" progId="Equation.DSMT4">
                  <p:embed/>
                  <p:pic>
                    <p:nvPicPr>
                      <p:cNvPr id="0"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10300" y="3644900"/>
                        <a:ext cx="990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3" name="Object 9"/>
          <p:cNvGraphicFramePr>
            <a:graphicFrameLocks noChangeAspect="1"/>
          </p:cNvGraphicFramePr>
          <p:nvPr>
            <p:extLst>
              <p:ext uri="{D42A27DB-BD31-4B8C-83A1-F6EECF244321}">
                <p14:modId xmlns:p14="http://schemas.microsoft.com/office/powerpoint/2010/main" val="3741638220"/>
              </p:ext>
            </p:extLst>
          </p:nvPr>
        </p:nvGraphicFramePr>
        <p:xfrm>
          <a:off x="7429500" y="3638550"/>
          <a:ext cx="1117600" cy="673100"/>
        </p:xfrm>
        <a:graphic>
          <a:graphicData uri="http://schemas.openxmlformats.org/presentationml/2006/ole">
            <mc:AlternateContent xmlns:mc="http://schemas.openxmlformats.org/markup-compatibility/2006">
              <mc:Choice xmlns:v="urn:schemas-microsoft-com:vml" Requires="v">
                <p:oleObj spid="_x0000_s42695" name="Equation" r:id="rId15" imgW="1117440" imgH="672840" progId="Equation.DSMT4">
                  <p:embed/>
                </p:oleObj>
              </mc:Choice>
              <mc:Fallback>
                <p:oleObj name="Equation" r:id="rId15" imgW="1117440" imgH="672840" progId="Equation.DSMT4">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29500" y="3638550"/>
                        <a:ext cx="11176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533401" y="5943600"/>
            <a:ext cx="8077199" cy="707886"/>
          </a:xfrm>
          <a:prstGeom prst="rect">
            <a:avLst/>
          </a:prstGeom>
          <a:noFill/>
        </p:spPr>
        <p:txBody>
          <a:bodyPr wrap="square" rtlCol="0">
            <a:spAutoFit/>
          </a:bodyPr>
          <a:lstStyle/>
          <a:p>
            <a:r>
              <a:rPr lang="en-US" sz="2000" dirty="0" smtClean="0">
                <a:solidFill>
                  <a:srgbClr val="7030A0"/>
                </a:solidFill>
              </a:rPr>
              <a:t>When measuring rates in the lab, use high velocities or small particles to ensure the reaction is not mass transfer limited</a:t>
            </a:r>
          </a:p>
        </p:txBody>
      </p:sp>
      <p:graphicFrame>
        <p:nvGraphicFramePr>
          <p:cNvPr id="41994" name="Object 10"/>
          <p:cNvGraphicFramePr>
            <a:graphicFrameLocks noChangeAspect="1"/>
          </p:cNvGraphicFramePr>
          <p:nvPr>
            <p:extLst>
              <p:ext uri="{D42A27DB-BD31-4B8C-83A1-F6EECF244321}">
                <p14:modId xmlns:p14="http://schemas.microsoft.com/office/powerpoint/2010/main" val="3825875936"/>
              </p:ext>
            </p:extLst>
          </p:nvPr>
        </p:nvGraphicFramePr>
        <p:xfrm>
          <a:off x="2438400" y="1752600"/>
          <a:ext cx="1879600" cy="698500"/>
        </p:xfrm>
        <a:graphic>
          <a:graphicData uri="http://schemas.openxmlformats.org/presentationml/2006/ole">
            <mc:AlternateContent xmlns:mc="http://schemas.openxmlformats.org/markup-compatibility/2006">
              <mc:Choice xmlns:v="urn:schemas-microsoft-com:vml" Requires="v">
                <p:oleObj spid="_x0000_s42696" name="Equation" r:id="rId17" imgW="1879560" imgH="698400" progId="Equation.DSMT4">
                  <p:embed/>
                </p:oleObj>
              </mc:Choice>
              <mc:Fallback>
                <p:oleObj name="Equation" r:id="rId17" imgW="1879560" imgH="698400" progId="Equation.DSMT4">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38400" y="1752600"/>
                        <a:ext cx="18796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nodeType="withEffect">
                                  <p:stCondLst>
                                    <p:cond delay="0"/>
                                  </p:stCondLst>
                                  <p:childTnLst>
                                    <p:set>
                                      <p:cBhvr>
                                        <p:cTn id="12" dur="1" fill="hold">
                                          <p:stCondLst>
                                            <p:cond delay="0"/>
                                          </p:stCondLst>
                                        </p:cTn>
                                        <p:tgtEl>
                                          <p:spTgt spid="41988"/>
                                        </p:tgtEl>
                                        <p:attrNameLst>
                                          <p:attrName>style.visibility</p:attrName>
                                        </p:attrNameLst>
                                      </p:cBhvr>
                                      <p:to>
                                        <p:strVal val="visible"/>
                                      </p:to>
                                    </p:set>
                                    <p:animEffect transition="in" filter="dissolve">
                                      <p:cBhvr>
                                        <p:cTn id="13" dur="500"/>
                                        <p:tgtEl>
                                          <p:spTgt spid="41988"/>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1989"/>
                                        </p:tgtEl>
                                        <p:attrNameLst>
                                          <p:attrName>style.visibility</p:attrName>
                                        </p:attrNameLst>
                                      </p:cBhvr>
                                      <p:to>
                                        <p:strVal val="visible"/>
                                      </p:to>
                                    </p:set>
                                    <p:animEffect transition="in" filter="checkerboard(across)">
                                      <p:cBhvr>
                                        <p:cTn id="18" dur="500"/>
                                        <p:tgtEl>
                                          <p:spTgt spid="4198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41991"/>
                                        </p:tgtEl>
                                        <p:attrNameLst>
                                          <p:attrName>style.visibility</p:attrName>
                                        </p:attrNameLst>
                                      </p:cBhvr>
                                      <p:to>
                                        <p:strVal val="visible"/>
                                      </p:to>
                                    </p:set>
                                    <p:animEffect transition="in" filter="checkerboard(across)">
                                      <p:cBhvr>
                                        <p:cTn id="23" dur="500"/>
                                        <p:tgtEl>
                                          <p:spTgt spid="41991"/>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41992"/>
                                        </p:tgtEl>
                                        <p:attrNameLst>
                                          <p:attrName>style.visibility</p:attrName>
                                        </p:attrNameLst>
                                      </p:cBhvr>
                                      <p:to>
                                        <p:strVal val="visible"/>
                                      </p:to>
                                    </p:set>
                                    <p:animEffect transition="in" filter="checkerboard(across)">
                                      <p:cBhvr>
                                        <p:cTn id="28" dur="500"/>
                                        <p:tgtEl>
                                          <p:spTgt spid="41992"/>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41993"/>
                                        </p:tgtEl>
                                        <p:attrNameLst>
                                          <p:attrName>style.visibility</p:attrName>
                                        </p:attrNameLst>
                                      </p:cBhvr>
                                      <p:to>
                                        <p:strVal val="visible"/>
                                      </p:to>
                                    </p:set>
                                    <p:animEffect transition="in" filter="checkerboard(across)">
                                      <p:cBhvr>
                                        <p:cTn id="33" dur="500"/>
                                        <p:tgtEl>
                                          <p:spTgt spid="41993"/>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nodeType="clickEffect">
                                  <p:stCondLst>
                                    <p:cond delay="0"/>
                                  </p:stCondLst>
                                  <p:childTnLst>
                                    <p:set>
                                      <p:cBhvr>
                                        <p:cTn id="37" dur="1" fill="hold">
                                          <p:stCondLst>
                                            <p:cond delay="0"/>
                                          </p:stCondLst>
                                        </p:cTn>
                                        <p:tgtEl>
                                          <p:spTgt spid="41990"/>
                                        </p:tgtEl>
                                        <p:attrNameLst>
                                          <p:attrName>style.visibility</p:attrName>
                                        </p:attrNameLst>
                                      </p:cBhvr>
                                      <p:to>
                                        <p:strVal val="visible"/>
                                      </p:to>
                                    </p:set>
                                    <p:animEffect transition="in" filter="checkerboard(across)">
                                      <p:cBhvr>
                                        <p:cTn id="38" dur="500"/>
                                        <p:tgtEl>
                                          <p:spTgt spid="41990"/>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dissolve">
                                      <p:cBhvr>
                                        <p:cTn id="43" dur="500"/>
                                        <p:tgtEl>
                                          <p:spTgt spid="1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dissolve">
                                      <p:cBhvr>
                                        <p:cTn id="46" dur="500"/>
                                        <p:tgtEl>
                                          <p:spTgt spid="12"/>
                                        </p:tgtEl>
                                      </p:cBhvr>
                                    </p:animEffect>
                                  </p:childTnLst>
                                </p:cTn>
                              </p:par>
                              <p:par>
                                <p:cTn id="47" presetID="9" presetClass="entr" presetSubtype="0" fill="hold" nodeType="withEffect">
                                  <p:stCondLst>
                                    <p:cond delay="0"/>
                                  </p:stCondLst>
                                  <p:childTnLst>
                                    <p:set>
                                      <p:cBhvr>
                                        <p:cTn id="48" dur="1" fill="hold">
                                          <p:stCondLst>
                                            <p:cond delay="0"/>
                                          </p:stCondLst>
                                        </p:cTn>
                                        <p:tgtEl>
                                          <p:spTgt spid="41987"/>
                                        </p:tgtEl>
                                        <p:attrNameLst>
                                          <p:attrName>style.visibility</p:attrName>
                                        </p:attrNameLst>
                                      </p:cBhvr>
                                      <p:to>
                                        <p:strVal val="visible"/>
                                      </p:to>
                                    </p:set>
                                    <p:animEffect transition="in" filter="dissolve">
                                      <p:cBhvr>
                                        <p:cTn id="49" dur="500"/>
                                        <p:tgtEl>
                                          <p:spTgt spid="4198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0" grpId="0" animBg="1"/>
      <p:bldP spid="12" grpId="0" animBg="1"/>
      <p:bldP spid="13"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Mass Transfer &amp; </a:t>
            </a:r>
            <a:r>
              <a:rPr lang="en-US" dirty="0" err="1" smtClean="0"/>
              <a:t>Rxn</a:t>
            </a:r>
            <a:r>
              <a:rPr lang="en-US" dirty="0" smtClean="0"/>
              <a:t> Limited Reactions</a:t>
            </a:r>
            <a:endParaRPr lang="en-US" dirty="0"/>
          </a:p>
        </p:txBody>
      </p:sp>
      <p:sp>
        <p:nvSpPr>
          <p:cNvPr id="11" name="TextBox 10"/>
          <p:cNvSpPr txBox="1"/>
          <p:nvPr/>
        </p:nvSpPr>
        <p:spPr>
          <a:xfrm>
            <a:off x="1796830" y="2667000"/>
            <a:ext cx="2861681" cy="400110"/>
          </a:xfrm>
          <a:prstGeom prst="rect">
            <a:avLst/>
          </a:prstGeom>
          <a:noFill/>
        </p:spPr>
        <p:txBody>
          <a:bodyPr wrap="none" rtlCol="0">
            <a:spAutoFit/>
          </a:bodyPr>
          <a:lstStyle/>
          <a:p>
            <a:r>
              <a:rPr lang="en-US" sz="2000" dirty="0" smtClean="0"/>
              <a:t>transport limited regime</a:t>
            </a:r>
          </a:p>
        </p:txBody>
      </p:sp>
      <p:grpSp>
        <p:nvGrpSpPr>
          <p:cNvPr id="23" name="Group 22"/>
          <p:cNvGrpSpPr/>
          <p:nvPr/>
        </p:nvGrpSpPr>
        <p:grpSpPr>
          <a:xfrm>
            <a:off x="342900" y="914400"/>
            <a:ext cx="8382000" cy="4712732"/>
            <a:chOff x="342900" y="1371600"/>
            <a:chExt cx="8382000" cy="4712732"/>
          </a:xfrm>
        </p:grpSpPr>
        <p:sp>
          <p:nvSpPr>
            <p:cNvPr id="4" name="Rectangle 3"/>
            <p:cNvSpPr/>
            <p:nvPr/>
          </p:nvSpPr>
          <p:spPr>
            <a:xfrm>
              <a:off x="952500" y="1371600"/>
              <a:ext cx="7772400" cy="434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42900" y="3343245"/>
              <a:ext cx="518091" cy="400110"/>
            </a:xfrm>
            <a:prstGeom prst="rect">
              <a:avLst/>
            </a:prstGeom>
            <a:noFill/>
          </p:spPr>
          <p:txBody>
            <a:bodyPr wrap="none" rtlCol="0">
              <a:spAutoFit/>
            </a:bodyPr>
            <a:lstStyle/>
            <a:p>
              <a:r>
                <a:rPr lang="en-US" sz="2000" dirty="0" smtClean="0"/>
                <a:t>-</a:t>
              </a:r>
              <a:r>
                <a:rPr lang="en-US" sz="2000" dirty="0" err="1" smtClean="0"/>
                <a:t>r</a:t>
              </a:r>
              <a:r>
                <a:rPr lang="en-US" sz="2000" baseline="-25000" dirty="0" err="1" smtClean="0"/>
                <a:t>A</a:t>
              </a:r>
              <a:r>
                <a:rPr lang="en-US" sz="2000" dirty="0" smtClean="0"/>
                <a:t>’</a:t>
              </a:r>
            </a:p>
          </p:txBody>
        </p:sp>
        <p:sp>
          <p:nvSpPr>
            <p:cNvPr id="6" name="TextBox 5"/>
            <p:cNvSpPr txBox="1"/>
            <p:nvPr/>
          </p:nvSpPr>
          <p:spPr>
            <a:xfrm>
              <a:off x="2695884" y="5715000"/>
              <a:ext cx="4695516" cy="369332"/>
            </a:xfrm>
            <a:prstGeom prst="rect">
              <a:avLst/>
            </a:prstGeom>
            <a:noFill/>
          </p:spPr>
          <p:txBody>
            <a:bodyPr wrap="none" rtlCol="0">
              <a:spAutoFit/>
            </a:bodyPr>
            <a:lstStyle/>
            <a:p>
              <a:r>
                <a:rPr lang="en-US" dirty="0" smtClean="0"/>
                <a:t>(U/</a:t>
              </a:r>
              <a:r>
                <a:rPr lang="en-US" dirty="0" err="1" smtClean="0"/>
                <a:t>d</a:t>
              </a:r>
              <a:r>
                <a:rPr lang="en-US" baseline="-25000" dirty="0" err="1" smtClean="0"/>
                <a:t>p</a:t>
              </a:r>
              <a:r>
                <a:rPr lang="en-US" dirty="0" smtClean="0"/>
                <a:t>)</a:t>
              </a:r>
              <a:r>
                <a:rPr lang="en-US" baseline="30000" dirty="0" smtClean="0"/>
                <a:t>1/2 </a:t>
              </a:r>
              <a:r>
                <a:rPr lang="en-US" dirty="0" smtClean="0"/>
                <a:t> = (fluid </a:t>
              </a:r>
              <a:r>
                <a:rPr lang="en-US" dirty="0"/>
                <a:t>velocity/particle </a:t>
              </a:r>
              <a:r>
                <a:rPr lang="en-US" dirty="0" smtClean="0"/>
                <a:t>diameter)</a:t>
              </a:r>
              <a:r>
                <a:rPr lang="en-US" baseline="30000" dirty="0" smtClean="0"/>
                <a:t>1/2</a:t>
              </a:r>
              <a:endParaRPr lang="en-US" dirty="0" smtClean="0"/>
            </a:p>
          </p:txBody>
        </p:sp>
        <p:sp>
          <p:nvSpPr>
            <p:cNvPr id="8" name="Freeform 7"/>
            <p:cNvSpPr/>
            <p:nvPr/>
          </p:nvSpPr>
          <p:spPr>
            <a:xfrm>
              <a:off x="941990" y="1600200"/>
              <a:ext cx="7782910" cy="4117428"/>
            </a:xfrm>
            <a:custGeom>
              <a:avLst/>
              <a:gdLst>
                <a:gd name="connsiteX0" fmla="*/ 0 w 6484882"/>
                <a:gd name="connsiteY0" fmla="*/ 3825766 h 3825766"/>
                <a:gd name="connsiteX1" fmla="*/ 199696 w 6484882"/>
                <a:gd name="connsiteY1" fmla="*/ 2711669 h 3825766"/>
                <a:gd name="connsiteX2" fmla="*/ 599089 w 6484882"/>
                <a:gd name="connsiteY2" fmla="*/ 1387366 h 3825766"/>
                <a:gd name="connsiteX3" fmla="*/ 1502979 w 6484882"/>
                <a:gd name="connsiteY3" fmla="*/ 357352 h 3825766"/>
                <a:gd name="connsiteX4" fmla="*/ 3668110 w 6484882"/>
                <a:gd name="connsiteY4" fmla="*/ 73572 h 3825766"/>
                <a:gd name="connsiteX5" fmla="*/ 6484882 w 6484882"/>
                <a:gd name="connsiteY5" fmla="*/ 0 h 3825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4882" h="3825766">
                  <a:moveTo>
                    <a:pt x="0" y="3825766"/>
                  </a:moveTo>
                  <a:cubicBezTo>
                    <a:pt x="49924" y="3471917"/>
                    <a:pt x="99848" y="3118069"/>
                    <a:pt x="199696" y="2711669"/>
                  </a:cubicBezTo>
                  <a:cubicBezTo>
                    <a:pt x="299544" y="2305269"/>
                    <a:pt x="381875" y="1779752"/>
                    <a:pt x="599089" y="1387366"/>
                  </a:cubicBezTo>
                  <a:cubicBezTo>
                    <a:pt x="816303" y="994980"/>
                    <a:pt x="991476" y="576318"/>
                    <a:pt x="1502979" y="357352"/>
                  </a:cubicBezTo>
                  <a:cubicBezTo>
                    <a:pt x="2014482" y="138386"/>
                    <a:pt x="2837793" y="133131"/>
                    <a:pt x="3668110" y="73572"/>
                  </a:cubicBezTo>
                  <a:cubicBezTo>
                    <a:pt x="4498427" y="14013"/>
                    <a:pt x="6018923" y="15765"/>
                    <a:pt x="6484882" y="0"/>
                  </a:cubicBezTo>
                </a:path>
              </a:pathLst>
            </a:custGeom>
            <a:ln w="381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0" name="Oval 9"/>
          <p:cNvSpPr/>
          <p:nvPr/>
        </p:nvSpPr>
        <p:spPr>
          <a:xfrm rot="997504">
            <a:off x="989512" y="2434053"/>
            <a:ext cx="685800" cy="2948543"/>
          </a:xfrm>
          <a:prstGeom prst="ellipse">
            <a:avLst/>
          </a:pr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5400000">
            <a:off x="6172200" y="-1028700"/>
            <a:ext cx="685800" cy="4572000"/>
          </a:xfrm>
          <a:prstGeom prst="ellipse">
            <a:avLst/>
          </a:prstGeom>
          <a:no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60902" y="1828800"/>
            <a:ext cx="2763898" cy="400110"/>
          </a:xfrm>
          <a:prstGeom prst="rect">
            <a:avLst/>
          </a:prstGeom>
          <a:noFill/>
        </p:spPr>
        <p:txBody>
          <a:bodyPr wrap="none" rtlCol="0">
            <a:spAutoFit/>
          </a:bodyPr>
          <a:lstStyle/>
          <a:p>
            <a:r>
              <a:rPr lang="en-US" sz="2000" dirty="0" smtClean="0"/>
              <a:t>reaction limited regime</a:t>
            </a:r>
          </a:p>
        </p:txBody>
      </p:sp>
      <p:graphicFrame>
        <p:nvGraphicFramePr>
          <p:cNvPr id="41987" name="Object 3"/>
          <p:cNvGraphicFramePr>
            <a:graphicFrameLocks noChangeAspect="1"/>
          </p:cNvGraphicFramePr>
          <p:nvPr>
            <p:extLst>
              <p:ext uri="{D42A27DB-BD31-4B8C-83A1-F6EECF244321}">
                <p14:modId xmlns:p14="http://schemas.microsoft.com/office/powerpoint/2010/main" val="3458620478"/>
              </p:ext>
            </p:extLst>
          </p:nvPr>
        </p:nvGraphicFramePr>
        <p:xfrm>
          <a:off x="5657850" y="2230438"/>
          <a:ext cx="1587500" cy="330200"/>
        </p:xfrm>
        <a:graphic>
          <a:graphicData uri="http://schemas.openxmlformats.org/presentationml/2006/ole">
            <mc:AlternateContent xmlns:mc="http://schemas.openxmlformats.org/markup-compatibility/2006">
              <mc:Choice xmlns:v="urn:schemas-microsoft-com:vml" Requires="v">
                <p:oleObj spid="_x0000_s47878" name="Equation" r:id="rId3" imgW="1587240" imgH="330120" progId="Equation.DSMT4">
                  <p:embed/>
                </p:oleObj>
              </mc:Choice>
              <mc:Fallback>
                <p:oleObj name="Equation" r:id="rId3" imgW="1587240" imgH="3301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7850" y="2230438"/>
                        <a:ext cx="15875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8" name="Object 4"/>
          <p:cNvGraphicFramePr>
            <a:graphicFrameLocks noChangeAspect="1"/>
          </p:cNvGraphicFramePr>
          <p:nvPr>
            <p:extLst>
              <p:ext uri="{D42A27DB-BD31-4B8C-83A1-F6EECF244321}">
                <p14:modId xmlns:p14="http://schemas.microsoft.com/office/powerpoint/2010/main" val="147180368"/>
              </p:ext>
            </p:extLst>
          </p:nvPr>
        </p:nvGraphicFramePr>
        <p:xfrm>
          <a:off x="1847850" y="3124200"/>
          <a:ext cx="1625600" cy="330200"/>
        </p:xfrm>
        <a:graphic>
          <a:graphicData uri="http://schemas.openxmlformats.org/presentationml/2006/ole">
            <mc:AlternateContent xmlns:mc="http://schemas.openxmlformats.org/markup-compatibility/2006">
              <mc:Choice xmlns:v="urn:schemas-microsoft-com:vml" Requires="v">
                <p:oleObj spid="_x0000_s47879" name="Equation" r:id="rId5" imgW="1625400" imgH="330120" progId="Equation.DSMT4">
                  <p:embed/>
                </p:oleObj>
              </mc:Choice>
              <mc:Fallback>
                <p:oleObj name="Equation" r:id="rId5" imgW="1625400" imgH="3301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7850" y="3124200"/>
                        <a:ext cx="16256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9" name="Object 5"/>
          <p:cNvGraphicFramePr>
            <a:graphicFrameLocks noChangeAspect="1"/>
          </p:cNvGraphicFramePr>
          <p:nvPr>
            <p:extLst>
              <p:ext uri="{D42A27DB-BD31-4B8C-83A1-F6EECF244321}">
                <p14:modId xmlns:p14="http://schemas.microsoft.com/office/powerpoint/2010/main" val="3613009280"/>
              </p:ext>
            </p:extLst>
          </p:nvPr>
        </p:nvGraphicFramePr>
        <p:xfrm>
          <a:off x="1790700" y="3606800"/>
          <a:ext cx="1409700" cy="736600"/>
        </p:xfrm>
        <a:graphic>
          <a:graphicData uri="http://schemas.openxmlformats.org/presentationml/2006/ole">
            <mc:AlternateContent xmlns:mc="http://schemas.openxmlformats.org/markup-compatibility/2006">
              <mc:Choice xmlns:v="urn:schemas-microsoft-com:vml" Requires="v">
                <p:oleObj spid="_x0000_s47880" name="Equation" r:id="rId7" imgW="1409400" imgH="736560" progId="Equation.DSMT4">
                  <p:embed/>
                </p:oleObj>
              </mc:Choice>
              <mc:Fallback>
                <p:oleObj name="Equation" r:id="rId7" imgW="1409400" imgH="7365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0700" y="3606800"/>
                        <a:ext cx="1409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extLst>
              <p:ext uri="{D42A27DB-BD31-4B8C-83A1-F6EECF244321}">
                <p14:modId xmlns:p14="http://schemas.microsoft.com/office/powerpoint/2010/main" val="368864351"/>
              </p:ext>
            </p:extLst>
          </p:nvPr>
        </p:nvGraphicFramePr>
        <p:xfrm>
          <a:off x="1727200" y="4343400"/>
          <a:ext cx="4178300" cy="965200"/>
        </p:xfrm>
        <a:graphic>
          <a:graphicData uri="http://schemas.openxmlformats.org/presentationml/2006/ole">
            <mc:AlternateContent xmlns:mc="http://schemas.openxmlformats.org/markup-compatibility/2006">
              <mc:Choice xmlns:v="urn:schemas-microsoft-com:vml" Requires="v">
                <p:oleObj spid="_x0000_s47881" name="Equation" r:id="rId9" imgW="4178160" imgH="965160" progId="Equation.DSMT4">
                  <p:embed/>
                </p:oleObj>
              </mc:Choice>
              <mc:Fallback>
                <p:oleObj name="Equation" r:id="rId9" imgW="4178160" imgH="96516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7200" y="4343400"/>
                        <a:ext cx="41783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ext uri="{D42A27DB-BD31-4B8C-83A1-F6EECF244321}">
                <p14:modId xmlns:p14="http://schemas.microsoft.com/office/powerpoint/2010/main" val="2855991016"/>
              </p:ext>
            </p:extLst>
          </p:nvPr>
        </p:nvGraphicFramePr>
        <p:xfrm>
          <a:off x="3429000" y="3803650"/>
          <a:ext cx="2552700" cy="342900"/>
        </p:xfrm>
        <a:graphic>
          <a:graphicData uri="http://schemas.openxmlformats.org/presentationml/2006/ole">
            <mc:AlternateContent xmlns:mc="http://schemas.openxmlformats.org/markup-compatibility/2006">
              <mc:Choice xmlns:v="urn:schemas-microsoft-com:vml" Requires="v">
                <p:oleObj spid="_x0000_s47882" name="Equation" r:id="rId11" imgW="2552400" imgH="342720" progId="Equation.DSMT4">
                  <p:embed/>
                </p:oleObj>
              </mc:Choice>
              <mc:Fallback>
                <p:oleObj name="Equation" r:id="rId11" imgW="2552400" imgH="34272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3803650"/>
                        <a:ext cx="2552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ext uri="{D42A27DB-BD31-4B8C-83A1-F6EECF244321}">
                <p14:modId xmlns:p14="http://schemas.microsoft.com/office/powerpoint/2010/main" val="189426502"/>
              </p:ext>
            </p:extLst>
          </p:nvPr>
        </p:nvGraphicFramePr>
        <p:xfrm>
          <a:off x="6210300" y="3644900"/>
          <a:ext cx="990600" cy="660400"/>
        </p:xfrm>
        <a:graphic>
          <a:graphicData uri="http://schemas.openxmlformats.org/presentationml/2006/ole">
            <mc:AlternateContent xmlns:mc="http://schemas.openxmlformats.org/markup-compatibility/2006">
              <mc:Choice xmlns:v="urn:schemas-microsoft-com:vml" Requires="v">
                <p:oleObj spid="_x0000_s47883" name="Equation" r:id="rId13" imgW="990360" imgH="660240" progId="Equation.DSMT4">
                  <p:embed/>
                </p:oleObj>
              </mc:Choice>
              <mc:Fallback>
                <p:oleObj name="Equation" r:id="rId13" imgW="990360" imgH="6602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10300" y="3644900"/>
                        <a:ext cx="990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3" name="Object 9"/>
          <p:cNvGraphicFramePr>
            <a:graphicFrameLocks noChangeAspect="1"/>
          </p:cNvGraphicFramePr>
          <p:nvPr>
            <p:extLst>
              <p:ext uri="{D42A27DB-BD31-4B8C-83A1-F6EECF244321}">
                <p14:modId xmlns:p14="http://schemas.microsoft.com/office/powerpoint/2010/main" val="2887771775"/>
              </p:ext>
            </p:extLst>
          </p:nvPr>
        </p:nvGraphicFramePr>
        <p:xfrm>
          <a:off x="7429500" y="3638550"/>
          <a:ext cx="1117600" cy="673100"/>
        </p:xfrm>
        <a:graphic>
          <a:graphicData uri="http://schemas.openxmlformats.org/presentationml/2006/ole">
            <mc:AlternateContent xmlns:mc="http://schemas.openxmlformats.org/markup-compatibility/2006">
              <mc:Choice xmlns:v="urn:schemas-microsoft-com:vml" Requires="v">
                <p:oleObj spid="_x0000_s47884" name="Equation" r:id="rId15" imgW="1117440" imgH="672840" progId="Equation.DSMT4">
                  <p:embed/>
                </p:oleObj>
              </mc:Choice>
              <mc:Fallback>
                <p:oleObj name="Equation" r:id="rId15" imgW="1117440" imgH="6728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29500" y="3638550"/>
                        <a:ext cx="11176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4" name="Object 10"/>
          <p:cNvGraphicFramePr>
            <a:graphicFrameLocks noChangeAspect="1"/>
          </p:cNvGraphicFramePr>
          <p:nvPr>
            <p:extLst>
              <p:ext uri="{D42A27DB-BD31-4B8C-83A1-F6EECF244321}">
                <p14:modId xmlns:p14="http://schemas.microsoft.com/office/powerpoint/2010/main" val="1759994397"/>
              </p:ext>
            </p:extLst>
          </p:nvPr>
        </p:nvGraphicFramePr>
        <p:xfrm>
          <a:off x="2438400" y="1752600"/>
          <a:ext cx="1879600" cy="698500"/>
        </p:xfrm>
        <a:graphic>
          <a:graphicData uri="http://schemas.openxmlformats.org/presentationml/2006/ole">
            <mc:AlternateContent xmlns:mc="http://schemas.openxmlformats.org/markup-compatibility/2006">
              <mc:Choice xmlns:v="urn:schemas-microsoft-com:vml" Requires="v">
                <p:oleObj spid="_x0000_s47885" name="Equation" r:id="rId17" imgW="1879560" imgH="698400" progId="Equation.DSMT4">
                  <p:embed/>
                </p:oleObj>
              </mc:Choice>
              <mc:Fallback>
                <p:oleObj name="Equation" r:id="rId17" imgW="1879560" imgH="6984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38400" y="1752600"/>
                        <a:ext cx="18796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930249230"/>
              </p:ext>
            </p:extLst>
          </p:nvPr>
        </p:nvGraphicFramePr>
        <p:xfrm>
          <a:off x="4145548" y="5515100"/>
          <a:ext cx="4446252" cy="822960"/>
        </p:xfrm>
        <a:graphic>
          <a:graphicData uri="http://schemas.openxmlformats.org/presentationml/2006/ole">
            <mc:AlternateContent xmlns:mc="http://schemas.openxmlformats.org/markup-compatibility/2006">
              <mc:Choice xmlns:v="urn:schemas-microsoft-com:vml" Requires="v">
                <p:oleObj spid="_x0000_s47886" name="Equation" r:id="rId19" imgW="4940280" imgH="914400" progId="Equation.DSMT4">
                  <p:embed/>
                </p:oleObj>
              </mc:Choice>
              <mc:Fallback>
                <p:oleObj name="Equation" r:id="rId19" imgW="4940280" imgH="914400" progId="Equation.DSMT4">
                  <p:embed/>
                  <p:pic>
                    <p:nvPicPr>
                      <p:cNvPr id="0" name=""/>
                      <p:cNvPicPr>
                        <a:picLocks noChangeAspect="1" noChangeArrowheads="1"/>
                      </p:cNvPicPr>
                      <p:nvPr/>
                    </p:nvPicPr>
                    <p:blipFill>
                      <a:blip r:embed="rId20"/>
                      <a:srcRect/>
                      <a:stretch>
                        <a:fillRect/>
                      </a:stretch>
                    </p:blipFill>
                    <p:spPr bwMode="auto">
                      <a:xfrm>
                        <a:off x="4145548" y="5515100"/>
                        <a:ext cx="4446252" cy="82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6"/>
          <p:cNvSpPr/>
          <p:nvPr/>
        </p:nvSpPr>
        <p:spPr>
          <a:xfrm>
            <a:off x="1600200" y="4343400"/>
            <a:ext cx="4419600" cy="91702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Elbow Connector 14"/>
          <p:cNvCxnSpPr/>
          <p:nvPr/>
        </p:nvCxnSpPr>
        <p:spPr>
          <a:xfrm>
            <a:off x="1600200" y="5257800"/>
            <a:ext cx="274320" cy="676656"/>
          </a:xfrm>
          <a:prstGeom prst="bentConnector3">
            <a:avLst>
              <a:gd name="adj1" fmla="val -71336"/>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6200" y="6260275"/>
            <a:ext cx="8991601" cy="369332"/>
          </a:xfrm>
          <a:prstGeom prst="rect">
            <a:avLst/>
          </a:prstGeom>
          <a:noFill/>
        </p:spPr>
        <p:txBody>
          <a:bodyPr wrap="square" rtlCol="0">
            <a:spAutoFit/>
          </a:bodyPr>
          <a:lstStyle/>
          <a:p>
            <a:pPr algn="ctr"/>
            <a:r>
              <a:rPr lang="en-US" b="1" dirty="0" smtClean="0">
                <a:solidFill>
                  <a:srgbClr val="7030A0"/>
                </a:solidFill>
              </a:rPr>
              <a:t>Proportionality is useful for assessing parameter sensitivity</a:t>
            </a:r>
          </a:p>
        </p:txBody>
      </p:sp>
      <p:graphicFrame>
        <p:nvGraphicFramePr>
          <p:cNvPr id="22" name="Object 21"/>
          <p:cNvGraphicFramePr>
            <a:graphicFrameLocks noChangeAspect="1"/>
          </p:cNvGraphicFramePr>
          <p:nvPr>
            <p:extLst>
              <p:ext uri="{D42A27DB-BD31-4B8C-83A1-F6EECF244321}">
                <p14:modId xmlns:p14="http://schemas.microsoft.com/office/powerpoint/2010/main" val="3616464418"/>
              </p:ext>
            </p:extLst>
          </p:nvPr>
        </p:nvGraphicFramePr>
        <p:xfrm>
          <a:off x="1959800" y="5543550"/>
          <a:ext cx="2035175" cy="823913"/>
        </p:xfrm>
        <a:graphic>
          <a:graphicData uri="http://schemas.openxmlformats.org/presentationml/2006/ole">
            <mc:AlternateContent xmlns:mc="http://schemas.openxmlformats.org/markup-compatibility/2006">
              <mc:Choice xmlns:v="urn:schemas-microsoft-com:vml" Requires="v">
                <p:oleObj spid="_x0000_s47887" name="Equation" r:id="rId21" imgW="2260440" imgH="914400" progId="Equation.DSMT4">
                  <p:embed/>
                </p:oleObj>
              </mc:Choice>
              <mc:Fallback>
                <p:oleObj name="Equation" r:id="rId21" imgW="2260440" imgH="914400" progId="Equation.DSMT4">
                  <p:embed/>
                  <p:pic>
                    <p:nvPicPr>
                      <p:cNvPr id="0" name="Object 2"/>
                      <p:cNvPicPr>
                        <a:picLocks noChangeAspect="1" noChangeArrowheads="1"/>
                      </p:cNvPicPr>
                      <p:nvPr/>
                    </p:nvPicPr>
                    <p:blipFill>
                      <a:blip r:embed="rId22"/>
                      <a:srcRect/>
                      <a:stretch>
                        <a:fillRect/>
                      </a:stretch>
                    </p:blipFill>
                    <p:spPr bwMode="auto">
                      <a:xfrm>
                        <a:off x="1959800" y="5543550"/>
                        <a:ext cx="2035175"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281859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22" presetClass="entr" presetSubtype="1"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up)">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left)">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Transfer Limited </a:t>
            </a:r>
            <a:r>
              <a:rPr lang="en-US" dirty="0" err="1" smtClean="0"/>
              <a:t>Rxn</a:t>
            </a:r>
            <a:r>
              <a:rPr lang="en-US" dirty="0" smtClean="0"/>
              <a:t> in PBR</a:t>
            </a:r>
            <a:endParaRPr lang="en-US" dirty="0"/>
          </a:p>
        </p:txBody>
      </p:sp>
      <p:pic>
        <p:nvPicPr>
          <p:cNvPr id="40962" name="Picture 2"/>
          <p:cNvPicPr>
            <a:picLocks noChangeAspect="1" noChangeArrowheads="1"/>
          </p:cNvPicPr>
          <p:nvPr/>
        </p:nvPicPr>
        <p:blipFill>
          <a:blip r:embed="rId3"/>
          <a:srcRect/>
          <a:stretch>
            <a:fillRect/>
          </a:stretch>
        </p:blipFill>
        <p:spPr bwMode="auto">
          <a:xfrm>
            <a:off x="1526117" y="838200"/>
            <a:ext cx="2381250" cy="1038225"/>
          </a:xfrm>
          <a:prstGeom prst="rect">
            <a:avLst/>
          </a:prstGeom>
          <a:noFill/>
          <a:ln w="9525">
            <a:noFill/>
            <a:miter lim="800000"/>
            <a:headEnd/>
            <a:tailEnd/>
          </a:ln>
          <a:effectLst/>
        </p:spPr>
      </p:pic>
      <p:sp>
        <p:nvSpPr>
          <p:cNvPr id="9" name="TextBox 8"/>
          <p:cNvSpPr txBox="1"/>
          <p:nvPr/>
        </p:nvSpPr>
        <p:spPr>
          <a:xfrm>
            <a:off x="457200" y="2926074"/>
            <a:ext cx="8226932" cy="1015663"/>
          </a:xfrm>
          <a:prstGeom prst="rect">
            <a:avLst/>
          </a:prstGeom>
          <a:noFill/>
        </p:spPr>
        <p:txBody>
          <a:bodyPr wrap="none" rtlCol="0">
            <a:spAutoFit/>
          </a:bodyPr>
          <a:lstStyle/>
          <a:p>
            <a:r>
              <a:rPr lang="en-US" sz="2000" dirty="0" smtClean="0"/>
              <a:t>a</a:t>
            </a:r>
            <a:r>
              <a:rPr lang="en-US" sz="2000" baseline="-25000" dirty="0" smtClean="0"/>
              <a:t>c</a:t>
            </a:r>
            <a:r>
              <a:rPr lang="en-US" sz="2000" dirty="0" smtClean="0"/>
              <a:t>: external surface area of catalyst per volume of catalytic bed (m</a:t>
            </a:r>
            <a:r>
              <a:rPr lang="en-US" sz="2000" baseline="30000" dirty="0" smtClean="0"/>
              <a:t>2</a:t>
            </a:r>
            <a:r>
              <a:rPr lang="en-US" sz="2000" dirty="0" smtClean="0"/>
              <a:t>/m</a:t>
            </a:r>
            <a:r>
              <a:rPr lang="en-US" sz="2000" baseline="30000" dirty="0" smtClean="0"/>
              <a:t>3</a:t>
            </a:r>
            <a:r>
              <a:rPr lang="en-US" sz="2000" dirty="0" smtClean="0"/>
              <a:t>)</a:t>
            </a:r>
          </a:p>
          <a:p>
            <a:r>
              <a:rPr lang="en-US" sz="2000" dirty="0" smtClean="0">
                <a:latin typeface="Symbol" pitchFamily="18" charset="2"/>
              </a:rPr>
              <a:t>f</a:t>
            </a:r>
            <a:r>
              <a:rPr lang="en-US" sz="2000" dirty="0" smtClean="0"/>
              <a:t>: porosity of bed, void fraction		</a:t>
            </a:r>
            <a:r>
              <a:rPr lang="en-US" sz="2000" dirty="0" err="1" smtClean="0"/>
              <a:t>d</a:t>
            </a:r>
            <a:r>
              <a:rPr lang="en-US" sz="2000" baseline="-25000" dirty="0" err="1" smtClean="0"/>
              <a:t>p</a:t>
            </a:r>
            <a:r>
              <a:rPr lang="en-US" sz="2000" dirty="0" smtClean="0"/>
              <a:t>: particle diameter (m)</a:t>
            </a:r>
          </a:p>
          <a:p>
            <a:r>
              <a:rPr lang="en-US" sz="2000" dirty="0" err="1" smtClean="0"/>
              <a:t>r’’</a:t>
            </a:r>
            <a:r>
              <a:rPr lang="en-US" sz="2000" baseline="-25000" dirty="0" err="1" smtClean="0"/>
              <a:t>A</a:t>
            </a:r>
            <a:r>
              <a:rPr lang="en-US" sz="2000" dirty="0" smtClean="0"/>
              <a:t>: rate of generation of A per unit catalytic surface area (mol/s</a:t>
            </a:r>
            <a:r>
              <a:rPr lang="en-US" sz="2000" dirty="0" smtClean="0">
                <a:latin typeface="Arial"/>
                <a:cs typeface="Arial"/>
              </a:rPr>
              <a:t>·m</a:t>
            </a:r>
            <a:r>
              <a:rPr lang="en-US" sz="2000" baseline="30000" dirty="0" smtClean="0">
                <a:latin typeface="Arial"/>
                <a:cs typeface="Arial"/>
              </a:rPr>
              <a:t>2</a:t>
            </a:r>
            <a:r>
              <a:rPr lang="en-US" sz="2000" dirty="0" smtClean="0">
                <a:latin typeface="Arial"/>
                <a:cs typeface="Arial"/>
              </a:rPr>
              <a:t>)</a:t>
            </a:r>
            <a:endParaRPr lang="en-US" sz="2000" dirty="0" smtClean="0"/>
          </a:p>
        </p:txBody>
      </p:sp>
      <p:graphicFrame>
        <p:nvGraphicFramePr>
          <p:cNvPr id="40967" name="Object 7"/>
          <p:cNvGraphicFramePr>
            <a:graphicFrameLocks noChangeAspect="1"/>
          </p:cNvGraphicFramePr>
          <p:nvPr/>
        </p:nvGraphicFramePr>
        <p:xfrm>
          <a:off x="5433484" y="1127918"/>
          <a:ext cx="2184400" cy="611188"/>
        </p:xfrm>
        <a:graphic>
          <a:graphicData uri="http://schemas.openxmlformats.org/presentationml/2006/ole">
            <mc:AlternateContent xmlns:mc="http://schemas.openxmlformats.org/markup-compatibility/2006">
              <mc:Choice xmlns:v="urn:schemas-microsoft-com:vml" Requires="v">
                <p:oleObj spid="_x0000_s45836" name="Equation" r:id="rId4" imgW="2171520" imgH="609480" progId="Equation.DSMT4">
                  <p:embed/>
                </p:oleObj>
              </mc:Choice>
              <mc:Fallback>
                <p:oleObj name="Equation" r:id="rId4" imgW="2171520" imgH="60948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3484" y="1127918"/>
                        <a:ext cx="2184400" cy="61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16"/>
          <p:cNvSpPr txBox="1">
            <a:spLocks noChangeArrowheads="1"/>
          </p:cNvSpPr>
          <p:nvPr/>
        </p:nvSpPr>
        <p:spPr bwMode="auto">
          <a:xfrm>
            <a:off x="177800" y="1818409"/>
            <a:ext cx="7607339" cy="400110"/>
          </a:xfrm>
          <a:prstGeom prst="rect">
            <a:avLst/>
          </a:prstGeom>
          <a:noFill/>
          <a:ln w="9525">
            <a:noFill/>
            <a:miter lim="800000"/>
            <a:headEnd/>
            <a:tailEnd/>
          </a:ln>
          <a:effectLst/>
        </p:spPr>
        <p:txBody>
          <a:bodyPr wrap="none">
            <a:spAutoFit/>
          </a:bodyPr>
          <a:lstStyle/>
          <a:p>
            <a:r>
              <a:rPr lang="en-GB" altLang="zh-TW" sz="2000" dirty="0"/>
              <a:t>A steady state mole balance on reactant A between z and z + </a:t>
            </a:r>
            <a:r>
              <a:rPr lang="en-GB" altLang="zh-TW" sz="2000" dirty="0">
                <a:sym typeface="Symbol" pitchFamily="18" charset="2"/>
              </a:rPr>
              <a:t>z :</a:t>
            </a:r>
            <a:endParaRPr lang="en-GB" altLang="zh-TW" sz="2000" dirty="0"/>
          </a:p>
        </p:txBody>
      </p:sp>
      <p:graphicFrame>
        <p:nvGraphicFramePr>
          <p:cNvPr id="13" name="Object 17"/>
          <p:cNvGraphicFramePr>
            <a:graphicFrameLocks noChangeAspect="1"/>
          </p:cNvGraphicFramePr>
          <p:nvPr>
            <p:extLst>
              <p:ext uri="{D42A27DB-BD31-4B8C-83A1-F6EECF244321}">
                <p14:modId xmlns:p14="http://schemas.microsoft.com/office/powerpoint/2010/main" val="3465656857"/>
              </p:ext>
            </p:extLst>
          </p:nvPr>
        </p:nvGraphicFramePr>
        <p:xfrm>
          <a:off x="1408113" y="2216872"/>
          <a:ext cx="6329362" cy="765175"/>
        </p:xfrm>
        <a:graphic>
          <a:graphicData uri="http://schemas.openxmlformats.org/presentationml/2006/ole">
            <mc:AlternateContent xmlns:mc="http://schemas.openxmlformats.org/markup-compatibility/2006">
              <mc:Choice xmlns:v="urn:schemas-microsoft-com:vml" Requires="v">
                <p:oleObj spid="_x0000_s45837" name="Equation" r:id="rId6" imgW="6286320" imgH="761760" progId="Equation.DSMT4">
                  <p:embed/>
                </p:oleObj>
              </mc:Choice>
              <mc:Fallback>
                <p:oleObj name="Equation" r:id="rId6" imgW="6286320" imgH="761760"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8113" y="2216872"/>
                        <a:ext cx="63293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15" name="TextBox 14"/>
          <p:cNvSpPr txBox="1"/>
          <p:nvPr/>
        </p:nvSpPr>
        <p:spPr>
          <a:xfrm>
            <a:off x="177801" y="3903655"/>
            <a:ext cx="1346200" cy="707886"/>
          </a:xfrm>
          <a:prstGeom prst="rect">
            <a:avLst/>
          </a:prstGeom>
          <a:noFill/>
        </p:spPr>
        <p:txBody>
          <a:bodyPr wrap="square" rtlCol="0">
            <a:spAutoFit/>
          </a:bodyPr>
          <a:lstStyle/>
          <a:p>
            <a:r>
              <a:rPr lang="en-US" sz="2000" dirty="0" smtClean="0">
                <a:solidFill>
                  <a:srgbClr val="0000FF"/>
                </a:solidFill>
              </a:rPr>
              <a:t>Divide out </a:t>
            </a:r>
            <a:r>
              <a:rPr lang="en-US" sz="2000" dirty="0" err="1" smtClean="0">
                <a:solidFill>
                  <a:srgbClr val="0000FF"/>
                </a:solidFill>
              </a:rPr>
              <a:t>A</a:t>
            </a:r>
            <a:r>
              <a:rPr lang="en-US" sz="2000" baseline="-25000" dirty="0" err="1" smtClean="0">
                <a:solidFill>
                  <a:srgbClr val="0000FF"/>
                </a:solidFill>
              </a:rPr>
              <a:t>c</a:t>
            </a:r>
            <a:r>
              <a:rPr lang="en-US" sz="2000" dirty="0" err="1" smtClean="0">
                <a:solidFill>
                  <a:srgbClr val="0000FF"/>
                </a:solidFill>
                <a:latin typeface="Symbol" pitchFamily="18" charset="2"/>
              </a:rPr>
              <a:t>D</a:t>
            </a:r>
            <a:r>
              <a:rPr lang="en-US" sz="2000" dirty="0" err="1" smtClean="0">
                <a:solidFill>
                  <a:srgbClr val="0000FF"/>
                </a:solidFill>
              </a:rPr>
              <a:t>z</a:t>
            </a:r>
            <a:r>
              <a:rPr lang="en-US" sz="2000" dirty="0" smtClean="0">
                <a:solidFill>
                  <a:srgbClr val="0000FF"/>
                </a:solidFill>
              </a:rPr>
              <a:t>:</a:t>
            </a:r>
          </a:p>
        </p:txBody>
      </p:sp>
      <p:graphicFrame>
        <p:nvGraphicFramePr>
          <p:cNvPr id="40969" name="Object 9"/>
          <p:cNvGraphicFramePr>
            <a:graphicFrameLocks noChangeAspect="1"/>
          </p:cNvGraphicFramePr>
          <p:nvPr>
            <p:extLst>
              <p:ext uri="{D42A27DB-BD31-4B8C-83A1-F6EECF244321}">
                <p14:modId xmlns:p14="http://schemas.microsoft.com/office/powerpoint/2010/main" val="102216958"/>
              </p:ext>
            </p:extLst>
          </p:nvPr>
        </p:nvGraphicFramePr>
        <p:xfrm>
          <a:off x="1460500" y="3936993"/>
          <a:ext cx="3206750" cy="722312"/>
        </p:xfrm>
        <a:graphic>
          <a:graphicData uri="http://schemas.openxmlformats.org/presentationml/2006/ole">
            <mc:AlternateContent xmlns:mc="http://schemas.openxmlformats.org/markup-compatibility/2006">
              <mc:Choice xmlns:v="urn:schemas-microsoft-com:vml" Requires="v">
                <p:oleObj spid="_x0000_s45838" name="Equation" r:id="rId8" imgW="3213000" imgH="723600" progId="Equation.DSMT4">
                  <p:embed/>
                </p:oleObj>
              </mc:Choice>
              <mc:Fallback>
                <p:oleObj name="Equation" r:id="rId8" imgW="3213000" imgH="723600"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60500" y="3936993"/>
                        <a:ext cx="320675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7" name="TextBox 16"/>
          <p:cNvSpPr txBox="1"/>
          <p:nvPr/>
        </p:nvSpPr>
        <p:spPr>
          <a:xfrm>
            <a:off x="4790551" y="3903655"/>
            <a:ext cx="1327674" cy="707886"/>
          </a:xfrm>
          <a:prstGeom prst="rect">
            <a:avLst/>
          </a:prstGeom>
          <a:noFill/>
        </p:spPr>
        <p:txBody>
          <a:bodyPr wrap="square" rtlCol="0">
            <a:spAutoFit/>
          </a:bodyPr>
          <a:lstStyle/>
          <a:p>
            <a:r>
              <a:rPr lang="en-US" sz="2000" dirty="0" smtClean="0">
                <a:solidFill>
                  <a:srgbClr val="0000FF"/>
                </a:solidFill>
              </a:rPr>
              <a:t>Take limit as </a:t>
            </a:r>
            <a:r>
              <a:rPr lang="en-US" sz="2000" dirty="0" smtClean="0">
                <a:solidFill>
                  <a:srgbClr val="0000FF"/>
                </a:solidFill>
                <a:latin typeface="Symbol" pitchFamily="18" charset="2"/>
              </a:rPr>
              <a:t>D</a:t>
            </a:r>
            <a:r>
              <a:rPr lang="en-US" sz="2000" dirty="0" smtClean="0">
                <a:solidFill>
                  <a:srgbClr val="0000FF"/>
                </a:solidFill>
              </a:rPr>
              <a:t>z</a:t>
            </a:r>
            <a:r>
              <a:rPr lang="en-US" sz="2000" dirty="0" smtClean="0">
                <a:solidFill>
                  <a:srgbClr val="0000FF"/>
                </a:solidFill>
                <a:latin typeface="Arial"/>
                <a:cs typeface="Arial"/>
              </a:rPr>
              <a:t>→0</a:t>
            </a:r>
            <a:r>
              <a:rPr lang="en-US" sz="2000" dirty="0" smtClean="0">
                <a:solidFill>
                  <a:srgbClr val="0000FF"/>
                </a:solidFill>
              </a:rPr>
              <a:t>:</a:t>
            </a:r>
          </a:p>
        </p:txBody>
      </p:sp>
      <p:graphicFrame>
        <p:nvGraphicFramePr>
          <p:cNvPr id="40970" name="Object 10"/>
          <p:cNvGraphicFramePr>
            <a:graphicFrameLocks noChangeAspect="1"/>
          </p:cNvGraphicFramePr>
          <p:nvPr>
            <p:extLst>
              <p:ext uri="{D42A27DB-BD31-4B8C-83A1-F6EECF244321}">
                <p14:modId xmlns:p14="http://schemas.microsoft.com/office/powerpoint/2010/main" val="1725854548"/>
              </p:ext>
            </p:extLst>
          </p:nvPr>
        </p:nvGraphicFramePr>
        <p:xfrm>
          <a:off x="5940425" y="3886193"/>
          <a:ext cx="2773363" cy="714375"/>
        </p:xfrm>
        <a:graphic>
          <a:graphicData uri="http://schemas.openxmlformats.org/presentationml/2006/ole">
            <mc:AlternateContent xmlns:mc="http://schemas.openxmlformats.org/markup-compatibility/2006">
              <mc:Choice xmlns:v="urn:schemas-microsoft-com:vml" Requires="v">
                <p:oleObj spid="_x0000_s45839" name="Equation" r:id="rId10" imgW="2755800" imgH="711000" progId="Equation.DSMT4">
                  <p:embed/>
                </p:oleObj>
              </mc:Choice>
              <mc:Fallback>
                <p:oleObj name="Equation" r:id="rId10" imgW="2755800" imgH="711000" progId="Equation.DSMT4">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0425" y="3886193"/>
                        <a:ext cx="277336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19" name="TextBox 18"/>
          <p:cNvSpPr txBox="1"/>
          <p:nvPr/>
        </p:nvSpPr>
        <p:spPr>
          <a:xfrm>
            <a:off x="990600" y="4590390"/>
            <a:ext cx="3681264" cy="400110"/>
          </a:xfrm>
          <a:prstGeom prst="rect">
            <a:avLst/>
          </a:prstGeom>
          <a:noFill/>
        </p:spPr>
        <p:txBody>
          <a:bodyPr wrap="none" rtlCol="0">
            <a:spAutoFit/>
          </a:bodyPr>
          <a:lstStyle/>
          <a:p>
            <a:r>
              <a:rPr lang="en-US" sz="2000" dirty="0" smtClean="0">
                <a:solidFill>
                  <a:srgbClr val="0000FF"/>
                </a:solidFill>
              </a:rPr>
              <a:t>Put </a:t>
            </a:r>
            <a:r>
              <a:rPr lang="en-US" sz="2000" dirty="0" err="1" smtClean="0">
                <a:solidFill>
                  <a:srgbClr val="0000FF"/>
                </a:solidFill>
              </a:rPr>
              <a:t>F</a:t>
            </a:r>
            <a:r>
              <a:rPr lang="en-US" sz="2000" baseline="-25000" dirty="0" err="1" smtClean="0">
                <a:solidFill>
                  <a:srgbClr val="0000FF"/>
                </a:solidFill>
              </a:rPr>
              <a:t>a</a:t>
            </a:r>
            <a:r>
              <a:rPr lang="en-US" sz="2000" b="1" baseline="-25000" dirty="0" err="1" smtClean="0">
                <a:solidFill>
                  <a:srgbClr val="0000FF"/>
                </a:solidFill>
              </a:rPr>
              <a:t>z</a:t>
            </a:r>
            <a:r>
              <a:rPr lang="en-US" sz="2000" dirty="0" smtClean="0">
                <a:solidFill>
                  <a:srgbClr val="0000FF"/>
                </a:solidFill>
              </a:rPr>
              <a:t> and –</a:t>
            </a:r>
            <a:r>
              <a:rPr lang="en-US" sz="2000" dirty="0" err="1" smtClean="0">
                <a:solidFill>
                  <a:srgbClr val="0000FF"/>
                </a:solidFill>
              </a:rPr>
              <a:t>r</a:t>
            </a:r>
            <a:r>
              <a:rPr lang="en-US" sz="2000" baseline="-25000" dirty="0" err="1" smtClean="0">
                <a:solidFill>
                  <a:srgbClr val="0000FF"/>
                </a:solidFill>
              </a:rPr>
              <a:t>A</a:t>
            </a:r>
            <a:r>
              <a:rPr lang="en-US" sz="2000" dirty="0" smtClean="0">
                <a:solidFill>
                  <a:srgbClr val="0000FF"/>
                </a:solidFill>
              </a:rPr>
              <a:t>’’ in terms of C</a:t>
            </a:r>
            <a:r>
              <a:rPr lang="en-US" sz="2000" baseline="-25000" dirty="0" smtClean="0">
                <a:solidFill>
                  <a:srgbClr val="0000FF"/>
                </a:solidFill>
              </a:rPr>
              <a:t>A</a:t>
            </a:r>
            <a:r>
              <a:rPr lang="en-US" sz="2000" dirty="0" smtClean="0">
                <a:solidFill>
                  <a:srgbClr val="0000FF"/>
                </a:solidFill>
              </a:rPr>
              <a:t>:</a:t>
            </a:r>
          </a:p>
        </p:txBody>
      </p:sp>
      <p:graphicFrame>
        <p:nvGraphicFramePr>
          <p:cNvPr id="40971" name="Object 11"/>
          <p:cNvGraphicFramePr>
            <a:graphicFrameLocks noChangeAspect="1"/>
          </p:cNvGraphicFramePr>
          <p:nvPr>
            <p:extLst>
              <p:ext uri="{D42A27DB-BD31-4B8C-83A1-F6EECF244321}">
                <p14:modId xmlns:p14="http://schemas.microsoft.com/office/powerpoint/2010/main" val="105912616"/>
              </p:ext>
            </p:extLst>
          </p:nvPr>
        </p:nvGraphicFramePr>
        <p:xfrm>
          <a:off x="4648200" y="4642778"/>
          <a:ext cx="3327400" cy="328612"/>
        </p:xfrm>
        <a:graphic>
          <a:graphicData uri="http://schemas.openxmlformats.org/presentationml/2006/ole">
            <mc:AlternateContent xmlns:mc="http://schemas.openxmlformats.org/markup-compatibility/2006">
              <mc:Choice xmlns:v="urn:schemas-microsoft-com:vml" Requires="v">
                <p:oleObj spid="_x0000_s45840" name="Equation" r:id="rId12" imgW="3340080" imgH="330120" progId="Equation.DSMT4">
                  <p:embed/>
                </p:oleObj>
              </mc:Choice>
              <mc:Fallback>
                <p:oleObj name="Equation" r:id="rId12" imgW="3340080" imgH="330120" progId="Equation.DSMT4">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48200" y="4642778"/>
                        <a:ext cx="3327400"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0" name="TextBox 19"/>
          <p:cNvSpPr txBox="1"/>
          <p:nvPr/>
        </p:nvSpPr>
        <p:spPr>
          <a:xfrm>
            <a:off x="968193" y="4995278"/>
            <a:ext cx="7207614" cy="400110"/>
          </a:xfrm>
          <a:prstGeom prst="rect">
            <a:avLst/>
          </a:prstGeom>
          <a:noFill/>
        </p:spPr>
        <p:txBody>
          <a:bodyPr wrap="none" rtlCol="0">
            <a:spAutoFit/>
          </a:bodyPr>
          <a:lstStyle/>
          <a:p>
            <a:r>
              <a:rPr lang="en-US" sz="2000" dirty="0" smtClean="0"/>
              <a:t>Axial diffusion is negligible compared to bulk flow (convection)</a:t>
            </a:r>
          </a:p>
        </p:txBody>
      </p:sp>
      <p:cxnSp>
        <p:nvCxnSpPr>
          <p:cNvPr id="22" name="Straight Connector 21"/>
          <p:cNvCxnSpPr/>
          <p:nvPr/>
        </p:nvCxnSpPr>
        <p:spPr>
          <a:xfrm>
            <a:off x="6477000" y="4711260"/>
            <a:ext cx="457200" cy="2286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45066" name="Object 11"/>
          <p:cNvGraphicFramePr>
            <a:graphicFrameLocks noChangeAspect="1"/>
          </p:cNvGraphicFramePr>
          <p:nvPr>
            <p:extLst>
              <p:ext uri="{D42A27DB-BD31-4B8C-83A1-F6EECF244321}">
                <p14:modId xmlns:p14="http://schemas.microsoft.com/office/powerpoint/2010/main" val="318850738"/>
              </p:ext>
            </p:extLst>
          </p:nvPr>
        </p:nvGraphicFramePr>
        <p:xfrm>
          <a:off x="762000" y="5431696"/>
          <a:ext cx="2519363" cy="328613"/>
        </p:xfrm>
        <a:graphic>
          <a:graphicData uri="http://schemas.openxmlformats.org/presentationml/2006/ole">
            <mc:AlternateContent xmlns:mc="http://schemas.openxmlformats.org/markup-compatibility/2006">
              <mc:Choice xmlns:v="urn:schemas-microsoft-com:vml" Requires="v">
                <p:oleObj spid="_x0000_s45841" name="Equation" r:id="rId14" imgW="2527200" imgH="330120" progId="Equation.DSMT4">
                  <p:embed/>
                </p:oleObj>
              </mc:Choice>
              <mc:Fallback>
                <p:oleObj name="Equation" r:id="rId14" imgW="2527200" imgH="330120" progId="Equation.DSMT4">
                  <p:embed/>
                  <p:pic>
                    <p:nvPicPr>
                      <p:cNvPr id="0" name="Picture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2000" y="5431696"/>
                        <a:ext cx="2519363"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3" name="TextBox 22"/>
          <p:cNvSpPr txBox="1"/>
          <p:nvPr/>
        </p:nvSpPr>
        <p:spPr>
          <a:xfrm>
            <a:off x="3429000" y="5387026"/>
            <a:ext cx="3887603" cy="400110"/>
          </a:xfrm>
          <a:prstGeom prst="rect">
            <a:avLst/>
          </a:prstGeom>
          <a:noFill/>
        </p:spPr>
        <p:txBody>
          <a:bodyPr wrap="none" rtlCol="0">
            <a:spAutoFit/>
          </a:bodyPr>
          <a:lstStyle/>
          <a:p>
            <a:r>
              <a:rPr lang="en-US" sz="2000" dirty="0" smtClean="0">
                <a:solidFill>
                  <a:srgbClr val="0000FF"/>
                </a:solidFill>
              </a:rPr>
              <a:t>Substitute into the mass balance</a:t>
            </a:r>
          </a:p>
        </p:txBody>
      </p:sp>
      <p:cxnSp>
        <p:nvCxnSpPr>
          <p:cNvPr id="25" name="Elbow Connector 24"/>
          <p:cNvCxnSpPr/>
          <p:nvPr/>
        </p:nvCxnSpPr>
        <p:spPr>
          <a:xfrm flipV="1">
            <a:off x="7211503" y="4343400"/>
            <a:ext cx="914400" cy="1280160"/>
          </a:xfrm>
          <a:prstGeom prst="bentConnector3">
            <a:avLst>
              <a:gd name="adj1" fmla="val 100139"/>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5067" name="Object 10"/>
          <p:cNvGraphicFramePr>
            <a:graphicFrameLocks noChangeAspect="1"/>
          </p:cNvGraphicFramePr>
          <p:nvPr>
            <p:extLst>
              <p:ext uri="{D42A27DB-BD31-4B8C-83A1-F6EECF244321}">
                <p14:modId xmlns:p14="http://schemas.microsoft.com/office/powerpoint/2010/main" val="1553218426"/>
              </p:ext>
            </p:extLst>
          </p:nvPr>
        </p:nvGraphicFramePr>
        <p:xfrm>
          <a:off x="76200" y="5778356"/>
          <a:ext cx="2492375" cy="650875"/>
        </p:xfrm>
        <a:graphic>
          <a:graphicData uri="http://schemas.openxmlformats.org/presentationml/2006/ole">
            <mc:AlternateContent xmlns:mc="http://schemas.openxmlformats.org/markup-compatibility/2006">
              <mc:Choice xmlns:v="urn:schemas-microsoft-com:vml" Requires="v">
                <p:oleObj spid="_x0000_s45842" name="Equation" r:id="rId16" imgW="2476440" imgH="647640" progId="Equation.DSMT4">
                  <p:embed/>
                </p:oleObj>
              </mc:Choice>
              <mc:Fallback>
                <p:oleObj name="Equation" r:id="rId16" imgW="2476440" imgH="647640" progId="Equation.DSMT4">
                  <p:embed/>
                  <p:pic>
                    <p:nvPicPr>
                      <p:cNvPr id="0" name="Picture 1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6200" y="5778356"/>
                        <a:ext cx="2492375"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5068" name="Object 12"/>
          <p:cNvGraphicFramePr>
            <a:graphicFrameLocks noChangeAspect="1"/>
          </p:cNvGraphicFramePr>
          <p:nvPr>
            <p:extLst>
              <p:ext uri="{D42A27DB-BD31-4B8C-83A1-F6EECF244321}">
                <p14:modId xmlns:p14="http://schemas.microsoft.com/office/powerpoint/2010/main" val="1547248485"/>
              </p:ext>
            </p:extLst>
          </p:nvPr>
        </p:nvGraphicFramePr>
        <p:xfrm>
          <a:off x="2598078" y="5770418"/>
          <a:ext cx="3835400" cy="688975"/>
        </p:xfrm>
        <a:graphic>
          <a:graphicData uri="http://schemas.openxmlformats.org/presentationml/2006/ole">
            <mc:AlternateContent xmlns:mc="http://schemas.openxmlformats.org/markup-compatibility/2006">
              <mc:Choice xmlns:v="urn:schemas-microsoft-com:vml" Requires="v">
                <p:oleObj spid="_x0000_s45843" name="Equation" r:id="rId18" imgW="3809880" imgH="685800" progId="Equation.DSMT4">
                  <p:embed/>
                </p:oleObj>
              </mc:Choice>
              <mc:Fallback>
                <p:oleObj name="Equation" r:id="rId18" imgW="3809880" imgH="685800" progId="Equation.DSMT4">
                  <p:embed/>
                  <p:pic>
                    <p:nvPicPr>
                      <p:cNvPr id="0" name="Picture 1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598078" y="5770418"/>
                        <a:ext cx="38354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cxnSp>
        <p:nvCxnSpPr>
          <p:cNvPr id="31" name="Straight Arrow Connector 30"/>
          <p:cNvCxnSpPr/>
          <p:nvPr/>
        </p:nvCxnSpPr>
        <p:spPr>
          <a:xfrm rot="16200000" flipH="1">
            <a:off x="4588200" y="5900373"/>
            <a:ext cx="609600" cy="533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084618" y="6258791"/>
            <a:ext cx="327334" cy="400110"/>
          </a:xfrm>
          <a:prstGeom prst="rect">
            <a:avLst/>
          </a:prstGeom>
          <a:noFill/>
        </p:spPr>
        <p:txBody>
          <a:bodyPr wrap="none" rtlCol="0">
            <a:spAutoFit/>
          </a:bodyPr>
          <a:lstStyle/>
          <a:p>
            <a:r>
              <a:rPr lang="en-US" sz="2000" dirty="0" smtClean="0">
                <a:solidFill>
                  <a:srgbClr val="FF0000"/>
                </a:solidFill>
              </a:rPr>
              <a:t>0</a:t>
            </a:r>
          </a:p>
        </p:txBody>
      </p:sp>
      <p:graphicFrame>
        <p:nvGraphicFramePr>
          <p:cNvPr id="45069" name="Object 13"/>
          <p:cNvGraphicFramePr>
            <a:graphicFrameLocks noChangeAspect="1"/>
          </p:cNvGraphicFramePr>
          <p:nvPr>
            <p:extLst>
              <p:ext uri="{D42A27DB-BD31-4B8C-83A1-F6EECF244321}">
                <p14:modId xmlns:p14="http://schemas.microsoft.com/office/powerpoint/2010/main" val="837528491"/>
              </p:ext>
            </p:extLst>
          </p:nvPr>
        </p:nvGraphicFramePr>
        <p:xfrm>
          <a:off x="6439828" y="5779943"/>
          <a:ext cx="2582863" cy="625475"/>
        </p:xfrm>
        <a:graphic>
          <a:graphicData uri="http://schemas.openxmlformats.org/presentationml/2006/ole">
            <mc:AlternateContent xmlns:mc="http://schemas.openxmlformats.org/markup-compatibility/2006">
              <mc:Choice xmlns:v="urn:schemas-microsoft-com:vml" Requires="v">
                <p:oleObj spid="_x0000_s45844" name="Equation" r:id="rId20" imgW="2565360" imgH="622080" progId="Equation.DSMT4">
                  <p:embed/>
                </p:oleObj>
              </mc:Choice>
              <mc:Fallback>
                <p:oleObj name="Equation" r:id="rId20" imgW="2565360" imgH="622080" progId="Equation.DSMT4">
                  <p:embed/>
                  <p:pic>
                    <p:nvPicPr>
                      <p:cNvPr id="0" name="Picture 1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439828" y="5779943"/>
                        <a:ext cx="2582863"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checkerboard(across)">
                                      <p:cBhvr>
                                        <p:cTn id="14" dur="500"/>
                                        <p:tgtEl>
                                          <p:spTgt spid="13"/>
                                        </p:tgtEl>
                                      </p:cBhvr>
                                    </p:animEffect>
                                  </p:childTnLst>
                                </p:cTn>
                              </p:par>
                              <p:par>
                                <p:cTn id="15" presetID="5" presetClass="entr" presetSubtype="1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15"/>
                                        </p:tgtEl>
                                        <p:attrNameLst>
                                          <p:attrName>style.visibility</p:attrName>
                                        </p:attrNameLst>
                                      </p:cBhvr>
                                      <p:to>
                                        <p:strVal val="visible"/>
                                      </p:to>
                                    </p:set>
                                    <p:anim calcmode="discrete" valueType="clr">
                                      <p:cBhvr override="childStyle">
                                        <p:cTn id="22"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5"/>
                                        </p:tgtEl>
                                        <p:attrNameLst>
                                          <p:attrName>fillcolor</p:attrName>
                                        </p:attrNameLst>
                                      </p:cBhvr>
                                      <p:tavLst>
                                        <p:tav tm="0">
                                          <p:val>
                                            <p:clrVal>
                                              <a:schemeClr val="accent2"/>
                                            </p:clrVal>
                                          </p:val>
                                        </p:tav>
                                        <p:tav tm="50000">
                                          <p:val>
                                            <p:clrVal>
                                              <a:schemeClr val="hlink"/>
                                            </p:clrVal>
                                          </p:val>
                                        </p:tav>
                                      </p:tavLst>
                                    </p:anim>
                                    <p:set>
                                      <p:cBhvr>
                                        <p:cTn id="24" dur="80"/>
                                        <p:tgtEl>
                                          <p:spTgt spid="15"/>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0969"/>
                                        </p:tgtEl>
                                        <p:attrNameLst>
                                          <p:attrName>style.visibility</p:attrName>
                                        </p:attrNameLst>
                                      </p:cBhvr>
                                      <p:to>
                                        <p:strVal val="visible"/>
                                      </p:to>
                                    </p:set>
                                    <p:animEffect transition="in" filter="wipe(left)">
                                      <p:cBhvr>
                                        <p:cTn id="29" dur="2000"/>
                                        <p:tgtEl>
                                          <p:spTgt spid="40969"/>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17"/>
                                        </p:tgtEl>
                                        <p:attrNameLst>
                                          <p:attrName>style.visibility</p:attrName>
                                        </p:attrNameLst>
                                      </p:cBhvr>
                                      <p:to>
                                        <p:strVal val="visible"/>
                                      </p:to>
                                    </p:set>
                                    <p:anim calcmode="discrete" valueType="clr">
                                      <p:cBhvr override="childStyle">
                                        <p:cTn id="34"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7"/>
                                        </p:tgtEl>
                                        <p:attrNameLst>
                                          <p:attrName>fillcolor</p:attrName>
                                        </p:attrNameLst>
                                      </p:cBhvr>
                                      <p:tavLst>
                                        <p:tav tm="0">
                                          <p:val>
                                            <p:clrVal>
                                              <a:schemeClr val="accent2"/>
                                            </p:clrVal>
                                          </p:val>
                                        </p:tav>
                                        <p:tav tm="50000">
                                          <p:val>
                                            <p:clrVal>
                                              <a:schemeClr val="hlink"/>
                                            </p:clrVal>
                                          </p:val>
                                        </p:tav>
                                      </p:tavLst>
                                    </p:anim>
                                    <p:set>
                                      <p:cBhvr>
                                        <p:cTn id="36" dur="80"/>
                                        <p:tgtEl>
                                          <p:spTgt spid="17"/>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40970"/>
                                        </p:tgtEl>
                                        <p:attrNameLst>
                                          <p:attrName>style.visibility</p:attrName>
                                        </p:attrNameLst>
                                      </p:cBhvr>
                                      <p:to>
                                        <p:strVal val="visible"/>
                                      </p:to>
                                    </p:set>
                                    <p:animEffect transition="in" filter="wipe(left)">
                                      <p:cBhvr>
                                        <p:cTn id="41" dur="2000"/>
                                        <p:tgtEl>
                                          <p:spTgt spid="40970"/>
                                        </p:tgtEl>
                                      </p:cBhvr>
                                    </p:animEffec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19"/>
                                        </p:tgtEl>
                                        <p:attrNameLst>
                                          <p:attrName>style.visibility</p:attrName>
                                        </p:attrNameLst>
                                      </p:cBhvr>
                                      <p:to>
                                        <p:strVal val="visible"/>
                                      </p:to>
                                    </p:set>
                                    <p:anim calcmode="discrete" valueType="clr">
                                      <p:cBhvr override="childStyle">
                                        <p:cTn id="46" dur="80"/>
                                        <p:tgtEl>
                                          <p:spTgt spid="19"/>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19"/>
                                        </p:tgtEl>
                                        <p:attrNameLst>
                                          <p:attrName>fillcolor</p:attrName>
                                        </p:attrNameLst>
                                      </p:cBhvr>
                                      <p:tavLst>
                                        <p:tav tm="0">
                                          <p:val>
                                            <p:clrVal>
                                              <a:schemeClr val="accent2"/>
                                            </p:clrVal>
                                          </p:val>
                                        </p:tav>
                                        <p:tav tm="50000">
                                          <p:val>
                                            <p:clrVal>
                                              <a:schemeClr val="hlink"/>
                                            </p:clrVal>
                                          </p:val>
                                        </p:tav>
                                      </p:tavLst>
                                    </p:anim>
                                    <p:set>
                                      <p:cBhvr>
                                        <p:cTn id="48" dur="80"/>
                                        <p:tgtEl>
                                          <p:spTgt spid="19"/>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40971"/>
                                        </p:tgtEl>
                                        <p:attrNameLst>
                                          <p:attrName>style.visibility</p:attrName>
                                        </p:attrNameLst>
                                      </p:cBhvr>
                                      <p:to>
                                        <p:strVal val="visible"/>
                                      </p:to>
                                    </p:set>
                                    <p:animEffect transition="in" filter="wipe(left)">
                                      <p:cBhvr>
                                        <p:cTn id="53" dur="2000"/>
                                        <p:tgtEl>
                                          <p:spTgt spid="40971"/>
                                        </p:tgtEl>
                                      </p:cBhvr>
                                    </p:animEffect>
                                  </p:childTnLst>
                                </p:cTn>
                              </p:par>
                            </p:childTnLst>
                          </p:cTn>
                        </p:par>
                      </p:childTnLst>
                    </p:cTn>
                  </p:par>
                  <p:par>
                    <p:cTn id="54" fill="hold">
                      <p:stCondLst>
                        <p:cond delay="indefinite"/>
                      </p:stCondLst>
                      <p:childTnLst>
                        <p:par>
                          <p:cTn id="55" fill="hold">
                            <p:stCondLst>
                              <p:cond delay="0"/>
                            </p:stCondLst>
                            <p:childTnLst>
                              <p:par>
                                <p:cTn id="56" presetID="27" presetClass="entr" presetSubtype="0" fill="hold" grpId="0" nodeType="clickEffect">
                                  <p:stCondLst>
                                    <p:cond delay="0"/>
                                  </p:stCondLst>
                                  <p:iterate type="lt">
                                    <p:tmPct val="50000"/>
                                  </p:iterate>
                                  <p:childTnLst>
                                    <p:set>
                                      <p:cBhvr>
                                        <p:cTn id="57" dur="1" fill="hold">
                                          <p:stCondLst>
                                            <p:cond delay="0"/>
                                          </p:stCondLst>
                                        </p:cTn>
                                        <p:tgtEl>
                                          <p:spTgt spid="20"/>
                                        </p:tgtEl>
                                        <p:attrNameLst>
                                          <p:attrName>style.visibility</p:attrName>
                                        </p:attrNameLst>
                                      </p:cBhvr>
                                      <p:to>
                                        <p:strVal val="visible"/>
                                      </p:to>
                                    </p:set>
                                    <p:anim calcmode="discrete" valueType="clr">
                                      <p:cBhvr override="childStyle">
                                        <p:cTn id="58" dur="80"/>
                                        <p:tgtEl>
                                          <p:spTgt spid="20"/>
                                        </p:tgtEl>
                                        <p:attrNameLst>
                                          <p:attrName>style.color</p:attrName>
                                        </p:attrNameLst>
                                      </p:cBhvr>
                                      <p:tavLst>
                                        <p:tav tm="0">
                                          <p:val>
                                            <p:clrVal>
                                              <a:schemeClr val="accent2"/>
                                            </p:clrVal>
                                          </p:val>
                                        </p:tav>
                                        <p:tav tm="50000">
                                          <p:val>
                                            <p:clrVal>
                                              <a:schemeClr val="hlink"/>
                                            </p:clrVal>
                                          </p:val>
                                        </p:tav>
                                      </p:tavLst>
                                    </p:anim>
                                    <p:anim calcmode="discrete" valueType="clr">
                                      <p:cBhvr>
                                        <p:cTn id="59" dur="80"/>
                                        <p:tgtEl>
                                          <p:spTgt spid="20"/>
                                        </p:tgtEl>
                                        <p:attrNameLst>
                                          <p:attrName>fillcolor</p:attrName>
                                        </p:attrNameLst>
                                      </p:cBhvr>
                                      <p:tavLst>
                                        <p:tav tm="0">
                                          <p:val>
                                            <p:clrVal>
                                              <a:schemeClr val="accent2"/>
                                            </p:clrVal>
                                          </p:val>
                                        </p:tav>
                                        <p:tav tm="50000">
                                          <p:val>
                                            <p:clrVal>
                                              <a:schemeClr val="hlink"/>
                                            </p:clrVal>
                                          </p:val>
                                        </p:tav>
                                      </p:tavLst>
                                    </p:anim>
                                    <p:set>
                                      <p:cBhvr>
                                        <p:cTn id="60" dur="80"/>
                                        <p:tgtEl>
                                          <p:spTgt spid="20"/>
                                        </p:tgtEl>
                                        <p:attrNameLst>
                                          <p:attrName>fill.type</p:attrName>
                                        </p:attrNameLst>
                                      </p:cBhvr>
                                      <p:to>
                                        <p:strVal val="solid"/>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500"/>
                            </p:stCondLst>
                            <p:childTnLst>
                              <p:par>
                                <p:cTn id="67" presetID="22" presetClass="entr" presetSubtype="8" fill="hold" nodeType="afterEffect">
                                  <p:stCondLst>
                                    <p:cond delay="0"/>
                                  </p:stCondLst>
                                  <p:childTnLst>
                                    <p:set>
                                      <p:cBhvr>
                                        <p:cTn id="68" dur="1" fill="hold">
                                          <p:stCondLst>
                                            <p:cond delay="0"/>
                                          </p:stCondLst>
                                        </p:cTn>
                                        <p:tgtEl>
                                          <p:spTgt spid="45066"/>
                                        </p:tgtEl>
                                        <p:attrNameLst>
                                          <p:attrName>style.visibility</p:attrName>
                                        </p:attrNameLst>
                                      </p:cBhvr>
                                      <p:to>
                                        <p:strVal val="visible"/>
                                      </p:to>
                                    </p:set>
                                    <p:animEffect transition="in" filter="wipe(left)">
                                      <p:cBhvr>
                                        <p:cTn id="69" dur="1000"/>
                                        <p:tgtEl>
                                          <p:spTgt spid="45066"/>
                                        </p:tgtEl>
                                      </p:cBhvr>
                                    </p:animEffect>
                                  </p:childTnLst>
                                </p:cTn>
                              </p:par>
                            </p:childTnLst>
                          </p:cTn>
                        </p:par>
                      </p:childTnLst>
                    </p:cTn>
                  </p:par>
                  <p:par>
                    <p:cTn id="70" fill="hold">
                      <p:stCondLst>
                        <p:cond delay="indefinite"/>
                      </p:stCondLst>
                      <p:childTnLst>
                        <p:par>
                          <p:cTn id="71" fill="hold">
                            <p:stCondLst>
                              <p:cond delay="0"/>
                            </p:stCondLst>
                            <p:childTnLst>
                              <p:par>
                                <p:cTn id="72" presetID="27" presetClass="entr" presetSubtype="0" fill="hold" grpId="0" nodeType="clickEffect">
                                  <p:stCondLst>
                                    <p:cond delay="0"/>
                                  </p:stCondLst>
                                  <p:iterate type="lt">
                                    <p:tmPct val="50000"/>
                                  </p:iterate>
                                  <p:childTnLst>
                                    <p:set>
                                      <p:cBhvr>
                                        <p:cTn id="73" dur="1" fill="hold">
                                          <p:stCondLst>
                                            <p:cond delay="0"/>
                                          </p:stCondLst>
                                        </p:cTn>
                                        <p:tgtEl>
                                          <p:spTgt spid="23"/>
                                        </p:tgtEl>
                                        <p:attrNameLst>
                                          <p:attrName>style.visibility</p:attrName>
                                        </p:attrNameLst>
                                      </p:cBhvr>
                                      <p:to>
                                        <p:strVal val="visible"/>
                                      </p:to>
                                    </p:set>
                                    <p:anim calcmode="discrete" valueType="clr">
                                      <p:cBhvr override="childStyle">
                                        <p:cTn id="74"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75" dur="80"/>
                                        <p:tgtEl>
                                          <p:spTgt spid="23"/>
                                        </p:tgtEl>
                                        <p:attrNameLst>
                                          <p:attrName>fillcolor</p:attrName>
                                        </p:attrNameLst>
                                      </p:cBhvr>
                                      <p:tavLst>
                                        <p:tav tm="0">
                                          <p:val>
                                            <p:clrVal>
                                              <a:schemeClr val="accent2"/>
                                            </p:clrVal>
                                          </p:val>
                                        </p:tav>
                                        <p:tav tm="50000">
                                          <p:val>
                                            <p:clrVal>
                                              <a:schemeClr val="hlink"/>
                                            </p:clrVal>
                                          </p:val>
                                        </p:tav>
                                      </p:tavLst>
                                    </p:anim>
                                    <p:set>
                                      <p:cBhvr>
                                        <p:cTn id="76" dur="80"/>
                                        <p:tgtEl>
                                          <p:spTgt spid="23"/>
                                        </p:tgtEl>
                                        <p:attrNameLst>
                                          <p:attrName>fill.type</p:attrName>
                                        </p:attrNameLst>
                                      </p:cBhvr>
                                      <p:to>
                                        <p:strVal val="solid"/>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wipe(left)">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nodeType="clickEffect">
                                  <p:stCondLst>
                                    <p:cond delay="0"/>
                                  </p:stCondLst>
                                  <p:childTnLst>
                                    <p:set>
                                      <p:cBhvr>
                                        <p:cTn id="85" dur="1" fill="hold">
                                          <p:stCondLst>
                                            <p:cond delay="0"/>
                                          </p:stCondLst>
                                        </p:cTn>
                                        <p:tgtEl>
                                          <p:spTgt spid="45067"/>
                                        </p:tgtEl>
                                        <p:attrNameLst>
                                          <p:attrName>style.visibility</p:attrName>
                                        </p:attrNameLst>
                                      </p:cBhvr>
                                      <p:to>
                                        <p:strVal val="visible"/>
                                      </p:to>
                                    </p:set>
                                    <p:animEffect transition="in" filter="checkerboard(across)">
                                      <p:cBhvr>
                                        <p:cTn id="86" dur="500"/>
                                        <p:tgtEl>
                                          <p:spTgt spid="45067"/>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45068"/>
                                        </p:tgtEl>
                                        <p:attrNameLst>
                                          <p:attrName>style.visibility</p:attrName>
                                        </p:attrNameLst>
                                      </p:cBhvr>
                                      <p:to>
                                        <p:strVal val="visible"/>
                                      </p:to>
                                    </p:set>
                                    <p:animEffect transition="in" filter="wipe(left)">
                                      <p:cBhvr>
                                        <p:cTn id="91" dur="2000"/>
                                        <p:tgtEl>
                                          <p:spTgt spid="45068"/>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31"/>
                                        </p:tgtEl>
                                        <p:attrNameLst>
                                          <p:attrName>style.visibility</p:attrName>
                                        </p:attrNameLst>
                                      </p:cBhvr>
                                      <p:to>
                                        <p:strVal val="visible"/>
                                      </p:to>
                                    </p:set>
                                    <p:animEffect transition="in" filter="wipe(up)">
                                      <p:cBhvr>
                                        <p:cTn id="96" dur="500"/>
                                        <p:tgtEl>
                                          <p:spTgt spid="31"/>
                                        </p:tgtEl>
                                      </p:cBhvr>
                                    </p:animEffect>
                                  </p:childTnLst>
                                </p:cTn>
                              </p:par>
                            </p:childTnLst>
                          </p:cTn>
                        </p:par>
                        <p:par>
                          <p:cTn id="97" fill="hold">
                            <p:stCondLst>
                              <p:cond delay="500"/>
                            </p:stCondLst>
                            <p:childTnLst>
                              <p:par>
                                <p:cTn id="98" presetID="1" presetClass="entr" presetSubtype="0" fill="hold" nodeType="afterEffect">
                                  <p:stCondLst>
                                    <p:cond delay="0"/>
                                  </p:stCondLst>
                                  <p:childTnLst>
                                    <p:set>
                                      <p:cBhvr>
                                        <p:cTn id="99"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45069"/>
                                        </p:tgtEl>
                                        <p:attrNameLst>
                                          <p:attrName>style.visibility</p:attrName>
                                        </p:attrNameLst>
                                      </p:cBhvr>
                                      <p:to>
                                        <p:strVal val="visible"/>
                                      </p:to>
                                    </p:set>
                                    <p:animEffect transition="in" filter="wipe(left)">
                                      <p:cBhvr>
                                        <p:cTn id="104" dur="1000"/>
                                        <p:tgtEl>
                                          <p:spTgt spid="4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5" grpId="0"/>
      <p:bldP spid="17" grpId="0"/>
      <p:bldP spid="19" grpId="0"/>
      <p:bldP spid="20" grpId="0"/>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Transfer Limited </a:t>
            </a:r>
            <a:r>
              <a:rPr lang="en-US" dirty="0" err="1" smtClean="0"/>
              <a:t>Rxn</a:t>
            </a:r>
            <a:r>
              <a:rPr lang="en-US" dirty="0" smtClean="0"/>
              <a:t> in PBR</a:t>
            </a:r>
            <a:endParaRPr lang="en-US" dirty="0"/>
          </a:p>
        </p:txBody>
      </p:sp>
      <p:pic>
        <p:nvPicPr>
          <p:cNvPr id="40962" name="Picture 2"/>
          <p:cNvPicPr>
            <a:picLocks noChangeAspect="1" noChangeArrowheads="1"/>
          </p:cNvPicPr>
          <p:nvPr/>
        </p:nvPicPr>
        <p:blipFill>
          <a:blip r:embed="rId3"/>
          <a:srcRect/>
          <a:stretch>
            <a:fillRect/>
          </a:stretch>
        </p:blipFill>
        <p:spPr bwMode="auto">
          <a:xfrm>
            <a:off x="533400" y="866775"/>
            <a:ext cx="2381250" cy="1038225"/>
          </a:xfrm>
          <a:prstGeom prst="rect">
            <a:avLst/>
          </a:prstGeom>
          <a:noFill/>
          <a:ln w="9525">
            <a:noFill/>
            <a:miter lim="800000"/>
            <a:headEnd/>
            <a:tailEnd/>
          </a:ln>
          <a:effectLst/>
        </p:spPr>
      </p:pic>
      <p:graphicFrame>
        <p:nvGraphicFramePr>
          <p:cNvPr id="40967" name="Object 7"/>
          <p:cNvGraphicFramePr>
            <a:graphicFrameLocks noChangeAspect="1"/>
          </p:cNvGraphicFramePr>
          <p:nvPr/>
        </p:nvGraphicFramePr>
        <p:xfrm>
          <a:off x="3493294" y="1080293"/>
          <a:ext cx="2184400" cy="611188"/>
        </p:xfrm>
        <a:graphic>
          <a:graphicData uri="http://schemas.openxmlformats.org/presentationml/2006/ole">
            <mc:AlternateContent xmlns:mc="http://schemas.openxmlformats.org/markup-compatibility/2006">
              <mc:Choice xmlns:v="urn:schemas-microsoft-com:vml" Requires="v">
                <p:oleObj spid="_x0000_s47036" name="Equation" r:id="rId4" imgW="2171520" imgH="609480" progId="Equation.DSMT4">
                  <p:embed/>
                </p:oleObj>
              </mc:Choice>
              <mc:Fallback>
                <p:oleObj name="Equation" r:id="rId4" imgW="2171520" imgH="60948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3294" y="1080293"/>
                        <a:ext cx="2184400" cy="61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5069" name="Object 13"/>
          <p:cNvGraphicFramePr>
            <a:graphicFrameLocks noChangeAspect="1"/>
          </p:cNvGraphicFramePr>
          <p:nvPr>
            <p:extLst>
              <p:ext uri="{D42A27DB-BD31-4B8C-83A1-F6EECF244321}">
                <p14:modId xmlns:p14="http://schemas.microsoft.com/office/powerpoint/2010/main" val="2986734466"/>
              </p:ext>
            </p:extLst>
          </p:nvPr>
        </p:nvGraphicFramePr>
        <p:xfrm>
          <a:off x="6256338" y="1073150"/>
          <a:ext cx="2263775" cy="625475"/>
        </p:xfrm>
        <a:graphic>
          <a:graphicData uri="http://schemas.openxmlformats.org/presentationml/2006/ole">
            <mc:AlternateContent xmlns:mc="http://schemas.openxmlformats.org/markup-compatibility/2006">
              <mc:Choice xmlns:v="urn:schemas-microsoft-com:vml" Requires="v">
                <p:oleObj spid="_x0000_s47037" name="Equation" r:id="rId6" imgW="2247840" imgH="622080" progId="Equation.DSMT4">
                  <p:embed/>
                </p:oleObj>
              </mc:Choice>
              <mc:Fallback>
                <p:oleObj name="Equation" r:id="rId6" imgW="2247840" imgH="622080"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56338" y="1073150"/>
                        <a:ext cx="2263775"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26" name="Text Box 24"/>
          <p:cNvSpPr txBox="1">
            <a:spLocks noChangeArrowheads="1"/>
          </p:cNvSpPr>
          <p:nvPr/>
        </p:nvSpPr>
        <p:spPr bwMode="auto">
          <a:xfrm>
            <a:off x="152400" y="1787970"/>
            <a:ext cx="8839200" cy="707886"/>
          </a:xfrm>
          <a:prstGeom prst="rect">
            <a:avLst/>
          </a:prstGeom>
          <a:noFill/>
          <a:ln w="9525">
            <a:noFill/>
            <a:miter lim="800000"/>
            <a:headEnd/>
            <a:tailEnd/>
          </a:ln>
          <a:effectLst/>
        </p:spPr>
        <p:txBody>
          <a:bodyPr wrap="square">
            <a:spAutoFit/>
          </a:bodyPr>
          <a:lstStyle/>
          <a:p>
            <a:r>
              <a:rPr lang="en-GB" altLang="zh-TW" sz="2000" dirty="0"/>
              <a:t>At steady-state:</a:t>
            </a:r>
          </a:p>
          <a:p>
            <a:r>
              <a:rPr lang="en-GB" altLang="zh-TW" sz="2000" dirty="0" smtClean="0"/>
              <a:t>Molar </a:t>
            </a:r>
            <a:r>
              <a:rPr lang="en-GB" altLang="zh-TW" sz="2000" dirty="0"/>
              <a:t>flux of A to </a:t>
            </a:r>
            <a:r>
              <a:rPr lang="en-GB" altLang="zh-TW" sz="2000" dirty="0" smtClean="0"/>
              <a:t>particle </a:t>
            </a:r>
            <a:r>
              <a:rPr lang="en-GB" altLang="zh-TW" sz="2000" dirty="0"/>
              <a:t>surface = </a:t>
            </a:r>
            <a:r>
              <a:rPr lang="en-GB" altLang="zh-TW" sz="2000" dirty="0" smtClean="0"/>
              <a:t>rate </a:t>
            </a:r>
            <a:r>
              <a:rPr lang="en-GB" altLang="zh-TW" sz="2000" dirty="0"/>
              <a:t>of disappearance of A on the surface</a:t>
            </a:r>
          </a:p>
        </p:txBody>
      </p:sp>
      <p:graphicFrame>
        <p:nvGraphicFramePr>
          <p:cNvPr id="27" name="Object 27"/>
          <p:cNvGraphicFramePr>
            <a:graphicFrameLocks noChangeAspect="1"/>
          </p:cNvGraphicFramePr>
          <p:nvPr>
            <p:extLst>
              <p:ext uri="{D42A27DB-BD31-4B8C-83A1-F6EECF244321}">
                <p14:modId xmlns:p14="http://schemas.microsoft.com/office/powerpoint/2010/main" val="2208998257"/>
              </p:ext>
            </p:extLst>
          </p:nvPr>
        </p:nvGraphicFramePr>
        <p:xfrm>
          <a:off x="3008313" y="2500659"/>
          <a:ext cx="3128962" cy="352425"/>
        </p:xfrm>
        <a:graphic>
          <a:graphicData uri="http://schemas.openxmlformats.org/presentationml/2006/ole">
            <mc:AlternateContent xmlns:mc="http://schemas.openxmlformats.org/markup-compatibility/2006">
              <mc:Choice xmlns:v="urn:schemas-microsoft-com:vml" Requires="v">
                <p:oleObj spid="_x0000_s47038" name="Equation" r:id="rId8" imgW="3136680" imgH="355320" progId="Equation.DSMT4">
                  <p:embed/>
                </p:oleObj>
              </mc:Choice>
              <mc:Fallback>
                <p:oleObj name="Equation" r:id="rId8" imgW="3136680" imgH="355320" progId="Equation.DSMT4">
                  <p:embed/>
                  <p:pic>
                    <p:nvPicPr>
                      <p:cNvPr id="0"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08313" y="2500659"/>
                        <a:ext cx="3128962"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8" name="TextBox 27"/>
          <p:cNvSpPr txBox="1"/>
          <p:nvPr/>
        </p:nvSpPr>
        <p:spPr>
          <a:xfrm>
            <a:off x="190500" y="2830607"/>
            <a:ext cx="8763000" cy="707886"/>
          </a:xfrm>
          <a:prstGeom prst="rect">
            <a:avLst/>
          </a:prstGeom>
          <a:noFill/>
        </p:spPr>
        <p:txBody>
          <a:bodyPr wrap="square" rtlCol="0">
            <a:spAutoFit/>
          </a:bodyPr>
          <a:lstStyle/>
          <a:p>
            <a:r>
              <a:rPr lang="en-US" sz="2000" dirty="0" smtClean="0"/>
              <a:t>mass transfer coefficient </a:t>
            </a:r>
            <a:r>
              <a:rPr lang="en-US" sz="2000" dirty="0" err="1" smtClean="0"/>
              <a:t>k</a:t>
            </a:r>
            <a:r>
              <a:rPr lang="en-US" sz="2000" baseline="-25000" dirty="0" err="1" smtClean="0"/>
              <a:t>c</a:t>
            </a:r>
            <a:r>
              <a:rPr lang="en-US" sz="2000" dirty="0" smtClean="0"/>
              <a:t> =D</a:t>
            </a:r>
            <a:r>
              <a:rPr lang="en-US" sz="2000" baseline="-25000" dirty="0" smtClean="0"/>
              <a:t>AB</a:t>
            </a:r>
            <a:r>
              <a:rPr lang="en-US" sz="2000" dirty="0" smtClean="0"/>
              <a:t>/</a:t>
            </a:r>
            <a:r>
              <a:rPr lang="en-US" sz="2000" dirty="0" smtClean="0">
                <a:latin typeface="Symbol" pitchFamily="18" charset="2"/>
              </a:rPr>
              <a:t>d</a:t>
            </a:r>
            <a:r>
              <a:rPr lang="en-US" sz="2000" dirty="0" smtClean="0"/>
              <a:t> (s</a:t>
            </a:r>
            <a:r>
              <a:rPr lang="en-US" sz="2000" baseline="30000" dirty="0" smtClean="0"/>
              <a:t>-1</a:t>
            </a:r>
            <a:r>
              <a:rPr lang="en-US" sz="2000" dirty="0" smtClean="0"/>
              <a:t>)	</a:t>
            </a:r>
            <a:r>
              <a:rPr lang="en-US" sz="2000" dirty="0" smtClean="0">
                <a:latin typeface="Symbol" pitchFamily="18" charset="2"/>
              </a:rPr>
              <a:t>d: </a:t>
            </a:r>
            <a:r>
              <a:rPr lang="en-US" sz="2000" dirty="0" smtClean="0"/>
              <a:t>boundary layer thickness</a:t>
            </a:r>
          </a:p>
          <a:p>
            <a:r>
              <a:rPr lang="en-US" sz="2000" dirty="0" smtClean="0"/>
              <a:t>C</a:t>
            </a:r>
            <a:r>
              <a:rPr lang="en-US" sz="2000" baseline="-25000" dirty="0" smtClean="0"/>
              <a:t>As</a:t>
            </a:r>
            <a:r>
              <a:rPr lang="en-US" sz="2000" dirty="0" smtClean="0"/>
              <a:t>: concentration of A at surface	C</a:t>
            </a:r>
            <a:r>
              <a:rPr lang="en-US" sz="2000" baseline="-25000" dirty="0" smtClean="0"/>
              <a:t>A</a:t>
            </a:r>
            <a:r>
              <a:rPr lang="en-US" sz="2000" dirty="0" smtClean="0"/>
              <a:t>: concentration of A in bulk</a:t>
            </a:r>
          </a:p>
        </p:txBody>
      </p:sp>
      <p:sp>
        <p:nvSpPr>
          <p:cNvPr id="29" name="TextBox 28"/>
          <p:cNvSpPr txBox="1"/>
          <p:nvPr/>
        </p:nvSpPr>
        <p:spPr>
          <a:xfrm>
            <a:off x="6172200" y="2479312"/>
            <a:ext cx="1324402" cy="400110"/>
          </a:xfrm>
          <a:prstGeom prst="rect">
            <a:avLst/>
          </a:prstGeom>
          <a:noFill/>
        </p:spPr>
        <p:txBody>
          <a:bodyPr wrap="none" rtlCol="0">
            <a:spAutoFit/>
          </a:bodyPr>
          <a:lstStyle/>
          <a:p>
            <a:r>
              <a:rPr lang="en-US" sz="2000" dirty="0" smtClean="0">
                <a:solidFill>
                  <a:srgbClr val="0000FF"/>
                </a:solidFill>
              </a:rPr>
              <a:t>Substitute</a:t>
            </a:r>
          </a:p>
        </p:txBody>
      </p:sp>
      <p:cxnSp>
        <p:nvCxnSpPr>
          <p:cNvPr id="33" name="Straight Arrow Connector 32"/>
          <p:cNvCxnSpPr/>
          <p:nvPr/>
        </p:nvCxnSpPr>
        <p:spPr>
          <a:xfrm rot="5400000" flipH="1" flipV="1">
            <a:off x="6789420" y="2084416"/>
            <a:ext cx="822960" cy="7620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6092" name="Object 13"/>
          <p:cNvGraphicFramePr>
            <a:graphicFrameLocks noChangeAspect="1"/>
          </p:cNvGraphicFramePr>
          <p:nvPr>
            <p:extLst>
              <p:ext uri="{D42A27DB-BD31-4B8C-83A1-F6EECF244321}">
                <p14:modId xmlns:p14="http://schemas.microsoft.com/office/powerpoint/2010/main" val="205154654"/>
              </p:ext>
            </p:extLst>
          </p:nvPr>
        </p:nvGraphicFramePr>
        <p:xfrm>
          <a:off x="329047" y="3525982"/>
          <a:ext cx="3378200" cy="625475"/>
        </p:xfrm>
        <a:graphic>
          <a:graphicData uri="http://schemas.openxmlformats.org/presentationml/2006/ole">
            <mc:AlternateContent xmlns:mc="http://schemas.openxmlformats.org/markup-compatibility/2006">
              <mc:Choice xmlns:v="urn:schemas-microsoft-com:vml" Requires="v">
                <p:oleObj spid="_x0000_s47039" name="Equation" r:id="rId10" imgW="3352680" imgH="622080" progId="Equation.DSMT4">
                  <p:embed/>
                </p:oleObj>
              </mc:Choice>
              <mc:Fallback>
                <p:oleObj name="Equation" r:id="rId10" imgW="3352680" imgH="622080" progId="Equation.DSMT4">
                  <p:embed/>
                  <p:pic>
                    <p:nvPicPr>
                      <p:cNvPr id="0" name="Picture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9047" y="3525982"/>
                        <a:ext cx="3378200"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34" name="TextBox 33"/>
          <p:cNvSpPr txBox="1"/>
          <p:nvPr/>
        </p:nvSpPr>
        <p:spPr>
          <a:xfrm>
            <a:off x="4000500" y="3614063"/>
            <a:ext cx="4953000" cy="400110"/>
          </a:xfrm>
          <a:prstGeom prst="rect">
            <a:avLst/>
          </a:prstGeom>
          <a:noFill/>
        </p:spPr>
        <p:txBody>
          <a:bodyPr wrap="square" rtlCol="0">
            <a:spAutoFit/>
          </a:bodyPr>
          <a:lstStyle/>
          <a:p>
            <a:r>
              <a:rPr lang="en-US" sz="2000" dirty="0" smtClean="0">
                <a:solidFill>
                  <a:srgbClr val="0000FF"/>
                </a:solidFill>
              </a:rPr>
              <a:t>C</a:t>
            </a:r>
            <a:r>
              <a:rPr lang="en-US" sz="2000" baseline="-25000" dirty="0" smtClean="0">
                <a:solidFill>
                  <a:srgbClr val="0000FF"/>
                </a:solidFill>
              </a:rPr>
              <a:t>As</a:t>
            </a:r>
            <a:r>
              <a:rPr lang="en-US" sz="2000" dirty="0" smtClean="0">
                <a:solidFill>
                  <a:srgbClr val="0000FF"/>
                </a:solidFill>
              </a:rPr>
              <a:t> </a:t>
            </a:r>
            <a:r>
              <a:rPr lang="en-US" sz="2000" dirty="0" smtClean="0">
                <a:solidFill>
                  <a:srgbClr val="0000FF"/>
                </a:solidFill>
                <a:latin typeface="Arial"/>
                <a:cs typeface="Arial"/>
              </a:rPr>
              <a:t>≈ 0</a:t>
            </a:r>
            <a:r>
              <a:rPr lang="en-US" sz="2000" dirty="0" smtClean="0">
                <a:solidFill>
                  <a:srgbClr val="0000FF"/>
                </a:solidFill>
              </a:rPr>
              <a:t> in most mass transfer-limited </a:t>
            </a:r>
            <a:r>
              <a:rPr lang="en-US" sz="2000" dirty="0" err="1" smtClean="0">
                <a:solidFill>
                  <a:srgbClr val="0000FF"/>
                </a:solidFill>
              </a:rPr>
              <a:t>rxns</a:t>
            </a:r>
            <a:endParaRPr lang="en-US" sz="2000" dirty="0" smtClean="0">
              <a:solidFill>
                <a:srgbClr val="0000FF"/>
              </a:solidFill>
            </a:endParaRPr>
          </a:p>
        </p:txBody>
      </p:sp>
      <p:graphicFrame>
        <p:nvGraphicFramePr>
          <p:cNvPr id="46093" name="Object 13"/>
          <p:cNvGraphicFramePr>
            <a:graphicFrameLocks noChangeAspect="1"/>
          </p:cNvGraphicFramePr>
          <p:nvPr>
            <p:extLst>
              <p:ext uri="{D42A27DB-BD31-4B8C-83A1-F6EECF244321}">
                <p14:modId xmlns:p14="http://schemas.microsoft.com/office/powerpoint/2010/main" val="3432192872"/>
              </p:ext>
            </p:extLst>
          </p:nvPr>
        </p:nvGraphicFramePr>
        <p:xfrm>
          <a:off x="304800" y="4202816"/>
          <a:ext cx="2751137" cy="625475"/>
        </p:xfrm>
        <a:graphic>
          <a:graphicData uri="http://schemas.openxmlformats.org/presentationml/2006/ole">
            <mc:AlternateContent xmlns:mc="http://schemas.openxmlformats.org/markup-compatibility/2006">
              <mc:Choice xmlns:v="urn:schemas-microsoft-com:vml" Requires="v">
                <p:oleObj spid="_x0000_s47040" name="Equation" r:id="rId12" imgW="2730240" imgH="622080" progId="Equation.DSMT4">
                  <p:embed/>
                </p:oleObj>
              </mc:Choice>
              <mc:Fallback>
                <p:oleObj name="Equation" r:id="rId12" imgW="2730240" imgH="622080" progId="Equation.DSMT4">
                  <p:embed/>
                  <p:pic>
                    <p:nvPicPr>
                      <p:cNvPr id="0"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4202816"/>
                        <a:ext cx="2751137"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35" name="TextBox 34"/>
          <p:cNvSpPr txBox="1"/>
          <p:nvPr/>
        </p:nvSpPr>
        <p:spPr>
          <a:xfrm>
            <a:off x="3124200" y="4148132"/>
            <a:ext cx="6019800" cy="707886"/>
          </a:xfrm>
          <a:prstGeom prst="rect">
            <a:avLst/>
          </a:prstGeom>
          <a:noFill/>
        </p:spPr>
        <p:txBody>
          <a:bodyPr wrap="square" rtlCol="0">
            <a:spAutoFit/>
          </a:bodyPr>
          <a:lstStyle/>
          <a:p>
            <a:r>
              <a:rPr lang="en-US" sz="2000" dirty="0" smtClean="0">
                <a:solidFill>
                  <a:srgbClr val="0000FF"/>
                </a:solidFill>
              </a:rPr>
              <a:t>Rearrange &amp; integrate to find how C</a:t>
            </a:r>
            <a:r>
              <a:rPr lang="en-US" sz="2000" baseline="-25000" dirty="0" smtClean="0">
                <a:solidFill>
                  <a:srgbClr val="0000FF"/>
                </a:solidFill>
              </a:rPr>
              <a:t>A</a:t>
            </a:r>
            <a:r>
              <a:rPr lang="en-US" sz="2000" dirty="0" smtClean="0">
                <a:solidFill>
                  <a:srgbClr val="0000FF"/>
                </a:solidFill>
              </a:rPr>
              <a:t> and the </a:t>
            </a:r>
            <a:r>
              <a:rPr lang="en-US" sz="2000" dirty="0" err="1" smtClean="0">
                <a:solidFill>
                  <a:srgbClr val="0000FF"/>
                </a:solidFill>
              </a:rPr>
              <a:t>r’’</a:t>
            </a:r>
            <a:r>
              <a:rPr lang="en-US" sz="2000" baseline="-25000" dirty="0" err="1" smtClean="0">
                <a:solidFill>
                  <a:srgbClr val="0000FF"/>
                </a:solidFill>
              </a:rPr>
              <a:t>A</a:t>
            </a:r>
            <a:r>
              <a:rPr lang="en-US" sz="2000" dirty="0" smtClean="0">
                <a:solidFill>
                  <a:srgbClr val="0000FF"/>
                </a:solidFill>
              </a:rPr>
              <a:t> varies with distance down reactor</a:t>
            </a:r>
          </a:p>
        </p:txBody>
      </p:sp>
      <p:graphicFrame>
        <p:nvGraphicFramePr>
          <p:cNvPr id="46094" name="Object 14"/>
          <p:cNvGraphicFramePr>
            <a:graphicFrameLocks noChangeAspect="1"/>
          </p:cNvGraphicFramePr>
          <p:nvPr>
            <p:extLst>
              <p:ext uri="{D42A27DB-BD31-4B8C-83A1-F6EECF244321}">
                <p14:modId xmlns:p14="http://schemas.microsoft.com/office/powerpoint/2010/main" val="3261806038"/>
              </p:ext>
            </p:extLst>
          </p:nvPr>
        </p:nvGraphicFramePr>
        <p:xfrm>
          <a:off x="668338" y="4914755"/>
          <a:ext cx="2341562" cy="625475"/>
        </p:xfrm>
        <a:graphic>
          <a:graphicData uri="http://schemas.openxmlformats.org/presentationml/2006/ole">
            <mc:AlternateContent xmlns:mc="http://schemas.openxmlformats.org/markup-compatibility/2006">
              <mc:Choice xmlns:v="urn:schemas-microsoft-com:vml" Requires="v">
                <p:oleObj spid="_x0000_s47041" name="Equation" r:id="rId14" imgW="2323800" imgH="622080" progId="Equation.DSMT4">
                  <p:embed/>
                </p:oleObj>
              </mc:Choice>
              <mc:Fallback>
                <p:oleObj name="Equation" r:id="rId14" imgW="2323800" imgH="622080" progId="Equation.DSMT4">
                  <p:embed/>
                  <p:pic>
                    <p:nvPicPr>
                      <p:cNvPr id="0" name="Picture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68338" y="4914755"/>
                        <a:ext cx="234156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095" name="Object 15"/>
          <p:cNvGraphicFramePr>
            <a:graphicFrameLocks noChangeAspect="1"/>
          </p:cNvGraphicFramePr>
          <p:nvPr>
            <p:extLst>
              <p:ext uri="{D42A27DB-BD31-4B8C-83A1-F6EECF244321}">
                <p14:modId xmlns:p14="http://schemas.microsoft.com/office/powerpoint/2010/main" val="1027580504"/>
              </p:ext>
            </p:extLst>
          </p:nvPr>
        </p:nvGraphicFramePr>
        <p:xfrm>
          <a:off x="3251200" y="4856018"/>
          <a:ext cx="2803525" cy="817562"/>
        </p:xfrm>
        <a:graphic>
          <a:graphicData uri="http://schemas.openxmlformats.org/presentationml/2006/ole">
            <mc:AlternateContent xmlns:mc="http://schemas.openxmlformats.org/markup-compatibility/2006">
              <mc:Choice xmlns:v="urn:schemas-microsoft-com:vml" Requires="v">
                <p:oleObj spid="_x0000_s47042" name="Equation" r:id="rId16" imgW="2781000" imgH="812520" progId="Equation.DSMT4">
                  <p:embed/>
                </p:oleObj>
              </mc:Choice>
              <mc:Fallback>
                <p:oleObj name="Equation" r:id="rId16" imgW="2781000" imgH="812520" progId="Equation.DSMT4">
                  <p:embed/>
                  <p:pic>
                    <p:nvPicPr>
                      <p:cNvPr id="0" name="Picture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251200" y="4856018"/>
                        <a:ext cx="280352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096" name="Object 16"/>
          <p:cNvGraphicFramePr>
            <a:graphicFrameLocks noChangeAspect="1"/>
          </p:cNvGraphicFramePr>
          <p:nvPr>
            <p:extLst>
              <p:ext uri="{D42A27DB-BD31-4B8C-83A1-F6EECF244321}">
                <p14:modId xmlns:p14="http://schemas.microsoft.com/office/powerpoint/2010/main" val="2571894477"/>
              </p:ext>
            </p:extLst>
          </p:nvPr>
        </p:nvGraphicFramePr>
        <p:xfrm>
          <a:off x="6370638" y="4875946"/>
          <a:ext cx="2239962" cy="703263"/>
        </p:xfrm>
        <a:graphic>
          <a:graphicData uri="http://schemas.openxmlformats.org/presentationml/2006/ole">
            <mc:AlternateContent xmlns:mc="http://schemas.openxmlformats.org/markup-compatibility/2006">
              <mc:Choice xmlns:v="urn:schemas-microsoft-com:vml" Requires="v">
                <p:oleObj spid="_x0000_s47043" name="Equation" r:id="rId18" imgW="2222280" imgH="698400" progId="Equation.DSMT4">
                  <p:embed/>
                </p:oleObj>
              </mc:Choice>
              <mc:Fallback>
                <p:oleObj name="Equation" r:id="rId18" imgW="2222280" imgH="698400" progId="Equation.DSMT4">
                  <p:embed/>
                  <p:pic>
                    <p:nvPicPr>
                      <p:cNvPr id="0" name="Picture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370638" y="4875946"/>
                        <a:ext cx="2239962" cy="70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097" name="Object 17"/>
          <p:cNvGraphicFramePr>
            <a:graphicFrameLocks noChangeAspect="1"/>
          </p:cNvGraphicFramePr>
          <p:nvPr>
            <p:extLst>
              <p:ext uri="{D42A27DB-BD31-4B8C-83A1-F6EECF244321}">
                <p14:modId xmlns:p14="http://schemas.microsoft.com/office/powerpoint/2010/main" val="2739063959"/>
              </p:ext>
            </p:extLst>
          </p:nvPr>
        </p:nvGraphicFramePr>
        <p:xfrm>
          <a:off x="76200" y="5763491"/>
          <a:ext cx="2687637" cy="714375"/>
        </p:xfrm>
        <a:graphic>
          <a:graphicData uri="http://schemas.openxmlformats.org/presentationml/2006/ole">
            <mc:AlternateContent xmlns:mc="http://schemas.openxmlformats.org/markup-compatibility/2006">
              <mc:Choice xmlns:v="urn:schemas-microsoft-com:vml" Requires="v">
                <p:oleObj spid="_x0000_s47044" name="Equation" r:id="rId20" imgW="2666880" imgH="711000" progId="Equation.DSMT4">
                  <p:embed/>
                </p:oleObj>
              </mc:Choice>
              <mc:Fallback>
                <p:oleObj name="Equation" r:id="rId20" imgW="2666880" imgH="711000" progId="Equation.DSMT4">
                  <p:embed/>
                  <p:pic>
                    <p:nvPicPr>
                      <p:cNvPr id="0" name="Picture 1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6200" y="5763491"/>
                        <a:ext cx="26876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098" name="Object 18"/>
          <p:cNvGraphicFramePr>
            <a:graphicFrameLocks noChangeAspect="1"/>
          </p:cNvGraphicFramePr>
          <p:nvPr>
            <p:extLst>
              <p:ext uri="{D42A27DB-BD31-4B8C-83A1-F6EECF244321}">
                <p14:modId xmlns:p14="http://schemas.microsoft.com/office/powerpoint/2010/main" val="3243520729"/>
              </p:ext>
            </p:extLst>
          </p:nvPr>
        </p:nvGraphicFramePr>
        <p:xfrm>
          <a:off x="2738438" y="5725391"/>
          <a:ext cx="3160712" cy="792163"/>
        </p:xfrm>
        <a:graphic>
          <a:graphicData uri="http://schemas.openxmlformats.org/presentationml/2006/ole">
            <mc:AlternateContent xmlns:mc="http://schemas.openxmlformats.org/markup-compatibility/2006">
              <mc:Choice xmlns:v="urn:schemas-microsoft-com:vml" Requires="v">
                <p:oleObj spid="_x0000_s47045" name="Equation" r:id="rId22" imgW="3136680" imgH="787320" progId="Equation.DSMT4">
                  <p:embed/>
                </p:oleObj>
              </mc:Choice>
              <mc:Fallback>
                <p:oleObj name="Equation" r:id="rId22" imgW="3136680" imgH="787320" progId="Equation.DSMT4">
                  <p:embed/>
                  <p:pic>
                    <p:nvPicPr>
                      <p:cNvPr id="0" name="Picture 1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738438" y="5725391"/>
                        <a:ext cx="31607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099" name="Object 19"/>
          <p:cNvGraphicFramePr>
            <a:graphicFrameLocks noChangeAspect="1"/>
          </p:cNvGraphicFramePr>
          <p:nvPr>
            <p:extLst>
              <p:ext uri="{D42A27DB-BD31-4B8C-83A1-F6EECF244321}">
                <p14:modId xmlns:p14="http://schemas.microsoft.com/office/powerpoint/2010/main" val="330418072"/>
              </p:ext>
            </p:extLst>
          </p:nvPr>
        </p:nvGraphicFramePr>
        <p:xfrm>
          <a:off x="5892800" y="5731741"/>
          <a:ext cx="3243263" cy="779463"/>
        </p:xfrm>
        <a:graphic>
          <a:graphicData uri="http://schemas.openxmlformats.org/presentationml/2006/ole">
            <mc:AlternateContent xmlns:mc="http://schemas.openxmlformats.org/markup-compatibility/2006">
              <mc:Choice xmlns:v="urn:schemas-microsoft-com:vml" Requires="v">
                <p:oleObj spid="_x0000_s47046" name="Equation" r:id="rId24" imgW="3251160" imgH="787320" progId="Equation.DSMT4">
                  <p:embed/>
                </p:oleObj>
              </mc:Choice>
              <mc:Fallback>
                <p:oleObj name="Equation" r:id="rId24" imgW="3251160" imgH="787320" progId="Equation.DSMT4">
                  <p:embed/>
                  <p:pic>
                    <p:nvPicPr>
                      <p:cNvPr id="0" name="Picture 19"/>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892800" y="5731741"/>
                        <a:ext cx="3243263"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wipe(down)">
                                      <p:cBhvr>
                                        <p:cTn id="14" dur="500"/>
                                        <p:tgtEl>
                                          <p:spTgt spid="33"/>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46092"/>
                                        </p:tgtEl>
                                        <p:attrNameLst>
                                          <p:attrName>style.visibility</p:attrName>
                                        </p:attrNameLst>
                                      </p:cBhvr>
                                      <p:to>
                                        <p:strVal val="visible"/>
                                      </p:to>
                                    </p:set>
                                    <p:animEffect transition="in" filter="checkerboard(across)">
                                      <p:cBhvr>
                                        <p:cTn id="19" dur="500"/>
                                        <p:tgtEl>
                                          <p:spTgt spid="46092"/>
                                        </p:tgtEl>
                                      </p:cBhvr>
                                    </p:animEffect>
                                  </p:childTnLst>
                                </p:cTn>
                              </p:par>
                            </p:childTnLst>
                          </p:cTn>
                        </p:par>
                      </p:childTnLst>
                    </p:cTn>
                  </p:par>
                  <p:par>
                    <p:cTn id="20" fill="hold">
                      <p:stCondLst>
                        <p:cond delay="indefinite"/>
                      </p:stCondLst>
                      <p:childTnLst>
                        <p:par>
                          <p:cTn id="21" fill="hold">
                            <p:stCondLst>
                              <p:cond delay="0"/>
                            </p:stCondLst>
                            <p:childTnLst>
                              <p:par>
                                <p:cTn id="22" presetID="27" presetClass="entr" presetSubtype="0" fill="hold" grpId="0" nodeType="clickEffect">
                                  <p:stCondLst>
                                    <p:cond delay="0"/>
                                  </p:stCondLst>
                                  <p:iterate type="lt">
                                    <p:tmPct val="50000"/>
                                  </p:iterate>
                                  <p:childTnLst>
                                    <p:set>
                                      <p:cBhvr>
                                        <p:cTn id="23" dur="1" fill="hold">
                                          <p:stCondLst>
                                            <p:cond delay="0"/>
                                          </p:stCondLst>
                                        </p:cTn>
                                        <p:tgtEl>
                                          <p:spTgt spid="34"/>
                                        </p:tgtEl>
                                        <p:attrNameLst>
                                          <p:attrName>style.visibility</p:attrName>
                                        </p:attrNameLst>
                                      </p:cBhvr>
                                      <p:to>
                                        <p:strVal val="visible"/>
                                      </p:to>
                                    </p:set>
                                    <p:anim calcmode="discrete" valueType="clr">
                                      <p:cBhvr override="childStyle">
                                        <p:cTn id="24" dur="8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34"/>
                                        </p:tgtEl>
                                        <p:attrNameLst>
                                          <p:attrName>fillcolor</p:attrName>
                                        </p:attrNameLst>
                                      </p:cBhvr>
                                      <p:tavLst>
                                        <p:tav tm="0">
                                          <p:val>
                                            <p:clrVal>
                                              <a:schemeClr val="accent2"/>
                                            </p:clrVal>
                                          </p:val>
                                        </p:tav>
                                        <p:tav tm="50000">
                                          <p:val>
                                            <p:clrVal>
                                              <a:schemeClr val="hlink"/>
                                            </p:clrVal>
                                          </p:val>
                                        </p:tav>
                                      </p:tavLst>
                                    </p:anim>
                                    <p:set>
                                      <p:cBhvr>
                                        <p:cTn id="26" dur="80"/>
                                        <p:tgtEl>
                                          <p:spTgt spid="34"/>
                                        </p:tgtEl>
                                        <p:attrNameLst>
                                          <p:attrName>fill.type</p:attrName>
                                        </p:attrNameLst>
                                      </p:cBhvr>
                                      <p:to>
                                        <p:strVal val="solid"/>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46093"/>
                                        </p:tgtEl>
                                        <p:attrNameLst>
                                          <p:attrName>style.visibility</p:attrName>
                                        </p:attrNameLst>
                                      </p:cBhvr>
                                      <p:to>
                                        <p:strVal val="visible"/>
                                      </p:to>
                                    </p:set>
                                    <p:animEffect transition="in" filter="wipe(left)">
                                      <p:cBhvr>
                                        <p:cTn id="31" dur="2000"/>
                                        <p:tgtEl>
                                          <p:spTgt spid="46093"/>
                                        </p:tgtEl>
                                      </p:cBhvr>
                                    </p:animEffect>
                                  </p:childTnLst>
                                </p:cTn>
                              </p:par>
                            </p:childTnLst>
                          </p:cTn>
                        </p:par>
                      </p:childTnLst>
                    </p:cTn>
                  </p:par>
                  <p:par>
                    <p:cTn id="32" fill="hold">
                      <p:stCondLst>
                        <p:cond delay="indefinite"/>
                      </p:stCondLst>
                      <p:childTnLst>
                        <p:par>
                          <p:cTn id="33" fill="hold">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35"/>
                                        </p:tgtEl>
                                        <p:attrNameLst>
                                          <p:attrName>style.visibility</p:attrName>
                                        </p:attrNameLst>
                                      </p:cBhvr>
                                      <p:to>
                                        <p:strVal val="visible"/>
                                      </p:to>
                                    </p:set>
                                    <p:anim calcmode="discrete" valueType="clr">
                                      <p:cBhvr override="childStyle">
                                        <p:cTn id="36" dur="80"/>
                                        <p:tgtEl>
                                          <p:spTgt spid="35"/>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35"/>
                                        </p:tgtEl>
                                        <p:attrNameLst>
                                          <p:attrName>fillcolor</p:attrName>
                                        </p:attrNameLst>
                                      </p:cBhvr>
                                      <p:tavLst>
                                        <p:tav tm="0">
                                          <p:val>
                                            <p:clrVal>
                                              <a:schemeClr val="accent2"/>
                                            </p:clrVal>
                                          </p:val>
                                        </p:tav>
                                        <p:tav tm="50000">
                                          <p:val>
                                            <p:clrVal>
                                              <a:schemeClr val="hlink"/>
                                            </p:clrVal>
                                          </p:val>
                                        </p:tav>
                                      </p:tavLst>
                                    </p:anim>
                                    <p:set>
                                      <p:cBhvr>
                                        <p:cTn id="38" dur="80"/>
                                        <p:tgtEl>
                                          <p:spTgt spid="35"/>
                                        </p:tgtEl>
                                        <p:attrNameLst>
                                          <p:attrName>fill.type</p:attrName>
                                        </p:attrNameLst>
                                      </p:cBhvr>
                                      <p:to>
                                        <p:strVal val="solid"/>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46094"/>
                                        </p:tgtEl>
                                        <p:attrNameLst>
                                          <p:attrName>style.visibility</p:attrName>
                                        </p:attrNameLst>
                                      </p:cBhvr>
                                      <p:to>
                                        <p:strVal val="visible"/>
                                      </p:to>
                                    </p:set>
                                    <p:animEffect transition="in" filter="wipe(left)">
                                      <p:cBhvr>
                                        <p:cTn id="43" dur="1000"/>
                                        <p:tgtEl>
                                          <p:spTgt spid="4609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6095"/>
                                        </p:tgtEl>
                                        <p:attrNameLst>
                                          <p:attrName>style.visibility</p:attrName>
                                        </p:attrNameLst>
                                      </p:cBhvr>
                                      <p:to>
                                        <p:strVal val="visible"/>
                                      </p:to>
                                    </p:set>
                                    <p:animEffect transition="in" filter="wipe(left)">
                                      <p:cBhvr>
                                        <p:cTn id="48" dur="2000"/>
                                        <p:tgtEl>
                                          <p:spTgt spid="4609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46096"/>
                                        </p:tgtEl>
                                        <p:attrNameLst>
                                          <p:attrName>style.visibility</p:attrName>
                                        </p:attrNameLst>
                                      </p:cBhvr>
                                      <p:to>
                                        <p:strVal val="visible"/>
                                      </p:to>
                                    </p:set>
                                    <p:animEffect transition="in" filter="wipe(left)">
                                      <p:cBhvr>
                                        <p:cTn id="53" dur="1000"/>
                                        <p:tgtEl>
                                          <p:spTgt spid="46096"/>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46097"/>
                                        </p:tgtEl>
                                        <p:attrNameLst>
                                          <p:attrName>style.visibility</p:attrName>
                                        </p:attrNameLst>
                                      </p:cBhvr>
                                      <p:to>
                                        <p:strVal val="visible"/>
                                      </p:to>
                                    </p:set>
                                    <p:animEffect transition="in" filter="wipe(left)">
                                      <p:cBhvr>
                                        <p:cTn id="58" dur="1000"/>
                                        <p:tgtEl>
                                          <p:spTgt spid="4609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46098"/>
                                        </p:tgtEl>
                                        <p:attrNameLst>
                                          <p:attrName>style.visibility</p:attrName>
                                        </p:attrNameLst>
                                      </p:cBhvr>
                                      <p:to>
                                        <p:strVal val="visible"/>
                                      </p:to>
                                    </p:set>
                                    <p:animEffect transition="in" filter="wipe(left)">
                                      <p:cBhvr>
                                        <p:cTn id="63" dur="2000"/>
                                        <p:tgtEl>
                                          <p:spTgt spid="4609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46099"/>
                                        </p:tgtEl>
                                        <p:attrNameLst>
                                          <p:attrName>style.visibility</p:attrName>
                                        </p:attrNameLst>
                                      </p:cBhvr>
                                      <p:to>
                                        <p:strVal val="visible"/>
                                      </p:to>
                                    </p:set>
                                    <p:animEffect transition="in" filter="wipe(left)">
                                      <p:cBhvr>
                                        <p:cTn id="68" dur="2000"/>
                                        <p:tgtEl>
                                          <p:spTgt spid="46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4" grpId="0"/>
      <p:bldP spid="3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Review: Heterogeneous Catalyst</a:t>
            </a:r>
            <a:endParaRPr lang="en-US" dirty="0">
              <a:solidFill>
                <a:schemeClr val="tx1"/>
              </a:solidFill>
            </a:endParaRPr>
          </a:p>
        </p:txBody>
      </p:sp>
      <p:sp>
        <p:nvSpPr>
          <p:cNvPr id="3" name="TextBox 2"/>
          <p:cNvSpPr txBox="1"/>
          <p:nvPr/>
        </p:nvSpPr>
        <p:spPr>
          <a:xfrm>
            <a:off x="152400" y="1026855"/>
            <a:ext cx="8839200" cy="2554545"/>
          </a:xfrm>
          <a:prstGeom prst="rect">
            <a:avLst/>
          </a:prstGeom>
          <a:noFill/>
        </p:spPr>
        <p:txBody>
          <a:bodyPr wrap="square" rtlCol="0">
            <a:spAutoFit/>
          </a:bodyPr>
          <a:lstStyle/>
          <a:p>
            <a:pPr marL="168275" indent="-168275">
              <a:buFont typeface="Arial" pitchFamily="34" charset="0"/>
              <a:buChar char="•"/>
            </a:pPr>
            <a:r>
              <a:rPr lang="en-US" sz="2000" dirty="0" smtClean="0"/>
              <a:t>We have looked at cases where</a:t>
            </a:r>
          </a:p>
          <a:p>
            <a:pPr marL="914400" lvl="1" indent="-457200">
              <a:buFont typeface="+mj-lt"/>
              <a:buAutoNum type="arabicParenR"/>
            </a:pPr>
            <a:r>
              <a:rPr lang="en-US" sz="2000" dirty="0" smtClean="0"/>
              <a:t>Adsorption, surface reaction, or desorption is rate limiting</a:t>
            </a:r>
            <a:endParaRPr lang="en-US" sz="2000" dirty="0"/>
          </a:p>
          <a:p>
            <a:pPr marL="914400" lvl="1" indent="-457200">
              <a:buFont typeface="+mj-lt"/>
              <a:buAutoNum type="arabicParenR"/>
            </a:pPr>
            <a:r>
              <a:rPr lang="en-US" sz="2000" dirty="0" smtClean="0"/>
              <a:t>External diffusion is rate limiting</a:t>
            </a:r>
          </a:p>
          <a:p>
            <a:pPr marL="914400" lvl="1" indent="-457200">
              <a:buFont typeface="+mj-lt"/>
              <a:buAutoNum type="arabicParenR"/>
            </a:pPr>
            <a:r>
              <a:rPr lang="en-US" sz="2000" dirty="0" smtClean="0">
                <a:solidFill>
                  <a:srgbClr val="7030A0"/>
                </a:solidFill>
              </a:rPr>
              <a:t>Internal diffusion is rate limiting- today</a:t>
            </a:r>
          </a:p>
          <a:p>
            <a:pPr marL="168275" indent="-168275">
              <a:buFont typeface="Arial" pitchFamily="34" charset="0"/>
              <a:buChar char="•"/>
            </a:pPr>
            <a:r>
              <a:rPr lang="en-US" sz="2000" dirty="0" smtClean="0"/>
              <a:t>Next time: Derive an overall rate law for heterogeneous catalyst where the rate limiting step as any of the 7 reaction steps.  This new overall reaction rate would be inserted into the design equation to get W, X</a:t>
            </a:r>
            <a:r>
              <a:rPr lang="en-US" sz="2000" baseline="-25000" dirty="0" smtClean="0"/>
              <a:t>A</a:t>
            </a:r>
            <a:r>
              <a:rPr lang="en-US" sz="2000" dirty="0" smtClean="0"/>
              <a:t>, C</a:t>
            </a:r>
            <a:r>
              <a:rPr lang="en-US" sz="2000" baseline="-25000" dirty="0" smtClean="0"/>
              <a:t>A</a:t>
            </a:r>
            <a:r>
              <a:rPr lang="en-US" sz="2000" dirty="0" smtClean="0"/>
              <a:t>, etc </a:t>
            </a:r>
          </a:p>
          <a:p>
            <a:pPr marL="168275" lvl="1" indent="-168275">
              <a:buFont typeface="Arial" pitchFamily="34" charset="0"/>
              <a:buChar char="•"/>
            </a:pPr>
            <a:endParaRPr lang="en-US" sz="2000" dirty="0" smtClean="0">
              <a:solidFill>
                <a:srgbClr val="7030A0"/>
              </a:solidFill>
            </a:endParaRPr>
          </a:p>
        </p:txBody>
      </p:sp>
      <p:pic>
        <p:nvPicPr>
          <p:cNvPr id="4" name="Picture 2" descr="Untitled-4"/>
          <p:cNvPicPr>
            <a:picLocks noChangeAspect="1" noChangeArrowheads="1"/>
          </p:cNvPicPr>
          <p:nvPr/>
        </p:nvPicPr>
        <p:blipFill>
          <a:blip r:embed="rId2"/>
          <a:srcRect b="6154"/>
          <a:stretch>
            <a:fillRect/>
          </a:stretch>
        </p:blipFill>
        <p:spPr>
          <a:xfrm>
            <a:off x="-76200" y="3931920"/>
            <a:ext cx="5196843" cy="2926080"/>
          </a:xfrm>
          <a:prstGeom prst="rect">
            <a:avLst/>
          </a:prstGeom>
        </p:spPr>
      </p:pic>
      <p:pic>
        <p:nvPicPr>
          <p:cNvPr id="8" name="Picture 2"/>
          <p:cNvPicPr>
            <a:picLocks noChangeAspect="1" noChangeArrowheads="1"/>
          </p:cNvPicPr>
          <p:nvPr/>
        </p:nvPicPr>
        <p:blipFill>
          <a:blip r:embed="rId3"/>
          <a:srcRect t="10992" b="6513"/>
          <a:stretch>
            <a:fillRect/>
          </a:stretch>
        </p:blipFill>
        <p:spPr bwMode="auto">
          <a:xfrm>
            <a:off x="4953000" y="3271108"/>
            <a:ext cx="4191000" cy="3586892"/>
          </a:xfrm>
          <a:prstGeom prst="rect">
            <a:avLst/>
          </a:prstGeom>
          <a:noFill/>
          <a:ln w="9525">
            <a:noFill/>
            <a:miter lim="800000"/>
            <a:headEnd/>
            <a:tailEnd/>
          </a:ln>
        </p:spPr>
      </p:pic>
    </p:spTree>
    <p:extLst>
      <p:ext uri="{BB962C8B-B14F-4D97-AF65-F5344CB8AC3E}">
        <p14:creationId xmlns:p14="http://schemas.microsoft.com/office/powerpoint/2010/main" val="10453750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Review: Guidelines for Deducing Mechanisms</a:t>
            </a:r>
            <a:endParaRPr lang="en-US" dirty="0">
              <a:solidFill>
                <a:schemeClr val="tx1"/>
              </a:solidFill>
            </a:endParaRPr>
          </a:p>
        </p:txBody>
      </p:sp>
      <p:sp>
        <p:nvSpPr>
          <p:cNvPr id="3" name="TextBox 2"/>
          <p:cNvSpPr txBox="1"/>
          <p:nvPr/>
        </p:nvSpPr>
        <p:spPr>
          <a:xfrm>
            <a:off x="304801" y="1295400"/>
            <a:ext cx="8686800" cy="2862322"/>
          </a:xfrm>
          <a:prstGeom prst="rect">
            <a:avLst/>
          </a:prstGeom>
          <a:noFill/>
        </p:spPr>
        <p:txBody>
          <a:bodyPr wrap="square" rtlCol="0">
            <a:spAutoFit/>
          </a:bodyPr>
          <a:lstStyle/>
          <a:p>
            <a:pPr marL="169863" indent="-169863">
              <a:buFont typeface="Arial" pitchFamily="34" charset="0"/>
              <a:buChar char="•"/>
            </a:pPr>
            <a:r>
              <a:rPr lang="en-US" sz="2000" b="1" dirty="0" smtClean="0">
                <a:solidFill>
                  <a:srgbClr val="FF0000"/>
                </a:solidFill>
              </a:rPr>
              <a:t>More than 70% of heterogeneous reaction mechanisms are surface reaction limited</a:t>
            </a:r>
            <a:endParaRPr lang="en-US" sz="2000" dirty="0" smtClean="0">
              <a:solidFill>
                <a:srgbClr val="FF0000"/>
              </a:solidFill>
            </a:endParaRPr>
          </a:p>
          <a:p>
            <a:pPr marL="627063" lvl="1" indent="-169863">
              <a:buFont typeface="Arial" pitchFamily="34" charset="0"/>
              <a:buChar char="•"/>
            </a:pPr>
            <a:r>
              <a:rPr lang="en-US" sz="2000" dirty="0" smtClean="0">
                <a:solidFill>
                  <a:srgbClr val="0000FF"/>
                </a:solidFill>
              </a:rPr>
              <a:t>When you need to propose a rate limiting step, start with a surface reaction limited mechanism unless you are told otherwise</a:t>
            </a:r>
          </a:p>
          <a:p>
            <a:pPr marL="169863" indent="-169863">
              <a:buFont typeface="Arial" pitchFamily="34" charset="0"/>
              <a:buChar char="•"/>
            </a:pPr>
            <a:r>
              <a:rPr lang="en-US" sz="2000" dirty="0" smtClean="0">
                <a:solidFill>
                  <a:srgbClr val="006600"/>
                </a:solidFill>
              </a:rPr>
              <a:t>If a species appears in the numerator of the rate law, it is probably a reactant</a:t>
            </a:r>
          </a:p>
          <a:p>
            <a:pPr marL="169863" indent="-169863">
              <a:buFont typeface="Arial" pitchFamily="34" charset="0"/>
              <a:buChar char="•"/>
            </a:pPr>
            <a:r>
              <a:rPr lang="en-US" sz="2000" dirty="0" smtClean="0">
                <a:solidFill>
                  <a:schemeClr val="accent6">
                    <a:lumMod val="75000"/>
                  </a:schemeClr>
                </a:solidFill>
              </a:rPr>
              <a:t>If a species appears in the denominator of the rate law, it is probably adsorbed in the surface</a:t>
            </a:r>
          </a:p>
          <a:p>
            <a:pPr marL="169863" indent="-169863">
              <a:buFont typeface="Arial" pitchFamily="34" charset="0"/>
              <a:buChar char="•"/>
            </a:pPr>
            <a:endParaRPr lang="en-US" sz="2000" dirty="0" smtClean="0"/>
          </a:p>
        </p:txBody>
      </p:sp>
      <p:graphicFrame>
        <p:nvGraphicFramePr>
          <p:cNvPr id="4" name="Object 3"/>
          <p:cNvGraphicFramePr>
            <a:graphicFrameLocks noChangeAspect="1"/>
          </p:cNvGraphicFramePr>
          <p:nvPr>
            <p:extLst>
              <p:ext uri="{D42A27DB-BD31-4B8C-83A1-F6EECF244321}">
                <p14:modId xmlns:p14="http://schemas.microsoft.com/office/powerpoint/2010/main" val="2107580043"/>
              </p:ext>
            </p:extLst>
          </p:nvPr>
        </p:nvGraphicFramePr>
        <p:xfrm>
          <a:off x="1638300" y="4343400"/>
          <a:ext cx="5168900" cy="1143000"/>
        </p:xfrm>
        <a:graphic>
          <a:graphicData uri="http://schemas.openxmlformats.org/presentationml/2006/ole">
            <mc:AlternateContent xmlns:mc="http://schemas.openxmlformats.org/markup-compatibility/2006">
              <mc:Choice xmlns:v="urn:schemas-microsoft-com:vml" Requires="v">
                <p:oleObj spid="_x0000_s60434" name="Equation" r:id="rId3" imgW="5168880" imgH="1143000" progId="Equation.DSMT4">
                  <p:embed/>
                </p:oleObj>
              </mc:Choice>
              <mc:Fallback>
                <p:oleObj name="Equation" r:id="rId3" imgW="5168880" imgH="1143000" progId="Equation.DSMT4">
                  <p:embed/>
                  <p:pic>
                    <p:nvPicPr>
                      <p:cNvPr id="0" name="Object 4"/>
                      <p:cNvPicPr>
                        <a:picLocks noChangeAspect="1" noChangeArrowheads="1"/>
                      </p:cNvPicPr>
                      <p:nvPr/>
                    </p:nvPicPr>
                    <p:blipFill>
                      <a:blip r:embed="rId4"/>
                      <a:srcRect/>
                      <a:stretch>
                        <a:fillRect/>
                      </a:stretch>
                    </p:blipFill>
                    <p:spPr bwMode="auto">
                      <a:xfrm>
                        <a:off x="1638300" y="4343400"/>
                        <a:ext cx="51689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R</a:t>
            </a:r>
            <a:r>
              <a:rPr lang="en-US" dirty="0" smtClean="0">
                <a:solidFill>
                  <a:schemeClr val="tx1"/>
                </a:solidFill>
              </a:rPr>
              <a:t>eview: Types of Boundary Conditions</a:t>
            </a:r>
            <a:endParaRPr lang="en-US" dirty="0">
              <a:solidFill>
                <a:schemeClr val="tx1"/>
              </a:solidFill>
            </a:endParaRPr>
          </a:p>
        </p:txBody>
      </p:sp>
      <p:sp>
        <p:nvSpPr>
          <p:cNvPr id="4" name="TextBox 3"/>
          <p:cNvSpPr txBox="1"/>
          <p:nvPr/>
        </p:nvSpPr>
        <p:spPr>
          <a:xfrm>
            <a:off x="152400" y="910606"/>
            <a:ext cx="8839200" cy="1323439"/>
          </a:xfrm>
          <a:prstGeom prst="rect">
            <a:avLst/>
          </a:prstGeom>
          <a:noFill/>
        </p:spPr>
        <p:txBody>
          <a:bodyPr wrap="square" rtlCol="0">
            <a:spAutoFit/>
          </a:bodyPr>
          <a:lstStyle/>
          <a:p>
            <a:pPr marL="457200" indent="-457200">
              <a:buAutoNum type="arabicPeriod"/>
            </a:pPr>
            <a:r>
              <a:rPr lang="en-US" sz="2000" dirty="0" smtClean="0">
                <a:solidFill>
                  <a:srgbClr val="0000FF"/>
                </a:solidFill>
              </a:rPr>
              <a:t>Concentration at the boundary (i.e., catalyst particle surface) is specified:  </a:t>
            </a:r>
          </a:p>
          <a:p>
            <a:pPr marL="688975" lvl="1" indent="-231775">
              <a:buFont typeface="Arial" pitchFamily="34" charset="0"/>
              <a:buChar char="•"/>
            </a:pPr>
            <a:r>
              <a:rPr lang="en-US" sz="2000" dirty="0" smtClean="0"/>
              <a:t>If a specific reactant concentration is maintained or measured at the surface, use the specified concentration</a:t>
            </a:r>
          </a:p>
          <a:p>
            <a:pPr marL="688975" lvl="1" indent="-231775">
              <a:buFont typeface="Arial" pitchFamily="34" charset="0"/>
              <a:buChar char="•"/>
            </a:pPr>
            <a:r>
              <a:rPr lang="en-US" sz="2000" dirty="0" smtClean="0"/>
              <a:t>When an instantaneous reaction occurs at the boundary, then C</a:t>
            </a:r>
            <a:r>
              <a:rPr lang="en-US" sz="2000" baseline="-25000" dirty="0" smtClean="0"/>
              <a:t>As</a:t>
            </a:r>
            <a:r>
              <a:rPr lang="en-US" sz="2000" dirty="0" smtClean="0">
                <a:latin typeface="Arial"/>
                <a:cs typeface="Arial"/>
              </a:rPr>
              <a:t>≈0</a:t>
            </a:r>
            <a:r>
              <a:rPr lang="en-US" sz="2000" dirty="0" smtClean="0"/>
              <a:t> </a:t>
            </a:r>
          </a:p>
        </p:txBody>
      </p:sp>
      <p:sp>
        <p:nvSpPr>
          <p:cNvPr id="5" name="TextBox 4"/>
          <p:cNvSpPr txBox="1"/>
          <p:nvPr/>
        </p:nvSpPr>
        <p:spPr>
          <a:xfrm>
            <a:off x="152400" y="2197936"/>
            <a:ext cx="8839200" cy="2516073"/>
          </a:xfrm>
          <a:prstGeom prst="rect">
            <a:avLst/>
          </a:prstGeom>
          <a:noFill/>
        </p:spPr>
        <p:txBody>
          <a:bodyPr wrap="square" rtlCol="0">
            <a:spAutoFit/>
          </a:bodyPr>
          <a:lstStyle/>
          <a:p>
            <a:pPr marL="457200" indent="-457200">
              <a:buFont typeface="+mj-lt"/>
              <a:buAutoNum type="arabicPeriod" startAt="2"/>
            </a:pPr>
            <a:r>
              <a:rPr lang="en-US" sz="2000" dirty="0" smtClean="0">
                <a:solidFill>
                  <a:srgbClr val="0000FF"/>
                </a:solidFill>
                <a:latin typeface="+mj-lt"/>
              </a:rPr>
              <a:t>Flux at the boundary (i.e., catalyst particle surface) is specified:  </a:t>
            </a:r>
          </a:p>
          <a:p>
            <a:pPr marL="914400" lvl="1" indent="-457200">
              <a:spcAft>
                <a:spcPts val="1200"/>
              </a:spcAft>
              <a:buFont typeface="+mj-lt"/>
              <a:buAutoNum type="alphaLcParenR"/>
            </a:pPr>
            <a:r>
              <a:rPr lang="en-US" sz="2000" dirty="0" smtClean="0">
                <a:solidFill>
                  <a:srgbClr val="0000FF"/>
                </a:solidFill>
                <a:latin typeface="+mj-lt"/>
              </a:rPr>
              <a:t>No mass transfer at surface (</a:t>
            </a:r>
            <a:r>
              <a:rPr lang="en-US" sz="2000" dirty="0" err="1" smtClean="0">
                <a:solidFill>
                  <a:srgbClr val="0000FF"/>
                </a:solidFill>
                <a:latin typeface="+mj-lt"/>
              </a:rPr>
              <a:t>nonreacting</a:t>
            </a:r>
            <a:r>
              <a:rPr lang="en-US" sz="2000" dirty="0" smtClean="0">
                <a:solidFill>
                  <a:srgbClr val="0000FF"/>
                </a:solidFill>
                <a:latin typeface="+mj-lt"/>
              </a:rPr>
              <a:t> surface)</a:t>
            </a:r>
            <a:endParaRPr lang="en-US" sz="2000" dirty="0">
              <a:solidFill>
                <a:srgbClr val="0000FF"/>
              </a:solidFill>
              <a:latin typeface="+mj-lt"/>
            </a:endParaRPr>
          </a:p>
          <a:p>
            <a:pPr marL="914400" lvl="1" indent="-457200">
              <a:buFont typeface="+mj-lt"/>
              <a:buAutoNum type="alphaLcParenR"/>
            </a:pPr>
            <a:endParaRPr lang="en-US" sz="2000" dirty="0" smtClean="0">
              <a:latin typeface="+mj-lt"/>
            </a:endParaRPr>
          </a:p>
          <a:p>
            <a:pPr marL="914400" lvl="1" indent="-457200">
              <a:buFont typeface="+mj-lt"/>
              <a:buAutoNum type="alphaLcParenR"/>
            </a:pPr>
            <a:r>
              <a:rPr lang="en-US" sz="2000" dirty="0" smtClean="0">
                <a:solidFill>
                  <a:srgbClr val="0000FF"/>
                </a:solidFill>
                <a:latin typeface="+mj-lt"/>
              </a:rPr>
              <a:t>Reaction that occurs at the surface is at steady state: </a:t>
            </a:r>
            <a:r>
              <a:rPr lang="en-US" sz="2000" dirty="0" smtClean="0">
                <a:latin typeface="+mj-lt"/>
              </a:rPr>
              <a:t>set the molar flux on the surface equal to the rate of reaction at the surface</a:t>
            </a:r>
            <a:endParaRPr lang="en-US" sz="2000" dirty="0" smtClean="0">
              <a:solidFill>
                <a:srgbClr val="7030A0"/>
              </a:solidFill>
              <a:latin typeface="+mj-lt"/>
            </a:endParaRPr>
          </a:p>
          <a:p>
            <a:pPr marL="914400" lvl="1" indent="-457200">
              <a:spcAft>
                <a:spcPts val="900"/>
              </a:spcAft>
            </a:pPr>
            <a:endParaRPr lang="en-US" sz="2000" dirty="0">
              <a:solidFill>
                <a:srgbClr val="7030A0"/>
              </a:solidFill>
              <a:latin typeface="+mj-lt"/>
            </a:endParaRPr>
          </a:p>
          <a:p>
            <a:pPr marL="914400" lvl="1" indent="-457200">
              <a:buFont typeface="+mj-lt"/>
              <a:buAutoNum type="alphaLcParenR" startAt="3"/>
            </a:pPr>
            <a:r>
              <a:rPr lang="en-US" sz="2000" dirty="0" smtClean="0">
                <a:solidFill>
                  <a:srgbClr val="0000FF"/>
                </a:solidFill>
                <a:latin typeface="+mj-lt"/>
              </a:rPr>
              <a:t>Convective transport across the boundary layer occurs</a:t>
            </a:r>
          </a:p>
        </p:txBody>
      </p:sp>
      <p:graphicFrame>
        <p:nvGraphicFramePr>
          <p:cNvPr id="6" name="Object 5"/>
          <p:cNvGraphicFramePr>
            <a:graphicFrameLocks noChangeAspect="1"/>
          </p:cNvGraphicFramePr>
          <p:nvPr>
            <p:extLst/>
          </p:nvPr>
        </p:nvGraphicFramePr>
        <p:xfrm>
          <a:off x="3771900" y="2911775"/>
          <a:ext cx="1600200" cy="381000"/>
        </p:xfrm>
        <a:graphic>
          <a:graphicData uri="http://schemas.openxmlformats.org/presentationml/2006/ole">
            <mc:AlternateContent xmlns:mc="http://schemas.openxmlformats.org/markup-compatibility/2006">
              <mc:Choice xmlns:v="urn:schemas-microsoft-com:vml" Requires="v">
                <p:oleObj spid="_x0000_s1025" name="Equation" r:id="rId3" imgW="1600200" imgH="380880" progId="Equation.DSMT4">
                  <p:embed/>
                </p:oleObj>
              </mc:Choice>
              <mc:Fallback>
                <p:oleObj name="Equation" r:id="rId3" imgW="1600200" imgH="380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900" y="2911775"/>
                        <a:ext cx="16002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extLst/>
          </p:nvPr>
        </p:nvGraphicFramePr>
        <p:xfrm>
          <a:off x="1219200" y="3954916"/>
          <a:ext cx="1968500" cy="381000"/>
        </p:xfrm>
        <a:graphic>
          <a:graphicData uri="http://schemas.openxmlformats.org/presentationml/2006/ole">
            <mc:AlternateContent xmlns:mc="http://schemas.openxmlformats.org/markup-compatibility/2006">
              <mc:Choice xmlns:v="urn:schemas-microsoft-com:vml" Requires="v">
                <p:oleObj spid="_x0000_s1026" name="Equation" r:id="rId5" imgW="1968480" imgH="380880" progId="Equation.DSMT4">
                  <p:embed/>
                </p:oleObj>
              </mc:Choice>
              <mc:Fallback>
                <p:oleObj name="Equation" r:id="rId5" imgW="1968480" imgH="380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954916"/>
                        <a:ext cx="19685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4"/>
          <p:cNvGraphicFramePr>
            <a:graphicFrameLocks noChangeAspect="1"/>
          </p:cNvGraphicFramePr>
          <p:nvPr>
            <p:extLst/>
          </p:nvPr>
        </p:nvGraphicFramePr>
        <p:xfrm>
          <a:off x="2927350" y="4693227"/>
          <a:ext cx="3289300" cy="431800"/>
        </p:xfrm>
        <a:graphic>
          <a:graphicData uri="http://schemas.openxmlformats.org/presentationml/2006/ole">
            <mc:AlternateContent xmlns:mc="http://schemas.openxmlformats.org/markup-compatibility/2006">
              <mc:Choice xmlns:v="urn:schemas-microsoft-com:vml" Requires="v">
                <p:oleObj spid="_x0000_s1027" name="Equation" r:id="rId7" imgW="3288960" imgH="431640" progId="Equation.DSMT4">
                  <p:embed/>
                </p:oleObj>
              </mc:Choice>
              <mc:Fallback>
                <p:oleObj name="Equation" r:id="rId7" imgW="3288960" imgH="4316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27350" y="4693227"/>
                        <a:ext cx="32893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2590800" y="3944406"/>
            <a:ext cx="5886874" cy="391510"/>
            <a:chOff x="2590800" y="4256690"/>
            <a:chExt cx="5886874" cy="391510"/>
          </a:xfrm>
        </p:grpSpPr>
        <p:sp>
          <p:nvSpPr>
            <p:cNvPr id="8" name="TextBox 7"/>
            <p:cNvSpPr txBox="1"/>
            <p:nvPr/>
          </p:nvSpPr>
          <p:spPr>
            <a:xfrm>
              <a:off x="3463160" y="4256690"/>
              <a:ext cx="5014514" cy="369332"/>
            </a:xfrm>
            <a:prstGeom prst="rect">
              <a:avLst/>
            </a:prstGeom>
            <a:noFill/>
          </p:spPr>
          <p:txBody>
            <a:bodyPr wrap="none" rtlCol="0">
              <a:spAutoFit/>
            </a:bodyPr>
            <a:lstStyle/>
            <a:p>
              <a:pPr algn="ctr"/>
              <a:r>
                <a:rPr lang="en-US" dirty="0" smtClean="0">
                  <a:solidFill>
                    <a:srgbClr val="CC0000"/>
                  </a:solidFill>
                </a:rPr>
                <a:t>reaction rate per unit surface area (mol/m</a:t>
              </a:r>
              <a:r>
                <a:rPr lang="en-US" baseline="30000" dirty="0" smtClean="0">
                  <a:solidFill>
                    <a:srgbClr val="CC0000"/>
                  </a:solidFill>
                </a:rPr>
                <a:t>2</a:t>
              </a:r>
              <a:r>
                <a:rPr lang="en-US" dirty="0" smtClean="0">
                  <a:solidFill>
                    <a:srgbClr val="CC0000"/>
                  </a:solidFill>
                  <a:cs typeface="Arial"/>
                </a:rPr>
                <a:t>·sec)</a:t>
              </a:r>
              <a:endParaRPr lang="en-US" dirty="0" smtClean="0">
                <a:solidFill>
                  <a:srgbClr val="CC0000"/>
                </a:solidFill>
              </a:endParaRPr>
            </a:p>
          </p:txBody>
        </p:sp>
        <p:sp>
          <p:nvSpPr>
            <p:cNvPr id="10" name="Oval 9"/>
            <p:cNvSpPr/>
            <p:nvPr/>
          </p:nvSpPr>
          <p:spPr>
            <a:xfrm>
              <a:off x="2590800" y="4267200"/>
              <a:ext cx="762000" cy="381000"/>
            </a:xfrm>
            <a:prstGeom prst="ellipse">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p:cNvSpPr txBox="1"/>
          <p:nvPr/>
        </p:nvSpPr>
        <p:spPr>
          <a:xfrm>
            <a:off x="152400" y="5074227"/>
            <a:ext cx="8839200" cy="707886"/>
          </a:xfrm>
          <a:prstGeom prst="rect">
            <a:avLst/>
          </a:prstGeom>
          <a:noFill/>
        </p:spPr>
        <p:txBody>
          <a:bodyPr wrap="square" rtlCol="0">
            <a:spAutoFit/>
          </a:bodyPr>
          <a:lstStyle/>
          <a:p>
            <a:pPr marL="457200" indent="-457200">
              <a:buFont typeface="+mj-lt"/>
              <a:buAutoNum type="arabicPeriod" startAt="3"/>
            </a:pPr>
            <a:r>
              <a:rPr lang="en-US" sz="2000" dirty="0" smtClean="0">
                <a:solidFill>
                  <a:srgbClr val="0000FF"/>
                </a:solidFill>
              </a:rPr>
              <a:t>Planes of symmetry: </a:t>
            </a:r>
            <a:r>
              <a:rPr lang="en-US" sz="2000" dirty="0" smtClean="0"/>
              <a:t>concentration profile is symmetric about a plane </a:t>
            </a:r>
          </a:p>
          <a:p>
            <a:pPr marL="688975" lvl="1" indent="-231775">
              <a:buFont typeface="Arial" pitchFamily="34" charset="0"/>
              <a:buChar char="•"/>
            </a:pPr>
            <a:r>
              <a:rPr lang="en-US" sz="2000" dirty="0" smtClean="0"/>
              <a:t>Concentration gradient is zero at the plane of symmetry</a:t>
            </a:r>
          </a:p>
        </p:txBody>
      </p:sp>
      <p:grpSp>
        <p:nvGrpSpPr>
          <p:cNvPr id="31" name="Group 30"/>
          <p:cNvGrpSpPr/>
          <p:nvPr/>
        </p:nvGrpSpPr>
        <p:grpSpPr>
          <a:xfrm>
            <a:off x="428300" y="5846618"/>
            <a:ext cx="8450310" cy="669922"/>
            <a:chOff x="428300" y="5846618"/>
            <a:chExt cx="8450310" cy="669922"/>
          </a:xfrm>
        </p:grpSpPr>
        <p:sp>
          <p:nvSpPr>
            <p:cNvPr id="14" name="TextBox 13"/>
            <p:cNvSpPr txBox="1"/>
            <p:nvPr/>
          </p:nvSpPr>
          <p:spPr>
            <a:xfrm>
              <a:off x="428300" y="5846618"/>
              <a:ext cx="1981200" cy="646331"/>
            </a:xfrm>
            <a:prstGeom prst="rect">
              <a:avLst/>
            </a:prstGeom>
            <a:noFill/>
          </p:spPr>
          <p:txBody>
            <a:bodyPr wrap="square" rtlCol="0">
              <a:spAutoFit/>
            </a:bodyPr>
            <a:lstStyle/>
            <a:p>
              <a:pPr algn="ctr"/>
              <a:r>
                <a:rPr lang="en-US" dirty="0" smtClean="0">
                  <a:solidFill>
                    <a:srgbClr val="CC0000"/>
                  </a:solidFill>
                </a:rPr>
                <a:t>Radial diffusion in a tube:</a:t>
              </a:r>
            </a:p>
          </p:txBody>
        </p:sp>
        <p:grpSp>
          <p:nvGrpSpPr>
            <p:cNvPr id="30" name="Group 29"/>
            <p:cNvGrpSpPr/>
            <p:nvPr/>
          </p:nvGrpSpPr>
          <p:grpSpPr>
            <a:xfrm>
              <a:off x="2299140" y="5883349"/>
              <a:ext cx="1905000" cy="610394"/>
              <a:chOff x="2362200" y="5883349"/>
              <a:chExt cx="1905000" cy="610394"/>
            </a:xfrm>
          </p:grpSpPr>
          <p:sp>
            <p:nvSpPr>
              <p:cNvPr id="13" name="Flowchart: Direct Access Storage 12"/>
              <p:cNvSpPr/>
              <p:nvPr/>
            </p:nvSpPr>
            <p:spPr>
              <a:xfrm flipH="1">
                <a:off x="2362200" y="5883349"/>
                <a:ext cx="1905000" cy="609600"/>
              </a:xfrm>
              <a:prstGeom prst="flowChartMagneticDrum">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634676" y="6132969"/>
                <a:ext cx="286630" cy="360774"/>
                <a:chOff x="2634676" y="6132969"/>
                <a:chExt cx="286630" cy="360774"/>
              </a:xfrm>
            </p:grpSpPr>
            <p:sp>
              <p:nvSpPr>
                <p:cNvPr id="19" name="TextBox 18"/>
                <p:cNvSpPr txBox="1"/>
                <p:nvPr/>
              </p:nvSpPr>
              <p:spPr>
                <a:xfrm>
                  <a:off x="2656490" y="6132969"/>
                  <a:ext cx="264816" cy="338554"/>
                </a:xfrm>
                <a:prstGeom prst="rect">
                  <a:avLst/>
                </a:prstGeom>
                <a:noFill/>
              </p:spPr>
              <p:txBody>
                <a:bodyPr wrap="none" rtlCol="0">
                  <a:spAutoFit/>
                </a:bodyPr>
                <a:lstStyle/>
                <a:p>
                  <a:r>
                    <a:rPr lang="en-US" sz="1600" b="1" dirty="0" smtClean="0">
                      <a:solidFill>
                        <a:srgbClr val="CC0000"/>
                      </a:solidFill>
                    </a:rPr>
                    <a:t>r</a:t>
                  </a:r>
                </a:p>
              </p:txBody>
            </p:sp>
            <p:grpSp>
              <p:nvGrpSpPr>
                <p:cNvPr id="18" name="Group 17"/>
                <p:cNvGrpSpPr/>
                <p:nvPr/>
              </p:nvGrpSpPr>
              <p:grpSpPr>
                <a:xfrm>
                  <a:off x="2634676" y="6156145"/>
                  <a:ext cx="64008" cy="337598"/>
                  <a:chOff x="2634676" y="6156145"/>
                  <a:chExt cx="64008" cy="337598"/>
                </a:xfrm>
              </p:grpSpPr>
              <p:cxnSp>
                <p:nvCxnSpPr>
                  <p:cNvPr id="16" name="Straight Arrow Connector 15"/>
                  <p:cNvCxnSpPr/>
                  <p:nvPr/>
                </p:nvCxnSpPr>
                <p:spPr>
                  <a:xfrm rot="5400000">
                    <a:off x="2514600" y="6340549"/>
                    <a:ext cx="304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a:spLocks noChangeAspect="1"/>
                  </p:cNvSpPr>
                  <p:nvPr/>
                </p:nvSpPr>
                <p:spPr>
                  <a:xfrm>
                    <a:off x="2634676" y="6156145"/>
                    <a:ext cx="64008" cy="64008"/>
                  </a:xfrm>
                  <a:prstGeom prst="ellipse">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aphicFrame>
          <p:nvGraphicFramePr>
            <p:cNvPr id="21" name="Object 20"/>
            <p:cNvGraphicFramePr>
              <a:graphicFrameLocks noChangeAspect="1"/>
            </p:cNvGraphicFramePr>
            <p:nvPr>
              <p:extLst/>
            </p:nvPr>
          </p:nvGraphicFramePr>
          <p:xfrm>
            <a:off x="4343400" y="5883349"/>
            <a:ext cx="1714500" cy="622300"/>
          </p:xfrm>
          <a:graphic>
            <a:graphicData uri="http://schemas.openxmlformats.org/presentationml/2006/ole">
              <mc:AlternateContent xmlns:mc="http://schemas.openxmlformats.org/markup-compatibility/2006">
                <mc:Choice xmlns:v="urn:schemas-microsoft-com:vml" Requires="v">
                  <p:oleObj spid="_x0000_s1028" name="Equation" r:id="rId9" imgW="1714320" imgH="622080" progId="Equation.3">
                    <p:embed/>
                  </p:oleObj>
                </mc:Choice>
                <mc:Fallback>
                  <p:oleObj name="Equation" r:id="rId9" imgW="1714320" imgH="6220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43400" y="5883349"/>
                          <a:ext cx="17145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9" name="Group 28"/>
            <p:cNvGrpSpPr/>
            <p:nvPr/>
          </p:nvGrpSpPr>
          <p:grpSpPr>
            <a:xfrm>
              <a:off x="6211610" y="5883349"/>
              <a:ext cx="612648" cy="612648"/>
              <a:chOff x="6096000" y="5883349"/>
              <a:chExt cx="612648" cy="612648"/>
            </a:xfrm>
          </p:grpSpPr>
          <p:sp>
            <p:nvSpPr>
              <p:cNvPr id="22" name="Oval 21"/>
              <p:cNvSpPr>
                <a:spLocks noChangeAspect="1"/>
              </p:cNvSpPr>
              <p:nvPr/>
            </p:nvSpPr>
            <p:spPr>
              <a:xfrm>
                <a:off x="6096000" y="5883349"/>
                <a:ext cx="612648" cy="61264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6377150" y="6122459"/>
                <a:ext cx="286630" cy="360774"/>
                <a:chOff x="2634676" y="6132969"/>
                <a:chExt cx="286630" cy="360774"/>
              </a:xfrm>
            </p:grpSpPr>
            <p:sp>
              <p:nvSpPr>
                <p:cNvPr id="24" name="TextBox 23"/>
                <p:cNvSpPr txBox="1"/>
                <p:nvPr/>
              </p:nvSpPr>
              <p:spPr>
                <a:xfrm>
                  <a:off x="2656490" y="6132969"/>
                  <a:ext cx="264816" cy="338554"/>
                </a:xfrm>
                <a:prstGeom prst="rect">
                  <a:avLst/>
                </a:prstGeom>
                <a:noFill/>
              </p:spPr>
              <p:txBody>
                <a:bodyPr wrap="none" rtlCol="0">
                  <a:spAutoFit/>
                </a:bodyPr>
                <a:lstStyle/>
                <a:p>
                  <a:r>
                    <a:rPr lang="en-US" sz="1600" b="1" dirty="0" smtClean="0">
                      <a:solidFill>
                        <a:srgbClr val="CC0000"/>
                      </a:solidFill>
                    </a:rPr>
                    <a:t>r</a:t>
                  </a:r>
                </a:p>
              </p:txBody>
            </p:sp>
            <p:grpSp>
              <p:nvGrpSpPr>
                <p:cNvPr id="25" name="Group 17"/>
                <p:cNvGrpSpPr/>
                <p:nvPr/>
              </p:nvGrpSpPr>
              <p:grpSpPr>
                <a:xfrm>
                  <a:off x="2634676" y="6156145"/>
                  <a:ext cx="64008" cy="337598"/>
                  <a:chOff x="2634676" y="6156145"/>
                  <a:chExt cx="64008" cy="337598"/>
                </a:xfrm>
              </p:grpSpPr>
              <p:cxnSp>
                <p:nvCxnSpPr>
                  <p:cNvPr id="26" name="Straight Arrow Connector 25"/>
                  <p:cNvCxnSpPr/>
                  <p:nvPr/>
                </p:nvCxnSpPr>
                <p:spPr>
                  <a:xfrm rot="5400000">
                    <a:off x="2514600" y="6340549"/>
                    <a:ext cx="304800"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Oval 26"/>
                  <p:cNvSpPr>
                    <a:spLocks noChangeAspect="1"/>
                  </p:cNvSpPr>
                  <p:nvPr/>
                </p:nvSpPr>
                <p:spPr>
                  <a:xfrm>
                    <a:off x="2634676" y="6156145"/>
                    <a:ext cx="64008" cy="64008"/>
                  </a:xfrm>
                  <a:prstGeom prst="ellipse">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8" name="TextBox 27"/>
            <p:cNvSpPr txBox="1"/>
            <p:nvPr/>
          </p:nvSpPr>
          <p:spPr>
            <a:xfrm>
              <a:off x="6897410" y="5870209"/>
              <a:ext cx="1981200" cy="646331"/>
            </a:xfrm>
            <a:prstGeom prst="rect">
              <a:avLst/>
            </a:prstGeom>
            <a:noFill/>
          </p:spPr>
          <p:txBody>
            <a:bodyPr wrap="square" rtlCol="0">
              <a:spAutoFit/>
            </a:bodyPr>
            <a:lstStyle/>
            <a:p>
              <a:r>
                <a:rPr lang="en-US" dirty="0" smtClean="0">
                  <a:solidFill>
                    <a:srgbClr val="CC0000"/>
                  </a:solidFill>
                </a:rPr>
                <a:t>Radial diffusion in a sphere</a:t>
              </a:r>
            </a:p>
          </p:txBody>
        </p:sp>
      </p:grpSp>
    </p:spTree>
    <p:extLst>
      <p:ext uri="{BB962C8B-B14F-4D97-AF65-F5344CB8AC3E}">
        <p14:creationId xmlns:p14="http://schemas.microsoft.com/office/powerpoint/2010/main" val="3281179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796830" y="2743200"/>
            <a:ext cx="5137370" cy="646331"/>
          </a:xfrm>
          <a:prstGeom prst="rect">
            <a:avLst/>
          </a:prstGeom>
          <a:noFill/>
        </p:spPr>
        <p:txBody>
          <a:bodyPr wrap="square" rtlCol="0">
            <a:spAutoFit/>
          </a:bodyPr>
          <a:lstStyle/>
          <a:p>
            <a:pPr marL="0" lvl="1"/>
            <a:r>
              <a:rPr lang="en-US" dirty="0" smtClean="0">
                <a:solidFill>
                  <a:schemeClr val="accent6">
                    <a:lumMod val="75000"/>
                  </a:schemeClr>
                </a:solidFill>
              </a:rPr>
              <a:t>transport limited regime</a:t>
            </a:r>
          </a:p>
          <a:p>
            <a:pPr marL="0" lvl="1"/>
            <a:r>
              <a:rPr lang="en-US" dirty="0" smtClean="0">
                <a:solidFill>
                  <a:schemeClr val="accent6">
                    <a:lumMod val="75000"/>
                  </a:schemeClr>
                </a:solidFill>
              </a:rPr>
              <a:t>(</a:t>
            </a:r>
            <a:r>
              <a:rPr lang="en-US" dirty="0">
                <a:solidFill>
                  <a:schemeClr val="accent6">
                    <a:lumMod val="75000"/>
                  </a:schemeClr>
                </a:solidFill>
              </a:rPr>
              <a:t>Convective transport across </a:t>
            </a:r>
            <a:r>
              <a:rPr lang="en-US" dirty="0" smtClean="0">
                <a:solidFill>
                  <a:schemeClr val="accent6">
                    <a:lumMod val="75000"/>
                  </a:schemeClr>
                </a:solidFill>
              </a:rPr>
              <a:t>boundary layer)</a:t>
            </a:r>
            <a:endParaRPr lang="en-US" dirty="0">
              <a:solidFill>
                <a:schemeClr val="accent6">
                  <a:lumMod val="75000"/>
                </a:schemeClr>
              </a:solidFill>
            </a:endParaRPr>
          </a:p>
        </p:txBody>
      </p:sp>
      <p:grpSp>
        <p:nvGrpSpPr>
          <p:cNvPr id="23" name="Group 22"/>
          <p:cNvGrpSpPr/>
          <p:nvPr/>
        </p:nvGrpSpPr>
        <p:grpSpPr>
          <a:xfrm>
            <a:off x="342900" y="914400"/>
            <a:ext cx="8382000" cy="5058701"/>
            <a:chOff x="342900" y="1371600"/>
            <a:chExt cx="8382000" cy="5058701"/>
          </a:xfrm>
        </p:grpSpPr>
        <p:sp>
          <p:nvSpPr>
            <p:cNvPr id="4" name="Rectangle 3"/>
            <p:cNvSpPr/>
            <p:nvPr/>
          </p:nvSpPr>
          <p:spPr>
            <a:xfrm>
              <a:off x="952500" y="1371600"/>
              <a:ext cx="7772400" cy="434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42900" y="3343245"/>
              <a:ext cx="518091" cy="400110"/>
            </a:xfrm>
            <a:prstGeom prst="rect">
              <a:avLst/>
            </a:prstGeom>
            <a:noFill/>
          </p:spPr>
          <p:txBody>
            <a:bodyPr wrap="none" rtlCol="0">
              <a:spAutoFit/>
            </a:bodyPr>
            <a:lstStyle/>
            <a:p>
              <a:r>
                <a:rPr lang="en-US" sz="2000" dirty="0" smtClean="0"/>
                <a:t>-</a:t>
              </a:r>
              <a:r>
                <a:rPr lang="en-US" sz="2000" dirty="0" err="1" smtClean="0"/>
                <a:t>r</a:t>
              </a:r>
              <a:r>
                <a:rPr lang="en-US" sz="2000" baseline="-25000" dirty="0" err="1" smtClean="0"/>
                <a:t>A</a:t>
              </a:r>
              <a:r>
                <a:rPr lang="en-US" sz="2000" dirty="0" smtClean="0"/>
                <a:t>’</a:t>
              </a:r>
            </a:p>
          </p:txBody>
        </p:sp>
        <p:sp>
          <p:nvSpPr>
            <p:cNvPr id="6" name="TextBox 5"/>
            <p:cNvSpPr txBox="1"/>
            <p:nvPr/>
          </p:nvSpPr>
          <p:spPr>
            <a:xfrm>
              <a:off x="4295923" y="5715000"/>
              <a:ext cx="1085554" cy="400110"/>
            </a:xfrm>
            <a:prstGeom prst="rect">
              <a:avLst/>
            </a:prstGeom>
            <a:noFill/>
          </p:spPr>
          <p:txBody>
            <a:bodyPr wrap="none" rtlCol="0">
              <a:spAutoFit/>
            </a:bodyPr>
            <a:lstStyle/>
            <a:p>
              <a:r>
                <a:rPr lang="en-US" sz="2000" dirty="0" smtClean="0"/>
                <a:t>(U/</a:t>
              </a:r>
              <a:r>
                <a:rPr lang="en-US" sz="2000" dirty="0" err="1" smtClean="0"/>
                <a:t>d</a:t>
              </a:r>
              <a:r>
                <a:rPr lang="en-US" sz="2000" baseline="-25000" dirty="0" err="1" smtClean="0"/>
                <a:t>p</a:t>
              </a:r>
              <a:r>
                <a:rPr lang="en-US" sz="2000" dirty="0" smtClean="0"/>
                <a:t>)</a:t>
              </a:r>
              <a:r>
                <a:rPr lang="en-US" sz="2000" baseline="30000" dirty="0" smtClean="0"/>
                <a:t>1/2</a:t>
              </a:r>
              <a:endParaRPr lang="en-US" sz="2000" dirty="0" smtClean="0"/>
            </a:p>
          </p:txBody>
        </p:sp>
        <p:sp>
          <p:nvSpPr>
            <p:cNvPr id="8" name="Freeform 7"/>
            <p:cNvSpPr/>
            <p:nvPr/>
          </p:nvSpPr>
          <p:spPr>
            <a:xfrm>
              <a:off x="941990" y="1600200"/>
              <a:ext cx="7782910" cy="4117428"/>
            </a:xfrm>
            <a:custGeom>
              <a:avLst/>
              <a:gdLst>
                <a:gd name="connsiteX0" fmla="*/ 0 w 6484882"/>
                <a:gd name="connsiteY0" fmla="*/ 3825766 h 3825766"/>
                <a:gd name="connsiteX1" fmla="*/ 199696 w 6484882"/>
                <a:gd name="connsiteY1" fmla="*/ 2711669 h 3825766"/>
                <a:gd name="connsiteX2" fmla="*/ 599089 w 6484882"/>
                <a:gd name="connsiteY2" fmla="*/ 1387366 h 3825766"/>
                <a:gd name="connsiteX3" fmla="*/ 1502979 w 6484882"/>
                <a:gd name="connsiteY3" fmla="*/ 357352 h 3825766"/>
                <a:gd name="connsiteX4" fmla="*/ 3668110 w 6484882"/>
                <a:gd name="connsiteY4" fmla="*/ 73572 h 3825766"/>
                <a:gd name="connsiteX5" fmla="*/ 6484882 w 6484882"/>
                <a:gd name="connsiteY5" fmla="*/ 0 h 3825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4882" h="3825766">
                  <a:moveTo>
                    <a:pt x="0" y="3825766"/>
                  </a:moveTo>
                  <a:cubicBezTo>
                    <a:pt x="49924" y="3471917"/>
                    <a:pt x="99848" y="3118069"/>
                    <a:pt x="199696" y="2711669"/>
                  </a:cubicBezTo>
                  <a:cubicBezTo>
                    <a:pt x="299544" y="2305269"/>
                    <a:pt x="381875" y="1779752"/>
                    <a:pt x="599089" y="1387366"/>
                  </a:cubicBezTo>
                  <a:cubicBezTo>
                    <a:pt x="816303" y="994980"/>
                    <a:pt x="991476" y="576318"/>
                    <a:pt x="1502979" y="357352"/>
                  </a:cubicBezTo>
                  <a:cubicBezTo>
                    <a:pt x="2014482" y="138386"/>
                    <a:pt x="2837793" y="133131"/>
                    <a:pt x="3668110" y="73572"/>
                  </a:cubicBezTo>
                  <a:cubicBezTo>
                    <a:pt x="4498427" y="14013"/>
                    <a:pt x="6018923" y="15765"/>
                    <a:pt x="6484882" y="0"/>
                  </a:cubicBezTo>
                </a:path>
              </a:pathLst>
            </a:custGeom>
            <a:ln w="381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861236" y="6030191"/>
              <a:ext cx="3954929" cy="400110"/>
            </a:xfrm>
            <a:prstGeom prst="rect">
              <a:avLst/>
            </a:prstGeom>
            <a:noFill/>
          </p:spPr>
          <p:txBody>
            <a:bodyPr wrap="none" rtlCol="0">
              <a:spAutoFit/>
            </a:bodyPr>
            <a:lstStyle/>
            <a:p>
              <a:r>
                <a:rPr lang="en-US" sz="2000" dirty="0" smtClean="0"/>
                <a:t>(fluid velocity/particle diameter)</a:t>
              </a:r>
              <a:r>
                <a:rPr lang="en-US" sz="2000" baseline="30000" dirty="0" smtClean="0"/>
                <a:t>1/2</a:t>
              </a:r>
              <a:endParaRPr lang="en-US" sz="2000" dirty="0" smtClean="0"/>
            </a:p>
          </p:txBody>
        </p:sp>
      </p:grpSp>
      <p:sp>
        <p:nvSpPr>
          <p:cNvPr id="10" name="Oval 9"/>
          <p:cNvSpPr/>
          <p:nvPr/>
        </p:nvSpPr>
        <p:spPr>
          <a:xfrm rot="997504">
            <a:off x="989512" y="2434053"/>
            <a:ext cx="685800" cy="2948543"/>
          </a:xfrm>
          <a:prstGeom prst="ellipse">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5400000">
            <a:off x="6248400" y="-1104900"/>
            <a:ext cx="533400" cy="4572000"/>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267200" y="1469137"/>
            <a:ext cx="2834430" cy="400110"/>
          </a:xfrm>
          <a:prstGeom prst="rect">
            <a:avLst/>
          </a:prstGeom>
          <a:noFill/>
        </p:spPr>
        <p:txBody>
          <a:bodyPr wrap="none" rtlCol="0">
            <a:spAutoFit/>
          </a:bodyPr>
          <a:lstStyle/>
          <a:p>
            <a:r>
              <a:rPr lang="en-US" sz="2000" dirty="0" smtClean="0">
                <a:solidFill>
                  <a:srgbClr val="C00000"/>
                </a:solidFill>
              </a:rPr>
              <a:t>reaction limited regime:</a:t>
            </a:r>
          </a:p>
        </p:txBody>
      </p:sp>
      <p:graphicFrame>
        <p:nvGraphicFramePr>
          <p:cNvPr id="41987" name="Object 3"/>
          <p:cNvGraphicFramePr>
            <a:graphicFrameLocks noChangeAspect="1"/>
          </p:cNvGraphicFramePr>
          <p:nvPr>
            <p:extLst/>
          </p:nvPr>
        </p:nvGraphicFramePr>
        <p:xfrm>
          <a:off x="7073900" y="1516063"/>
          <a:ext cx="1612900" cy="330200"/>
        </p:xfrm>
        <a:graphic>
          <a:graphicData uri="http://schemas.openxmlformats.org/presentationml/2006/ole">
            <mc:AlternateContent xmlns:mc="http://schemas.openxmlformats.org/markup-compatibility/2006">
              <mc:Choice xmlns:v="urn:schemas-microsoft-com:vml" Requires="v">
                <p:oleObj spid="_x0000_s65537" name="Equation" r:id="rId3" imgW="1612800" imgH="330120" progId="Equation.DSMT4">
                  <p:embed/>
                </p:oleObj>
              </mc:Choice>
              <mc:Fallback>
                <p:oleObj name="Equation" r:id="rId3" imgW="1612800" imgH="330120" progId="Equation.DSMT4">
                  <p:embed/>
                  <p:pic>
                    <p:nvPicPr>
                      <p:cNvPr id="0" name=""/>
                      <p:cNvPicPr>
                        <a:picLocks noChangeAspect="1" noChangeArrowheads="1"/>
                      </p:cNvPicPr>
                      <p:nvPr/>
                    </p:nvPicPr>
                    <p:blipFill>
                      <a:blip r:embed="rId4"/>
                      <a:srcRect/>
                      <a:stretch>
                        <a:fillRect/>
                      </a:stretch>
                    </p:blipFill>
                    <p:spPr bwMode="auto">
                      <a:xfrm>
                        <a:off x="7073900" y="1516063"/>
                        <a:ext cx="16129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8" name="Object 4"/>
          <p:cNvGraphicFramePr>
            <a:graphicFrameLocks noChangeAspect="1"/>
          </p:cNvGraphicFramePr>
          <p:nvPr>
            <p:extLst>
              <p:ext uri="{D42A27DB-BD31-4B8C-83A1-F6EECF244321}">
                <p14:modId xmlns:p14="http://schemas.microsoft.com/office/powerpoint/2010/main" val="3885100177"/>
              </p:ext>
            </p:extLst>
          </p:nvPr>
        </p:nvGraphicFramePr>
        <p:xfrm>
          <a:off x="1907868" y="3361619"/>
          <a:ext cx="1638300" cy="330200"/>
        </p:xfrm>
        <a:graphic>
          <a:graphicData uri="http://schemas.openxmlformats.org/presentationml/2006/ole">
            <mc:AlternateContent xmlns:mc="http://schemas.openxmlformats.org/markup-compatibility/2006">
              <mc:Choice xmlns:v="urn:schemas-microsoft-com:vml" Requires="v">
                <p:oleObj spid="_x0000_s65538" name="Equation" r:id="rId5" imgW="1638000" imgH="330120" progId="Equation.DSMT4">
                  <p:embed/>
                </p:oleObj>
              </mc:Choice>
              <mc:Fallback>
                <p:oleObj name="Equation" r:id="rId5" imgW="1638000" imgH="330120" progId="Equation.DSMT4">
                  <p:embed/>
                  <p:pic>
                    <p:nvPicPr>
                      <p:cNvPr id="0" name=""/>
                      <p:cNvPicPr>
                        <a:picLocks noChangeAspect="1" noChangeArrowheads="1"/>
                      </p:cNvPicPr>
                      <p:nvPr/>
                    </p:nvPicPr>
                    <p:blipFill>
                      <a:blip r:embed="rId6"/>
                      <a:srcRect/>
                      <a:stretch>
                        <a:fillRect/>
                      </a:stretch>
                    </p:blipFill>
                    <p:spPr bwMode="auto">
                      <a:xfrm>
                        <a:off x="1907868" y="3361619"/>
                        <a:ext cx="16383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9" name="Object 5"/>
          <p:cNvGraphicFramePr>
            <a:graphicFrameLocks noChangeAspect="1"/>
          </p:cNvGraphicFramePr>
          <p:nvPr>
            <p:extLst>
              <p:ext uri="{D42A27DB-BD31-4B8C-83A1-F6EECF244321}">
                <p14:modId xmlns:p14="http://schemas.microsoft.com/office/powerpoint/2010/main" val="2924278885"/>
              </p:ext>
            </p:extLst>
          </p:nvPr>
        </p:nvGraphicFramePr>
        <p:xfrm>
          <a:off x="1790700" y="3693633"/>
          <a:ext cx="1409700" cy="736600"/>
        </p:xfrm>
        <a:graphic>
          <a:graphicData uri="http://schemas.openxmlformats.org/presentationml/2006/ole">
            <mc:AlternateContent xmlns:mc="http://schemas.openxmlformats.org/markup-compatibility/2006">
              <mc:Choice xmlns:v="urn:schemas-microsoft-com:vml" Requires="v">
                <p:oleObj spid="_x0000_s65539" name="Equation" r:id="rId7" imgW="1409400" imgH="736560" progId="Equation.DSMT4">
                  <p:embed/>
                </p:oleObj>
              </mc:Choice>
              <mc:Fallback>
                <p:oleObj name="Equation" r:id="rId7" imgW="1409400" imgH="7365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0700" y="3693633"/>
                        <a:ext cx="14097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0" name="Object 6"/>
          <p:cNvGraphicFramePr>
            <a:graphicFrameLocks noChangeAspect="1"/>
          </p:cNvGraphicFramePr>
          <p:nvPr>
            <p:extLst/>
          </p:nvPr>
        </p:nvGraphicFramePr>
        <p:xfrm>
          <a:off x="1727200" y="4343400"/>
          <a:ext cx="4178300" cy="965200"/>
        </p:xfrm>
        <a:graphic>
          <a:graphicData uri="http://schemas.openxmlformats.org/presentationml/2006/ole">
            <mc:AlternateContent xmlns:mc="http://schemas.openxmlformats.org/markup-compatibility/2006">
              <mc:Choice xmlns:v="urn:schemas-microsoft-com:vml" Requires="v">
                <p:oleObj spid="_x0000_s65540" name="Equation" r:id="rId9" imgW="4178160" imgH="965160" progId="Equation.DSMT4">
                  <p:embed/>
                </p:oleObj>
              </mc:Choice>
              <mc:Fallback>
                <p:oleObj name="Equation" r:id="rId9" imgW="4178160" imgH="96516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7200" y="4343400"/>
                        <a:ext cx="41783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nvPr>
        </p:nvGraphicFramePr>
        <p:xfrm>
          <a:off x="3429000" y="3879850"/>
          <a:ext cx="2552700" cy="342900"/>
        </p:xfrm>
        <a:graphic>
          <a:graphicData uri="http://schemas.openxmlformats.org/presentationml/2006/ole">
            <mc:AlternateContent xmlns:mc="http://schemas.openxmlformats.org/markup-compatibility/2006">
              <mc:Choice xmlns:v="urn:schemas-microsoft-com:vml" Requires="v">
                <p:oleObj spid="_x0000_s65541" name="Equation" r:id="rId11" imgW="2552400" imgH="342720" progId="Equation.DSMT4">
                  <p:embed/>
                </p:oleObj>
              </mc:Choice>
              <mc:Fallback>
                <p:oleObj name="Equation" r:id="rId11" imgW="2552400" imgH="34272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3879850"/>
                        <a:ext cx="2552700"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nvPr>
        </p:nvGraphicFramePr>
        <p:xfrm>
          <a:off x="6210300" y="3721100"/>
          <a:ext cx="990600" cy="660400"/>
        </p:xfrm>
        <a:graphic>
          <a:graphicData uri="http://schemas.openxmlformats.org/presentationml/2006/ole">
            <mc:AlternateContent xmlns:mc="http://schemas.openxmlformats.org/markup-compatibility/2006">
              <mc:Choice xmlns:v="urn:schemas-microsoft-com:vml" Requires="v">
                <p:oleObj spid="_x0000_s65542" name="Equation" r:id="rId13" imgW="990360" imgH="660240" progId="Equation.DSMT4">
                  <p:embed/>
                </p:oleObj>
              </mc:Choice>
              <mc:Fallback>
                <p:oleObj name="Equation" r:id="rId13" imgW="990360" imgH="6602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210300" y="3721100"/>
                        <a:ext cx="990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3" name="Object 9"/>
          <p:cNvGraphicFramePr>
            <a:graphicFrameLocks noChangeAspect="1"/>
          </p:cNvGraphicFramePr>
          <p:nvPr>
            <p:extLst/>
          </p:nvPr>
        </p:nvGraphicFramePr>
        <p:xfrm>
          <a:off x="7429500" y="3714750"/>
          <a:ext cx="1117600" cy="673100"/>
        </p:xfrm>
        <a:graphic>
          <a:graphicData uri="http://schemas.openxmlformats.org/presentationml/2006/ole">
            <mc:AlternateContent xmlns:mc="http://schemas.openxmlformats.org/markup-compatibility/2006">
              <mc:Choice xmlns:v="urn:schemas-microsoft-com:vml" Requires="v">
                <p:oleObj spid="_x0000_s65543" name="Equation" r:id="rId15" imgW="1117440" imgH="672840" progId="Equation.DSMT4">
                  <p:embed/>
                </p:oleObj>
              </mc:Choice>
              <mc:Fallback>
                <p:oleObj name="Equation" r:id="rId15" imgW="1117440" imgH="6728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29500" y="3714750"/>
                        <a:ext cx="11176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Box 23"/>
          <p:cNvSpPr txBox="1"/>
          <p:nvPr/>
        </p:nvSpPr>
        <p:spPr>
          <a:xfrm>
            <a:off x="533401" y="5943600"/>
            <a:ext cx="8077199" cy="707886"/>
          </a:xfrm>
          <a:prstGeom prst="rect">
            <a:avLst/>
          </a:prstGeom>
          <a:noFill/>
        </p:spPr>
        <p:txBody>
          <a:bodyPr wrap="square" rtlCol="0">
            <a:spAutoFit/>
          </a:bodyPr>
          <a:lstStyle/>
          <a:p>
            <a:r>
              <a:rPr lang="en-US" sz="2000" dirty="0" smtClean="0">
                <a:solidFill>
                  <a:srgbClr val="7030A0"/>
                </a:solidFill>
              </a:rPr>
              <a:t>When measuring rates in the lab, use high velocities or small particles to ensure the reaction is not mass transfer limited</a:t>
            </a:r>
          </a:p>
        </p:txBody>
      </p:sp>
      <p:graphicFrame>
        <p:nvGraphicFramePr>
          <p:cNvPr id="41994" name="Object 10"/>
          <p:cNvGraphicFramePr>
            <a:graphicFrameLocks noChangeAspect="1"/>
          </p:cNvGraphicFramePr>
          <p:nvPr>
            <p:extLst/>
          </p:nvPr>
        </p:nvGraphicFramePr>
        <p:xfrm>
          <a:off x="2190750" y="1758950"/>
          <a:ext cx="1917700" cy="698500"/>
        </p:xfrm>
        <a:graphic>
          <a:graphicData uri="http://schemas.openxmlformats.org/presentationml/2006/ole">
            <mc:AlternateContent xmlns:mc="http://schemas.openxmlformats.org/markup-compatibility/2006">
              <mc:Choice xmlns:v="urn:schemas-microsoft-com:vml" Requires="v">
                <p:oleObj spid="_x0000_s65544" name="Equation" r:id="rId17" imgW="1917360" imgH="698400" progId="Equation.3">
                  <p:embed/>
                </p:oleObj>
              </mc:Choice>
              <mc:Fallback>
                <p:oleObj name="Equation" r:id="rId17" imgW="1917360" imgH="698400" progId="Equation.3">
                  <p:embed/>
                  <p:pic>
                    <p:nvPicPr>
                      <p:cNvPr id="0" name=""/>
                      <p:cNvPicPr>
                        <a:picLocks noChangeAspect="1" noChangeArrowheads="1"/>
                      </p:cNvPicPr>
                      <p:nvPr/>
                    </p:nvPicPr>
                    <p:blipFill>
                      <a:blip r:embed="rId18"/>
                      <a:srcRect/>
                      <a:stretch>
                        <a:fillRect/>
                      </a:stretch>
                    </p:blipFill>
                    <p:spPr bwMode="auto">
                      <a:xfrm>
                        <a:off x="2190750" y="1758950"/>
                        <a:ext cx="19177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p:cNvSpPr>
            <a:spLocks noGrp="1"/>
          </p:cNvSpPr>
          <p:nvPr>
            <p:ph type="title"/>
          </p:nvPr>
        </p:nvSpPr>
        <p:spPr/>
        <p:txBody>
          <a:bodyPr>
            <a:normAutofit fontScale="90000"/>
          </a:bodyPr>
          <a:lstStyle/>
          <a:p>
            <a:r>
              <a:rPr lang="en-US" dirty="0">
                <a:solidFill>
                  <a:schemeClr val="tx1"/>
                </a:solidFill>
              </a:rPr>
              <a:t>Review: Transport &amp; </a:t>
            </a:r>
            <a:r>
              <a:rPr lang="en-US" dirty="0" err="1">
                <a:solidFill>
                  <a:schemeClr val="tx1"/>
                </a:solidFill>
              </a:rPr>
              <a:t>Rxn</a:t>
            </a:r>
            <a:r>
              <a:rPr lang="en-US" dirty="0">
                <a:solidFill>
                  <a:schemeClr val="tx1"/>
                </a:solidFill>
              </a:rPr>
              <a:t> Limited </a:t>
            </a:r>
            <a:r>
              <a:rPr lang="en-US" dirty="0" smtClean="0">
                <a:solidFill>
                  <a:schemeClr val="tx1"/>
                </a:solidFill>
              </a:rPr>
              <a:t>Rates</a:t>
            </a:r>
            <a:endParaRPr lang="en-US" dirty="0">
              <a:solidFill>
                <a:schemeClr val="tx1"/>
              </a:solidFill>
            </a:endParaRPr>
          </a:p>
        </p:txBody>
      </p:sp>
      <p:sp>
        <p:nvSpPr>
          <p:cNvPr id="2" name="TextBox 1"/>
          <p:cNvSpPr txBox="1"/>
          <p:nvPr/>
        </p:nvSpPr>
        <p:spPr>
          <a:xfrm>
            <a:off x="4343400" y="1873101"/>
            <a:ext cx="2971800" cy="923330"/>
          </a:xfrm>
          <a:prstGeom prst="rect">
            <a:avLst/>
          </a:prstGeom>
          <a:noFill/>
        </p:spPr>
        <p:txBody>
          <a:bodyPr wrap="square" rtlCol="0">
            <a:spAutoFit/>
          </a:bodyPr>
          <a:lstStyle/>
          <a:p>
            <a:r>
              <a:rPr lang="en-US" dirty="0" smtClean="0"/>
              <a:t>Used k</a:t>
            </a:r>
            <a:r>
              <a:rPr lang="en-US" baseline="-25000" dirty="0" smtClean="0"/>
              <a:t>c</a:t>
            </a:r>
            <a:r>
              <a:rPr lang="en-US" dirty="0" smtClean="0"/>
              <a:t>(</a:t>
            </a:r>
            <a:r>
              <a:rPr lang="en-US" dirty="0" err="1" smtClean="0"/>
              <a:t>C</a:t>
            </a:r>
            <a:r>
              <a:rPr lang="en-US" baseline="-25000" dirty="0" err="1" smtClean="0"/>
              <a:t>Ab</a:t>
            </a:r>
            <a:r>
              <a:rPr lang="en-US" dirty="0" smtClean="0"/>
              <a:t>-C</a:t>
            </a:r>
            <a:r>
              <a:rPr lang="en-US" baseline="-25000" dirty="0"/>
              <a:t>A</a:t>
            </a:r>
            <a:r>
              <a:rPr lang="en-US" baseline="-25000" dirty="0" smtClean="0"/>
              <a:t>s</a:t>
            </a:r>
            <a:r>
              <a:rPr lang="en-US" dirty="0" smtClean="0"/>
              <a:t>)=</a:t>
            </a:r>
            <a:r>
              <a:rPr lang="en-US" dirty="0" err="1" smtClean="0"/>
              <a:t>k</a:t>
            </a:r>
            <a:r>
              <a:rPr lang="en-US" baseline="-25000" dirty="0" err="1" smtClean="0"/>
              <a:t>r</a:t>
            </a:r>
            <a:r>
              <a:rPr lang="en-US" dirty="0" err="1" smtClean="0">
                <a:solidFill>
                  <a:srgbClr val="0000FF"/>
                </a:solidFill>
              </a:rPr>
              <a:t>C</a:t>
            </a:r>
            <a:r>
              <a:rPr lang="en-US" baseline="-25000" dirty="0" err="1" smtClean="0">
                <a:solidFill>
                  <a:srgbClr val="0000FF"/>
                </a:solidFill>
              </a:rPr>
              <a:t>AS</a:t>
            </a:r>
            <a:r>
              <a:rPr lang="en-US" dirty="0" smtClean="0"/>
              <a:t> to solve for C</a:t>
            </a:r>
            <a:r>
              <a:rPr lang="en-US" baseline="-25000" dirty="0"/>
              <a:t>A</a:t>
            </a:r>
            <a:r>
              <a:rPr lang="en-US" baseline="-25000" dirty="0" smtClean="0"/>
              <a:t>s</a:t>
            </a:r>
            <a:r>
              <a:rPr lang="en-US" dirty="0" smtClean="0"/>
              <a:t> &amp; plugged back </a:t>
            </a:r>
            <a:r>
              <a:rPr lang="en-US" dirty="0"/>
              <a:t>into </a:t>
            </a:r>
            <a:r>
              <a:rPr lang="en-US" dirty="0" smtClean="0"/>
              <a:t>–</a:t>
            </a:r>
            <a:r>
              <a:rPr lang="en-US" dirty="0" err="1" smtClean="0"/>
              <a:t>r”</a:t>
            </a:r>
            <a:r>
              <a:rPr lang="en-US" baseline="-25000" dirty="0" err="1" smtClean="0"/>
              <a:t>As</a:t>
            </a:r>
            <a:r>
              <a:rPr lang="en-US" dirty="0" smtClean="0"/>
              <a:t>= </a:t>
            </a:r>
            <a:r>
              <a:rPr lang="en-US" dirty="0" err="1" smtClean="0"/>
              <a:t>k</a:t>
            </a:r>
            <a:r>
              <a:rPr lang="en-US" baseline="-25000" dirty="0" err="1" smtClean="0"/>
              <a:t>r</a:t>
            </a:r>
            <a:r>
              <a:rPr lang="en-US" dirty="0" err="1" smtClean="0">
                <a:solidFill>
                  <a:srgbClr val="0000FF"/>
                </a:solidFill>
              </a:rPr>
              <a:t>C</a:t>
            </a:r>
            <a:r>
              <a:rPr lang="en-US" baseline="-25000" dirty="0" err="1" smtClean="0">
                <a:solidFill>
                  <a:srgbClr val="0000FF"/>
                </a:solidFill>
              </a:rPr>
              <a:t>AS</a:t>
            </a:r>
            <a:endParaRPr lang="en-US" dirty="0" smtClean="0"/>
          </a:p>
        </p:txBody>
      </p:sp>
      <p:cxnSp>
        <p:nvCxnSpPr>
          <p:cNvPr id="14" name="Straight Arrow Connector 13"/>
          <p:cNvCxnSpPr/>
          <p:nvPr/>
        </p:nvCxnSpPr>
        <p:spPr>
          <a:xfrm flipH="1" flipV="1">
            <a:off x="4114800" y="2028822"/>
            <a:ext cx="266701" cy="4694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8941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err="1" smtClean="0">
                <a:solidFill>
                  <a:schemeClr val="tx1"/>
                </a:solidFill>
              </a:rPr>
              <a:t>Review</a:t>
            </a:r>
            <a:r>
              <a:rPr lang="en-US" smtClean="0">
                <a:solidFill>
                  <a:schemeClr val="tx1"/>
                </a:solidFill>
              </a:rPr>
              <a:t>: Mass </a:t>
            </a:r>
            <a:r>
              <a:rPr lang="en-US" dirty="0" smtClean="0">
                <a:solidFill>
                  <a:schemeClr val="tx1"/>
                </a:solidFill>
              </a:rPr>
              <a:t>Transfer Limited </a:t>
            </a:r>
            <a:r>
              <a:rPr lang="en-US" dirty="0" err="1" smtClean="0">
                <a:solidFill>
                  <a:schemeClr val="tx1"/>
                </a:solidFill>
              </a:rPr>
              <a:t>Rxn</a:t>
            </a:r>
            <a:r>
              <a:rPr lang="en-US" dirty="0" smtClean="0">
                <a:solidFill>
                  <a:schemeClr val="tx1"/>
                </a:solidFill>
              </a:rPr>
              <a:t> in PBR</a:t>
            </a:r>
            <a:endParaRPr lang="en-US" dirty="0">
              <a:solidFill>
                <a:schemeClr val="tx1"/>
              </a:solidFill>
            </a:endParaRPr>
          </a:p>
        </p:txBody>
      </p:sp>
      <p:pic>
        <p:nvPicPr>
          <p:cNvPr id="40962" name="Picture 2"/>
          <p:cNvPicPr>
            <a:picLocks noChangeAspect="1" noChangeArrowheads="1"/>
          </p:cNvPicPr>
          <p:nvPr/>
        </p:nvPicPr>
        <p:blipFill>
          <a:blip r:embed="rId3"/>
          <a:srcRect/>
          <a:stretch>
            <a:fillRect/>
          </a:stretch>
        </p:blipFill>
        <p:spPr bwMode="auto">
          <a:xfrm>
            <a:off x="1526117" y="838200"/>
            <a:ext cx="2381250" cy="1038225"/>
          </a:xfrm>
          <a:prstGeom prst="rect">
            <a:avLst/>
          </a:prstGeom>
          <a:noFill/>
          <a:ln w="9525">
            <a:noFill/>
            <a:miter lim="800000"/>
            <a:headEnd/>
            <a:tailEnd/>
          </a:ln>
          <a:effectLst/>
        </p:spPr>
      </p:pic>
      <p:sp>
        <p:nvSpPr>
          <p:cNvPr id="9" name="TextBox 8"/>
          <p:cNvSpPr txBox="1"/>
          <p:nvPr/>
        </p:nvSpPr>
        <p:spPr>
          <a:xfrm>
            <a:off x="855278" y="2839449"/>
            <a:ext cx="7433445" cy="1200329"/>
          </a:xfrm>
          <a:prstGeom prst="rect">
            <a:avLst/>
          </a:prstGeom>
          <a:noFill/>
        </p:spPr>
        <p:txBody>
          <a:bodyPr wrap="none" rtlCol="0">
            <a:spAutoFit/>
          </a:bodyPr>
          <a:lstStyle/>
          <a:p>
            <a:r>
              <a:rPr lang="en-US" dirty="0" smtClean="0"/>
              <a:t>a</a:t>
            </a:r>
            <a:r>
              <a:rPr lang="en-US" baseline="-25000" dirty="0" smtClean="0"/>
              <a:t>c</a:t>
            </a:r>
            <a:r>
              <a:rPr lang="en-US" dirty="0" smtClean="0"/>
              <a:t>: external surface area of catalyst per volume of catalytic bed (m</a:t>
            </a:r>
            <a:r>
              <a:rPr lang="en-US" baseline="30000" dirty="0" smtClean="0"/>
              <a:t>2</a:t>
            </a:r>
            <a:r>
              <a:rPr lang="en-US" dirty="0" smtClean="0"/>
              <a:t>/m</a:t>
            </a:r>
            <a:r>
              <a:rPr lang="en-US" baseline="30000" dirty="0" smtClean="0"/>
              <a:t>3</a:t>
            </a:r>
            <a:r>
              <a:rPr lang="en-US" dirty="0" smtClean="0"/>
              <a:t>)</a:t>
            </a:r>
          </a:p>
          <a:p>
            <a:r>
              <a:rPr lang="en-US" dirty="0" smtClean="0">
                <a:latin typeface="Symbol" pitchFamily="18" charset="2"/>
              </a:rPr>
              <a:t>f</a:t>
            </a:r>
            <a:r>
              <a:rPr lang="en-US" dirty="0" smtClean="0"/>
              <a:t>: porosity of bed, void fraction		</a:t>
            </a:r>
            <a:r>
              <a:rPr lang="en-US" dirty="0" err="1" smtClean="0"/>
              <a:t>d</a:t>
            </a:r>
            <a:r>
              <a:rPr lang="en-US" baseline="-25000" dirty="0" err="1" smtClean="0"/>
              <a:t>p</a:t>
            </a:r>
            <a:r>
              <a:rPr lang="en-US" dirty="0" smtClean="0"/>
              <a:t>: particle diameter (m)</a:t>
            </a:r>
          </a:p>
          <a:p>
            <a:r>
              <a:rPr lang="en-US" dirty="0" err="1" smtClean="0"/>
              <a:t>r’’</a:t>
            </a:r>
            <a:r>
              <a:rPr lang="en-US" baseline="-25000" dirty="0" err="1" smtClean="0"/>
              <a:t>A</a:t>
            </a:r>
            <a:r>
              <a:rPr lang="en-US" dirty="0" smtClean="0"/>
              <a:t>: rate of generation of A per unit catalytic surface area (</a:t>
            </a:r>
            <a:r>
              <a:rPr lang="en-US" dirty="0" err="1" smtClean="0"/>
              <a:t>mol</a:t>
            </a:r>
            <a:r>
              <a:rPr lang="en-US" dirty="0" smtClean="0"/>
              <a:t>/s</a:t>
            </a:r>
            <a:r>
              <a:rPr lang="en-US" dirty="0" smtClean="0">
                <a:latin typeface="Arial"/>
                <a:cs typeface="Arial"/>
              </a:rPr>
              <a:t>·m</a:t>
            </a:r>
            <a:r>
              <a:rPr lang="en-US" baseline="30000" dirty="0" smtClean="0">
                <a:latin typeface="Arial"/>
                <a:cs typeface="Arial"/>
              </a:rPr>
              <a:t>2</a:t>
            </a:r>
            <a:r>
              <a:rPr lang="en-US" dirty="0" smtClean="0">
                <a:latin typeface="Arial"/>
                <a:cs typeface="Arial"/>
              </a:rPr>
              <a:t>)</a:t>
            </a:r>
          </a:p>
          <a:p>
            <a:r>
              <a:rPr lang="en-US" dirty="0" smtClean="0">
                <a:latin typeface="Arial"/>
                <a:cs typeface="Arial"/>
              </a:rPr>
              <a:t>A</a:t>
            </a:r>
            <a:r>
              <a:rPr lang="en-US" baseline="-25000" dirty="0" smtClean="0">
                <a:latin typeface="Arial"/>
                <a:cs typeface="Arial"/>
              </a:rPr>
              <a:t>c</a:t>
            </a:r>
            <a:r>
              <a:rPr lang="en-US" dirty="0" smtClean="0">
                <a:latin typeface="Arial"/>
                <a:cs typeface="Arial"/>
              </a:rPr>
              <a:t>: cross-sectional area of tube containing catalyst (m</a:t>
            </a:r>
            <a:r>
              <a:rPr lang="en-US" baseline="30000" dirty="0" smtClean="0">
                <a:latin typeface="Arial"/>
                <a:cs typeface="Arial"/>
              </a:rPr>
              <a:t>2</a:t>
            </a:r>
            <a:r>
              <a:rPr lang="en-US" dirty="0" smtClean="0">
                <a:latin typeface="Arial"/>
                <a:cs typeface="Arial"/>
              </a:rPr>
              <a:t>)</a:t>
            </a:r>
            <a:endParaRPr lang="en-US" dirty="0" smtClean="0"/>
          </a:p>
        </p:txBody>
      </p:sp>
      <p:graphicFrame>
        <p:nvGraphicFramePr>
          <p:cNvPr id="40967" name="Object 7"/>
          <p:cNvGraphicFramePr>
            <a:graphicFrameLocks noChangeAspect="1"/>
          </p:cNvGraphicFramePr>
          <p:nvPr/>
        </p:nvGraphicFramePr>
        <p:xfrm>
          <a:off x="5433484" y="1127918"/>
          <a:ext cx="2184400" cy="611188"/>
        </p:xfrm>
        <a:graphic>
          <a:graphicData uri="http://schemas.openxmlformats.org/presentationml/2006/ole">
            <mc:AlternateContent xmlns:mc="http://schemas.openxmlformats.org/markup-compatibility/2006">
              <mc:Choice xmlns:v="urn:schemas-microsoft-com:vml" Requires="v">
                <p:oleObj spid="_x0000_s66561" name="Equation" r:id="rId4" imgW="2171520" imgH="609480" progId="Equation.DSMT4">
                  <p:embed/>
                </p:oleObj>
              </mc:Choice>
              <mc:Fallback>
                <p:oleObj name="Equation" r:id="rId4" imgW="2171520" imgH="609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3484" y="1127918"/>
                        <a:ext cx="2184400" cy="61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 Box 16"/>
          <p:cNvSpPr txBox="1">
            <a:spLocks noChangeArrowheads="1"/>
          </p:cNvSpPr>
          <p:nvPr/>
        </p:nvSpPr>
        <p:spPr bwMode="auto">
          <a:xfrm>
            <a:off x="177800" y="1808784"/>
            <a:ext cx="7607339" cy="400110"/>
          </a:xfrm>
          <a:prstGeom prst="rect">
            <a:avLst/>
          </a:prstGeom>
          <a:noFill/>
          <a:ln w="9525">
            <a:noFill/>
            <a:miter lim="800000"/>
            <a:headEnd/>
            <a:tailEnd/>
          </a:ln>
          <a:effectLst/>
        </p:spPr>
        <p:txBody>
          <a:bodyPr wrap="none">
            <a:spAutoFit/>
          </a:bodyPr>
          <a:lstStyle/>
          <a:p>
            <a:r>
              <a:rPr lang="en-GB" altLang="zh-TW" sz="2000" dirty="0"/>
              <a:t>A steady state mole balance on reactant A between z and z + </a:t>
            </a:r>
            <a:r>
              <a:rPr lang="en-GB" altLang="zh-TW" sz="2000" dirty="0">
                <a:sym typeface="Symbol" pitchFamily="18" charset="2"/>
              </a:rPr>
              <a:t>z :</a:t>
            </a:r>
            <a:endParaRPr lang="en-GB" altLang="zh-TW" sz="2000" dirty="0"/>
          </a:p>
        </p:txBody>
      </p:sp>
      <p:graphicFrame>
        <p:nvGraphicFramePr>
          <p:cNvPr id="13" name="Object 17"/>
          <p:cNvGraphicFramePr>
            <a:graphicFrameLocks noChangeAspect="1"/>
          </p:cNvGraphicFramePr>
          <p:nvPr>
            <p:extLst/>
          </p:nvPr>
        </p:nvGraphicFramePr>
        <p:xfrm>
          <a:off x="1408113" y="2139872"/>
          <a:ext cx="6329362" cy="765175"/>
        </p:xfrm>
        <a:graphic>
          <a:graphicData uri="http://schemas.openxmlformats.org/presentationml/2006/ole">
            <mc:AlternateContent xmlns:mc="http://schemas.openxmlformats.org/markup-compatibility/2006">
              <mc:Choice xmlns:v="urn:schemas-microsoft-com:vml" Requires="v">
                <p:oleObj spid="_x0000_s66562" name="Equation" r:id="rId6" imgW="6286320" imgH="761760" progId="Equation.DSMT4">
                  <p:embed/>
                </p:oleObj>
              </mc:Choice>
              <mc:Fallback>
                <p:oleObj name="Equation" r:id="rId6" imgW="6286320" imgH="76176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8113" y="2139872"/>
                        <a:ext cx="6329362"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15" name="TextBox 14"/>
          <p:cNvSpPr txBox="1"/>
          <p:nvPr/>
        </p:nvSpPr>
        <p:spPr>
          <a:xfrm>
            <a:off x="100020" y="3961405"/>
            <a:ext cx="8967780" cy="1631216"/>
          </a:xfrm>
          <a:prstGeom prst="rect">
            <a:avLst/>
          </a:prstGeom>
          <a:noFill/>
        </p:spPr>
        <p:txBody>
          <a:bodyPr wrap="square" rtlCol="0">
            <a:spAutoFit/>
          </a:bodyPr>
          <a:lstStyle/>
          <a:p>
            <a:pPr marL="457200" indent="-457200">
              <a:buAutoNum type="arabicPeriod"/>
            </a:pPr>
            <a:r>
              <a:rPr lang="en-US" sz="2000" dirty="0" smtClean="0">
                <a:solidFill>
                  <a:srgbClr val="0000FF"/>
                </a:solidFill>
              </a:rPr>
              <a:t>Divide out </a:t>
            </a:r>
            <a:r>
              <a:rPr lang="en-US" sz="2000" dirty="0" err="1" smtClean="0">
                <a:solidFill>
                  <a:srgbClr val="0000FF"/>
                </a:solidFill>
              </a:rPr>
              <a:t>A</a:t>
            </a:r>
            <a:r>
              <a:rPr lang="en-US" sz="2000" baseline="-25000" dirty="0" err="1" smtClean="0">
                <a:solidFill>
                  <a:srgbClr val="0000FF"/>
                </a:solidFill>
              </a:rPr>
              <a:t>c</a:t>
            </a:r>
            <a:r>
              <a:rPr lang="en-US" sz="2000" dirty="0" err="1" smtClean="0">
                <a:solidFill>
                  <a:srgbClr val="0000FF"/>
                </a:solidFill>
                <a:latin typeface="Symbol" pitchFamily="18" charset="2"/>
              </a:rPr>
              <a:t>D</a:t>
            </a:r>
            <a:r>
              <a:rPr lang="en-US" sz="2000" dirty="0" err="1" smtClean="0">
                <a:solidFill>
                  <a:srgbClr val="0000FF"/>
                </a:solidFill>
              </a:rPr>
              <a:t>z</a:t>
            </a:r>
            <a:r>
              <a:rPr lang="en-US" sz="2000" dirty="0" smtClean="0">
                <a:solidFill>
                  <a:srgbClr val="0000FF"/>
                </a:solidFill>
              </a:rPr>
              <a:t> and take </a:t>
            </a:r>
            <a:r>
              <a:rPr lang="en-US" sz="2000" dirty="0">
                <a:solidFill>
                  <a:srgbClr val="0000FF"/>
                </a:solidFill>
              </a:rPr>
              <a:t>limit as </a:t>
            </a:r>
            <a:r>
              <a:rPr lang="en-US" sz="2000" dirty="0">
                <a:solidFill>
                  <a:srgbClr val="0000FF"/>
                </a:solidFill>
                <a:latin typeface="Symbol" pitchFamily="18" charset="2"/>
              </a:rPr>
              <a:t>D</a:t>
            </a:r>
            <a:r>
              <a:rPr lang="en-US" sz="2000" dirty="0">
                <a:solidFill>
                  <a:srgbClr val="0000FF"/>
                </a:solidFill>
              </a:rPr>
              <a:t>z</a:t>
            </a:r>
            <a:r>
              <a:rPr lang="en-US" sz="2000" dirty="0">
                <a:solidFill>
                  <a:srgbClr val="0000FF"/>
                </a:solidFill>
                <a:cs typeface="Arial"/>
              </a:rPr>
              <a:t>→</a:t>
            </a:r>
            <a:r>
              <a:rPr lang="en-US" sz="2000" dirty="0" smtClean="0">
                <a:solidFill>
                  <a:srgbClr val="0000FF"/>
                </a:solidFill>
                <a:cs typeface="Arial"/>
              </a:rPr>
              <a:t>0</a:t>
            </a:r>
          </a:p>
          <a:p>
            <a:pPr marL="457200" indent="-457200">
              <a:buAutoNum type="arabicPeriod"/>
            </a:pPr>
            <a:r>
              <a:rPr lang="en-US" sz="2000" dirty="0">
                <a:solidFill>
                  <a:srgbClr val="0000FF"/>
                </a:solidFill>
              </a:rPr>
              <a:t>Put </a:t>
            </a:r>
            <a:r>
              <a:rPr lang="en-US" sz="2000" dirty="0" err="1">
                <a:solidFill>
                  <a:srgbClr val="0000FF"/>
                </a:solidFill>
              </a:rPr>
              <a:t>F</a:t>
            </a:r>
            <a:r>
              <a:rPr lang="en-US" sz="2000" baseline="-25000" dirty="0" err="1">
                <a:solidFill>
                  <a:srgbClr val="0000FF"/>
                </a:solidFill>
              </a:rPr>
              <a:t>a</a:t>
            </a:r>
            <a:r>
              <a:rPr lang="en-US" sz="2000" b="1" baseline="-25000" dirty="0" err="1">
                <a:solidFill>
                  <a:srgbClr val="0000FF"/>
                </a:solidFill>
              </a:rPr>
              <a:t>z</a:t>
            </a:r>
            <a:r>
              <a:rPr lang="en-US" sz="2000" dirty="0">
                <a:solidFill>
                  <a:srgbClr val="0000FF"/>
                </a:solidFill>
              </a:rPr>
              <a:t> and –</a:t>
            </a:r>
            <a:r>
              <a:rPr lang="en-US" sz="2000" dirty="0" err="1">
                <a:solidFill>
                  <a:srgbClr val="0000FF"/>
                </a:solidFill>
              </a:rPr>
              <a:t>r</a:t>
            </a:r>
            <a:r>
              <a:rPr lang="en-US" sz="2000" baseline="-25000" dirty="0" err="1">
                <a:solidFill>
                  <a:srgbClr val="0000FF"/>
                </a:solidFill>
              </a:rPr>
              <a:t>A</a:t>
            </a:r>
            <a:r>
              <a:rPr lang="en-US" sz="2000" dirty="0">
                <a:solidFill>
                  <a:srgbClr val="0000FF"/>
                </a:solidFill>
              </a:rPr>
              <a:t>’’ in terms of </a:t>
            </a:r>
            <a:r>
              <a:rPr lang="en-US" sz="2000" dirty="0" smtClean="0">
                <a:solidFill>
                  <a:srgbClr val="0000FF"/>
                </a:solidFill>
              </a:rPr>
              <a:t>C</a:t>
            </a:r>
            <a:r>
              <a:rPr lang="en-US" sz="2000" baseline="-25000" dirty="0" smtClean="0">
                <a:solidFill>
                  <a:srgbClr val="0000FF"/>
                </a:solidFill>
              </a:rPr>
              <a:t>A</a:t>
            </a:r>
          </a:p>
          <a:p>
            <a:pPr marL="457200" indent="-457200">
              <a:buFontTx/>
              <a:buAutoNum type="arabicPeriod"/>
            </a:pPr>
            <a:r>
              <a:rPr lang="en-US" sz="2000" dirty="0" smtClean="0">
                <a:solidFill>
                  <a:srgbClr val="0000FF"/>
                </a:solidFill>
              </a:rPr>
              <a:t>Assume that axial </a:t>
            </a:r>
            <a:r>
              <a:rPr lang="en-US" sz="2000" dirty="0">
                <a:solidFill>
                  <a:srgbClr val="0000FF"/>
                </a:solidFill>
              </a:rPr>
              <a:t>diffusion is negligible compared to bulk </a:t>
            </a:r>
            <a:r>
              <a:rPr lang="en-US" sz="2000" dirty="0" smtClean="0">
                <a:solidFill>
                  <a:srgbClr val="0000FF"/>
                </a:solidFill>
              </a:rPr>
              <a:t>flow</a:t>
            </a:r>
          </a:p>
          <a:p>
            <a:pPr marL="457200" indent="-457200">
              <a:buFontTx/>
              <a:buAutoNum type="arabicPeriod"/>
            </a:pPr>
            <a:r>
              <a:rPr lang="en-US" sz="2000" dirty="0" smtClean="0">
                <a:solidFill>
                  <a:srgbClr val="0000FF"/>
                </a:solidFill>
              </a:rPr>
              <a:t>Assume </a:t>
            </a:r>
            <a:r>
              <a:rPr lang="en-GB" altLang="zh-TW" sz="2000" dirty="0" smtClean="0">
                <a:solidFill>
                  <a:srgbClr val="0000FF"/>
                </a:solidFill>
              </a:rPr>
              <a:t>molar </a:t>
            </a:r>
            <a:r>
              <a:rPr lang="en-GB" altLang="zh-TW" sz="2000" dirty="0">
                <a:solidFill>
                  <a:srgbClr val="0000FF"/>
                </a:solidFill>
              </a:rPr>
              <a:t>flux of A to </a:t>
            </a:r>
            <a:r>
              <a:rPr lang="en-GB" altLang="zh-TW" sz="2000" dirty="0" smtClean="0">
                <a:solidFill>
                  <a:srgbClr val="0000FF"/>
                </a:solidFill>
              </a:rPr>
              <a:t>surface </a:t>
            </a:r>
            <a:r>
              <a:rPr lang="en-GB" altLang="zh-TW" sz="2000" dirty="0">
                <a:solidFill>
                  <a:srgbClr val="0000FF"/>
                </a:solidFill>
              </a:rPr>
              <a:t>= rate of </a:t>
            </a:r>
            <a:r>
              <a:rPr lang="en-GB" altLang="zh-TW" sz="2000" dirty="0" smtClean="0">
                <a:solidFill>
                  <a:srgbClr val="0000FF"/>
                </a:solidFill>
              </a:rPr>
              <a:t>consumption </a:t>
            </a:r>
            <a:r>
              <a:rPr lang="en-GB" altLang="zh-TW" sz="2000" dirty="0">
                <a:solidFill>
                  <a:srgbClr val="0000FF"/>
                </a:solidFill>
              </a:rPr>
              <a:t>of A </a:t>
            </a:r>
            <a:r>
              <a:rPr lang="en-GB" altLang="zh-TW" sz="2000" dirty="0" smtClean="0">
                <a:solidFill>
                  <a:srgbClr val="0000FF"/>
                </a:solidFill>
              </a:rPr>
              <a:t>at surface</a:t>
            </a:r>
            <a:endParaRPr lang="en-GB" altLang="zh-TW" sz="2000" dirty="0">
              <a:solidFill>
                <a:srgbClr val="0000FF"/>
              </a:solidFill>
            </a:endParaRPr>
          </a:p>
          <a:p>
            <a:pPr marL="457200" indent="-457200">
              <a:buFontTx/>
              <a:buAutoNum type="arabicPeriod"/>
            </a:pPr>
            <a:r>
              <a:rPr lang="en-US" sz="2000" dirty="0" smtClean="0">
                <a:solidFill>
                  <a:srgbClr val="0000FF"/>
                </a:solidFill>
              </a:rPr>
              <a:t>Rearrange, integrate, and solve for C</a:t>
            </a:r>
            <a:r>
              <a:rPr lang="en-US" sz="2000" baseline="-25000" dirty="0" smtClean="0">
                <a:solidFill>
                  <a:srgbClr val="0000FF"/>
                </a:solidFill>
              </a:rPr>
              <a:t>A</a:t>
            </a:r>
            <a:r>
              <a:rPr lang="en-US" sz="2000" dirty="0" smtClean="0">
                <a:solidFill>
                  <a:srgbClr val="0000FF"/>
                </a:solidFill>
              </a:rPr>
              <a:t> </a:t>
            </a:r>
            <a:r>
              <a:rPr lang="en-US" sz="2000" dirty="0">
                <a:solidFill>
                  <a:srgbClr val="0000FF"/>
                </a:solidFill>
              </a:rPr>
              <a:t>and </a:t>
            </a:r>
            <a:r>
              <a:rPr lang="en-US" sz="2000" dirty="0" err="1" smtClean="0">
                <a:solidFill>
                  <a:srgbClr val="0000FF"/>
                </a:solidFill>
              </a:rPr>
              <a:t>r</a:t>
            </a:r>
            <a:r>
              <a:rPr lang="en-US" sz="2000" dirty="0" err="1">
                <a:solidFill>
                  <a:srgbClr val="0000FF"/>
                </a:solidFill>
              </a:rPr>
              <a:t>’’</a:t>
            </a:r>
            <a:r>
              <a:rPr lang="en-US" sz="2000" baseline="-25000" dirty="0" err="1">
                <a:solidFill>
                  <a:srgbClr val="0000FF"/>
                </a:solidFill>
              </a:rPr>
              <a:t>A</a:t>
            </a:r>
            <a:r>
              <a:rPr lang="en-US" sz="2000" dirty="0">
                <a:solidFill>
                  <a:srgbClr val="0000FF"/>
                </a:solidFill>
              </a:rPr>
              <a:t> </a:t>
            </a:r>
            <a:endParaRPr lang="en-US" sz="2000" dirty="0" smtClean="0">
              <a:solidFill>
                <a:srgbClr val="0000FF"/>
              </a:solidFill>
            </a:endParaRPr>
          </a:p>
        </p:txBody>
      </p:sp>
      <p:graphicFrame>
        <p:nvGraphicFramePr>
          <p:cNvPr id="3" name="Object 2"/>
          <p:cNvGraphicFramePr>
            <a:graphicFrameLocks noChangeAspect="1"/>
          </p:cNvGraphicFramePr>
          <p:nvPr>
            <p:extLst/>
          </p:nvPr>
        </p:nvGraphicFramePr>
        <p:xfrm>
          <a:off x="1287463" y="5626100"/>
          <a:ext cx="2878137" cy="817563"/>
        </p:xfrm>
        <a:graphic>
          <a:graphicData uri="http://schemas.openxmlformats.org/presentationml/2006/ole">
            <mc:AlternateContent xmlns:mc="http://schemas.openxmlformats.org/markup-compatibility/2006">
              <mc:Choice xmlns:v="urn:schemas-microsoft-com:vml" Requires="v">
                <p:oleObj spid="_x0000_s66563" name="Equation" r:id="rId8" imgW="2857320" imgH="812520" progId="Equation.DSMT4">
                  <p:embed/>
                </p:oleObj>
              </mc:Choice>
              <mc:Fallback>
                <p:oleObj name="Equation" r:id="rId8" imgW="2857320" imgH="812520" progId="Equation.DSMT4">
                  <p:embed/>
                  <p:pic>
                    <p:nvPicPr>
                      <p:cNvPr id="0" name=""/>
                      <p:cNvPicPr>
                        <a:picLocks noChangeAspect="1" noChangeArrowheads="1"/>
                      </p:cNvPicPr>
                      <p:nvPr/>
                    </p:nvPicPr>
                    <p:blipFill>
                      <a:blip r:embed="rId9"/>
                      <a:srcRect/>
                      <a:stretch>
                        <a:fillRect/>
                      </a:stretch>
                    </p:blipFill>
                    <p:spPr bwMode="auto">
                      <a:xfrm>
                        <a:off x="1287463" y="5626100"/>
                        <a:ext cx="2878137"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nvPr>
        </p:nvGraphicFramePr>
        <p:xfrm>
          <a:off x="4300537" y="5645150"/>
          <a:ext cx="3243263" cy="779462"/>
        </p:xfrm>
        <a:graphic>
          <a:graphicData uri="http://schemas.openxmlformats.org/presentationml/2006/ole">
            <mc:AlternateContent xmlns:mc="http://schemas.openxmlformats.org/markup-compatibility/2006">
              <mc:Choice xmlns:v="urn:schemas-microsoft-com:vml" Requires="v">
                <p:oleObj spid="_x0000_s66564" name="Equation" r:id="rId10" imgW="3251200" imgH="787400" progId="Equation.3">
                  <p:embed/>
                </p:oleObj>
              </mc:Choice>
              <mc:Fallback>
                <p:oleObj name="Equation" r:id="rId10" imgW="3251200" imgH="7874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00537" y="5645150"/>
                        <a:ext cx="32432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9483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Shrinking Core Model</a:t>
            </a:r>
            <a:endParaRPr lang="en-US" dirty="0"/>
          </a:p>
        </p:txBody>
      </p:sp>
      <p:sp>
        <p:nvSpPr>
          <p:cNvPr id="3" name="Rectangle 3"/>
          <p:cNvSpPr txBox="1">
            <a:spLocks noChangeArrowheads="1"/>
          </p:cNvSpPr>
          <p:nvPr/>
        </p:nvSpPr>
        <p:spPr>
          <a:xfrm>
            <a:off x="609600" y="1219200"/>
            <a:ext cx="8420100" cy="1447800"/>
          </a:xfrm>
          <a:prstGeom prst="rect">
            <a:avLst/>
          </a:prstGeom>
        </p:spPr>
        <p:txBody>
          <a:bodyPr/>
          <a:lstStyle/>
          <a:p>
            <a:pPr marL="342900" marR="0" lvl="0" indent="-342900" algn="l" defTabSz="914400" rtl="0" eaLnBrk="1" fontAlgn="auto" latinLnBrk="0" hangingPunct="1">
              <a:lnSpc>
                <a:spcPct val="100000"/>
              </a:lnSpc>
              <a:spcAft>
                <a:spcPts val="0"/>
              </a:spcAft>
              <a:buClrTx/>
              <a:buSzTx/>
              <a:buFont typeface="Arial" pitchFamily="34" charset="0"/>
              <a:buChar char="•"/>
              <a:tabLst/>
              <a:defRPr/>
            </a:pP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Solid particles are being consumed either by dissolution or reaction</a:t>
            </a:r>
          </a:p>
          <a:p>
            <a:pPr marL="800100" lvl="1" indent="-342900">
              <a:buFont typeface="Arial" pitchFamily="34" charset="0"/>
              <a:buChar char="•"/>
            </a:pPr>
            <a:r>
              <a:rPr lang="en-GB" altLang="zh-TW" sz="2000" dirty="0"/>
              <a:t>The amount of the material being consumed is </a:t>
            </a:r>
            <a:r>
              <a:rPr lang="en-GB" altLang="zh-TW" sz="2000" dirty="0" smtClean="0"/>
              <a:t>shrinking</a:t>
            </a:r>
          </a:p>
          <a:p>
            <a:pPr marL="800100" lvl="1" indent="-342900">
              <a:buFont typeface="Arial" pitchFamily="34" charset="0"/>
              <a:buChar char="•"/>
            </a:pPr>
            <a:r>
              <a:rPr lang="en-GB" altLang="zh-TW" sz="2000" dirty="0" smtClean="0"/>
              <a:t>Drug delivery (pill in stomach)</a:t>
            </a:r>
          </a:p>
          <a:p>
            <a:pPr marL="800100" lvl="1" indent="-342900">
              <a:buFont typeface="Arial" pitchFamily="34" charset="0"/>
              <a:buChar char="•"/>
            </a:pP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Catalyst regeneration</a:t>
            </a:r>
          </a:p>
        </p:txBody>
      </p:sp>
      <p:sp>
        <p:nvSpPr>
          <p:cNvPr id="4" name="Oval 3"/>
          <p:cNvSpPr/>
          <p:nvPr/>
        </p:nvSpPr>
        <p:spPr>
          <a:xfrm>
            <a:off x="762000" y="2992348"/>
            <a:ext cx="914400" cy="9144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5791200" y="2992348"/>
            <a:ext cx="914400" cy="914400"/>
            <a:chOff x="5791200" y="2971800"/>
            <a:chExt cx="914400" cy="914400"/>
          </a:xfrm>
        </p:grpSpPr>
        <p:sp>
          <p:nvSpPr>
            <p:cNvPr id="6" name="Oval 5"/>
            <p:cNvSpPr/>
            <p:nvPr/>
          </p:nvSpPr>
          <p:spPr>
            <a:xfrm>
              <a:off x="5791200" y="2971800"/>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a:spLocks noChangeAspect="1"/>
            </p:cNvSpPr>
            <p:nvPr/>
          </p:nvSpPr>
          <p:spPr>
            <a:xfrm>
              <a:off x="6111240" y="3291840"/>
              <a:ext cx="274320" cy="27432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p:cNvSpPr/>
          <p:nvPr/>
        </p:nvSpPr>
        <p:spPr>
          <a:xfrm>
            <a:off x="7467600" y="2992348"/>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4114800" y="2992348"/>
            <a:ext cx="914400" cy="914400"/>
            <a:chOff x="4114800" y="2971800"/>
            <a:chExt cx="914400" cy="914400"/>
          </a:xfrm>
        </p:grpSpPr>
        <p:sp>
          <p:nvSpPr>
            <p:cNvPr id="9" name="Oval 8"/>
            <p:cNvSpPr/>
            <p:nvPr/>
          </p:nvSpPr>
          <p:spPr>
            <a:xfrm>
              <a:off x="4114800" y="2971800"/>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4343400" y="3200400"/>
              <a:ext cx="457200" cy="4572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2438400" y="2992348"/>
            <a:ext cx="914400" cy="914400"/>
            <a:chOff x="2438400" y="3009900"/>
            <a:chExt cx="914400" cy="914400"/>
          </a:xfrm>
        </p:grpSpPr>
        <p:sp>
          <p:nvSpPr>
            <p:cNvPr id="5" name="Oval 4"/>
            <p:cNvSpPr/>
            <p:nvPr/>
          </p:nvSpPr>
          <p:spPr>
            <a:xfrm>
              <a:off x="2438400" y="3009900"/>
              <a:ext cx="914400"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a:spLocks noChangeAspect="1"/>
            </p:cNvSpPr>
            <p:nvPr/>
          </p:nvSpPr>
          <p:spPr>
            <a:xfrm>
              <a:off x="2621280" y="3192780"/>
              <a:ext cx="548640" cy="54864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266700" y="4419600"/>
            <a:ext cx="8610600" cy="1785104"/>
          </a:xfrm>
          <a:prstGeom prst="rect">
            <a:avLst/>
          </a:prstGeom>
          <a:noFill/>
        </p:spPr>
        <p:txBody>
          <a:bodyPr wrap="square" rtlCol="0">
            <a:spAutoFit/>
          </a:bodyPr>
          <a:lstStyle/>
          <a:p>
            <a:pPr marL="176213" indent="-176213">
              <a:lnSpc>
                <a:spcPct val="110000"/>
              </a:lnSpc>
              <a:buFont typeface="Arial" pitchFamily="34" charset="0"/>
              <a:buChar char="•"/>
            </a:pPr>
            <a:r>
              <a:rPr lang="en-US" sz="2000" dirty="0" smtClean="0"/>
              <a:t>Regeneration of catalyst by burning off carbon coke in the presence of O</a:t>
            </a:r>
            <a:r>
              <a:rPr lang="en-US" sz="2000" baseline="-25000" dirty="0" smtClean="0"/>
              <a:t>2</a:t>
            </a:r>
            <a:endParaRPr lang="en-US" sz="2000" dirty="0" smtClean="0"/>
          </a:p>
          <a:p>
            <a:pPr marL="176213" indent="-176213">
              <a:lnSpc>
                <a:spcPct val="110000"/>
              </a:lnSpc>
              <a:buFont typeface="Arial" pitchFamily="34" charset="0"/>
              <a:buChar char="•"/>
            </a:pPr>
            <a:r>
              <a:rPr lang="en-US" sz="2000" dirty="0" smtClean="0"/>
              <a:t>Begins at the surface and proceeds to the core</a:t>
            </a:r>
          </a:p>
          <a:p>
            <a:pPr marL="176213" indent="-176213">
              <a:lnSpc>
                <a:spcPct val="110000"/>
              </a:lnSpc>
              <a:buFont typeface="Arial" pitchFamily="34" charset="0"/>
              <a:buChar char="•"/>
            </a:pPr>
            <a:r>
              <a:rPr lang="en-US" sz="2000" dirty="0" smtClean="0"/>
              <a:t>Because the amount of carbon that is consumed (burnt off) is proportional to the surface area, and the amount of carbon that is consumed decreases with time</a:t>
            </a:r>
          </a:p>
        </p:txBody>
      </p:sp>
    </p:spTree>
    <p:extLst>
      <p:ext uri="{BB962C8B-B14F-4D97-AF65-F5344CB8AC3E}">
        <p14:creationId xmlns:p14="http://schemas.microsoft.com/office/powerpoint/2010/main" val="224430194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3"/>
          <p:cNvSpPr txBox="1">
            <a:spLocks noChangeArrowheads="1"/>
          </p:cNvSpPr>
          <p:nvPr/>
        </p:nvSpPr>
        <p:spPr bwMode="auto">
          <a:xfrm>
            <a:off x="87924" y="899844"/>
            <a:ext cx="8968153" cy="400110"/>
          </a:xfrm>
          <a:prstGeom prst="rect">
            <a:avLst/>
          </a:prstGeom>
          <a:noFill/>
          <a:ln w="9525">
            <a:noFill/>
            <a:miter lim="800000"/>
            <a:headEnd/>
            <a:tailEnd/>
          </a:ln>
        </p:spPr>
        <p:txBody>
          <a:bodyPr wrap="square">
            <a:spAutoFit/>
          </a:bodyPr>
          <a:lstStyle/>
          <a:p>
            <a:pPr algn="ctr"/>
            <a:r>
              <a:rPr lang="en-GB" altLang="zh-TW" sz="2000" dirty="0" smtClean="0"/>
              <a:t>Coking-deactivated catalyst particles are reactivated by burning </a:t>
            </a:r>
            <a:r>
              <a:rPr lang="en-GB" altLang="zh-TW" sz="2000" dirty="0"/>
              <a:t>off the </a:t>
            </a:r>
            <a:r>
              <a:rPr lang="en-GB" altLang="zh-TW" sz="2000" dirty="0" smtClean="0"/>
              <a:t>carbon</a:t>
            </a:r>
            <a:endParaRPr lang="en-GB" altLang="zh-TW" sz="2000" dirty="0"/>
          </a:p>
        </p:txBody>
      </p:sp>
      <p:sp>
        <p:nvSpPr>
          <p:cNvPr id="29701" name="Oval 4"/>
          <p:cNvSpPr>
            <a:spLocks noChangeArrowheads="1"/>
          </p:cNvSpPr>
          <p:nvPr/>
        </p:nvSpPr>
        <p:spPr bwMode="auto">
          <a:xfrm>
            <a:off x="1537776" y="2710244"/>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29702" name="Oval 5"/>
          <p:cNvSpPr>
            <a:spLocks noChangeArrowheads="1"/>
          </p:cNvSpPr>
          <p:nvPr/>
        </p:nvSpPr>
        <p:spPr bwMode="auto">
          <a:xfrm>
            <a:off x="1309176" y="2481644"/>
            <a:ext cx="1371600" cy="1371600"/>
          </a:xfrm>
          <a:prstGeom prst="ellipse">
            <a:avLst/>
          </a:prstGeom>
          <a:noFill/>
          <a:ln w="19050">
            <a:solidFill>
              <a:schemeClr val="tx1"/>
            </a:solidFill>
            <a:round/>
            <a:headEnd/>
            <a:tailEnd/>
          </a:ln>
        </p:spPr>
        <p:txBody>
          <a:bodyPr wrap="none" anchor="ctr"/>
          <a:lstStyle/>
          <a:p>
            <a:endParaRPr lang="en-US"/>
          </a:p>
        </p:txBody>
      </p:sp>
      <p:sp>
        <p:nvSpPr>
          <p:cNvPr id="29703" name="Oval 6"/>
          <p:cNvSpPr>
            <a:spLocks noChangeArrowheads="1"/>
          </p:cNvSpPr>
          <p:nvPr/>
        </p:nvSpPr>
        <p:spPr bwMode="auto">
          <a:xfrm>
            <a:off x="1034856" y="2207324"/>
            <a:ext cx="1920240" cy="1920240"/>
          </a:xfrm>
          <a:prstGeom prst="ellipse">
            <a:avLst/>
          </a:prstGeom>
          <a:noFill/>
          <a:ln w="19050">
            <a:solidFill>
              <a:schemeClr val="tx1"/>
            </a:solidFill>
            <a:round/>
            <a:headEnd/>
            <a:tailEnd/>
          </a:ln>
        </p:spPr>
        <p:txBody>
          <a:bodyPr wrap="none" anchor="ctr"/>
          <a:lstStyle/>
          <a:p>
            <a:endParaRPr lang="en-US"/>
          </a:p>
        </p:txBody>
      </p:sp>
      <p:sp>
        <p:nvSpPr>
          <p:cNvPr id="29704" name="Oval 7"/>
          <p:cNvSpPr>
            <a:spLocks noChangeArrowheads="1"/>
          </p:cNvSpPr>
          <p:nvPr/>
        </p:nvSpPr>
        <p:spPr bwMode="auto">
          <a:xfrm>
            <a:off x="760536" y="1933004"/>
            <a:ext cx="2468880" cy="2468880"/>
          </a:xfrm>
          <a:prstGeom prst="ellipse">
            <a:avLst/>
          </a:prstGeom>
          <a:noFill/>
          <a:ln w="19050">
            <a:solidFill>
              <a:schemeClr val="tx1"/>
            </a:solidFill>
            <a:round/>
            <a:headEnd/>
            <a:tailEnd/>
          </a:ln>
        </p:spPr>
        <p:txBody>
          <a:bodyPr wrap="none" anchor="ctr"/>
          <a:lstStyle/>
          <a:p>
            <a:endParaRPr lang="en-US"/>
          </a:p>
        </p:txBody>
      </p:sp>
      <p:sp>
        <p:nvSpPr>
          <p:cNvPr id="29705" name="Line 8"/>
          <p:cNvSpPr>
            <a:spLocks noChangeShapeType="1"/>
          </p:cNvSpPr>
          <p:nvPr/>
        </p:nvSpPr>
        <p:spPr bwMode="auto">
          <a:xfrm flipV="1">
            <a:off x="1994976" y="1929830"/>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9706" name="Line 9"/>
          <p:cNvSpPr>
            <a:spLocks noChangeShapeType="1"/>
          </p:cNvSpPr>
          <p:nvPr/>
        </p:nvSpPr>
        <p:spPr bwMode="auto">
          <a:xfrm>
            <a:off x="1981200" y="3196564"/>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29707" name="Line 10"/>
          <p:cNvSpPr>
            <a:spLocks noChangeShapeType="1"/>
          </p:cNvSpPr>
          <p:nvPr/>
        </p:nvSpPr>
        <p:spPr bwMode="auto">
          <a:xfrm flipV="1">
            <a:off x="2001860" y="2970481"/>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29708" name="Text Box 11"/>
          <p:cNvSpPr txBox="1">
            <a:spLocks noChangeArrowheads="1"/>
          </p:cNvSpPr>
          <p:nvPr/>
        </p:nvSpPr>
        <p:spPr bwMode="auto">
          <a:xfrm>
            <a:off x="1787704" y="1555268"/>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29709" name="Text Box 12"/>
          <p:cNvSpPr txBox="1">
            <a:spLocks noChangeArrowheads="1"/>
          </p:cNvSpPr>
          <p:nvPr/>
        </p:nvSpPr>
        <p:spPr bwMode="auto">
          <a:xfrm>
            <a:off x="1676400" y="3252216"/>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29710" name="Text Box 13"/>
          <p:cNvSpPr txBox="1">
            <a:spLocks noChangeArrowheads="1"/>
          </p:cNvSpPr>
          <p:nvPr/>
        </p:nvSpPr>
        <p:spPr bwMode="auto">
          <a:xfrm>
            <a:off x="2590800" y="2795016"/>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9711" name="Line 14"/>
          <p:cNvSpPr>
            <a:spLocks noChangeShapeType="1"/>
          </p:cNvSpPr>
          <p:nvPr/>
        </p:nvSpPr>
        <p:spPr bwMode="auto">
          <a:xfrm flipV="1">
            <a:off x="1994976" y="2438465"/>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9712" name="Text Box 15"/>
          <p:cNvSpPr txBox="1">
            <a:spLocks noChangeArrowheads="1"/>
          </p:cNvSpPr>
          <p:nvPr/>
        </p:nvSpPr>
        <p:spPr bwMode="auto">
          <a:xfrm>
            <a:off x="2133600" y="2109216"/>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sp>
        <p:nvSpPr>
          <p:cNvPr id="29713" name="Line 17"/>
          <p:cNvSpPr>
            <a:spLocks noChangeShapeType="1"/>
          </p:cNvSpPr>
          <p:nvPr/>
        </p:nvSpPr>
        <p:spPr bwMode="auto">
          <a:xfrm>
            <a:off x="413238" y="2031428"/>
            <a:ext cx="1186962" cy="915988"/>
          </a:xfrm>
          <a:prstGeom prst="line">
            <a:avLst/>
          </a:prstGeom>
          <a:noFill/>
          <a:ln w="19050">
            <a:solidFill>
              <a:srgbClr val="0033CC"/>
            </a:solidFill>
            <a:round/>
            <a:headEnd/>
            <a:tailEnd type="triangle" w="med" len="med"/>
          </a:ln>
        </p:spPr>
        <p:txBody>
          <a:bodyPr wrap="none" anchor="ctr"/>
          <a:lstStyle/>
          <a:p>
            <a:endParaRPr lang="en-US"/>
          </a:p>
        </p:txBody>
      </p:sp>
      <p:sp>
        <p:nvSpPr>
          <p:cNvPr id="29714" name="Text Box 18"/>
          <p:cNvSpPr txBox="1">
            <a:spLocks noChangeArrowheads="1"/>
          </p:cNvSpPr>
          <p:nvPr/>
        </p:nvSpPr>
        <p:spPr bwMode="auto">
          <a:xfrm>
            <a:off x="486508" y="1804417"/>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9715" name="Line 19"/>
          <p:cNvSpPr>
            <a:spLocks noChangeShapeType="1"/>
          </p:cNvSpPr>
          <p:nvPr/>
        </p:nvSpPr>
        <p:spPr bwMode="auto">
          <a:xfrm flipH="1">
            <a:off x="422031" y="3536380"/>
            <a:ext cx="1153258" cy="890587"/>
          </a:xfrm>
          <a:prstGeom prst="line">
            <a:avLst/>
          </a:prstGeom>
          <a:noFill/>
          <a:ln w="19050">
            <a:solidFill>
              <a:srgbClr val="0033CC"/>
            </a:solidFill>
            <a:round/>
            <a:headEnd/>
            <a:tailEnd type="triangle" w="med" len="med"/>
          </a:ln>
        </p:spPr>
        <p:txBody>
          <a:bodyPr wrap="none" anchor="ctr"/>
          <a:lstStyle/>
          <a:p>
            <a:endParaRPr lang="en-US"/>
          </a:p>
        </p:txBody>
      </p:sp>
      <p:sp>
        <p:nvSpPr>
          <p:cNvPr id="29716" name="Text Box 20"/>
          <p:cNvSpPr txBox="1">
            <a:spLocks noChangeArrowheads="1"/>
          </p:cNvSpPr>
          <p:nvPr/>
        </p:nvSpPr>
        <p:spPr bwMode="auto">
          <a:xfrm>
            <a:off x="281354" y="3774504"/>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sp>
        <p:nvSpPr>
          <p:cNvPr id="29717" name="Text Box 21"/>
          <p:cNvSpPr txBox="1">
            <a:spLocks noChangeArrowheads="1"/>
          </p:cNvSpPr>
          <p:nvPr/>
        </p:nvSpPr>
        <p:spPr bwMode="auto">
          <a:xfrm>
            <a:off x="3505200" y="1676400"/>
            <a:ext cx="5410200" cy="3000821"/>
          </a:xfrm>
          <a:prstGeom prst="rect">
            <a:avLst/>
          </a:prstGeom>
          <a:noFill/>
          <a:ln w="9525">
            <a:noFill/>
            <a:miter lim="800000"/>
            <a:headEnd/>
            <a:tailEnd/>
          </a:ln>
        </p:spPr>
        <p:txBody>
          <a:bodyPr wrap="square">
            <a:spAutoFit/>
          </a:bodyPr>
          <a:lstStyle/>
          <a:p>
            <a:pPr marL="112713" indent="-112713">
              <a:lnSpc>
                <a:spcPct val="105000"/>
              </a:lnSpc>
              <a:buFont typeface="Arial" pitchFamily="34" charset="0"/>
              <a:buChar char="•"/>
            </a:pPr>
            <a:r>
              <a:rPr lang="en-GB" altLang="zh-TW" sz="2000" dirty="0" smtClean="0"/>
              <a:t>Oxygen (A) diffuses from particle surface      (r = R</a:t>
            </a:r>
            <a:r>
              <a:rPr lang="en-GB" altLang="zh-TW" sz="2000" baseline="-25000" dirty="0" smtClean="0"/>
              <a:t>0</a:t>
            </a:r>
            <a:r>
              <a:rPr lang="en-GB" altLang="zh-TW" sz="2000" dirty="0" smtClean="0"/>
              <a:t>,</a:t>
            </a:r>
            <a:r>
              <a:rPr lang="en-GB" altLang="zh-TW" sz="2000" baseline="-25000" dirty="0" smtClean="0"/>
              <a:t> </a:t>
            </a:r>
            <a:r>
              <a:rPr lang="en-GB" altLang="zh-TW" sz="2000" dirty="0" smtClean="0">
                <a:solidFill>
                  <a:srgbClr val="0033CC"/>
                </a:solidFill>
              </a:rPr>
              <a:t>C</a:t>
            </a:r>
            <a:r>
              <a:rPr lang="en-GB" altLang="zh-TW" sz="2000" baseline="-25000" dirty="0" smtClean="0">
                <a:solidFill>
                  <a:srgbClr val="0033CC"/>
                </a:solidFill>
              </a:rPr>
              <a:t>A</a:t>
            </a:r>
            <a:r>
              <a:rPr lang="en-GB" altLang="zh-TW" sz="2000" dirty="0" smtClean="0">
                <a:solidFill>
                  <a:srgbClr val="0033CC"/>
                </a:solidFill>
              </a:rPr>
              <a:t> = C</a:t>
            </a:r>
            <a:r>
              <a:rPr lang="en-GB" altLang="zh-TW" sz="2000" baseline="-25000" dirty="0" smtClean="0">
                <a:solidFill>
                  <a:srgbClr val="0033CC"/>
                </a:solidFill>
              </a:rPr>
              <a:t>A0</a:t>
            </a:r>
            <a:r>
              <a:rPr lang="en-GB" altLang="zh-TW" sz="2000" dirty="0" smtClean="0"/>
              <a:t>) through the porous pellet matrix to the </a:t>
            </a:r>
            <a:r>
              <a:rPr lang="en-GB" altLang="zh-TW" sz="2000" dirty="0" err="1" smtClean="0"/>
              <a:t>unreacted</a:t>
            </a:r>
            <a:r>
              <a:rPr lang="en-GB" altLang="zh-TW" sz="2000" dirty="0" smtClean="0"/>
              <a:t> core (r = R, </a:t>
            </a:r>
            <a:r>
              <a:rPr lang="en-GB" altLang="zh-TW" sz="2000" dirty="0" smtClean="0">
                <a:solidFill>
                  <a:srgbClr val="0033CC"/>
                </a:solidFill>
              </a:rPr>
              <a:t>C</a:t>
            </a:r>
            <a:r>
              <a:rPr lang="en-GB" altLang="zh-TW" sz="2000" baseline="-25000" dirty="0" smtClean="0">
                <a:solidFill>
                  <a:srgbClr val="0033CC"/>
                </a:solidFill>
              </a:rPr>
              <a:t>A</a:t>
            </a:r>
            <a:r>
              <a:rPr lang="en-GB" altLang="zh-TW" sz="2000" dirty="0" smtClean="0">
                <a:solidFill>
                  <a:srgbClr val="0033CC"/>
                </a:solidFill>
              </a:rPr>
              <a:t> = 0</a:t>
            </a:r>
            <a:r>
              <a:rPr lang="en-GB" altLang="zh-TW" sz="2000" dirty="0" smtClean="0"/>
              <a:t>)</a:t>
            </a:r>
          </a:p>
          <a:p>
            <a:pPr marL="112713" indent="-112713">
              <a:lnSpc>
                <a:spcPct val="105000"/>
              </a:lnSpc>
              <a:buFont typeface="Arial" pitchFamily="34" charset="0"/>
              <a:buChar char="•"/>
            </a:pPr>
            <a:r>
              <a:rPr lang="en-GB" altLang="zh-TW" sz="2000" dirty="0" smtClean="0"/>
              <a:t>Reaction of O</a:t>
            </a:r>
            <a:r>
              <a:rPr lang="en-GB" altLang="zh-TW" sz="2000" baseline="-25000" dirty="0" smtClean="0"/>
              <a:t>2</a:t>
            </a:r>
            <a:r>
              <a:rPr lang="en-GB" altLang="zh-TW" sz="2000" dirty="0" smtClean="0"/>
              <a:t> with carbon at the surface of the </a:t>
            </a:r>
            <a:r>
              <a:rPr lang="en-GB" altLang="zh-TW" sz="2000" dirty="0" err="1" smtClean="0"/>
              <a:t>unreacted</a:t>
            </a:r>
            <a:r>
              <a:rPr lang="en-GB" altLang="zh-TW" sz="2000" dirty="0" smtClean="0"/>
              <a:t> core is very fast</a:t>
            </a:r>
          </a:p>
          <a:p>
            <a:pPr marL="112713" indent="-112713">
              <a:lnSpc>
                <a:spcPct val="105000"/>
              </a:lnSpc>
              <a:buFont typeface="Arial" pitchFamily="34" charset="0"/>
              <a:buChar char="•"/>
            </a:pPr>
            <a:r>
              <a:rPr lang="en-GB" altLang="zh-TW" sz="2000" dirty="0" smtClean="0"/>
              <a:t>CO</a:t>
            </a:r>
            <a:r>
              <a:rPr lang="en-GB" altLang="zh-TW" sz="2000" baseline="-25000" dirty="0" smtClean="0"/>
              <a:t>2</a:t>
            </a:r>
            <a:r>
              <a:rPr lang="en-GB" altLang="zh-TW" sz="2000" dirty="0" smtClean="0"/>
              <a:t> generated at surface of core diffuses out</a:t>
            </a:r>
          </a:p>
          <a:p>
            <a:pPr marL="112713" indent="-112713">
              <a:lnSpc>
                <a:spcPct val="105000"/>
              </a:lnSpc>
              <a:buFont typeface="Arial" pitchFamily="34" charset="0"/>
              <a:buChar char="•"/>
            </a:pPr>
            <a:r>
              <a:rPr lang="en-GB" altLang="zh-TW" sz="2000" dirty="0" smtClean="0"/>
              <a:t>Rate </a:t>
            </a:r>
            <a:r>
              <a:rPr lang="en-GB" altLang="zh-TW" sz="2000" dirty="0"/>
              <a:t>of oxygen </a:t>
            </a:r>
            <a:r>
              <a:rPr lang="en-GB" altLang="zh-TW" sz="2000"/>
              <a:t>diffusion </a:t>
            </a:r>
            <a:r>
              <a:rPr lang="en-GB" altLang="zh-TW" sz="2000" smtClean="0"/>
              <a:t>from </a:t>
            </a:r>
            <a:r>
              <a:rPr lang="en-GB" altLang="zh-TW" sz="2000" dirty="0" smtClean="0"/>
              <a:t>the surface of the pellet to the core </a:t>
            </a:r>
            <a:r>
              <a:rPr lang="en-GB" altLang="zh-TW" sz="2000" dirty="0"/>
              <a:t>controls </a:t>
            </a:r>
            <a:r>
              <a:rPr lang="en-GB" altLang="zh-TW" sz="2000" dirty="0" smtClean="0"/>
              <a:t>rate </a:t>
            </a:r>
            <a:r>
              <a:rPr lang="en-GB" altLang="zh-TW" sz="2000" dirty="0"/>
              <a:t>of carbon removal </a:t>
            </a:r>
            <a:r>
              <a:rPr lang="en-GB" altLang="zh-TW" sz="2000" dirty="0" smtClean="0"/>
              <a:t> </a:t>
            </a:r>
            <a:endParaRPr lang="en-GB" altLang="zh-TW" sz="2000" dirty="0"/>
          </a:p>
        </p:txBody>
      </p:sp>
      <p:graphicFrame>
        <p:nvGraphicFramePr>
          <p:cNvPr id="29698" name="Object 22"/>
          <p:cNvGraphicFramePr>
            <a:graphicFrameLocks noChangeAspect="1"/>
          </p:cNvGraphicFramePr>
          <p:nvPr>
            <p:extLst/>
          </p:nvPr>
        </p:nvGraphicFramePr>
        <p:xfrm>
          <a:off x="5291932" y="1295400"/>
          <a:ext cx="1836737" cy="392113"/>
        </p:xfrm>
        <a:graphic>
          <a:graphicData uri="http://schemas.openxmlformats.org/presentationml/2006/ole">
            <mc:AlternateContent xmlns:mc="http://schemas.openxmlformats.org/markup-compatibility/2006">
              <mc:Choice xmlns:v="urn:schemas-microsoft-com:vml" Requires="v">
                <p:oleObj spid="_x0000_s67585" name="Equation" r:id="rId3" imgW="1663560" imgH="330120" progId="Equation.3">
                  <p:embed/>
                </p:oleObj>
              </mc:Choice>
              <mc:Fallback>
                <p:oleObj name="Equation" r:id="rId3" imgW="1663560" imgH="3301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1932" y="1295400"/>
                        <a:ext cx="1836737"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18" name="Text Box 23"/>
          <p:cNvSpPr txBox="1">
            <a:spLocks noChangeArrowheads="1"/>
          </p:cNvSpPr>
          <p:nvPr/>
        </p:nvSpPr>
        <p:spPr bwMode="auto">
          <a:xfrm>
            <a:off x="0" y="5445204"/>
            <a:ext cx="9144000" cy="1107996"/>
          </a:xfrm>
          <a:prstGeom prst="rect">
            <a:avLst/>
          </a:prstGeom>
          <a:noFill/>
          <a:ln w="9525">
            <a:noFill/>
            <a:miter lim="800000"/>
            <a:headEnd/>
            <a:tailEnd/>
          </a:ln>
        </p:spPr>
        <p:txBody>
          <a:bodyPr wrap="square">
            <a:spAutoFit/>
          </a:bodyPr>
          <a:lstStyle/>
          <a:p>
            <a:pPr algn="ctr">
              <a:lnSpc>
                <a:spcPct val="110000"/>
              </a:lnSpc>
            </a:pPr>
            <a:r>
              <a:rPr lang="en-GB" altLang="zh-TW" sz="2000" dirty="0" smtClean="0"/>
              <a:t>Though the core of carbon (from r = 0 to r = R</a:t>
            </a:r>
            <a:r>
              <a:rPr lang="en-GB" altLang="zh-TW" sz="2000" baseline="-25000" dirty="0" smtClean="0"/>
              <a:t>0</a:t>
            </a:r>
            <a:r>
              <a:rPr lang="en-GB" altLang="zh-TW" sz="2000" dirty="0" smtClean="0"/>
              <a:t>) is shrinking with time (unsteady state), we will assume the concentration profile at any time is the steady state profile over distance </a:t>
            </a:r>
            <a:r>
              <a:rPr lang="en-GB" altLang="zh-TW" sz="2000" dirty="0"/>
              <a:t>(R</a:t>
            </a:r>
            <a:r>
              <a:rPr lang="en-GB" altLang="zh-TW" sz="2000" baseline="-25000" dirty="0"/>
              <a:t>0</a:t>
            </a:r>
            <a:r>
              <a:rPr lang="en-GB" altLang="zh-TW" sz="2000" dirty="0"/>
              <a:t>- R): quasi-steady state assumption (QSSA</a:t>
            </a:r>
            <a:r>
              <a:rPr lang="en-GB" altLang="zh-TW" sz="2000" dirty="0" smtClean="0"/>
              <a:t>)</a:t>
            </a:r>
            <a:endParaRPr lang="en-GB" altLang="zh-TW" sz="2000" dirty="0"/>
          </a:p>
        </p:txBody>
      </p:sp>
      <p:sp>
        <p:nvSpPr>
          <p:cNvPr id="23" name="Title 22"/>
          <p:cNvSpPr>
            <a:spLocks noGrp="1"/>
          </p:cNvSpPr>
          <p:nvPr>
            <p:ph type="title"/>
          </p:nvPr>
        </p:nvSpPr>
        <p:spPr/>
        <p:txBody>
          <a:bodyPr>
            <a:normAutofit/>
          </a:bodyPr>
          <a:lstStyle/>
          <a:p>
            <a:r>
              <a:rPr lang="en-GB" altLang="zh-TW" dirty="0" smtClean="0"/>
              <a:t>Catalyst Regeneration</a:t>
            </a:r>
            <a:endParaRPr lang="en-US" dirty="0"/>
          </a:p>
        </p:txBody>
      </p:sp>
      <p:sp>
        <p:nvSpPr>
          <p:cNvPr id="24" name="TextBox 23"/>
          <p:cNvSpPr txBox="1"/>
          <p:nvPr/>
        </p:nvSpPr>
        <p:spPr>
          <a:xfrm>
            <a:off x="0" y="4599432"/>
            <a:ext cx="9144000" cy="400110"/>
          </a:xfrm>
          <a:prstGeom prst="rect">
            <a:avLst/>
          </a:prstGeom>
          <a:noFill/>
        </p:spPr>
        <p:txBody>
          <a:bodyPr wrap="square" rtlCol="0">
            <a:spAutoFit/>
          </a:bodyPr>
          <a:lstStyle/>
          <a:p>
            <a:pPr algn="ctr"/>
            <a:r>
              <a:rPr lang="en-US" sz="2000" dirty="0" smtClean="0"/>
              <a:t>r : radius   R</a:t>
            </a:r>
            <a:r>
              <a:rPr lang="en-US" sz="2000" baseline="-25000" dirty="0" smtClean="0"/>
              <a:t>0</a:t>
            </a:r>
            <a:r>
              <a:rPr lang="en-US" sz="2000" dirty="0" smtClean="0"/>
              <a:t>:outer radius of particle   R: radius of </a:t>
            </a:r>
            <a:r>
              <a:rPr lang="en-US" sz="2000" dirty="0" err="1" smtClean="0"/>
              <a:t>unreacted</a:t>
            </a:r>
            <a:r>
              <a:rPr lang="en-US" sz="2000" dirty="0" smtClean="0"/>
              <a:t> core   r = 0 at core </a:t>
            </a:r>
          </a:p>
        </p:txBody>
      </p:sp>
      <p:sp>
        <p:nvSpPr>
          <p:cNvPr id="26" name="TextBox 25"/>
          <p:cNvSpPr txBox="1"/>
          <p:nvPr/>
        </p:nvSpPr>
        <p:spPr>
          <a:xfrm>
            <a:off x="624445" y="5029200"/>
            <a:ext cx="7895110" cy="400110"/>
          </a:xfrm>
          <a:prstGeom prst="rect">
            <a:avLst/>
          </a:prstGeom>
          <a:noFill/>
        </p:spPr>
        <p:txBody>
          <a:bodyPr wrap="none" rtlCol="0">
            <a:spAutoFit/>
          </a:bodyPr>
          <a:lstStyle/>
          <a:p>
            <a:r>
              <a:rPr lang="en-US" sz="2000" dirty="0" smtClean="0">
                <a:solidFill>
                  <a:srgbClr val="0000FF"/>
                </a:solidFill>
              </a:rPr>
              <a:t>What is the rate of time required for the core to shrink to a radius R?</a:t>
            </a:r>
          </a:p>
        </p:txBody>
      </p:sp>
    </p:spTree>
    <p:extLst>
      <p:ext uri="{BB962C8B-B14F-4D97-AF65-F5344CB8AC3E}">
        <p14:creationId xmlns:p14="http://schemas.microsoft.com/office/powerpoint/2010/main" val="2320570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6"/>
                                        </p:tgtEl>
                                        <p:attrNameLst>
                                          <p:attrName>style.visibility</p:attrName>
                                        </p:attrNameLst>
                                      </p:cBhvr>
                                      <p:to>
                                        <p:strVal val="visible"/>
                                      </p:to>
                                    </p:set>
                                    <p:anim calcmode="discrete" valueType="clr">
                                      <p:cBhvr override="childStyle">
                                        <p:cTn id="7"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
                                        </p:tgtEl>
                                        <p:attrNameLst>
                                          <p:attrName>fillcolor</p:attrName>
                                        </p:attrNameLst>
                                      </p:cBhvr>
                                      <p:tavLst>
                                        <p:tav tm="0">
                                          <p:val>
                                            <p:clrVal>
                                              <a:schemeClr val="accent2"/>
                                            </p:clrVal>
                                          </p:val>
                                        </p:tav>
                                        <p:tav tm="50000">
                                          <p:val>
                                            <p:clrVal>
                                              <a:schemeClr val="hlink"/>
                                            </p:clrVal>
                                          </p:val>
                                        </p:tav>
                                      </p:tavLst>
                                    </p:anim>
                                    <p:set>
                                      <p:cBhvr>
                                        <p:cTn id="9" dur="80"/>
                                        <p:tgtEl>
                                          <p:spTgt spid="2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9718"/>
                                        </p:tgtEl>
                                        <p:attrNameLst>
                                          <p:attrName>style.visibility</p:attrName>
                                        </p:attrNameLst>
                                      </p:cBhvr>
                                      <p:to>
                                        <p:strVal val="visible"/>
                                      </p:to>
                                    </p:set>
                                    <p:anim calcmode="lin" valueType="num">
                                      <p:cBhvr>
                                        <p:cTn id="14" dur="500" fill="hold"/>
                                        <p:tgtEl>
                                          <p:spTgt spid="29718"/>
                                        </p:tgtEl>
                                        <p:attrNameLst>
                                          <p:attrName>ppt_w</p:attrName>
                                        </p:attrNameLst>
                                      </p:cBhvr>
                                      <p:tavLst>
                                        <p:tav tm="0">
                                          <p:val>
                                            <p:fltVal val="0"/>
                                          </p:val>
                                        </p:tav>
                                        <p:tav tm="100000">
                                          <p:val>
                                            <p:strVal val="#ppt_w"/>
                                          </p:val>
                                        </p:tav>
                                      </p:tavLst>
                                    </p:anim>
                                    <p:anim calcmode="lin" valueType="num">
                                      <p:cBhvr>
                                        <p:cTn id="15" dur="500" fill="hold"/>
                                        <p:tgtEl>
                                          <p:spTgt spid="29718"/>
                                        </p:tgtEl>
                                        <p:attrNameLst>
                                          <p:attrName>ppt_h</p:attrName>
                                        </p:attrNameLst>
                                      </p:cBhvr>
                                      <p:tavLst>
                                        <p:tav tm="0">
                                          <p:val>
                                            <p:fltVal val="0"/>
                                          </p:val>
                                        </p:tav>
                                        <p:tav tm="100000">
                                          <p:val>
                                            <p:strVal val="#ppt_h"/>
                                          </p:val>
                                        </p:tav>
                                      </p:tavLst>
                                    </p:anim>
                                    <p:animEffect transition="in" filter="fade">
                                      <p:cBhvr>
                                        <p:cTn id="16" dur="500"/>
                                        <p:tgtEl>
                                          <p:spTgt spid="29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8" grpId="0"/>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Mole Balance on O</a:t>
            </a:r>
            <a:r>
              <a:rPr lang="en-US" baseline="-25000" dirty="0" smtClean="0"/>
              <a:t>2</a:t>
            </a:r>
            <a:r>
              <a:rPr lang="en-US" dirty="0" smtClean="0"/>
              <a:t> From r to </a:t>
            </a:r>
            <a:r>
              <a:rPr lang="en-US" dirty="0" err="1" smtClean="0"/>
              <a:t>r+</a:t>
            </a:r>
            <a:r>
              <a:rPr lang="en-US" dirty="0" err="1" smtClean="0">
                <a:latin typeface="Symbol" pitchFamily="18" charset="2"/>
              </a:rPr>
              <a:t>D</a:t>
            </a:r>
            <a:r>
              <a:rPr lang="en-US" dirty="0" err="1" smtClean="0">
                <a:latin typeface="+mn-lt"/>
              </a:rPr>
              <a:t>r</a:t>
            </a:r>
            <a:endParaRPr lang="en-US" dirty="0"/>
          </a:p>
        </p:txBody>
      </p:sp>
      <p:sp>
        <p:nvSpPr>
          <p:cNvPr id="4" name="TextBox 3"/>
          <p:cNvSpPr txBox="1"/>
          <p:nvPr/>
        </p:nvSpPr>
        <p:spPr>
          <a:xfrm>
            <a:off x="3460750" y="1143000"/>
            <a:ext cx="5334000" cy="461665"/>
          </a:xfrm>
          <a:prstGeom prst="rect">
            <a:avLst/>
          </a:prstGeom>
          <a:noFill/>
          <a:ln>
            <a:noFill/>
          </a:ln>
        </p:spPr>
        <p:txBody>
          <a:bodyPr wrap="square" rtlCol="0">
            <a:spAutoFit/>
          </a:bodyPr>
          <a:lstStyle/>
          <a:p>
            <a:pPr algn="ctr"/>
            <a:r>
              <a:rPr lang="en-US" sz="2400" dirty="0" smtClean="0">
                <a:solidFill>
                  <a:srgbClr val="FF0000"/>
                </a:solidFill>
              </a:rPr>
              <a:t>Rate in -  rate out    + gen = </a:t>
            </a:r>
            <a:r>
              <a:rPr lang="en-US" sz="2400" dirty="0" err="1" smtClean="0">
                <a:solidFill>
                  <a:srgbClr val="FF0000"/>
                </a:solidFill>
              </a:rPr>
              <a:t>accum</a:t>
            </a:r>
            <a:endParaRPr lang="en-US" sz="2400" dirty="0" smtClean="0">
              <a:solidFill>
                <a:srgbClr val="FF0000"/>
              </a:solidFill>
            </a:endParaRPr>
          </a:p>
        </p:txBody>
      </p:sp>
      <p:graphicFrame>
        <p:nvGraphicFramePr>
          <p:cNvPr id="10" name="Object 9"/>
          <p:cNvGraphicFramePr>
            <a:graphicFrameLocks noChangeAspect="1"/>
          </p:cNvGraphicFramePr>
          <p:nvPr/>
        </p:nvGraphicFramePr>
        <p:xfrm>
          <a:off x="4267200" y="1600200"/>
          <a:ext cx="3721100" cy="533400"/>
        </p:xfrm>
        <a:graphic>
          <a:graphicData uri="http://schemas.openxmlformats.org/presentationml/2006/ole">
            <mc:AlternateContent xmlns:mc="http://schemas.openxmlformats.org/markup-compatibility/2006">
              <mc:Choice xmlns:v="urn:schemas-microsoft-com:vml" Requires="v">
                <p:oleObj spid="_x0000_s68609" name="Equation" r:id="rId3" imgW="3720960" imgH="533160" progId="Equation.DSMT4">
                  <p:embed/>
                </p:oleObj>
              </mc:Choice>
              <mc:Fallback>
                <p:oleObj name="Equation" r:id="rId3" imgW="3720960" imgH="5331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1600200"/>
                        <a:ext cx="37211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4" name="Group 33"/>
          <p:cNvGrpSpPr/>
          <p:nvPr/>
        </p:nvGrpSpPr>
        <p:grpSpPr>
          <a:xfrm>
            <a:off x="76200" y="1203354"/>
            <a:ext cx="2529548" cy="2987646"/>
            <a:chOff x="76200" y="765264"/>
            <a:chExt cx="2529548" cy="2987646"/>
          </a:xfrm>
        </p:grpSpPr>
        <p:grpSp>
          <p:nvGrpSpPr>
            <p:cNvPr id="28" name="Group 27"/>
            <p:cNvGrpSpPr/>
            <p:nvPr/>
          </p:nvGrpSpPr>
          <p:grpSpPr>
            <a:xfrm>
              <a:off x="76200" y="765264"/>
              <a:ext cx="2529548" cy="2987646"/>
              <a:chOff x="433754" y="765264"/>
              <a:chExt cx="2529548" cy="2987646"/>
            </a:xfrm>
          </p:grpSpPr>
          <p:grpSp>
            <p:nvGrpSpPr>
              <p:cNvPr id="22"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49264" y="240656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1362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sp>
          <p:nvSpPr>
            <p:cNvPr id="29" name="Line 17"/>
            <p:cNvSpPr>
              <a:spLocks noChangeShapeType="1"/>
            </p:cNvSpPr>
            <p:nvPr/>
          </p:nvSpPr>
          <p:spPr bwMode="auto">
            <a:xfrm>
              <a:off x="363748" y="1669632"/>
              <a:ext cx="609600" cy="502920"/>
            </a:xfrm>
            <a:prstGeom prst="line">
              <a:avLst/>
            </a:prstGeom>
            <a:noFill/>
            <a:ln w="38100">
              <a:solidFill>
                <a:srgbClr val="FF0000"/>
              </a:solidFill>
              <a:round/>
              <a:headEnd/>
              <a:tailEnd type="triangle" w="med" len="med"/>
            </a:ln>
          </p:spPr>
          <p:txBody>
            <a:bodyPr wrap="none" anchor="ctr"/>
            <a:lstStyle/>
            <a:p>
              <a:endParaRPr lang="en-US"/>
            </a:p>
          </p:txBody>
        </p:sp>
      </p:grpSp>
      <p:cxnSp>
        <p:nvCxnSpPr>
          <p:cNvPr id="31" name="Straight Arrow Connector 30"/>
          <p:cNvCxnSpPr/>
          <p:nvPr/>
        </p:nvCxnSpPr>
        <p:spPr>
          <a:xfrm rot="5400000" flipH="1" flipV="1">
            <a:off x="7156340" y="2019190"/>
            <a:ext cx="349470" cy="1841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971800" y="2209800"/>
            <a:ext cx="5477782" cy="400110"/>
          </a:xfrm>
          <a:prstGeom prst="rect">
            <a:avLst/>
          </a:prstGeom>
          <a:noFill/>
        </p:spPr>
        <p:txBody>
          <a:bodyPr wrap="none" rtlCol="0">
            <a:spAutoFit/>
          </a:bodyPr>
          <a:lstStyle/>
          <a:p>
            <a:r>
              <a:rPr lang="en-US" sz="2000" dirty="0" smtClean="0"/>
              <a:t>Oxygen reacts at the surface, not in this region</a:t>
            </a:r>
          </a:p>
        </p:txBody>
      </p:sp>
      <p:graphicFrame>
        <p:nvGraphicFramePr>
          <p:cNvPr id="36867" name="Object 22"/>
          <p:cNvGraphicFramePr>
            <a:graphicFrameLocks noChangeAspect="1"/>
          </p:cNvGraphicFramePr>
          <p:nvPr/>
        </p:nvGraphicFramePr>
        <p:xfrm>
          <a:off x="1676400" y="1219200"/>
          <a:ext cx="1544638" cy="330200"/>
        </p:xfrm>
        <a:graphic>
          <a:graphicData uri="http://schemas.openxmlformats.org/presentationml/2006/ole">
            <mc:AlternateContent xmlns:mc="http://schemas.openxmlformats.org/markup-compatibility/2006">
              <mc:Choice xmlns:v="urn:schemas-microsoft-com:vml" Requires="v">
                <p:oleObj spid="_x0000_s68610" name="Equation" r:id="rId5" imgW="1663560" imgH="330120" progId="Equation.DSMT4">
                  <p:embed/>
                </p:oleObj>
              </mc:Choice>
              <mc:Fallback>
                <p:oleObj name="Equation" r:id="rId5" imgW="1663560" imgH="3301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12192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TextBox 35"/>
          <p:cNvSpPr txBox="1"/>
          <p:nvPr/>
        </p:nvSpPr>
        <p:spPr>
          <a:xfrm>
            <a:off x="2819400" y="2952690"/>
            <a:ext cx="1992853" cy="400110"/>
          </a:xfrm>
          <a:prstGeom prst="rect">
            <a:avLst/>
          </a:prstGeom>
          <a:noFill/>
        </p:spPr>
        <p:txBody>
          <a:bodyPr wrap="none" rtlCol="0">
            <a:spAutoFit/>
          </a:bodyPr>
          <a:lstStyle/>
          <a:p>
            <a:r>
              <a:rPr lang="en-US" sz="2000" dirty="0" smtClean="0">
                <a:solidFill>
                  <a:srgbClr val="0000FF"/>
                </a:solidFill>
              </a:rPr>
              <a:t>Divide by -4</a:t>
            </a:r>
            <a:r>
              <a:rPr lang="en-US" sz="2000" dirty="0" smtClean="0">
                <a:solidFill>
                  <a:srgbClr val="0000FF"/>
                </a:solidFill>
                <a:latin typeface="Symbol" pitchFamily="18" charset="2"/>
              </a:rPr>
              <a:t>pD</a:t>
            </a:r>
            <a:r>
              <a:rPr lang="en-US" sz="2000" dirty="0" smtClean="0">
                <a:solidFill>
                  <a:srgbClr val="0000FF"/>
                </a:solidFill>
              </a:rPr>
              <a:t>r:</a:t>
            </a:r>
          </a:p>
        </p:txBody>
      </p:sp>
      <p:graphicFrame>
        <p:nvGraphicFramePr>
          <p:cNvPr id="36868" name="Object 4"/>
          <p:cNvGraphicFramePr>
            <a:graphicFrameLocks noChangeAspect="1"/>
          </p:cNvGraphicFramePr>
          <p:nvPr/>
        </p:nvGraphicFramePr>
        <p:xfrm>
          <a:off x="4876800" y="2590800"/>
          <a:ext cx="3022600" cy="901700"/>
        </p:xfrm>
        <a:graphic>
          <a:graphicData uri="http://schemas.openxmlformats.org/presentationml/2006/ole">
            <mc:AlternateContent xmlns:mc="http://schemas.openxmlformats.org/markup-compatibility/2006">
              <mc:Choice xmlns:v="urn:schemas-microsoft-com:vml" Requires="v">
                <p:oleObj spid="_x0000_s68611" name="Equation" r:id="rId7" imgW="3022560" imgH="901440" progId="Equation.DSMT4">
                  <p:embed/>
                </p:oleObj>
              </mc:Choice>
              <mc:Fallback>
                <p:oleObj name="Equation" r:id="rId7" imgW="3022560" imgH="9014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6800" y="2590800"/>
                        <a:ext cx="3022600" cy="901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TextBox 38"/>
          <p:cNvSpPr txBox="1"/>
          <p:nvPr/>
        </p:nvSpPr>
        <p:spPr>
          <a:xfrm>
            <a:off x="2895600" y="3790890"/>
            <a:ext cx="2362200" cy="400110"/>
          </a:xfrm>
          <a:prstGeom prst="rect">
            <a:avLst/>
          </a:prstGeom>
          <a:noFill/>
        </p:spPr>
        <p:txBody>
          <a:bodyPr wrap="square" rtlCol="0">
            <a:spAutoFit/>
          </a:bodyPr>
          <a:lstStyle/>
          <a:p>
            <a:r>
              <a:rPr lang="en-US" sz="2000" dirty="0" smtClean="0">
                <a:solidFill>
                  <a:srgbClr val="0000FF"/>
                </a:solidFill>
              </a:rPr>
              <a:t>Take limit as </a:t>
            </a:r>
            <a:r>
              <a:rPr lang="en-US" sz="2000" dirty="0" smtClean="0">
                <a:solidFill>
                  <a:srgbClr val="0000FF"/>
                </a:solidFill>
                <a:latin typeface="Symbol" pitchFamily="18" charset="2"/>
              </a:rPr>
              <a:t>D</a:t>
            </a:r>
            <a:r>
              <a:rPr lang="en-US" sz="2000" dirty="0" smtClean="0">
                <a:solidFill>
                  <a:srgbClr val="0000FF"/>
                </a:solidFill>
              </a:rPr>
              <a:t>r</a:t>
            </a:r>
            <a:r>
              <a:rPr lang="en-US" sz="2000" dirty="0" smtClean="0">
                <a:solidFill>
                  <a:srgbClr val="0000FF"/>
                </a:solidFill>
                <a:latin typeface="Arial"/>
                <a:cs typeface="Arial"/>
              </a:rPr>
              <a:t>→0:</a:t>
            </a:r>
            <a:endParaRPr lang="en-US" sz="2000" dirty="0" smtClean="0">
              <a:solidFill>
                <a:srgbClr val="0000FF"/>
              </a:solidFill>
            </a:endParaRPr>
          </a:p>
        </p:txBody>
      </p:sp>
      <p:graphicFrame>
        <p:nvGraphicFramePr>
          <p:cNvPr id="36870" name="Object 6"/>
          <p:cNvGraphicFramePr>
            <a:graphicFrameLocks noChangeAspect="1"/>
          </p:cNvGraphicFramePr>
          <p:nvPr/>
        </p:nvGraphicFramePr>
        <p:xfrm>
          <a:off x="5321300" y="3570890"/>
          <a:ext cx="1841500" cy="800100"/>
        </p:xfrm>
        <a:graphic>
          <a:graphicData uri="http://schemas.openxmlformats.org/presentationml/2006/ole">
            <mc:AlternateContent xmlns:mc="http://schemas.openxmlformats.org/markup-compatibility/2006">
              <mc:Choice xmlns:v="urn:schemas-microsoft-com:vml" Requires="v">
                <p:oleObj spid="_x0000_s68612" name="Equation" r:id="rId9" imgW="1841400" imgH="799920" progId="Equation.DSMT4">
                  <p:embed/>
                </p:oleObj>
              </mc:Choice>
              <mc:Fallback>
                <p:oleObj name="Equation" r:id="rId9" imgW="1841400" imgH="7999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21300" y="3570890"/>
                        <a:ext cx="18415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171552" y="4332890"/>
            <a:ext cx="2438400" cy="707886"/>
          </a:xfrm>
          <a:prstGeom prst="rect">
            <a:avLst/>
          </a:prstGeom>
          <a:noFill/>
        </p:spPr>
        <p:txBody>
          <a:bodyPr wrap="square" rtlCol="0">
            <a:spAutoFit/>
          </a:bodyPr>
          <a:lstStyle/>
          <a:p>
            <a:r>
              <a:rPr lang="en-US" sz="2000" dirty="0" smtClean="0">
                <a:solidFill>
                  <a:srgbClr val="0000FF"/>
                </a:solidFill>
              </a:rPr>
              <a:t>Put </a:t>
            </a:r>
            <a:r>
              <a:rPr lang="en-US" sz="2000" dirty="0" err="1" smtClean="0">
                <a:solidFill>
                  <a:srgbClr val="0000FF"/>
                </a:solidFill>
              </a:rPr>
              <a:t>W</a:t>
            </a:r>
            <a:r>
              <a:rPr lang="en-US" sz="2000" baseline="-25000" dirty="0" err="1" smtClean="0">
                <a:solidFill>
                  <a:srgbClr val="0000FF"/>
                </a:solidFill>
              </a:rPr>
              <a:t>Ar</a:t>
            </a:r>
            <a:r>
              <a:rPr lang="en-US" sz="2000" dirty="0" smtClean="0">
                <a:solidFill>
                  <a:srgbClr val="0000FF"/>
                </a:solidFill>
              </a:rPr>
              <a:t> in terms of </a:t>
            </a:r>
            <a:r>
              <a:rPr lang="en-US" sz="2000" dirty="0" err="1" smtClean="0">
                <a:solidFill>
                  <a:srgbClr val="0000FF"/>
                </a:solidFill>
              </a:rPr>
              <a:t>conc</a:t>
            </a:r>
            <a:r>
              <a:rPr lang="en-US" sz="2000" dirty="0" smtClean="0">
                <a:solidFill>
                  <a:srgbClr val="0000FF"/>
                </a:solidFill>
              </a:rPr>
              <a:t> of oxygen (C</a:t>
            </a:r>
            <a:r>
              <a:rPr lang="en-US" sz="2000" baseline="-25000" dirty="0" smtClean="0">
                <a:solidFill>
                  <a:srgbClr val="0000FF"/>
                </a:solidFill>
              </a:rPr>
              <a:t>A</a:t>
            </a:r>
            <a:r>
              <a:rPr lang="en-US" sz="2000" dirty="0" smtClean="0">
                <a:solidFill>
                  <a:srgbClr val="0000FF"/>
                </a:solidFill>
              </a:rPr>
              <a:t>)</a:t>
            </a:r>
          </a:p>
        </p:txBody>
      </p:sp>
      <p:graphicFrame>
        <p:nvGraphicFramePr>
          <p:cNvPr id="36872" name="Object 8"/>
          <p:cNvGraphicFramePr>
            <a:graphicFrameLocks noChangeAspect="1"/>
          </p:cNvGraphicFramePr>
          <p:nvPr/>
        </p:nvGraphicFramePr>
        <p:xfrm>
          <a:off x="2781504" y="4403725"/>
          <a:ext cx="3343275" cy="625475"/>
        </p:xfrm>
        <a:graphic>
          <a:graphicData uri="http://schemas.openxmlformats.org/presentationml/2006/ole">
            <mc:AlternateContent xmlns:mc="http://schemas.openxmlformats.org/markup-compatibility/2006">
              <mc:Choice xmlns:v="urn:schemas-microsoft-com:vml" Requires="v">
                <p:oleObj spid="_x0000_s68613" name="Equation" r:id="rId11" imgW="3568680" imgH="622080" progId="Equation.DSMT4">
                  <p:embed/>
                </p:oleObj>
              </mc:Choice>
              <mc:Fallback>
                <p:oleObj name="Equation" r:id="rId11" imgW="3568680" imgH="6220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781504" y="4403725"/>
                        <a:ext cx="3343275"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46" name="TextBox 45"/>
          <p:cNvSpPr txBox="1"/>
          <p:nvPr/>
        </p:nvSpPr>
        <p:spPr>
          <a:xfrm>
            <a:off x="1219200" y="5092739"/>
            <a:ext cx="4495800" cy="707886"/>
          </a:xfrm>
          <a:prstGeom prst="rect">
            <a:avLst/>
          </a:prstGeom>
          <a:noFill/>
        </p:spPr>
        <p:txBody>
          <a:bodyPr wrap="square" rtlCol="0">
            <a:spAutoFit/>
          </a:bodyPr>
          <a:lstStyle/>
          <a:p>
            <a:pPr algn="ctr"/>
            <a:r>
              <a:rPr lang="en-US" sz="2000" dirty="0" smtClean="0">
                <a:solidFill>
                  <a:srgbClr val="7030A0"/>
                </a:solidFill>
              </a:rPr>
              <a:t>For every mole of O</a:t>
            </a:r>
            <a:r>
              <a:rPr lang="en-US" sz="2000" baseline="-25000" dirty="0" smtClean="0">
                <a:solidFill>
                  <a:srgbClr val="7030A0"/>
                </a:solidFill>
              </a:rPr>
              <a:t>2</a:t>
            </a:r>
            <a:r>
              <a:rPr lang="en-US" sz="2000" dirty="0" smtClean="0">
                <a:solidFill>
                  <a:srgbClr val="7030A0"/>
                </a:solidFill>
              </a:rPr>
              <a:t> that enters, a mol of CO</a:t>
            </a:r>
            <a:r>
              <a:rPr lang="en-US" sz="2000" baseline="-25000" dirty="0" smtClean="0">
                <a:solidFill>
                  <a:srgbClr val="7030A0"/>
                </a:solidFill>
              </a:rPr>
              <a:t>2</a:t>
            </a:r>
            <a:r>
              <a:rPr lang="en-US" sz="2000" dirty="0" smtClean="0">
                <a:solidFill>
                  <a:srgbClr val="7030A0"/>
                </a:solidFill>
              </a:rPr>
              <a:t> leaves </a:t>
            </a:r>
            <a:r>
              <a:rPr lang="en-US" sz="2000" dirty="0" smtClean="0">
                <a:solidFill>
                  <a:srgbClr val="7030A0"/>
                </a:solidFill>
                <a:latin typeface="Arial"/>
                <a:cs typeface="Arial"/>
              </a:rPr>
              <a:t>→ W</a:t>
            </a:r>
            <a:r>
              <a:rPr lang="en-US" sz="2000" baseline="-25000" dirty="0" smtClean="0">
                <a:solidFill>
                  <a:srgbClr val="7030A0"/>
                </a:solidFill>
                <a:latin typeface="Arial"/>
                <a:cs typeface="Arial"/>
              </a:rPr>
              <a:t>O2</a:t>
            </a:r>
            <a:r>
              <a:rPr lang="en-US" sz="2000" dirty="0" smtClean="0">
                <a:solidFill>
                  <a:srgbClr val="7030A0"/>
                </a:solidFill>
                <a:latin typeface="Arial"/>
                <a:cs typeface="Arial"/>
              </a:rPr>
              <a:t>=-W</a:t>
            </a:r>
            <a:r>
              <a:rPr lang="en-US" sz="2000" baseline="-25000" dirty="0" smtClean="0">
                <a:solidFill>
                  <a:srgbClr val="7030A0"/>
                </a:solidFill>
                <a:latin typeface="Arial"/>
                <a:cs typeface="Arial"/>
              </a:rPr>
              <a:t>CO2</a:t>
            </a:r>
            <a:endParaRPr lang="en-US" sz="2000" dirty="0" smtClean="0">
              <a:solidFill>
                <a:srgbClr val="7030A0"/>
              </a:solidFill>
            </a:endParaRPr>
          </a:p>
        </p:txBody>
      </p:sp>
      <p:graphicFrame>
        <p:nvGraphicFramePr>
          <p:cNvPr id="36873" name="Object 9"/>
          <p:cNvGraphicFramePr>
            <a:graphicFrameLocks noChangeAspect="1"/>
          </p:cNvGraphicFramePr>
          <p:nvPr/>
        </p:nvGraphicFramePr>
        <p:xfrm>
          <a:off x="5715000" y="5133945"/>
          <a:ext cx="1916112" cy="625475"/>
        </p:xfrm>
        <a:graphic>
          <a:graphicData uri="http://schemas.openxmlformats.org/presentationml/2006/ole">
            <mc:AlternateContent xmlns:mc="http://schemas.openxmlformats.org/markup-compatibility/2006">
              <mc:Choice xmlns:v="urn:schemas-microsoft-com:vml" Requires="v">
                <p:oleObj spid="_x0000_s68614" name="Equation" r:id="rId13" imgW="2044440" imgH="622080" progId="Equation.DSMT4">
                  <p:embed/>
                </p:oleObj>
              </mc:Choice>
              <mc:Fallback>
                <p:oleObj name="Equation" r:id="rId13" imgW="2044440" imgH="622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15000" y="5133945"/>
                        <a:ext cx="191611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48" name="TextBox 47"/>
          <p:cNvSpPr txBox="1"/>
          <p:nvPr/>
        </p:nvSpPr>
        <p:spPr>
          <a:xfrm>
            <a:off x="6296331" y="4516407"/>
            <a:ext cx="2676117" cy="400110"/>
          </a:xfrm>
          <a:prstGeom prst="rect">
            <a:avLst/>
          </a:prstGeom>
          <a:noFill/>
        </p:spPr>
        <p:txBody>
          <a:bodyPr wrap="none" rtlCol="0">
            <a:spAutoFit/>
          </a:bodyPr>
          <a:lstStyle/>
          <a:p>
            <a:r>
              <a:rPr lang="en-US" sz="2000" dirty="0" smtClean="0"/>
              <a:t>D</a:t>
            </a:r>
            <a:r>
              <a:rPr lang="en-US" sz="2000" baseline="-25000" dirty="0" smtClean="0"/>
              <a:t>e</a:t>
            </a:r>
            <a:r>
              <a:rPr lang="en-US" sz="2000" dirty="0" smtClean="0"/>
              <a:t>: effective diffusivity</a:t>
            </a:r>
          </a:p>
        </p:txBody>
      </p:sp>
      <p:sp>
        <p:nvSpPr>
          <p:cNvPr id="49" name="TextBox 48"/>
          <p:cNvSpPr txBox="1"/>
          <p:nvPr/>
        </p:nvSpPr>
        <p:spPr>
          <a:xfrm>
            <a:off x="193040" y="5882850"/>
            <a:ext cx="1905000" cy="707886"/>
          </a:xfrm>
          <a:prstGeom prst="rect">
            <a:avLst/>
          </a:prstGeom>
          <a:noFill/>
        </p:spPr>
        <p:txBody>
          <a:bodyPr wrap="square" rtlCol="0">
            <a:spAutoFit/>
          </a:bodyPr>
          <a:lstStyle/>
          <a:p>
            <a:r>
              <a:rPr lang="en-US" sz="2000" dirty="0" smtClean="0">
                <a:solidFill>
                  <a:srgbClr val="0000FF"/>
                </a:solidFill>
              </a:rPr>
              <a:t>Plug </a:t>
            </a:r>
            <a:r>
              <a:rPr lang="en-US" sz="2000" dirty="0" err="1" smtClean="0">
                <a:solidFill>
                  <a:srgbClr val="0000FF"/>
                </a:solidFill>
              </a:rPr>
              <a:t>W</a:t>
            </a:r>
            <a:r>
              <a:rPr lang="en-US" sz="2000" baseline="-25000" dirty="0" err="1" smtClean="0">
                <a:solidFill>
                  <a:srgbClr val="0000FF"/>
                </a:solidFill>
              </a:rPr>
              <a:t>Ar</a:t>
            </a:r>
            <a:r>
              <a:rPr lang="en-US" sz="2000" dirty="0" smtClean="0">
                <a:solidFill>
                  <a:srgbClr val="0000FF"/>
                </a:solidFill>
              </a:rPr>
              <a:t> into mole balance:</a:t>
            </a:r>
          </a:p>
        </p:txBody>
      </p:sp>
      <p:graphicFrame>
        <p:nvGraphicFramePr>
          <p:cNvPr id="36874" name="Object 10"/>
          <p:cNvGraphicFramePr>
            <a:graphicFrameLocks noChangeAspect="1"/>
          </p:cNvGraphicFramePr>
          <p:nvPr>
            <p:extLst/>
          </p:nvPr>
        </p:nvGraphicFramePr>
        <p:xfrm>
          <a:off x="2291080" y="5870448"/>
          <a:ext cx="2273300" cy="685800"/>
        </p:xfrm>
        <a:graphic>
          <a:graphicData uri="http://schemas.openxmlformats.org/presentationml/2006/ole">
            <mc:AlternateContent xmlns:mc="http://schemas.openxmlformats.org/markup-compatibility/2006">
              <mc:Choice xmlns:v="urn:schemas-microsoft-com:vml" Requires="v">
                <p:oleObj spid="_x0000_s68615" name="Equation" r:id="rId15" imgW="2273040" imgH="685800" progId="Equation.DSMT4">
                  <p:embed/>
                </p:oleObj>
              </mc:Choice>
              <mc:Fallback>
                <p:oleObj name="Equation" r:id="rId15" imgW="2273040" imgH="6858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91080" y="5870448"/>
                        <a:ext cx="22733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 name="TextBox 50"/>
          <p:cNvSpPr txBox="1"/>
          <p:nvPr/>
        </p:nvSpPr>
        <p:spPr>
          <a:xfrm>
            <a:off x="4757420" y="5987411"/>
            <a:ext cx="1905000" cy="400110"/>
          </a:xfrm>
          <a:prstGeom prst="rect">
            <a:avLst/>
          </a:prstGeom>
          <a:noFill/>
        </p:spPr>
        <p:txBody>
          <a:bodyPr wrap="square" rtlCol="0">
            <a:spAutoFit/>
          </a:bodyPr>
          <a:lstStyle/>
          <a:p>
            <a:r>
              <a:rPr lang="en-US" sz="2000" dirty="0" smtClean="0">
                <a:solidFill>
                  <a:srgbClr val="0000FF"/>
                </a:solidFill>
              </a:rPr>
              <a:t>Divide out –D</a:t>
            </a:r>
            <a:r>
              <a:rPr lang="en-US" sz="2000" baseline="-25000" dirty="0" smtClean="0">
                <a:solidFill>
                  <a:srgbClr val="0000FF"/>
                </a:solidFill>
              </a:rPr>
              <a:t>e</a:t>
            </a:r>
            <a:r>
              <a:rPr lang="en-US" sz="2000" dirty="0" smtClean="0">
                <a:solidFill>
                  <a:srgbClr val="0000FF"/>
                </a:solidFill>
              </a:rPr>
              <a:t>:</a:t>
            </a:r>
          </a:p>
        </p:txBody>
      </p:sp>
      <p:graphicFrame>
        <p:nvGraphicFramePr>
          <p:cNvPr id="36875" name="Object 11"/>
          <p:cNvGraphicFramePr>
            <a:graphicFrameLocks noChangeAspect="1"/>
          </p:cNvGraphicFramePr>
          <p:nvPr>
            <p:extLst/>
          </p:nvPr>
        </p:nvGraphicFramePr>
        <p:xfrm>
          <a:off x="6855460" y="5849811"/>
          <a:ext cx="2095500" cy="685800"/>
        </p:xfrm>
        <a:graphic>
          <a:graphicData uri="http://schemas.openxmlformats.org/presentationml/2006/ole">
            <mc:AlternateContent xmlns:mc="http://schemas.openxmlformats.org/markup-compatibility/2006">
              <mc:Choice xmlns:v="urn:schemas-microsoft-com:vml" Requires="v">
                <p:oleObj spid="_x0000_s68616" name="Equation" r:id="rId17" imgW="2095200" imgH="685800" progId="Equation.3">
                  <p:embed/>
                </p:oleObj>
              </mc:Choice>
              <mc:Fallback>
                <p:oleObj name="Equation" r:id="rId17" imgW="2095200" imgH="6858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55460" y="5849811"/>
                        <a:ext cx="20955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808671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2000"/>
                                        <p:tgtEl>
                                          <p:spTgt spid="32"/>
                                        </p:tgtEl>
                                      </p:cBhvr>
                                    </p:animEffect>
                                  </p:childTnLst>
                                </p:cTn>
                              </p:par>
                            </p:childTnLst>
                          </p:cTn>
                        </p:par>
                        <p:par>
                          <p:cTn id="12" fill="hold">
                            <p:stCondLst>
                              <p:cond delay="3000"/>
                            </p:stCondLst>
                            <p:childTnLst>
                              <p:par>
                                <p:cTn id="13" presetID="10" presetClass="entr" presetSubtype="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2000"/>
                                        <p:tgtEl>
                                          <p:spTgt spid="31"/>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36"/>
                                        </p:tgtEl>
                                        <p:attrNameLst>
                                          <p:attrName>style.visibility</p:attrName>
                                        </p:attrNameLst>
                                      </p:cBhvr>
                                      <p:to>
                                        <p:strVal val="visible"/>
                                      </p:to>
                                    </p:set>
                                    <p:anim calcmode="lin" valueType="num">
                                      <p:cBhvr>
                                        <p:cTn id="20" dur="500" fill="hold"/>
                                        <p:tgtEl>
                                          <p:spTgt spid="36"/>
                                        </p:tgtEl>
                                        <p:attrNameLst>
                                          <p:attrName>ppt_w</p:attrName>
                                        </p:attrNameLst>
                                      </p:cBhvr>
                                      <p:tavLst>
                                        <p:tav tm="0">
                                          <p:val>
                                            <p:fltVal val="0"/>
                                          </p:val>
                                        </p:tav>
                                        <p:tav tm="100000">
                                          <p:val>
                                            <p:strVal val="#ppt_w"/>
                                          </p:val>
                                        </p:tav>
                                      </p:tavLst>
                                    </p:anim>
                                    <p:anim calcmode="lin" valueType="num">
                                      <p:cBhvr>
                                        <p:cTn id="21" dur="500" fill="hold"/>
                                        <p:tgtEl>
                                          <p:spTgt spid="36"/>
                                        </p:tgtEl>
                                        <p:attrNameLst>
                                          <p:attrName>ppt_h</p:attrName>
                                        </p:attrNameLst>
                                      </p:cBhvr>
                                      <p:tavLst>
                                        <p:tav tm="0">
                                          <p:val>
                                            <p:fltVal val="0"/>
                                          </p:val>
                                        </p:tav>
                                        <p:tav tm="100000">
                                          <p:val>
                                            <p:strVal val="#ppt_h"/>
                                          </p:val>
                                        </p:tav>
                                      </p:tavLst>
                                    </p:anim>
                                    <p:animEffect transition="in" filter="fade">
                                      <p:cBhvr>
                                        <p:cTn id="22" dur="500"/>
                                        <p:tgtEl>
                                          <p:spTgt spid="3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6868"/>
                                        </p:tgtEl>
                                        <p:attrNameLst>
                                          <p:attrName>style.visibility</p:attrName>
                                        </p:attrNameLst>
                                      </p:cBhvr>
                                      <p:to>
                                        <p:strVal val="visible"/>
                                      </p:to>
                                    </p:set>
                                    <p:animEffect transition="in" filter="wipe(left)">
                                      <p:cBhvr>
                                        <p:cTn id="27" dur="1000"/>
                                        <p:tgtEl>
                                          <p:spTgt spid="36868"/>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500" fill="hold"/>
                                        <p:tgtEl>
                                          <p:spTgt spid="39"/>
                                        </p:tgtEl>
                                        <p:attrNameLst>
                                          <p:attrName>ppt_w</p:attrName>
                                        </p:attrNameLst>
                                      </p:cBhvr>
                                      <p:tavLst>
                                        <p:tav tm="0">
                                          <p:val>
                                            <p:fltVal val="0"/>
                                          </p:val>
                                        </p:tav>
                                        <p:tav tm="100000">
                                          <p:val>
                                            <p:strVal val="#ppt_w"/>
                                          </p:val>
                                        </p:tav>
                                      </p:tavLst>
                                    </p:anim>
                                    <p:anim calcmode="lin" valueType="num">
                                      <p:cBhvr>
                                        <p:cTn id="33" dur="500" fill="hold"/>
                                        <p:tgtEl>
                                          <p:spTgt spid="39"/>
                                        </p:tgtEl>
                                        <p:attrNameLst>
                                          <p:attrName>ppt_h</p:attrName>
                                        </p:attrNameLst>
                                      </p:cBhvr>
                                      <p:tavLst>
                                        <p:tav tm="0">
                                          <p:val>
                                            <p:fltVal val="0"/>
                                          </p:val>
                                        </p:tav>
                                        <p:tav tm="100000">
                                          <p:val>
                                            <p:strVal val="#ppt_h"/>
                                          </p:val>
                                        </p:tav>
                                      </p:tavLst>
                                    </p:anim>
                                    <p:animEffect transition="in" filter="fade">
                                      <p:cBhvr>
                                        <p:cTn id="34" dur="500"/>
                                        <p:tgtEl>
                                          <p:spTgt spid="3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6870"/>
                                        </p:tgtEl>
                                        <p:attrNameLst>
                                          <p:attrName>style.visibility</p:attrName>
                                        </p:attrNameLst>
                                      </p:cBhvr>
                                      <p:to>
                                        <p:strVal val="visible"/>
                                      </p:to>
                                    </p:set>
                                    <p:animEffect transition="in" filter="wipe(left)">
                                      <p:cBhvr>
                                        <p:cTn id="39" dur="1000"/>
                                        <p:tgtEl>
                                          <p:spTgt spid="36870"/>
                                        </p:tgtEl>
                                      </p:cBhvr>
                                    </p:animEffect>
                                  </p:childTnLst>
                                </p:cTn>
                              </p:par>
                            </p:childTnLst>
                          </p:cTn>
                        </p:par>
                      </p:childTnLst>
                    </p:cTn>
                  </p:par>
                  <p:par>
                    <p:cTn id="40" fill="hold">
                      <p:stCondLst>
                        <p:cond delay="indefinite"/>
                      </p:stCondLst>
                      <p:childTnLst>
                        <p:par>
                          <p:cTn id="41" fill="hold">
                            <p:stCondLst>
                              <p:cond delay="0"/>
                            </p:stCondLst>
                            <p:childTnLst>
                              <p:par>
                                <p:cTn id="42" presetID="27" presetClass="entr" presetSubtype="0" fill="hold" grpId="0" nodeType="clickEffect">
                                  <p:stCondLst>
                                    <p:cond delay="0"/>
                                  </p:stCondLst>
                                  <p:iterate type="lt">
                                    <p:tmPct val="50000"/>
                                  </p:iterate>
                                  <p:childTnLst>
                                    <p:set>
                                      <p:cBhvr>
                                        <p:cTn id="43" dur="1" fill="hold">
                                          <p:stCondLst>
                                            <p:cond delay="0"/>
                                          </p:stCondLst>
                                        </p:cTn>
                                        <p:tgtEl>
                                          <p:spTgt spid="42"/>
                                        </p:tgtEl>
                                        <p:attrNameLst>
                                          <p:attrName>style.visibility</p:attrName>
                                        </p:attrNameLst>
                                      </p:cBhvr>
                                      <p:to>
                                        <p:strVal val="visible"/>
                                      </p:to>
                                    </p:set>
                                    <p:anim calcmode="discrete" valueType="clr">
                                      <p:cBhvr override="childStyle">
                                        <p:cTn id="44"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45" dur="80"/>
                                        <p:tgtEl>
                                          <p:spTgt spid="42"/>
                                        </p:tgtEl>
                                        <p:attrNameLst>
                                          <p:attrName>fillcolor</p:attrName>
                                        </p:attrNameLst>
                                      </p:cBhvr>
                                      <p:tavLst>
                                        <p:tav tm="0">
                                          <p:val>
                                            <p:clrVal>
                                              <a:schemeClr val="accent2"/>
                                            </p:clrVal>
                                          </p:val>
                                        </p:tav>
                                        <p:tav tm="50000">
                                          <p:val>
                                            <p:clrVal>
                                              <a:schemeClr val="hlink"/>
                                            </p:clrVal>
                                          </p:val>
                                        </p:tav>
                                      </p:tavLst>
                                    </p:anim>
                                    <p:set>
                                      <p:cBhvr>
                                        <p:cTn id="46" dur="80"/>
                                        <p:tgtEl>
                                          <p:spTgt spid="42"/>
                                        </p:tgtEl>
                                        <p:attrNameLst>
                                          <p:attrName>fill.type</p:attrName>
                                        </p:attrNameLst>
                                      </p:cBhvr>
                                      <p:to>
                                        <p:strVal val="solid"/>
                                      </p:to>
                                    </p:se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36872"/>
                                        </p:tgtEl>
                                        <p:attrNameLst>
                                          <p:attrName>style.visibility</p:attrName>
                                        </p:attrNameLst>
                                      </p:cBhvr>
                                      <p:to>
                                        <p:strVal val="visible"/>
                                      </p:to>
                                    </p:set>
                                    <p:animEffect transition="in" filter="dissolve">
                                      <p:cBhvr>
                                        <p:cTn id="51" dur="500"/>
                                        <p:tgtEl>
                                          <p:spTgt spid="3687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wipe(left)">
                                      <p:cBhvr>
                                        <p:cTn id="56" dur="1000"/>
                                        <p:tgtEl>
                                          <p:spTgt spid="48"/>
                                        </p:tgtEl>
                                      </p:cBhvr>
                                    </p:animEffect>
                                  </p:childTnLst>
                                </p:cTn>
                              </p:par>
                            </p:childTnLst>
                          </p:cTn>
                        </p:par>
                      </p:childTnLst>
                    </p:cTn>
                  </p:par>
                  <p:par>
                    <p:cTn id="57" fill="hold">
                      <p:stCondLst>
                        <p:cond delay="indefinite"/>
                      </p:stCondLst>
                      <p:childTnLst>
                        <p:par>
                          <p:cTn id="58" fill="hold">
                            <p:stCondLst>
                              <p:cond delay="0"/>
                            </p:stCondLst>
                            <p:childTnLst>
                              <p:par>
                                <p:cTn id="59" presetID="27" presetClass="entr" presetSubtype="0" fill="hold" grpId="0" nodeType="clickEffect">
                                  <p:stCondLst>
                                    <p:cond delay="0"/>
                                  </p:stCondLst>
                                  <p:iterate type="lt">
                                    <p:tmPct val="50000"/>
                                  </p:iterate>
                                  <p:childTnLst>
                                    <p:set>
                                      <p:cBhvr>
                                        <p:cTn id="60" dur="1" fill="hold">
                                          <p:stCondLst>
                                            <p:cond delay="0"/>
                                          </p:stCondLst>
                                        </p:cTn>
                                        <p:tgtEl>
                                          <p:spTgt spid="46"/>
                                        </p:tgtEl>
                                        <p:attrNameLst>
                                          <p:attrName>style.visibility</p:attrName>
                                        </p:attrNameLst>
                                      </p:cBhvr>
                                      <p:to>
                                        <p:strVal val="visible"/>
                                      </p:to>
                                    </p:set>
                                    <p:anim calcmode="discrete" valueType="clr">
                                      <p:cBhvr override="childStyle">
                                        <p:cTn id="61" dur="80"/>
                                        <p:tgtEl>
                                          <p:spTgt spid="46"/>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46"/>
                                        </p:tgtEl>
                                        <p:attrNameLst>
                                          <p:attrName>fillcolor</p:attrName>
                                        </p:attrNameLst>
                                      </p:cBhvr>
                                      <p:tavLst>
                                        <p:tav tm="0">
                                          <p:val>
                                            <p:clrVal>
                                              <a:schemeClr val="accent2"/>
                                            </p:clrVal>
                                          </p:val>
                                        </p:tav>
                                        <p:tav tm="50000">
                                          <p:val>
                                            <p:clrVal>
                                              <a:schemeClr val="hlink"/>
                                            </p:clrVal>
                                          </p:val>
                                        </p:tav>
                                      </p:tavLst>
                                    </p:anim>
                                    <p:set>
                                      <p:cBhvr>
                                        <p:cTn id="63" dur="80"/>
                                        <p:tgtEl>
                                          <p:spTgt spid="46"/>
                                        </p:tgtEl>
                                        <p:attrNameLst>
                                          <p:attrName>fill.type</p:attrName>
                                        </p:attrNameLst>
                                      </p:cBhvr>
                                      <p:to>
                                        <p:strVal val="solid"/>
                                      </p:to>
                                    </p:se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nodeType="clickEffect">
                                  <p:stCondLst>
                                    <p:cond delay="0"/>
                                  </p:stCondLst>
                                  <p:childTnLst>
                                    <p:set>
                                      <p:cBhvr>
                                        <p:cTn id="67" dur="1" fill="hold">
                                          <p:stCondLst>
                                            <p:cond delay="0"/>
                                          </p:stCondLst>
                                        </p:cTn>
                                        <p:tgtEl>
                                          <p:spTgt spid="36873"/>
                                        </p:tgtEl>
                                        <p:attrNameLst>
                                          <p:attrName>style.visibility</p:attrName>
                                        </p:attrNameLst>
                                      </p:cBhvr>
                                      <p:to>
                                        <p:strVal val="visible"/>
                                      </p:to>
                                    </p:set>
                                    <p:animEffect transition="in" filter="dissolve">
                                      <p:cBhvr>
                                        <p:cTn id="68" dur="500"/>
                                        <p:tgtEl>
                                          <p:spTgt spid="36873"/>
                                        </p:tgtEl>
                                      </p:cBhvr>
                                    </p:animEffect>
                                  </p:childTnLst>
                                </p:cTn>
                              </p:par>
                            </p:childTnLst>
                          </p:cTn>
                        </p:par>
                      </p:childTnLst>
                    </p:cTn>
                  </p:par>
                  <p:par>
                    <p:cTn id="69" fill="hold">
                      <p:stCondLst>
                        <p:cond delay="indefinite"/>
                      </p:stCondLst>
                      <p:childTnLst>
                        <p:par>
                          <p:cTn id="70" fill="hold">
                            <p:stCondLst>
                              <p:cond delay="0"/>
                            </p:stCondLst>
                            <p:childTnLst>
                              <p:par>
                                <p:cTn id="71" presetID="27" presetClass="entr" presetSubtype="0" fill="hold" grpId="0" nodeType="clickEffect">
                                  <p:stCondLst>
                                    <p:cond delay="0"/>
                                  </p:stCondLst>
                                  <p:iterate type="lt">
                                    <p:tmPct val="50000"/>
                                  </p:iterate>
                                  <p:childTnLst>
                                    <p:set>
                                      <p:cBhvr>
                                        <p:cTn id="72" dur="1" fill="hold">
                                          <p:stCondLst>
                                            <p:cond delay="0"/>
                                          </p:stCondLst>
                                        </p:cTn>
                                        <p:tgtEl>
                                          <p:spTgt spid="49"/>
                                        </p:tgtEl>
                                        <p:attrNameLst>
                                          <p:attrName>style.visibility</p:attrName>
                                        </p:attrNameLst>
                                      </p:cBhvr>
                                      <p:to>
                                        <p:strVal val="visible"/>
                                      </p:to>
                                    </p:set>
                                    <p:anim calcmode="discrete" valueType="clr">
                                      <p:cBhvr override="childStyle">
                                        <p:cTn id="73" dur="80"/>
                                        <p:tgtEl>
                                          <p:spTgt spid="49"/>
                                        </p:tgtEl>
                                        <p:attrNameLst>
                                          <p:attrName>style.color</p:attrName>
                                        </p:attrNameLst>
                                      </p:cBhvr>
                                      <p:tavLst>
                                        <p:tav tm="0">
                                          <p:val>
                                            <p:clrVal>
                                              <a:schemeClr val="accent2"/>
                                            </p:clrVal>
                                          </p:val>
                                        </p:tav>
                                        <p:tav tm="50000">
                                          <p:val>
                                            <p:clrVal>
                                              <a:schemeClr val="hlink"/>
                                            </p:clrVal>
                                          </p:val>
                                        </p:tav>
                                      </p:tavLst>
                                    </p:anim>
                                    <p:anim calcmode="discrete" valueType="clr">
                                      <p:cBhvr>
                                        <p:cTn id="74" dur="80"/>
                                        <p:tgtEl>
                                          <p:spTgt spid="49"/>
                                        </p:tgtEl>
                                        <p:attrNameLst>
                                          <p:attrName>fillcolor</p:attrName>
                                        </p:attrNameLst>
                                      </p:cBhvr>
                                      <p:tavLst>
                                        <p:tav tm="0">
                                          <p:val>
                                            <p:clrVal>
                                              <a:schemeClr val="accent2"/>
                                            </p:clrVal>
                                          </p:val>
                                        </p:tav>
                                        <p:tav tm="50000">
                                          <p:val>
                                            <p:clrVal>
                                              <a:schemeClr val="hlink"/>
                                            </p:clrVal>
                                          </p:val>
                                        </p:tav>
                                      </p:tavLst>
                                    </p:anim>
                                    <p:set>
                                      <p:cBhvr>
                                        <p:cTn id="75" dur="80"/>
                                        <p:tgtEl>
                                          <p:spTgt spid="49"/>
                                        </p:tgtEl>
                                        <p:attrNameLst>
                                          <p:attrName>fill.type</p:attrName>
                                        </p:attrNameLst>
                                      </p:cBhvr>
                                      <p:to>
                                        <p:strVal val="solid"/>
                                      </p:to>
                                    </p:se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6874"/>
                                        </p:tgtEl>
                                        <p:attrNameLst>
                                          <p:attrName>style.visibility</p:attrName>
                                        </p:attrNameLst>
                                      </p:cBhvr>
                                      <p:to>
                                        <p:strVal val="visible"/>
                                      </p:to>
                                    </p:set>
                                    <p:animEffect transition="in" filter="wipe(left)">
                                      <p:cBhvr>
                                        <p:cTn id="80" dur="1000"/>
                                        <p:tgtEl>
                                          <p:spTgt spid="36874"/>
                                        </p:tgtEl>
                                      </p:cBhvr>
                                    </p:animEffect>
                                  </p:childTnLst>
                                </p:cTn>
                              </p:par>
                            </p:childTnLst>
                          </p:cTn>
                        </p:par>
                      </p:childTnLst>
                    </p:cTn>
                  </p:par>
                  <p:par>
                    <p:cTn id="81" fill="hold">
                      <p:stCondLst>
                        <p:cond delay="indefinite"/>
                      </p:stCondLst>
                      <p:childTnLst>
                        <p:par>
                          <p:cTn id="82" fill="hold">
                            <p:stCondLst>
                              <p:cond delay="0"/>
                            </p:stCondLst>
                            <p:childTnLst>
                              <p:par>
                                <p:cTn id="83" presetID="27" presetClass="entr" presetSubtype="0" fill="hold" grpId="0" nodeType="clickEffect">
                                  <p:stCondLst>
                                    <p:cond delay="0"/>
                                  </p:stCondLst>
                                  <p:iterate type="lt">
                                    <p:tmPct val="50000"/>
                                  </p:iterate>
                                  <p:childTnLst>
                                    <p:set>
                                      <p:cBhvr>
                                        <p:cTn id="84" dur="1" fill="hold">
                                          <p:stCondLst>
                                            <p:cond delay="0"/>
                                          </p:stCondLst>
                                        </p:cTn>
                                        <p:tgtEl>
                                          <p:spTgt spid="51"/>
                                        </p:tgtEl>
                                        <p:attrNameLst>
                                          <p:attrName>style.visibility</p:attrName>
                                        </p:attrNameLst>
                                      </p:cBhvr>
                                      <p:to>
                                        <p:strVal val="visible"/>
                                      </p:to>
                                    </p:set>
                                    <p:anim calcmode="discrete" valueType="clr">
                                      <p:cBhvr override="childStyle">
                                        <p:cTn id="85"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86" dur="80"/>
                                        <p:tgtEl>
                                          <p:spTgt spid="51"/>
                                        </p:tgtEl>
                                        <p:attrNameLst>
                                          <p:attrName>fillcolor</p:attrName>
                                        </p:attrNameLst>
                                      </p:cBhvr>
                                      <p:tavLst>
                                        <p:tav tm="0">
                                          <p:val>
                                            <p:clrVal>
                                              <a:schemeClr val="accent2"/>
                                            </p:clrVal>
                                          </p:val>
                                        </p:tav>
                                        <p:tav tm="50000">
                                          <p:val>
                                            <p:clrVal>
                                              <a:schemeClr val="hlink"/>
                                            </p:clrVal>
                                          </p:val>
                                        </p:tav>
                                      </p:tavLst>
                                    </p:anim>
                                    <p:set>
                                      <p:cBhvr>
                                        <p:cTn id="87" dur="80"/>
                                        <p:tgtEl>
                                          <p:spTgt spid="51"/>
                                        </p:tgtEl>
                                        <p:attrNameLst>
                                          <p:attrName>fill.type</p:attrName>
                                        </p:attrNameLst>
                                      </p:cBhvr>
                                      <p:to>
                                        <p:strVal val="solid"/>
                                      </p:to>
                                    </p:se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6875"/>
                                        </p:tgtEl>
                                        <p:attrNameLst>
                                          <p:attrName>style.visibility</p:attrName>
                                        </p:attrNameLst>
                                      </p:cBhvr>
                                      <p:to>
                                        <p:strVal val="visible"/>
                                      </p:to>
                                    </p:set>
                                    <p:animEffect transition="in" filter="wipe(left)">
                                      <p:cBhvr>
                                        <p:cTn id="92" dur="1000"/>
                                        <p:tgtEl>
                                          <p:spTgt spid="368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6" grpId="0"/>
      <p:bldP spid="39" grpId="0"/>
      <p:bldP spid="42" grpId="0"/>
      <p:bldP spid="46" grpId="0"/>
      <p:bldP spid="48" grpId="0"/>
      <p:bldP spid="49" grpId="0"/>
      <p:bldP spid="5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Mole Balance on O</a:t>
            </a:r>
            <a:r>
              <a:rPr lang="en-US" baseline="-25000" dirty="0" smtClean="0"/>
              <a:t>2</a:t>
            </a:r>
            <a:r>
              <a:rPr lang="en-US" dirty="0" smtClean="0"/>
              <a:t> From r to </a:t>
            </a:r>
            <a:r>
              <a:rPr lang="en-US" dirty="0" err="1" smtClean="0"/>
              <a:t>r+</a:t>
            </a:r>
            <a:r>
              <a:rPr lang="en-US" dirty="0" err="1" smtClean="0">
                <a:latin typeface="Symbol" pitchFamily="18" charset="2"/>
              </a:rPr>
              <a:t>D</a:t>
            </a:r>
            <a:r>
              <a:rPr lang="en-US" dirty="0" err="1" smtClean="0">
                <a:latin typeface="+mn-lt"/>
              </a:rPr>
              <a:t>r</a:t>
            </a:r>
            <a:r>
              <a:rPr lang="en-US" dirty="0" smtClean="0">
                <a:latin typeface="+mn-lt"/>
              </a:rPr>
              <a:t> (2)</a:t>
            </a:r>
            <a:endParaRPr lang="en-US" dirty="0"/>
          </a:p>
        </p:txBody>
      </p:sp>
      <p:grpSp>
        <p:nvGrpSpPr>
          <p:cNvPr id="5" name="Group 27"/>
          <p:cNvGrpSpPr/>
          <p:nvPr/>
        </p:nvGrpSpPr>
        <p:grpSpPr>
          <a:xfrm>
            <a:off x="76200" y="1203354"/>
            <a:ext cx="2529548" cy="2987646"/>
            <a:chOff x="433754" y="765264"/>
            <a:chExt cx="2529548" cy="2987646"/>
          </a:xfrm>
        </p:grpSpPr>
        <p:grpSp>
          <p:nvGrpSpPr>
            <p:cNvPr id="6"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36867" name="Object 22"/>
          <p:cNvGraphicFramePr>
            <a:graphicFrameLocks noChangeAspect="1"/>
          </p:cNvGraphicFramePr>
          <p:nvPr/>
        </p:nvGraphicFramePr>
        <p:xfrm>
          <a:off x="1676400" y="1219200"/>
          <a:ext cx="1544638" cy="330200"/>
        </p:xfrm>
        <a:graphic>
          <a:graphicData uri="http://schemas.openxmlformats.org/presentationml/2006/ole">
            <mc:AlternateContent xmlns:mc="http://schemas.openxmlformats.org/markup-compatibility/2006">
              <mc:Choice xmlns:v="urn:schemas-microsoft-com:vml" Requires="v">
                <p:oleObj spid="_x0000_s69633" name="Equation" r:id="rId3" imgW="1663560" imgH="330120" progId="Equation.DSMT4">
                  <p:embed/>
                </p:oleObj>
              </mc:Choice>
              <mc:Fallback>
                <p:oleObj name="Equation" r:id="rId3" imgW="1663560" imgH="3301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12192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5" name="Object 11"/>
          <p:cNvGraphicFramePr>
            <a:graphicFrameLocks noChangeAspect="1"/>
          </p:cNvGraphicFramePr>
          <p:nvPr>
            <p:extLst/>
          </p:nvPr>
        </p:nvGraphicFramePr>
        <p:xfrm>
          <a:off x="4064000" y="1030224"/>
          <a:ext cx="2006600" cy="685800"/>
        </p:xfrm>
        <a:graphic>
          <a:graphicData uri="http://schemas.openxmlformats.org/presentationml/2006/ole">
            <mc:AlternateContent xmlns:mc="http://schemas.openxmlformats.org/markup-compatibility/2006">
              <mc:Choice xmlns:v="urn:schemas-microsoft-com:vml" Requires="v">
                <p:oleObj spid="_x0000_s69634" name="Equation" r:id="rId5" imgW="2006280" imgH="685800" progId="Equation.DSMT4">
                  <p:embed/>
                </p:oleObj>
              </mc:Choice>
              <mc:Fallback>
                <p:oleObj name="Equation" r:id="rId5" imgW="2006280" imgH="685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4000" y="1030224"/>
                        <a:ext cx="20066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8" name="Object 11"/>
          <p:cNvGraphicFramePr>
            <a:graphicFrameLocks noChangeAspect="1"/>
          </p:cNvGraphicFramePr>
          <p:nvPr>
            <p:extLst/>
          </p:nvPr>
        </p:nvGraphicFramePr>
        <p:xfrm>
          <a:off x="6273800" y="1027594"/>
          <a:ext cx="1651000" cy="622300"/>
        </p:xfrm>
        <a:graphic>
          <a:graphicData uri="http://schemas.openxmlformats.org/presentationml/2006/ole">
            <mc:AlternateContent xmlns:mc="http://schemas.openxmlformats.org/markup-compatibility/2006">
              <mc:Choice xmlns:v="urn:schemas-microsoft-com:vml" Requires="v">
                <p:oleObj spid="_x0000_s69635" name="Equation" r:id="rId7" imgW="1650960" imgH="622080" progId="Equation.DSMT4">
                  <p:embed/>
                </p:oleObj>
              </mc:Choice>
              <mc:Fallback>
                <p:oleObj name="Equation" r:id="rId7" imgW="1650960" imgH="622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73800" y="1027594"/>
                        <a:ext cx="16510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899" name="Object 11"/>
          <p:cNvGraphicFramePr>
            <a:graphicFrameLocks noChangeAspect="1"/>
          </p:cNvGraphicFramePr>
          <p:nvPr>
            <p:extLst/>
          </p:nvPr>
        </p:nvGraphicFramePr>
        <p:xfrm>
          <a:off x="4013200" y="1687449"/>
          <a:ext cx="1917700" cy="660400"/>
        </p:xfrm>
        <a:graphic>
          <a:graphicData uri="http://schemas.openxmlformats.org/presentationml/2006/ole">
            <mc:AlternateContent xmlns:mc="http://schemas.openxmlformats.org/markup-compatibility/2006">
              <mc:Choice xmlns:v="urn:schemas-microsoft-com:vml" Requires="v">
                <p:oleObj spid="_x0000_s69636" name="Equation" r:id="rId9" imgW="1917360" imgH="660240" progId="Equation.DSMT4">
                  <p:embed/>
                </p:oleObj>
              </mc:Choice>
              <mc:Fallback>
                <p:oleObj name="Equation" r:id="rId9" imgW="1917360" imgH="6602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13200" y="1687449"/>
                        <a:ext cx="19177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0" name="Object 11"/>
          <p:cNvGraphicFramePr>
            <a:graphicFrameLocks noChangeAspect="1"/>
          </p:cNvGraphicFramePr>
          <p:nvPr>
            <p:extLst/>
          </p:nvPr>
        </p:nvGraphicFramePr>
        <p:xfrm>
          <a:off x="6172200" y="1695856"/>
          <a:ext cx="1981200" cy="622300"/>
        </p:xfrm>
        <a:graphic>
          <a:graphicData uri="http://schemas.openxmlformats.org/presentationml/2006/ole">
            <mc:AlternateContent xmlns:mc="http://schemas.openxmlformats.org/markup-compatibility/2006">
              <mc:Choice xmlns:v="urn:schemas-microsoft-com:vml" Requires="v">
                <p:oleObj spid="_x0000_s69637" name="Equation" r:id="rId11" imgW="1981080" imgH="622080" progId="Equation.DSMT4">
                  <p:embed/>
                </p:oleObj>
              </mc:Choice>
              <mc:Fallback>
                <p:oleObj name="Equation" r:id="rId11" imgW="1981080" imgH="6220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72200" y="1695856"/>
                        <a:ext cx="19812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TextBox 43"/>
          <p:cNvSpPr txBox="1"/>
          <p:nvPr/>
        </p:nvSpPr>
        <p:spPr>
          <a:xfrm>
            <a:off x="2590800" y="2327922"/>
            <a:ext cx="6553200" cy="707886"/>
          </a:xfrm>
          <a:prstGeom prst="rect">
            <a:avLst/>
          </a:prstGeom>
          <a:noFill/>
        </p:spPr>
        <p:txBody>
          <a:bodyPr wrap="square" rtlCol="0">
            <a:spAutoFit/>
          </a:bodyPr>
          <a:lstStyle/>
          <a:p>
            <a:pPr algn="ctr"/>
            <a:r>
              <a:rPr lang="en-US" sz="2000" dirty="0" smtClean="0">
                <a:solidFill>
                  <a:srgbClr val="0000FF"/>
                </a:solidFill>
              </a:rPr>
              <a:t>Use boundary conditions to determine the concentration profile (C</a:t>
            </a:r>
            <a:r>
              <a:rPr lang="en-US" sz="2000" baseline="-25000" dirty="0" smtClean="0">
                <a:solidFill>
                  <a:srgbClr val="0000FF"/>
                </a:solidFill>
              </a:rPr>
              <a:t>A</a:t>
            </a:r>
            <a:r>
              <a:rPr lang="en-US" sz="2000" dirty="0" smtClean="0">
                <a:solidFill>
                  <a:srgbClr val="0000FF"/>
                </a:solidFill>
              </a:rPr>
              <a:t>/C</a:t>
            </a:r>
            <a:r>
              <a:rPr lang="en-US" sz="2000" baseline="-25000" dirty="0" smtClean="0">
                <a:solidFill>
                  <a:srgbClr val="0000FF"/>
                </a:solidFill>
              </a:rPr>
              <a:t>A0</a:t>
            </a:r>
            <a:r>
              <a:rPr lang="en-US" sz="2000" dirty="0" smtClean="0">
                <a:solidFill>
                  <a:srgbClr val="0000FF"/>
                </a:solidFill>
              </a:rPr>
              <a:t>) in terms of the various radii (R, R</a:t>
            </a:r>
            <a:r>
              <a:rPr lang="en-US" sz="2000" baseline="-25000" dirty="0" smtClean="0">
                <a:solidFill>
                  <a:srgbClr val="0000FF"/>
                </a:solidFill>
              </a:rPr>
              <a:t>0</a:t>
            </a:r>
            <a:r>
              <a:rPr lang="en-US" sz="2000" dirty="0" smtClean="0">
                <a:solidFill>
                  <a:srgbClr val="0000FF"/>
                </a:solidFill>
              </a:rPr>
              <a:t> &amp; r)</a:t>
            </a:r>
          </a:p>
        </p:txBody>
      </p:sp>
      <p:sp>
        <p:nvSpPr>
          <p:cNvPr id="45" name="TextBox 44"/>
          <p:cNvSpPr txBox="1"/>
          <p:nvPr/>
        </p:nvSpPr>
        <p:spPr>
          <a:xfrm>
            <a:off x="3347791" y="3046441"/>
            <a:ext cx="4424609" cy="400110"/>
          </a:xfrm>
          <a:prstGeom prst="rect">
            <a:avLst/>
          </a:prstGeom>
          <a:noFill/>
        </p:spPr>
        <p:txBody>
          <a:bodyPr wrap="none" rtlCol="0">
            <a:spAutoFit/>
          </a:bodyPr>
          <a:lstStyle/>
          <a:p>
            <a:r>
              <a:rPr lang="en-US" sz="2000" dirty="0" smtClean="0"/>
              <a:t>At r = R</a:t>
            </a:r>
            <a:r>
              <a:rPr lang="en-US" sz="2000" baseline="-25000" dirty="0" smtClean="0"/>
              <a:t>0</a:t>
            </a:r>
            <a:r>
              <a:rPr lang="en-US" sz="2000" dirty="0" smtClean="0"/>
              <a:t>, C</a:t>
            </a:r>
            <a:r>
              <a:rPr lang="en-US" sz="2000" baseline="-25000" dirty="0" smtClean="0"/>
              <a:t>A</a:t>
            </a:r>
            <a:r>
              <a:rPr lang="en-US" sz="2000" dirty="0" smtClean="0"/>
              <a:t>= C</a:t>
            </a:r>
            <a:r>
              <a:rPr lang="en-US" sz="2000" baseline="-25000" dirty="0" smtClean="0"/>
              <a:t>A0</a:t>
            </a:r>
            <a:r>
              <a:rPr lang="en-US" sz="2000" dirty="0" smtClean="0"/>
              <a:t> and at r = R, C</a:t>
            </a:r>
            <a:r>
              <a:rPr lang="en-US" sz="2000" baseline="-25000" dirty="0" smtClean="0"/>
              <a:t>A</a:t>
            </a:r>
            <a:r>
              <a:rPr lang="en-US" sz="2000" dirty="0" smtClean="0"/>
              <a:t>= 0</a:t>
            </a:r>
          </a:p>
        </p:txBody>
      </p:sp>
      <p:graphicFrame>
        <p:nvGraphicFramePr>
          <p:cNvPr id="37901" name="Object 13"/>
          <p:cNvGraphicFramePr>
            <a:graphicFrameLocks noChangeAspect="1"/>
          </p:cNvGraphicFramePr>
          <p:nvPr>
            <p:extLst/>
          </p:nvPr>
        </p:nvGraphicFramePr>
        <p:xfrm>
          <a:off x="5029200" y="3486423"/>
          <a:ext cx="2070100" cy="622300"/>
        </p:xfrm>
        <a:graphic>
          <a:graphicData uri="http://schemas.openxmlformats.org/presentationml/2006/ole">
            <mc:AlternateContent xmlns:mc="http://schemas.openxmlformats.org/markup-compatibility/2006">
              <mc:Choice xmlns:v="urn:schemas-microsoft-com:vml" Requires="v">
                <p:oleObj spid="_x0000_s69638" name="Equation" r:id="rId13" imgW="2070000" imgH="622080" progId="Equation.DSMT4">
                  <p:embed/>
                </p:oleObj>
              </mc:Choice>
              <mc:Fallback>
                <p:oleObj name="Equation" r:id="rId13" imgW="2070000" imgH="622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29200" y="3486423"/>
                        <a:ext cx="20701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2" name="Object 14"/>
          <p:cNvGraphicFramePr>
            <a:graphicFrameLocks noChangeAspect="1"/>
          </p:cNvGraphicFramePr>
          <p:nvPr>
            <p:extLst/>
          </p:nvPr>
        </p:nvGraphicFramePr>
        <p:xfrm>
          <a:off x="7493000" y="3486423"/>
          <a:ext cx="1193800" cy="622300"/>
        </p:xfrm>
        <a:graphic>
          <a:graphicData uri="http://schemas.openxmlformats.org/presentationml/2006/ole">
            <mc:AlternateContent xmlns:mc="http://schemas.openxmlformats.org/markup-compatibility/2006">
              <mc:Choice xmlns:v="urn:schemas-microsoft-com:vml" Requires="v">
                <p:oleObj spid="_x0000_s69639" name="Equation" r:id="rId15" imgW="1193760" imgH="622080" progId="Equation.DSMT4">
                  <p:embed/>
                </p:oleObj>
              </mc:Choice>
              <mc:Fallback>
                <p:oleObj name="Equation" r:id="rId15" imgW="1193760" imgH="6220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93000" y="3486423"/>
                        <a:ext cx="11938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 name="TextBox 49"/>
          <p:cNvSpPr txBox="1"/>
          <p:nvPr/>
        </p:nvSpPr>
        <p:spPr>
          <a:xfrm>
            <a:off x="2209800" y="3443630"/>
            <a:ext cx="2590800" cy="707886"/>
          </a:xfrm>
          <a:prstGeom prst="rect">
            <a:avLst/>
          </a:prstGeom>
          <a:noFill/>
        </p:spPr>
        <p:txBody>
          <a:bodyPr wrap="square" rtlCol="0">
            <a:spAutoFit/>
          </a:bodyPr>
          <a:lstStyle/>
          <a:p>
            <a:pPr algn="ctr"/>
            <a:r>
              <a:rPr lang="en-US" sz="2000" dirty="0" smtClean="0">
                <a:solidFill>
                  <a:srgbClr val="0000FF"/>
                </a:solidFill>
              </a:rPr>
              <a:t>First use C</a:t>
            </a:r>
            <a:r>
              <a:rPr lang="en-US" sz="2000" baseline="-25000" dirty="0" smtClean="0">
                <a:solidFill>
                  <a:srgbClr val="0000FF"/>
                </a:solidFill>
              </a:rPr>
              <a:t>A</a:t>
            </a:r>
            <a:r>
              <a:rPr lang="en-US" sz="2000" dirty="0" smtClean="0">
                <a:solidFill>
                  <a:srgbClr val="0000FF"/>
                </a:solidFill>
              </a:rPr>
              <a:t>=0 when  r = R to determine K</a:t>
            </a:r>
            <a:r>
              <a:rPr lang="en-US" sz="2000" baseline="-25000" dirty="0" smtClean="0">
                <a:solidFill>
                  <a:srgbClr val="0000FF"/>
                </a:solidFill>
              </a:rPr>
              <a:t>2</a:t>
            </a:r>
            <a:endParaRPr lang="en-US" sz="2000" dirty="0" smtClean="0">
              <a:solidFill>
                <a:srgbClr val="0000FF"/>
              </a:solidFill>
            </a:endParaRPr>
          </a:p>
        </p:txBody>
      </p:sp>
      <p:sp>
        <p:nvSpPr>
          <p:cNvPr id="52" name="TextBox 51"/>
          <p:cNvSpPr txBox="1"/>
          <p:nvPr/>
        </p:nvSpPr>
        <p:spPr>
          <a:xfrm>
            <a:off x="273550" y="4336483"/>
            <a:ext cx="1350050" cy="400110"/>
          </a:xfrm>
          <a:prstGeom prst="rect">
            <a:avLst/>
          </a:prstGeom>
          <a:noFill/>
        </p:spPr>
        <p:txBody>
          <a:bodyPr wrap="none" rtlCol="0">
            <a:spAutoFit/>
          </a:bodyPr>
          <a:lstStyle/>
          <a:p>
            <a:r>
              <a:rPr lang="en-US" sz="2000" dirty="0" smtClean="0"/>
              <a:t>For any r: </a:t>
            </a:r>
          </a:p>
        </p:txBody>
      </p:sp>
      <p:graphicFrame>
        <p:nvGraphicFramePr>
          <p:cNvPr id="37904" name="Object 16"/>
          <p:cNvGraphicFramePr>
            <a:graphicFrameLocks noChangeAspect="1"/>
          </p:cNvGraphicFramePr>
          <p:nvPr>
            <p:extLst/>
          </p:nvPr>
        </p:nvGraphicFramePr>
        <p:xfrm>
          <a:off x="1828800" y="4225388"/>
          <a:ext cx="1676400" cy="622300"/>
        </p:xfrm>
        <a:graphic>
          <a:graphicData uri="http://schemas.openxmlformats.org/presentationml/2006/ole">
            <mc:AlternateContent xmlns:mc="http://schemas.openxmlformats.org/markup-compatibility/2006">
              <mc:Choice xmlns:v="urn:schemas-microsoft-com:vml" Requires="v">
                <p:oleObj spid="_x0000_s69640" name="Equation" r:id="rId17" imgW="1676160" imgH="622080" progId="Equation.DSMT4">
                  <p:embed/>
                </p:oleObj>
              </mc:Choice>
              <mc:Fallback>
                <p:oleObj name="Equation" r:id="rId17" imgW="1676160" imgH="6220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828800" y="4225388"/>
                        <a:ext cx="1676400" cy="622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5" name="Object 17"/>
          <p:cNvGraphicFramePr>
            <a:graphicFrameLocks noChangeAspect="1"/>
          </p:cNvGraphicFramePr>
          <p:nvPr>
            <p:extLst/>
          </p:nvPr>
        </p:nvGraphicFramePr>
        <p:xfrm>
          <a:off x="3860800" y="4206338"/>
          <a:ext cx="2082800" cy="660400"/>
        </p:xfrm>
        <a:graphic>
          <a:graphicData uri="http://schemas.openxmlformats.org/presentationml/2006/ole">
            <mc:AlternateContent xmlns:mc="http://schemas.openxmlformats.org/markup-compatibility/2006">
              <mc:Choice xmlns:v="urn:schemas-microsoft-com:vml" Requires="v">
                <p:oleObj spid="_x0000_s69641" name="Equation" r:id="rId19" imgW="2082600" imgH="660240" progId="Equation.DSMT4">
                  <p:embed/>
                </p:oleObj>
              </mc:Choice>
              <mc:Fallback>
                <p:oleObj name="Equation" r:id="rId19" imgW="2082600" imgH="66024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60800" y="4206338"/>
                        <a:ext cx="20828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 name="TextBox 52"/>
          <p:cNvSpPr txBox="1"/>
          <p:nvPr/>
        </p:nvSpPr>
        <p:spPr>
          <a:xfrm>
            <a:off x="6203450" y="4182595"/>
            <a:ext cx="2667000" cy="707886"/>
          </a:xfrm>
          <a:prstGeom prst="rect">
            <a:avLst/>
          </a:prstGeom>
          <a:noFill/>
        </p:spPr>
        <p:txBody>
          <a:bodyPr wrap="square" rtlCol="0">
            <a:spAutoFit/>
          </a:bodyPr>
          <a:lstStyle/>
          <a:p>
            <a:pPr algn="ctr"/>
            <a:r>
              <a:rPr lang="en-US" sz="2000" dirty="0" smtClean="0">
                <a:solidFill>
                  <a:srgbClr val="0000FF"/>
                </a:solidFill>
              </a:rPr>
              <a:t>Next solve for when       r = R</a:t>
            </a:r>
            <a:r>
              <a:rPr lang="en-US" sz="2000" baseline="-25000" dirty="0" smtClean="0">
                <a:solidFill>
                  <a:srgbClr val="0000FF"/>
                </a:solidFill>
              </a:rPr>
              <a:t>0</a:t>
            </a:r>
            <a:r>
              <a:rPr lang="en-US" sz="2000" dirty="0" smtClean="0">
                <a:solidFill>
                  <a:srgbClr val="0000FF"/>
                </a:solidFill>
              </a:rPr>
              <a:t> &amp; C</a:t>
            </a:r>
            <a:r>
              <a:rPr lang="en-US" sz="2000" baseline="-25000" dirty="0" smtClean="0">
                <a:solidFill>
                  <a:srgbClr val="0000FF"/>
                </a:solidFill>
              </a:rPr>
              <a:t>A</a:t>
            </a:r>
            <a:r>
              <a:rPr lang="en-US" sz="2000" dirty="0" smtClean="0">
                <a:solidFill>
                  <a:srgbClr val="0000FF"/>
                </a:solidFill>
              </a:rPr>
              <a:t>=C</a:t>
            </a:r>
            <a:r>
              <a:rPr lang="en-US" sz="2000" baseline="-25000" dirty="0" smtClean="0">
                <a:solidFill>
                  <a:srgbClr val="0000FF"/>
                </a:solidFill>
              </a:rPr>
              <a:t>A0</a:t>
            </a:r>
            <a:endParaRPr lang="en-US" sz="2000" dirty="0" smtClean="0">
              <a:solidFill>
                <a:srgbClr val="0000FF"/>
              </a:solidFill>
            </a:endParaRPr>
          </a:p>
        </p:txBody>
      </p:sp>
      <p:graphicFrame>
        <p:nvGraphicFramePr>
          <p:cNvPr id="37906" name="Object 18"/>
          <p:cNvGraphicFramePr>
            <a:graphicFrameLocks noChangeAspect="1"/>
          </p:cNvGraphicFramePr>
          <p:nvPr>
            <p:extLst/>
          </p:nvPr>
        </p:nvGraphicFramePr>
        <p:xfrm>
          <a:off x="690563" y="5019548"/>
          <a:ext cx="1828800" cy="698500"/>
        </p:xfrm>
        <a:graphic>
          <a:graphicData uri="http://schemas.openxmlformats.org/presentationml/2006/ole">
            <mc:AlternateContent xmlns:mc="http://schemas.openxmlformats.org/markup-compatibility/2006">
              <mc:Choice xmlns:v="urn:schemas-microsoft-com:vml" Requires="v">
                <p:oleObj spid="_x0000_s69642" name="Equation" r:id="rId21" imgW="1828800" imgH="698400" progId="Equation.DSMT4">
                  <p:embed/>
                </p:oleObj>
              </mc:Choice>
              <mc:Fallback>
                <p:oleObj name="Equation" r:id="rId21" imgW="1828800" imgH="69840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90563" y="5019548"/>
                        <a:ext cx="18288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07" name="Object 19"/>
          <p:cNvGraphicFramePr>
            <a:graphicFrameLocks noChangeAspect="1"/>
          </p:cNvGraphicFramePr>
          <p:nvPr>
            <p:extLst/>
          </p:nvPr>
        </p:nvGraphicFramePr>
        <p:xfrm>
          <a:off x="3209926" y="4949698"/>
          <a:ext cx="2413000" cy="762000"/>
        </p:xfrm>
        <a:graphic>
          <a:graphicData uri="http://schemas.openxmlformats.org/presentationml/2006/ole">
            <mc:AlternateContent xmlns:mc="http://schemas.openxmlformats.org/markup-compatibility/2006">
              <mc:Choice xmlns:v="urn:schemas-microsoft-com:vml" Requires="v">
                <p:oleObj spid="_x0000_s69643" name="Equation" r:id="rId23" imgW="2412720" imgH="761760" progId="Equation.DSMT4">
                  <p:embed/>
                </p:oleObj>
              </mc:Choice>
              <mc:Fallback>
                <p:oleObj name="Equation" r:id="rId23" imgW="2412720" imgH="76176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209926" y="4949698"/>
                        <a:ext cx="2413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 name="TextBox 56"/>
          <p:cNvSpPr txBox="1"/>
          <p:nvPr/>
        </p:nvSpPr>
        <p:spPr>
          <a:xfrm>
            <a:off x="6313489" y="4959362"/>
            <a:ext cx="2139950" cy="707886"/>
          </a:xfrm>
          <a:prstGeom prst="rect">
            <a:avLst/>
          </a:prstGeom>
          <a:noFill/>
        </p:spPr>
        <p:txBody>
          <a:bodyPr wrap="square" rtlCol="0">
            <a:spAutoFit/>
          </a:bodyPr>
          <a:lstStyle/>
          <a:p>
            <a:r>
              <a:rPr lang="en-US" sz="2000" dirty="0" smtClean="0">
                <a:solidFill>
                  <a:srgbClr val="0000FF"/>
                </a:solidFill>
              </a:rPr>
              <a:t>Take the ratio to determine C</a:t>
            </a:r>
            <a:r>
              <a:rPr lang="en-US" sz="2000" baseline="-25000" dirty="0" smtClean="0">
                <a:solidFill>
                  <a:srgbClr val="0000FF"/>
                </a:solidFill>
              </a:rPr>
              <a:t>A</a:t>
            </a:r>
            <a:r>
              <a:rPr lang="en-US" sz="2000" dirty="0" smtClean="0">
                <a:solidFill>
                  <a:srgbClr val="0000FF"/>
                </a:solidFill>
              </a:rPr>
              <a:t>/C</a:t>
            </a:r>
            <a:r>
              <a:rPr lang="en-US" sz="2000" baseline="-25000" dirty="0" smtClean="0">
                <a:solidFill>
                  <a:srgbClr val="0000FF"/>
                </a:solidFill>
              </a:rPr>
              <a:t>A0</a:t>
            </a:r>
            <a:endParaRPr lang="en-US" sz="2000" dirty="0" smtClean="0">
              <a:solidFill>
                <a:srgbClr val="0000FF"/>
              </a:solidFill>
            </a:endParaRPr>
          </a:p>
        </p:txBody>
      </p:sp>
      <p:graphicFrame>
        <p:nvGraphicFramePr>
          <p:cNvPr id="37909" name="Object 21"/>
          <p:cNvGraphicFramePr>
            <a:graphicFrameLocks noChangeAspect="1"/>
          </p:cNvGraphicFramePr>
          <p:nvPr>
            <p:extLst/>
          </p:nvPr>
        </p:nvGraphicFramePr>
        <p:xfrm>
          <a:off x="1803400" y="5823204"/>
          <a:ext cx="2717800" cy="736600"/>
        </p:xfrm>
        <a:graphic>
          <a:graphicData uri="http://schemas.openxmlformats.org/presentationml/2006/ole">
            <mc:AlternateContent xmlns:mc="http://schemas.openxmlformats.org/markup-compatibility/2006">
              <mc:Choice xmlns:v="urn:schemas-microsoft-com:vml" Requires="v">
                <p:oleObj spid="_x0000_s69644" name="Equation" r:id="rId25" imgW="2717640" imgH="736560" progId="Equation.DSMT4">
                  <p:embed/>
                </p:oleObj>
              </mc:Choice>
              <mc:Fallback>
                <p:oleObj name="Equation" r:id="rId25" imgW="2717640" imgH="73656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03400" y="5823204"/>
                        <a:ext cx="27178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0" name="Straight Connector 59"/>
          <p:cNvCxnSpPr/>
          <p:nvPr/>
        </p:nvCxnSpPr>
        <p:spPr>
          <a:xfrm>
            <a:off x="3031067" y="5884339"/>
            <a:ext cx="304800" cy="2055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878667" y="6242304"/>
            <a:ext cx="304800" cy="20556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37910" name="Object 22"/>
          <p:cNvGraphicFramePr>
            <a:graphicFrameLocks noChangeAspect="1"/>
          </p:cNvGraphicFramePr>
          <p:nvPr>
            <p:extLst/>
          </p:nvPr>
        </p:nvGraphicFramePr>
        <p:xfrm>
          <a:off x="4826000" y="5753354"/>
          <a:ext cx="2336800" cy="800100"/>
        </p:xfrm>
        <a:graphic>
          <a:graphicData uri="http://schemas.openxmlformats.org/presentationml/2006/ole">
            <mc:AlternateContent xmlns:mc="http://schemas.openxmlformats.org/markup-compatibility/2006">
              <mc:Choice xmlns:v="urn:schemas-microsoft-com:vml" Requires="v">
                <p:oleObj spid="_x0000_s69645" name="Equation" r:id="rId27" imgW="2336760" imgH="799920" progId="Equation.3">
                  <p:embed/>
                </p:oleObj>
              </mc:Choice>
              <mc:Fallback>
                <p:oleObj name="Equation" r:id="rId27" imgW="2336760" imgH="79992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826000" y="5753354"/>
                        <a:ext cx="23368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 name="Line 17"/>
          <p:cNvSpPr>
            <a:spLocks noChangeShapeType="1"/>
          </p:cNvSpPr>
          <p:nvPr/>
        </p:nvSpPr>
        <p:spPr bwMode="auto">
          <a:xfrm>
            <a:off x="363748" y="2107722"/>
            <a:ext cx="609600" cy="502920"/>
          </a:xfrm>
          <a:prstGeom prst="line">
            <a:avLst/>
          </a:prstGeom>
          <a:noFill/>
          <a:ln w="38100">
            <a:solidFill>
              <a:srgbClr val="FF0000"/>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32881069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8"/>
                                        </p:tgtEl>
                                        <p:attrNameLst>
                                          <p:attrName>style.visibility</p:attrName>
                                        </p:attrNameLst>
                                      </p:cBhvr>
                                      <p:to>
                                        <p:strVal val="visible"/>
                                      </p:to>
                                    </p:set>
                                    <p:animEffect transition="in" filter="wipe(left)">
                                      <p:cBhvr>
                                        <p:cTn id="7" dur="2000"/>
                                        <p:tgtEl>
                                          <p:spTgt spid="378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9"/>
                                        </p:tgtEl>
                                        <p:attrNameLst>
                                          <p:attrName>style.visibility</p:attrName>
                                        </p:attrNameLst>
                                      </p:cBhvr>
                                      <p:to>
                                        <p:strVal val="visible"/>
                                      </p:to>
                                    </p:set>
                                    <p:animEffect transition="in" filter="wipe(left)">
                                      <p:cBhvr>
                                        <p:cTn id="12" dur="2000"/>
                                        <p:tgtEl>
                                          <p:spTgt spid="3789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7900"/>
                                        </p:tgtEl>
                                        <p:attrNameLst>
                                          <p:attrName>style.visibility</p:attrName>
                                        </p:attrNameLst>
                                      </p:cBhvr>
                                      <p:to>
                                        <p:strVal val="visible"/>
                                      </p:to>
                                    </p:set>
                                    <p:animEffect transition="in" filter="wipe(left)">
                                      <p:cBhvr>
                                        <p:cTn id="17" dur="2000"/>
                                        <p:tgtEl>
                                          <p:spTgt spid="37900"/>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44"/>
                                        </p:tgtEl>
                                        <p:attrNameLst>
                                          <p:attrName>style.visibility</p:attrName>
                                        </p:attrNameLst>
                                      </p:cBhvr>
                                      <p:to>
                                        <p:strVal val="visible"/>
                                      </p:to>
                                    </p:set>
                                    <p:anim calcmode="discrete" valueType="clr">
                                      <p:cBhvr override="childStyle">
                                        <p:cTn id="22" dur="80"/>
                                        <p:tgtEl>
                                          <p:spTgt spid="44"/>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44"/>
                                        </p:tgtEl>
                                        <p:attrNameLst>
                                          <p:attrName>fillcolor</p:attrName>
                                        </p:attrNameLst>
                                      </p:cBhvr>
                                      <p:tavLst>
                                        <p:tav tm="0">
                                          <p:val>
                                            <p:clrVal>
                                              <a:schemeClr val="accent2"/>
                                            </p:clrVal>
                                          </p:val>
                                        </p:tav>
                                        <p:tav tm="50000">
                                          <p:val>
                                            <p:clrVal>
                                              <a:schemeClr val="hlink"/>
                                            </p:clrVal>
                                          </p:val>
                                        </p:tav>
                                      </p:tavLst>
                                    </p:anim>
                                    <p:set>
                                      <p:cBhvr>
                                        <p:cTn id="24" dur="80"/>
                                        <p:tgtEl>
                                          <p:spTgt spid="44"/>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dissolve">
                                      <p:cBhvr>
                                        <p:cTn id="29" dur="500"/>
                                        <p:tgtEl>
                                          <p:spTgt spid="45"/>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50"/>
                                        </p:tgtEl>
                                        <p:attrNameLst>
                                          <p:attrName>style.visibility</p:attrName>
                                        </p:attrNameLst>
                                      </p:cBhvr>
                                      <p:to>
                                        <p:strVal val="visible"/>
                                      </p:to>
                                    </p:set>
                                    <p:anim calcmode="discrete" valueType="clr">
                                      <p:cBhvr override="childStyle">
                                        <p:cTn id="34" dur="80"/>
                                        <p:tgtEl>
                                          <p:spTgt spid="50"/>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50"/>
                                        </p:tgtEl>
                                        <p:attrNameLst>
                                          <p:attrName>fillcolor</p:attrName>
                                        </p:attrNameLst>
                                      </p:cBhvr>
                                      <p:tavLst>
                                        <p:tav tm="0">
                                          <p:val>
                                            <p:clrVal>
                                              <a:schemeClr val="accent2"/>
                                            </p:clrVal>
                                          </p:val>
                                        </p:tav>
                                        <p:tav tm="50000">
                                          <p:val>
                                            <p:clrVal>
                                              <a:schemeClr val="hlink"/>
                                            </p:clrVal>
                                          </p:val>
                                        </p:tav>
                                      </p:tavLst>
                                    </p:anim>
                                    <p:set>
                                      <p:cBhvr>
                                        <p:cTn id="36" dur="80"/>
                                        <p:tgtEl>
                                          <p:spTgt spid="50"/>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37901"/>
                                        </p:tgtEl>
                                        <p:attrNameLst>
                                          <p:attrName>style.visibility</p:attrName>
                                        </p:attrNameLst>
                                      </p:cBhvr>
                                      <p:to>
                                        <p:strVal val="visible"/>
                                      </p:to>
                                    </p:set>
                                    <p:animEffect transition="in" filter="wipe(left)">
                                      <p:cBhvr>
                                        <p:cTn id="41" dur="2000"/>
                                        <p:tgtEl>
                                          <p:spTgt spid="37901"/>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37902"/>
                                        </p:tgtEl>
                                        <p:attrNameLst>
                                          <p:attrName>style.visibility</p:attrName>
                                        </p:attrNameLst>
                                      </p:cBhvr>
                                      <p:to>
                                        <p:strVal val="visible"/>
                                      </p:to>
                                    </p:set>
                                    <p:animEffect transition="in" filter="wipe(left)">
                                      <p:cBhvr>
                                        <p:cTn id="46" dur="2000"/>
                                        <p:tgtEl>
                                          <p:spTgt spid="37902"/>
                                        </p:tgtEl>
                                      </p:cBhvr>
                                    </p:animEffect>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52"/>
                                        </p:tgtEl>
                                        <p:attrNameLst>
                                          <p:attrName>style.visibility</p:attrName>
                                        </p:attrNameLst>
                                      </p:cBhvr>
                                      <p:to>
                                        <p:strVal val="visible"/>
                                      </p:to>
                                    </p:set>
                                    <p:anim calcmode="discrete" valueType="clr">
                                      <p:cBhvr override="childStyle">
                                        <p:cTn id="51" dur="80"/>
                                        <p:tgtEl>
                                          <p:spTgt spid="52"/>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52"/>
                                        </p:tgtEl>
                                        <p:attrNameLst>
                                          <p:attrName>fillcolor</p:attrName>
                                        </p:attrNameLst>
                                      </p:cBhvr>
                                      <p:tavLst>
                                        <p:tav tm="0">
                                          <p:val>
                                            <p:clrVal>
                                              <a:schemeClr val="accent2"/>
                                            </p:clrVal>
                                          </p:val>
                                        </p:tav>
                                        <p:tav tm="50000">
                                          <p:val>
                                            <p:clrVal>
                                              <a:schemeClr val="hlink"/>
                                            </p:clrVal>
                                          </p:val>
                                        </p:tav>
                                      </p:tavLst>
                                    </p:anim>
                                    <p:set>
                                      <p:cBhvr>
                                        <p:cTn id="53" dur="80"/>
                                        <p:tgtEl>
                                          <p:spTgt spid="52"/>
                                        </p:tgtEl>
                                        <p:attrNameLst>
                                          <p:attrName>fill.type</p:attrName>
                                        </p:attrNameLst>
                                      </p:cBhvr>
                                      <p:to>
                                        <p:strVal val="solid"/>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37904"/>
                                        </p:tgtEl>
                                        <p:attrNameLst>
                                          <p:attrName>style.visibility</p:attrName>
                                        </p:attrNameLst>
                                      </p:cBhvr>
                                      <p:to>
                                        <p:strVal val="visible"/>
                                      </p:to>
                                    </p:set>
                                    <p:animEffect transition="in" filter="wipe(left)">
                                      <p:cBhvr>
                                        <p:cTn id="58" dur="2000"/>
                                        <p:tgtEl>
                                          <p:spTgt spid="3790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7905"/>
                                        </p:tgtEl>
                                        <p:attrNameLst>
                                          <p:attrName>style.visibility</p:attrName>
                                        </p:attrNameLst>
                                      </p:cBhvr>
                                      <p:to>
                                        <p:strVal val="visible"/>
                                      </p:to>
                                    </p:set>
                                    <p:animEffect transition="in" filter="wipe(left)">
                                      <p:cBhvr>
                                        <p:cTn id="63" dur="2000"/>
                                        <p:tgtEl>
                                          <p:spTgt spid="37905"/>
                                        </p:tgtEl>
                                      </p:cBhvr>
                                    </p:animEffect>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53"/>
                                        </p:tgtEl>
                                        <p:attrNameLst>
                                          <p:attrName>style.visibility</p:attrName>
                                        </p:attrNameLst>
                                      </p:cBhvr>
                                      <p:to>
                                        <p:strVal val="visible"/>
                                      </p:to>
                                    </p:set>
                                    <p:anim calcmode="discrete" valueType="clr">
                                      <p:cBhvr override="childStyle">
                                        <p:cTn id="68" dur="80"/>
                                        <p:tgtEl>
                                          <p:spTgt spid="53"/>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53"/>
                                        </p:tgtEl>
                                        <p:attrNameLst>
                                          <p:attrName>fillcolor</p:attrName>
                                        </p:attrNameLst>
                                      </p:cBhvr>
                                      <p:tavLst>
                                        <p:tav tm="0">
                                          <p:val>
                                            <p:clrVal>
                                              <a:schemeClr val="accent2"/>
                                            </p:clrVal>
                                          </p:val>
                                        </p:tav>
                                        <p:tav tm="50000">
                                          <p:val>
                                            <p:clrVal>
                                              <a:schemeClr val="hlink"/>
                                            </p:clrVal>
                                          </p:val>
                                        </p:tav>
                                      </p:tavLst>
                                    </p:anim>
                                    <p:set>
                                      <p:cBhvr>
                                        <p:cTn id="70" dur="80"/>
                                        <p:tgtEl>
                                          <p:spTgt spid="53"/>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37906"/>
                                        </p:tgtEl>
                                        <p:attrNameLst>
                                          <p:attrName>style.visibility</p:attrName>
                                        </p:attrNameLst>
                                      </p:cBhvr>
                                      <p:to>
                                        <p:strVal val="visible"/>
                                      </p:to>
                                    </p:set>
                                    <p:animEffect transition="in" filter="wipe(left)">
                                      <p:cBhvr>
                                        <p:cTn id="75" dur="2000"/>
                                        <p:tgtEl>
                                          <p:spTgt spid="37906"/>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7907"/>
                                        </p:tgtEl>
                                        <p:attrNameLst>
                                          <p:attrName>style.visibility</p:attrName>
                                        </p:attrNameLst>
                                      </p:cBhvr>
                                      <p:to>
                                        <p:strVal val="visible"/>
                                      </p:to>
                                    </p:set>
                                    <p:animEffect transition="in" filter="wipe(left)">
                                      <p:cBhvr>
                                        <p:cTn id="80" dur="2000"/>
                                        <p:tgtEl>
                                          <p:spTgt spid="37907"/>
                                        </p:tgtEl>
                                      </p:cBhvr>
                                    </p:animEffect>
                                  </p:childTnLst>
                                </p:cTn>
                              </p:par>
                            </p:childTnLst>
                          </p:cTn>
                        </p:par>
                      </p:childTnLst>
                    </p:cTn>
                  </p:par>
                  <p:par>
                    <p:cTn id="81" fill="hold">
                      <p:stCondLst>
                        <p:cond delay="indefinite"/>
                      </p:stCondLst>
                      <p:childTnLst>
                        <p:par>
                          <p:cTn id="82" fill="hold">
                            <p:stCondLst>
                              <p:cond delay="0"/>
                            </p:stCondLst>
                            <p:childTnLst>
                              <p:par>
                                <p:cTn id="83" presetID="27" presetClass="entr" presetSubtype="0" fill="hold" grpId="0" nodeType="clickEffect">
                                  <p:stCondLst>
                                    <p:cond delay="0"/>
                                  </p:stCondLst>
                                  <p:iterate type="lt">
                                    <p:tmPct val="50000"/>
                                  </p:iterate>
                                  <p:childTnLst>
                                    <p:set>
                                      <p:cBhvr>
                                        <p:cTn id="84" dur="1" fill="hold">
                                          <p:stCondLst>
                                            <p:cond delay="0"/>
                                          </p:stCondLst>
                                        </p:cTn>
                                        <p:tgtEl>
                                          <p:spTgt spid="57"/>
                                        </p:tgtEl>
                                        <p:attrNameLst>
                                          <p:attrName>style.visibility</p:attrName>
                                        </p:attrNameLst>
                                      </p:cBhvr>
                                      <p:to>
                                        <p:strVal val="visible"/>
                                      </p:to>
                                    </p:set>
                                    <p:anim calcmode="discrete" valueType="clr">
                                      <p:cBhvr override="childStyle">
                                        <p:cTn id="85" dur="80"/>
                                        <p:tgtEl>
                                          <p:spTgt spid="57"/>
                                        </p:tgtEl>
                                        <p:attrNameLst>
                                          <p:attrName>style.color</p:attrName>
                                        </p:attrNameLst>
                                      </p:cBhvr>
                                      <p:tavLst>
                                        <p:tav tm="0">
                                          <p:val>
                                            <p:clrVal>
                                              <a:schemeClr val="accent2"/>
                                            </p:clrVal>
                                          </p:val>
                                        </p:tav>
                                        <p:tav tm="50000">
                                          <p:val>
                                            <p:clrVal>
                                              <a:schemeClr val="hlink"/>
                                            </p:clrVal>
                                          </p:val>
                                        </p:tav>
                                      </p:tavLst>
                                    </p:anim>
                                    <p:anim calcmode="discrete" valueType="clr">
                                      <p:cBhvr>
                                        <p:cTn id="86" dur="80"/>
                                        <p:tgtEl>
                                          <p:spTgt spid="57"/>
                                        </p:tgtEl>
                                        <p:attrNameLst>
                                          <p:attrName>fillcolor</p:attrName>
                                        </p:attrNameLst>
                                      </p:cBhvr>
                                      <p:tavLst>
                                        <p:tav tm="0">
                                          <p:val>
                                            <p:clrVal>
                                              <a:schemeClr val="accent2"/>
                                            </p:clrVal>
                                          </p:val>
                                        </p:tav>
                                        <p:tav tm="50000">
                                          <p:val>
                                            <p:clrVal>
                                              <a:schemeClr val="hlink"/>
                                            </p:clrVal>
                                          </p:val>
                                        </p:tav>
                                      </p:tavLst>
                                    </p:anim>
                                    <p:set>
                                      <p:cBhvr>
                                        <p:cTn id="87" dur="80"/>
                                        <p:tgtEl>
                                          <p:spTgt spid="57"/>
                                        </p:tgtEl>
                                        <p:attrNameLst>
                                          <p:attrName>fill.type</p:attrName>
                                        </p:attrNameLst>
                                      </p:cBhvr>
                                      <p:to>
                                        <p:strVal val="solid"/>
                                      </p:to>
                                    </p:se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37909"/>
                                        </p:tgtEl>
                                        <p:attrNameLst>
                                          <p:attrName>style.visibility</p:attrName>
                                        </p:attrNameLst>
                                      </p:cBhvr>
                                      <p:to>
                                        <p:strVal val="visible"/>
                                      </p:to>
                                    </p:set>
                                    <p:animEffect transition="in" filter="wipe(left)">
                                      <p:cBhvr>
                                        <p:cTn id="92" dur="2000"/>
                                        <p:tgtEl>
                                          <p:spTgt spid="3790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nodeType="clickEffect">
                                  <p:stCondLst>
                                    <p:cond delay="0"/>
                                  </p:stCondLst>
                                  <p:childTnLst>
                                    <p:set>
                                      <p:cBhvr>
                                        <p:cTn id="96" dur="1" fill="hold">
                                          <p:stCondLst>
                                            <p:cond delay="0"/>
                                          </p:stCondLst>
                                        </p:cTn>
                                        <p:tgtEl>
                                          <p:spTgt spid="60"/>
                                        </p:tgtEl>
                                        <p:attrNameLst>
                                          <p:attrName>style.visibility</p:attrName>
                                        </p:attrNameLst>
                                      </p:cBhvr>
                                      <p:to>
                                        <p:strVal val="visible"/>
                                      </p:to>
                                    </p:set>
                                    <p:animEffect transition="in" filter="wipe(up)">
                                      <p:cBhvr>
                                        <p:cTn id="97" dur="500"/>
                                        <p:tgtEl>
                                          <p:spTgt spid="60"/>
                                        </p:tgtEl>
                                      </p:cBhvr>
                                    </p:animEffect>
                                  </p:childTnLst>
                                </p:cTn>
                              </p:par>
                            </p:childTnLst>
                          </p:cTn>
                        </p:par>
                        <p:par>
                          <p:cTn id="98" fill="hold">
                            <p:stCondLst>
                              <p:cond delay="500"/>
                            </p:stCondLst>
                            <p:childTnLst>
                              <p:par>
                                <p:cTn id="99" presetID="22" presetClass="entr" presetSubtype="1" fill="hold" nodeType="afterEffect">
                                  <p:stCondLst>
                                    <p:cond delay="0"/>
                                  </p:stCondLst>
                                  <p:childTnLst>
                                    <p:set>
                                      <p:cBhvr>
                                        <p:cTn id="100" dur="1" fill="hold">
                                          <p:stCondLst>
                                            <p:cond delay="0"/>
                                          </p:stCondLst>
                                        </p:cTn>
                                        <p:tgtEl>
                                          <p:spTgt spid="62"/>
                                        </p:tgtEl>
                                        <p:attrNameLst>
                                          <p:attrName>style.visibility</p:attrName>
                                        </p:attrNameLst>
                                      </p:cBhvr>
                                      <p:to>
                                        <p:strVal val="visible"/>
                                      </p:to>
                                    </p:set>
                                    <p:animEffect transition="in" filter="wipe(up)">
                                      <p:cBhvr>
                                        <p:cTn id="101" dur="500"/>
                                        <p:tgtEl>
                                          <p:spTgt spid="62"/>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childTnLst>
                                    <p:set>
                                      <p:cBhvr>
                                        <p:cTn id="105" dur="1" fill="hold">
                                          <p:stCondLst>
                                            <p:cond delay="0"/>
                                          </p:stCondLst>
                                        </p:cTn>
                                        <p:tgtEl>
                                          <p:spTgt spid="37910"/>
                                        </p:tgtEl>
                                        <p:attrNameLst>
                                          <p:attrName>style.visibility</p:attrName>
                                        </p:attrNameLst>
                                      </p:cBhvr>
                                      <p:to>
                                        <p:strVal val="visible"/>
                                      </p:to>
                                    </p:set>
                                    <p:animEffect transition="in" filter="wipe(left)">
                                      <p:cBhvr>
                                        <p:cTn id="106" dur="2000"/>
                                        <p:tgtEl>
                                          <p:spTgt spid="379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50" grpId="0"/>
      <p:bldP spid="52" grpId="0"/>
      <p:bldP spid="53" grpId="0"/>
      <p:bldP spid="5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 name="Chart 65"/>
          <p:cNvGraphicFramePr/>
          <p:nvPr>
            <p:extLst/>
          </p:nvPr>
        </p:nvGraphicFramePr>
        <p:xfrm>
          <a:off x="3069266" y="2006444"/>
          <a:ext cx="5715000" cy="33062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dirty="0" smtClean="0"/>
              <a:t>Oxygen Concentration Profile &amp; Flux</a:t>
            </a:r>
            <a:endParaRPr lang="en-US" dirty="0"/>
          </a:p>
        </p:txBody>
      </p:sp>
      <p:grpSp>
        <p:nvGrpSpPr>
          <p:cNvPr id="4" name="Group 27"/>
          <p:cNvGrpSpPr/>
          <p:nvPr/>
        </p:nvGrpSpPr>
        <p:grpSpPr>
          <a:xfrm>
            <a:off x="76200" y="1143000"/>
            <a:ext cx="2529548" cy="2987646"/>
            <a:chOff x="433754" y="765264"/>
            <a:chExt cx="2529548" cy="2987646"/>
          </a:xfrm>
        </p:grpSpPr>
        <p:grpSp>
          <p:nvGrpSpPr>
            <p:cNvPr id="5"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36867" name="Object 22"/>
          <p:cNvGraphicFramePr>
            <a:graphicFrameLocks noChangeAspect="1"/>
          </p:cNvGraphicFramePr>
          <p:nvPr>
            <p:extLst/>
          </p:nvPr>
        </p:nvGraphicFramePr>
        <p:xfrm>
          <a:off x="1655762" y="1157794"/>
          <a:ext cx="1544638" cy="330200"/>
        </p:xfrm>
        <a:graphic>
          <a:graphicData uri="http://schemas.openxmlformats.org/presentationml/2006/ole">
            <mc:AlternateContent xmlns:mc="http://schemas.openxmlformats.org/markup-compatibility/2006">
              <mc:Choice xmlns:v="urn:schemas-microsoft-com:vml" Requires="v">
                <p:oleObj spid="_x0000_s70657" name="Equation" r:id="rId4" imgW="1663560" imgH="330120" progId="Equation.DSMT4">
                  <p:embed/>
                </p:oleObj>
              </mc:Choice>
              <mc:Fallback>
                <p:oleObj name="Equation" r:id="rId4" imgW="1663560" imgH="3301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5762" y="1157794"/>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7910" name="Object 22"/>
          <p:cNvGraphicFramePr>
            <a:graphicFrameLocks noChangeAspect="1"/>
          </p:cNvGraphicFramePr>
          <p:nvPr>
            <p:extLst/>
          </p:nvPr>
        </p:nvGraphicFramePr>
        <p:xfrm>
          <a:off x="3496469" y="929194"/>
          <a:ext cx="2019300" cy="800100"/>
        </p:xfrm>
        <a:graphic>
          <a:graphicData uri="http://schemas.openxmlformats.org/presentationml/2006/ole">
            <mc:AlternateContent xmlns:mc="http://schemas.openxmlformats.org/markup-compatibility/2006">
              <mc:Choice xmlns:v="urn:schemas-microsoft-com:vml" Requires="v">
                <p:oleObj spid="_x0000_s70658" name="Equation" r:id="rId6" imgW="2019240" imgH="799920" progId="Equation.DSMT4">
                  <p:embed/>
                </p:oleObj>
              </mc:Choice>
              <mc:Fallback>
                <p:oleObj name="Equation" r:id="rId6" imgW="2019240" imgH="79992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6469" y="929194"/>
                        <a:ext cx="20193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Box 45"/>
          <p:cNvSpPr txBox="1"/>
          <p:nvPr/>
        </p:nvSpPr>
        <p:spPr>
          <a:xfrm>
            <a:off x="5867400" y="929194"/>
            <a:ext cx="3048000" cy="707886"/>
          </a:xfrm>
          <a:prstGeom prst="rect">
            <a:avLst/>
          </a:prstGeom>
          <a:noFill/>
        </p:spPr>
        <p:txBody>
          <a:bodyPr wrap="square" rtlCol="0">
            <a:spAutoFit/>
          </a:bodyPr>
          <a:lstStyle/>
          <a:p>
            <a:r>
              <a:rPr lang="en-US" sz="2000" dirty="0" smtClean="0"/>
              <a:t>C</a:t>
            </a:r>
            <a:r>
              <a:rPr lang="en-US" sz="2000" baseline="-25000" dirty="0" smtClean="0"/>
              <a:t>A</a:t>
            </a:r>
            <a:r>
              <a:rPr lang="en-US" sz="2000" dirty="0" smtClean="0"/>
              <a:t>: oxygen concentration  </a:t>
            </a:r>
          </a:p>
          <a:p>
            <a:r>
              <a:rPr lang="en-US" sz="2000" dirty="0" err="1" smtClean="0"/>
              <a:t>C</a:t>
            </a:r>
            <a:r>
              <a:rPr lang="en-US" sz="2000" baseline="-25000" dirty="0" err="1" smtClean="0"/>
              <a:t>Ab</a:t>
            </a:r>
            <a:r>
              <a:rPr lang="en-US" sz="2000" dirty="0" smtClean="0"/>
              <a:t> = C</a:t>
            </a:r>
            <a:r>
              <a:rPr lang="en-US" sz="2000" baseline="-25000" dirty="0" smtClean="0"/>
              <a:t>A0</a:t>
            </a:r>
            <a:endParaRPr lang="en-US" sz="2000" dirty="0" smtClean="0"/>
          </a:p>
        </p:txBody>
      </p:sp>
      <p:graphicFrame>
        <p:nvGraphicFramePr>
          <p:cNvPr id="51" name="Object 10"/>
          <p:cNvGraphicFramePr>
            <a:graphicFrameLocks noChangeAspect="1"/>
          </p:cNvGraphicFramePr>
          <p:nvPr>
            <p:extLst/>
          </p:nvPr>
        </p:nvGraphicFramePr>
        <p:xfrm>
          <a:off x="2514600" y="3269945"/>
          <a:ext cx="530225" cy="693738"/>
        </p:xfrm>
        <a:graphic>
          <a:graphicData uri="http://schemas.openxmlformats.org/presentationml/2006/ole">
            <mc:AlternateContent xmlns:mc="http://schemas.openxmlformats.org/markup-compatibility/2006">
              <mc:Choice xmlns:v="urn:schemas-microsoft-com:vml" Requires="v">
                <p:oleObj spid="_x0000_s70659" name="Equation" r:id="rId8" imgW="533160" imgH="698400" progId="Equation.DSMT4">
                  <p:embed/>
                </p:oleObj>
              </mc:Choice>
              <mc:Fallback>
                <p:oleObj name="Equation" r:id="rId8" imgW="533160" imgH="6984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14600" y="3269945"/>
                        <a:ext cx="530225"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56" name="Text Box 13"/>
          <p:cNvSpPr txBox="1">
            <a:spLocks noChangeArrowheads="1"/>
          </p:cNvSpPr>
          <p:nvPr/>
        </p:nvSpPr>
        <p:spPr bwMode="auto">
          <a:xfrm>
            <a:off x="4495800" y="4916424"/>
            <a:ext cx="787395" cy="369332"/>
          </a:xfrm>
          <a:prstGeom prst="rect">
            <a:avLst/>
          </a:prstGeom>
          <a:noFill/>
          <a:ln w="9525">
            <a:noFill/>
            <a:miter lim="800000"/>
            <a:headEnd/>
            <a:tailEnd/>
          </a:ln>
        </p:spPr>
        <p:txBody>
          <a:bodyPr wrap="none">
            <a:spAutoFit/>
          </a:bodyPr>
          <a:lstStyle/>
          <a:p>
            <a:r>
              <a:rPr lang="en-GB" altLang="zh-TW" dirty="0" smtClean="0"/>
              <a:t>(core)</a:t>
            </a:r>
            <a:endParaRPr lang="en-GB" altLang="zh-TW" sz="1800" dirty="0"/>
          </a:p>
        </p:txBody>
      </p:sp>
      <p:sp>
        <p:nvSpPr>
          <p:cNvPr id="58" name="Text Box 14"/>
          <p:cNvSpPr txBox="1">
            <a:spLocks noChangeArrowheads="1"/>
          </p:cNvSpPr>
          <p:nvPr/>
        </p:nvSpPr>
        <p:spPr bwMode="auto">
          <a:xfrm>
            <a:off x="4681868" y="4724400"/>
            <a:ext cx="370614" cy="400110"/>
          </a:xfrm>
          <a:prstGeom prst="rect">
            <a:avLst/>
          </a:prstGeom>
          <a:noFill/>
          <a:ln w="9525">
            <a:noFill/>
            <a:miter lim="800000"/>
            <a:headEnd/>
            <a:tailEnd/>
          </a:ln>
        </p:spPr>
        <p:txBody>
          <a:bodyPr wrap="none">
            <a:spAutoFit/>
          </a:bodyPr>
          <a:lstStyle/>
          <a:p>
            <a:r>
              <a:rPr lang="en-GB" altLang="zh-TW" sz="2000" dirty="0"/>
              <a:t>R</a:t>
            </a:r>
          </a:p>
        </p:txBody>
      </p:sp>
      <p:sp>
        <p:nvSpPr>
          <p:cNvPr id="59" name="Text Box 15"/>
          <p:cNvSpPr txBox="1">
            <a:spLocks noChangeArrowheads="1"/>
          </p:cNvSpPr>
          <p:nvPr/>
        </p:nvSpPr>
        <p:spPr bwMode="auto">
          <a:xfrm>
            <a:off x="8305800" y="4992624"/>
            <a:ext cx="465192" cy="400110"/>
          </a:xfrm>
          <a:prstGeom prst="rect">
            <a:avLst/>
          </a:prstGeom>
          <a:noFill/>
          <a:ln w="9525">
            <a:noFill/>
            <a:miter lim="800000"/>
            <a:headEnd/>
            <a:tailEnd/>
          </a:ln>
        </p:spPr>
        <p:txBody>
          <a:bodyPr wrap="none">
            <a:spAutoFit/>
          </a:bodyPr>
          <a:lstStyle/>
          <a:p>
            <a:r>
              <a:rPr lang="en-GB" altLang="zh-TW" sz="2000" dirty="0" smtClean="0"/>
              <a:t>R</a:t>
            </a:r>
            <a:r>
              <a:rPr lang="en-GB" altLang="zh-TW" sz="2000" baseline="-25000" dirty="0" smtClean="0"/>
              <a:t>0</a:t>
            </a:r>
            <a:endParaRPr lang="en-GB" altLang="zh-TW" sz="2000" dirty="0"/>
          </a:p>
        </p:txBody>
      </p:sp>
      <p:sp>
        <p:nvSpPr>
          <p:cNvPr id="67" name="TextBox 66"/>
          <p:cNvSpPr txBox="1"/>
          <p:nvPr/>
        </p:nvSpPr>
        <p:spPr>
          <a:xfrm>
            <a:off x="3515833" y="1667976"/>
            <a:ext cx="4809330" cy="400110"/>
          </a:xfrm>
          <a:prstGeom prst="rect">
            <a:avLst/>
          </a:prstGeom>
          <a:noFill/>
        </p:spPr>
        <p:txBody>
          <a:bodyPr wrap="none" rtlCol="0">
            <a:spAutoFit/>
          </a:bodyPr>
          <a:lstStyle/>
          <a:p>
            <a:r>
              <a:rPr lang="en-US" sz="2000" b="1" dirty="0" smtClean="0"/>
              <a:t>Oxygen concentration Profile at time t</a:t>
            </a:r>
          </a:p>
        </p:txBody>
      </p:sp>
      <p:graphicFrame>
        <p:nvGraphicFramePr>
          <p:cNvPr id="38928" name="Object 16"/>
          <p:cNvGraphicFramePr>
            <a:graphicFrameLocks noChangeAspect="1"/>
          </p:cNvGraphicFramePr>
          <p:nvPr>
            <p:extLst/>
          </p:nvPr>
        </p:nvGraphicFramePr>
        <p:xfrm>
          <a:off x="685800" y="5172456"/>
          <a:ext cx="1630363" cy="625475"/>
        </p:xfrm>
        <a:graphic>
          <a:graphicData uri="http://schemas.openxmlformats.org/presentationml/2006/ole">
            <mc:AlternateContent xmlns:mc="http://schemas.openxmlformats.org/markup-compatibility/2006">
              <mc:Choice xmlns:v="urn:schemas-microsoft-com:vml" Requires="v">
                <p:oleObj spid="_x0000_s70660" name="Equation" r:id="rId10" imgW="1739880" imgH="622080" progId="Equation.DSMT4">
                  <p:embed/>
                </p:oleObj>
              </mc:Choice>
              <mc:Fallback>
                <p:oleObj name="Equation" r:id="rId10" imgW="1739880" imgH="6220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800" y="5172456"/>
                        <a:ext cx="1630363"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68" name="TextBox 67"/>
          <p:cNvSpPr txBox="1"/>
          <p:nvPr/>
        </p:nvSpPr>
        <p:spPr>
          <a:xfrm>
            <a:off x="228600" y="4130040"/>
            <a:ext cx="2743200" cy="1015663"/>
          </a:xfrm>
          <a:prstGeom prst="rect">
            <a:avLst/>
          </a:prstGeom>
          <a:noFill/>
        </p:spPr>
        <p:txBody>
          <a:bodyPr wrap="square" rtlCol="0">
            <a:spAutoFit/>
          </a:bodyPr>
          <a:lstStyle/>
          <a:p>
            <a:r>
              <a:rPr lang="en-US" sz="2000" dirty="0" smtClean="0">
                <a:solidFill>
                  <a:srgbClr val="0000FF"/>
                </a:solidFill>
              </a:rPr>
              <a:t>Finally determine the flux of oxygen to the surface of the core:</a:t>
            </a:r>
          </a:p>
        </p:txBody>
      </p:sp>
      <p:graphicFrame>
        <p:nvGraphicFramePr>
          <p:cNvPr id="38929" name="Object 17"/>
          <p:cNvGraphicFramePr>
            <a:graphicFrameLocks noChangeAspect="1"/>
          </p:cNvGraphicFramePr>
          <p:nvPr>
            <p:extLst/>
          </p:nvPr>
        </p:nvGraphicFramePr>
        <p:xfrm>
          <a:off x="304800" y="5858256"/>
          <a:ext cx="2247900" cy="723900"/>
        </p:xfrm>
        <a:graphic>
          <a:graphicData uri="http://schemas.openxmlformats.org/presentationml/2006/ole">
            <mc:AlternateContent xmlns:mc="http://schemas.openxmlformats.org/markup-compatibility/2006">
              <mc:Choice xmlns:v="urn:schemas-microsoft-com:vml" Requires="v">
                <p:oleObj spid="_x0000_s70661" name="Equation" r:id="rId12" imgW="2247840" imgH="723600" progId="Equation.DSMT4">
                  <p:embed/>
                </p:oleObj>
              </mc:Choice>
              <mc:Fallback>
                <p:oleObj name="Equation" r:id="rId12" imgW="2247840" imgH="723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5858256"/>
                        <a:ext cx="22479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30" name="Object 18"/>
          <p:cNvGraphicFramePr>
            <a:graphicFrameLocks noChangeAspect="1"/>
          </p:cNvGraphicFramePr>
          <p:nvPr>
            <p:extLst/>
          </p:nvPr>
        </p:nvGraphicFramePr>
        <p:xfrm>
          <a:off x="2819400" y="5801546"/>
          <a:ext cx="3392487" cy="766763"/>
        </p:xfrm>
        <a:graphic>
          <a:graphicData uri="http://schemas.openxmlformats.org/presentationml/2006/ole">
            <mc:AlternateContent xmlns:mc="http://schemas.openxmlformats.org/markup-compatibility/2006">
              <mc:Choice xmlns:v="urn:schemas-microsoft-com:vml" Requires="v">
                <p:oleObj spid="_x0000_s70662" name="Equation" r:id="rId14" imgW="3619440" imgH="761760" progId="Equation.DSMT4">
                  <p:embed/>
                </p:oleObj>
              </mc:Choice>
              <mc:Fallback>
                <p:oleObj name="Equation" r:id="rId14" imgW="3619440" imgH="76176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19400" y="5801546"/>
                        <a:ext cx="3392487"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aphicFrame>
        <p:nvGraphicFramePr>
          <p:cNvPr id="38931" name="Object 19"/>
          <p:cNvGraphicFramePr>
            <a:graphicFrameLocks noChangeAspect="1"/>
          </p:cNvGraphicFramePr>
          <p:nvPr>
            <p:extLst/>
          </p:nvPr>
        </p:nvGraphicFramePr>
        <p:xfrm>
          <a:off x="6234113" y="5864606"/>
          <a:ext cx="2427287" cy="754063"/>
        </p:xfrm>
        <a:graphic>
          <a:graphicData uri="http://schemas.openxmlformats.org/presentationml/2006/ole">
            <mc:AlternateContent xmlns:mc="http://schemas.openxmlformats.org/markup-compatibility/2006">
              <mc:Choice xmlns:v="urn:schemas-microsoft-com:vml" Requires="v">
                <p:oleObj spid="_x0000_s70663" name="Equation" r:id="rId16" imgW="2590560" imgH="749160" progId="Equation.3">
                  <p:embed/>
                </p:oleObj>
              </mc:Choice>
              <mc:Fallback>
                <p:oleObj name="Equation" r:id="rId16" imgW="2590560" imgH="74916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34113" y="5864606"/>
                        <a:ext cx="242728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69" name="Text Box 13"/>
          <p:cNvSpPr txBox="1">
            <a:spLocks noChangeArrowheads="1"/>
          </p:cNvSpPr>
          <p:nvPr/>
        </p:nvSpPr>
        <p:spPr bwMode="auto">
          <a:xfrm>
            <a:off x="3200400" y="4916424"/>
            <a:ext cx="979755" cy="369332"/>
          </a:xfrm>
          <a:prstGeom prst="rect">
            <a:avLst/>
          </a:prstGeom>
          <a:noFill/>
          <a:ln w="9525">
            <a:noFill/>
            <a:miter lim="800000"/>
            <a:headEnd/>
            <a:tailEnd/>
          </a:ln>
        </p:spPr>
        <p:txBody>
          <a:bodyPr wrap="none">
            <a:spAutoFit/>
          </a:bodyPr>
          <a:lstStyle/>
          <a:p>
            <a:r>
              <a:rPr lang="en-GB" altLang="zh-TW" dirty="0" smtClean="0"/>
              <a:t>(</a:t>
            </a:r>
            <a:r>
              <a:rPr lang="en-GB" altLang="zh-TW" dirty="0" err="1" smtClean="0"/>
              <a:t>center</a:t>
            </a:r>
            <a:r>
              <a:rPr lang="en-GB" altLang="zh-TW" dirty="0" smtClean="0"/>
              <a:t>)</a:t>
            </a:r>
            <a:endParaRPr lang="en-GB" altLang="zh-TW" sz="1800" dirty="0"/>
          </a:p>
        </p:txBody>
      </p:sp>
      <p:sp>
        <p:nvSpPr>
          <p:cNvPr id="71" name="Line 17"/>
          <p:cNvSpPr>
            <a:spLocks noChangeShapeType="1"/>
          </p:cNvSpPr>
          <p:nvPr/>
        </p:nvSpPr>
        <p:spPr bwMode="auto">
          <a:xfrm>
            <a:off x="337870" y="2081844"/>
            <a:ext cx="609600" cy="502920"/>
          </a:xfrm>
          <a:prstGeom prst="line">
            <a:avLst/>
          </a:prstGeom>
          <a:noFill/>
          <a:ln w="38100">
            <a:solidFill>
              <a:srgbClr val="FF0000"/>
            </a:solidFill>
            <a:round/>
            <a:headEnd/>
            <a:tailEnd type="triangle" w="med" len="med"/>
          </a:ln>
        </p:spPr>
        <p:txBody>
          <a:bodyPr wrap="none" anchor="ctr"/>
          <a:lstStyle/>
          <a:p>
            <a:endParaRPr lang="en-US"/>
          </a:p>
        </p:txBody>
      </p:sp>
    </p:spTree>
    <p:extLst>
      <p:ext uri="{BB962C8B-B14F-4D97-AF65-F5344CB8AC3E}">
        <p14:creationId xmlns:p14="http://schemas.microsoft.com/office/powerpoint/2010/main" val="2698194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8"/>
                                        </p:tgtEl>
                                        <p:attrNameLst>
                                          <p:attrName>style.visibility</p:attrName>
                                        </p:attrNameLst>
                                      </p:cBhvr>
                                      <p:to>
                                        <p:strVal val="visible"/>
                                      </p:to>
                                    </p:set>
                                    <p:anim calcmode="discrete" valueType="clr">
                                      <p:cBhvr override="childStyle">
                                        <p:cTn id="7" dur="80"/>
                                        <p:tgtEl>
                                          <p:spTgt spid="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8"/>
                                        </p:tgtEl>
                                        <p:attrNameLst>
                                          <p:attrName>fillcolor</p:attrName>
                                        </p:attrNameLst>
                                      </p:cBhvr>
                                      <p:tavLst>
                                        <p:tav tm="0">
                                          <p:val>
                                            <p:clrVal>
                                              <a:schemeClr val="accent2"/>
                                            </p:clrVal>
                                          </p:val>
                                        </p:tav>
                                        <p:tav tm="50000">
                                          <p:val>
                                            <p:clrVal>
                                              <a:schemeClr val="hlink"/>
                                            </p:clrVal>
                                          </p:val>
                                        </p:tav>
                                      </p:tavLst>
                                    </p:anim>
                                    <p:set>
                                      <p:cBhvr>
                                        <p:cTn id="9" dur="80"/>
                                        <p:tgtEl>
                                          <p:spTgt spid="6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8928"/>
                                        </p:tgtEl>
                                        <p:attrNameLst>
                                          <p:attrName>style.visibility</p:attrName>
                                        </p:attrNameLst>
                                      </p:cBhvr>
                                      <p:to>
                                        <p:strVal val="visible"/>
                                      </p:to>
                                    </p:set>
                                    <p:animEffect transition="in" filter="dissolve">
                                      <p:cBhvr>
                                        <p:cTn id="14" dur="500"/>
                                        <p:tgtEl>
                                          <p:spTgt spid="38928"/>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38929"/>
                                        </p:tgtEl>
                                        <p:attrNameLst>
                                          <p:attrName>style.visibility</p:attrName>
                                        </p:attrNameLst>
                                      </p:cBhvr>
                                      <p:to>
                                        <p:strVal val="visible"/>
                                      </p:to>
                                    </p:set>
                                    <p:animEffect transition="in" filter="dissolve">
                                      <p:cBhvr>
                                        <p:cTn id="19" dur="500"/>
                                        <p:tgtEl>
                                          <p:spTgt spid="3892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8930"/>
                                        </p:tgtEl>
                                        <p:attrNameLst>
                                          <p:attrName>style.visibility</p:attrName>
                                        </p:attrNameLst>
                                      </p:cBhvr>
                                      <p:to>
                                        <p:strVal val="visible"/>
                                      </p:to>
                                    </p:set>
                                    <p:animEffect transition="in" filter="dissolve">
                                      <p:cBhvr>
                                        <p:cTn id="24" dur="500"/>
                                        <p:tgtEl>
                                          <p:spTgt spid="38930"/>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38931"/>
                                        </p:tgtEl>
                                        <p:attrNameLst>
                                          <p:attrName>style.visibility</p:attrName>
                                        </p:attrNameLst>
                                      </p:cBhvr>
                                      <p:to>
                                        <p:strVal val="visible"/>
                                      </p:to>
                                    </p:set>
                                    <p:animEffect transition="in" filter="dissolve">
                                      <p:cBhvr>
                                        <p:cTn id="29" dur="500"/>
                                        <p:tgtEl>
                                          <p:spTgt spid="38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Mass Balance on Carbon (C)</a:t>
            </a:r>
            <a:endParaRPr lang="en-US" dirty="0"/>
          </a:p>
        </p:txBody>
      </p:sp>
      <p:sp>
        <p:nvSpPr>
          <p:cNvPr id="3" name="TextBox 2"/>
          <p:cNvSpPr txBox="1"/>
          <p:nvPr/>
        </p:nvSpPr>
        <p:spPr>
          <a:xfrm>
            <a:off x="3276600" y="1062335"/>
            <a:ext cx="5334000" cy="461665"/>
          </a:xfrm>
          <a:prstGeom prst="rect">
            <a:avLst/>
          </a:prstGeom>
          <a:noFill/>
          <a:ln>
            <a:noFill/>
          </a:ln>
        </p:spPr>
        <p:txBody>
          <a:bodyPr wrap="square" rtlCol="0">
            <a:spAutoFit/>
          </a:bodyPr>
          <a:lstStyle/>
          <a:p>
            <a:pPr algn="ctr"/>
            <a:r>
              <a:rPr lang="en-US" sz="2400" dirty="0" smtClean="0">
                <a:solidFill>
                  <a:srgbClr val="FF0000"/>
                </a:solidFill>
              </a:rPr>
              <a:t>In – out + gen = accumulation</a:t>
            </a:r>
          </a:p>
        </p:txBody>
      </p:sp>
      <p:grpSp>
        <p:nvGrpSpPr>
          <p:cNvPr id="4" name="Group 27"/>
          <p:cNvGrpSpPr/>
          <p:nvPr/>
        </p:nvGrpSpPr>
        <p:grpSpPr>
          <a:xfrm>
            <a:off x="76200" y="1066800"/>
            <a:ext cx="2529548" cy="2987646"/>
            <a:chOff x="433754" y="765264"/>
            <a:chExt cx="2529548" cy="2987646"/>
          </a:xfrm>
        </p:grpSpPr>
        <p:grpSp>
          <p:nvGrpSpPr>
            <p:cNvPr id="5" name="Group 21"/>
            <p:cNvGrpSpPr/>
            <p:nvPr/>
          </p:nvGrpSpPr>
          <p:grpSpPr>
            <a:xfrm>
              <a:off x="494422" y="765264"/>
              <a:ext cx="2468880" cy="2846616"/>
              <a:chOff x="228600" y="765264"/>
              <a:chExt cx="2468880" cy="2846616"/>
            </a:xfrm>
          </p:grpSpPr>
          <p:sp>
            <p:nvSpPr>
              <p:cNvPr id="11"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12"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13"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14"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15"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16"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17"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18"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19"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20"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21"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6"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7" name="Line 17"/>
            <p:cNvSpPr>
              <a:spLocks noChangeShapeType="1"/>
            </p:cNvSpPr>
            <p:nvPr/>
          </p:nvSpPr>
          <p:spPr bwMode="auto">
            <a:xfrm>
              <a:off x="609600" y="1600200"/>
              <a:ext cx="709246" cy="534988"/>
            </a:xfrm>
            <a:prstGeom prst="line">
              <a:avLst/>
            </a:prstGeom>
            <a:noFill/>
            <a:ln w="19050">
              <a:solidFill>
                <a:srgbClr val="0033CC"/>
              </a:solidFill>
              <a:round/>
              <a:headEnd/>
              <a:tailEnd type="triangle" w="med" len="med"/>
            </a:ln>
          </p:spPr>
          <p:txBody>
            <a:bodyPr wrap="none" anchor="ctr"/>
            <a:lstStyle/>
            <a:p>
              <a:endParaRPr lang="en-US"/>
            </a:p>
          </p:txBody>
        </p:sp>
        <p:sp>
          <p:nvSpPr>
            <p:cNvPr id="8"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9"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10"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22" name="Object 22"/>
          <p:cNvGraphicFramePr>
            <a:graphicFrameLocks noChangeAspect="1"/>
          </p:cNvGraphicFramePr>
          <p:nvPr>
            <p:extLst/>
          </p:nvPr>
        </p:nvGraphicFramePr>
        <p:xfrm>
          <a:off x="1600200" y="1062335"/>
          <a:ext cx="1544638" cy="330200"/>
        </p:xfrm>
        <a:graphic>
          <a:graphicData uri="http://schemas.openxmlformats.org/presentationml/2006/ole">
            <mc:AlternateContent xmlns:mc="http://schemas.openxmlformats.org/markup-compatibility/2006">
              <mc:Choice xmlns:v="urn:schemas-microsoft-com:vml" Requires="v">
                <p:oleObj spid="_x0000_s71681" name="Equation" r:id="rId3" imgW="1663560" imgH="330120" progId="Equation.DSMT4">
                  <p:embed/>
                </p:oleObj>
              </mc:Choice>
              <mc:Fallback>
                <p:oleObj name="Equation" r:id="rId3" imgW="1663560" imgH="3301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062335"/>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3"/>
          <p:cNvGraphicFramePr>
            <a:graphicFrameLocks noChangeAspect="1"/>
          </p:cNvGraphicFramePr>
          <p:nvPr>
            <p:extLst/>
          </p:nvPr>
        </p:nvGraphicFramePr>
        <p:xfrm>
          <a:off x="4114800" y="1485900"/>
          <a:ext cx="3746500" cy="952500"/>
        </p:xfrm>
        <a:graphic>
          <a:graphicData uri="http://schemas.openxmlformats.org/presentationml/2006/ole">
            <mc:AlternateContent xmlns:mc="http://schemas.openxmlformats.org/markup-compatibility/2006">
              <mc:Choice xmlns:v="urn:schemas-microsoft-com:vml" Requires="v">
                <p:oleObj spid="_x0000_s71682" name="Equation" r:id="rId5" imgW="3746160" imgH="952200" progId="Equation.DSMT4">
                  <p:embed/>
                </p:oleObj>
              </mc:Choice>
              <mc:Fallback>
                <p:oleObj name="Equation" r:id="rId5" imgW="3746160" imgH="9522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1485900"/>
                        <a:ext cx="37465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9" name="Group 38"/>
          <p:cNvGrpSpPr/>
          <p:nvPr/>
        </p:nvGrpSpPr>
        <p:grpSpPr>
          <a:xfrm>
            <a:off x="3086100" y="2273300"/>
            <a:ext cx="5715000" cy="730310"/>
            <a:chOff x="3086100" y="2425700"/>
            <a:chExt cx="5715000" cy="730310"/>
          </a:xfrm>
        </p:grpSpPr>
        <p:sp>
          <p:nvSpPr>
            <p:cNvPr id="24" name="TextBox 23"/>
            <p:cNvSpPr txBox="1"/>
            <p:nvPr/>
          </p:nvSpPr>
          <p:spPr>
            <a:xfrm>
              <a:off x="3086100" y="2755900"/>
              <a:ext cx="5715000" cy="400110"/>
            </a:xfrm>
            <a:prstGeom prst="rect">
              <a:avLst/>
            </a:prstGeom>
            <a:noFill/>
          </p:spPr>
          <p:txBody>
            <a:bodyPr wrap="square" rtlCol="0">
              <a:spAutoFit/>
            </a:bodyPr>
            <a:lstStyle/>
            <a:p>
              <a:r>
                <a:rPr lang="en-US" sz="2000" u="sng" dirty="0" smtClean="0">
                  <a:solidFill>
                    <a:srgbClr val="7030A0"/>
                  </a:solidFill>
                </a:rPr>
                <a:t>Elemental </a:t>
              </a:r>
              <a:r>
                <a:rPr lang="en-US" sz="2000" dirty="0" smtClean="0">
                  <a:solidFill>
                    <a:srgbClr val="7030A0"/>
                  </a:solidFill>
                </a:rPr>
                <a:t>C does not enter or leave the surface</a:t>
              </a:r>
            </a:p>
          </p:txBody>
        </p:sp>
        <p:sp>
          <p:nvSpPr>
            <p:cNvPr id="25" name="Left Brace 24"/>
            <p:cNvSpPr/>
            <p:nvPr/>
          </p:nvSpPr>
          <p:spPr>
            <a:xfrm rot="16200000">
              <a:off x="4235450" y="2355850"/>
              <a:ext cx="317500" cy="457200"/>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6" name="TextBox 25"/>
          <p:cNvSpPr txBox="1"/>
          <p:nvPr/>
        </p:nvSpPr>
        <p:spPr>
          <a:xfrm>
            <a:off x="1066800" y="3581400"/>
            <a:ext cx="8077200" cy="707886"/>
          </a:xfrm>
          <a:prstGeom prst="rect">
            <a:avLst/>
          </a:prstGeom>
          <a:noFill/>
        </p:spPr>
        <p:txBody>
          <a:bodyPr wrap="square" rtlCol="0">
            <a:spAutoFit/>
          </a:bodyPr>
          <a:lstStyle/>
          <a:p>
            <a:pPr algn="r"/>
            <a:r>
              <a:rPr lang="en-US" sz="2000" dirty="0" err="1" smtClean="0"/>
              <a:t>r’’</a:t>
            </a:r>
            <a:r>
              <a:rPr lang="en-US" sz="2000" baseline="-25000" dirty="0" err="1" smtClean="0"/>
              <a:t>C</a:t>
            </a:r>
            <a:r>
              <a:rPr lang="en-US" sz="2000" dirty="0" smtClean="0"/>
              <a:t>: rate of C gen. per unit surface area of core (mol/s</a:t>
            </a:r>
            <a:r>
              <a:rPr lang="en-US" sz="2000" dirty="0" smtClean="0">
                <a:cs typeface="Arial"/>
              </a:rPr>
              <a:t>·m</a:t>
            </a:r>
            <a:r>
              <a:rPr lang="en-US" sz="2000" baseline="30000" dirty="0" smtClean="0">
                <a:cs typeface="Arial"/>
              </a:rPr>
              <a:t>2</a:t>
            </a:r>
            <a:r>
              <a:rPr lang="en-US" sz="2000" dirty="0" smtClean="0">
                <a:cs typeface="Arial"/>
              </a:rPr>
              <a:t>)</a:t>
            </a:r>
            <a:r>
              <a:rPr lang="en-US" sz="2000" dirty="0" smtClean="0"/>
              <a:t> </a:t>
            </a:r>
          </a:p>
          <a:p>
            <a:pPr algn="r"/>
            <a:r>
              <a:rPr lang="en-US" sz="2000" dirty="0" err="1" smtClean="0">
                <a:latin typeface="Symbol" pitchFamily="18" charset="2"/>
              </a:rPr>
              <a:t>r</a:t>
            </a:r>
            <a:r>
              <a:rPr lang="en-US" sz="2000" baseline="-25000" dirty="0" err="1" smtClean="0"/>
              <a:t>C</a:t>
            </a:r>
            <a:r>
              <a:rPr lang="en-US" sz="2000" dirty="0" smtClean="0"/>
              <a:t>: density of solid C	</a:t>
            </a:r>
            <a:r>
              <a:rPr lang="en-US" sz="2000" dirty="0" err="1" smtClean="0">
                <a:latin typeface="Symbol" pitchFamily="18" charset="2"/>
              </a:rPr>
              <a:t>f</a:t>
            </a:r>
            <a:r>
              <a:rPr lang="en-US" sz="2000" baseline="-25000" dirty="0" err="1" smtClean="0"/>
              <a:t>C</a:t>
            </a:r>
            <a:r>
              <a:rPr lang="en-US" sz="2000" dirty="0" smtClean="0"/>
              <a:t>: fraction of the volume of the core that is C</a:t>
            </a:r>
          </a:p>
        </p:txBody>
      </p:sp>
      <p:sp>
        <p:nvSpPr>
          <p:cNvPr id="27" name="TextBox 26"/>
          <p:cNvSpPr txBox="1"/>
          <p:nvPr/>
        </p:nvSpPr>
        <p:spPr>
          <a:xfrm>
            <a:off x="3505200" y="3124200"/>
            <a:ext cx="4597734" cy="400110"/>
          </a:xfrm>
          <a:prstGeom prst="rect">
            <a:avLst/>
          </a:prstGeom>
          <a:noFill/>
        </p:spPr>
        <p:txBody>
          <a:bodyPr wrap="none" rtlCol="0">
            <a:spAutoFit/>
          </a:bodyPr>
          <a:lstStyle/>
          <a:p>
            <a:r>
              <a:rPr lang="en-US" sz="2000" dirty="0" smtClean="0">
                <a:solidFill>
                  <a:srgbClr val="006600"/>
                </a:solidFill>
              </a:rPr>
              <a:t>Change in the mass of the carbon core</a:t>
            </a:r>
          </a:p>
        </p:txBody>
      </p:sp>
      <p:cxnSp>
        <p:nvCxnSpPr>
          <p:cNvPr id="29" name="Elbow Connector 28"/>
          <p:cNvCxnSpPr/>
          <p:nvPr/>
        </p:nvCxnSpPr>
        <p:spPr>
          <a:xfrm flipH="1" flipV="1">
            <a:off x="7848600" y="1828800"/>
            <a:ext cx="182880" cy="1508760"/>
          </a:xfrm>
          <a:prstGeom prst="bentConnector3">
            <a:avLst>
              <a:gd name="adj1" fmla="val -406001"/>
            </a:avLst>
          </a:prstGeom>
          <a:ln w="31750">
            <a:solidFill>
              <a:srgbClr val="006600"/>
            </a:solidFill>
            <a:headEnd type="none"/>
            <a:tailEnd type="arrow"/>
          </a:ln>
        </p:spPr>
        <p:style>
          <a:lnRef idx="1">
            <a:schemeClr val="accent1"/>
          </a:lnRef>
          <a:fillRef idx="0">
            <a:schemeClr val="accent1"/>
          </a:fillRef>
          <a:effectRef idx="0">
            <a:schemeClr val="accent1"/>
          </a:effectRef>
          <a:fontRef idx="minor">
            <a:schemeClr val="tx1"/>
          </a:fontRef>
        </p:style>
      </p:cxnSp>
      <p:graphicFrame>
        <p:nvGraphicFramePr>
          <p:cNvPr id="40964" name="Object 4"/>
          <p:cNvGraphicFramePr>
            <a:graphicFrameLocks noChangeAspect="1"/>
          </p:cNvGraphicFramePr>
          <p:nvPr>
            <p:extLst/>
          </p:nvPr>
        </p:nvGraphicFramePr>
        <p:xfrm>
          <a:off x="3581400" y="4282440"/>
          <a:ext cx="2971800" cy="952500"/>
        </p:xfrm>
        <a:graphic>
          <a:graphicData uri="http://schemas.openxmlformats.org/presentationml/2006/ole">
            <mc:AlternateContent xmlns:mc="http://schemas.openxmlformats.org/markup-compatibility/2006">
              <mc:Choice xmlns:v="urn:schemas-microsoft-com:vml" Requires="v">
                <p:oleObj spid="_x0000_s71683" name="Equation" r:id="rId7" imgW="2971800" imgH="952200" progId="Equation.DSMT4">
                  <p:embed/>
                </p:oleObj>
              </mc:Choice>
              <mc:Fallback>
                <p:oleObj name="Equation" r:id="rId7" imgW="2971800" imgH="9522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4282440"/>
                        <a:ext cx="2971800" cy="952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TextBox 40"/>
          <p:cNvSpPr txBox="1"/>
          <p:nvPr/>
        </p:nvSpPr>
        <p:spPr>
          <a:xfrm>
            <a:off x="457200" y="4558635"/>
            <a:ext cx="2819400" cy="400110"/>
          </a:xfrm>
          <a:prstGeom prst="rect">
            <a:avLst/>
          </a:prstGeom>
          <a:noFill/>
        </p:spPr>
        <p:txBody>
          <a:bodyPr wrap="square" rtlCol="0">
            <a:spAutoFit/>
          </a:bodyPr>
          <a:lstStyle/>
          <a:p>
            <a:r>
              <a:rPr lang="en-US" sz="2000" dirty="0" smtClean="0">
                <a:solidFill>
                  <a:srgbClr val="0000FF"/>
                </a:solidFill>
              </a:rPr>
              <a:t>Simplify mass balance:</a:t>
            </a:r>
          </a:p>
        </p:txBody>
      </p:sp>
      <p:graphicFrame>
        <p:nvGraphicFramePr>
          <p:cNvPr id="40966" name="Object 6"/>
          <p:cNvGraphicFramePr>
            <a:graphicFrameLocks noChangeAspect="1"/>
          </p:cNvGraphicFramePr>
          <p:nvPr>
            <p:extLst/>
          </p:nvPr>
        </p:nvGraphicFramePr>
        <p:xfrm>
          <a:off x="6858000" y="4409440"/>
          <a:ext cx="1587500" cy="698500"/>
        </p:xfrm>
        <a:graphic>
          <a:graphicData uri="http://schemas.openxmlformats.org/presentationml/2006/ole">
            <mc:AlternateContent xmlns:mc="http://schemas.openxmlformats.org/markup-compatibility/2006">
              <mc:Choice xmlns:v="urn:schemas-microsoft-com:vml" Requires="v">
                <p:oleObj spid="_x0000_s71684" name="Equation" r:id="rId9" imgW="1587240" imgH="698400" progId="Equation.DSMT4">
                  <p:embed/>
                </p:oleObj>
              </mc:Choice>
              <mc:Fallback>
                <p:oleObj name="Equation" r:id="rId9" imgW="1587240" imgH="6984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0" y="4409440"/>
                        <a:ext cx="15875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 name="Rectangle 53"/>
          <p:cNvSpPr/>
          <p:nvPr/>
        </p:nvSpPr>
        <p:spPr>
          <a:xfrm>
            <a:off x="228600" y="5209032"/>
            <a:ext cx="8763000" cy="707886"/>
          </a:xfrm>
          <a:prstGeom prst="rect">
            <a:avLst/>
          </a:prstGeom>
        </p:spPr>
        <p:txBody>
          <a:bodyPr wrap="square">
            <a:spAutoFit/>
          </a:bodyPr>
          <a:lstStyle/>
          <a:p>
            <a:r>
              <a:rPr lang="en-US" sz="2000" dirty="0" smtClean="0">
                <a:solidFill>
                  <a:srgbClr val="7030A0"/>
                </a:solidFill>
                <a:cs typeface="Arial"/>
              </a:rPr>
              <a:t>The rate of carbon disappearance (-</a:t>
            </a:r>
            <a:r>
              <a:rPr lang="en-US" sz="2000" dirty="0" err="1" smtClean="0">
                <a:solidFill>
                  <a:srgbClr val="7030A0"/>
                </a:solidFill>
                <a:cs typeface="Arial"/>
              </a:rPr>
              <a:t>dR</a:t>
            </a:r>
            <a:r>
              <a:rPr lang="en-US" sz="2000" dirty="0" smtClean="0">
                <a:solidFill>
                  <a:srgbClr val="7030A0"/>
                </a:solidFill>
                <a:cs typeface="Arial"/>
              </a:rPr>
              <a:t>/</a:t>
            </a:r>
            <a:r>
              <a:rPr lang="en-US" sz="2000" dirty="0" err="1" smtClean="0">
                <a:solidFill>
                  <a:srgbClr val="7030A0"/>
                </a:solidFill>
                <a:cs typeface="Arial"/>
              </a:rPr>
              <a:t>dt</a:t>
            </a:r>
            <a:r>
              <a:rPr lang="en-US" sz="2000" dirty="0" smtClean="0">
                <a:solidFill>
                  <a:srgbClr val="7030A0"/>
                </a:solidFill>
                <a:cs typeface="Arial"/>
              </a:rPr>
              <a:t>) is equal to the rate of oxygen flux to the surface of the core, -W</a:t>
            </a:r>
            <a:r>
              <a:rPr lang="en-US" sz="2000" baseline="-25000" dirty="0" smtClean="0">
                <a:solidFill>
                  <a:srgbClr val="7030A0"/>
                </a:solidFill>
                <a:cs typeface="Arial"/>
              </a:rPr>
              <a:t>O2 </a:t>
            </a:r>
            <a:r>
              <a:rPr lang="en-US" sz="2000" dirty="0" smtClean="0">
                <a:solidFill>
                  <a:srgbClr val="7030A0"/>
                </a:solidFill>
                <a:cs typeface="Arial"/>
              </a:rPr>
              <a:t>= W</a:t>
            </a:r>
            <a:r>
              <a:rPr lang="en-US" sz="2000" baseline="-25000" dirty="0" smtClean="0">
                <a:solidFill>
                  <a:srgbClr val="7030A0"/>
                </a:solidFill>
                <a:cs typeface="Arial"/>
              </a:rPr>
              <a:t>CO2</a:t>
            </a:r>
            <a:r>
              <a:rPr lang="en-US" sz="2000" dirty="0" smtClean="0">
                <a:solidFill>
                  <a:srgbClr val="7030A0"/>
                </a:solidFill>
                <a:cs typeface="Arial"/>
              </a:rPr>
              <a:t>, and this occurs at a radius of R so:</a:t>
            </a:r>
            <a:endParaRPr lang="en-US" sz="2000" dirty="0" smtClean="0">
              <a:solidFill>
                <a:srgbClr val="7030A0"/>
              </a:solidFill>
            </a:endParaRPr>
          </a:p>
        </p:txBody>
      </p:sp>
      <p:graphicFrame>
        <p:nvGraphicFramePr>
          <p:cNvPr id="40968" name="Object 19"/>
          <p:cNvGraphicFramePr>
            <a:graphicFrameLocks noChangeAspect="1"/>
          </p:cNvGraphicFramePr>
          <p:nvPr>
            <p:extLst/>
          </p:nvPr>
        </p:nvGraphicFramePr>
        <p:xfrm>
          <a:off x="1554163" y="5883148"/>
          <a:ext cx="3405187" cy="754063"/>
        </p:xfrm>
        <a:graphic>
          <a:graphicData uri="http://schemas.openxmlformats.org/presentationml/2006/ole">
            <mc:AlternateContent xmlns:mc="http://schemas.openxmlformats.org/markup-compatibility/2006">
              <mc:Choice xmlns:v="urn:schemas-microsoft-com:vml" Requires="v">
                <p:oleObj spid="_x0000_s71685" name="Equation" r:id="rId11" imgW="3632040" imgH="749160" progId="Equation.DSMT4">
                  <p:embed/>
                </p:oleObj>
              </mc:Choice>
              <mc:Fallback>
                <p:oleObj name="Equation" r:id="rId11" imgW="3632040" imgH="7491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54163" y="5883148"/>
                        <a:ext cx="340518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aphicFrame>
        <p:nvGraphicFramePr>
          <p:cNvPr id="40969" name="Object 19"/>
          <p:cNvGraphicFramePr>
            <a:graphicFrameLocks noChangeAspect="1"/>
          </p:cNvGraphicFramePr>
          <p:nvPr>
            <p:extLst/>
          </p:nvPr>
        </p:nvGraphicFramePr>
        <p:xfrm>
          <a:off x="5486400" y="5870448"/>
          <a:ext cx="2106613" cy="739775"/>
        </p:xfrm>
        <a:graphic>
          <a:graphicData uri="http://schemas.openxmlformats.org/presentationml/2006/ole">
            <mc:AlternateContent xmlns:mc="http://schemas.openxmlformats.org/markup-compatibility/2006">
              <mc:Choice xmlns:v="urn:schemas-microsoft-com:vml" Requires="v">
                <p:oleObj spid="_x0000_s71686" name="Equation" r:id="rId13" imgW="2247840" imgH="736560" progId="Equation.3">
                  <p:embed/>
                </p:oleObj>
              </mc:Choice>
              <mc:Fallback>
                <p:oleObj name="Equation" r:id="rId13" imgW="2247840" imgH="7365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86400" y="5870448"/>
                        <a:ext cx="21066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35730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dissolve">
                                      <p:cBhvr>
                                        <p:cTn id="7" dur="500"/>
                                        <p:tgtEl>
                                          <p:spTgt spid="3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500"/>
                                        <p:tgtEl>
                                          <p:spTgt spid="27"/>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41"/>
                                        </p:tgtEl>
                                        <p:attrNameLst>
                                          <p:attrName>style.visibility</p:attrName>
                                        </p:attrNameLst>
                                      </p:cBhvr>
                                      <p:to>
                                        <p:strVal val="visible"/>
                                      </p:to>
                                    </p:set>
                                    <p:anim calcmode="discrete" valueType="clr">
                                      <p:cBhvr override="childStyle">
                                        <p:cTn id="20" dur="80"/>
                                        <p:tgtEl>
                                          <p:spTgt spid="41"/>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41"/>
                                        </p:tgtEl>
                                        <p:attrNameLst>
                                          <p:attrName>fillcolor</p:attrName>
                                        </p:attrNameLst>
                                      </p:cBhvr>
                                      <p:tavLst>
                                        <p:tav tm="0">
                                          <p:val>
                                            <p:clrVal>
                                              <a:schemeClr val="accent2"/>
                                            </p:clrVal>
                                          </p:val>
                                        </p:tav>
                                        <p:tav tm="50000">
                                          <p:val>
                                            <p:clrVal>
                                              <a:schemeClr val="hlink"/>
                                            </p:clrVal>
                                          </p:val>
                                        </p:tav>
                                      </p:tavLst>
                                    </p:anim>
                                    <p:set>
                                      <p:cBhvr>
                                        <p:cTn id="22" dur="80"/>
                                        <p:tgtEl>
                                          <p:spTgt spid="41"/>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0964"/>
                                        </p:tgtEl>
                                        <p:attrNameLst>
                                          <p:attrName>style.visibility</p:attrName>
                                        </p:attrNameLst>
                                      </p:cBhvr>
                                      <p:to>
                                        <p:strVal val="visible"/>
                                      </p:to>
                                    </p:set>
                                    <p:animEffect transition="in" filter="wipe(left)">
                                      <p:cBhvr>
                                        <p:cTn id="27" dur="1000"/>
                                        <p:tgtEl>
                                          <p:spTgt spid="4096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0966"/>
                                        </p:tgtEl>
                                        <p:attrNameLst>
                                          <p:attrName>style.visibility</p:attrName>
                                        </p:attrNameLst>
                                      </p:cBhvr>
                                      <p:to>
                                        <p:strVal val="visible"/>
                                      </p:to>
                                    </p:set>
                                    <p:animEffect transition="in" filter="wipe(left)">
                                      <p:cBhvr>
                                        <p:cTn id="32" dur="1000"/>
                                        <p:tgtEl>
                                          <p:spTgt spid="40966"/>
                                        </p:tgtEl>
                                      </p:cBhvr>
                                    </p:animEffect>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54"/>
                                        </p:tgtEl>
                                        <p:attrNameLst>
                                          <p:attrName>style.visibility</p:attrName>
                                        </p:attrNameLst>
                                      </p:cBhvr>
                                      <p:to>
                                        <p:strVal val="visible"/>
                                      </p:to>
                                    </p:set>
                                    <p:anim calcmode="discrete" valueType="clr">
                                      <p:cBhvr override="childStyle">
                                        <p:cTn id="37" dur="80"/>
                                        <p:tgtEl>
                                          <p:spTgt spid="54"/>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54"/>
                                        </p:tgtEl>
                                        <p:attrNameLst>
                                          <p:attrName>fillcolor</p:attrName>
                                        </p:attrNameLst>
                                      </p:cBhvr>
                                      <p:tavLst>
                                        <p:tav tm="0">
                                          <p:val>
                                            <p:clrVal>
                                              <a:schemeClr val="accent2"/>
                                            </p:clrVal>
                                          </p:val>
                                        </p:tav>
                                        <p:tav tm="50000">
                                          <p:val>
                                            <p:clrVal>
                                              <a:schemeClr val="hlink"/>
                                            </p:clrVal>
                                          </p:val>
                                        </p:tav>
                                      </p:tavLst>
                                    </p:anim>
                                    <p:set>
                                      <p:cBhvr>
                                        <p:cTn id="39" dur="80"/>
                                        <p:tgtEl>
                                          <p:spTgt spid="54"/>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40968"/>
                                        </p:tgtEl>
                                        <p:attrNameLst>
                                          <p:attrName>style.visibility</p:attrName>
                                        </p:attrNameLst>
                                      </p:cBhvr>
                                      <p:to>
                                        <p:strVal val="visible"/>
                                      </p:to>
                                    </p:set>
                                    <p:animEffect transition="in" filter="dissolve">
                                      <p:cBhvr>
                                        <p:cTn id="44" dur="500"/>
                                        <p:tgtEl>
                                          <p:spTgt spid="40968"/>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40969"/>
                                        </p:tgtEl>
                                        <p:attrNameLst>
                                          <p:attrName>style.visibility</p:attrName>
                                        </p:attrNameLst>
                                      </p:cBhvr>
                                      <p:to>
                                        <p:strVal val="visible"/>
                                      </p:to>
                                    </p:set>
                                    <p:animEffect transition="in" filter="dissolve">
                                      <p:cBhvr>
                                        <p:cTn id="49"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41" grpId="0"/>
      <p:bldP spid="5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Time Required to Shrink Core to Radius R</a:t>
            </a:r>
            <a:endParaRPr lang="en-US" sz="3600" dirty="0"/>
          </a:p>
        </p:txBody>
      </p:sp>
      <p:graphicFrame>
        <p:nvGraphicFramePr>
          <p:cNvPr id="41986" name="Object 2"/>
          <p:cNvGraphicFramePr>
            <a:graphicFrameLocks noChangeAspect="1"/>
          </p:cNvGraphicFramePr>
          <p:nvPr/>
        </p:nvGraphicFramePr>
        <p:xfrm>
          <a:off x="4891948" y="1316037"/>
          <a:ext cx="1270000" cy="698500"/>
        </p:xfrm>
        <a:graphic>
          <a:graphicData uri="http://schemas.openxmlformats.org/presentationml/2006/ole">
            <mc:AlternateContent xmlns:mc="http://schemas.openxmlformats.org/markup-compatibility/2006">
              <mc:Choice xmlns:v="urn:schemas-microsoft-com:vml" Requires="v">
                <p:oleObj spid="_x0000_s72705" name="Equation" r:id="rId3" imgW="1269720" imgH="698400" progId="Equation.DSMT4">
                  <p:embed/>
                </p:oleObj>
              </mc:Choice>
              <mc:Fallback>
                <p:oleObj name="Equation" r:id="rId3" imgW="1269720" imgH="698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1948" y="1316037"/>
                        <a:ext cx="12700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87" name="Object 3"/>
          <p:cNvGraphicFramePr>
            <a:graphicFrameLocks noChangeAspect="1"/>
          </p:cNvGraphicFramePr>
          <p:nvPr/>
        </p:nvGraphicFramePr>
        <p:xfrm>
          <a:off x="6994658" y="1295400"/>
          <a:ext cx="1736725" cy="739775"/>
        </p:xfrm>
        <a:graphic>
          <a:graphicData uri="http://schemas.openxmlformats.org/presentationml/2006/ole">
            <mc:AlternateContent xmlns:mc="http://schemas.openxmlformats.org/markup-compatibility/2006">
              <mc:Choice xmlns:v="urn:schemas-microsoft-com:vml" Requires="v">
                <p:oleObj spid="_x0000_s72706" name="Equation" r:id="rId5" imgW="1854000" imgH="736560" progId="Equation.DSMT4">
                  <p:embed/>
                </p:oleObj>
              </mc:Choice>
              <mc:Fallback>
                <p:oleObj name="Equation" r:id="rId5" imgW="1854000" imgH="7365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94658" y="1295400"/>
                        <a:ext cx="1736725"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5" name="TextBox 4"/>
          <p:cNvSpPr txBox="1"/>
          <p:nvPr/>
        </p:nvSpPr>
        <p:spPr>
          <a:xfrm>
            <a:off x="2667000" y="2060448"/>
            <a:ext cx="3048000" cy="1015663"/>
          </a:xfrm>
          <a:prstGeom prst="rect">
            <a:avLst/>
          </a:prstGeom>
          <a:noFill/>
        </p:spPr>
        <p:txBody>
          <a:bodyPr wrap="square" rtlCol="0">
            <a:spAutoFit/>
          </a:bodyPr>
          <a:lstStyle/>
          <a:p>
            <a:r>
              <a:rPr lang="en-US" sz="2000" dirty="0" smtClean="0">
                <a:solidFill>
                  <a:srgbClr val="0000FF"/>
                </a:solidFill>
              </a:rPr>
              <a:t>Substitute </a:t>
            </a:r>
            <a:r>
              <a:rPr lang="en-US" sz="2000" dirty="0" err="1" smtClean="0">
                <a:solidFill>
                  <a:srgbClr val="0000FF"/>
                </a:solidFill>
              </a:rPr>
              <a:t>r’’</a:t>
            </a:r>
            <a:r>
              <a:rPr lang="en-US" sz="2000" baseline="-25000" dirty="0" err="1" smtClean="0">
                <a:solidFill>
                  <a:srgbClr val="0000FF"/>
                </a:solidFill>
              </a:rPr>
              <a:t>c</a:t>
            </a:r>
            <a:r>
              <a:rPr lang="en-US" sz="2000" dirty="0" smtClean="0">
                <a:solidFill>
                  <a:srgbClr val="0000FF"/>
                </a:solidFill>
              </a:rPr>
              <a:t> into -</a:t>
            </a:r>
            <a:r>
              <a:rPr lang="en-US" sz="2000" dirty="0" err="1" smtClean="0">
                <a:solidFill>
                  <a:srgbClr val="0000FF"/>
                </a:solidFill>
              </a:rPr>
              <a:t>dR</a:t>
            </a:r>
            <a:r>
              <a:rPr lang="en-US" sz="2000" dirty="0" smtClean="0">
                <a:solidFill>
                  <a:srgbClr val="0000FF"/>
                </a:solidFill>
              </a:rPr>
              <a:t>/</a:t>
            </a:r>
            <a:r>
              <a:rPr lang="en-US" sz="2000" dirty="0" err="1" smtClean="0">
                <a:solidFill>
                  <a:srgbClr val="0000FF"/>
                </a:solidFill>
              </a:rPr>
              <a:t>dt</a:t>
            </a:r>
            <a:r>
              <a:rPr lang="en-US" sz="2000" dirty="0" smtClean="0">
                <a:solidFill>
                  <a:srgbClr val="0000FF"/>
                </a:solidFill>
              </a:rPr>
              <a:t>, get like terms together, integrate, &amp; solve for t</a:t>
            </a:r>
          </a:p>
        </p:txBody>
      </p:sp>
      <p:graphicFrame>
        <p:nvGraphicFramePr>
          <p:cNvPr id="41988" name="Object 4"/>
          <p:cNvGraphicFramePr>
            <a:graphicFrameLocks noChangeAspect="1"/>
          </p:cNvGraphicFramePr>
          <p:nvPr>
            <p:extLst/>
          </p:nvPr>
        </p:nvGraphicFramePr>
        <p:xfrm>
          <a:off x="5575300" y="2136648"/>
          <a:ext cx="3340100" cy="838200"/>
        </p:xfrm>
        <a:graphic>
          <a:graphicData uri="http://schemas.openxmlformats.org/presentationml/2006/ole">
            <mc:AlternateContent xmlns:mc="http://schemas.openxmlformats.org/markup-compatibility/2006">
              <mc:Choice xmlns:v="urn:schemas-microsoft-com:vml" Requires="v">
                <p:oleObj spid="_x0000_s72707" name="Equation" r:id="rId7" imgW="3340080" imgH="838080" progId="Equation.DSMT4">
                  <p:embed/>
                </p:oleObj>
              </mc:Choice>
              <mc:Fallback>
                <p:oleObj name="Equation" r:id="rId7" imgW="3340080" imgH="838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75300" y="2136648"/>
                        <a:ext cx="33401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6731000" y="3154172"/>
            <a:ext cx="1955800" cy="707886"/>
          </a:xfrm>
          <a:prstGeom prst="rect">
            <a:avLst/>
          </a:prstGeom>
          <a:noFill/>
        </p:spPr>
        <p:txBody>
          <a:bodyPr wrap="square" rtlCol="0">
            <a:spAutoFit/>
          </a:bodyPr>
          <a:lstStyle/>
          <a:p>
            <a:r>
              <a:rPr lang="en-US" sz="2000" dirty="0" smtClean="0">
                <a:solidFill>
                  <a:srgbClr val="0000FF"/>
                </a:solidFill>
              </a:rPr>
              <a:t>Integrate over 0 to t &amp; R</a:t>
            </a:r>
            <a:r>
              <a:rPr lang="en-US" sz="2000" baseline="-25000" dirty="0" smtClean="0">
                <a:solidFill>
                  <a:srgbClr val="0000FF"/>
                </a:solidFill>
              </a:rPr>
              <a:t>0</a:t>
            </a:r>
            <a:r>
              <a:rPr lang="en-US" sz="2000" dirty="0" smtClean="0">
                <a:solidFill>
                  <a:srgbClr val="0000FF"/>
                </a:solidFill>
              </a:rPr>
              <a:t> to R</a:t>
            </a:r>
          </a:p>
        </p:txBody>
      </p:sp>
      <p:graphicFrame>
        <p:nvGraphicFramePr>
          <p:cNvPr id="41990" name="Object 6"/>
          <p:cNvGraphicFramePr>
            <a:graphicFrameLocks noChangeAspect="1"/>
          </p:cNvGraphicFramePr>
          <p:nvPr>
            <p:extLst/>
          </p:nvPr>
        </p:nvGraphicFramePr>
        <p:xfrm>
          <a:off x="2670048" y="3114415"/>
          <a:ext cx="3937000" cy="787400"/>
        </p:xfrm>
        <a:graphic>
          <a:graphicData uri="http://schemas.openxmlformats.org/presentationml/2006/ole">
            <mc:AlternateContent xmlns:mc="http://schemas.openxmlformats.org/markup-compatibility/2006">
              <mc:Choice xmlns:v="urn:schemas-microsoft-com:vml" Requires="v">
                <p:oleObj spid="_x0000_s72708" name="Equation" r:id="rId9" imgW="3936960" imgH="787320" progId="Equation.DSMT4">
                  <p:embed/>
                </p:oleObj>
              </mc:Choice>
              <mc:Fallback>
                <p:oleObj name="Equation" r:id="rId9" imgW="3936960" imgH="7873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70048" y="3114415"/>
                        <a:ext cx="3937000" cy="78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1" name="Object 7"/>
          <p:cNvGraphicFramePr>
            <a:graphicFrameLocks noChangeAspect="1"/>
          </p:cNvGraphicFramePr>
          <p:nvPr>
            <p:extLst/>
          </p:nvPr>
        </p:nvGraphicFramePr>
        <p:xfrm>
          <a:off x="857250" y="3864864"/>
          <a:ext cx="3136900" cy="990600"/>
        </p:xfrm>
        <a:graphic>
          <a:graphicData uri="http://schemas.openxmlformats.org/presentationml/2006/ole">
            <mc:AlternateContent xmlns:mc="http://schemas.openxmlformats.org/markup-compatibility/2006">
              <mc:Choice xmlns:v="urn:schemas-microsoft-com:vml" Requires="v">
                <p:oleObj spid="_x0000_s72709" name="Equation" r:id="rId11" imgW="3136680" imgH="990360" progId="Equation.DSMT4">
                  <p:embed/>
                </p:oleObj>
              </mc:Choice>
              <mc:Fallback>
                <p:oleObj name="Equation" r:id="rId11" imgW="3136680" imgH="9903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57250" y="3864864"/>
                        <a:ext cx="31369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2" name="Object 8"/>
          <p:cNvGraphicFramePr>
            <a:graphicFrameLocks noChangeAspect="1"/>
          </p:cNvGraphicFramePr>
          <p:nvPr>
            <p:extLst/>
          </p:nvPr>
        </p:nvGraphicFramePr>
        <p:xfrm>
          <a:off x="4222750" y="3934714"/>
          <a:ext cx="4140200" cy="774700"/>
        </p:xfrm>
        <a:graphic>
          <a:graphicData uri="http://schemas.openxmlformats.org/presentationml/2006/ole">
            <mc:AlternateContent xmlns:mc="http://schemas.openxmlformats.org/markup-compatibility/2006">
              <mc:Choice xmlns:v="urn:schemas-microsoft-com:vml" Requires="v">
                <p:oleObj spid="_x0000_s72710" name="Equation" r:id="rId13" imgW="4140000" imgH="774360" progId="Equation.DSMT4">
                  <p:embed/>
                </p:oleObj>
              </mc:Choice>
              <mc:Fallback>
                <p:oleObj name="Equation" r:id="rId13" imgW="4140000" imgH="77436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22750" y="3934714"/>
                        <a:ext cx="41402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3" name="Straight Connector 12"/>
          <p:cNvCxnSpPr/>
          <p:nvPr/>
        </p:nvCxnSpPr>
        <p:spPr>
          <a:xfrm>
            <a:off x="6705600" y="4423664"/>
            <a:ext cx="381000"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553200" y="4042664"/>
            <a:ext cx="381000" cy="2286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41993" name="Object 9"/>
          <p:cNvGraphicFramePr>
            <a:graphicFrameLocks noChangeAspect="1"/>
          </p:cNvGraphicFramePr>
          <p:nvPr>
            <p:extLst/>
          </p:nvPr>
        </p:nvGraphicFramePr>
        <p:xfrm>
          <a:off x="1062567" y="4877308"/>
          <a:ext cx="4127500" cy="774700"/>
        </p:xfrm>
        <a:graphic>
          <a:graphicData uri="http://schemas.openxmlformats.org/presentationml/2006/ole">
            <mc:AlternateContent xmlns:mc="http://schemas.openxmlformats.org/markup-compatibility/2006">
              <mc:Choice xmlns:v="urn:schemas-microsoft-com:vml" Requires="v">
                <p:oleObj spid="_x0000_s72711" name="Equation" r:id="rId15" imgW="4127400" imgH="774360" progId="Equation.DSMT4">
                  <p:embed/>
                </p:oleObj>
              </mc:Choice>
              <mc:Fallback>
                <p:oleObj name="Equation" r:id="rId15" imgW="4127400" imgH="77436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62567" y="4877308"/>
                        <a:ext cx="41275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Box 15"/>
          <p:cNvSpPr txBox="1"/>
          <p:nvPr/>
        </p:nvSpPr>
        <p:spPr>
          <a:xfrm>
            <a:off x="5486400" y="4864608"/>
            <a:ext cx="1828800" cy="707886"/>
          </a:xfrm>
          <a:prstGeom prst="rect">
            <a:avLst/>
          </a:prstGeom>
          <a:noFill/>
        </p:spPr>
        <p:txBody>
          <a:bodyPr wrap="square" rtlCol="0">
            <a:spAutoFit/>
          </a:bodyPr>
          <a:lstStyle/>
          <a:p>
            <a:pPr algn="ctr"/>
            <a:r>
              <a:rPr lang="en-US" sz="2000" dirty="0" smtClean="0">
                <a:solidFill>
                  <a:srgbClr val="0000FF"/>
                </a:solidFill>
              </a:rPr>
              <a:t>Get common denominators</a:t>
            </a:r>
          </a:p>
        </p:txBody>
      </p:sp>
      <p:graphicFrame>
        <p:nvGraphicFramePr>
          <p:cNvPr id="41994" name="Object 10"/>
          <p:cNvGraphicFramePr>
            <a:graphicFrameLocks noChangeAspect="1"/>
          </p:cNvGraphicFramePr>
          <p:nvPr>
            <p:extLst/>
          </p:nvPr>
        </p:nvGraphicFramePr>
        <p:xfrm>
          <a:off x="337878" y="5742432"/>
          <a:ext cx="4545018" cy="731520"/>
        </p:xfrm>
        <a:graphic>
          <a:graphicData uri="http://schemas.openxmlformats.org/presentationml/2006/ole">
            <mc:AlternateContent xmlns:mc="http://schemas.openxmlformats.org/markup-compatibility/2006">
              <mc:Choice xmlns:v="urn:schemas-microsoft-com:vml" Requires="v">
                <p:oleObj spid="_x0000_s72712" name="Equation" r:id="rId17" imgW="4813200" imgH="774360" progId="Equation.DSMT4">
                  <p:embed/>
                </p:oleObj>
              </mc:Choice>
              <mc:Fallback>
                <p:oleObj name="Equation" r:id="rId17" imgW="4813200" imgH="77436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7878" y="5742432"/>
                        <a:ext cx="4545018" cy="731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5" name="Object 11"/>
          <p:cNvGraphicFramePr>
            <a:graphicFrameLocks noChangeAspect="1"/>
          </p:cNvGraphicFramePr>
          <p:nvPr>
            <p:extLst/>
          </p:nvPr>
        </p:nvGraphicFramePr>
        <p:xfrm>
          <a:off x="5124987" y="5736336"/>
          <a:ext cx="3645608" cy="731520"/>
        </p:xfrm>
        <a:graphic>
          <a:graphicData uri="http://schemas.openxmlformats.org/presentationml/2006/ole">
            <mc:AlternateContent xmlns:mc="http://schemas.openxmlformats.org/markup-compatibility/2006">
              <mc:Choice xmlns:v="urn:schemas-microsoft-com:vml" Requires="v">
                <p:oleObj spid="_x0000_s72713" name="Equation" r:id="rId19" imgW="3860640" imgH="774360" progId="Equation.DSMT4">
                  <p:embed/>
                </p:oleObj>
              </mc:Choice>
              <mc:Fallback>
                <p:oleObj name="Equation" r:id="rId19" imgW="3860640" imgH="77436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124987" y="5736336"/>
                        <a:ext cx="3645608" cy="731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3" name="Group 27"/>
          <p:cNvGrpSpPr/>
          <p:nvPr/>
        </p:nvGrpSpPr>
        <p:grpSpPr>
          <a:xfrm>
            <a:off x="76200" y="990600"/>
            <a:ext cx="2529548" cy="2987646"/>
            <a:chOff x="433754" y="765264"/>
            <a:chExt cx="2529548" cy="2987646"/>
          </a:xfrm>
        </p:grpSpPr>
        <p:grpSp>
          <p:nvGrpSpPr>
            <p:cNvPr id="24" name="Group 21"/>
            <p:cNvGrpSpPr/>
            <p:nvPr/>
          </p:nvGrpSpPr>
          <p:grpSpPr>
            <a:xfrm>
              <a:off x="494422" y="765264"/>
              <a:ext cx="2468880" cy="2846616"/>
              <a:chOff x="228600" y="765264"/>
              <a:chExt cx="2468880" cy="2846616"/>
            </a:xfrm>
          </p:grpSpPr>
          <p:sp>
            <p:nvSpPr>
              <p:cNvPr id="30"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31"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32"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33"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34"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35"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36"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37"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38"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39"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40"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5"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6" name="Line 17"/>
            <p:cNvSpPr>
              <a:spLocks noChangeShapeType="1"/>
            </p:cNvSpPr>
            <p:nvPr/>
          </p:nvSpPr>
          <p:spPr bwMode="auto">
            <a:xfrm>
              <a:off x="609600" y="1600200"/>
              <a:ext cx="709246" cy="534988"/>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8"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9"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41" name="Object 22"/>
          <p:cNvGraphicFramePr>
            <a:graphicFrameLocks noChangeAspect="1"/>
          </p:cNvGraphicFramePr>
          <p:nvPr/>
        </p:nvGraphicFramePr>
        <p:xfrm>
          <a:off x="2514600" y="1524000"/>
          <a:ext cx="1544638" cy="330200"/>
        </p:xfrm>
        <a:graphic>
          <a:graphicData uri="http://schemas.openxmlformats.org/presentationml/2006/ole">
            <mc:AlternateContent xmlns:mc="http://schemas.openxmlformats.org/markup-compatibility/2006">
              <mc:Choice xmlns:v="urn:schemas-microsoft-com:vml" Requires="v">
                <p:oleObj spid="_x0000_s72714" name="Equation" r:id="rId21" imgW="1663560" imgH="330120" progId="Equation.3">
                  <p:embed/>
                </p:oleObj>
              </mc:Choice>
              <mc:Fallback>
                <p:oleObj name="Equation" r:id="rId21" imgW="1663560" imgH="33012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14600" y="15240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381877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Effect transition="in" filter="wipe(left)">
                                      <p:cBhvr>
                                        <p:cTn id="7" dur="2000"/>
                                        <p:tgtEl>
                                          <p:spTgt spid="41988"/>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8"/>
                                        </p:tgtEl>
                                        <p:attrNameLst>
                                          <p:attrName>style.visibility</p:attrName>
                                        </p:attrNameLst>
                                      </p:cBhvr>
                                      <p:to>
                                        <p:strVal val="visible"/>
                                      </p:to>
                                    </p:set>
                                    <p:anim calcmode="discrete" valueType="clr">
                                      <p:cBhvr override="childStyle">
                                        <p:cTn id="12"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8"/>
                                        </p:tgtEl>
                                        <p:attrNameLst>
                                          <p:attrName>fillcolor</p:attrName>
                                        </p:attrNameLst>
                                      </p:cBhvr>
                                      <p:tavLst>
                                        <p:tav tm="0">
                                          <p:val>
                                            <p:clrVal>
                                              <a:schemeClr val="accent2"/>
                                            </p:clrVal>
                                          </p:val>
                                        </p:tav>
                                        <p:tav tm="50000">
                                          <p:val>
                                            <p:clrVal>
                                              <a:schemeClr val="hlink"/>
                                            </p:clrVal>
                                          </p:val>
                                        </p:tav>
                                      </p:tavLst>
                                    </p:anim>
                                    <p:set>
                                      <p:cBhvr>
                                        <p:cTn id="14" dur="80"/>
                                        <p:tgtEl>
                                          <p:spTgt spid="8"/>
                                        </p:tgtEl>
                                        <p:attrNameLst>
                                          <p:attrName>fill.type</p:attrName>
                                        </p:attrNameLst>
                                      </p:cBhvr>
                                      <p:to>
                                        <p:strVal val="solid"/>
                                      </p:to>
                                    </p:set>
                                  </p:childTnLst>
                                </p:cTn>
                              </p:par>
                              <p:par>
                                <p:cTn id="15" presetID="22" presetClass="entr" presetSubtype="8" fill="hold" nodeType="withEffect">
                                  <p:stCondLst>
                                    <p:cond delay="0"/>
                                  </p:stCondLst>
                                  <p:childTnLst>
                                    <p:set>
                                      <p:cBhvr>
                                        <p:cTn id="16" dur="1" fill="hold">
                                          <p:stCondLst>
                                            <p:cond delay="0"/>
                                          </p:stCondLst>
                                        </p:cTn>
                                        <p:tgtEl>
                                          <p:spTgt spid="41990"/>
                                        </p:tgtEl>
                                        <p:attrNameLst>
                                          <p:attrName>style.visibility</p:attrName>
                                        </p:attrNameLst>
                                      </p:cBhvr>
                                      <p:to>
                                        <p:strVal val="visible"/>
                                      </p:to>
                                    </p:set>
                                    <p:animEffect transition="in" filter="wipe(left)">
                                      <p:cBhvr>
                                        <p:cTn id="17" dur="2000"/>
                                        <p:tgtEl>
                                          <p:spTgt spid="4199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1991"/>
                                        </p:tgtEl>
                                        <p:attrNameLst>
                                          <p:attrName>style.visibility</p:attrName>
                                        </p:attrNameLst>
                                      </p:cBhvr>
                                      <p:to>
                                        <p:strVal val="visible"/>
                                      </p:to>
                                    </p:set>
                                    <p:animEffect transition="in" filter="wipe(left)">
                                      <p:cBhvr>
                                        <p:cTn id="22" dur="2000"/>
                                        <p:tgtEl>
                                          <p:spTgt spid="4199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992"/>
                                        </p:tgtEl>
                                        <p:attrNameLst>
                                          <p:attrName>style.visibility</p:attrName>
                                        </p:attrNameLst>
                                      </p:cBhvr>
                                      <p:to>
                                        <p:strVal val="visible"/>
                                      </p:to>
                                    </p:set>
                                    <p:animEffect transition="in" filter="wipe(left)">
                                      <p:cBhvr>
                                        <p:cTn id="27" dur="2000"/>
                                        <p:tgtEl>
                                          <p:spTgt spid="41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500"/>
                                        <p:tgtEl>
                                          <p:spTgt spid="13"/>
                                        </p:tgtEl>
                                      </p:cBhvr>
                                    </p:animEffect>
                                  </p:childTnLst>
                                </p:cTn>
                              </p:par>
                            </p:childTnLst>
                          </p:cTn>
                        </p:par>
                        <p:par>
                          <p:cTn id="33" fill="hold">
                            <p:stCondLst>
                              <p:cond delay="500"/>
                            </p:stCondLst>
                            <p:childTnLst>
                              <p:par>
                                <p:cTn id="34" presetID="22" presetClass="entr" presetSubtype="1"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up)">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41993"/>
                                        </p:tgtEl>
                                        <p:attrNameLst>
                                          <p:attrName>style.visibility</p:attrName>
                                        </p:attrNameLst>
                                      </p:cBhvr>
                                      <p:to>
                                        <p:strVal val="visible"/>
                                      </p:to>
                                    </p:set>
                                    <p:animEffect transition="in" filter="wipe(left)">
                                      <p:cBhvr>
                                        <p:cTn id="41" dur="2000"/>
                                        <p:tgtEl>
                                          <p:spTgt spid="41993"/>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dissolve">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1994"/>
                                        </p:tgtEl>
                                        <p:attrNameLst>
                                          <p:attrName>style.visibility</p:attrName>
                                        </p:attrNameLst>
                                      </p:cBhvr>
                                      <p:to>
                                        <p:strVal val="visible"/>
                                      </p:to>
                                    </p:set>
                                    <p:animEffect transition="in" filter="wipe(left)">
                                      <p:cBhvr>
                                        <p:cTn id="51" dur="2000"/>
                                        <p:tgtEl>
                                          <p:spTgt spid="41994"/>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41995"/>
                                        </p:tgtEl>
                                        <p:attrNameLst>
                                          <p:attrName>style.visibility</p:attrName>
                                        </p:attrNameLst>
                                      </p:cBhvr>
                                      <p:to>
                                        <p:strVal val="visible"/>
                                      </p:to>
                                    </p:set>
                                    <p:animEffect transition="in" filter="wipe(left)">
                                      <p:cBhvr>
                                        <p:cTn id="56" dur="2000"/>
                                        <p:tgtEl>
                                          <p:spTgt spid="41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L19: External Diffusion Effects</a:t>
            </a:r>
            <a:endParaRPr lang="en-US" dirty="0"/>
          </a:p>
        </p:txBody>
      </p:sp>
      <p:sp>
        <p:nvSpPr>
          <p:cNvPr id="3" name="TextBox 2"/>
          <p:cNvSpPr txBox="1"/>
          <p:nvPr/>
        </p:nvSpPr>
        <p:spPr>
          <a:xfrm>
            <a:off x="152400" y="838200"/>
            <a:ext cx="8839200" cy="3477875"/>
          </a:xfrm>
          <a:prstGeom prst="rect">
            <a:avLst/>
          </a:prstGeom>
          <a:noFill/>
        </p:spPr>
        <p:txBody>
          <a:bodyPr wrap="square" rtlCol="0">
            <a:spAutoFit/>
          </a:bodyPr>
          <a:lstStyle/>
          <a:p>
            <a:pPr marL="168275" indent="-168275">
              <a:buFont typeface="Arial" pitchFamily="34" charset="0"/>
              <a:buChar char="•"/>
            </a:pPr>
            <a:r>
              <a:rPr lang="en-US" sz="2000" dirty="0" smtClean="0"/>
              <a:t>Up until now we have assumed adsorption, surface reaction, or desorption was rate limiting, which means there are no diffusion limitations</a:t>
            </a:r>
          </a:p>
          <a:p>
            <a:pPr marL="168275" indent="-168275">
              <a:buFont typeface="Arial" pitchFamily="34" charset="0"/>
              <a:buChar char="•"/>
            </a:pPr>
            <a:r>
              <a:rPr lang="en-US" sz="2000" dirty="0" smtClean="0"/>
              <a:t>In actuality, for many industrial reactions, the overall reaction rate is limited by the rate of mass transfer of products and reactants between the bulk fluid and the catalyst surface</a:t>
            </a:r>
          </a:p>
          <a:p>
            <a:pPr marL="625475" lvl="1" indent="-168275">
              <a:buFont typeface="Arial" pitchFamily="34" charset="0"/>
              <a:buChar char="•"/>
            </a:pPr>
            <a:r>
              <a:rPr lang="en-US" sz="2000" dirty="0" smtClean="0"/>
              <a:t>External diffusion (today)</a:t>
            </a:r>
          </a:p>
          <a:p>
            <a:pPr marL="625475" lvl="1" indent="-168275">
              <a:buFont typeface="Arial" pitchFamily="34" charset="0"/>
              <a:buChar char="•"/>
            </a:pPr>
            <a:r>
              <a:rPr lang="en-US" sz="2000" dirty="0" smtClean="0"/>
              <a:t>Internal diffusion (L20, L21 &amp; L21b)</a:t>
            </a:r>
            <a:endParaRPr lang="en-US" sz="2000" dirty="0"/>
          </a:p>
          <a:p>
            <a:pPr marL="168275" lvl="1" indent="-168275">
              <a:buFont typeface="Arial" pitchFamily="34" charset="0"/>
              <a:buChar char="•"/>
            </a:pPr>
            <a:r>
              <a:rPr lang="en-US" sz="2000" dirty="0" smtClean="0">
                <a:solidFill>
                  <a:srgbClr val="7030A0"/>
                </a:solidFill>
              </a:rPr>
              <a:t>Goal: Overall rate law for heterogeneous catalyst with external diffusion limitations.  </a:t>
            </a:r>
            <a:r>
              <a:rPr lang="en-US" sz="2000" dirty="0" smtClean="0"/>
              <a:t>This new overall reaction rate would be inserted into the design equation to get W, X</a:t>
            </a:r>
            <a:r>
              <a:rPr lang="en-US" sz="2000" baseline="-25000" dirty="0" smtClean="0"/>
              <a:t>A</a:t>
            </a:r>
            <a:r>
              <a:rPr lang="en-US" sz="2000" dirty="0" smtClean="0"/>
              <a:t>, C</a:t>
            </a:r>
            <a:r>
              <a:rPr lang="en-US" sz="2000" baseline="-25000" dirty="0" smtClean="0"/>
              <a:t>A</a:t>
            </a:r>
            <a:r>
              <a:rPr lang="en-US" sz="2000" dirty="0" smtClean="0"/>
              <a:t>, etc </a:t>
            </a:r>
          </a:p>
          <a:p>
            <a:pPr marL="168275" lvl="1" indent="-168275">
              <a:buFont typeface="Arial" pitchFamily="34" charset="0"/>
              <a:buChar char="•"/>
            </a:pPr>
            <a:endParaRPr lang="en-US" sz="2000" dirty="0" smtClean="0">
              <a:solidFill>
                <a:srgbClr val="7030A0"/>
              </a:solidFill>
            </a:endParaRPr>
          </a:p>
        </p:txBody>
      </p:sp>
      <p:grpSp>
        <p:nvGrpSpPr>
          <p:cNvPr id="7" name="Group 6"/>
          <p:cNvGrpSpPr/>
          <p:nvPr/>
        </p:nvGrpSpPr>
        <p:grpSpPr>
          <a:xfrm>
            <a:off x="1668779" y="3931920"/>
            <a:ext cx="6484621" cy="2926080"/>
            <a:chOff x="1973579" y="3566160"/>
            <a:chExt cx="6256021" cy="3291840"/>
          </a:xfrm>
        </p:grpSpPr>
        <p:pic>
          <p:nvPicPr>
            <p:cNvPr id="4" name="Picture 2" descr="Untitled-4"/>
            <p:cNvPicPr>
              <a:picLocks noChangeAspect="1" noChangeArrowheads="1"/>
            </p:cNvPicPr>
            <p:nvPr/>
          </p:nvPicPr>
          <p:blipFill>
            <a:blip r:embed="rId2"/>
            <a:srcRect b="6154"/>
            <a:stretch>
              <a:fillRect/>
            </a:stretch>
          </p:blipFill>
          <p:spPr>
            <a:xfrm>
              <a:off x="1973579" y="3566160"/>
              <a:ext cx="5196843" cy="3291840"/>
            </a:xfrm>
            <a:prstGeom prst="rect">
              <a:avLst/>
            </a:prstGeom>
          </p:spPr>
        </p:pic>
        <p:sp>
          <p:nvSpPr>
            <p:cNvPr id="5" name="TextBox 4"/>
            <p:cNvSpPr txBox="1"/>
            <p:nvPr/>
          </p:nvSpPr>
          <p:spPr>
            <a:xfrm>
              <a:off x="6082666" y="3940314"/>
              <a:ext cx="2146934" cy="707886"/>
            </a:xfrm>
            <a:prstGeom prst="rect">
              <a:avLst/>
            </a:prstGeom>
            <a:solidFill>
              <a:schemeClr val="bg1"/>
            </a:solidFill>
          </p:spPr>
          <p:txBody>
            <a:bodyPr wrap="none" rtlCol="0">
              <a:spAutoFit/>
            </a:bodyPr>
            <a:lstStyle/>
            <a:p>
              <a:r>
                <a:rPr lang="en-US" sz="2000" dirty="0" smtClean="0">
                  <a:solidFill>
                    <a:srgbClr val="7030A0"/>
                  </a:solidFill>
                </a:rPr>
                <a:t>External diffusion</a:t>
              </a:r>
            </a:p>
            <a:p>
              <a:endParaRPr lang="en-US" sz="2000" dirty="0" smtClean="0">
                <a:solidFill>
                  <a:srgbClr val="7030A0"/>
                </a:solidFill>
              </a:endParaRPr>
            </a:p>
          </p:txBody>
        </p:sp>
        <p:sp>
          <p:nvSpPr>
            <p:cNvPr id="6" name="TextBox 5"/>
            <p:cNvSpPr txBox="1"/>
            <p:nvPr/>
          </p:nvSpPr>
          <p:spPr>
            <a:xfrm>
              <a:off x="6082666" y="4944400"/>
              <a:ext cx="2060372" cy="707886"/>
            </a:xfrm>
            <a:prstGeom prst="rect">
              <a:avLst/>
            </a:prstGeom>
            <a:solidFill>
              <a:schemeClr val="bg1"/>
            </a:solidFill>
          </p:spPr>
          <p:txBody>
            <a:bodyPr wrap="none" rtlCol="0">
              <a:spAutoFit/>
            </a:bodyPr>
            <a:lstStyle/>
            <a:p>
              <a:r>
                <a:rPr lang="en-US" sz="2000" dirty="0" smtClean="0"/>
                <a:t>Internal diffusion</a:t>
              </a:r>
            </a:p>
            <a:p>
              <a:endParaRPr lang="en-US" sz="2000" dirty="0" smtClean="0"/>
            </a:p>
          </p:txBody>
        </p:sp>
      </p:gr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Time Required to Shrink Core to Radius R</a:t>
            </a:r>
            <a:endParaRPr lang="en-US" sz="3600" dirty="0"/>
          </a:p>
        </p:txBody>
      </p:sp>
      <p:sp>
        <p:nvSpPr>
          <p:cNvPr id="16" name="TextBox 15"/>
          <p:cNvSpPr txBox="1"/>
          <p:nvPr/>
        </p:nvSpPr>
        <p:spPr>
          <a:xfrm>
            <a:off x="6781800" y="1527048"/>
            <a:ext cx="1524000" cy="400110"/>
          </a:xfrm>
          <a:prstGeom prst="rect">
            <a:avLst/>
          </a:prstGeom>
          <a:noFill/>
        </p:spPr>
        <p:txBody>
          <a:bodyPr wrap="square" rtlCol="0">
            <a:spAutoFit/>
          </a:bodyPr>
          <a:lstStyle/>
          <a:p>
            <a:pPr algn="ctr"/>
            <a:r>
              <a:rPr lang="en-US" sz="2000" dirty="0" smtClean="0">
                <a:solidFill>
                  <a:srgbClr val="0000FF"/>
                </a:solidFill>
              </a:rPr>
              <a:t>Solve for t:</a:t>
            </a:r>
          </a:p>
        </p:txBody>
      </p:sp>
      <p:graphicFrame>
        <p:nvGraphicFramePr>
          <p:cNvPr id="41995" name="Object 11"/>
          <p:cNvGraphicFramePr>
            <a:graphicFrameLocks noChangeAspect="1"/>
          </p:cNvGraphicFramePr>
          <p:nvPr>
            <p:extLst/>
          </p:nvPr>
        </p:nvGraphicFramePr>
        <p:xfrm>
          <a:off x="2743200" y="1374648"/>
          <a:ext cx="3860800" cy="774700"/>
        </p:xfrm>
        <a:graphic>
          <a:graphicData uri="http://schemas.openxmlformats.org/presentationml/2006/ole">
            <mc:AlternateContent xmlns:mc="http://schemas.openxmlformats.org/markup-compatibility/2006">
              <mc:Choice xmlns:v="urn:schemas-microsoft-com:vml" Requires="v">
                <p:oleObj spid="_x0000_s73729" name="Equation" r:id="rId3" imgW="3860640" imgH="774360" progId="Equation.DSMT4">
                  <p:embed/>
                </p:oleObj>
              </mc:Choice>
              <mc:Fallback>
                <p:oleObj name="Equation" r:id="rId3" imgW="3860640" imgH="7743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1374648"/>
                        <a:ext cx="38608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6" name="Object 12"/>
          <p:cNvGraphicFramePr>
            <a:graphicFrameLocks noChangeAspect="1"/>
          </p:cNvGraphicFramePr>
          <p:nvPr>
            <p:extLst/>
          </p:nvPr>
        </p:nvGraphicFramePr>
        <p:xfrm>
          <a:off x="2698750" y="2230120"/>
          <a:ext cx="4381500" cy="838200"/>
        </p:xfrm>
        <a:graphic>
          <a:graphicData uri="http://schemas.openxmlformats.org/presentationml/2006/ole">
            <mc:AlternateContent xmlns:mc="http://schemas.openxmlformats.org/markup-compatibility/2006">
              <mc:Choice xmlns:v="urn:schemas-microsoft-com:vml" Requires="v">
                <p:oleObj spid="_x0000_s73730" name="Equation" r:id="rId5" imgW="4381200" imgH="838080" progId="Equation.DSMT4">
                  <p:embed/>
                </p:oleObj>
              </mc:Choice>
              <mc:Fallback>
                <p:oleObj name="Equation" r:id="rId5" imgW="4381200" imgH="8380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8750" y="2230120"/>
                        <a:ext cx="43815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7" name="Object 13"/>
          <p:cNvGraphicFramePr>
            <a:graphicFrameLocks noChangeAspect="1"/>
          </p:cNvGraphicFramePr>
          <p:nvPr>
            <p:extLst/>
          </p:nvPr>
        </p:nvGraphicFramePr>
        <p:xfrm>
          <a:off x="430018" y="4219956"/>
          <a:ext cx="3530600" cy="838200"/>
        </p:xfrm>
        <a:graphic>
          <a:graphicData uri="http://schemas.openxmlformats.org/presentationml/2006/ole">
            <mc:AlternateContent xmlns:mc="http://schemas.openxmlformats.org/markup-compatibility/2006">
              <mc:Choice xmlns:v="urn:schemas-microsoft-com:vml" Requires="v">
                <p:oleObj spid="_x0000_s73731" name="Equation" r:id="rId7" imgW="3530520" imgH="838080" progId="Equation.DSMT4">
                  <p:embed/>
                </p:oleObj>
              </mc:Choice>
              <mc:Fallback>
                <p:oleObj name="Equation" r:id="rId7" imgW="3530520" imgH="8380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018" y="4219956"/>
                        <a:ext cx="35306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8" name="Object 14"/>
          <p:cNvGraphicFramePr>
            <a:graphicFrameLocks noChangeAspect="1"/>
          </p:cNvGraphicFramePr>
          <p:nvPr>
            <p:extLst/>
          </p:nvPr>
        </p:nvGraphicFramePr>
        <p:xfrm>
          <a:off x="4191000" y="4181856"/>
          <a:ext cx="4356100" cy="939800"/>
        </p:xfrm>
        <a:graphic>
          <a:graphicData uri="http://schemas.openxmlformats.org/presentationml/2006/ole">
            <mc:AlternateContent xmlns:mc="http://schemas.openxmlformats.org/markup-compatibility/2006">
              <mc:Choice xmlns:v="urn:schemas-microsoft-com:vml" Requires="v">
                <p:oleObj spid="_x0000_s73732" name="Equation" r:id="rId9" imgW="4356000" imgH="939600" progId="Equation.DSMT4">
                  <p:embed/>
                </p:oleObj>
              </mc:Choice>
              <mc:Fallback>
                <p:oleObj name="Equation" r:id="rId9" imgW="4356000" imgH="939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91000" y="4181856"/>
                        <a:ext cx="43561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1" name="Group 27"/>
          <p:cNvGrpSpPr/>
          <p:nvPr/>
        </p:nvGrpSpPr>
        <p:grpSpPr>
          <a:xfrm>
            <a:off x="76200" y="1143000"/>
            <a:ext cx="2529548" cy="2987646"/>
            <a:chOff x="433754" y="765264"/>
            <a:chExt cx="2529548" cy="2987646"/>
          </a:xfrm>
        </p:grpSpPr>
        <p:grpSp>
          <p:nvGrpSpPr>
            <p:cNvPr id="22" name="Group 21"/>
            <p:cNvGrpSpPr/>
            <p:nvPr/>
          </p:nvGrpSpPr>
          <p:grpSpPr>
            <a:xfrm>
              <a:off x="494422" y="765264"/>
              <a:ext cx="2468880" cy="2846616"/>
              <a:chOff x="228600" y="765264"/>
              <a:chExt cx="2468880" cy="2846616"/>
            </a:xfrm>
          </p:grpSpPr>
          <p:sp>
            <p:nvSpPr>
              <p:cNvPr id="28" name="Oval 4"/>
              <p:cNvSpPr>
                <a:spLocks noChangeArrowheads="1"/>
              </p:cNvSpPr>
              <p:nvPr/>
            </p:nvSpPr>
            <p:spPr bwMode="auto">
              <a:xfrm>
                <a:off x="1005840" y="1920240"/>
                <a:ext cx="914400" cy="914400"/>
              </a:xfrm>
              <a:prstGeom prst="ellipse">
                <a:avLst/>
              </a:prstGeom>
              <a:solidFill>
                <a:srgbClr val="FFFF00"/>
              </a:solidFill>
              <a:ln w="19050">
                <a:solidFill>
                  <a:schemeClr val="tx1"/>
                </a:solidFill>
                <a:round/>
                <a:headEnd/>
                <a:tailEnd/>
              </a:ln>
            </p:spPr>
            <p:txBody>
              <a:bodyPr wrap="none" anchor="ctr"/>
              <a:lstStyle/>
              <a:p>
                <a:endParaRPr lang="en-US" sz="2000"/>
              </a:p>
            </p:txBody>
          </p:sp>
          <p:sp>
            <p:nvSpPr>
              <p:cNvPr id="29" name="Oval 5"/>
              <p:cNvSpPr>
                <a:spLocks noChangeArrowheads="1"/>
              </p:cNvSpPr>
              <p:nvPr/>
            </p:nvSpPr>
            <p:spPr bwMode="auto">
              <a:xfrm>
                <a:off x="777240" y="1691640"/>
                <a:ext cx="1371600" cy="1371600"/>
              </a:xfrm>
              <a:prstGeom prst="ellipse">
                <a:avLst/>
              </a:prstGeom>
              <a:noFill/>
              <a:ln w="19050">
                <a:solidFill>
                  <a:schemeClr val="tx1"/>
                </a:solidFill>
                <a:round/>
                <a:headEnd/>
                <a:tailEnd/>
              </a:ln>
            </p:spPr>
            <p:txBody>
              <a:bodyPr wrap="none" anchor="ctr"/>
              <a:lstStyle/>
              <a:p>
                <a:endParaRPr lang="en-US"/>
              </a:p>
            </p:txBody>
          </p:sp>
          <p:sp>
            <p:nvSpPr>
              <p:cNvPr id="30" name="Oval 6"/>
              <p:cNvSpPr>
                <a:spLocks noChangeArrowheads="1"/>
              </p:cNvSpPr>
              <p:nvPr/>
            </p:nvSpPr>
            <p:spPr bwMode="auto">
              <a:xfrm>
                <a:off x="502920" y="1417320"/>
                <a:ext cx="1920240" cy="1920240"/>
              </a:xfrm>
              <a:prstGeom prst="ellipse">
                <a:avLst/>
              </a:prstGeom>
              <a:noFill/>
              <a:ln w="19050">
                <a:solidFill>
                  <a:schemeClr val="tx1"/>
                </a:solidFill>
                <a:round/>
                <a:headEnd/>
                <a:tailEnd/>
              </a:ln>
            </p:spPr>
            <p:txBody>
              <a:bodyPr wrap="none" anchor="ctr"/>
              <a:lstStyle/>
              <a:p>
                <a:endParaRPr lang="en-US"/>
              </a:p>
            </p:txBody>
          </p:sp>
          <p:sp>
            <p:nvSpPr>
              <p:cNvPr id="31" name="Oval 7"/>
              <p:cNvSpPr>
                <a:spLocks noChangeArrowheads="1"/>
              </p:cNvSpPr>
              <p:nvPr/>
            </p:nvSpPr>
            <p:spPr bwMode="auto">
              <a:xfrm>
                <a:off x="228600" y="1143000"/>
                <a:ext cx="2468880" cy="2468880"/>
              </a:xfrm>
              <a:prstGeom prst="ellipse">
                <a:avLst/>
              </a:prstGeom>
              <a:noFill/>
              <a:ln w="19050">
                <a:solidFill>
                  <a:schemeClr val="tx1"/>
                </a:solidFill>
                <a:round/>
                <a:headEnd/>
                <a:tailEnd/>
              </a:ln>
            </p:spPr>
            <p:txBody>
              <a:bodyPr wrap="none" anchor="ctr"/>
              <a:lstStyle/>
              <a:p>
                <a:endParaRPr lang="en-US"/>
              </a:p>
            </p:txBody>
          </p:sp>
          <p:sp>
            <p:nvSpPr>
              <p:cNvPr id="32" name="Line 9"/>
              <p:cNvSpPr>
                <a:spLocks noChangeShapeType="1"/>
              </p:cNvSpPr>
              <p:nvPr/>
            </p:nvSpPr>
            <p:spPr bwMode="auto">
              <a:xfrm>
                <a:off x="1459774" y="2396050"/>
                <a:ext cx="356138" cy="296024"/>
              </a:xfrm>
              <a:prstGeom prst="line">
                <a:avLst/>
              </a:prstGeom>
              <a:noFill/>
              <a:ln w="19050">
                <a:solidFill>
                  <a:schemeClr val="tx1"/>
                </a:solidFill>
                <a:round/>
                <a:headEnd/>
                <a:tailEnd type="triangle" w="med" len="med"/>
              </a:ln>
            </p:spPr>
            <p:txBody>
              <a:bodyPr wrap="none" anchor="ctr"/>
              <a:lstStyle/>
              <a:p>
                <a:endParaRPr lang="en-US"/>
              </a:p>
            </p:txBody>
          </p:sp>
          <p:sp>
            <p:nvSpPr>
              <p:cNvPr id="33" name="Line 10"/>
              <p:cNvSpPr>
                <a:spLocks noChangeShapeType="1"/>
              </p:cNvSpPr>
              <p:nvPr/>
            </p:nvSpPr>
            <p:spPr bwMode="auto">
              <a:xfrm flipV="1">
                <a:off x="1469924" y="2180477"/>
                <a:ext cx="658368" cy="234950"/>
              </a:xfrm>
              <a:prstGeom prst="line">
                <a:avLst/>
              </a:prstGeom>
              <a:noFill/>
              <a:ln w="19050">
                <a:solidFill>
                  <a:schemeClr val="tx1"/>
                </a:solidFill>
                <a:round/>
                <a:headEnd/>
                <a:tailEnd type="triangle" w="med" len="med"/>
              </a:ln>
            </p:spPr>
            <p:txBody>
              <a:bodyPr wrap="none" anchor="ctr"/>
              <a:lstStyle/>
              <a:p>
                <a:endParaRPr lang="en-US"/>
              </a:p>
            </p:txBody>
          </p:sp>
          <p:sp>
            <p:nvSpPr>
              <p:cNvPr id="34" name="Text Box 11"/>
              <p:cNvSpPr txBox="1">
                <a:spLocks noChangeArrowheads="1"/>
              </p:cNvSpPr>
              <p:nvPr/>
            </p:nvSpPr>
            <p:spPr bwMode="auto">
              <a:xfrm>
                <a:off x="1255768" y="765264"/>
                <a:ext cx="465192" cy="400110"/>
              </a:xfrm>
              <a:prstGeom prst="rect">
                <a:avLst/>
              </a:prstGeom>
              <a:noFill/>
              <a:ln w="9525">
                <a:noFill/>
                <a:miter lim="800000"/>
                <a:headEnd/>
                <a:tailEnd/>
              </a:ln>
            </p:spPr>
            <p:txBody>
              <a:bodyPr wrap="none">
                <a:spAutoFit/>
              </a:bodyPr>
              <a:lstStyle/>
              <a:p>
                <a:r>
                  <a:rPr lang="en-GB" altLang="zh-TW" sz="2000" dirty="0"/>
                  <a:t>R</a:t>
                </a:r>
                <a:r>
                  <a:rPr lang="en-GB" altLang="zh-TW" sz="2000" baseline="-25000" dirty="0"/>
                  <a:t>0</a:t>
                </a:r>
                <a:endParaRPr lang="en-GB" altLang="zh-TW" sz="2000" dirty="0"/>
              </a:p>
            </p:txBody>
          </p:sp>
          <p:sp>
            <p:nvSpPr>
              <p:cNvPr id="35" name="Text Box 12"/>
              <p:cNvSpPr txBox="1">
                <a:spLocks noChangeArrowheads="1"/>
              </p:cNvSpPr>
              <p:nvPr/>
            </p:nvSpPr>
            <p:spPr bwMode="auto">
              <a:xfrm>
                <a:off x="1144464" y="2462212"/>
                <a:ext cx="351378" cy="369332"/>
              </a:xfrm>
              <a:prstGeom prst="rect">
                <a:avLst/>
              </a:prstGeom>
              <a:noFill/>
              <a:ln w="9525">
                <a:noFill/>
                <a:miter lim="800000"/>
                <a:headEnd/>
                <a:tailEnd/>
              </a:ln>
            </p:spPr>
            <p:txBody>
              <a:bodyPr wrap="none">
                <a:spAutoFit/>
              </a:bodyPr>
              <a:lstStyle/>
              <a:p>
                <a:r>
                  <a:rPr lang="en-GB" altLang="zh-TW" sz="1800" dirty="0"/>
                  <a:t>R</a:t>
                </a:r>
              </a:p>
            </p:txBody>
          </p:sp>
          <p:sp>
            <p:nvSpPr>
              <p:cNvPr id="36" name="Text Box 13"/>
              <p:cNvSpPr txBox="1">
                <a:spLocks noChangeArrowheads="1"/>
              </p:cNvSpPr>
              <p:nvPr/>
            </p:nvSpPr>
            <p:spPr bwMode="auto">
              <a:xfrm>
                <a:off x="2058864" y="2005012"/>
                <a:ext cx="269626" cy="400110"/>
              </a:xfrm>
              <a:prstGeom prst="rect">
                <a:avLst/>
              </a:prstGeom>
              <a:noFill/>
              <a:ln w="19050">
                <a:noFill/>
                <a:miter lim="800000"/>
                <a:headEnd/>
                <a:tailEnd/>
              </a:ln>
            </p:spPr>
            <p:txBody>
              <a:bodyPr wrap="none">
                <a:spAutoFit/>
              </a:bodyPr>
              <a:lstStyle/>
              <a:p>
                <a:r>
                  <a:rPr lang="en-GB" altLang="zh-TW" sz="2000" dirty="0"/>
                  <a:t>r</a:t>
                </a:r>
              </a:p>
            </p:txBody>
          </p:sp>
          <p:sp>
            <p:nvSpPr>
              <p:cNvPr id="37" name="Line 14"/>
              <p:cNvSpPr>
                <a:spLocks noChangeShapeType="1"/>
              </p:cNvSpPr>
              <p:nvPr/>
            </p:nvSpPr>
            <p:spPr bwMode="auto">
              <a:xfrm flipV="1">
                <a:off x="1463040" y="1648461"/>
                <a:ext cx="628650" cy="777240"/>
              </a:xfrm>
              <a:prstGeom prst="line">
                <a:avLst/>
              </a:prstGeom>
              <a:noFill/>
              <a:ln w="19050">
                <a:solidFill>
                  <a:schemeClr val="tx1"/>
                </a:solidFill>
                <a:round/>
                <a:headEnd/>
                <a:tailEnd type="triangle" w="med" len="med"/>
              </a:ln>
            </p:spPr>
            <p:txBody>
              <a:bodyPr wrap="none" anchor="ctr"/>
              <a:lstStyle/>
              <a:p>
                <a:endParaRPr lang="en-US"/>
              </a:p>
            </p:txBody>
          </p:sp>
          <p:sp>
            <p:nvSpPr>
              <p:cNvPr id="38" name="Text Box 15"/>
              <p:cNvSpPr txBox="1">
                <a:spLocks noChangeArrowheads="1"/>
              </p:cNvSpPr>
              <p:nvPr/>
            </p:nvSpPr>
            <p:spPr bwMode="auto">
              <a:xfrm>
                <a:off x="1601664" y="1319212"/>
                <a:ext cx="660758" cy="400110"/>
              </a:xfrm>
              <a:prstGeom prst="rect">
                <a:avLst/>
              </a:prstGeom>
              <a:noFill/>
              <a:ln w="9525">
                <a:noFill/>
                <a:miter lim="800000"/>
                <a:headEnd/>
                <a:tailEnd/>
              </a:ln>
            </p:spPr>
            <p:txBody>
              <a:bodyPr wrap="none">
                <a:spAutoFit/>
              </a:bodyPr>
              <a:lstStyle/>
              <a:p>
                <a:r>
                  <a:rPr lang="en-GB" altLang="zh-TW" sz="2000" dirty="0"/>
                  <a:t>r+</a:t>
                </a:r>
                <a:r>
                  <a:rPr lang="en-GB" altLang="zh-TW" sz="2000" dirty="0">
                    <a:sym typeface="Symbol" pitchFamily="18" charset="2"/>
                  </a:rPr>
                  <a:t>r</a:t>
                </a:r>
                <a:endParaRPr lang="en-GB" altLang="zh-TW" sz="2000" dirty="0"/>
              </a:p>
            </p:txBody>
          </p:sp>
        </p:grpSp>
        <p:sp>
          <p:nvSpPr>
            <p:cNvPr id="23" name="Line 8"/>
            <p:cNvSpPr>
              <a:spLocks noChangeShapeType="1"/>
            </p:cNvSpPr>
            <p:nvPr/>
          </p:nvSpPr>
          <p:spPr bwMode="auto">
            <a:xfrm flipV="1">
              <a:off x="1724132" y="1117602"/>
              <a:ext cx="0" cy="1285875"/>
            </a:xfrm>
            <a:prstGeom prst="line">
              <a:avLst/>
            </a:prstGeom>
            <a:noFill/>
            <a:ln w="19050">
              <a:solidFill>
                <a:schemeClr val="tx1"/>
              </a:solidFill>
              <a:round/>
              <a:headEnd/>
              <a:tailEnd type="triangle" w="med" len="med"/>
            </a:ln>
          </p:spPr>
          <p:txBody>
            <a:bodyPr wrap="none" anchor="ctr"/>
            <a:lstStyle/>
            <a:p>
              <a:endParaRPr lang="en-US" dirty="0"/>
            </a:p>
          </p:txBody>
        </p:sp>
        <p:sp>
          <p:nvSpPr>
            <p:cNvPr id="24" name="Line 17"/>
            <p:cNvSpPr>
              <a:spLocks noChangeShapeType="1"/>
            </p:cNvSpPr>
            <p:nvPr/>
          </p:nvSpPr>
          <p:spPr bwMode="auto">
            <a:xfrm>
              <a:off x="609600" y="1600200"/>
              <a:ext cx="709246" cy="534988"/>
            </a:xfrm>
            <a:prstGeom prst="line">
              <a:avLst/>
            </a:prstGeom>
            <a:noFill/>
            <a:ln w="19050">
              <a:solidFill>
                <a:srgbClr val="0033CC"/>
              </a:solidFill>
              <a:round/>
              <a:headEnd/>
              <a:tailEnd type="triangle" w="med" len="med"/>
            </a:ln>
          </p:spPr>
          <p:txBody>
            <a:bodyPr wrap="none" anchor="ctr"/>
            <a:lstStyle/>
            <a:p>
              <a:endParaRPr lang="en-US"/>
            </a:p>
          </p:txBody>
        </p:sp>
        <p:sp>
          <p:nvSpPr>
            <p:cNvPr id="25" name="Text Box 18"/>
            <p:cNvSpPr txBox="1">
              <a:spLocks noChangeArrowheads="1"/>
            </p:cNvSpPr>
            <p:nvPr/>
          </p:nvSpPr>
          <p:spPr bwMode="auto">
            <a:xfrm>
              <a:off x="433754" y="1219200"/>
              <a:ext cx="478016" cy="400110"/>
            </a:xfrm>
            <a:prstGeom prst="rect">
              <a:avLst/>
            </a:prstGeom>
            <a:noFill/>
            <a:ln w="9525">
              <a:noFill/>
              <a:miter lim="800000"/>
              <a:headEnd/>
              <a:tailEnd/>
            </a:ln>
          </p:spPr>
          <p:txBody>
            <a:bodyPr wrap="none">
              <a:spAutoFit/>
            </a:bodyPr>
            <a:lstStyle/>
            <a:p>
              <a:r>
                <a:rPr lang="en-GB" altLang="zh-TW" sz="2000" dirty="0">
                  <a:solidFill>
                    <a:srgbClr val="0033CC"/>
                  </a:solidFill>
                </a:rPr>
                <a:t>O</a:t>
              </a:r>
              <a:r>
                <a:rPr lang="en-GB" altLang="zh-TW" sz="2000" baseline="-25000" dirty="0">
                  <a:solidFill>
                    <a:srgbClr val="0033CC"/>
                  </a:solidFill>
                </a:rPr>
                <a:t>2</a:t>
              </a:r>
              <a:endParaRPr lang="en-GB" altLang="zh-TW" sz="2000" dirty="0">
                <a:solidFill>
                  <a:srgbClr val="0033CC"/>
                </a:solidFill>
              </a:endParaRPr>
            </a:p>
          </p:txBody>
        </p:sp>
        <p:sp>
          <p:nvSpPr>
            <p:cNvPr id="26" name="Line 19"/>
            <p:cNvSpPr>
              <a:spLocks noChangeShapeType="1"/>
            </p:cNvSpPr>
            <p:nvPr/>
          </p:nvSpPr>
          <p:spPr bwMode="auto">
            <a:xfrm flipH="1">
              <a:off x="662353" y="2724153"/>
              <a:ext cx="631580" cy="704847"/>
            </a:xfrm>
            <a:prstGeom prst="line">
              <a:avLst/>
            </a:prstGeom>
            <a:noFill/>
            <a:ln w="19050">
              <a:solidFill>
                <a:srgbClr val="0033CC"/>
              </a:solidFill>
              <a:round/>
              <a:headEnd/>
              <a:tailEnd type="triangle" w="med" len="med"/>
            </a:ln>
          </p:spPr>
          <p:txBody>
            <a:bodyPr wrap="none" anchor="ctr"/>
            <a:lstStyle/>
            <a:p>
              <a:endParaRPr lang="en-US"/>
            </a:p>
          </p:txBody>
        </p:sp>
        <p:sp>
          <p:nvSpPr>
            <p:cNvPr id="27" name="Text Box 20"/>
            <p:cNvSpPr txBox="1">
              <a:spLocks noChangeArrowheads="1"/>
            </p:cNvSpPr>
            <p:nvPr/>
          </p:nvSpPr>
          <p:spPr bwMode="auto">
            <a:xfrm>
              <a:off x="455590" y="3352800"/>
              <a:ext cx="663964" cy="400110"/>
            </a:xfrm>
            <a:prstGeom prst="rect">
              <a:avLst/>
            </a:prstGeom>
            <a:noFill/>
            <a:ln w="9525">
              <a:noFill/>
              <a:miter lim="800000"/>
              <a:headEnd/>
              <a:tailEnd/>
            </a:ln>
          </p:spPr>
          <p:txBody>
            <a:bodyPr wrap="none">
              <a:spAutoFit/>
            </a:bodyPr>
            <a:lstStyle/>
            <a:p>
              <a:r>
                <a:rPr lang="en-GB" altLang="zh-TW" sz="2000" dirty="0">
                  <a:solidFill>
                    <a:srgbClr val="0033CC"/>
                  </a:solidFill>
                </a:rPr>
                <a:t>CO</a:t>
              </a:r>
              <a:r>
                <a:rPr lang="en-GB" altLang="zh-TW" sz="2000" baseline="-25000" dirty="0">
                  <a:solidFill>
                    <a:srgbClr val="0033CC"/>
                  </a:solidFill>
                </a:rPr>
                <a:t>2</a:t>
              </a:r>
              <a:endParaRPr lang="en-GB" altLang="zh-TW" sz="2000" dirty="0">
                <a:solidFill>
                  <a:srgbClr val="0033CC"/>
                </a:solidFill>
              </a:endParaRPr>
            </a:p>
          </p:txBody>
        </p:sp>
      </p:grpSp>
      <p:graphicFrame>
        <p:nvGraphicFramePr>
          <p:cNvPr id="39" name="Object 22"/>
          <p:cNvGraphicFramePr>
            <a:graphicFrameLocks noChangeAspect="1"/>
          </p:cNvGraphicFramePr>
          <p:nvPr/>
        </p:nvGraphicFramePr>
        <p:xfrm>
          <a:off x="1600200" y="990600"/>
          <a:ext cx="1544638" cy="330200"/>
        </p:xfrm>
        <a:graphic>
          <a:graphicData uri="http://schemas.openxmlformats.org/presentationml/2006/ole">
            <mc:AlternateContent xmlns:mc="http://schemas.openxmlformats.org/markup-compatibility/2006">
              <mc:Choice xmlns:v="urn:schemas-microsoft-com:vml" Requires="v">
                <p:oleObj spid="_x0000_s73733" name="Equation" r:id="rId11" imgW="1663560" imgH="330120" progId="Equation.DSMT4">
                  <p:embed/>
                </p:oleObj>
              </mc:Choice>
              <mc:Fallback>
                <p:oleObj name="Equation" r:id="rId11" imgW="1663560" imgH="33012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600200" y="990600"/>
                        <a:ext cx="1544638" cy="330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Box 39"/>
          <p:cNvSpPr txBox="1"/>
          <p:nvPr/>
        </p:nvSpPr>
        <p:spPr>
          <a:xfrm>
            <a:off x="7315200" y="2246134"/>
            <a:ext cx="1538859" cy="707886"/>
          </a:xfrm>
          <a:prstGeom prst="rect">
            <a:avLst/>
          </a:prstGeom>
          <a:noFill/>
        </p:spPr>
        <p:txBody>
          <a:bodyPr wrap="square" rtlCol="0">
            <a:spAutoFit/>
          </a:bodyPr>
          <a:lstStyle/>
          <a:p>
            <a:r>
              <a:rPr lang="en-US" sz="2000" dirty="0" smtClean="0">
                <a:solidFill>
                  <a:srgbClr val="0000FF"/>
                </a:solidFill>
              </a:rPr>
              <a:t>Factor out R</a:t>
            </a:r>
            <a:r>
              <a:rPr lang="en-US" sz="2000" baseline="-25000" dirty="0" smtClean="0">
                <a:solidFill>
                  <a:srgbClr val="0000FF"/>
                </a:solidFill>
              </a:rPr>
              <a:t>0</a:t>
            </a:r>
            <a:r>
              <a:rPr lang="en-US" sz="2000" baseline="30000" dirty="0" smtClean="0">
                <a:solidFill>
                  <a:srgbClr val="0000FF"/>
                </a:solidFill>
              </a:rPr>
              <a:t>2</a:t>
            </a:r>
            <a:r>
              <a:rPr lang="en-US" sz="2000" dirty="0" smtClean="0">
                <a:solidFill>
                  <a:srgbClr val="0000FF"/>
                </a:solidFill>
              </a:rPr>
              <a:t>/6</a:t>
            </a:r>
          </a:p>
        </p:txBody>
      </p:sp>
      <p:graphicFrame>
        <p:nvGraphicFramePr>
          <p:cNvPr id="43023" name="Object 12"/>
          <p:cNvGraphicFramePr>
            <a:graphicFrameLocks noChangeAspect="1"/>
          </p:cNvGraphicFramePr>
          <p:nvPr>
            <p:extLst/>
          </p:nvPr>
        </p:nvGraphicFramePr>
        <p:xfrm>
          <a:off x="2990850" y="3184144"/>
          <a:ext cx="3949700" cy="838200"/>
        </p:xfrm>
        <a:graphic>
          <a:graphicData uri="http://schemas.openxmlformats.org/presentationml/2006/ole">
            <mc:AlternateContent xmlns:mc="http://schemas.openxmlformats.org/markup-compatibility/2006">
              <mc:Choice xmlns:v="urn:schemas-microsoft-com:vml" Requires="v">
                <p:oleObj spid="_x0000_s73734" name="Equation" r:id="rId13" imgW="3949560" imgH="838080" progId="Equation.DSMT4">
                  <p:embed/>
                </p:oleObj>
              </mc:Choice>
              <mc:Fallback>
                <p:oleObj name="Equation" r:id="rId13" imgW="3949560" imgH="838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90850" y="3184144"/>
                        <a:ext cx="39497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7010400" y="3355534"/>
            <a:ext cx="1828800" cy="400110"/>
          </a:xfrm>
          <a:prstGeom prst="rect">
            <a:avLst/>
          </a:prstGeom>
          <a:noFill/>
        </p:spPr>
        <p:txBody>
          <a:bodyPr wrap="square" rtlCol="0">
            <a:spAutoFit/>
          </a:bodyPr>
          <a:lstStyle/>
          <a:p>
            <a:r>
              <a:rPr lang="en-US" sz="2000" dirty="0" smtClean="0">
                <a:solidFill>
                  <a:srgbClr val="0000FF"/>
                </a:solidFill>
              </a:rPr>
              <a:t>Factor out -1</a:t>
            </a:r>
          </a:p>
        </p:txBody>
      </p:sp>
      <p:sp>
        <p:nvSpPr>
          <p:cNvPr id="43" name="Rectangle 42"/>
          <p:cNvSpPr/>
          <p:nvPr/>
        </p:nvSpPr>
        <p:spPr>
          <a:xfrm>
            <a:off x="4495800" y="4105656"/>
            <a:ext cx="4114800"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231775" y="5312664"/>
            <a:ext cx="2133600" cy="1015663"/>
          </a:xfrm>
          <a:prstGeom prst="rect">
            <a:avLst/>
          </a:prstGeom>
          <a:noFill/>
        </p:spPr>
        <p:txBody>
          <a:bodyPr wrap="square" rtlCol="0">
            <a:spAutoFit/>
          </a:bodyPr>
          <a:lstStyle/>
          <a:p>
            <a:pPr algn="r"/>
            <a:r>
              <a:rPr lang="en-US" sz="2000" dirty="0" smtClean="0">
                <a:solidFill>
                  <a:srgbClr val="7030A0"/>
                </a:solidFill>
              </a:rPr>
              <a:t>At the core of the catalyst particle, R=0, then:</a:t>
            </a:r>
          </a:p>
        </p:txBody>
      </p:sp>
      <p:graphicFrame>
        <p:nvGraphicFramePr>
          <p:cNvPr id="43024" name="Object 14"/>
          <p:cNvGraphicFramePr>
            <a:graphicFrameLocks noChangeAspect="1"/>
          </p:cNvGraphicFramePr>
          <p:nvPr>
            <p:extLst/>
          </p:nvPr>
        </p:nvGraphicFramePr>
        <p:xfrm>
          <a:off x="2463800" y="5350595"/>
          <a:ext cx="4356100" cy="939800"/>
        </p:xfrm>
        <a:graphic>
          <a:graphicData uri="http://schemas.openxmlformats.org/presentationml/2006/ole">
            <mc:AlternateContent xmlns:mc="http://schemas.openxmlformats.org/markup-compatibility/2006">
              <mc:Choice xmlns:v="urn:schemas-microsoft-com:vml" Requires="v">
                <p:oleObj spid="_x0000_s73735" name="Equation" r:id="rId15" imgW="4356000" imgH="939600" progId="Equation.DSMT4">
                  <p:embed/>
                </p:oleObj>
              </mc:Choice>
              <mc:Fallback>
                <p:oleObj name="Equation" r:id="rId15" imgW="4356000" imgH="9396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63800" y="5350595"/>
                        <a:ext cx="4356100" cy="93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3025" name="Object 14"/>
          <p:cNvGraphicFramePr>
            <a:graphicFrameLocks noChangeAspect="1"/>
          </p:cNvGraphicFramePr>
          <p:nvPr>
            <p:extLst/>
          </p:nvPr>
        </p:nvGraphicFramePr>
        <p:xfrm>
          <a:off x="6972300" y="5457529"/>
          <a:ext cx="1727200" cy="774700"/>
        </p:xfrm>
        <a:graphic>
          <a:graphicData uri="http://schemas.openxmlformats.org/presentationml/2006/ole">
            <mc:AlternateContent xmlns:mc="http://schemas.openxmlformats.org/markup-compatibility/2006">
              <mc:Choice xmlns:v="urn:schemas-microsoft-com:vml" Requires="v">
                <p:oleObj spid="_x0000_s73736" name="Equation" r:id="rId17" imgW="1726920" imgH="774360" progId="Equation.3">
                  <p:embed/>
                </p:oleObj>
              </mc:Choice>
              <mc:Fallback>
                <p:oleObj name="Equation" r:id="rId17" imgW="1726920" imgH="77436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72300" y="5457529"/>
                        <a:ext cx="1727200" cy="774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TextBox 46"/>
          <p:cNvSpPr txBox="1"/>
          <p:nvPr/>
        </p:nvSpPr>
        <p:spPr>
          <a:xfrm>
            <a:off x="6351248" y="6275832"/>
            <a:ext cx="2792752" cy="400110"/>
          </a:xfrm>
          <a:prstGeom prst="rect">
            <a:avLst/>
          </a:prstGeom>
          <a:noFill/>
        </p:spPr>
        <p:txBody>
          <a:bodyPr wrap="none" rtlCol="0">
            <a:spAutoFit/>
          </a:bodyPr>
          <a:lstStyle/>
          <a:p>
            <a:r>
              <a:rPr lang="en-US" sz="2000" dirty="0" smtClean="0">
                <a:solidFill>
                  <a:srgbClr val="7030A0"/>
                </a:solidFill>
              </a:rPr>
              <a:t>Complete regeneration</a:t>
            </a:r>
          </a:p>
        </p:txBody>
      </p:sp>
      <p:sp>
        <p:nvSpPr>
          <p:cNvPr id="48" name="Rectangle 47"/>
          <p:cNvSpPr/>
          <p:nvPr/>
        </p:nvSpPr>
        <p:spPr>
          <a:xfrm>
            <a:off x="7264400" y="5426964"/>
            <a:ext cx="1463040" cy="82296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5074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996"/>
                                        </p:tgtEl>
                                        <p:attrNameLst>
                                          <p:attrName>style.visibility</p:attrName>
                                        </p:attrNameLst>
                                      </p:cBhvr>
                                      <p:to>
                                        <p:strVal val="visible"/>
                                      </p:to>
                                    </p:set>
                                    <p:animEffect transition="in" filter="wipe(left)">
                                      <p:cBhvr>
                                        <p:cTn id="7" dur="2000"/>
                                        <p:tgtEl>
                                          <p:spTgt spid="4199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checkerboard(across)">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3023"/>
                                        </p:tgtEl>
                                        <p:attrNameLst>
                                          <p:attrName>style.visibility</p:attrName>
                                        </p:attrNameLst>
                                      </p:cBhvr>
                                      <p:to>
                                        <p:strVal val="visible"/>
                                      </p:to>
                                    </p:set>
                                    <p:animEffect transition="in" filter="wipe(left)">
                                      <p:cBhvr>
                                        <p:cTn id="17" dur="2000"/>
                                        <p:tgtEl>
                                          <p:spTgt spid="43023"/>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checkerboard(across)">
                                      <p:cBhvr>
                                        <p:cTn id="22" dur="500"/>
                                        <p:tgtEl>
                                          <p:spTgt spid="4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997"/>
                                        </p:tgtEl>
                                        <p:attrNameLst>
                                          <p:attrName>style.visibility</p:attrName>
                                        </p:attrNameLst>
                                      </p:cBhvr>
                                      <p:to>
                                        <p:strVal val="visible"/>
                                      </p:to>
                                    </p:set>
                                    <p:animEffect transition="in" filter="wipe(left)">
                                      <p:cBhvr>
                                        <p:cTn id="27" dur="2000"/>
                                        <p:tgtEl>
                                          <p:spTgt spid="4199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1998"/>
                                        </p:tgtEl>
                                        <p:attrNameLst>
                                          <p:attrName>style.visibility</p:attrName>
                                        </p:attrNameLst>
                                      </p:cBhvr>
                                      <p:to>
                                        <p:strVal val="visible"/>
                                      </p:to>
                                    </p:set>
                                    <p:animEffect transition="in" filter="wipe(left)">
                                      <p:cBhvr>
                                        <p:cTn id="32" dur="2000"/>
                                        <p:tgtEl>
                                          <p:spTgt spid="41998"/>
                                        </p:tgtEl>
                                      </p:cBhvr>
                                    </p:animEffect>
                                  </p:childTnLst>
                                </p:cTn>
                              </p:par>
                            </p:childTnLst>
                          </p:cTn>
                        </p:par>
                        <p:par>
                          <p:cTn id="33" fill="hold">
                            <p:stCondLst>
                              <p:cond delay="2000"/>
                            </p:stCondLst>
                            <p:childTnLst>
                              <p:par>
                                <p:cTn id="34" presetID="9" presetClass="entr" presetSubtype="0" fill="hold" grpId="0" nodeType="afterEffect">
                                  <p:stCondLst>
                                    <p:cond delay="0"/>
                                  </p:stCondLst>
                                  <p:childTnLst>
                                    <p:set>
                                      <p:cBhvr>
                                        <p:cTn id="35" dur="1" fill="hold">
                                          <p:stCondLst>
                                            <p:cond delay="0"/>
                                          </p:stCondLst>
                                        </p:cTn>
                                        <p:tgtEl>
                                          <p:spTgt spid="43"/>
                                        </p:tgtEl>
                                        <p:attrNameLst>
                                          <p:attrName>style.visibility</p:attrName>
                                        </p:attrNameLst>
                                      </p:cBhvr>
                                      <p:to>
                                        <p:strVal val="visible"/>
                                      </p:to>
                                    </p:set>
                                    <p:animEffect transition="in" filter="dissolve">
                                      <p:cBhvr>
                                        <p:cTn id="36" dur="500"/>
                                        <p:tgtEl>
                                          <p:spTgt spid="43"/>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checkerboard(across)">
                                      <p:cBhvr>
                                        <p:cTn id="41" dur="500"/>
                                        <p:tgtEl>
                                          <p:spTgt spid="4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43024"/>
                                        </p:tgtEl>
                                        <p:attrNameLst>
                                          <p:attrName>style.visibility</p:attrName>
                                        </p:attrNameLst>
                                      </p:cBhvr>
                                      <p:to>
                                        <p:strVal val="visible"/>
                                      </p:to>
                                    </p:set>
                                    <p:animEffect transition="in" filter="wipe(left)">
                                      <p:cBhvr>
                                        <p:cTn id="46" dur="2000"/>
                                        <p:tgtEl>
                                          <p:spTgt spid="4302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3025"/>
                                        </p:tgtEl>
                                        <p:attrNameLst>
                                          <p:attrName>style.visibility</p:attrName>
                                        </p:attrNameLst>
                                      </p:cBhvr>
                                      <p:to>
                                        <p:strVal val="visible"/>
                                      </p:to>
                                    </p:set>
                                    <p:animEffect transition="in" filter="wipe(left)">
                                      <p:cBhvr>
                                        <p:cTn id="51" dur="2000"/>
                                        <p:tgtEl>
                                          <p:spTgt spid="43025"/>
                                        </p:tgtEl>
                                      </p:cBhvr>
                                    </p:animEffect>
                                  </p:childTnLst>
                                </p:cTn>
                              </p:par>
                            </p:childTnLst>
                          </p:cTn>
                        </p:par>
                        <p:par>
                          <p:cTn id="52" fill="hold">
                            <p:stCondLst>
                              <p:cond delay="2000"/>
                            </p:stCondLst>
                            <p:childTnLst>
                              <p:par>
                                <p:cTn id="53" presetID="9" presetClass="entr" presetSubtype="0"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dissolve">
                                      <p:cBhvr>
                                        <p:cTn id="55" dur="500"/>
                                        <p:tgtEl>
                                          <p:spTgt spid="47"/>
                                        </p:tgtEl>
                                      </p:cBhvr>
                                    </p:animEffect>
                                  </p:childTnLst>
                                </p:cTn>
                              </p:par>
                            </p:childTnLst>
                          </p:cTn>
                        </p:par>
                        <p:par>
                          <p:cTn id="56" fill="hold">
                            <p:stCondLst>
                              <p:cond delay="2500"/>
                            </p:stCondLst>
                            <p:childTnLst>
                              <p:par>
                                <p:cTn id="57" presetID="9"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dissolve">
                                      <p:cBhvr>
                                        <p:cTn id="59"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p:bldP spid="43" grpId="0" animBg="1"/>
      <p:bldP spid="44" grpId="0"/>
      <p:bldP spid="47" grpId="0"/>
      <p:bldP spid="4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524000"/>
          </a:xfrm>
        </p:spPr>
        <p:txBody>
          <a:bodyPr>
            <a:normAutofit/>
          </a:bodyPr>
          <a:lstStyle/>
          <a:p>
            <a:r>
              <a:rPr lang="en-US" dirty="0" smtClean="0"/>
              <a:t>L20: Internal Diffusion Effects in Spherical Catalyst Particles</a:t>
            </a:r>
            <a:endParaRPr lang="en-US" dirty="0"/>
          </a:p>
        </p:txBody>
      </p:sp>
      <p:sp>
        <p:nvSpPr>
          <p:cNvPr id="5" name="Text Box 4"/>
          <p:cNvSpPr txBox="1">
            <a:spLocks noChangeArrowheads="1"/>
          </p:cNvSpPr>
          <p:nvPr/>
        </p:nvSpPr>
        <p:spPr bwMode="auto">
          <a:xfrm>
            <a:off x="235927" y="1715631"/>
            <a:ext cx="8626719" cy="2246769"/>
          </a:xfrm>
          <a:prstGeom prst="rect">
            <a:avLst/>
          </a:prstGeom>
          <a:noFill/>
          <a:ln w="9525">
            <a:noFill/>
            <a:miter lim="800000"/>
            <a:headEnd/>
            <a:tailEnd/>
          </a:ln>
          <a:effectLst/>
        </p:spPr>
        <p:txBody>
          <a:bodyPr anchor="ctr">
            <a:spAutoFit/>
          </a:bodyPr>
          <a:lstStyle/>
          <a:p>
            <a:pPr>
              <a:spcBef>
                <a:spcPct val="50000"/>
              </a:spcBef>
            </a:pPr>
            <a:r>
              <a:rPr lang="en-GB" altLang="zh-TW" sz="2000" dirty="0"/>
              <a:t>Internal diffusion: diffusion of the reactants or products from the external pellet surface (pore mouth) to the interior of the pellet. (Chapter 12) </a:t>
            </a:r>
          </a:p>
          <a:p>
            <a:pPr>
              <a:spcBef>
                <a:spcPct val="50000"/>
              </a:spcBef>
            </a:pPr>
            <a:r>
              <a:rPr lang="en-GB" altLang="zh-TW" sz="2000" dirty="0"/>
              <a:t>When the reactants diffuse into the pores within the catalyst pellet, the concentration at the pore mouth will be higher than that inside the pore and the entire catalytic surface is not accessible to the same concentration.</a:t>
            </a:r>
          </a:p>
          <a:p>
            <a:pPr>
              <a:spcBef>
                <a:spcPct val="50000"/>
              </a:spcBef>
            </a:pPr>
            <a:endParaRPr lang="en-GB" altLang="zh-TW" sz="2000" dirty="0"/>
          </a:p>
        </p:txBody>
      </p:sp>
      <p:sp>
        <p:nvSpPr>
          <p:cNvPr id="12" name="TextBox 11"/>
          <p:cNvSpPr txBox="1"/>
          <p:nvPr/>
        </p:nvSpPr>
        <p:spPr>
          <a:xfrm>
            <a:off x="4210280" y="4038600"/>
            <a:ext cx="1981200" cy="707886"/>
          </a:xfrm>
          <a:prstGeom prst="rect">
            <a:avLst/>
          </a:prstGeom>
          <a:noFill/>
        </p:spPr>
        <p:txBody>
          <a:bodyPr wrap="square" rtlCol="0">
            <a:spAutoFit/>
          </a:bodyPr>
          <a:lstStyle/>
          <a:p>
            <a:r>
              <a:rPr lang="en-US" sz="2000" dirty="0" smtClean="0"/>
              <a:t>Porous catalyst particle</a:t>
            </a:r>
          </a:p>
        </p:txBody>
      </p:sp>
      <p:grpSp>
        <p:nvGrpSpPr>
          <p:cNvPr id="16" name="Group 15"/>
          <p:cNvGrpSpPr/>
          <p:nvPr/>
        </p:nvGrpSpPr>
        <p:grpSpPr>
          <a:xfrm>
            <a:off x="609600" y="4038600"/>
            <a:ext cx="5629890" cy="1981200"/>
            <a:chOff x="1892645" y="4191000"/>
            <a:chExt cx="5629890" cy="1981200"/>
          </a:xfrm>
        </p:grpSpPr>
        <p:sp>
          <p:nvSpPr>
            <p:cNvPr id="6" name="Oval 5"/>
            <p:cNvSpPr>
              <a:spLocks noChangeAspect="1"/>
            </p:cNvSpPr>
            <p:nvPr/>
          </p:nvSpPr>
          <p:spPr>
            <a:xfrm>
              <a:off x="3657600" y="4343400"/>
              <a:ext cx="1828800" cy="1828800"/>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2286000" y="5181600"/>
              <a:ext cx="1371600" cy="1588"/>
            </a:xfrm>
            <a:prstGeom prst="straightConnector1">
              <a:avLst/>
            </a:prstGeom>
            <a:ln w="38100">
              <a:solidFill>
                <a:srgbClr val="006600"/>
              </a:solidFill>
              <a:headEnd type="oval" w="med" len="med"/>
              <a:tailEnd type="stealth" w="lg" len="lg"/>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892645" y="4743800"/>
              <a:ext cx="579005" cy="400110"/>
            </a:xfrm>
            <a:prstGeom prst="rect">
              <a:avLst/>
            </a:prstGeom>
            <a:noFill/>
          </p:spPr>
          <p:txBody>
            <a:bodyPr wrap="none" rtlCol="0">
              <a:spAutoFit/>
            </a:bodyPr>
            <a:lstStyle/>
            <a:p>
              <a:r>
                <a:rPr lang="en-US" sz="2000" dirty="0" err="1" smtClean="0"/>
                <a:t>C</a:t>
              </a:r>
              <a:r>
                <a:rPr lang="en-US" sz="2000" baseline="-25000" dirty="0" err="1" smtClean="0"/>
                <a:t>Ab</a:t>
              </a:r>
              <a:endParaRPr lang="en-US" sz="2000" dirty="0" smtClean="0"/>
            </a:p>
          </p:txBody>
        </p:sp>
        <p:sp>
          <p:nvSpPr>
            <p:cNvPr id="10" name="TextBox 9"/>
            <p:cNvSpPr txBox="1"/>
            <p:nvPr/>
          </p:nvSpPr>
          <p:spPr>
            <a:xfrm>
              <a:off x="2286000" y="5334000"/>
              <a:ext cx="1295400" cy="707886"/>
            </a:xfrm>
            <a:prstGeom prst="rect">
              <a:avLst/>
            </a:prstGeom>
            <a:noFill/>
          </p:spPr>
          <p:txBody>
            <a:bodyPr wrap="square" rtlCol="0">
              <a:spAutoFit/>
            </a:bodyPr>
            <a:lstStyle/>
            <a:p>
              <a:pPr algn="ctr"/>
              <a:r>
                <a:rPr lang="en-US" sz="2000" dirty="0" smtClean="0"/>
                <a:t>External diffusion</a:t>
              </a:r>
            </a:p>
          </p:txBody>
        </p:sp>
        <p:sp>
          <p:nvSpPr>
            <p:cNvPr id="11" name="TextBox 10"/>
            <p:cNvSpPr txBox="1"/>
            <p:nvPr/>
          </p:nvSpPr>
          <p:spPr>
            <a:xfrm>
              <a:off x="3505200" y="4191000"/>
              <a:ext cx="569387" cy="400110"/>
            </a:xfrm>
            <a:prstGeom prst="rect">
              <a:avLst/>
            </a:prstGeom>
            <a:noFill/>
          </p:spPr>
          <p:txBody>
            <a:bodyPr wrap="none" rtlCol="0">
              <a:spAutoFit/>
            </a:bodyPr>
            <a:lstStyle/>
            <a:p>
              <a:r>
                <a:rPr lang="en-US" sz="2000" dirty="0" smtClean="0"/>
                <a:t>C</a:t>
              </a:r>
              <a:r>
                <a:rPr lang="en-US" sz="2000" baseline="-25000" dirty="0" smtClean="0"/>
                <a:t>As</a:t>
              </a:r>
              <a:endParaRPr lang="en-US" sz="2000" dirty="0" smtClean="0"/>
            </a:p>
          </p:txBody>
        </p:sp>
        <p:cxnSp>
          <p:nvCxnSpPr>
            <p:cNvPr id="14" name="Straight Arrow Connector 13"/>
            <p:cNvCxnSpPr/>
            <p:nvPr/>
          </p:nvCxnSpPr>
          <p:spPr>
            <a:xfrm rot="5400000">
              <a:off x="5029200" y="4495800"/>
              <a:ext cx="45720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486400" y="5334000"/>
              <a:ext cx="2036135" cy="400110"/>
            </a:xfrm>
            <a:prstGeom prst="rect">
              <a:avLst/>
            </a:prstGeom>
            <a:noFill/>
          </p:spPr>
          <p:txBody>
            <a:bodyPr wrap="none" rtlCol="0">
              <a:spAutoFit/>
            </a:bodyPr>
            <a:lstStyle/>
            <a:p>
              <a:r>
                <a:rPr lang="en-US" sz="2000" dirty="0" smtClean="0"/>
                <a:t>External surface</a:t>
              </a:r>
            </a:p>
          </p:txBody>
        </p:sp>
      </p:grpSp>
      <p:sp>
        <p:nvSpPr>
          <p:cNvPr id="17" name="Freeform 16"/>
          <p:cNvSpPr/>
          <p:nvPr/>
        </p:nvSpPr>
        <p:spPr>
          <a:xfrm>
            <a:off x="2446115" y="4918364"/>
            <a:ext cx="731520" cy="257694"/>
          </a:xfrm>
          <a:custGeom>
            <a:avLst/>
            <a:gdLst>
              <a:gd name="connsiteX0" fmla="*/ 0 w 731520"/>
              <a:gd name="connsiteY0" fmla="*/ 83127 h 257694"/>
              <a:gd name="connsiteX1" fmla="*/ 116379 w 731520"/>
              <a:gd name="connsiteY1" fmla="*/ 16625 h 257694"/>
              <a:gd name="connsiteX2" fmla="*/ 182880 w 731520"/>
              <a:gd name="connsiteY2" fmla="*/ 182880 h 257694"/>
              <a:gd name="connsiteX3" fmla="*/ 349135 w 731520"/>
              <a:gd name="connsiteY3" fmla="*/ 66501 h 257694"/>
              <a:gd name="connsiteX4" fmla="*/ 432262 w 731520"/>
              <a:gd name="connsiteY4" fmla="*/ 249381 h 257694"/>
              <a:gd name="connsiteX5" fmla="*/ 565266 w 731520"/>
              <a:gd name="connsiteY5" fmla="*/ 116378 h 257694"/>
              <a:gd name="connsiteX6" fmla="*/ 731520 w 731520"/>
              <a:gd name="connsiteY6" fmla="*/ 182880 h 257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1520" h="257694">
                <a:moveTo>
                  <a:pt x="0" y="83127"/>
                </a:moveTo>
                <a:cubicBezTo>
                  <a:pt x="42949" y="41563"/>
                  <a:pt x="85899" y="0"/>
                  <a:pt x="116379" y="16625"/>
                </a:cubicBezTo>
                <a:cubicBezTo>
                  <a:pt x="146859" y="33250"/>
                  <a:pt x="144087" y="174567"/>
                  <a:pt x="182880" y="182880"/>
                </a:cubicBezTo>
                <a:cubicBezTo>
                  <a:pt x="221673" y="191193"/>
                  <a:pt x="307571" y="55418"/>
                  <a:pt x="349135" y="66501"/>
                </a:cubicBezTo>
                <a:cubicBezTo>
                  <a:pt x="390699" y="77585"/>
                  <a:pt x="396240" y="241068"/>
                  <a:pt x="432262" y="249381"/>
                </a:cubicBezTo>
                <a:cubicBezTo>
                  <a:pt x="468284" y="257694"/>
                  <a:pt x="515390" y="127461"/>
                  <a:pt x="565266" y="116378"/>
                </a:cubicBezTo>
                <a:cubicBezTo>
                  <a:pt x="615142" y="105295"/>
                  <a:pt x="673331" y="144087"/>
                  <a:pt x="731520" y="182880"/>
                </a:cubicBezTo>
              </a:path>
            </a:pathLst>
          </a:custGeom>
          <a:ln w="38100">
            <a:solidFill>
              <a:srgbClr val="006600"/>
            </a:solidFill>
            <a:headEnd type="oval" w="med" len="med"/>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2810490" y="5105400"/>
            <a:ext cx="1295400" cy="707886"/>
          </a:xfrm>
          <a:prstGeom prst="rect">
            <a:avLst/>
          </a:prstGeom>
          <a:noFill/>
        </p:spPr>
        <p:txBody>
          <a:bodyPr wrap="square" rtlCol="0">
            <a:spAutoFit/>
          </a:bodyPr>
          <a:lstStyle/>
          <a:p>
            <a:pPr algn="ctr"/>
            <a:r>
              <a:rPr lang="en-US" sz="2000" dirty="0" smtClean="0"/>
              <a:t>Internal diffusion </a:t>
            </a:r>
          </a:p>
        </p:txBody>
      </p:sp>
      <p:sp>
        <p:nvSpPr>
          <p:cNvPr id="19" name="TextBox 18"/>
          <p:cNvSpPr txBox="1"/>
          <p:nvPr/>
        </p:nvSpPr>
        <p:spPr>
          <a:xfrm>
            <a:off x="2658090" y="4572000"/>
            <a:ext cx="739305" cy="400110"/>
          </a:xfrm>
          <a:prstGeom prst="rect">
            <a:avLst/>
          </a:prstGeom>
          <a:noFill/>
        </p:spPr>
        <p:txBody>
          <a:bodyPr wrap="none" rtlCol="0">
            <a:spAutoFit/>
          </a:bodyPr>
          <a:lstStyle/>
          <a:p>
            <a:r>
              <a:rPr lang="en-US" sz="2000" dirty="0" smtClean="0">
                <a:solidFill>
                  <a:srgbClr val="006600"/>
                </a:solidFill>
              </a:rPr>
              <a:t>C</a:t>
            </a:r>
            <a:r>
              <a:rPr lang="en-US" sz="2000" baseline="-25000" dirty="0" smtClean="0">
                <a:solidFill>
                  <a:srgbClr val="006600"/>
                </a:solidFill>
              </a:rPr>
              <a:t>A</a:t>
            </a:r>
            <a:r>
              <a:rPr lang="en-US" sz="2000" dirty="0" smtClean="0">
                <a:solidFill>
                  <a:srgbClr val="006600"/>
                </a:solidFill>
              </a:rPr>
              <a:t>(r)</a:t>
            </a:r>
          </a:p>
        </p:txBody>
      </p:sp>
      <p:sp>
        <p:nvSpPr>
          <p:cNvPr id="20" name="TextBox 19"/>
          <p:cNvSpPr txBox="1"/>
          <p:nvPr/>
        </p:nvSpPr>
        <p:spPr>
          <a:xfrm>
            <a:off x="6260511" y="3538478"/>
            <a:ext cx="2632161" cy="2862322"/>
          </a:xfrm>
          <a:prstGeom prst="rect">
            <a:avLst/>
          </a:prstGeom>
          <a:noFill/>
        </p:spPr>
        <p:txBody>
          <a:bodyPr wrap="square" rtlCol="0">
            <a:spAutoFit/>
          </a:bodyPr>
          <a:lstStyle/>
          <a:p>
            <a:r>
              <a:rPr lang="en-US" dirty="0" smtClean="0">
                <a:solidFill>
                  <a:srgbClr val="0000FF"/>
                </a:solidFill>
              </a:rPr>
              <a:t>Though A is diffusing inwards, convention of shell balance is flux is in direction of increasing r. (flux is positive in direction of increasing r).  In actuality, flux of A will have a negative sign since it moves inwards. </a:t>
            </a:r>
          </a:p>
        </p:txBody>
      </p:sp>
    </p:spTree>
    <p:extLst>
      <p:ext uri="{BB962C8B-B14F-4D97-AF65-F5344CB8AC3E}">
        <p14:creationId xmlns:p14="http://schemas.microsoft.com/office/powerpoint/2010/main" val="13987005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Text Box 2"/>
          <p:cNvSpPr txBox="1">
            <a:spLocks noChangeArrowheads="1"/>
          </p:cNvSpPr>
          <p:nvPr/>
        </p:nvSpPr>
        <p:spPr bwMode="auto">
          <a:xfrm>
            <a:off x="2743200" y="1143000"/>
            <a:ext cx="6100397" cy="707886"/>
          </a:xfrm>
          <a:prstGeom prst="rect">
            <a:avLst/>
          </a:prstGeom>
          <a:noFill/>
          <a:ln w="9525">
            <a:noFill/>
            <a:miter lim="800000"/>
            <a:headEnd/>
            <a:tailEnd/>
          </a:ln>
          <a:effectLst/>
        </p:spPr>
        <p:txBody>
          <a:bodyPr wrap="square">
            <a:spAutoFit/>
          </a:bodyPr>
          <a:lstStyle/>
          <a:p>
            <a:r>
              <a:rPr lang="en-GB" altLang="zh-TW" sz="2000" dirty="0"/>
              <a:t>An irreversible </a:t>
            </a:r>
            <a:r>
              <a:rPr lang="en-GB" altLang="zh-TW" sz="2000" dirty="0" err="1" smtClean="0"/>
              <a:t>rxn</a:t>
            </a:r>
            <a:r>
              <a:rPr lang="en-GB" altLang="zh-TW" sz="2000" dirty="0" smtClean="0"/>
              <a:t> A→B occurs </a:t>
            </a:r>
            <a:r>
              <a:rPr lang="en-GB" altLang="zh-TW" sz="2000" dirty="0"/>
              <a:t>on the surface of </a:t>
            </a:r>
            <a:r>
              <a:rPr lang="en-GB" altLang="zh-TW" sz="2000" dirty="0" smtClean="0"/>
              <a:t> </a:t>
            </a:r>
            <a:r>
              <a:rPr lang="en-GB" altLang="zh-TW" sz="2000" dirty="0"/>
              <a:t>pore walls within </a:t>
            </a:r>
            <a:r>
              <a:rPr lang="en-GB" altLang="zh-TW" sz="2000" dirty="0" smtClean="0"/>
              <a:t>a spherical </a:t>
            </a:r>
            <a:r>
              <a:rPr lang="en-GB" altLang="zh-TW" sz="2000" dirty="0"/>
              <a:t>pellet of radius </a:t>
            </a:r>
            <a:r>
              <a:rPr lang="en-GB" altLang="zh-TW" sz="2000" dirty="0" smtClean="0"/>
              <a:t>R:</a:t>
            </a:r>
            <a:endParaRPr lang="en-GB" altLang="zh-TW" sz="2000" dirty="0"/>
          </a:p>
        </p:txBody>
      </p:sp>
      <p:grpSp>
        <p:nvGrpSpPr>
          <p:cNvPr id="2" name="Group 36"/>
          <p:cNvGrpSpPr>
            <a:grpSpLocks/>
          </p:cNvGrpSpPr>
          <p:nvPr/>
        </p:nvGrpSpPr>
        <p:grpSpPr bwMode="auto">
          <a:xfrm>
            <a:off x="100076" y="762000"/>
            <a:ext cx="2490724" cy="2325861"/>
            <a:chOff x="192" y="678"/>
            <a:chExt cx="1627" cy="1443"/>
          </a:xfrm>
        </p:grpSpPr>
        <p:grpSp>
          <p:nvGrpSpPr>
            <p:cNvPr id="3" name="Group 4"/>
            <p:cNvGrpSpPr>
              <a:grpSpLocks/>
            </p:cNvGrpSpPr>
            <p:nvPr/>
          </p:nvGrpSpPr>
          <p:grpSpPr bwMode="auto">
            <a:xfrm>
              <a:off x="326" y="703"/>
              <a:ext cx="1493" cy="1418"/>
              <a:chOff x="311" y="2344"/>
              <a:chExt cx="1132" cy="1044"/>
            </a:xfrm>
          </p:grpSpPr>
          <p:grpSp>
            <p:nvGrpSpPr>
              <p:cNvPr id="4" name="Group 5" descr="新聞紙"/>
              <p:cNvGrpSpPr>
                <a:grpSpLocks/>
              </p:cNvGrpSpPr>
              <p:nvPr/>
            </p:nvGrpSpPr>
            <p:grpSpPr bwMode="auto">
              <a:xfrm>
                <a:off x="311" y="2344"/>
                <a:ext cx="1132" cy="1044"/>
                <a:chOff x="436" y="2586"/>
                <a:chExt cx="1132" cy="1044"/>
              </a:xfrm>
            </p:grpSpPr>
            <p:sp>
              <p:nvSpPr>
                <p:cNvPr id="340998" name="Oval 6" descr="新聞紙"/>
                <p:cNvSpPr>
                  <a:spLocks noChangeArrowheads="1"/>
                </p:cNvSpPr>
                <p:nvPr/>
              </p:nvSpPr>
              <p:spPr bwMode="auto">
                <a:xfrm>
                  <a:off x="436" y="2586"/>
                  <a:ext cx="1132" cy="1044"/>
                </a:xfrm>
                <a:prstGeom prst="ellipse">
                  <a:avLst/>
                </a:prstGeom>
                <a:blipFill dpi="0" rotWithShape="0">
                  <a:blip r:embed="rId3" cstate="print"/>
                  <a:srcRect/>
                  <a:tile tx="0" ty="0" sx="100000" sy="100000" flip="none" algn="tl"/>
                </a:blipFill>
                <a:ln w="9525">
                  <a:solidFill>
                    <a:srgbClr val="808080"/>
                  </a:solidFill>
                  <a:round/>
                  <a:headEnd/>
                  <a:tailEnd/>
                </a:ln>
                <a:effectLst/>
              </p:spPr>
              <p:txBody>
                <a:bodyPr wrap="none" anchor="ctr"/>
                <a:lstStyle/>
                <a:p>
                  <a:endParaRPr lang="en-US"/>
                </a:p>
              </p:txBody>
            </p:sp>
            <p:sp>
              <p:nvSpPr>
                <p:cNvPr id="340999" name="Freeform 7" descr="新聞紙"/>
                <p:cNvSpPr>
                  <a:spLocks/>
                </p:cNvSpPr>
                <p:nvPr/>
              </p:nvSpPr>
              <p:spPr bwMode="auto">
                <a:xfrm>
                  <a:off x="971" y="2592"/>
                  <a:ext cx="65" cy="382"/>
                </a:xfrm>
                <a:custGeom>
                  <a:avLst/>
                  <a:gdLst/>
                  <a:ahLst/>
                  <a:cxnLst>
                    <a:cxn ang="0">
                      <a:pos x="34" y="0"/>
                    </a:cxn>
                    <a:cxn ang="0">
                      <a:pos x="34" y="280"/>
                    </a:cxn>
                    <a:cxn ang="0">
                      <a:pos x="65" y="327"/>
                    </a:cxn>
                    <a:cxn ang="0">
                      <a:pos x="65" y="382"/>
                    </a:cxn>
                  </a:cxnLst>
                  <a:rect l="0" t="0" r="r" b="b"/>
                  <a:pathLst>
                    <a:path w="65" h="382">
                      <a:moveTo>
                        <a:pt x="34" y="0"/>
                      </a:moveTo>
                      <a:cubicBezTo>
                        <a:pt x="0" y="99"/>
                        <a:pt x="7" y="69"/>
                        <a:pt x="34" y="280"/>
                      </a:cubicBezTo>
                      <a:cubicBezTo>
                        <a:pt x="36" y="299"/>
                        <a:pt x="65" y="308"/>
                        <a:pt x="65" y="327"/>
                      </a:cubicBezTo>
                      <a:cubicBezTo>
                        <a:pt x="65" y="345"/>
                        <a:pt x="65" y="364"/>
                        <a:pt x="65" y="382"/>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0" name="Freeform 8" descr="新聞紙"/>
                <p:cNvSpPr>
                  <a:spLocks/>
                </p:cNvSpPr>
                <p:nvPr/>
              </p:nvSpPr>
              <p:spPr bwMode="auto">
                <a:xfrm>
                  <a:off x="999" y="3039"/>
                  <a:ext cx="500" cy="148"/>
                </a:xfrm>
                <a:custGeom>
                  <a:avLst/>
                  <a:gdLst/>
                  <a:ahLst/>
                  <a:cxnLst>
                    <a:cxn ang="0">
                      <a:pos x="497" y="0"/>
                    </a:cxn>
                    <a:cxn ang="0">
                      <a:pos x="411" y="31"/>
                    </a:cxn>
                    <a:cxn ang="0">
                      <a:pos x="146" y="63"/>
                    </a:cxn>
                    <a:cxn ang="0">
                      <a:pos x="76" y="94"/>
                    </a:cxn>
                    <a:cxn ang="0">
                      <a:pos x="6" y="148"/>
                    </a:cxn>
                    <a:cxn ang="0">
                      <a:pos x="22" y="141"/>
                    </a:cxn>
                  </a:cxnLst>
                  <a:rect l="0" t="0" r="r" b="b"/>
                  <a:pathLst>
                    <a:path w="500" h="148">
                      <a:moveTo>
                        <a:pt x="497" y="0"/>
                      </a:moveTo>
                      <a:cubicBezTo>
                        <a:pt x="480" y="51"/>
                        <a:pt x="500" y="16"/>
                        <a:pt x="411" y="31"/>
                      </a:cubicBezTo>
                      <a:cubicBezTo>
                        <a:pt x="322" y="46"/>
                        <a:pt x="237" y="56"/>
                        <a:pt x="146" y="63"/>
                      </a:cubicBezTo>
                      <a:cubicBezTo>
                        <a:pt x="120" y="71"/>
                        <a:pt x="100" y="75"/>
                        <a:pt x="76" y="94"/>
                      </a:cubicBezTo>
                      <a:cubicBezTo>
                        <a:pt x="52" y="112"/>
                        <a:pt x="41" y="148"/>
                        <a:pt x="6" y="148"/>
                      </a:cubicBezTo>
                      <a:cubicBezTo>
                        <a:pt x="0" y="148"/>
                        <a:pt x="17" y="143"/>
                        <a:pt x="22" y="141"/>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1" name="Freeform 9" descr="新聞紙"/>
                <p:cNvSpPr>
                  <a:spLocks/>
                </p:cNvSpPr>
                <p:nvPr/>
              </p:nvSpPr>
              <p:spPr bwMode="auto">
                <a:xfrm>
                  <a:off x="441" y="2896"/>
                  <a:ext cx="319" cy="280"/>
                </a:xfrm>
                <a:custGeom>
                  <a:avLst/>
                  <a:gdLst/>
                  <a:ahLst/>
                  <a:cxnLst>
                    <a:cxn ang="0">
                      <a:pos x="0" y="148"/>
                    </a:cxn>
                    <a:cxn ang="0">
                      <a:pos x="70" y="86"/>
                    </a:cxn>
                    <a:cxn ang="0">
                      <a:pos x="171" y="0"/>
                    </a:cxn>
                    <a:cxn ang="0">
                      <a:pos x="265" y="132"/>
                    </a:cxn>
                    <a:cxn ang="0">
                      <a:pos x="319" y="280"/>
                    </a:cxn>
                  </a:cxnLst>
                  <a:rect l="0" t="0" r="r" b="b"/>
                  <a:pathLst>
                    <a:path w="319" h="280">
                      <a:moveTo>
                        <a:pt x="0" y="148"/>
                      </a:moveTo>
                      <a:cubicBezTo>
                        <a:pt x="53" y="95"/>
                        <a:pt x="28" y="113"/>
                        <a:pt x="70" y="86"/>
                      </a:cubicBezTo>
                      <a:cubicBezTo>
                        <a:pt x="83" y="46"/>
                        <a:pt x="131" y="14"/>
                        <a:pt x="171" y="0"/>
                      </a:cubicBezTo>
                      <a:cubicBezTo>
                        <a:pt x="237" y="31"/>
                        <a:pt x="247" y="63"/>
                        <a:pt x="265" y="132"/>
                      </a:cubicBezTo>
                      <a:cubicBezTo>
                        <a:pt x="272" y="228"/>
                        <a:pt x="247" y="246"/>
                        <a:pt x="319" y="28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2" name="Freeform 10" descr="新聞紙"/>
                <p:cNvSpPr>
                  <a:spLocks/>
                </p:cNvSpPr>
                <p:nvPr/>
              </p:nvSpPr>
              <p:spPr bwMode="auto">
                <a:xfrm>
                  <a:off x="587" y="3143"/>
                  <a:ext cx="270" cy="335"/>
                </a:xfrm>
                <a:custGeom>
                  <a:avLst/>
                  <a:gdLst/>
                  <a:ahLst/>
                  <a:cxnLst>
                    <a:cxn ang="0">
                      <a:pos x="0" y="335"/>
                    </a:cxn>
                    <a:cxn ang="0">
                      <a:pos x="132" y="296"/>
                    </a:cxn>
                    <a:cxn ang="0">
                      <a:pos x="210" y="319"/>
                    </a:cxn>
                    <a:cxn ang="0">
                      <a:pos x="233" y="0"/>
                    </a:cxn>
                  </a:cxnLst>
                  <a:rect l="0" t="0" r="r" b="b"/>
                  <a:pathLst>
                    <a:path w="270" h="335">
                      <a:moveTo>
                        <a:pt x="0" y="335"/>
                      </a:moveTo>
                      <a:cubicBezTo>
                        <a:pt x="20" y="267"/>
                        <a:pt x="69" y="291"/>
                        <a:pt x="132" y="296"/>
                      </a:cubicBezTo>
                      <a:cubicBezTo>
                        <a:pt x="166" y="313"/>
                        <a:pt x="174" y="332"/>
                        <a:pt x="210" y="319"/>
                      </a:cubicBezTo>
                      <a:cubicBezTo>
                        <a:pt x="270" y="233"/>
                        <a:pt x="233" y="77"/>
                        <a:pt x="233" y="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3" name="Freeform 11" descr="新聞紙"/>
                <p:cNvSpPr>
                  <a:spLocks/>
                </p:cNvSpPr>
                <p:nvPr/>
              </p:nvSpPr>
              <p:spPr bwMode="auto">
                <a:xfrm>
                  <a:off x="506" y="3374"/>
                  <a:ext cx="195" cy="21"/>
                </a:xfrm>
                <a:custGeom>
                  <a:avLst/>
                  <a:gdLst/>
                  <a:ahLst/>
                  <a:cxnLst>
                    <a:cxn ang="0">
                      <a:pos x="0" y="0"/>
                    </a:cxn>
                    <a:cxn ang="0">
                      <a:pos x="195" y="16"/>
                    </a:cxn>
                  </a:cxnLst>
                  <a:rect l="0" t="0" r="r" b="b"/>
                  <a:pathLst>
                    <a:path w="195" h="21">
                      <a:moveTo>
                        <a:pt x="0" y="0"/>
                      </a:moveTo>
                      <a:cubicBezTo>
                        <a:pt x="63" y="21"/>
                        <a:pt x="129" y="16"/>
                        <a:pt x="195" y="16"/>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4" name="Freeform 12" descr="新聞紙"/>
                <p:cNvSpPr>
                  <a:spLocks/>
                </p:cNvSpPr>
                <p:nvPr/>
              </p:nvSpPr>
              <p:spPr bwMode="auto">
                <a:xfrm>
                  <a:off x="1055" y="3273"/>
                  <a:ext cx="348" cy="195"/>
                </a:xfrm>
                <a:custGeom>
                  <a:avLst/>
                  <a:gdLst/>
                  <a:ahLst/>
                  <a:cxnLst>
                    <a:cxn ang="0">
                      <a:pos x="348" y="195"/>
                    </a:cxn>
                    <a:cxn ang="0">
                      <a:pos x="301" y="187"/>
                    </a:cxn>
                    <a:cxn ang="0">
                      <a:pos x="238" y="140"/>
                    </a:cxn>
                    <a:cxn ang="0">
                      <a:pos x="207" y="62"/>
                    </a:cxn>
                    <a:cxn ang="0">
                      <a:pos x="90" y="0"/>
                    </a:cxn>
                    <a:cxn ang="0">
                      <a:pos x="36" y="8"/>
                    </a:cxn>
                    <a:cxn ang="0">
                      <a:pos x="12" y="140"/>
                    </a:cxn>
                  </a:cxnLst>
                  <a:rect l="0" t="0" r="r" b="b"/>
                  <a:pathLst>
                    <a:path w="348" h="195">
                      <a:moveTo>
                        <a:pt x="348" y="195"/>
                      </a:moveTo>
                      <a:cubicBezTo>
                        <a:pt x="332" y="192"/>
                        <a:pt x="315" y="194"/>
                        <a:pt x="301" y="187"/>
                      </a:cubicBezTo>
                      <a:cubicBezTo>
                        <a:pt x="278" y="175"/>
                        <a:pt x="238" y="140"/>
                        <a:pt x="238" y="140"/>
                      </a:cubicBezTo>
                      <a:cubicBezTo>
                        <a:pt x="216" y="94"/>
                        <a:pt x="227" y="120"/>
                        <a:pt x="207" y="62"/>
                      </a:cubicBezTo>
                      <a:cubicBezTo>
                        <a:pt x="194" y="24"/>
                        <a:pt x="124" y="9"/>
                        <a:pt x="90" y="0"/>
                      </a:cubicBezTo>
                      <a:cubicBezTo>
                        <a:pt x="72" y="3"/>
                        <a:pt x="53" y="1"/>
                        <a:pt x="36" y="8"/>
                      </a:cubicBezTo>
                      <a:cubicBezTo>
                        <a:pt x="0" y="24"/>
                        <a:pt x="12" y="126"/>
                        <a:pt x="12" y="14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5" name="Freeform 13" descr="新聞紙"/>
                <p:cNvSpPr>
                  <a:spLocks/>
                </p:cNvSpPr>
                <p:nvPr/>
              </p:nvSpPr>
              <p:spPr bwMode="auto">
                <a:xfrm>
                  <a:off x="728" y="2650"/>
                  <a:ext cx="152" cy="428"/>
                </a:xfrm>
                <a:custGeom>
                  <a:avLst/>
                  <a:gdLst/>
                  <a:ahLst/>
                  <a:cxnLst>
                    <a:cxn ang="0">
                      <a:pos x="4" y="0"/>
                    </a:cxn>
                    <a:cxn ang="0">
                      <a:pos x="12" y="163"/>
                    </a:cxn>
                    <a:cxn ang="0">
                      <a:pos x="43" y="171"/>
                    </a:cxn>
                    <a:cxn ang="0">
                      <a:pos x="90" y="218"/>
                    </a:cxn>
                    <a:cxn ang="0">
                      <a:pos x="98" y="249"/>
                    </a:cxn>
                    <a:cxn ang="0">
                      <a:pos x="106" y="405"/>
                    </a:cxn>
                    <a:cxn ang="0">
                      <a:pos x="152" y="428"/>
                    </a:cxn>
                  </a:cxnLst>
                  <a:rect l="0" t="0" r="r" b="b"/>
                  <a:pathLst>
                    <a:path w="152" h="428">
                      <a:moveTo>
                        <a:pt x="4" y="0"/>
                      </a:moveTo>
                      <a:cubicBezTo>
                        <a:pt x="7" y="54"/>
                        <a:pt x="0" y="110"/>
                        <a:pt x="12" y="163"/>
                      </a:cubicBezTo>
                      <a:cubicBezTo>
                        <a:pt x="14" y="173"/>
                        <a:pt x="34" y="165"/>
                        <a:pt x="43" y="171"/>
                      </a:cubicBezTo>
                      <a:cubicBezTo>
                        <a:pt x="61" y="184"/>
                        <a:pt x="90" y="218"/>
                        <a:pt x="90" y="218"/>
                      </a:cubicBezTo>
                      <a:cubicBezTo>
                        <a:pt x="93" y="228"/>
                        <a:pt x="97" y="238"/>
                        <a:pt x="98" y="249"/>
                      </a:cubicBezTo>
                      <a:cubicBezTo>
                        <a:pt x="102" y="301"/>
                        <a:pt x="97" y="354"/>
                        <a:pt x="106" y="405"/>
                      </a:cubicBezTo>
                      <a:cubicBezTo>
                        <a:pt x="109" y="422"/>
                        <a:pt x="152" y="428"/>
                        <a:pt x="152" y="428"/>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6" name="Freeform 14" descr="新聞紙"/>
              <p:cNvSpPr>
                <a:spLocks/>
              </p:cNvSpPr>
              <p:nvPr/>
            </p:nvSpPr>
            <p:spPr bwMode="auto">
              <a:xfrm>
                <a:off x="958" y="2524"/>
                <a:ext cx="173" cy="328"/>
              </a:xfrm>
              <a:custGeom>
                <a:avLst/>
                <a:gdLst/>
                <a:ahLst/>
                <a:cxnLst>
                  <a:cxn ang="0">
                    <a:pos x="109" y="328"/>
                  </a:cxn>
                  <a:cxn ang="0">
                    <a:pos x="148" y="235"/>
                  </a:cxn>
                  <a:cxn ang="0">
                    <a:pos x="172" y="157"/>
                  </a:cxn>
                  <a:cxn ang="0">
                    <a:pos x="133" y="56"/>
                  </a:cxn>
                  <a:cxn ang="0">
                    <a:pos x="0" y="24"/>
                  </a:cxn>
                </a:cxnLst>
                <a:rect l="0" t="0" r="r" b="b"/>
                <a:pathLst>
                  <a:path w="173" h="328">
                    <a:moveTo>
                      <a:pt x="109" y="328"/>
                    </a:moveTo>
                    <a:cubicBezTo>
                      <a:pt x="117" y="287"/>
                      <a:pt x="118" y="265"/>
                      <a:pt x="148" y="235"/>
                    </a:cubicBezTo>
                    <a:cubicBezTo>
                      <a:pt x="167" y="178"/>
                      <a:pt x="160" y="204"/>
                      <a:pt x="172" y="157"/>
                    </a:cubicBezTo>
                    <a:cubicBezTo>
                      <a:pt x="166" y="106"/>
                      <a:pt x="173" y="82"/>
                      <a:pt x="133" y="56"/>
                    </a:cubicBezTo>
                    <a:cubicBezTo>
                      <a:pt x="114" y="0"/>
                      <a:pt x="56" y="24"/>
                      <a:pt x="0" y="24"/>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7" name="Freeform 15" descr="新聞紙"/>
              <p:cNvSpPr>
                <a:spLocks/>
              </p:cNvSpPr>
              <p:nvPr/>
            </p:nvSpPr>
            <p:spPr bwMode="auto">
              <a:xfrm>
                <a:off x="590" y="3039"/>
                <a:ext cx="298" cy="319"/>
              </a:xfrm>
              <a:custGeom>
                <a:avLst/>
                <a:gdLst/>
                <a:ahLst/>
                <a:cxnLst>
                  <a:cxn ang="0">
                    <a:pos x="95" y="343"/>
                  </a:cxn>
                  <a:cxn ang="0">
                    <a:pos x="33" y="78"/>
                  </a:cxn>
                  <a:cxn ang="0">
                    <a:pos x="49" y="0"/>
                  </a:cxn>
                  <a:cxn ang="0">
                    <a:pos x="181" y="8"/>
                  </a:cxn>
                  <a:cxn ang="0">
                    <a:pos x="298" y="39"/>
                  </a:cxn>
                </a:cxnLst>
                <a:rect l="0" t="0" r="r" b="b"/>
                <a:pathLst>
                  <a:path w="298" h="343">
                    <a:moveTo>
                      <a:pt x="95" y="343"/>
                    </a:moveTo>
                    <a:cubicBezTo>
                      <a:pt x="90" y="206"/>
                      <a:pt x="131" y="139"/>
                      <a:pt x="33" y="78"/>
                    </a:cubicBezTo>
                    <a:cubicBezTo>
                      <a:pt x="15" y="40"/>
                      <a:pt x="0" y="16"/>
                      <a:pt x="49" y="0"/>
                    </a:cubicBezTo>
                    <a:cubicBezTo>
                      <a:pt x="93" y="3"/>
                      <a:pt x="138" y="0"/>
                      <a:pt x="181" y="8"/>
                    </a:cubicBezTo>
                    <a:cubicBezTo>
                      <a:pt x="205" y="12"/>
                      <a:pt x="279" y="56"/>
                      <a:pt x="298" y="39"/>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8" name="Oval 16"/>
            <p:cNvSpPr>
              <a:spLocks noChangeArrowheads="1"/>
            </p:cNvSpPr>
            <p:nvPr/>
          </p:nvSpPr>
          <p:spPr bwMode="auto">
            <a:xfrm>
              <a:off x="744" y="1100"/>
              <a:ext cx="657" cy="624"/>
            </a:xfrm>
            <a:prstGeom prst="ellipse">
              <a:avLst/>
            </a:prstGeom>
            <a:noFill/>
            <a:ln w="38100">
              <a:solidFill>
                <a:srgbClr val="006600"/>
              </a:solidFill>
              <a:round/>
              <a:headEnd/>
              <a:tailEnd/>
            </a:ln>
            <a:effectLst/>
          </p:spPr>
          <p:txBody>
            <a:bodyPr wrap="none" anchor="ctr"/>
            <a:lstStyle/>
            <a:p>
              <a:endParaRPr lang="en-US"/>
            </a:p>
          </p:txBody>
        </p:sp>
        <p:sp>
          <p:nvSpPr>
            <p:cNvPr id="341009" name="Oval 17"/>
            <p:cNvSpPr>
              <a:spLocks noChangeArrowheads="1"/>
            </p:cNvSpPr>
            <p:nvPr/>
          </p:nvSpPr>
          <p:spPr bwMode="auto">
            <a:xfrm>
              <a:off x="625" y="973"/>
              <a:ext cx="896" cy="851"/>
            </a:xfrm>
            <a:prstGeom prst="ellipse">
              <a:avLst/>
            </a:prstGeom>
            <a:noFill/>
            <a:ln w="28575">
              <a:solidFill>
                <a:srgbClr val="006600"/>
              </a:solidFill>
              <a:round/>
              <a:headEnd/>
              <a:tailEnd/>
            </a:ln>
            <a:effectLst/>
          </p:spPr>
          <p:txBody>
            <a:bodyPr wrap="none" anchor="ctr"/>
            <a:lstStyle/>
            <a:p>
              <a:endParaRPr lang="en-US"/>
            </a:p>
          </p:txBody>
        </p:sp>
        <p:sp>
          <p:nvSpPr>
            <p:cNvPr id="341010" name="Line 18"/>
            <p:cNvSpPr>
              <a:spLocks noChangeShapeType="1"/>
            </p:cNvSpPr>
            <p:nvPr/>
          </p:nvSpPr>
          <p:spPr bwMode="auto">
            <a:xfrm flipV="1">
              <a:off x="1035" y="1174"/>
              <a:ext cx="226" cy="226"/>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1" name="Text Box 19"/>
            <p:cNvSpPr txBox="1">
              <a:spLocks noChangeArrowheads="1"/>
            </p:cNvSpPr>
            <p:nvPr/>
          </p:nvSpPr>
          <p:spPr bwMode="auto">
            <a:xfrm>
              <a:off x="1172" y="1412"/>
              <a:ext cx="171" cy="229"/>
            </a:xfrm>
            <a:prstGeom prst="rect">
              <a:avLst/>
            </a:prstGeom>
            <a:noFill/>
            <a:ln w="9525">
              <a:noFill/>
              <a:miter lim="800000"/>
              <a:headEnd/>
              <a:tailEnd/>
            </a:ln>
            <a:effectLst/>
          </p:spPr>
          <p:txBody>
            <a:bodyPr wrap="none">
              <a:spAutoFit/>
            </a:bodyPr>
            <a:lstStyle/>
            <a:p>
              <a:r>
                <a:rPr lang="en-US" altLang="zh-TW" dirty="0">
                  <a:solidFill>
                    <a:srgbClr val="006600"/>
                  </a:solidFill>
                </a:rPr>
                <a:t>r</a:t>
              </a:r>
            </a:p>
          </p:txBody>
        </p:sp>
        <p:sp>
          <p:nvSpPr>
            <p:cNvPr id="341012" name="Line 20"/>
            <p:cNvSpPr>
              <a:spLocks noChangeShapeType="1"/>
            </p:cNvSpPr>
            <p:nvPr/>
          </p:nvSpPr>
          <p:spPr bwMode="auto">
            <a:xfrm>
              <a:off x="1035" y="1400"/>
              <a:ext cx="452" cy="109"/>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3" name="Line 21"/>
            <p:cNvSpPr>
              <a:spLocks noChangeShapeType="1"/>
            </p:cNvSpPr>
            <p:nvPr/>
          </p:nvSpPr>
          <p:spPr bwMode="auto">
            <a:xfrm flipH="1">
              <a:off x="346" y="1393"/>
              <a:ext cx="717" cy="210"/>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4" name="Text Box 22"/>
            <p:cNvSpPr txBox="1">
              <a:spLocks noChangeArrowheads="1"/>
            </p:cNvSpPr>
            <p:nvPr/>
          </p:nvSpPr>
          <p:spPr bwMode="auto">
            <a:xfrm>
              <a:off x="425" y="1321"/>
              <a:ext cx="240" cy="233"/>
            </a:xfrm>
            <a:prstGeom prst="rect">
              <a:avLst/>
            </a:prstGeom>
            <a:noFill/>
            <a:ln w="9525">
              <a:noFill/>
              <a:miter lim="800000"/>
              <a:headEnd/>
              <a:tailEnd/>
            </a:ln>
            <a:effectLst/>
          </p:spPr>
          <p:txBody>
            <a:bodyPr wrap="none">
              <a:spAutoFit/>
            </a:bodyPr>
            <a:lstStyle/>
            <a:p>
              <a:r>
                <a:rPr lang="en-US" altLang="zh-TW" dirty="0"/>
                <a:t>R</a:t>
              </a:r>
            </a:p>
          </p:txBody>
        </p:sp>
        <p:sp>
          <p:nvSpPr>
            <p:cNvPr id="341015" name="Text Box 23"/>
            <p:cNvSpPr txBox="1">
              <a:spLocks noChangeArrowheads="1"/>
            </p:cNvSpPr>
            <p:nvPr/>
          </p:nvSpPr>
          <p:spPr bwMode="auto">
            <a:xfrm>
              <a:off x="192" y="678"/>
              <a:ext cx="441" cy="291"/>
            </a:xfrm>
            <a:prstGeom prst="rect">
              <a:avLst/>
            </a:prstGeom>
            <a:noFill/>
            <a:ln w="9525">
              <a:noFill/>
              <a:miter lim="800000"/>
              <a:headEnd/>
              <a:tailEnd/>
            </a:ln>
            <a:effectLst/>
          </p:spPr>
          <p:txBody>
            <a:bodyPr wrap="none">
              <a:spAutoFit/>
            </a:bodyPr>
            <a:lstStyle/>
            <a:p>
              <a:r>
                <a:rPr lang="en-US" altLang="zh-TW" sz="2400"/>
                <a:t>C</a:t>
              </a:r>
              <a:r>
                <a:rPr lang="en-US" altLang="zh-TW" sz="2400" baseline="-25000"/>
                <a:t>As</a:t>
              </a:r>
              <a:endParaRPr lang="en-US" altLang="zh-TW" sz="2400"/>
            </a:p>
          </p:txBody>
        </p:sp>
        <p:sp>
          <p:nvSpPr>
            <p:cNvPr id="341016" name="Freeform 24"/>
            <p:cNvSpPr>
              <a:spLocks/>
            </p:cNvSpPr>
            <p:nvPr/>
          </p:nvSpPr>
          <p:spPr bwMode="auto">
            <a:xfrm>
              <a:off x="566" y="900"/>
              <a:ext cx="345" cy="436"/>
            </a:xfrm>
            <a:custGeom>
              <a:avLst/>
              <a:gdLst/>
              <a:ahLst/>
              <a:cxnLst>
                <a:cxn ang="0">
                  <a:pos x="3" y="0"/>
                </a:cxn>
                <a:cxn ang="0">
                  <a:pos x="11" y="85"/>
                </a:cxn>
                <a:cxn ang="0">
                  <a:pos x="42" y="93"/>
                </a:cxn>
                <a:cxn ang="0">
                  <a:pos x="88" y="109"/>
                </a:cxn>
                <a:cxn ang="0">
                  <a:pos x="96" y="179"/>
                </a:cxn>
                <a:cxn ang="0">
                  <a:pos x="135" y="187"/>
                </a:cxn>
                <a:cxn ang="0">
                  <a:pos x="151" y="210"/>
                </a:cxn>
                <a:cxn ang="0">
                  <a:pos x="159" y="280"/>
                </a:cxn>
                <a:cxn ang="0">
                  <a:pos x="198" y="288"/>
                </a:cxn>
                <a:cxn ang="0">
                  <a:pos x="229" y="358"/>
                </a:cxn>
                <a:cxn ang="0">
                  <a:pos x="275" y="366"/>
                </a:cxn>
                <a:cxn ang="0">
                  <a:pos x="314" y="413"/>
                </a:cxn>
                <a:cxn ang="0">
                  <a:pos x="338" y="436"/>
                </a:cxn>
              </a:cxnLst>
              <a:rect l="0" t="0" r="r" b="b"/>
              <a:pathLst>
                <a:path w="345" h="436">
                  <a:moveTo>
                    <a:pt x="3" y="0"/>
                  </a:moveTo>
                  <a:cubicBezTo>
                    <a:pt x="6" y="28"/>
                    <a:pt x="0" y="59"/>
                    <a:pt x="11" y="85"/>
                  </a:cubicBezTo>
                  <a:cubicBezTo>
                    <a:pt x="15" y="95"/>
                    <a:pt x="32" y="90"/>
                    <a:pt x="42" y="93"/>
                  </a:cubicBezTo>
                  <a:cubicBezTo>
                    <a:pt x="57" y="98"/>
                    <a:pt x="88" y="109"/>
                    <a:pt x="88" y="109"/>
                  </a:cubicBezTo>
                  <a:cubicBezTo>
                    <a:pt x="91" y="132"/>
                    <a:pt x="84" y="159"/>
                    <a:pt x="96" y="179"/>
                  </a:cubicBezTo>
                  <a:cubicBezTo>
                    <a:pt x="103" y="190"/>
                    <a:pt x="123" y="180"/>
                    <a:pt x="135" y="187"/>
                  </a:cubicBezTo>
                  <a:cubicBezTo>
                    <a:pt x="143" y="192"/>
                    <a:pt x="146" y="202"/>
                    <a:pt x="151" y="210"/>
                  </a:cubicBezTo>
                  <a:cubicBezTo>
                    <a:pt x="154" y="233"/>
                    <a:pt x="147" y="260"/>
                    <a:pt x="159" y="280"/>
                  </a:cubicBezTo>
                  <a:cubicBezTo>
                    <a:pt x="166" y="291"/>
                    <a:pt x="186" y="281"/>
                    <a:pt x="198" y="288"/>
                  </a:cubicBezTo>
                  <a:cubicBezTo>
                    <a:pt x="220" y="301"/>
                    <a:pt x="204" y="354"/>
                    <a:pt x="229" y="358"/>
                  </a:cubicBezTo>
                  <a:cubicBezTo>
                    <a:pt x="244" y="361"/>
                    <a:pt x="260" y="363"/>
                    <a:pt x="275" y="366"/>
                  </a:cubicBezTo>
                  <a:cubicBezTo>
                    <a:pt x="345" y="433"/>
                    <a:pt x="260" y="348"/>
                    <a:pt x="314" y="413"/>
                  </a:cubicBezTo>
                  <a:cubicBezTo>
                    <a:pt x="321" y="422"/>
                    <a:pt x="338" y="436"/>
                    <a:pt x="338" y="436"/>
                  </a:cubicBezTo>
                </a:path>
              </a:pathLst>
            </a:custGeom>
            <a:noFill/>
            <a:ln w="38100" cap="flat" cmpd="sng">
              <a:solidFill>
                <a:srgbClr val="FF0000"/>
              </a:solidFill>
              <a:prstDash val="solid"/>
              <a:round/>
              <a:headEnd type="none" w="med" len="med"/>
              <a:tailEnd type="triangle" w="med" len="med"/>
            </a:ln>
            <a:effectLst/>
          </p:spPr>
          <p:txBody>
            <a:bodyPr wrap="none" anchor="ctr"/>
            <a:lstStyle/>
            <a:p>
              <a:endParaRPr lang="en-US"/>
            </a:p>
          </p:txBody>
        </p:sp>
      </p:grpSp>
      <p:sp>
        <p:nvSpPr>
          <p:cNvPr id="341017" name="Text Box 25"/>
          <p:cNvSpPr txBox="1">
            <a:spLocks noChangeArrowheads="1"/>
          </p:cNvSpPr>
          <p:nvPr/>
        </p:nvSpPr>
        <p:spPr bwMode="auto">
          <a:xfrm>
            <a:off x="2743200" y="1938495"/>
            <a:ext cx="3684663" cy="400110"/>
          </a:xfrm>
          <a:prstGeom prst="rect">
            <a:avLst/>
          </a:prstGeom>
          <a:noFill/>
          <a:ln w="9525">
            <a:noFill/>
            <a:miter lim="800000"/>
            <a:headEnd/>
            <a:tailEnd/>
          </a:ln>
          <a:effectLst/>
        </p:spPr>
        <p:txBody>
          <a:bodyPr wrap="none">
            <a:spAutoFit/>
          </a:bodyPr>
          <a:lstStyle/>
          <a:p>
            <a:r>
              <a:rPr lang="en-US" altLang="zh-TW" sz="2000" dirty="0"/>
              <a:t>Rate of A </a:t>
            </a:r>
            <a:r>
              <a:rPr lang="en-US" altLang="zh-TW" sz="2000" b="1" dirty="0"/>
              <a:t>in</a:t>
            </a:r>
            <a:r>
              <a:rPr lang="en-US" altLang="zh-TW" sz="2000" dirty="0"/>
              <a:t> at </a:t>
            </a:r>
            <a:r>
              <a:rPr lang="en-US" altLang="zh-TW" sz="2000" i="1" dirty="0"/>
              <a:t>r</a:t>
            </a:r>
            <a:r>
              <a:rPr lang="en-US" altLang="zh-TW" sz="2000" dirty="0"/>
              <a:t> = </a:t>
            </a:r>
            <a:r>
              <a:rPr lang="en-US" altLang="zh-TW" sz="2000" dirty="0" err="1"/>
              <a:t>W</a:t>
            </a:r>
            <a:r>
              <a:rPr lang="en-US" altLang="zh-TW" sz="2000" baseline="-25000" dirty="0" err="1"/>
              <a:t>Ar</a:t>
            </a:r>
            <a:r>
              <a:rPr lang="en-US" altLang="zh-TW" sz="2000" dirty="0"/>
              <a:t> · area = </a:t>
            </a:r>
          </a:p>
        </p:txBody>
      </p:sp>
      <p:graphicFrame>
        <p:nvGraphicFramePr>
          <p:cNvPr id="341018" name="Object 26"/>
          <p:cNvGraphicFramePr>
            <a:graphicFrameLocks noChangeAspect="1"/>
          </p:cNvGraphicFramePr>
          <p:nvPr/>
        </p:nvGraphicFramePr>
        <p:xfrm>
          <a:off x="6355861" y="1865531"/>
          <a:ext cx="1498600" cy="422275"/>
        </p:xfrm>
        <a:graphic>
          <a:graphicData uri="http://schemas.openxmlformats.org/presentationml/2006/ole">
            <mc:AlternateContent xmlns:mc="http://schemas.openxmlformats.org/markup-compatibility/2006">
              <mc:Choice xmlns:v="urn:schemas-microsoft-com:vml" Requires="v">
                <p:oleObj spid="_x0000_s74753" name="Equation" r:id="rId4" imgW="1447560" imgH="419040" progId="Equation.DSMT4">
                  <p:embed/>
                </p:oleObj>
              </mc:Choice>
              <mc:Fallback>
                <p:oleObj name="Equation" r:id="rId4" imgW="1447560" imgH="419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5861" y="1865531"/>
                        <a:ext cx="1498600" cy="422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19" name="Text Box 27"/>
          <p:cNvSpPr txBox="1">
            <a:spLocks noChangeArrowheads="1"/>
          </p:cNvSpPr>
          <p:nvPr/>
        </p:nvSpPr>
        <p:spPr bwMode="auto">
          <a:xfrm>
            <a:off x="2743200" y="2516345"/>
            <a:ext cx="4324261" cy="400110"/>
          </a:xfrm>
          <a:prstGeom prst="rect">
            <a:avLst/>
          </a:prstGeom>
          <a:noFill/>
          <a:ln w="9525">
            <a:noFill/>
            <a:miter lim="800000"/>
            <a:headEnd/>
            <a:tailEnd/>
          </a:ln>
          <a:effectLst/>
        </p:spPr>
        <p:txBody>
          <a:bodyPr wrap="none">
            <a:spAutoFit/>
          </a:bodyPr>
          <a:lstStyle/>
          <a:p>
            <a:r>
              <a:rPr lang="en-US" altLang="zh-TW" sz="2000"/>
              <a:t>Rate of A </a:t>
            </a:r>
            <a:r>
              <a:rPr lang="en-US" altLang="zh-TW" sz="2000" b="1"/>
              <a:t>out</a:t>
            </a:r>
            <a:r>
              <a:rPr lang="en-US" altLang="zh-TW" sz="2000"/>
              <a:t> at </a:t>
            </a:r>
            <a:r>
              <a:rPr lang="en-US" altLang="zh-TW" sz="2000" i="1"/>
              <a:t>r - </a:t>
            </a:r>
            <a:r>
              <a:rPr lang="en-US" altLang="zh-TW" sz="2000">
                <a:sym typeface="Symbol" pitchFamily="18" charset="2"/>
              </a:rPr>
              <a:t></a:t>
            </a:r>
            <a:r>
              <a:rPr lang="en-US" altLang="zh-TW" sz="2000" i="1">
                <a:sym typeface="Symbol" pitchFamily="18" charset="2"/>
              </a:rPr>
              <a:t>r</a:t>
            </a:r>
            <a:r>
              <a:rPr lang="en-US" altLang="zh-TW" sz="2000"/>
              <a:t> = W</a:t>
            </a:r>
            <a:r>
              <a:rPr lang="en-US" altLang="zh-TW" sz="2000" baseline="-25000"/>
              <a:t>Ar</a:t>
            </a:r>
            <a:r>
              <a:rPr lang="en-US" altLang="zh-TW" sz="2000"/>
              <a:t> · area = </a:t>
            </a:r>
          </a:p>
        </p:txBody>
      </p:sp>
      <p:graphicFrame>
        <p:nvGraphicFramePr>
          <p:cNvPr id="341020" name="Object 28"/>
          <p:cNvGraphicFramePr>
            <a:graphicFrameLocks noChangeAspect="1"/>
          </p:cNvGraphicFramePr>
          <p:nvPr/>
        </p:nvGraphicFramePr>
        <p:xfrm>
          <a:off x="6932124" y="2476718"/>
          <a:ext cx="1836737" cy="420688"/>
        </p:xfrm>
        <a:graphic>
          <a:graphicData uri="http://schemas.openxmlformats.org/presentationml/2006/ole">
            <mc:AlternateContent xmlns:mc="http://schemas.openxmlformats.org/markup-compatibility/2006">
              <mc:Choice xmlns:v="urn:schemas-microsoft-com:vml" Requires="v">
                <p:oleObj spid="_x0000_s74754" name="Equation" r:id="rId6" imgW="1777680" imgH="419040" progId="Equation.DSMT4">
                  <p:embed/>
                </p:oleObj>
              </mc:Choice>
              <mc:Fallback>
                <p:oleObj name="Equation" r:id="rId6" imgW="1777680" imgH="419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32124" y="2476718"/>
                        <a:ext cx="1836737" cy="420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1021" name="Text Box 29"/>
          <p:cNvSpPr txBox="1">
            <a:spLocks noChangeArrowheads="1"/>
          </p:cNvSpPr>
          <p:nvPr/>
        </p:nvSpPr>
        <p:spPr bwMode="auto">
          <a:xfrm>
            <a:off x="2902325" y="2920334"/>
            <a:ext cx="5668539" cy="400110"/>
          </a:xfrm>
          <a:prstGeom prst="rect">
            <a:avLst/>
          </a:prstGeom>
          <a:noFill/>
          <a:ln w="9525">
            <a:noFill/>
            <a:miter lim="800000"/>
            <a:headEnd/>
            <a:tailEnd/>
          </a:ln>
          <a:effectLst/>
        </p:spPr>
        <p:txBody>
          <a:bodyPr wrap="none">
            <a:spAutoFit/>
          </a:bodyPr>
          <a:lstStyle/>
          <a:p>
            <a:r>
              <a:rPr lang="en-US" altLang="zh-TW" sz="2000" dirty="0"/>
              <a:t>The mole balance over the shell thickness </a:t>
            </a:r>
            <a:r>
              <a:rPr lang="en-US" altLang="zh-TW" sz="2000" dirty="0">
                <a:sym typeface="Symbol" pitchFamily="18" charset="2"/>
              </a:rPr>
              <a:t></a:t>
            </a:r>
            <a:r>
              <a:rPr lang="en-US" altLang="zh-TW" sz="2000" i="1" dirty="0">
                <a:sym typeface="Symbol" pitchFamily="18" charset="2"/>
              </a:rPr>
              <a:t>r</a:t>
            </a:r>
            <a:r>
              <a:rPr lang="en-US" altLang="zh-TW" sz="2000" dirty="0">
                <a:sym typeface="Symbol" pitchFamily="18" charset="2"/>
              </a:rPr>
              <a:t> is:</a:t>
            </a:r>
            <a:r>
              <a:rPr lang="en-US" altLang="zh-TW" sz="2000" dirty="0"/>
              <a:t> </a:t>
            </a:r>
          </a:p>
        </p:txBody>
      </p:sp>
      <p:graphicFrame>
        <p:nvGraphicFramePr>
          <p:cNvPr id="341024" name="Object 32"/>
          <p:cNvGraphicFramePr>
            <a:graphicFrameLocks noChangeAspect="1"/>
          </p:cNvGraphicFramePr>
          <p:nvPr>
            <p:extLst/>
          </p:nvPr>
        </p:nvGraphicFramePr>
        <p:xfrm>
          <a:off x="2596060" y="3714350"/>
          <a:ext cx="5486400" cy="511175"/>
        </p:xfrm>
        <a:graphic>
          <a:graphicData uri="http://schemas.openxmlformats.org/presentationml/2006/ole">
            <mc:AlternateContent xmlns:mc="http://schemas.openxmlformats.org/markup-compatibility/2006">
              <mc:Choice xmlns:v="urn:schemas-microsoft-com:vml" Requires="v">
                <p:oleObj spid="_x0000_s74755" name="Equation" r:id="rId8" imgW="5308560" imgH="507960" progId="Equation.DSMT4">
                  <p:embed/>
                </p:oleObj>
              </mc:Choice>
              <mc:Fallback>
                <p:oleObj name="Equation" r:id="rId8" imgW="5308560" imgH="5079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6060" y="3714350"/>
                        <a:ext cx="5486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1025" name="Text Box 33"/>
          <p:cNvSpPr txBox="1">
            <a:spLocks noChangeArrowheads="1"/>
          </p:cNvSpPr>
          <p:nvPr/>
        </p:nvSpPr>
        <p:spPr bwMode="auto">
          <a:xfrm>
            <a:off x="876301" y="4753302"/>
            <a:ext cx="7391399" cy="1015663"/>
          </a:xfrm>
          <a:prstGeom prst="rect">
            <a:avLst/>
          </a:prstGeom>
          <a:noFill/>
          <a:ln w="9525">
            <a:noFill/>
            <a:miter lim="800000"/>
            <a:headEnd/>
            <a:tailEnd/>
          </a:ln>
          <a:effectLst/>
        </p:spPr>
        <p:txBody>
          <a:bodyPr wrap="square">
            <a:spAutoFit/>
          </a:bodyPr>
          <a:lstStyle/>
          <a:p>
            <a:r>
              <a:rPr lang="en-US" altLang="zh-TW" sz="2000" dirty="0" err="1">
                <a:sym typeface="Symbol" pitchFamily="18" charset="2"/>
              </a:rPr>
              <a:t>r</a:t>
            </a:r>
            <a:r>
              <a:rPr lang="en-US" altLang="zh-TW" sz="2000" dirty="0" err="1" smtClean="0">
                <a:sym typeface="Symbol" pitchFamily="18" charset="2"/>
              </a:rPr>
              <a:t>’</a:t>
            </a:r>
            <a:r>
              <a:rPr lang="en-US" altLang="zh-TW" sz="2000" baseline="-25000" dirty="0" err="1" smtClean="0">
                <a:sym typeface="Symbol" pitchFamily="18" charset="2"/>
              </a:rPr>
              <a:t>A</a:t>
            </a:r>
            <a:r>
              <a:rPr lang="en-US" altLang="zh-TW" sz="2000" dirty="0" smtClean="0">
                <a:sym typeface="Symbol" pitchFamily="18" charset="2"/>
              </a:rPr>
              <a:t>: rate of reaction per mass of catalyst (mol/</a:t>
            </a:r>
            <a:r>
              <a:rPr lang="en-US" altLang="zh-TW" sz="2000" dirty="0" err="1" smtClean="0">
                <a:sym typeface="Symbol" pitchFamily="18" charset="2"/>
              </a:rPr>
              <a:t>g</a:t>
            </a:r>
            <a:r>
              <a:rPr lang="en-US" altLang="zh-TW" sz="2000" dirty="0" err="1" smtClean="0">
                <a:latin typeface="Arial"/>
                <a:cs typeface="Arial"/>
                <a:sym typeface="Symbol" pitchFamily="18" charset="2"/>
              </a:rPr>
              <a:t>•s</a:t>
            </a:r>
            <a:r>
              <a:rPr lang="en-US" altLang="zh-TW" sz="2000" dirty="0" smtClean="0">
                <a:latin typeface="Arial"/>
                <a:cs typeface="Arial"/>
                <a:sym typeface="Symbol" pitchFamily="18" charset="2"/>
              </a:rPr>
              <a:t>)</a:t>
            </a:r>
            <a:endParaRPr lang="en-US" altLang="zh-TW" sz="2000" dirty="0" smtClean="0">
              <a:sym typeface="Symbol" pitchFamily="18" charset="2"/>
            </a:endParaRPr>
          </a:p>
          <a:p>
            <a:r>
              <a:rPr lang="en-US" altLang="zh-TW" sz="2000" i="1" dirty="0" smtClean="0">
                <a:sym typeface="Symbol" pitchFamily="18" charset="2"/>
              </a:rPr>
              <a:t></a:t>
            </a:r>
            <a:r>
              <a:rPr lang="en-US" altLang="zh-TW" sz="2000" i="1" baseline="-25000" dirty="0" smtClean="0">
                <a:sym typeface="Symbol" pitchFamily="18" charset="2"/>
              </a:rPr>
              <a:t>c</a:t>
            </a:r>
            <a:r>
              <a:rPr lang="en-US" altLang="zh-TW" sz="2000" dirty="0" smtClean="0">
                <a:sym typeface="Symbol" pitchFamily="18" charset="2"/>
              </a:rPr>
              <a:t>: </a:t>
            </a:r>
            <a:r>
              <a:rPr lang="en-US" altLang="zh-TW" sz="2000" dirty="0">
                <a:sym typeface="Symbol" pitchFamily="18" charset="2"/>
              </a:rPr>
              <a:t>mass of catalyst per unit </a:t>
            </a:r>
            <a:r>
              <a:rPr lang="en-US" altLang="zh-TW" sz="2000" dirty="0" smtClean="0">
                <a:sym typeface="Symbol" pitchFamily="18" charset="2"/>
              </a:rPr>
              <a:t>volume of catalyst (catalyst density)</a:t>
            </a:r>
          </a:p>
          <a:p>
            <a:r>
              <a:rPr lang="en-US" altLang="zh-TW" sz="2000" dirty="0" err="1">
                <a:sym typeface="Symbol" pitchFamily="18" charset="2"/>
              </a:rPr>
              <a:t>r</a:t>
            </a:r>
            <a:r>
              <a:rPr lang="en-US" altLang="zh-TW" sz="2000" baseline="-25000" dirty="0" err="1" smtClean="0">
                <a:sym typeface="Symbol" pitchFamily="18" charset="2"/>
              </a:rPr>
              <a:t>m</a:t>
            </a:r>
            <a:r>
              <a:rPr lang="en-US" altLang="zh-TW" sz="2000" dirty="0" smtClean="0">
                <a:sym typeface="Symbol" pitchFamily="18" charset="2"/>
              </a:rPr>
              <a:t>: </a:t>
            </a:r>
            <a:r>
              <a:rPr lang="en-US" altLang="zh-TW" sz="2000" dirty="0">
                <a:sym typeface="Symbol" pitchFamily="18" charset="2"/>
              </a:rPr>
              <a:t>mean radius between</a:t>
            </a:r>
            <a:r>
              <a:rPr lang="en-US" altLang="zh-TW" sz="2000" dirty="0"/>
              <a:t> </a:t>
            </a:r>
            <a:r>
              <a:rPr lang="en-US" altLang="zh-TW" sz="2000" i="1" dirty="0"/>
              <a:t>r</a:t>
            </a:r>
            <a:r>
              <a:rPr lang="en-US" altLang="zh-TW" sz="2000" dirty="0">
                <a:sym typeface="Symbol" pitchFamily="18" charset="2"/>
              </a:rPr>
              <a:t> and </a:t>
            </a:r>
            <a:r>
              <a:rPr lang="en-US" altLang="zh-TW" sz="2000" i="1" dirty="0"/>
              <a:t>r</a:t>
            </a:r>
            <a:r>
              <a:rPr lang="en-US" altLang="zh-TW" sz="2000" dirty="0"/>
              <a:t> - </a:t>
            </a:r>
            <a:r>
              <a:rPr lang="en-US" altLang="zh-TW" sz="2000" dirty="0">
                <a:sym typeface="Symbol" pitchFamily="18" charset="2"/>
              </a:rPr>
              <a:t></a:t>
            </a:r>
            <a:r>
              <a:rPr lang="en-US" altLang="zh-TW" sz="2000" i="1" dirty="0">
                <a:sym typeface="Symbol" pitchFamily="18" charset="2"/>
              </a:rPr>
              <a:t>r</a:t>
            </a:r>
            <a:r>
              <a:rPr lang="en-US" altLang="zh-TW" sz="2000" dirty="0">
                <a:sym typeface="Symbol" pitchFamily="18" charset="2"/>
              </a:rPr>
              <a:t> </a:t>
            </a:r>
          </a:p>
        </p:txBody>
      </p:sp>
      <p:sp>
        <p:nvSpPr>
          <p:cNvPr id="35" name="Title 34"/>
          <p:cNvSpPr>
            <a:spLocks noGrp="1"/>
          </p:cNvSpPr>
          <p:nvPr>
            <p:ph type="title"/>
          </p:nvPr>
        </p:nvSpPr>
        <p:spPr/>
        <p:txBody>
          <a:bodyPr>
            <a:normAutofit fontScale="90000"/>
          </a:bodyPr>
          <a:lstStyle/>
          <a:p>
            <a:r>
              <a:rPr lang="en-US" dirty="0" smtClean="0"/>
              <a:t>Basic Molar Balance for Differential Element</a:t>
            </a:r>
            <a:endParaRPr lang="en-US" dirty="0"/>
          </a:p>
        </p:txBody>
      </p:sp>
      <p:sp>
        <p:nvSpPr>
          <p:cNvPr id="36" name="Text Box 19"/>
          <p:cNvSpPr txBox="1">
            <a:spLocks noChangeArrowheads="1"/>
          </p:cNvSpPr>
          <p:nvPr/>
        </p:nvSpPr>
        <p:spPr bwMode="auto">
          <a:xfrm>
            <a:off x="2024390" y="2362200"/>
            <a:ext cx="614271" cy="369332"/>
          </a:xfrm>
          <a:prstGeom prst="rect">
            <a:avLst/>
          </a:prstGeom>
          <a:noFill/>
          <a:ln w="9525">
            <a:noFill/>
            <a:miter lim="800000"/>
            <a:headEnd/>
            <a:tailEnd/>
          </a:ln>
          <a:effectLst/>
        </p:spPr>
        <p:txBody>
          <a:bodyPr wrap="none">
            <a:spAutoFit/>
          </a:bodyPr>
          <a:lstStyle/>
          <a:p>
            <a:r>
              <a:rPr lang="en-US" altLang="zh-TW" dirty="0" err="1" smtClean="0">
                <a:solidFill>
                  <a:srgbClr val="006600"/>
                </a:solidFill>
              </a:rPr>
              <a:t>r+</a:t>
            </a:r>
            <a:r>
              <a:rPr lang="en-US" altLang="zh-TW" dirty="0" err="1" smtClean="0">
                <a:solidFill>
                  <a:srgbClr val="006600"/>
                </a:solidFill>
                <a:latin typeface="Symbol" pitchFamily="18" charset="2"/>
              </a:rPr>
              <a:t>D</a:t>
            </a:r>
            <a:r>
              <a:rPr lang="en-US" altLang="zh-TW" dirty="0" err="1" smtClean="0">
                <a:solidFill>
                  <a:srgbClr val="006600"/>
                </a:solidFill>
              </a:rPr>
              <a:t>r</a:t>
            </a:r>
            <a:endParaRPr lang="en-US" altLang="zh-TW" dirty="0">
              <a:solidFill>
                <a:srgbClr val="006600"/>
              </a:solidFill>
            </a:endParaRPr>
          </a:p>
        </p:txBody>
      </p:sp>
      <p:sp>
        <p:nvSpPr>
          <p:cNvPr id="37" name="TextBox 36"/>
          <p:cNvSpPr txBox="1"/>
          <p:nvPr/>
        </p:nvSpPr>
        <p:spPr>
          <a:xfrm>
            <a:off x="0" y="3087861"/>
            <a:ext cx="2743200" cy="1015663"/>
          </a:xfrm>
          <a:prstGeom prst="rect">
            <a:avLst/>
          </a:prstGeom>
          <a:noFill/>
        </p:spPr>
        <p:txBody>
          <a:bodyPr wrap="square" rtlCol="0">
            <a:spAutoFit/>
          </a:bodyPr>
          <a:lstStyle/>
          <a:p>
            <a:pPr algn="ctr"/>
            <a:r>
              <a:rPr lang="en-US" sz="2000" dirty="0" smtClean="0">
                <a:solidFill>
                  <a:srgbClr val="006600"/>
                </a:solidFill>
              </a:rPr>
              <a:t>Spherical shell of inner radius r &amp; outer radius </a:t>
            </a:r>
            <a:r>
              <a:rPr lang="en-US" sz="2000" dirty="0" err="1" smtClean="0">
                <a:solidFill>
                  <a:srgbClr val="006600"/>
                </a:solidFill>
              </a:rPr>
              <a:t>r+</a:t>
            </a:r>
            <a:r>
              <a:rPr lang="en-US" sz="2000" dirty="0" err="1" smtClean="0">
                <a:solidFill>
                  <a:srgbClr val="006600"/>
                </a:solidFill>
                <a:latin typeface="Symbol" pitchFamily="18" charset="2"/>
              </a:rPr>
              <a:t>D</a:t>
            </a:r>
            <a:r>
              <a:rPr lang="en-US" sz="2000" dirty="0" err="1" smtClean="0">
                <a:solidFill>
                  <a:srgbClr val="006600"/>
                </a:solidFill>
              </a:rPr>
              <a:t>r</a:t>
            </a:r>
            <a:endParaRPr lang="en-US" sz="2000" dirty="0" smtClean="0">
              <a:solidFill>
                <a:srgbClr val="006600"/>
              </a:solidFill>
            </a:endParaRPr>
          </a:p>
        </p:txBody>
      </p:sp>
      <p:sp>
        <p:nvSpPr>
          <p:cNvPr id="38" name="TextBox 37"/>
          <p:cNvSpPr txBox="1"/>
          <p:nvPr/>
        </p:nvSpPr>
        <p:spPr>
          <a:xfrm>
            <a:off x="2864347" y="3311125"/>
            <a:ext cx="6104748" cy="400110"/>
          </a:xfrm>
          <a:prstGeom prst="rect">
            <a:avLst/>
          </a:prstGeom>
          <a:noFill/>
        </p:spPr>
        <p:txBody>
          <a:bodyPr wrap="none" rtlCol="0">
            <a:spAutoFit/>
          </a:bodyPr>
          <a:lstStyle/>
          <a:p>
            <a:r>
              <a:rPr lang="en-US" sz="2000" dirty="0" smtClean="0">
                <a:solidFill>
                  <a:srgbClr val="0000FF"/>
                </a:solidFill>
              </a:rPr>
              <a:t>IN        -        OUT          +     GEN               =ACCUM</a:t>
            </a:r>
          </a:p>
        </p:txBody>
      </p:sp>
      <p:sp>
        <p:nvSpPr>
          <p:cNvPr id="39" name="Left Brace 38"/>
          <p:cNvSpPr/>
          <p:nvPr/>
        </p:nvSpPr>
        <p:spPr>
          <a:xfrm rot="16200000">
            <a:off x="6702150" y="3833731"/>
            <a:ext cx="152400" cy="1005840"/>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TextBox 39"/>
          <p:cNvSpPr txBox="1"/>
          <p:nvPr/>
        </p:nvSpPr>
        <p:spPr>
          <a:xfrm>
            <a:off x="5796460" y="4412850"/>
            <a:ext cx="1924181" cy="400110"/>
          </a:xfrm>
          <a:prstGeom prst="rect">
            <a:avLst/>
          </a:prstGeom>
          <a:noFill/>
        </p:spPr>
        <p:txBody>
          <a:bodyPr wrap="none" rtlCol="0">
            <a:spAutoFit/>
          </a:bodyPr>
          <a:lstStyle/>
          <a:p>
            <a:r>
              <a:rPr lang="en-US" sz="2000" dirty="0" smtClean="0"/>
              <a:t>Volume of shell</a:t>
            </a:r>
          </a:p>
        </p:txBody>
      </p:sp>
      <p:graphicFrame>
        <p:nvGraphicFramePr>
          <p:cNvPr id="41" name="Object 35"/>
          <p:cNvGraphicFramePr>
            <a:graphicFrameLocks noChangeAspect="1"/>
          </p:cNvGraphicFramePr>
          <p:nvPr>
            <p:extLst/>
          </p:nvPr>
        </p:nvGraphicFramePr>
        <p:xfrm>
          <a:off x="2905755" y="5699234"/>
          <a:ext cx="2855913" cy="804863"/>
        </p:xfrm>
        <a:graphic>
          <a:graphicData uri="http://schemas.openxmlformats.org/presentationml/2006/ole">
            <mc:AlternateContent xmlns:mc="http://schemas.openxmlformats.org/markup-compatibility/2006">
              <mc:Choice xmlns:v="urn:schemas-microsoft-com:vml" Requires="v">
                <p:oleObj spid="_x0000_s74756" name="Equation" r:id="rId10" imgW="2781000" imgH="799920" progId="Equation.3">
                  <p:embed/>
                </p:oleObj>
              </mc:Choice>
              <mc:Fallback>
                <p:oleObj name="Equation" r:id="rId10" imgW="2781000" imgH="79992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05755" y="5699234"/>
                        <a:ext cx="2855913"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42" name="TextBox 41"/>
          <p:cNvSpPr txBox="1"/>
          <p:nvPr/>
        </p:nvSpPr>
        <p:spPr>
          <a:xfrm>
            <a:off x="456768" y="5755250"/>
            <a:ext cx="2597525" cy="707886"/>
          </a:xfrm>
          <a:prstGeom prst="rect">
            <a:avLst/>
          </a:prstGeom>
          <a:noFill/>
        </p:spPr>
        <p:txBody>
          <a:bodyPr wrap="square" rtlCol="0">
            <a:spAutoFit/>
          </a:bodyPr>
          <a:lstStyle/>
          <a:p>
            <a:r>
              <a:rPr lang="en-US" sz="2000" dirty="0" smtClean="0">
                <a:solidFill>
                  <a:srgbClr val="0000FF"/>
                </a:solidFill>
              </a:rPr>
              <a:t>Divide </a:t>
            </a:r>
            <a:r>
              <a:rPr lang="en-US" sz="2000" dirty="0">
                <a:solidFill>
                  <a:srgbClr val="0000FF"/>
                </a:solidFill>
              </a:rPr>
              <a:t>by -</a:t>
            </a:r>
            <a:r>
              <a:rPr lang="en-US" sz="2000" dirty="0" smtClean="0">
                <a:solidFill>
                  <a:srgbClr val="0000FF"/>
                </a:solidFill>
              </a:rPr>
              <a:t>4</a:t>
            </a:r>
            <a:r>
              <a:rPr lang="en-US" sz="2000" dirty="0" smtClean="0">
                <a:solidFill>
                  <a:srgbClr val="0000FF"/>
                </a:solidFill>
                <a:latin typeface="Symbol" pitchFamily="18" charset="2"/>
              </a:rPr>
              <a:t>pD</a:t>
            </a:r>
            <a:r>
              <a:rPr lang="en-US" sz="2000" dirty="0" smtClean="0">
                <a:solidFill>
                  <a:srgbClr val="0000FF"/>
                </a:solidFill>
              </a:rPr>
              <a:t>r &amp; take limit as </a:t>
            </a:r>
            <a:r>
              <a:rPr lang="en-US" sz="2000" dirty="0" smtClean="0">
                <a:solidFill>
                  <a:srgbClr val="0000FF"/>
                </a:solidFill>
                <a:latin typeface="Symbol" pitchFamily="18" charset="2"/>
              </a:rPr>
              <a:t>D</a:t>
            </a:r>
            <a:r>
              <a:rPr lang="en-US" sz="2000" dirty="0" smtClean="0">
                <a:solidFill>
                  <a:srgbClr val="0000FF"/>
                </a:solidFill>
              </a:rPr>
              <a:t>r →0 </a:t>
            </a:r>
          </a:p>
        </p:txBody>
      </p:sp>
      <p:sp>
        <p:nvSpPr>
          <p:cNvPr id="43" name="TextBox 42"/>
          <p:cNvSpPr txBox="1"/>
          <p:nvPr/>
        </p:nvSpPr>
        <p:spPr>
          <a:xfrm>
            <a:off x="5867400" y="5755250"/>
            <a:ext cx="3200400" cy="707886"/>
          </a:xfrm>
          <a:prstGeom prst="rect">
            <a:avLst/>
          </a:prstGeom>
          <a:noFill/>
        </p:spPr>
        <p:txBody>
          <a:bodyPr wrap="square" rtlCol="0">
            <a:spAutoFit/>
          </a:bodyPr>
          <a:lstStyle/>
          <a:p>
            <a:r>
              <a:rPr lang="en-US" sz="2000" dirty="0" smtClean="0">
                <a:solidFill>
                  <a:srgbClr val="006600"/>
                </a:solidFill>
              </a:rPr>
              <a:t>Differential BMB in spherical catalyst particle </a:t>
            </a:r>
          </a:p>
        </p:txBody>
      </p:sp>
    </p:spTree>
    <p:extLst>
      <p:ext uri="{BB962C8B-B14F-4D97-AF65-F5344CB8AC3E}">
        <p14:creationId xmlns:p14="http://schemas.microsoft.com/office/powerpoint/2010/main" val="27660996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1017"/>
                                        </p:tgtEl>
                                        <p:attrNameLst>
                                          <p:attrName>style.visibility</p:attrName>
                                        </p:attrNameLst>
                                      </p:cBhvr>
                                      <p:to>
                                        <p:strVal val="visible"/>
                                      </p:to>
                                    </p:set>
                                    <p:animEffect transition="in" filter="wipe(left)">
                                      <p:cBhvr>
                                        <p:cTn id="7" dur="1000"/>
                                        <p:tgtEl>
                                          <p:spTgt spid="34101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41018"/>
                                        </p:tgtEl>
                                        <p:attrNameLst>
                                          <p:attrName>style.visibility</p:attrName>
                                        </p:attrNameLst>
                                      </p:cBhvr>
                                      <p:to>
                                        <p:strVal val="visible"/>
                                      </p:to>
                                    </p:set>
                                    <p:animEffect transition="in" filter="wipe(left)">
                                      <p:cBhvr>
                                        <p:cTn id="11" dur="500"/>
                                        <p:tgtEl>
                                          <p:spTgt spid="34101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41019"/>
                                        </p:tgtEl>
                                        <p:attrNameLst>
                                          <p:attrName>style.visibility</p:attrName>
                                        </p:attrNameLst>
                                      </p:cBhvr>
                                      <p:to>
                                        <p:strVal val="visible"/>
                                      </p:to>
                                    </p:set>
                                    <p:animEffect transition="in" filter="wipe(left)">
                                      <p:cBhvr>
                                        <p:cTn id="16" dur="2000"/>
                                        <p:tgtEl>
                                          <p:spTgt spid="341019"/>
                                        </p:tgtEl>
                                      </p:cBhvr>
                                    </p:animEffect>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341020"/>
                                        </p:tgtEl>
                                        <p:attrNameLst>
                                          <p:attrName>style.visibility</p:attrName>
                                        </p:attrNameLst>
                                      </p:cBhvr>
                                      <p:to>
                                        <p:strVal val="visible"/>
                                      </p:to>
                                    </p:set>
                                    <p:animEffect transition="in" filter="wipe(left)">
                                      <p:cBhvr>
                                        <p:cTn id="20" dur="500"/>
                                        <p:tgtEl>
                                          <p:spTgt spid="341020"/>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iterate type="lt">
                                    <p:tmAbs val="50"/>
                                  </p:iterate>
                                  <p:childTnLst>
                                    <p:set>
                                      <p:cBhvr>
                                        <p:cTn id="24" dur="1" fill="hold">
                                          <p:stCondLst>
                                            <p:cond delay="0"/>
                                          </p:stCondLst>
                                        </p:cTn>
                                        <p:tgtEl>
                                          <p:spTgt spid="341021"/>
                                        </p:tgtEl>
                                        <p:attrNameLst>
                                          <p:attrName>style.visibility</p:attrName>
                                        </p:attrNameLst>
                                      </p:cBhvr>
                                      <p:to>
                                        <p:strVal val="visible"/>
                                      </p:to>
                                    </p:set>
                                  </p:childTnLst>
                                </p:cTn>
                              </p:par>
                            </p:childTnLst>
                          </p:cTn>
                        </p:par>
                        <p:par>
                          <p:cTn id="25" fill="hold">
                            <p:stCondLst>
                              <p:cond delay="1951"/>
                            </p:stCondLst>
                            <p:childTnLst>
                              <p:par>
                                <p:cTn id="26" presetID="10" presetClass="entr" presetSubtype="0" fill="hold" grpId="0"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341024"/>
                                        </p:tgtEl>
                                        <p:attrNameLst>
                                          <p:attrName>style.visibility</p:attrName>
                                        </p:attrNameLst>
                                      </p:cBhvr>
                                      <p:to>
                                        <p:strVal val="visible"/>
                                      </p:to>
                                    </p:set>
                                    <p:animEffect transition="in" filter="wipe(left)">
                                      <p:cBhvr>
                                        <p:cTn id="33" dur="2000"/>
                                        <p:tgtEl>
                                          <p:spTgt spid="341024"/>
                                        </p:tgtEl>
                                      </p:cBhvr>
                                    </p:animEffect>
                                  </p:childTnLst>
                                </p:cTn>
                              </p:par>
                            </p:childTnLst>
                          </p:cTn>
                        </p:par>
                        <p:par>
                          <p:cTn id="34" fill="hold">
                            <p:stCondLst>
                              <p:cond delay="2000"/>
                            </p:stCondLst>
                            <p:childTnLst>
                              <p:par>
                                <p:cTn id="35" presetID="9" presetClass="entr" presetSubtype="0"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dissolve">
                                      <p:cBhvr>
                                        <p:cTn id="37" dur="500"/>
                                        <p:tgtEl>
                                          <p:spTgt spid="3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dissolve">
                                      <p:cBhvr>
                                        <p:cTn id="40" dur="500"/>
                                        <p:tgtEl>
                                          <p:spTgt spid="40"/>
                                        </p:tgtEl>
                                      </p:cBhvr>
                                    </p:animEffect>
                                  </p:childTnLst>
                                </p:cTn>
                              </p:par>
                            </p:childTnLst>
                          </p:cTn>
                        </p:par>
                        <p:par>
                          <p:cTn id="41" fill="hold">
                            <p:stCondLst>
                              <p:cond delay="2500"/>
                            </p:stCondLst>
                            <p:childTnLst>
                              <p:par>
                                <p:cTn id="42" presetID="9" presetClass="entr" presetSubtype="0" fill="hold" grpId="0" nodeType="afterEffect">
                                  <p:stCondLst>
                                    <p:cond delay="0"/>
                                  </p:stCondLst>
                                  <p:childTnLst>
                                    <p:set>
                                      <p:cBhvr>
                                        <p:cTn id="43" dur="1" fill="hold">
                                          <p:stCondLst>
                                            <p:cond delay="0"/>
                                          </p:stCondLst>
                                        </p:cTn>
                                        <p:tgtEl>
                                          <p:spTgt spid="341025"/>
                                        </p:tgtEl>
                                        <p:attrNameLst>
                                          <p:attrName>style.visibility</p:attrName>
                                        </p:attrNameLst>
                                      </p:cBhvr>
                                      <p:to>
                                        <p:strVal val="visible"/>
                                      </p:to>
                                    </p:set>
                                    <p:animEffect transition="in" filter="dissolve">
                                      <p:cBhvr>
                                        <p:cTn id="44" dur="500"/>
                                        <p:tgtEl>
                                          <p:spTgt spid="34102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41"/>
                                        </p:tgtEl>
                                        <p:attrNameLst>
                                          <p:attrName>style.visibility</p:attrName>
                                        </p:attrNameLst>
                                      </p:cBhvr>
                                      <p:to>
                                        <p:strVal val="visible"/>
                                      </p:to>
                                    </p:set>
                                    <p:animEffect transition="in" filter="wipe(left)">
                                      <p:cBhvr>
                                        <p:cTn id="56" dur="1000"/>
                                        <p:tgtEl>
                                          <p:spTgt spid="41"/>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 calcmode="lin" valueType="num">
                                      <p:cBhvr>
                                        <p:cTn id="61" dur="500" fill="hold"/>
                                        <p:tgtEl>
                                          <p:spTgt spid="43"/>
                                        </p:tgtEl>
                                        <p:attrNameLst>
                                          <p:attrName>ppt_w</p:attrName>
                                        </p:attrNameLst>
                                      </p:cBhvr>
                                      <p:tavLst>
                                        <p:tav tm="0">
                                          <p:val>
                                            <p:fltVal val="0"/>
                                          </p:val>
                                        </p:tav>
                                        <p:tav tm="100000">
                                          <p:val>
                                            <p:strVal val="#ppt_w"/>
                                          </p:val>
                                        </p:tav>
                                      </p:tavLst>
                                    </p:anim>
                                    <p:anim calcmode="lin" valueType="num">
                                      <p:cBhvr>
                                        <p:cTn id="62" dur="500" fill="hold"/>
                                        <p:tgtEl>
                                          <p:spTgt spid="43"/>
                                        </p:tgtEl>
                                        <p:attrNameLst>
                                          <p:attrName>ppt_h</p:attrName>
                                        </p:attrNameLst>
                                      </p:cBhvr>
                                      <p:tavLst>
                                        <p:tav tm="0">
                                          <p:val>
                                            <p:fltVal val="0"/>
                                          </p:val>
                                        </p:tav>
                                        <p:tav tm="100000">
                                          <p:val>
                                            <p:strVal val="#ppt_h"/>
                                          </p:val>
                                        </p:tav>
                                      </p:tavLst>
                                    </p:anim>
                                    <p:animEffect transition="in" filter="fade">
                                      <p:cBhvr>
                                        <p:cTn id="6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1017" grpId="0"/>
      <p:bldP spid="341019" grpId="0"/>
      <p:bldP spid="341021" grpId="0"/>
      <p:bldP spid="341025" grpId="0"/>
      <p:bldP spid="38" grpId="0"/>
      <p:bldP spid="39" grpId="0" animBg="1"/>
      <p:bldP spid="40" grpId="0"/>
      <p:bldP spid="42" grpId="0"/>
      <p:bldP spid="4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6"/>
          <p:cNvGrpSpPr>
            <a:grpSpLocks/>
          </p:cNvGrpSpPr>
          <p:nvPr/>
        </p:nvGrpSpPr>
        <p:grpSpPr bwMode="auto">
          <a:xfrm>
            <a:off x="100076" y="762000"/>
            <a:ext cx="2490724" cy="2325861"/>
            <a:chOff x="192" y="678"/>
            <a:chExt cx="1627" cy="1443"/>
          </a:xfrm>
        </p:grpSpPr>
        <p:grpSp>
          <p:nvGrpSpPr>
            <p:cNvPr id="3" name="Group 4"/>
            <p:cNvGrpSpPr>
              <a:grpSpLocks/>
            </p:cNvGrpSpPr>
            <p:nvPr/>
          </p:nvGrpSpPr>
          <p:grpSpPr bwMode="auto">
            <a:xfrm>
              <a:off x="326" y="703"/>
              <a:ext cx="1493" cy="1418"/>
              <a:chOff x="311" y="2344"/>
              <a:chExt cx="1132" cy="1044"/>
            </a:xfrm>
          </p:grpSpPr>
          <p:grpSp>
            <p:nvGrpSpPr>
              <p:cNvPr id="4" name="Group 5" descr="新聞紙"/>
              <p:cNvGrpSpPr>
                <a:grpSpLocks/>
              </p:cNvGrpSpPr>
              <p:nvPr/>
            </p:nvGrpSpPr>
            <p:grpSpPr bwMode="auto">
              <a:xfrm>
                <a:off x="311" y="2344"/>
                <a:ext cx="1132" cy="1044"/>
                <a:chOff x="436" y="2586"/>
                <a:chExt cx="1132" cy="1044"/>
              </a:xfrm>
            </p:grpSpPr>
            <p:sp>
              <p:nvSpPr>
                <p:cNvPr id="340998" name="Oval 6" descr="新聞紙"/>
                <p:cNvSpPr>
                  <a:spLocks noChangeArrowheads="1"/>
                </p:cNvSpPr>
                <p:nvPr/>
              </p:nvSpPr>
              <p:spPr bwMode="auto">
                <a:xfrm>
                  <a:off x="436" y="2586"/>
                  <a:ext cx="1132" cy="1044"/>
                </a:xfrm>
                <a:prstGeom prst="ellipse">
                  <a:avLst/>
                </a:prstGeom>
                <a:blipFill dpi="0" rotWithShape="0">
                  <a:blip r:embed="rId3" cstate="print"/>
                  <a:srcRect/>
                  <a:tile tx="0" ty="0" sx="100000" sy="100000" flip="none" algn="tl"/>
                </a:blipFill>
                <a:ln w="9525">
                  <a:solidFill>
                    <a:srgbClr val="808080"/>
                  </a:solidFill>
                  <a:round/>
                  <a:headEnd/>
                  <a:tailEnd/>
                </a:ln>
                <a:effectLst/>
              </p:spPr>
              <p:txBody>
                <a:bodyPr wrap="none" anchor="ctr"/>
                <a:lstStyle/>
                <a:p>
                  <a:endParaRPr lang="en-US"/>
                </a:p>
              </p:txBody>
            </p:sp>
            <p:sp>
              <p:nvSpPr>
                <p:cNvPr id="340999" name="Freeform 7" descr="新聞紙"/>
                <p:cNvSpPr>
                  <a:spLocks/>
                </p:cNvSpPr>
                <p:nvPr/>
              </p:nvSpPr>
              <p:spPr bwMode="auto">
                <a:xfrm>
                  <a:off x="971" y="2592"/>
                  <a:ext cx="65" cy="382"/>
                </a:xfrm>
                <a:custGeom>
                  <a:avLst/>
                  <a:gdLst/>
                  <a:ahLst/>
                  <a:cxnLst>
                    <a:cxn ang="0">
                      <a:pos x="34" y="0"/>
                    </a:cxn>
                    <a:cxn ang="0">
                      <a:pos x="34" y="280"/>
                    </a:cxn>
                    <a:cxn ang="0">
                      <a:pos x="65" y="327"/>
                    </a:cxn>
                    <a:cxn ang="0">
                      <a:pos x="65" y="382"/>
                    </a:cxn>
                  </a:cxnLst>
                  <a:rect l="0" t="0" r="r" b="b"/>
                  <a:pathLst>
                    <a:path w="65" h="382">
                      <a:moveTo>
                        <a:pt x="34" y="0"/>
                      </a:moveTo>
                      <a:cubicBezTo>
                        <a:pt x="0" y="99"/>
                        <a:pt x="7" y="69"/>
                        <a:pt x="34" y="280"/>
                      </a:cubicBezTo>
                      <a:cubicBezTo>
                        <a:pt x="36" y="299"/>
                        <a:pt x="65" y="308"/>
                        <a:pt x="65" y="327"/>
                      </a:cubicBezTo>
                      <a:cubicBezTo>
                        <a:pt x="65" y="345"/>
                        <a:pt x="65" y="364"/>
                        <a:pt x="65" y="382"/>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0" name="Freeform 8" descr="新聞紙"/>
                <p:cNvSpPr>
                  <a:spLocks/>
                </p:cNvSpPr>
                <p:nvPr/>
              </p:nvSpPr>
              <p:spPr bwMode="auto">
                <a:xfrm>
                  <a:off x="999" y="3039"/>
                  <a:ext cx="500" cy="148"/>
                </a:xfrm>
                <a:custGeom>
                  <a:avLst/>
                  <a:gdLst/>
                  <a:ahLst/>
                  <a:cxnLst>
                    <a:cxn ang="0">
                      <a:pos x="497" y="0"/>
                    </a:cxn>
                    <a:cxn ang="0">
                      <a:pos x="411" y="31"/>
                    </a:cxn>
                    <a:cxn ang="0">
                      <a:pos x="146" y="63"/>
                    </a:cxn>
                    <a:cxn ang="0">
                      <a:pos x="76" y="94"/>
                    </a:cxn>
                    <a:cxn ang="0">
                      <a:pos x="6" y="148"/>
                    </a:cxn>
                    <a:cxn ang="0">
                      <a:pos x="22" y="141"/>
                    </a:cxn>
                  </a:cxnLst>
                  <a:rect l="0" t="0" r="r" b="b"/>
                  <a:pathLst>
                    <a:path w="500" h="148">
                      <a:moveTo>
                        <a:pt x="497" y="0"/>
                      </a:moveTo>
                      <a:cubicBezTo>
                        <a:pt x="480" y="51"/>
                        <a:pt x="500" y="16"/>
                        <a:pt x="411" y="31"/>
                      </a:cubicBezTo>
                      <a:cubicBezTo>
                        <a:pt x="322" y="46"/>
                        <a:pt x="237" y="56"/>
                        <a:pt x="146" y="63"/>
                      </a:cubicBezTo>
                      <a:cubicBezTo>
                        <a:pt x="120" y="71"/>
                        <a:pt x="100" y="75"/>
                        <a:pt x="76" y="94"/>
                      </a:cubicBezTo>
                      <a:cubicBezTo>
                        <a:pt x="52" y="112"/>
                        <a:pt x="41" y="148"/>
                        <a:pt x="6" y="148"/>
                      </a:cubicBezTo>
                      <a:cubicBezTo>
                        <a:pt x="0" y="148"/>
                        <a:pt x="17" y="143"/>
                        <a:pt x="22" y="141"/>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1" name="Freeform 9" descr="新聞紙"/>
                <p:cNvSpPr>
                  <a:spLocks/>
                </p:cNvSpPr>
                <p:nvPr/>
              </p:nvSpPr>
              <p:spPr bwMode="auto">
                <a:xfrm>
                  <a:off x="441" y="2896"/>
                  <a:ext cx="319" cy="280"/>
                </a:xfrm>
                <a:custGeom>
                  <a:avLst/>
                  <a:gdLst/>
                  <a:ahLst/>
                  <a:cxnLst>
                    <a:cxn ang="0">
                      <a:pos x="0" y="148"/>
                    </a:cxn>
                    <a:cxn ang="0">
                      <a:pos x="70" y="86"/>
                    </a:cxn>
                    <a:cxn ang="0">
                      <a:pos x="171" y="0"/>
                    </a:cxn>
                    <a:cxn ang="0">
                      <a:pos x="265" y="132"/>
                    </a:cxn>
                    <a:cxn ang="0">
                      <a:pos x="319" y="280"/>
                    </a:cxn>
                  </a:cxnLst>
                  <a:rect l="0" t="0" r="r" b="b"/>
                  <a:pathLst>
                    <a:path w="319" h="280">
                      <a:moveTo>
                        <a:pt x="0" y="148"/>
                      </a:moveTo>
                      <a:cubicBezTo>
                        <a:pt x="53" y="95"/>
                        <a:pt x="28" y="113"/>
                        <a:pt x="70" y="86"/>
                      </a:cubicBezTo>
                      <a:cubicBezTo>
                        <a:pt x="83" y="46"/>
                        <a:pt x="131" y="14"/>
                        <a:pt x="171" y="0"/>
                      </a:cubicBezTo>
                      <a:cubicBezTo>
                        <a:pt x="237" y="31"/>
                        <a:pt x="247" y="63"/>
                        <a:pt x="265" y="132"/>
                      </a:cubicBezTo>
                      <a:cubicBezTo>
                        <a:pt x="272" y="228"/>
                        <a:pt x="247" y="246"/>
                        <a:pt x="319" y="28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2" name="Freeform 10" descr="新聞紙"/>
                <p:cNvSpPr>
                  <a:spLocks/>
                </p:cNvSpPr>
                <p:nvPr/>
              </p:nvSpPr>
              <p:spPr bwMode="auto">
                <a:xfrm>
                  <a:off x="587" y="3143"/>
                  <a:ext cx="270" cy="335"/>
                </a:xfrm>
                <a:custGeom>
                  <a:avLst/>
                  <a:gdLst/>
                  <a:ahLst/>
                  <a:cxnLst>
                    <a:cxn ang="0">
                      <a:pos x="0" y="335"/>
                    </a:cxn>
                    <a:cxn ang="0">
                      <a:pos x="132" y="296"/>
                    </a:cxn>
                    <a:cxn ang="0">
                      <a:pos x="210" y="319"/>
                    </a:cxn>
                    <a:cxn ang="0">
                      <a:pos x="233" y="0"/>
                    </a:cxn>
                  </a:cxnLst>
                  <a:rect l="0" t="0" r="r" b="b"/>
                  <a:pathLst>
                    <a:path w="270" h="335">
                      <a:moveTo>
                        <a:pt x="0" y="335"/>
                      </a:moveTo>
                      <a:cubicBezTo>
                        <a:pt x="20" y="267"/>
                        <a:pt x="69" y="291"/>
                        <a:pt x="132" y="296"/>
                      </a:cubicBezTo>
                      <a:cubicBezTo>
                        <a:pt x="166" y="313"/>
                        <a:pt x="174" y="332"/>
                        <a:pt x="210" y="319"/>
                      </a:cubicBezTo>
                      <a:cubicBezTo>
                        <a:pt x="270" y="233"/>
                        <a:pt x="233" y="77"/>
                        <a:pt x="233" y="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3" name="Freeform 11" descr="新聞紙"/>
                <p:cNvSpPr>
                  <a:spLocks/>
                </p:cNvSpPr>
                <p:nvPr/>
              </p:nvSpPr>
              <p:spPr bwMode="auto">
                <a:xfrm>
                  <a:off x="506" y="3374"/>
                  <a:ext cx="195" cy="21"/>
                </a:xfrm>
                <a:custGeom>
                  <a:avLst/>
                  <a:gdLst/>
                  <a:ahLst/>
                  <a:cxnLst>
                    <a:cxn ang="0">
                      <a:pos x="0" y="0"/>
                    </a:cxn>
                    <a:cxn ang="0">
                      <a:pos x="195" y="16"/>
                    </a:cxn>
                  </a:cxnLst>
                  <a:rect l="0" t="0" r="r" b="b"/>
                  <a:pathLst>
                    <a:path w="195" h="21">
                      <a:moveTo>
                        <a:pt x="0" y="0"/>
                      </a:moveTo>
                      <a:cubicBezTo>
                        <a:pt x="63" y="21"/>
                        <a:pt x="129" y="16"/>
                        <a:pt x="195" y="16"/>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4" name="Freeform 12" descr="新聞紙"/>
                <p:cNvSpPr>
                  <a:spLocks/>
                </p:cNvSpPr>
                <p:nvPr/>
              </p:nvSpPr>
              <p:spPr bwMode="auto">
                <a:xfrm>
                  <a:off x="1055" y="3273"/>
                  <a:ext cx="348" cy="195"/>
                </a:xfrm>
                <a:custGeom>
                  <a:avLst/>
                  <a:gdLst/>
                  <a:ahLst/>
                  <a:cxnLst>
                    <a:cxn ang="0">
                      <a:pos x="348" y="195"/>
                    </a:cxn>
                    <a:cxn ang="0">
                      <a:pos x="301" y="187"/>
                    </a:cxn>
                    <a:cxn ang="0">
                      <a:pos x="238" y="140"/>
                    </a:cxn>
                    <a:cxn ang="0">
                      <a:pos x="207" y="62"/>
                    </a:cxn>
                    <a:cxn ang="0">
                      <a:pos x="90" y="0"/>
                    </a:cxn>
                    <a:cxn ang="0">
                      <a:pos x="36" y="8"/>
                    </a:cxn>
                    <a:cxn ang="0">
                      <a:pos x="12" y="140"/>
                    </a:cxn>
                  </a:cxnLst>
                  <a:rect l="0" t="0" r="r" b="b"/>
                  <a:pathLst>
                    <a:path w="348" h="195">
                      <a:moveTo>
                        <a:pt x="348" y="195"/>
                      </a:moveTo>
                      <a:cubicBezTo>
                        <a:pt x="332" y="192"/>
                        <a:pt x="315" y="194"/>
                        <a:pt x="301" y="187"/>
                      </a:cubicBezTo>
                      <a:cubicBezTo>
                        <a:pt x="278" y="175"/>
                        <a:pt x="238" y="140"/>
                        <a:pt x="238" y="140"/>
                      </a:cubicBezTo>
                      <a:cubicBezTo>
                        <a:pt x="216" y="94"/>
                        <a:pt x="227" y="120"/>
                        <a:pt x="207" y="62"/>
                      </a:cubicBezTo>
                      <a:cubicBezTo>
                        <a:pt x="194" y="24"/>
                        <a:pt x="124" y="9"/>
                        <a:pt x="90" y="0"/>
                      </a:cubicBezTo>
                      <a:cubicBezTo>
                        <a:pt x="72" y="3"/>
                        <a:pt x="53" y="1"/>
                        <a:pt x="36" y="8"/>
                      </a:cubicBezTo>
                      <a:cubicBezTo>
                        <a:pt x="0" y="24"/>
                        <a:pt x="12" y="126"/>
                        <a:pt x="12" y="140"/>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5" name="Freeform 13" descr="新聞紙"/>
                <p:cNvSpPr>
                  <a:spLocks/>
                </p:cNvSpPr>
                <p:nvPr/>
              </p:nvSpPr>
              <p:spPr bwMode="auto">
                <a:xfrm>
                  <a:off x="728" y="2650"/>
                  <a:ext cx="152" cy="428"/>
                </a:xfrm>
                <a:custGeom>
                  <a:avLst/>
                  <a:gdLst/>
                  <a:ahLst/>
                  <a:cxnLst>
                    <a:cxn ang="0">
                      <a:pos x="4" y="0"/>
                    </a:cxn>
                    <a:cxn ang="0">
                      <a:pos x="12" y="163"/>
                    </a:cxn>
                    <a:cxn ang="0">
                      <a:pos x="43" y="171"/>
                    </a:cxn>
                    <a:cxn ang="0">
                      <a:pos x="90" y="218"/>
                    </a:cxn>
                    <a:cxn ang="0">
                      <a:pos x="98" y="249"/>
                    </a:cxn>
                    <a:cxn ang="0">
                      <a:pos x="106" y="405"/>
                    </a:cxn>
                    <a:cxn ang="0">
                      <a:pos x="152" y="428"/>
                    </a:cxn>
                  </a:cxnLst>
                  <a:rect l="0" t="0" r="r" b="b"/>
                  <a:pathLst>
                    <a:path w="152" h="428">
                      <a:moveTo>
                        <a:pt x="4" y="0"/>
                      </a:moveTo>
                      <a:cubicBezTo>
                        <a:pt x="7" y="54"/>
                        <a:pt x="0" y="110"/>
                        <a:pt x="12" y="163"/>
                      </a:cubicBezTo>
                      <a:cubicBezTo>
                        <a:pt x="14" y="173"/>
                        <a:pt x="34" y="165"/>
                        <a:pt x="43" y="171"/>
                      </a:cubicBezTo>
                      <a:cubicBezTo>
                        <a:pt x="61" y="184"/>
                        <a:pt x="90" y="218"/>
                        <a:pt x="90" y="218"/>
                      </a:cubicBezTo>
                      <a:cubicBezTo>
                        <a:pt x="93" y="228"/>
                        <a:pt x="97" y="238"/>
                        <a:pt x="98" y="249"/>
                      </a:cubicBezTo>
                      <a:cubicBezTo>
                        <a:pt x="102" y="301"/>
                        <a:pt x="97" y="354"/>
                        <a:pt x="106" y="405"/>
                      </a:cubicBezTo>
                      <a:cubicBezTo>
                        <a:pt x="109" y="422"/>
                        <a:pt x="152" y="428"/>
                        <a:pt x="152" y="428"/>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6" name="Freeform 14" descr="新聞紙"/>
              <p:cNvSpPr>
                <a:spLocks/>
              </p:cNvSpPr>
              <p:nvPr/>
            </p:nvSpPr>
            <p:spPr bwMode="auto">
              <a:xfrm>
                <a:off x="958" y="2524"/>
                <a:ext cx="173" cy="328"/>
              </a:xfrm>
              <a:custGeom>
                <a:avLst/>
                <a:gdLst/>
                <a:ahLst/>
                <a:cxnLst>
                  <a:cxn ang="0">
                    <a:pos x="109" y="328"/>
                  </a:cxn>
                  <a:cxn ang="0">
                    <a:pos x="148" y="235"/>
                  </a:cxn>
                  <a:cxn ang="0">
                    <a:pos x="172" y="157"/>
                  </a:cxn>
                  <a:cxn ang="0">
                    <a:pos x="133" y="56"/>
                  </a:cxn>
                  <a:cxn ang="0">
                    <a:pos x="0" y="24"/>
                  </a:cxn>
                </a:cxnLst>
                <a:rect l="0" t="0" r="r" b="b"/>
                <a:pathLst>
                  <a:path w="173" h="328">
                    <a:moveTo>
                      <a:pt x="109" y="328"/>
                    </a:moveTo>
                    <a:cubicBezTo>
                      <a:pt x="117" y="287"/>
                      <a:pt x="118" y="265"/>
                      <a:pt x="148" y="235"/>
                    </a:cubicBezTo>
                    <a:cubicBezTo>
                      <a:pt x="167" y="178"/>
                      <a:pt x="160" y="204"/>
                      <a:pt x="172" y="157"/>
                    </a:cubicBezTo>
                    <a:cubicBezTo>
                      <a:pt x="166" y="106"/>
                      <a:pt x="173" y="82"/>
                      <a:pt x="133" y="56"/>
                    </a:cubicBezTo>
                    <a:cubicBezTo>
                      <a:pt x="114" y="0"/>
                      <a:pt x="56" y="24"/>
                      <a:pt x="0" y="24"/>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1007" name="Freeform 15" descr="新聞紙"/>
              <p:cNvSpPr>
                <a:spLocks/>
              </p:cNvSpPr>
              <p:nvPr/>
            </p:nvSpPr>
            <p:spPr bwMode="auto">
              <a:xfrm>
                <a:off x="590" y="3039"/>
                <a:ext cx="298" cy="319"/>
              </a:xfrm>
              <a:custGeom>
                <a:avLst/>
                <a:gdLst/>
                <a:ahLst/>
                <a:cxnLst>
                  <a:cxn ang="0">
                    <a:pos x="95" y="343"/>
                  </a:cxn>
                  <a:cxn ang="0">
                    <a:pos x="33" y="78"/>
                  </a:cxn>
                  <a:cxn ang="0">
                    <a:pos x="49" y="0"/>
                  </a:cxn>
                  <a:cxn ang="0">
                    <a:pos x="181" y="8"/>
                  </a:cxn>
                  <a:cxn ang="0">
                    <a:pos x="298" y="39"/>
                  </a:cxn>
                </a:cxnLst>
                <a:rect l="0" t="0" r="r" b="b"/>
                <a:pathLst>
                  <a:path w="298" h="343">
                    <a:moveTo>
                      <a:pt x="95" y="343"/>
                    </a:moveTo>
                    <a:cubicBezTo>
                      <a:pt x="90" y="206"/>
                      <a:pt x="131" y="139"/>
                      <a:pt x="33" y="78"/>
                    </a:cubicBezTo>
                    <a:cubicBezTo>
                      <a:pt x="15" y="40"/>
                      <a:pt x="0" y="16"/>
                      <a:pt x="49" y="0"/>
                    </a:cubicBezTo>
                    <a:cubicBezTo>
                      <a:pt x="93" y="3"/>
                      <a:pt x="138" y="0"/>
                      <a:pt x="181" y="8"/>
                    </a:cubicBezTo>
                    <a:cubicBezTo>
                      <a:pt x="205" y="12"/>
                      <a:pt x="279" y="56"/>
                      <a:pt x="298" y="39"/>
                    </a:cubicBezTo>
                  </a:path>
                </a:pathLst>
              </a:custGeom>
              <a:blipFill dpi="0" rotWithShape="0">
                <a:blip r:embed="rId3"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341008" name="Oval 16"/>
            <p:cNvSpPr>
              <a:spLocks noChangeArrowheads="1"/>
            </p:cNvSpPr>
            <p:nvPr/>
          </p:nvSpPr>
          <p:spPr bwMode="auto">
            <a:xfrm>
              <a:off x="744" y="1100"/>
              <a:ext cx="657" cy="624"/>
            </a:xfrm>
            <a:prstGeom prst="ellipse">
              <a:avLst/>
            </a:prstGeom>
            <a:noFill/>
            <a:ln w="38100">
              <a:solidFill>
                <a:srgbClr val="006600"/>
              </a:solidFill>
              <a:round/>
              <a:headEnd/>
              <a:tailEnd/>
            </a:ln>
            <a:effectLst/>
          </p:spPr>
          <p:txBody>
            <a:bodyPr wrap="none" anchor="ctr"/>
            <a:lstStyle/>
            <a:p>
              <a:endParaRPr lang="en-US"/>
            </a:p>
          </p:txBody>
        </p:sp>
        <p:sp>
          <p:nvSpPr>
            <p:cNvPr id="341009" name="Oval 17"/>
            <p:cNvSpPr>
              <a:spLocks noChangeArrowheads="1"/>
            </p:cNvSpPr>
            <p:nvPr/>
          </p:nvSpPr>
          <p:spPr bwMode="auto">
            <a:xfrm>
              <a:off x="625" y="973"/>
              <a:ext cx="896" cy="851"/>
            </a:xfrm>
            <a:prstGeom prst="ellipse">
              <a:avLst/>
            </a:prstGeom>
            <a:noFill/>
            <a:ln w="28575">
              <a:solidFill>
                <a:srgbClr val="006600"/>
              </a:solidFill>
              <a:round/>
              <a:headEnd/>
              <a:tailEnd/>
            </a:ln>
            <a:effectLst/>
          </p:spPr>
          <p:txBody>
            <a:bodyPr wrap="none" anchor="ctr"/>
            <a:lstStyle/>
            <a:p>
              <a:endParaRPr lang="en-US"/>
            </a:p>
          </p:txBody>
        </p:sp>
        <p:sp>
          <p:nvSpPr>
            <p:cNvPr id="341010" name="Line 18"/>
            <p:cNvSpPr>
              <a:spLocks noChangeShapeType="1"/>
            </p:cNvSpPr>
            <p:nvPr/>
          </p:nvSpPr>
          <p:spPr bwMode="auto">
            <a:xfrm flipV="1">
              <a:off x="1035" y="1174"/>
              <a:ext cx="226" cy="226"/>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1" name="Text Box 19"/>
            <p:cNvSpPr txBox="1">
              <a:spLocks noChangeArrowheads="1"/>
            </p:cNvSpPr>
            <p:nvPr/>
          </p:nvSpPr>
          <p:spPr bwMode="auto">
            <a:xfrm>
              <a:off x="1172" y="1412"/>
              <a:ext cx="171" cy="229"/>
            </a:xfrm>
            <a:prstGeom prst="rect">
              <a:avLst/>
            </a:prstGeom>
            <a:noFill/>
            <a:ln w="9525">
              <a:noFill/>
              <a:miter lim="800000"/>
              <a:headEnd/>
              <a:tailEnd/>
            </a:ln>
            <a:effectLst/>
          </p:spPr>
          <p:txBody>
            <a:bodyPr wrap="none">
              <a:spAutoFit/>
            </a:bodyPr>
            <a:lstStyle/>
            <a:p>
              <a:r>
                <a:rPr lang="en-US" altLang="zh-TW" dirty="0">
                  <a:solidFill>
                    <a:srgbClr val="006600"/>
                  </a:solidFill>
                </a:rPr>
                <a:t>r</a:t>
              </a:r>
            </a:p>
          </p:txBody>
        </p:sp>
        <p:sp>
          <p:nvSpPr>
            <p:cNvPr id="341012" name="Line 20"/>
            <p:cNvSpPr>
              <a:spLocks noChangeShapeType="1"/>
            </p:cNvSpPr>
            <p:nvPr/>
          </p:nvSpPr>
          <p:spPr bwMode="auto">
            <a:xfrm>
              <a:off x="1035" y="1400"/>
              <a:ext cx="452" cy="109"/>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3" name="Line 21"/>
            <p:cNvSpPr>
              <a:spLocks noChangeShapeType="1"/>
            </p:cNvSpPr>
            <p:nvPr/>
          </p:nvSpPr>
          <p:spPr bwMode="auto">
            <a:xfrm flipH="1">
              <a:off x="346" y="1393"/>
              <a:ext cx="717" cy="210"/>
            </a:xfrm>
            <a:prstGeom prst="line">
              <a:avLst/>
            </a:prstGeom>
            <a:noFill/>
            <a:ln w="28575">
              <a:solidFill>
                <a:schemeClr val="tx1"/>
              </a:solidFill>
              <a:round/>
              <a:headEnd/>
              <a:tailEnd type="triangle" w="med" len="med"/>
            </a:ln>
            <a:effectLst/>
          </p:spPr>
          <p:txBody>
            <a:bodyPr wrap="none" anchor="ctr"/>
            <a:lstStyle/>
            <a:p>
              <a:endParaRPr lang="en-US"/>
            </a:p>
          </p:txBody>
        </p:sp>
        <p:sp>
          <p:nvSpPr>
            <p:cNvPr id="341014" name="Text Box 22"/>
            <p:cNvSpPr txBox="1">
              <a:spLocks noChangeArrowheads="1"/>
            </p:cNvSpPr>
            <p:nvPr/>
          </p:nvSpPr>
          <p:spPr bwMode="auto">
            <a:xfrm>
              <a:off x="425" y="1321"/>
              <a:ext cx="240" cy="233"/>
            </a:xfrm>
            <a:prstGeom prst="rect">
              <a:avLst/>
            </a:prstGeom>
            <a:noFill/>
            <a:ln w="9525">
              <a:noFill/>
              <a:miter lim="800000"/>
              <a:headEnd/>
              <a:tailEnd/>
            </a:ln>
            <a:effectLst/>
          </p:spPr>
          <p:txBody>
            <a:bodyPr wrap="none">
              <a:spAutoFit/>
            </a:bodyPr>
            <a:lstStyle/>
            <a:p>
              <a:r>
                <a:rPr lang="en-US" altLang="zh-TW" dirty="0"/>
                <a:t>R</a:t>
              </a:r>
            </a:p>
          </p:txBody>
        </p:sp>
        <p:sp>
          <p:nvSpPr>
            <p:cNvPr id="341015" name="Text Box 23"/>
            <p:cNvSpPr txBox="1">
              <a:spLocks noChangeArrowheads="1"/>
            </p:cNvSpPr>
            <p:nvPr/>
          </p:nvSpPr>
          <p:spPr bwMode="auto">
            <a:xfrm>
              <a:off x="192" y="678"/>
              <a:ext cx="441" cy="291"/>
            </a:xfrm>
            <a:prstGeom prst="rect">
              <a:avLst/>
            </a:prstGeom>
            <a:noFill/>
            <a:ln w="9525">
              <a:noFill/>
              <a:miter lim="800000"/>
              <a:headEnd/>
              <a:tailEnd/>
            </a:ln>
            <a:effectLst/>
          </p:spPr>
          <p:txBody>
            <a:bodyPr wrap="none">
              <a:spAutoFit/>
            </a:bodyPr>
            <a:lstStyle/>
            <a:p>
              <a:r>
                <a:rPr lang="en-US" altLang="zh-TW" sz="2400"/>
                <a:t>C</a:t>
              </a:r>
              <a:r>
                <a:rPr lang="en-US" altLang="zh-TW" sz="2400" baseline="-25000"/>
                <a:t>As</a:t>
              </a:r>
              <a:endParaRPr lang="en-US" altLang="zh-TW" sz="2400"/>
            </a:p>
          </p:txBody>
        </p:sp>
        <p:sp>
          <p:nvSpPr>
            <p:cNvPr id="341016" name="Freeform 24"/>
            <p:cNvSpPr>
              <a:spLocks/>
            </p:cNvSpPr>
            <p:nvPr/>
          </p:nvSpPr>
          <p:spPr bwMode="auto">
            <a:xfrm>
              <a:off x="566" y="900"/>
              <a:ext cx="345" cy="436"/>
            </a:xfrm>
            <a:custGeom>
              <a:avLst/>
              <a:gdLst/>
              <a:ahLst/>
              <a:cxnLst>
                <a:cxn ang="0">
                  <a:pos x="3" y="0"/>
                </a:cxn>
                <a:cxn ang="0">
                  <a:pos x="11" y="85"/>
                </a:cxn>
                <a:cxn ang="0">
                  <a:pos x="42" y="93"/>
                </a:cxn>
                <a:cxn ang="0">
                  <a:pos x="88" y="109"/>
                </a:cxn>
                <a:cxn ang="0">
                  <a:pos x="96" y="179"/>
                </a:cxn>
                <a:cxn ang="0">
                  <a:pos x="135" y="187"/>
                </a:cxn>
                <a:cxn ang="0">
                  <a:pos x="151" y="210"/>
                </a:cxn>
                <a:cxn ang="0">
                  <a:pos x="159" y="280"/>
                </a:cxn>
                <a:cxn ang="0">
                  <a:pos x="198" y="288"/>
                </a:cxn>
                <a:cxn ang="0">
                  <a:pos x="229" y="358"/>
                </a:cxn>
                <a:cxn ang="0">
                  <a:pos x="275" y="366"/>
                </a:cxn>
                <a:cxn ang="0">
                  <a:pos x="314" y="413"/>
                </a:cxn>
                <a:cxn ang="0">
                  <a:pos x="338" y="436"/>
                </a:cxn>
              </a:cxnLst>
              <a:rect l="0" t="0" r="r" b="b"/>
              <a:pathLst>
                <a:path w="345" h="436">
                  <a:moveTo>
                    <a:pt x="3" y="0"/>
                  </a:moveTo>
                  <a:cubicBezTo>
                    <a:pt x="6" y="28"/>
                    <a:pt x="0" y="59"/>
                    <a:pt x="11" y="85"/>
                  </a:cubicBezTo>
                  <a:cubicBezTo>
                    <a:pt x="15" y="95"/>
                    <a:pt x="32" y="90"/>
                    <a:pt x="42" y="93"/>
                  </a:cubicBezTo>
                  <a:cubicBezTo>
                    <a:pt x="57" y="98"/>
                    <a:pt x="88" y="109"/>
                    <a:pt x="88" y="109"/>
                  </a:cubicBezTo>
                  <a:cubicBezTo>
                    <a:pt x="91" y="132"/>
                    <a:pt x="84" y="159"/>
                    <a:pt x="96" y="179"/>
                  </a:cubicBezTo>
                  <a:cubicBezTo>
                    <a:pt x="103" y="190"/>
                    <a:pt x="123" y="180"/>
                    <a:pt x="135" y="187"/>
                  </a:cubicBezTo>
                  <a:cubicBezTo>
                    <a:pt x="143" y="192"/>
                    <a:pt x="146" y="202"/>
                    <a:pt x="151" y="210"/>
                  </a:cubicBezTo>
                  <a:cubicBezTo>
                    <a:pt x="154" y="233"/>
                    <a:pt x="147" y="260"/>
                    <a:pt x="159" y="280"/>
                  </a:cubicBezTo>
                  <a:cubicBezTo>
                    <a:pt x="166" y="291"/>
                    <a:pt x="186" y="281"/>
                    <a:pt x="198" y="288"/>
                  </a:cubicBezTo>
                  <a:cubicBezTo>
                    <a:pt x="220" y="301"/>
                    <a:pt x="204" y="354"/>
                    <a:pt x="229" y="358"/>
                  </a:cubicBezTo>
                  <a:cubicBezTo>
                    <a:pt x="244" y="361"/>
                    <a:pt x="260" y="363"/>
                    <a:pt x="275" y="366"/>
                  </a:cubicBezTo>
                  <a:cubicBezTo>
                    <a:pt x="345" y="433"/>
                    <a:pt x="260" y="348"/>
                    <a:pt x="314" y="413"/>
                  </a:cubicBezTo>
                  <a:cubicBezTo>
                    <a:pt x="321" y="422"/>
                    <a:pt x="338" y="436"/>
                    <a:pt x="338" y="436"/>
                  </a:cubicBezTo>
                </a:path>
              </a:pathLst>
            </a:custGeom>
            <a:noFill/>
            <a:ln w="38100" cap="flat" cmpd="sng">
              <a:solidFill>
                <a:srgbClr val="FF0000"/>
              </a:solidFill>
              <a:prstDash val="solid"/>
              <a:round/>
              <a:headEnd type="none" w="med" len="med"/>
              <a:tailEnd type="triangle" w="med" len="med"/>
            </a:ln>
            <a:effectLst/>
          </p:spPr>
          <p:txBody>
            <a:bodyPr wrap="none" anchor="ctr"/>
            <a:lstStyle/>
            <a:p>
              <a:endParaRPr lang="en-US"/>
            </a:p>
          </p:txBody>
        </p:sp>
      </p:grpSp>
      <p:graphicFrame>
        <p:nvGraphicFramePr>
          <p:cNvPr id="341024" name="Object 32"/>
          <p:cNvGraphicFramePr>
            <a:graphicFrameLocks noChangeAspect="1"/>
          </p:cNvGraphicFramePr>
          <p:nvPr>
            <p:extLst/>
          </p:nvPr>
        </p:nvGraphicFramePr>
        <p:xfrm>
          <a:off x="2792739" y="1283463"/>
          <a:ext cx="5486400" cy="511175"/>
        </p:xfrm>
        <a:graphic>
          <a:graphicData uri="http://schemas.openxmlformats.org/presentationml/2006/ole">
            <mc:AlternateContent xmlns:mc="http://schemas.openxmlformats.org/markup-compatibility/2006">
              <mc:Choice xmlns:v="urn:schemas-microsoft-com:vml" Requires="v">
                <p:oleObj spid="_x0000_s75777" name="Equation" r:id="rId4" imgW="5308560" imgH="507960" progId="Equation.DSMT4">
                  <p:embed/>
                </p:oleObj>
              </mc:Choice>
              <mc:Fallback>
                <p:oleObj name="Equation" r:id="rId4" imgW="5308560" imgH="50796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2739" y="1283463"/>
                        <a:ext cx="5486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5" name="Title 34"/>
          <p:cNvSpPr>
            <a:spLocks noGrp="1"/>
          </p:cNvSpPr>
          <p:nvPr>
            <p:ph type="title"/>
          </p:nvPr>
        </p:nvSpPr>
        <p:spPr>
          <a:xfrm>
            <a:off x="0" y="0"/>
            <a:ext cx="9144000" cy="1066800"/>
          </a:xfrm>
        </p:spPr>
        <p:txBody>
          <a:bodyPr>
            <a:normAutofit/>
          </a:bodyPr>
          <a:lstStyle/>
          <a:p>
            <a:r>
              <a:rPr lang="en-US" dirty="0" smtClean="0"/>
              <a:t>Diffusion Equation (Step 2)</a:t>
            </a:r>
            <a:endParaRPr lang="en-US" dirty="0"/>
          </a:p>
        </p:txBody>
      </p:sp>
      <p:sp>
        <p:nvSpPr>
          <p:cNvPr id="36" name="Text Box 19"/>
          <p:cNvSpPr txBox="1">
            <a:spLocks noChangeArrowheads="1"/>
          </p:cNvSpPr>
          <p:nvPr/>
        </p:nvSpPr>
        <p:spPr bwMode="auto">
          <a:xfrm>
            <a:off x="2024390" y="2362200"/>
            <a:ext cx="614271" cy="369332"/>
          </a:xfrm>
          <a:prstGeom prst="rect">
            <a:avLst/>
          </a:prstGeom>
          <a:noFill/>
          <a:ln w="9525">
            <a:noFill/>
            <a:miter lim="800000"/>
            <a:headEnd/>
            <a:tailEnd/>
          </a:ln>
          <a:effectLst/>
        </p:spPr>
        <p:txBody>
          <a:bodyPr wrap="none">
            <a:spAutoFit/>
          </a:bodyPr>
          <a:lstStyle/>
          <a:p>
            <a:r>
              <a:rPr lang="en-US" altLang="zh-TW" dirty="0" err="1" smtClean="0">
                <a:solidFill>
                  <a:srgbClr val="006600"/>
                </a:solidFill>
              </a:rPr>
              <a:t>r+</a:t>
            </a:r>
            <a:r>
              <a:rPr lang="en-US" altLang="zh-TW" dirty="0" err="1" smtClean="0">
                <a:solidFill>
                  <a:srgbClr val="006600"/>
                </a:solidFill>
                <a:latin typeface="Symbol" pitchFamily="18" charset="2"/>
              </a:rPr>
              <a:t>D</a:t>
            </a:r>
            <a:r>
              <a:rPr lang="en-US" altLang="zh-TW" dirty="0" err="1" smtClean="0">
                <a:solidFill>
                  <a:srgbClr val="006600"/>
                </a:solidFill>
              </a:rPr>
              <a:t>r</a:t>
            </a:r>
            <a:endParaRPr lang="en-US" altLang="zh-TW" dirty="0">
              <a:solidFill>
                <a:srgbClr val="006600"/>
              </a:solidFill>
            </a:endParaRPr>
          </a:p>
        </p:txBody>
      </p:sp>
      <p:sp>
        <p:nvSpPr>
          <p:cNvPr id="38" name="TextBox 37"/>
          <p:cNvSpPr txBox="1"/>
          <p:nvPr/>
        </p:nvSpPr>
        <p:spPr>
          <a:xfrm>
            <a:off x="2963052" y="880238"/>
            <a:ext cx="6104748" cy="400110"/>
          </a:xfrm>
          <a:prstGeom prst="rect">
            <a:avLst/>
          </a:prstGeom>
          <a:noFill/>
        </p:spPr>
        <p:txBody>
          <a:bodyPr wrap="none" rtlCol="0">
            <a:spAutoFit/>
          </a:bodyPr>
          <a:lstStyle/>
          <a:p>
            <a:r>
              <a:rPr lang="en-US" sz="2000" dirty="0" smtClean="0">
                <a:solidFill>
                  <a:srgbClr val="0000FF"/>
                </a:solidFill>
              </a:rPr>
              <a:t>IN        -        OUT          +     GEN               =ACCUM</a:t>
            </a:r>
          </a:p>
        </p:txBody>
      </p:sp>
      <p:sp>
        <p:nvSpPr>
          <p:cNvPr id="41" name="TextBox 40"/>
          <p:cNvSpPr txBox="1"/>
          <p:nvPr/>
        </p:nvSpPr>
        <p:spPr>
          <a:xfrm>
            <a:off x="2895600" y="1800055"/>
            <a:ext cx="6019800" cy="1015663"/>
          </a:xfrm>
          <a:prstGeom prst="rect">
            <a:avLst/>
          </a:prstGeom>
          <a:noFill/>
        </p:spPr>
        <p:txBody>
          <a:bodyPr wrap="square" rtlCol="0">
            <a:spAutoFit/>
          </a:bodyPr>
          <a:lstStyle/>
          <a:p>
            <a:r>
              <a:rPr lang="en-US" sz="2000" dirty="0" smtClean="0"/>
              <a:t>Steady state assumption implies </a:t>
            </a:r>
            <a:r>
              <a:rPr lang="en-US" sz="2000" dirty="0" err="1" smtClean="0"/>
              <a:t>equimolar</a:t>
            </a:r>
            <a:r>
              <a:rPr lang="en-US" sz="2000" dirty="0" smtClean="0"/>
              <a:t> counter diffusion, W</a:t>
            </a:r>
            <a:r>
              <a:rPr lang="en-US" sz="2000" baseline="-25000" dirty="0" smtClean="0"/>
              <a:t>B</a:t>
            </a:r>
            <a:r>
              <a:rPr lang="en-US" sz="2000" dirty="0" smtClean="0"/>
              <a:t> = -W</a:t>
            </a:r>
            <a:r>
              <a:rPr lang="en-US" sz="2000" baseline="-25000" dirty="0" smtClean="0"/>
              <a:t>A </a:t>
            </a:r>
            <a:r>
              <a:rPr lang="en-US" sz="2000" dirty="0" smtClean="0"/>
              <a:t>(otherwise A or B would accumulate)</a:t>
            </a:r>
          </a:p>
        </p:txBody>
      </p:sp>
      <p:graphicFrame>
        <p:nvGraphicFramePr>
          <p:cNvPr id="3078" name="Object 6"/>
          <p:cNvGraphicFramePr>
            <a:graphicFrameLocks noChangeAspect="1"/>
          </p:cNvGraphicFramePr>
          <p:nvPr>
            <p:extLst/>
          </p:nvPr>
        </p:nvGraphicFramePr>
        <p:xfrm>
          <a:off x="3514725" y="2663318"/>
          <a:ext cx="2916238" cy="625475"/>
        </p:xfrm>
        <a:graphic>
          <a:graphicData uri="http://schemas.openxmlformats.org/presentationml/2006/ole">
            <mc:AlternateContent xmlns:mc="http://schemas.openxmlformats.org/markup-compatibility/2006">
              <mc:Choice xmlns:v="urn:schemas-microsoft-com:vml" Requires="v">
                <p:oleObj spid="_x0000_s75778" name="Equation" r:id="rId6" imgW="3111480" imgH="622080" progId="Equation.DSMT4">
                  <p:embed/>
                </p:oleObj>
              </mc:Choice>
              <mc:Fallback>
                <p:oleObj name="Equation" r:id="rId6" imgW="3111480" imgH="622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4725" y="2663318"/>
                        <a:ext cx="291623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aphicFrame>
        <p:nvGraphicFramePr>
          <p:cNvPr id="42" name="Object 19"/>
          <p:cNvGraphicFramePr>
            <a:graphicFrameLocks noChangeAspect="1"/>
          </p:cNvGraphicFramePr>
          <p:nvPr>
            <p:extLst/>
          </p:nvPr>
        </p:nvGraphicFramePr>
        <p:xfrm>
          <a:off x="76200" y="5129103"/>
          <a:ext cx="1557337" cy="658813"/>
        </p:xfrm>
        <a:graphic>
          <a:graphicData uri="http://schemas.openxmlformats.org/presentationml/2006/ole">
            <mc:AlternateContent xmlns:mc="http://schemas.openxmlformats.org/markup-compatibility/2006">
              <mc:Choice xmlns:v="urn:schemas-microsoft-com:vml" Requires="v">
                <p:oleObj spid="_x0000_s75779" name="Equation" r:id="rId8" imgW="1688760" imgH="660240" progId="Equation.DSMT4">
                  <p:embed/>
                </p:oleObj>
              </mc:Choice>
              <mc:Fallback>
                <p:oleObj name="Equation" r:id="rId8" imgW="1688760" imgH="6602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 y="5129103"/>
                        <a:ext cx="1557337"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3" name="Object 20"/>
          <p:cNvGraphicFramePr>
            <a:graphicFrameLocks noChangeAspect="1"/>
          </p:cNvGraphicFramePr>
          <p:nvPr>
            <p:extLst/>
          </p:nvPr>
        </p:nvGraphicFramePr>
        <p:xfrm>
          <a:off x="2013070" y="4697241"/>
          <a:ext cx="357554" cy="387350"/>
        </p:xfrm>
        <a:graphic>
          <a:graphicData uri="http://schemas.openxmlformats.org/presentationml/2006/ole">
            <mc:AlternateContent xmlns:mc="http://schemas.openxmlformats.org/markup-compatibility/2006">
              <mc:Choice xmlns:v="urn:schemas-microsoft-com:vml" Requires="v">
                <p:oleObj spid="_x0000_s75780" name="方程式" r:id="rId10" imgW="215640" imgH="215640" progId="Equation.3">
                  <p:embed/>
                </p:oleObj>
              </mc:Choice>
              <mc:Fallback>
                <p:oleObj name="方程式" r:id="rId10" imgW="215640" imgH="21564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013070" y="4697241"/>
                        <a:ext cx="357554" cy="387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21"/>
          <p:cNvGraphicFramePr>
            <a:graphicFrameLocks noChangeAspect="1"/>
          </p:cNvGraphicFramePr>
          <p:nvPr>
            <p:extLst/>
          </p:nvPr>
        </p:nvGraphicFramePr>
        <p:xfrm>
          <a:off x="2024793" y="5037295"/>
          <a:ext cx="351692" cy="519113"/>
        </p:xfrm>
        <a:graphic>
          <a:graphicData uri="http://schemas.openxmlformats.org/presentationml/2006/ole">
            <mc:AlternateContent xmlns:mc="http://schemas.openxmlformats.org/markup-compatibility/2006">
              <mc:Choice xmlns:v="urn:schemas-microsoft-com:vml" Requires="v">
                <p:oleObj spid="_x0000_s75781" name="方程式" r:id="rId12" imgW="177480" imgH="241200" progId="Equation.3">
                  <p:embed/>
                </p:oleObj>
              </mc:Choice>
              <mc:Fallback>
                <p:oleObj name="方程式" r:id="rId12" imgW="177480" imgH="2412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24793" y="5037295"/>
                        <a:ext cx="35169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5" name="Object 23"/>
          <p:cNvGraphicFramePr>
            <a:graphicFrameLocks noChangeAspect="1"/>
          </p:cNvGraphicFramePr>
          <p:nvPr>
            <p:extLst/>
          </p:nvPr>
        </p:nvGraphicFramePr>
        <p:xfrm>
          <a:off x="2042378" y="5553341"/>
          <a:ext cx="300403" cy="303212"/>
        </p:xfrm>
        <a:graphic>
          <a:graphicData uri="http://schemas.openxmlformats.org/presentationml/2006/ole">
            <mc:AlternateContent xmlns:mc="http://schemas.openxmlformats.org/markup-compatibility/2006">
              <mc:Choice xmlns:v="urn:schemas-microsoft-com:vml" Requires="v">
                <p:oleObj spid="_x0000_s75782" name="方程式" r:id="rId14" imgW="152280" imgH="139680" progId="Equation.3">
                  <p:embed/>
                </p:oleObj>
              </mc:Choice>
              <mc:Fallback>
                <p:oleObj name="方程式" r:id="rId14" imgW="152280" imgH="139680" progId="Equation.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42378" y="5553341"/>
                        <a:ext cx="30040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6" name="Object 25"/>
          <p:cNvGraphicFramePr>
            <a:graphicFrameLocks noChangeAspect="1"/>
          </p:cNvGraphicFramePr>
          <p:nvPr>
            <p:extLst/>
          </p:nvPr>
        </p:nvGraphicFramePr>
        <p:xfrm>
          <a:off x="2039447" y="5870681"/>
          <a:ext cx="278423" cy="381000"/>
        </p:xfrm>
        <a:graphic>
          <a:graphicData uri="http://schemas.openxmlformats.org/presentationml/2006/ole">
            <mc:AlternateContent xmlns:mc="http://schemas.openxmlformats.org/markup-compatibility/2006">
              <mc:Choice xmlns:v="urn:schemas-microsoft-com:vml" Requires="v">
                <p:oleObj spid="_x0000_s75783" name="Equation" r:id="rId16" imgW="139680" imgH="177480" progId="Equation.3">
                  <p:embed/>
                </p:oleObj>
              </mc:Choice>
              <mc:Fallback>
                <p:oleObj name="Equation" r:id="rId16" imgW="139680" imgH="17748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39447" y="5870681"/>
                        <a:ext cx="27842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47" name="Text Box 26"/>
          <p:cNvSpPr txBox="1">
            <a:spLocks noChangeArrowheads="1"/>
          </p:cNvSpPr>
          <p:nvPr/>
        </p:nvSpPr>
        <p:spPr bwMode="auto">
          <a:xfrm>
            <a:off x="2517163" y="4671842"/>
            <a:ext cx="1847172" cy="400110"/>
          </a:xfrm>
          <a:prstGeom prst="rect">
            <a:avLst/>
          </a:prstGeom>
          <a:noFill/>
          <a:ln w="9525">
            <a:noFill/>
            <a:miter lim="800000"/>
            <a:headEnd/>
            <a:tailEnd/>
          </a:ln>
          <a:effectLst/>
        </p:spPr>
        <p:txBody>
          <a:bodyPr wrap="none">
            <a:spAutoFit/>
          </a:bodyPr>
          <a:lstStyle/>
          <a:p>
            <a:r>
              <a:rPr lang="en-GB" altLang="zh-TW" sz="2000" dirty="0" smtClean="0"/>
              <a:t>bulk </a:t>
            </a:r>
            <a:r>
              <a:rPr lang="en-GB" altLang="zh-TW" sz="2000" dirty="0" err="1"/>
              <a:t>diffusivify</a:t>
            </a:r>
            <a:endParaRPr lang="en-GB" altLang="zh-TW" sz="2000" dirty="0"/>
          </a:p>
        </p:txBody>
      </p:sp>
      <p:sp>
        <p:nvSpPr>
          <p:cNvPr id="48" name="Text Box 27"/>
          <p:cNvSpPr txBox="1">
            <a:spLocks noChangeArrowheads="1"/>
          </p:cNvSpPr>
          <p:nvPr/>
        </p:nvSpPr>
        <p:spPr bwMode="auto">
          <a:xfrm>
            <a:off x="2517163" y="5862744"/>
            <a:ext cx="6626837" cy="707886"/>
          </a:xfrm>
          <a:prstGeom prst="rect">
            <a:avLst/>
          </a:prstGeom>
          <a:noFill/>
          <a:ln w="9525">
            <a:noFill/>
            <a:miter lim="800000"/>
            <a:headEnd/>
            <a:tailEnd/>
          </a:ln>
          <a:effectLst/>
        </p:spPr>
        <p:txBody>
          <a:bodyPr wrap="square">
            <a:spAutoFit/>
          </a:bodyPr>
          <a:lstStyle/>
          <a:p>
            <a:r>
              <a:rPr lang="en-GB" altLang="zh-TW" sz="2000" dirty="0" err="1"/>
              <a:t>tortuosity</a:t>
            </a:r>
            <a:r>
              <a:rPr lang="en-GB" altLang="zh-TW" sz="2000" dirty="0"/>
              <a:t> </a:t>
            </a:r>
            <a:r>
              <a:rPr lang="en-GB" altLang="zh-TW" sz="2000" dirty="0" smtClean="0"/>
              <a:t>(distance molecule travels between 2 pts/actual distance between those 2 pts) (typical </a:t>
            </a:r>
            <a:r>
              <a:rPr lang="en-GB" altLang="zh-TW" sz="2000" dirty="0"/>
              <a:t>~ 3.0)</a:t>
            </a:r>
          </a:p>
        </p:txBody>
      </p:sp>
      <p:sp>
        <p:nvSpPr>
          <p:cNvPr id="49" name="Text Box 28"/>
          <p:cNvSpPr txBox="1">
            <a:spLocks noChangeArrowheads="1"/>
          </p:cNvSpPr>
          <p:nvPr/>
        </p:nvSpPr>
        <p:spPr bwMode="auto">
          <a:xfrm>
            <a:off x="2517162" y="5097620"/>
            <a:ext cx="5761514" cy="400110"/>
          </a:xfrm>
          <a:prstGeom prst="rect">
            <a:avLst/>
          </a:prstGeom>
          <a:noFill/>
          <a:ln w="9525">
            <a:noFill/>
            <a:miter lim="800000"/>
            <a:headEnd/>
            <a:tailEnd/>
          </a:ln>
          <a:effectLst/>
        </p:spPr>
        <p:txBody>
          <a:bodyPr wrap="none">
            <a:spAutoFit/>
          </a:bodyPr>
          <a:lstStyle/>
          <a:p>
            <a:r>
              <a:rPr lang="en-GB" altLang="zh-TW" sz="2000" dirty="0"/>
              <a:t>pellet porosity </a:t>
            </a:r>
            <a:r>
              <a:rPr lang="en-GB" altLang="zh-TW" sz="2000" dirty="0" smtClean="0"/>
              <a:t>(</a:t>
            </a:r>
            <a:r>
              <a:rPr lang="en-GB" altLang="zh-TW" sz="2000" dirty="0" err="1" smtClean="0"/>
              <a:t>V</a:t>
            </a:r>
            <a:r>
              <a:rPr lang="en-GB" altLang="zh-TW" sz="2000" baseline="-25000" dirty="0" err="1" smtClean="0"/>
              <a:t>void</a:t>
            </a:r>
            <a:r>
              <a:rPr lang="en-GB" altLang="zh-TW" sz="2000" baseline="-25000" dirty="0" smtClean="0"/>
              <a:t> space</a:t>
            </a:r>
            <a:r>
              <a:rPr lang="en-GB" altLang="zh-TW" sz="2000" dirty="0" smtClean="0"/>
              <a:t>/</a:t>
            </a:r>
            <a:r>
              <a:rPr lang="en-GB" altLang="zh-TW" sz="2000" dirty="0" err="1" smtClean="0"/>
              <a:t>V</a:t>
            </a:r>
            <a:r>
              <a:rPr lang="en-GB" altLang="zh-TW" sz="2000" baseline="-25000" dirty="0" err="1" smtClean="0"/>
              <a:t>void</a:t>
            </a:r>
            <a:r>
              <a:rPr lang="en-GB" altLang="zh-TW" sz="2000" baseline="-25000" dirty="0" smtClean="0"/>
              <a:t> &amp; solid</a:t>
            </a:r>
            <a:r>
              <a:rPr lang="en-GB" altLang="zh-TW" sz="2000" dirty="0" smtClean="0"/>
              <a:t>) (typical </a:t>
            </a:r>
            <a:r>
              <a:rPr lang="en-GB" altLang="zh-TW" sz="2000" dirty="0"/>
              <a:t>~ 0.4)</a:t>
            </a:r>
          </a:p>
        </p:txBody>
      </p:sp>
      <p:sp>
        <p:nvSpPr>
          <p:cNvPr id="50" name="Text Box 29"/>
          <p:cNvSpPr txBox="1">
            <a:spLocks noChangeArrowheads="1"/>
          </p:cNvSpPr>
          <p:nvPr/>
        </p:nvSpPr>
        <p:spPr bwMode="auto">
          <a:xfrm>
            <a:off x="2517162" y="5507304"/>
            <a:ext cx="3805850" cy="400110"/>
          </a:xfrm>
          <a:prstGeom prst="rect">
            <a:avLst/>
          </a:prstGeom>
          <a:noFill/>
          <a:ln w="9525">
            <a:noFill/>
            <a:miter lim="800000"/>
            <a:headEnd/>
            <a:tailEnd/>
          </a:ln>
          <a:effectLst/>
        </p:spPr>
        <p:txBody>
          <a:bodyPr wrap="none">
            <a:spAutoFit/>
          </a:bodyPr>
          <a:lstStyle/>
          <a:p>
            <a:r>
              <a:rPr lang="en-GB" altLang="zh-TW" sz="2000"/>
              <a:t>constriction factor (typical ~ 0.8)</a:t>
            </a:r>
          </a:p>
        </p:txBody>
      </p:sp>
      <p:sp>
        <p:nvSpPr>
          <p:cNvPr id="51" name="TextBox 50"/>
          <p:cNvSpPr txBox="1"/>
          <p:nvPr/>
        </p:nvSpPr>
        <p:spPr>
          <a:xfrm>
            <a:off x="975214" y="3330068"/>
            <a:ext cx="7193572" cy="1323439"/>
          </a:xfrm>
          <a:prstGeom prst="rect">
            <a:avLst/>
          </a:prstGeom>
          <a:noFill/>
        </p:spPr>
        <p:txBody>
          <a:bodyPr wrap="none" rtlCol="0">
            <a:spAutoFit/>
          </a:bodyPr>
          <a:lstStyle/>
          <a:p>
            <a:r>
              <a:rPr lang="en-US" sz="2000" dirty="0" smtClean="0"/>
              <a:t>Must use effective diffusivity, D</a:t>
            </a:r>
            <a:r>
              <a:rPr lang="en-US" sz="2000" baseline="-25000" dirty="0" smtClean="0"/>
              <a:t>e</a:t>
            </a:r>
            <a:r>
              <a:rPr lang="en-US" sz="2000" dirty="0" smtClean="0"/>
              <a:t>, instead of D</a:t>
            </a:r>
            <a:r>
              <a:rPr lang="en-US" sz="2000" baseline="-25000" dirty="0" smtClean="0"/>
              <a:t>AB</a:t>
            </a:r>
            <a:r>
              <a:rPr lang="en-US" sz="2000" dirty="0" smtClean="0"/>
              <a:t> to account for:</a:t>
            </a:r>
          </a:p>
          <a:p>
            <a:pPr marL="457200" indent="-457200">
              <a:buAutoNum type="arabicParenR"/>
            </a:pPr>
            <a:r>
              <a:rPr lang="en-US" sz="2000" dirty="0" err="1" smtClean="0"/>
              <a:t>Tortuosity</a:t>
            </a:r>
            <a:r>
              <a:rPr lang="en-US" sz="2000" dirty="0" smtClean="0"/>
              <a:t> of paths</a:t>
            </a:r>
          </a:p>
          <a:p>
            <a:pPr marL="457200" indent="-457200">
              <a:buAutoNum type="arabicParenR"/>
            </a:pPr>
            <a:r>
              <a:rPr lang="en-US" sz="2000" dirty="0" smtClean="0"/>
              <a:t>Void spaces</a:t>
            </a:r>
          </a:p>
          <a:p>
            <a:pPr marL="457200" indent="-457200">
              <a:buAutoNum type="arabicParenR"/>
            </a:pPr>
            <a:r>
              <a:rPr lang="en-US" sz="2000" dirty="0" smtClean="0"/>
              <a:t>Pores having varying cross-sectional areas</a:t>
            </a:r>
          </a:p>
        </p:txBody>
      </p:sp>
    </p:spTree>
    <p:extLst>
      <p:ext uri="{BB962C8B-B14F-4D97-AF65-F5344CB8AC3E}">
        <p14:creationId xmlns:p14="http://schemas.microsoft.com/office/powerpoint/2010/main" val="35463425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1"/>
                                        </p:tgtEl>
                                        <p:attrNameLst>
                                          <p:attrName>style.visibility</p:attrName>
                                        </p:attrNameLst>
                                      </p:cBhvr>
                                      <p:to>
                                        <p:strVal val="visible"/>
                                      </p:to>
                                    </p:set>
                                    <p:anim calcmode="discrete" valueType="clr">
                                      <p:cBhvr override="childStyle">
                                        <p:cTn id="7" dur="80"/>
                                        <p:tgtEl>
                                          <p:spTgt spid="4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1"/>
                                        </p:tgtEl>
                                        <p:attrNameLst>
                                          <p:attrName>fillcolor</p:attrName>
                                        </p:attrNameLst>
                                      </p:cBhvr>
                                      <p:tavLst>
                                        <p:tav tm="0">
                                          <p:val>
                                            <p:clrVal>
                                              <a:schemeClr val="accent2"/>
                                            </p:clrVal>
                                          </p:val>
                                        </p:tav>
                                        <p:tav tm="50000">
                                          <p:val>
                                            <p:clrVal>
                                              <a:schemeClr val="hlink"/>
                                            </p:clrVal>
                                          </p:val>
                                        </p:tav>
                                      </p:tavLst>
                                    </p:anim>
                                    <p:set>
                                      <p:cBhvr>
                                        <p:cTn id="9" dur="80"/>
                                        <p:tgtEl>
                                          <p:spTgt spid="41"/>
                                        </p:tgtEl>
                                        <p:attrNameLst>
                                          <p:attrName>fill.type</p:attrName>
                                        </p:attrNameLst>
                                      </p:cBhvr>
                                      <p:to>
                                        <p:strVal val="solid"/>
                                      </p:to>
                                    </p:set>
                                  </p:childTnLst>
                                </p:cTn>
                              </p:par>
                            </p:childTnLst>
                          </p:cTn>
                        </p:par>
                        <p:par>
                          <p:cTn id="10" fill="hold">
                            <p:stCondLst>
                              <p:cond delay="3640"/>
                            </p:stCondLst>
                            <p:childTnLst>
                              <p:par>
                                <p:cTn id="11" presetID="9" presetClass="entr" presetSubtype="0" fill="hold" nodeType="afterEffect">
                                  <p:stCondLst>
                                    <p:cond delay="0"/>
                                  </p:stCondLst>
                                  <p:childTnLst>
                                    <p:set>
                                      <p:cBhvr>
                                        <p:cTn id="12" dur="1" fill="hold">
                                          <p:stCondLst>
                                            <p:cond delay="0"/>
                                          </p:stCondLst>
                                        </p:cTn>
                                        <p:tgtEl>
                                          <p:spTgt spid="3078"/>
                                        </p:tgtEl>
                                        <p:attrNameLst>
                                          <p:attrName>style.visibility</p:attrName>
                                        </p:attrNameLst>
                                      </p:cBhvr>
                                      <p:to>
                                        <p:strVal val="visible"/>
                                      </p:to>
                                    </p:set>
                                    <p:animEffect transition="in" filter="dissolve">
                                      <p:cBhvr>
                                        <p:cTn id="13" dur="500"/>
                                        <p:tgtEl>
                                          <p:spTgt spid="3078"/>
                                        </p:tgtEl>
                                      </p:cBhvr>
                                    </p:animEffect>
                                  </p:childTnLst>
                                </p:cTn>
                              </p:par>
                            </p:childTnLst>
                          </p:cTn>
                        </p:par>
                      </p:childTnLst>
                    </p:cTn>
                  </p:par>
                  <p:par>
                    <p:cTn id="14" fill="hold">
                      <p:stCondLst>
                        <p:cond delay="indefinite"/>
                      </p:stCondLst>
                      <p:childTnLst>
                        <p:par>
                          <p:cTn id="15" fill="hold">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51"/>
                                        </p:tgtEl>
                                        <p:attrNameLst>
                                          <p:attrName>style.visibility</p:attrName>
                                        </p:attrNameLst>
                                      </p:cBhvr>
                                      <p:to>
                                        <p:strVal val="visible"/>
                                      </p:to>
                                    </p:set>
                                    <p:anim calcmode="discrete" valueType="clr">
                                      <p:cBhvr override="childStyle">
                                        <p:cTn id="18"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51"/>
                                        </p:tgtEl>
                                        <p:attrNameLst>
                                          <p:attrName>fillcolor</p:attrName>
                                        </p:attrNameLst>
                                      </p:cBhvr>
                                      <p:tavLst>
                                        <p:tav tm="0">
                                          <p:val>
                                            <p:clrVal>
                                              <a:schemeClr val="accent2"/>
                                            </p:clrVal>
                                          </p:val>
                                        </p:tav>
                                        <p:tav tm="50000">
                                          <p:val>
                                            <p:clrVal>
                                              <a:schemeClr val="hlink"/>
                                            </p:clrVal>
                                          </p:val>
                                        </p:tav>
                                      </p:tavLst>
                                    </p:anim>
                                    <p:set>
                                      <p:cBhvr>
                                        <p:cTn id="20" dur="80"/>
                                        <p:tgtEl>
                                          <p:spTgt spid="51"/>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checkerboard(across)">
                                      <p:cBhvr>
                                        <p:cTn id="25" dur="500"/>
                                        <p:tgtEl>
                                          <p:spTgt spid="42"/>
                                        </p:tgtEl>
                                      </p:cBhvr>
                                    </p:animEffect>
                                  </p:childTnLst>
                                </p:cTn>
                              </p:par>
                            </p:childTnLst>
                          </p:cTn>
                        </p:par>
                        <p:par>
                          <p:cTn id="26" fill="hold">
                            <p:stCondLst>
                              <p:cond delay="500"/>
                            </p:stCondLst>
                            <p:childTnLst>
                              <p:par>
                                <p:cTn id="27" presetID="5" presetClass="entr" presetSubtype="10"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checkerboard(across)">
                                      <p:cBhvr>
                                        <p:cTn id="29" dur="500"/>
                                        <p:tgtEl>
                                          <p:spTgt spid="43"/>
                                        </p:tgtEl>
                                      </p:cBhvr>
                                    </p:animEffect>
                                  </p:childTnLst>
                                </p:cTn>
                              </p:par>
                            </p:childTnLst>
                          </p:cTn>
                        </p:par>
                        <p:par>
                          <p:cTn id="30" fill="hold">
                            <p:stCondLst>
                              <p:cond delay="1000"/>
                            </p:stCondLst>
                            <p:childTnLst>
                              <p:par>
                                <p:cTn id="31" presetID="5" presetClass="entr" presetSubtype="10"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checkerboard(across)">
                                      <p:cBhvr>
                                        <p:cTn id="33" dur="500"/>
                                        <p:tgtEl>
                                          <p:spTgt spid="47"/>
                                        </p:tgtEl>
                                      </p:cBhvr>
                                    </p:animEffect>
                                  </p:childTnLst>
                                </p:cTn>
                              </p:par>
                            </p:childTnLst>
                          </p:cTn>
                        </p:par>
                        <p:par>
                          <p:cTn id="34" fill="hold">
                            <p:stCondLst>
                              <p:cond delay="1500"/>
                            </p:stCondLst>
                            <p:childTnLst>
                              <p:par>
                                <p:cTn id="35" presetID="5" presetClass="entr" presetSubtype="10" fill="hold"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checkerboard(across)">
                                      <p:cBhvr>
                                        <p:cTn id="37" dur="500"/>
                                        <p:tgtEl>
                                          <p:spTgt spid="44"/>
                                        </p:tgtEl>
                                      </p:cBhvr>
                                    </p:animEffect>
                                  </p:childTnLst>
                                </p:cTn>
                              </p:par>
                            </p:childTnLst>
                          </p:cTn>
                        </p:par>
                        <p:par>
                          <p:cTn id="38" fill="hold">
                            <p:stCondLst>
                              <p:cond delay="2000"/>
                            </p:stCondLst>
                            <p:childTnLst>
                              <p:par>
                                <p:cTn id="39" presetID="5" presetClass="entr" presetSubtype="10" fill="hold" grpId="0"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checkerboard(across)">
                                      <p:cBhvr>
                                        <p:cTn id="41" dur="500"/>
                                        <p:tgtEl>
                                          <p:spTgt spid="49"/>
                                        </p:tgtEl>
                                      </p:cBhvr>
                                    </p:animEffect>
                                  </p:childTnLst>
                                </p:cTn>
                              </p:par>
                            </p:childTnLst>
                          </p:cTn>
                        </p:par>
                        <p:par>
                          <p:cTn id="42" fill="hold">
                            <p:stCondLst>
                              <p:cond delay="2500"/>
                            </p:stCondLst>
                            <p:childTnLst>
                              <p:par>
                                <p:cTn id="43" presetID="5" presetClass="entr" presetSubtype="10" fill="hold" grpId="0"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checkerboard(across)">
                                      <p:cBhvr>
                                        <p:cTn id="45" dur="500"/>
                                        <p:tgtEl>
                                          <p:spTgt spid="50"/>
                                        </p:tgtEl>
                                      </p:cBhvr>
                                    </p:animEffect>
                                  </p:childTnLst>
                                </p:cTn>
                              </p:par>
                            </p:childTnLst>
                          </p:cTn>
                        </p:par>
                        <p:par>
                          <p:cTn id="46" fill="hold">
                            <p:stCondLst>
                              <p:cond delay="3000"/>
                            </p:stCondLst>
                            <p:childTnLst>
                              <p:par>
                                <p:cTn id="47" presetID="5" presetClass="entr" presetSubtype="10" fill="hold" grpId="0"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checkerboard(across)">
                                      <p:cBhvr>
                                        <p:cTn id="49" dur="500"/>
                                        <p:tgtEl>
                                          <p:spTgt spid="48"/>
                                        </p:tgtEl>
                                      </p:cBhvr>
                                    </p:animEffect>
                                  </p:childTnLst>
                                </p:cTn>
                              </p:par>
                            </p:childTnLst>
                          </p:cTn>
                        </p:par>
                        <p:par>
                          <p:cTn id="50" fill="hold">
                            <p:stCondLst>
                              <p:cond delay="3500"/>
                            </p:stCondLst>
                            <p:childTnLst>
                              <p:par>
                                <p:cTn id="51" presetID="5" presetClass="entr" presetSubtype="10" fill="hold"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checkerboard(across)">
                                      <p:cBhvr>
                                        <p:cTn id="53" dur="500"/>
                                        <p:tgtEl>
                                          <p:spTgt spid="45"/>
                                        </p:tgtEl>
                                      </p:cBhvr>
                                    </p:animEffect>
                                  </p:childTnLst>
                                </p:cTn>
                              </p:par>
                            </p:childTnLst>
                          </p:cTn>
                        </p:par>
                        <p:par>
                          <p:cTn id="54" fill="hold">
                            <p:stCondLst>
                              <p:cond delay="4000"/>
                            </p:stCondLst>
                            <p:childTnLst>
                              <p:par>
                                <p:cTn id="55" presetID="5" presetClass="entr" presetSubtype="10"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checkerboard(across)">
                                      <p:cBhvr>
                                        <p:cTn id="5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7" grpId="0"/>
      <p:bldP spid="48" grpId="0"/>
      <p:bldP spid="49" grpId="0"/>
      <p:bldP spid="50" grpId="0"/>
      <p:bldP spid="5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dirty="0" smtClean="0"/>
              <a:t>Diffusion &amp; </a:t>
            </a:r>
            <a:r>
              <a:rPr lang="en-US" dirty="0" err="1" smtClean="0"/>
              <a:t>Rxn</a:t>
            </a:r>
            <a:r>
              <a:rPr lang="en-US" dirty="0" smtClean="0"/>
              <a:t> in a Spherical Catalyst</a:t>
            </a:r>
            <a:endParaRPr lang="en-US" dirty="0"/>
          </a:p>
        </p:txBody>
      </p:sp>
      <p:graphicFrame>
        <p:nvGraphicFramePr>
          <p:cNvPr id="12" name="Object 32"/>
          <p:cNvGraphicFramePr>
            <a:graphicFrameLocks noChangeAspect="1"/>
          </p:cNvGraphicFramePr>
          <p:nvPr>
            <p:extLst>
              <p:ext uri="{D42A27DB-BD31-4B8C-83A1-F6EECF244321}">
                <p14:modId xmlns:p14="http://schemas.microsoft.com/office/powerpoint/2010/main" val="471745625"/>
              </p:ext>
            </p:extLst>
          </p:nvPr>
        </p:nvGraphicFramePr>
        <p:xfrm>
          <a:off x="2743200" y="824750"/>
          <a:ext cx="6299200" cy="511175"/>
        </p:xfrm>
        <a:graphic>
          <a:graphicData uri="http://schemas.openxmlformats.org/presentationml/2006/ole">
            <mc:AlternateContent xmlns:mc="http://schemas.openxmlformats.org/markup-compatibility/2006">
              <mc:Choice xmlns:v="urn:schemas-microsoft-com:vml" Requires="v">
                <p:oleObj spid="_x0000_s76801" name="Equation" r:id="rId3" imgW="6095880" imgH="507960" progId="Equation.DSMT4">
                  <p:embed/>
                </p:oleObj>
              </mc:Choice>
              <mc:Fallback>
                <p:oleObj name="Equation" r:id="rId3" imgW="6095880" imgH="507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824750"/>
                        <a:ext cx="62992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14" name="Object 6"/>
          <p:cNvGraphicFramePr>
            <a:graphicFrameLocks noChangeAspect="1"/>
          </p:cNvGraphicFramePr>
          <p:nvPr>
            <p:extLst>
              <p:ext uri="{D42A27DB-BD31-4B8C-83A1-F6EECF244321}">
                <p14:modId xmlns:p14="http://schemas.microsoft.com/office/powerpoint/2010/main" val="208317362"/>
              </p:ext>
            </p:extLst>
          </p:nvPr>
        </p:nvGraphicFramePr>
        <p:xfrm>
          <a:off x="4260850" y="2058988"/>
          <a:ext cx="3616325" cy="574675"/>
        </p:xfrm>
        <a:graphic>
          <a:graphicData uri="http://schemas.openxmlformats.org/presentationml/2006/ole">
            <mc:AlternateContent xmlns:mc="http://schemas.openxmlformats.org/markup-compatibility/2006">
              <mc:Choice xmlns:v="urn:schemas-microsoft-com:vml" Requires="v">
                <p:oleObj spid="_x0000_s76802" name="Equation" r:id="rId5" imgW="4203360" imgH="622080" progId="Equation.DSMT4">
                  <p:embed/>
                </p:oleObj>
              </mc:Choice>
              <mc:Fallback>
                <p:oleObj name="Equation" r:id="rId5" imgW="4203360" imgH="622080" progId="Equation.DSMT4">
                  <p:embed/>
                  <p:pic>
                    <p:nvPicPr>
                      <p:cNvPr id="0" name=""/>
                      <p:cNvPicPr>
                        <a:picLocks noChangeAspect="1" noChangeArrowheads="1"/>
                      </p:cNvPicPr>
                      <p:nvPr/>
                    </p:nvPicPr>
                    <p:blipFill>
                      <a:blip r:embed="rId6"/>
                      <a:srcRect/>
                      <a:stretch>
                        <a:fillRect/>
                      </a:stretch>
                    </p:blipFill>
                    <p:spPr bwMode="auto">
                      <a:xfrm>
                        <a:off x="4260850" y="2058988"/>
                        <a:ext cx="36163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pSp>
        <p:nvGrpSpPr>
          <p:cNvPr id="15" name="Group 36"/>
          <p:cNvGrpSpPr>
            <a:grpSpLocks/>
          </p:cNvGrpSpPr>
          <p:nvPr/>
        </p:nvGrpSpPr>
        <p:grpSpPr bwMode="auto">
          <a:xfrm>
            <a:off x="100076" y="1103139"/>
            <a:ext cx="2490724" cy="2325861"/>
            <a:chOff x="192" y="678"/>
            <a:chExt cx="1627" cy="1443"/>
          </a:xfrm>
        </p:grpSpPr>
        <p:grpSp>
          <p:nvGrpSpPr>
            <p:cNvPr id="16" name="Group 4"/>
            <p:cNvGrpSpPr>
              <a:grpSpLocks/>
            </p:cNvGrpSpPr>
            <p:nvPr/>
          </p:nvGrpSpPr>
          <p:grpSpPr bwMode="auto">
            <a:xfrm>
              <a:off x="326" y="703"/>
              <a:ext cx="1493" cy="1418"/>
              <a:chOff x="311" y="2344"/>
              <a:chExt cx="1132" cy="1044"/>
            </a:xfrm>
          </p:grpSpPr>
          <p:grpSp>
            <p:nvGrpSpPr>
              <p:cNvPr id="26" name="Group 5" descr="新聞紙"/>
              <p:cNvGrpSpPr>
                <a:grpSpLocks/>
              </p:cNvGrpSpPr>
              <p:nvPr/>
            </p:nvGrpSpPr>
            <p:grpSpPr bwMode="auto">
              <a:xfrm>
                <a:off x="311" y="2344"/>
                <a:ext cx="1132" cy="1044"/>
                <a:chOff x="436" y="2586"/>
                <a:chExt cx="1132" cy="1044"/>
              </a:xfrm>
            </p:grpSpPr>
            <p:sp>
              <p:nvSpPr>
                <p:cNvPr id="29" name="Oval 6" descr="新聞紙"/>
                <p:cNvSpPr>
                  <a:spLocks noChangeArrowheads="1"/>
                </p:cNvSpPr>
                <p:nvPr/>
              </p:nvSpPr>
              <p:spPr bwMode="auto">
                <a:xfrm>
                  <a:off x="436" y="2586"/>
                  <a:ext cx="1132" cy="1044"/>
                </a:xfrm>
                <a:prstGeom prst="ellipse">
                  <a:avLst/>
                </a:prstGeom>
                <a:blipFill dpi="0" rotWithShape="0">
                  <a:blip r:embed="rId7" cstate="print"/>
                  <a:srcRect/>
                  <a:tile tx="0" ty="0" sx="100000" sy="100000" flip="none" algn="tl"/>
                </a:blipFill>
                <a:ln w="9525">
                  <a:solidFill>
                    <a:srgbClr val="808080"/>
                  </a:solidFill>
                  <a:round/>
                  <a:headEnd/>
                  <a:tailEnd/>
                </a:ln>
                <a:effectLst/>
              </p:spPr>
              <p:txBody>
                <a:bodyPr wrap="none" anchor="ctr"/>
                <a:lstStyle/>
                <a:p>
                  <a:endParaRPr lang="en-US"/>
                </a:p>
              </p:txBody>
            </p:sp>
            <p:sp>
              <p:nvSpPr>
                <p:cNvPr id="30" name="Freeform 7" descr="新聞紙"/>
                <p:cNvSpPr>
                  <a:spLocks/>
                </p:cNvSpPr>
                <p:nvPr/>
              </p:nvSpPr>
              <p:spPr bwMode="auto">
                <a:xfrm>
                  <a:off x="971" y="2592"/>
                  <a:ext cx="65" cy="382"/>
                </a:xfrm>
                <a:custGeom>
                  <a:avLst/>
                  <a:gdLst/>
                  <a:ahLst/>
                  <a:cxnLst>
                    <a:cxn ang="0">
                      <a:pos x="34" y="0"/>
                    </a:cxn>
                    <a:cxn ang="0">
                      <a:pos x="34" y="280"/>
                    </a:cxn>
                    <a:cxn ang="0">
                      <a:pos x="65" y="327"/>
                    </a:cxn>
                    <a:cxn ang="0">
                      <a:pos x="65" y="382"/>
                    </a:cxn>
                  </a:cxnLst>
                  <a:rect l="0" t="0" r="r" b="b"/>
                  <a:pathLst>
                    <a:path w="65" h="382">
                      <a:moveTo>
                        <a:pt x="34" y="0"/>
                      </a:moveTo>
                      <a:cubicBezTo>
                        <a:pt x="0" y="99"/>
                        <a:pt x="7" y="69"/>
                        <a:pt x="34" y="280"/>
                      </a:cubicBezTo>
                      <a:cubicBezTo>
                        <a:pt x="36" y="299"/>
                        <a:pt x="65" y="308"/>
                        <a:pt x="65" y="327"/>
                      </a:cubicBezTo>
                      <a:cubicBezTo>
                        <a:pt x="65" y="345"/>
                        <a:pt x="65" y="364"/>
                        <a:pt x="65" y="382"/>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1" name="Freeform 8" descr="新聞紙"/>
                <p:cNvSpPr>
                  <a:spLocks/>
                </p:cNvSpPr>
                <p:nvPr/>
              </p:nvSpPr>
              <p:spPr bwMode="auto">
                <a:xfrm>
                  <a:off x="999" y="3039"/>
                  <a:ext cx="500" cy="148"/>
                </a:xfrm>
                <a:custGeom>
                  <a:avLst/>
                  <a:gdLst/>
                  <a:ahLst/>
                  <a:cxnLst>
                    <a:cxn ang="0">
                      <a:pos x="497" y="0"/>
                    </a:cxn>
                    <a:cxn ang="0">
                      <a:pos x="411" y="31"/>
                    </a:cxn>
                    <a:cxn ang="0">
                      <a:pos x="146" y="63"/>
                    </a:cxn>
                    <a:cxn ang="0">
                      <a:pos x="76" y="94"/>
                    </a:cxn>
                    <a:cxn ang="0">
                      <a:pos x="6" y="148"/>
                    </a:cxn>
                    <a:cxn ang="0">
                      <a:pos x="22" y="141"/>
                    </a:cxn>
                  </a:cxnLst>
                  <a:rect l="0" t="0" r="r" b="b"/>
                  <a:pathLst>
                    <a:path w="500" h="148">
                      <a:moveTo>
                        <a:pt x="497" y="0"/>
                      </a:moveTo>
                      <a:cubicBezTo>
                        <a:pt x="480" y="51"/>
                        <a:pt x="500" y="16"/>
                        <a:pt x="411" y="31"/>
                      </a:cubicBezTo>
                      <a:cubicBezTo>
                        <a:pt x="322" y="46"/>
                        <a:pt x="237" y="56"/>
                        <a:pt x="146" y="63"/>
                      </a:cubicBezTo>
                      <a:cubicBezTo>
                        <a:pt x="120" y="71"/>
                        <a:pt x="100" y="75"/>
                        <a:pt x="76" y="94"/>
                      </a:cubicBezTo>
                      <a:cubicBezTo>
                        <a:pt x="52" y="112"/>
                        <a:pt x="41" y="148"/>
                        <a:pt x="6" y="148"/>
                      </a:cubicBezTo>
                      <a:cubicBezTo>
                        <a:pt x="0" y="148"/>
                        <a:pt x="17" y="143"/>
                        <a:pt x="22" y="141"/>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2" name="Freeform 9" descr="新聞紙"/>
                <p:cNvSpPr>
                  <a:spLocks/>
                </p:cNvSpPr>
                <p:nvPr/>
              </p:nvSpPr>
              <p:spPr bwMode="auto">
                <a:xfrm>
                  <a:off x="441" y="2896"/>
                  <a:ext cx="319" cy="280"/>
                </a:xfrm>
                <a:custGeom>
                  <a:avLst/>
                  <a:gdLst/>
                  <a:ahLst/>
                  <a:cxnLst>
                    <a:cxn ang="0">
                      <a:pos x="0" y="148"/>
                    </a:cxn>
                    <a:cxn ang="0">
                      <a:pos x="70" y="86"/>
                    </a:cxn>
                    <a:cxn ang="0">
                      <a:pos x="171" y="0"/>
                    </a:cxn>
                    <a:cxn ang="0">
                      <a:pos x="265" y="132"/>
                    </a:cxn>
                    <a:cxn ang="0">
                      <a:pos x="319" y="280"/>
                    </a:cxn>
                  </a:cxnLst>
                  <a:rect l="0" t="0" r="r" b="b"/>
                  <a:pathLst>
                    <a:path w="319" h="280">
                      <a:moveTo>
                        <a:pt x="0" y="148"/>
                      </a:moveTo>
                      <a:cubicBezTo>
                        <a:pt x="53" y="95"/>
                        <a:pt x="28" y="113"/>
                        <a:pt x="70" y="86"/>
                      </a:cubicBezTo>
                      <a:cubicBezTo>
                        <a:pt x="83" y="46"/>
                        <a:pt x="131" y="14"/>
                        <a:pt x="171" y="0"/>
                      </a:cubicBezTo>
                      <a:cubicBezTo>
                        <a:pt x="237" y="31"/>
                        <a:pt x="247" y="63"/>
                        <a:pt x="265" y="132"/>
                      </a:cubicBezTo>
                      <a:cubicBezTo>
                        <a:pt x="272" y="228"/>
                        <a:pt x="247" y="246"/>
                        <a:pt x="319" y="280"/>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3" name="Freeform 10" descr="新聞紙"/>
                <p:cNvSpPr>
                  <a:spLocks/>
                </p:cNvSpPr>
                <p:nvPr/>
              </p:nvSpPr>
              <p:spPr bwMode="auto">
                <a:xfrm>
                  <a:off x="587" y="3143"/>
                  <a:ext cx="270" cy="335"/>
                </a:xfrm>
                <a:custGeom>
                  <a:avLst/>
                  <a:gdLst/>
                  <a:ahLst/>
                  <a:cxnLst>
                    <a:cxn ang="0">
                      <a:pos x="0" y="335"/>
                    </a:cxn>
                    <a:cxn ang="0">
                      <a:pos x="132" y="296"/>
                    </a:cxn>
                    <a:cxn ang="0">
                      <a:pos x="210" y="319"/>
                    </a:cxn>
                    <a:cxn ang="0">
                      <a:pos x="233" y="0"/>
                    </a:cxn>
                  </a:cxnLst>
                  <a:rect l="0" t="0" r="r" b="b"/>
                  <a:pathLst>
                    <a:path w="270" h="335">
                      <a:moveTo>
                        <a:pt x="0" y="335"/>
                      </a:moveTo>
                      <a:cubicBezTo>
                        <a:pt x="20" y="267"/>
                        <a:pt x="69" y="291"/>
                        <a:pt x="132" y="296"/>
                      </a:cubicBezTo>
                      <a:cubicBezTo>
                        <a:pt x="166" y="313"/>
                        <a:pt x="174" y="332"/>
                        <a:pt x="210" y="319"/>
                      </a:cubicBezTo>
                      <a:cubicBezTo>
                        <a:pt x="270" y="233"/>
                        <a:pt x="233" y="77"/>
                        <a:pt x="233" y="0"/>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4" name="Freeform 11" descr="新聞紙"/>
                <p:cNvSpPr>
                  <a:spLocks/>
                </p:cNvSpPr>
                <p:nvPr/>
              </p:nvSpPr>
              <p:spPr bwMode="auto">
                <a:xfrm>
                  <a:off x="506" y="3374"/>
                  <a:ext cx="195" cy="21"/>
                </a:xfrm>
                <a:custGeom>
                  <a:avLst/>
                  <a:gdLst/>
                  <a:ahLst/>
                  <a:cxnLst>
                    <a:cxn ang="0">
                      <a:pos x="0" y="0"/>
                    </a:cxn>
                    <a:cxn ang="0">
                      <a:pos x="195" y="16"/>
                    </a:cxn>
                  </a:cxnLst>
                  <a:rect l="0" t="0" r="r" b="b"/>
                  <a:pathLst>
                    <a:path w="195" h="21">
                      <a:moveTo>
                        <a:pt x="0" y="0"/>
                      </a:moveTo>
                      <a:cubicBezTo>
                        <a:pt x="63" y="21"/>
                        <a:pt x="129" y="16"/>
                        <a:pt x="195" y="16"/>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5" name="Freeform 12" descr="新聞紙"/>
                <p:cNvSpPr>
                  <a:spLocks/>
                </p:cNvSpPr>
                <p:nvPr/>
              </p:nvSpPr>
              <p:spPr bwMode="auto">
                <a:xfrm>
                  <a:off x="1055" y="3273"/>
                  <a:ext cx="348" cy="195"/>
                </a:xfrm>
                <a:custGeom>
                  <a:avLst/>
                  <a:gdLst/>
                  <a:ahLst/>
                  <a:cxnLst>
                    <a:cxn ang="0">
                      <a:pos x="348" y="195"/>
                    </a:cxn>
                    <a:cxn ang="0">
                      <a:pos x="301" y="187"/>
                    </a:cxn>
                    <a:cxn ang="0">
                      <a:pos x="238" y="140"/>
                    </a:cxn>
                    <a:cxn ang="0">
                      <a:pos x="207" y="62"/>
                    </a:cxn>
                    <a:cxn ang="0">
                      <a:pos x="90" y="0"/>
                    </a:cxn>
                    <a:cxn ang="0">
                      <a:pos x="36" y="8"/>
                    </a:cxn>
                    <a:cxn ang="0">
                      <a:pos x="12" y="140"/>
                    </a:cxn>
                  </a:cxnLst>
                  <a:rect l="0" t="0" r="r" b="b"/>
                  <a:pathLst>
                    <a:path w="348" h="195">
                      <a:moveTo>
                        <a:pt x="348" y="195"/>
                      </a:moveTo>
                      <a:cubicBezTo>
                        <a:pt x="332" y="192"/>
                        <a:pt x="315" y="194"/>
                        <a:pt x="301" y="187"/>
                      </a:cubicBezTo>
                      <a:cubicBezTo>
                        <a:pt x="278" y="175"/>
                        <a:pt x="238" y="140"/>
                        <a:pt x="238" y="140"/>
                      </a:cubicBezTo>
                      <a:cubicBezTo>
                        <a:pt x="216" y="94"/>
                        <a:pt x="227" y="120"/>
                        <a:pt x="207" y="62"/>
                      </a:cubicBezTo>
                      <a:cubicBezTo>
                        <a:pt x="194" y="24"/>
                        <a:pt x="124" y="9"/>
                        <a:pt x="90" y="0"/>
                      </a:cubicBezTo>
                      <a:cubicBezTo>
                        <a:pt x="72" y="3"/>
                        <a:pt x="53" y="1"/>
                        <a:pt x="36" y="8"/>
                      </a:cubicBezTo>
                      <a:cubicBezTo>
                        <a:pt x="0" y="24"/>
                        <a:pt x="12" y="126"/>
                        <a:pt x="12" y="140"/>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36" name="Freeform 13" descr="新聞紙"/>
                <p:cNvSpPr>
                  <a:spLocks/>
                </p:cNvSpPr>
                <p:nvPr/>
              </p:nvSpPr>
              <p:spPr bwMode="auto">
                <a:xfrm>
                  <a:off x="728" y="2650"/>
                  <a:ext cx="152" cy="428"/>
                </a:xfrm>
                <a:custGeom>
                  <a:avLst/>
                  <a:gdLst/>
                  <a:ahLst/>
                  <a:cxnLst>
                    <a:cxn ang="0">
                      <a:pos x="4" y="0"/>
                    </a:cxn>
                    <a:cxn ang="0">
                      <a:pos x="12" y="163"/>
                    </a:cxn>
                    <a:cxn ang="0">
                      <a:pos x="43" y="171"/>
                    </a:cxn>
                    <a:cxn ang="0">
                      <a:pos x="90" y="218"/>
                    </a:cxn>
                    <a:cxn ang="0">
                      <a:pos x="98" y="249"/>
                    </a:cxn>
                    <a:cxn ang="0">
                      <a:pos x="106" y="405"/>
                    </a:cxn>
                    <a:cxn ang="0">
                      <a:pos x="152" y="428"/>
                    </a:cxn>
                  </a:cxnLst>
                  <a:rect l="0" t="0" r="r" b="b"/>
                  <a:pathLst>
                    <a:path w="152" h="428">
                      <a:moveTo>
                        <a:pt x="4" y="0"/>
                      </a:moveTo>
                      <a:cubicBezTo>
                        <a:pt x="7" y="54"/>
                        <a:pt x="0" y="110"/>
                        <a:pt x="12" y="163"/>
                      </a:cubicBezTo>
                      <a:cubicBezTo>
                        <a:pt x="14" y="173"/>
                        <a:pt x="34" y="165"/>
                        <a:pt x="43" y="171"/>
                      </a:cubicBezTo>
                      <a:cubicBezTo>
                        <a:pt x="61" y="184"/>
                        <a:pt x="90" y="218"/>
                        <a:pt x="90" y="218"/>
                      </a:cubicBezTo>
                      <a:cubicBezTo>
                        <a:pt x="93" y="228"/>
                        <a:pt x="97" y="238"/>
                        <a:pt x="98" y="249"/>
                      </a:cubicBezTo>
                      <a:cubicBezTo>
                        <a:pt x="102" y="301"/>
                        <a:pt x="97" y="354"/>
                        <a:pt x="106" y="405"/>
                      </a:cubicBezTo>
                      <a:cubicBezTo>
                        <a:pt x="109" y="422"/>
                        <a:pt x="152" y="428"/>
                        <a:pt x="152" y="428"/>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27" name="Freeform 14" descr="新聞紙"/>
              <p:cNvSpPr>
                <a:spLocks/>
              </p:cNvSpPr>
              <p:nvPr/>
            </p:nvSpPr>
            <p:spPr bwMode="auto">
              <a:xfrm>
                <a:off x="958" y="2524"/>
                <a:ext cx="173" cy="328"/>
              </a:xfrm>
              <a:custGeom>
                <a:avLst/>
                <a:gdLst/>
                <a:ahLst/>
                <a:cxnLst>
                  <a:cxn ang="0">
                    <a:pos x="109" y="328"/>
                  </a:cxn>
                  <a:cxn ang="0">
                    <a:pos x="148" y="235"/>
                  </a:cxn>
                  <a:cxn ang="0">
                    <a:pos x="172" y="157"/>
                  </a:cxn>
                  <a:cxn ang="0">
                    <a:pos x="133" y="56"/>
                  </a:cxn>
                  <a:cxn ang="0">
                    <a:pos x="0" y="24"/>
                  </a:cxn>
                </a:cxnLst>
                <a:rect l="0" t="0" r="r" b="b"/>
                <a:pathLst>
                  <a:path w="173" h="328">
                    <a:moveTo>
                      <a:pt x="109" y="328"/>
                    </a:moveTo>
                    <a:cubicBezTo>
                      <a:pt x="117" y="287"/>
                      <a:pt x="118" y="265"/>
                      <a:pt x="148" y="235"/>
                    </a:cubicBezTo>
                    <a:cubicBezTo>
                      <a:pt x="167" y="178"/>
                      <a:pt x="160" y="204"/>
                      <a:pt x="172" y="157"/>
                    </a:cubicBezTo>
                    <a:cubicBezTo>
                      <a:pt x="166" y="106"/>
                      <a:pt x="173" y="82"/>
                      <a:pt x="133" y="56"/>
                    </a:cubicBezTo>
                    <a:cubicBezTo>
                      <a:pt x="114" y="0"/>
                      <a:pt x="56" y="24"/>
                      <a:pt x="0" y="24"/>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sp>
            <p:nvSpPr>
              <p:cNvPr id="28" name="Freeform 15" descr="新聞紙"/>
              <p:cNvSpPr>
                <a:spLocks/>
              </p:cNvSpPr>
              <p:nvPr/>
            </p:nvSpPr>
            <p:spPr bwMode="auto">
              <a:xfrm>
                <a:off x="590" y="3039"/>
                <a:ext cx="298" cy="319"/>
              </a:xfrm>
              <a:custGeom>
                <a:avLst/>
                <a:gdLst/>
                <a:ahLst/>
                <a:cxnLst>
                  <a:cxn ang="0">
                    <a:pos x="95" y="343"/>
                  </a:cxn>
                  <a:cxn ang="0">
                    <a:pos x="33" y="78"/>
                  </a:cxn>
                  <a:cxn ang="0">
                    <a:pos x="49" y="0"/>
                  </a:cxn>
                  <a:cxn ang="0">
                    <a:pos x="181" y="8"/>
                  </a:cxn>
                  <a:cxn ang="0">
                    <a:pos x="298" y="39"/>
                  </a:cxn>
                </a:cxnLst>
                <a:rect l="0" t="0" r="r" b="b"/>
                <a:pathLst>
                  <a:path w="298" h="343">
                    <a:moveTo>
                      <a:pt x="95" y="343"/>
                    </a:moveTo>
                    <a:cubicBezTo>
                      <a:pt x="90" y="206"/>
                      <a:pt x="131" y="139"/>
                      <a:pt x="33" y="78"/>
                    </a:cubicBezTo>
                    <a:cubicBezTo>
                      <a:pt x="15" y="40"/>
                      <a:pt x="0" y="16"/>
                      <a:pt x="49" y="0"/>
                    </a:cubicBezTo>
                    <a:cubicBezTo>
                      <a:pt x="93" y="3"/>
                      <a:pt x="138" y="0"/>
                      <a:pt x="181" y="8"/>
                    </a:cubicBezTo>
                    <a:cubicBezTo>
                      <a:pt x="205" y="12"/>
                      <a:pt x="279" y="56"/>
                      <a:pt x="298" y="39"/>
                    </a:cubicBezTo>
                  </a:path>
                </a:pathLst>
              </a:custGeom>
              <a:blipFill dpi="0" rotWithShape="0">
                <a:blip r:embed="rId7" cstate="print"/>
                <a:srcRect/>
                <a:tile tx="0" ty="0" sx="100000" sy="100000" flip="none" algn="tl"/>
              </a:blipFill>
              <a:ln w="38100" cap="flat" cmpd="sng">
                <a:solidFill>
                  <a:srgbClr val="808080"/>
                </a:solidFill>
                <a:prstDash val="solid"/>
                <a:round/>
                <a:headEnd/>
                <a:tailEnd/>
              </a:ln>
              <a:effectLst/>
            </p:spPr>
            <p:txBody>
              <a:bodyPr wrap="none" anchor="ctr"/>
              <a:lstStyle/>
              <a:p>
                <a:endParaRPr lang="en-US"/>
              </a:p>
            </p:txBody>
          </p:sp>
        </p:grpSp>
        <p:sp>
          <p:nvSpPr>
            <p:cNvPr id="17" name="Oval 16"/>
            <p:cNvSpPr>
              <a:spLocks noChangeArrowheads="1"/>
            </p:cNvSpPr>
            <p:nvPr/>
          </p:nvSpPr>
          <p:spPr bwMode="auto">
            <a:xfrm>
              <a:off x="744" y="1100"/>
              <a:ext cx="657" cy="624"/>
            </a:xfrm>
            <a:prstGeom prst="ellipse">
              <a:avLst/>
            </a:prstGeom>
            <a:noFill/>
            <a:ln w="38100">
              <a:solidFill>
                <a:srgbClr val="006600"/>
              </a:solidFill>
              <a:round/>
              <a:headEnd/>
              <a:tailEnd/>
            </a:ln>
            <a:effectLst/>
          </p:spPr>
          <p:txBody>
            <a:bodyPr wrap="none" anchor="ctr"/>
            <a:lstStyle/>
            <a:p>
              <a:endParaRPr lang="en-US"/>
            </a:p>
          </p:txBody>
        </p:sp>
        <p:sp>
          <p:nvSpPr>
            <p:cNvPr id="18" name="Oval 17"/>
            <p:cNvSpPr>
              <a:spLocks noChangeArrowheads="1"/>
            </p:cNvSpPr>
            <p:nvPr/>
          </p:nvSpPr>
          <p:spPr bwMode="auto">
            <a:xfrm>
              <a:off x="625" y="973"/>
              <a:ext cx="896" cy="851"/>
            </a:xfrm>
            <a:prstGeom prst="ellipse">
              <a:avLst/>
            </a:prstGeom>
            <a:noFill/>
            <a:ln w="28575">
              <a:solidFill>
                <a:srgbClr val="006600"/>
              </a:solidFill>
              <a:round/>
              <a:headEnd/>
              <a:tailEnd/>
            </a:ln>
            <a:effectLst/>
          </p:spPr>
          <p:txBody>
            <a:bodyPr wrap="none" anchor="ctr"/>
            <a:lstStyle/>
            <a:p>
              <a:endParaRPr lang="en-US"/>
            </a:p>
          </p:txBody>
        </p:sp>
        <p:sp>
          <p:nvSpPr>
            <p:cNvPr id="19" name="Line 18"/>
            <p:cNvSpPr>
              <a:spLocks noChangeShapeType="1"/>
            </p:cNvSpPr>
            <p:nvPr/>
          </p:nvSpPr>
          <p:spPr bwMode="auto">
            <a:xfrm flipV="1">
              <a:off x="1035" y="1174"/>
              <a:ext cx="226" cy="226"/>
            </a:xfrm>
            <a:prstGeom prst="line">
              <a:avLst/>
            </a:prstGeom>
            <a:noFill/>
            <a:ln w="28575">
              <a:solidFill>
                <a:schemeClr val="tx1"/>
              </a:solidFill>
              <a:round/>
              <a:headEnd/>
              <a:tailEnd type="triangle" w="med" len="med"/>
            </a:ln>
            <a:effectLst/>
          </p:spPr>
          <p:txBody>
            <a:bodyPr wrap="none" anchor="ctr"/>
            <a:lstStyle/>
            <a:p>
              <a:endParaRPr lang="en-US"/>
            </a:p>
          </p:txBody>
        </p:sp>
        <p:sp>
          <p:nvSpPr>
            <p:cNvPr id="20" name="Text Box 19"/>
            <p:cNvSpPr txBox="1">
              <a:spLocks noChangeArrowheads="1"/>
            </p:cNvSpPr>
            <p:nvPr/>
          </p:nvSpPr>
          <p:spPr bwMode="auto">
            <a:xfrm>
              <a:off x="1172" y="1412"/>
              <a:ext cx="171" cy="229"/>
            </a:xfrm>
            <a:prstGeom prst="rect">
              <a:avLst/>
            </a:prstGeom>
            <a:noFill/>
            <a:ln w="9525">
              <a:noFill/>
              <a:miter lim="800000"/>
              <a:headEnd/>
              <a:tailEnd/>
            </a:ln>
            <a:effectLst/>
          </p:spPr>
          <p:txBody>
            <a:bodyPr wrap="none">
              <a:spAutoFit/>
            </a:bodyPr>
            <a:lstStyle/>
            <a:p>
              <a:r>
                <a:rPr lang="en-US" altLang="zh-TW" dirty="0">
                  <a:solidFill>
                    <a:srgbClr val="006600"/>
                  </a:solidFill>
                </a:rPr>
                <a:t>r</a:t>
              </a:r>
            </a:p>
          </p:txBody>
        </p:sp>
        <p:sp>
          <p:nvSpPr>
            <p:cNvPr id="21" name="Line 20"/>
            <p:cNvSpPr>
              <a:spLocks noChangeShapeType="1"/>
            </p:cNvSpPr>
            <p:nvPr/>
          </p:nvSpPr>
          <p:spPr bwMode="auto">
            <a:xfrm>
              <a:off x="1035" y="1400"/>
              <a:ext cx="452" cy="109"/>
            </a:xfrm>
            <a:prstGeom prst="line">
              <a:avLst/>
            </a:prstGeom>
            <a:noFill/>
            <a:ln w="28575">
              <a:solidFill>
                <a:schemeClr val="tx1"/>
              </a:solidFill>
              <a:round/>
              <a:headEnd/>
              <a:tailEnd type="triangle" w="med" len="med"/>
            </a:ln>
            <a:effectLst/>
          </p:spPr>
          <p:txBody>
            <a:bodyPr wrap="none" anchor="ctr"/>
            <a:lstStyle/>
            <a:p>
              <a:endParaRPr lang="en-US"/>
            </a:p>
          </p:txBody>
        </p:sp>
        <p:sp>
          <p:nvSpPr>
            <p:cNvPr id="22" name="Line 21"/>
            <p:cNvSpPr>
              <a:spLocks noChangeShapeType="1"/>
            </p:cNvSpPr>
            <p:nvPr/>
          </p:nvSpPr>
          <p:spPr bwMode="auto">
            <a:xfrm flipH="1">
              <a:off x="346" y="1393"/>
              <a:ext cx="717" cy="210"/>
            </a:xfrm>
            <a:prstGeom prst="line">
              <a:avLst/>
            </a:prstGeom>
            <a:noFill/>
            <a:ln w="28575">
              <a:solidFill>
                <a:schemeClr val="tx1"/>
              </a:solidFill>
              <a:round/>
              <a:headEnd/>
              <a:tailEnd type="triangle" w="med" len="med"/>
            </a:ln>
            <a:effectLst/>
          </p:spPr>
          <p:txBody>
            <a:bodyPr wrap="none" anchor="ctr"/>
            <a:lstStyle/>
            <a:p>
              <a:endParaRPr lang="en-US"/>
            </a:p>
          </p:txBody>
        </p:sp>
        <p:sp>
          <p:nvSpPr>
            <p:cNvPr id="23" name="Text Box 22"/>
            <p:cNvSpPr txBox="1">
              <a:spLocks noChangeArrowheads="1"/>
            </p:cNvSpPr>
            <p:nvPr/>
          </p:nvSpPr>
          <p:spPr bwMode="auto">
            <a:xfrm>
              <a:off x="425" y="1321"/>
              <a:ext cx="240" cy="233"/>
            </a:xfrm>
            <a:prstGeom prst="rect">
              <a:avLst/>
            </a:prstGeom>
            <a:noFill/>
            <a:ln w="9525">
              <a:noFill/>
              <a:miter lim="800000"/>
              <a:headEnd/>
              <a:tailEnd/>
            </a:ln>
            <a:effectLst/>
          </p:spPr>
          <p:txBody>
            <a:bodyPr wrap="none">
              <a:spAutoFit/>
            </a:bodyPr>
            <a:lstStyle/>
            <a:p>
              <a:r>
                <a:rPr lang="en-US" altLang="zh-TW" dirty="0"/>
                <a:t>R</a:t>
              </a:r>
            </a:p>
          </p:txBody>
        </p:sp>
        <p:sp>
          <p:nvSpPr>
            <p:cNvPr id="24" name="Text Box 23"/>
            <p:cNvSpPr txBox="1">
              <a:spLocks noChangeArrowheads="1"/>
            </p:cNvSpPr>
            <p:nvPr/>
          </p:nvSpPr>
          <p:spPr bwMode="auto">
            <a:xfrm>
              <a:off x="192" y="678"/>
              <a:ext cx="441" cy="291"/>
            </a:xfrm>
            <a:prstGeom prst="rect">
              <a:avLst/>
            </a:prstGeom>
            <a:noFill/>
            <a:ln w="9525">
              <a:noFill/>
              <a:miter lim="800000"/>
              <a:headEnd/>
              <a:tailEnd/>
            </a:ln>
            <a:effectLst/>
          </p:spPr>
          <p:txBody>
            <a:bodyPr wrap="none">
              <a:spAutoFit/>
            </a:bodyPr>
            <a:lstStyle/>
            <a:p>
              <a:r>
                <a:rPr lang="en-US" altLang="zh-TW" sz="2400"/>
                <a:t>C</a:t>
              </a:r>
              <a:r>
                <a:rPr lang="en-US" altLang="zh-TW" sz="2400" baseline="-25000"/>
                <a:t>As</a:t>
              </a:r>
              <a:endParaRPr lang="en-US" altLang="zh-TW" sz="2400"/>
            </a:p>
          </p:txBody>
        </p:sp>
        <p:sp>
          <p:nvSpPr>
            <p:cNvPr id="25" name="Freeform 24"/>
            <p:cNvSpPr>
              <a:spLocks/>
            </p:cNvSpPr>
            <p:nvPr/>
          </p:nvSpPr>
          <p:spPr bwMode="auto">
            <a:xfrm>
              <a:off x="566" y="900"/>
              <a:ext cx="345" cy="436"/>
            </a:xfrm>
            <a:custGeom>
              <a:avLst/>
              <a:gdLst/>
              <a:ahLst/>
              <a:cxnLst>
                <a:cxn ang="0">
                  <a:pos x="3" y="0"/>
                </a:cxn>
                <a:cxn ang="0">
                  <a:pos x="11" y="85"/>
                </a:cxn>
                <a:cxn ang="0">
                  <a:pos x="42" y="93"/>
                </a:cxn>
                <a:cxn ang="0">
                  <a:pos x="88" y="109"/>
                </a:cxn>
                <a:cxn ang="0">
                  <a:pos x="96" y="179"/>
                </a:cxn>
                <a:cxn ang="0">
                  <a:pos x="135" y="187"/>
                </a:cxn>
                <a:cxn ang="0">
                  <a:pos x="151" y="210"/>
                </a:cxn>
                <a:cxn ang="0">
                  <a:pos x="159" y="280"/>
                </a:cxn>
                <a:cxn ang="0">
                  <a:pos x="198" y="288"/>
                </a:cxn>
                <a:cxn ang="0">
                  <a:pos x="229" y="358"/>
                </a:cxn>
                <a:cxn ang="0">
                  <a:pos x="275" y="366"/>
                </a:cxn>
                <a:cxn ang="0">
                  <a:pos x="314" y="413"/>
                </a:cxn>
                <a:cxn ang="0">
                  <a:pos x="338" y="436"/>
                </a:cxn>
              </a:cxnLst>
              <a:rect l="0" t="0" r="r" b="b"/>
              <a:pathLst>
                <a:path w="345" h="436">
                  <a:moveTo>
                    <a:pt x="3" y="0"/>
                  </a:moveTo>
                  <a:cubicBezTo>
                    <a:pt x="6" y="28"/>
                    <a:pt x="0" y="59"/>
                    <a:pt x="11" y="85"/>
                  </a:cubicBezTo>
                  <a:cubicBezTo>
                    <a:pt x="15" y="95"/>
                    <a:pt x="32" y="90"/>
                    <a:pt x="42" y="93"/>
                  </a:cubicBezTo>
                  <a:cubicBezTo>
                    <a:pt x="57" y="98"/>
                    <a:pt x="88" y="109"/>
                    <a:pt x="88" y="109"/>
                  </a:cubicBezTo>
                  <a:cubicBezTo>
                    <a:pt x="91" y="132"/>
                    <a:pt x="84" y="159"/>
                    <a:pt x="96" y="179"/>
                  </a:cubicBezTo>
                  <a:cubicBezTo>
                    <a:pt x="103" y="190"/>
                    <a:pt x="123" y="180"/>
                    <a:pt x="135" y="187"/>
                  </a:cubicBezTo>
                  <a:cubicBezTo>
                    <a:pt x="143" y="192"/>
                    <a:pt x="146" y="202"/>
                    <a:pt x="151" y="210"/>
                  </a:cubicBezTo>
                  <a:cubicBezTo>
                    <a:pt x="154" y="233"/>
                    <a:pt x="147" y="260"/>
                    <a:pt x="159" y="280"/>
                  </a:cubicBezTo>
                  <a:cubicBezTo>
                    <a:pt x="166" y="291"/>
                    <a:pt x="186" y="281"/>
                    <a:pt x="198" y="288"/>
                  </a:cubicBezTo>
                  <a:cubicBezTo>
                    <a:pt x="220" y="301"/>
                    <a:pt x="204" y="354"/>
                    <a:pt x="229" y="358"/>
                  </a:cubicBezTo>
                  <a:cubicBezTo>
                    <a:pt x="244" y="361"/>
                    <a:pt x="260" y="363"/>
                    <a:pt x="275" y="366"/>
                  </a:cubicBezTo>
                  <a:cubicBezTo>
                    <a:pt x="345" y="433"/>
                    <a:pt x="260" y="348"/>
                    <a:pt x="314" y="413"/>
                  </a:cubicBezTo>
                  <a:cubicBezTo>
                    <a:pt x="321" y="422"/>
                    <a:pt x="338" y="436"/>
                    <a:pt x="338" y="436"/>
                  </a:cubicBezTo>
                </a:path>
              </a:pathLst>
            </a:custGeom>
            <a:noFill/>
            <a:ln w="38100" cap="flat" cmpd="sng">
              <a:solidFill>
                <a:srgbClr val="FF0000"/>
              </a:solidFill>
              <a:prstDash val="solid"/>
              <a:round/>
              <a:headEnd type="none" w="med" len="med"/>
              <a:tailEnd type="triangle" w="med" len="med"/>
            </a:ln>
            <a:effectLst/>
          </p:spPr>
          <p:txBody>
            <a:bodyPr wrap="none" anchor="ctr"/>
            <a:lstStyle/>
            <a:p>
              <a:endParaRPr lang="en-US"/>
            </a:p>
          </p:txBody>
        </p:sp>
      </p:grpSp>
      <p:sp>
        <p:nvSpPr>
          <p:cNvPr id="37" name="TextBox 36"/>
          <p:cNvSpPr txBox="1"/>
          <p:nvPr/>
        </p:nvSpPr>
        <p:spPr>
          <a:xfrm>
            <a:off x="3119437" y="2650325"/>
            <a:ext cx="2819400" cy="778675"/>
          </a:xfrm>
          <a:prstGeom prst="rect">
            <a:avLst/>
          </a:prstGeom>
          <a:noFill/>
        </p:spPr>
        <p:txBody>
          <a:bodyPr wrap="square" rtlCol="0">
            <a:spAutoFit/>
          </a:bodyPr>
          <a:lstStyle/>
          <a:p>
            <a:r>
              <a:rPr lang="en-US" sz="2000" dirty="0" smtClean="0">
                <a:solidFill>
                  <a:srgbClr val="0000FF"/>
                </a:solidFill>
              </a:rPr>
              <a:t>Write the rate law based on surface area:</a:t>
            </a:r>
          </a:p>
        </p:txBody>
      </p:sp>
      <p:graphicFrame>
        <p:nvGraphicFramePr>
          <p:cNvPr id="38" name="Object 37"/>
          <p:cNvGraphicFramePr>
            <a:graphicFrameLocks noChangeAspect="1"/>
          </p:cNvGraphicFramePr>
          <p:nvPr>
            <p:extLst>
              <p:ext uri="{D42A27DB-BD31-4B8C-83A1-F6EECF244321}">
                <p14:modId xmlns:p14="http://schemas.microsoft.com/office/powerpoint/2010/main" val="1250925707"/>
              </p:ext>
            </p:extLst>
          </p:nvPr>
        </p:nvGraphicFramePr>
        <p:xfrm>
          <a:off x="5892800" y="2692400"/>
          <a:ext cx="2641600" cy="660400"/>
        </p:xfrm>
        <a:graphic>
          <a:graphicData uri="http://schemas.openxmlformats.org/presentationml/2006/ole">
            <mc:AlternateContent xmlns:mc="http://schemas.openxmlformats.org/markup-compatibility/2006">
              <mc:Choice xmlns:v="urn:schemas-microsoft-com:vml" Requires="v">
                <p:oleObj spid="_x0000_s76803" name="Equation" r:id="rId8" imgW="2641320" imgH="660240" progId="Equation.DSMT4">
                  <p:embed/>
                </p:oleObj>
              </mc:Choice>
              <mc:Fallback>
                <p:oleObj name="Equation" r:id="rId8" imgW="2641320" imgH="660240" progId="Equation.DSMT4">
                  <p:embed/>
                  <p:pic>
                    <p:nvPicPr>
                      <p:cNvPr id="0" name=""/>
                      <p:cNvPicPr>
                        <a:picLocks noChangeAspect="1" noChangeArrowheads="1"/>
                      </p:cNvPicPr>
                      <p:nvPr/>
                    </p:nvPicPr>
                    <p:blipFill>
                      <a:blip r:embed="rId9"/>
                      <a:srcRect/>
                      <a:stretch>
                        <a:fillRect/>
                      </a:stretch>
                    </p:blipFill>
                    <p:spPr bwMode="auto">
                      <a:xfrm>
                        <a:off x="5892800" y="2692400"/>
                        <a:ext cx="26416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TextBox 38"/>
          <p:cNvSpPr txBox="1"/>
          <p:nvPr/>
        </p:nvSpPr>
        <p:spPr>
          <a:xfrm>
            <a:off x="152400" y="3642070"/>
            <a:ext cx="2377895" cy="400110"/>
          </a:xfrm>
          <a:prstGeom prst="rect">
            <a:avLst/>
          </a:prstGeom>
          <a:noFill/>
        </p:spPr>
        <p:txBody>
          <a:bodyPr wrap="none" rtlCol="0">
            <a:spAutoFit/>
          </a:bodyPr>
          <a:lstStyle/>
          <a:p>
            <a:r>
              <a:rPr lang="en-US" sz="2000" dirty="0" smtClean="0">
                <a:solidFill>
                  <a:srgbClr val="0000FF"/>
                </a:solidFill>
              </a:rPr>
              <a:t>Relate </a:t>
            </a:r>
            <a:r>
              <a:rPr lang="en-US" sz="2000" dirty="0" err="1" smtClean="0">
                <a:solidFill>
                  <a:srgbClr val="0000FF"/>
                </a:solidFill>
              </a:rPr>
              <a:t>r’</a:t>
            </a:r>
            <a:r>
              <a:rPr lang="en-US" sz="2000" baseline="-25000" dirty="0" err="1" smtClean="0">
                <a:solidFill>
                  <a:srgbClr val="0000FF"/>
                </a:solidFill>
              </a:rPr>
              <a:t>A</a:t>
            </a:r>
            <a:r>
              <a:rPr lang="en-US" sz="2000" dirty="0" smtClean="0">
                <a:solidFill>
                  <a:srgbClr val="0000FF"/>
                </a:solidFill>
              </a:rPr>
              <a:t> to </a:t>
            </a:r>
            <a:r>
              <a:rPr lang="en-US" sz="2000" dirty="0" err="1" smtClean="0">
                <a:solidFill>
                  <a:srgbClr val="0000FF"/>
                </a:solidFill>
              </a:rPr>
              <a:t>r’’</a:t>
            </a:r>
            <a:r>
              <a:rPr lang="en-US" sz="2000" baseline="-25000" dirty="0" err="1" smtClean="0">
                <a:solidFill>
                  <a:srgbClr val="0000FF"/>
                </a:solidFill>
              </a:rPr>
              <a:t>A</a:t>
            </a:r>
            <a:r>
              <a:rPr lang="en-US" sz="2000" baseline="-25000" dirty="0" smtClean="0">
                <a:solidFill>
                  <a:srgbClr val="0000FF"/>
                </a:solidFill>
              </a:rPr>
              <a:t> </a:t>
            </a:r>
            <a:r>
              <a:rPr lang="en-US" sz="2000" dirty="0" smtClean="0">
                <a:solidFill>
                  <a:srgbClr val="0000FF"/>
                </a:solidFill>
              </a:rPr>
              <a:t>by: </a:t>
            </a:r>
          </a:p>
        </p:txBody>
      </p:sp>
      <p:graphicFrame>
        <p:nvGraphicFramePr>
          <p:cNvPr id="40" name="Object 39"/>
          <p:cNvGraphicFramePr>
            <a:graphicFrameLocks noChangeAspect="1"/>
          </p:cNvGraphicFramePr>
          <p:nvPr>
            <p:extLst>
              <p:ext uri="{D42A27DB-BD31-4B8C-83A1-F6EECF244321}">
                <p14:modId xmlns:p14="http://schemas.microsoft.com/office/powerpoint/2010/main" val="1148638862"/>
              </p:ext>
            </p:extLst>
          </p:nvPr>
        </p:nvGraphicFramePr>
        <p:xfrm>
          <a:off x="2770188" y="3505200"/>
          <a:ext cx="2603500" cy="673100"/>
        </p:xfrm>
        <a:graphic>
          <a:graphicData uri="http://schemas.openxmlformats.org/presentationml/2006/ole">
            <mc:AlternateContent xmlns:mc="http://schemas.openxmlformats.org/markup-compatibility/2006">
              <mc:Choice xmlns:v="urn:schemas-microsoft-com:vml" Requires="v">
                <p:oleObj spid="_x0000_s76804" name="Equation" r:id="rId10" imgW="2603160" imgH="672840" progId="Equation.DSMT4">
                  <p:embed/>
                </p:oleObj>
              </mc:Choice>
              <mc:Fallback>
                <p:oleObj name="Equation" r:id="rId10" imgW="2603160" imgH="672840" progId="Equation.DSMT4">
                  <p:embed/>
                  <p:pic>
                    <p:nvPicPr>
                      <p:cNvPr id="0" name=""/>
                      <p:cNvPicPr>
                        <a:picLocks noChangeAspect="1" noChangeArrowheads="1"/>
                      </p:cNvPicPr>
                      <p:nvPr/>
                    </p:nvPicPr>
                    <p:blipFill>
                      <a:blip r:embed="rId11"/>
                      <a:srcRect/>
                      <a:stretch>
                        <a:fillRect/>
                      </a:stretch>
                    </p:blipFill>
                    <p:spPr bwMode="auto">
                      <a:xfrm>
                        <a:off x="2770188" y="3505200"/>
                        <a:ext cx="260350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 name="Object 40"/>
          <p:cNvGraphicFramePr>
            <a:graphicFrameLocks noChangeAspect="1"/>
          </p:cNvGraphicFramePr>
          <p:nvPr>
            <p:extLst>
              <p:ext uri="{D42A27DB-BD31-4B8C-83A1-F6EECF244321}">
                <p14:modId xmlns:p14="http://schemas.microsoft.com/office/powerpoint/2010/main" val="615040913"/>
              </p:ext>
            </p:extLst>
          </p:nvPr>
        </p:nvGraphicFramePr>
        <p:xfrm>
          <a:off x="5842000" y="3511925"/>
          <a:ext cx="2997200" cy="660400"/>
        </p:xfrm>
        <a:graphic>
          <a:graphicData uri="http://schemas.openxmlformats.org/presentationml/2006/ole">
            <mc:AlternateContent xmlns:mc="http://schemas.openxmlformats.org/markup-compatibility/2006">
              <mc:Choice xmlns:v="urn:schemas-microsoft-com:vml" Requires="v">
                <p:oleObj spid="_x0000_s76805" name="Equation" r:id="rId12" imgW="2997000" imgH="660240" progId="Equation.DSMT4">
                  <p:embed/>
                </p:oleObj>
              </mc:Choice>
              <mc:Fallback>
                <p:oleObj name="Equation" r:id="rId12" imgW="2997000" imgH="660240" progId="Equation.DSMT4">
                  <p:embed/>
                  <p:pic>
                    <p:nvPicPr>
                      <p:cNvPr id="0" name=""/>
                      <p:cNvPicPr>
                        <a:picLocks noChangeAspect="1" noChangeArrowheads="1"/>
                      </p:cNvPicPr>
                      <p:nvPr/>
                    </p:nvPicPr>
                    <p:blipFill>
                      <a:blip r:embed="rId13"/>
                      <a:srcRect/>
                      <a:stretch>
                        <a:fillRect/>
                      </a:stretch>
                    </p:blipFill>
                    <p:spPr bwMode="auto">
                      <a:xfrm>
                        <a:off x="5842000" y="3511925"/>
                        <a:ext cx="29972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TextBox 41"/>
          <p:cNvSpPr txBox="1"/>
          <p:nvPr/>
        </p:nvSpPr>
        <p:spPr>
          <a:xfrm>
            <a:off x="5181600" y="4315688"/>
            <a:ext cx="3276600" cy="707886"/>
          </a:xfrm>
          <a:prstGeom prst="rect">
            <a:avLst/>
          </a:prstGeom>
          <a:noFill/>
        </p:spPr>
        <p:txBody>
          <a:bodyPr wrap="square" rtlCol="0">
            <a:spAutoFit/>
          </a:bodyPr>
          <a:lstStyle/>
          <a:p>
            <a:r>
              <a:rPr lang="en-US" sz="2000" dirty="0" smtClean="0">
                <a:solidFill>
                  <a:srgbClr val="0000FF"/>
                </a:solidFill>
              </a:rPr>
              <a:t>Insert the </a:t>
            </a:r>
            <a:r>
              <a:rPr lang="en-US" sz="2000" dirty="0" smtClean="0">
                <a:solidFill>
                  <a:srgbClr val="A800D0"/>
                </a:solidFill>
              </a:rPr>
              <a:t>diffusion </a:t>
            </a:r>
            <a:r>
              <a:rPr lang="en-US" sz="2000" dirty="0" err="1" smtClean="0">
                <a:solidFill>
                  <a:srgbClr val="A800D0"/>
                </a:solidFill>
              </a:rPr>
              <a:t>eq</a:t>
            </a:r>
            <a:r>
              <a:rPr lang="en-US" sz="2000" dirty="0" smtClean="0">
                <a:solidFill>
                  <a:srgbClr val="A800D0"/>
                </a:solidFill>
              </a:rPr>
              <a:t> </a:t>
            </a:r>
            <a:r>
              <a:rPr lang="en-US" sz="2000" dirty="0" smtClean="0">
                <a:solidFill>
                  <a:srgbClr val="0000FF"/>
                </a:solidFill>
              </a:rPr>
              <a:t>&amp; the </a:t>
            </a:r>
            <a:r>
              <a:rPr lang="en-US" sz="2000" dirty="0" smtClean="0">
                <a:solidFill>
                  <a:srgbClr val="00B050"/>
                </a:solidFill>
              </a:rPr>
              <a:t>rate </a:t>
            </a:r>
            <a:r>
              <a:rPr lang="en-US" sz="2000" dirty="0" err="1" smtClean="0">
                <a:solidFill>
                  <a:srgbClr val="00B050"/>
                </a:solidFill>
              </a:rPr>
              <a:t>eq</a:t>
            </a:r>
            <a:r>
              <a:rPr lang="en-US" sz="2000" dirty="0" smtClean="0">
                <a:solidFill>
                  <a:srgbClr val="00B050"/>
                </a:solidFill>
              </a:rPr>
              <a:t> </a:t>
            </a:r>
            <a:r>
              <a:rPr lang="en-US" sz="2000" dirty="0" smtClean="0">
                <a:solidFill>
                  <a:srgbClr val="0000FF"/>
                </a:solidFill>
              </a:rPr>
              <a:t>into the BMB:</a:t>
            </a:r>
          </a:p>
        </p:txBody>
      </p:sp>
      <p:graphicFrame>
        <p:nvGraphicFramePr>
          <p:cNvPr id="43" name="Object 42"/>
          <p:cNvGraphicFramePr>
            <a:graphicFrameLocks noChangeAspect="1"/>
          </p:cNvGraphicFramePr>
          <p:nvPr>
            <p:extLst/>
          </p:nvPr>
        </p:nvGraphicFramePr>
        <p:xfrm>
          <a:off x="457200" y="5251879"/>
          <a:ext cx="4203700" cy="685800"/>
        </p:xfrm>
        <a:graphic>
          <a:graphicData uri="http://schemas.openxmlformats.org/presentationml/2006/ole">
            <mc:AlternateContent xmlns:mc="http://schemas.openxmlformats.org/markup-compatibility/2006">
              <mc:Choice xmlns:v="urn:schemas-microsoft-com:vml" Requires="v">
                <p:oleObj spid="_x0000_s76806" name="Equation" r:id="rId14" imgW="4203360" imgH="685800" progId="Equation.DSMT4">
                  <p:embed/>
                </p:oleObj>
              </mc:Choice>
              <mc:Fallback>
                <p:oleObj name="Equation" r:id="rId14" imgW="4203360" imgH="685800" progId="Equation.DSMT4">
                  <p:embed/>
                  <p:pic>
                    <p:nvPicPr>
                      <p:cNvPr id="0" name=""/>
                      <p:cNvPicPr>
                        <a:picLocks noChangeAspect="1" noChangeArrowheads="1"/>
                      </p:cNvPicPr>
                      <p:nvPr/>
                    </p:nvPicPr>
                    <p:blipFill>
                      <a:blip r:embed="rId15"/>
                      <a:srcRect/>
                      <a:stretch>
                        <a:fillRect/>
                      </a:stretch>
                    </p:blipFill>
                    <p:spPr bwMode="auto">
                      <a:xfrm>
                        <a:off x="457200" y="5251879"/>
                        <a:ext cx="42037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TextBox 43"/>
          <p:cNvSpPr txBox="1"/>
          <p:nvPr/>
        </p:nvSpPr>
        <p:spPr>
          <a:xfrm>
            <a:off x="4813300" y="5240836"/>
            <a:ext cx="4191000" cy="707886"/>
          </a:xfrm>
          <a:prstGeom prst="rect">
            <a:avLst/>
          </a:prstGeom>
          <a:noFill/>
        </p:spPr>
        <p:txBody>
          <a:bodyPr wrap="square" rtlCol="0">
            <a:spAutoFit/>
          </a:bodyPr>
          <a:lstStyle/>
          <a:p>
            <a:r>
              <a:rPr lang="en-US" sz="2000" dirty="0" smtClean="0">
                <a:solidFill>
                  <a:srgbClr val="0000FF"/>
                </a:solidFill>
              </a:rPr>
              <a:t>Boundary Conditions:</a:t>
            </a:r>
          </a:p>
          <a:p>
            <a:r>
              <a:rPr lang="en-US" sz="2000" dirty="0" smtClean="0"/>
              <a:t>C</a:t>
            </a:r>
            <a:r>
              <a:rPr lang="en-US" sz="2000" baseline="-25000" dirty="0" smtClean="0"/>
              <a:t>A</a:t>
            </a:r>
            <a:r>
              <a:rPr lang="en-US" sz="2000" dirty="0" smtClean="0"/>
              <a:t> finite at r=0       C</a:t>
            </a:r>
            <a:r>
              <a:rPr lang="en-US" sz="2000" baseline="-25000" dirty="0" smtClean="0"/>
              <a:t>A</a:t>
            </a:r>
            <a:r>
              <a:rPr lang="en-US" sz="2000" dirty="0" smtClean="0"/>
              <a:t> = C</a:t>
            </a:r>
            <a:r>
              <a:rPr lang="en-US" sz="2000" baseline="-25000" dirty="0" smtClean="0"/>
              <a:t>As</a:t>
            </a:r>
            <a:r>
              <a:rPr lang="en-US" sz="2000" dirty="0" smtClean="0"/>
              <a:t> at r =R</a:t>
            </a:r>
          </a:p>
        </p:txBody>
      </p:sp>
      <p:sp>
        <p:nvSpPr>
          <p:cNvPr id="45" name="TextBox 44"/>
          <p:cNvSpPr txBox="1"/>
          <p:nvPr/>
        </p:nvSpPr>
        <p:spPr>
          <a:xfrm>
            <a:off x="1028241" y="6096000"/>
            <a:ext cx="7087518" cy="400110"/>
          </a:xfrm>
          <a:prstGeom prst="rect">
            <a:avLst/>
          </a:prstGeom>
          <a:noFill/>
        </p:spPr>
        <p:txBody>
          <a:bodyPr wrap="none" rtlCol="0">
            <a:spAutoFit/>
          </a:bodyPr>
          <a:lstStyle/>
          <a:p>
            <a:r>
              <a:rPr lang="en-US" sz="2000" dirty="0" smtClean="0">
                <a:solidFill>
                  <a:srgbClr val="0000FF"/>
                </a:solidFill>
              </a:rPr>
              <a:t>Solve to get C</a:t>
            </a:r>
            <a:r>
              <a:rPr lang="en-US" sz="2000" baseline="-25000" dirty="0" smtClean="0">
                <a:solidFill>
                  <a:srgbClr val="0000FF"/>
                </a:solidFill>
              </a:rPr>
              <a:t>A</a:t>
            </a:r>
            <a:r>
              <a:rPr lang="en-US" sz="2000" dirty="0" smtClean="0">
                <a:solidFill>
                  <a:srgbClr val="0000FF"/>
                </a:solidFill>
              </a:rPr>
              <a:t>(r) and use the diffusion equation to get </a:t>
            </a:r>
            <a:r>
              <a:rPr lang="en-US" sz="2000" dirty="0" err="1" smtClean="0">
                <a:solidFill>
                  <a:srgbClr val="0000FF"/>
                </a:solidFill>
              </a:rPr>
              <a:t>W</a:t>
            </a:r>
            <a:r>
              <a:rPr lang="en-US" sz="2000" baseline="-25000" dirty="0" err="1" smtClean="0">
                <a:solidFill>
                  <a:srgbClr val="0000FF"/>
                </a:solidFill>
              </a:rPr>
              <a:t>Ar</a:t>
            </a:r>
            <a:r>
              <a:rPr lang="en-US" sz="2000" dirty="0" smtClean="0">
                <a:solidFill>
                  <a:srgbClr val="0000FF"/>
                </a:solidFill>
              </a:rPr>
              <a:t>(r)</a:t>
            </a:r>
          </a:p>
        </p:txBody>
      </p:sp>
      <p:graphicFrame>
        <p:nvGraphicFramePr>
          <p:cNvPr id="3" name="Object 2"/>
          <p:cNvGraphicFramePr>
            <a:graphicFrameLocks noChangeAspect="1"/>
          </p:cNvGraphicFramePr>
          <p:nvPr>
            <p:extLst>
              <p:ext uri="{D42A27DB-BD31-4B8C-83A1-F6EECF244321}">
                <p14:modId xmlns:p14="http://schemas.microsoft.com/office/powerpoint/2010/main" val="4142193979"/>
              </p:ext>
            </p:extLst>
          </p:nvPr>
        </p:nvGraphicFramePr>
        <p:xfrm>
          <a:off x="871538" y="4267200"/>
          <a:ext cx="3206750" cy="804863"/>
        </p:xfrm>
        <a:graphic>
          <a:graphicData uri="http://schemas.openxmlformats.org/presentationml/2006/ole">
            <mc:AlternateContent xmlns:mc="http://schemas.openxmlformats.org/markup-compatibility/2006">
              <mc:Choice xmlns:v="urn:schemas-microsoft-com:vml" Requires="v">
                <p:oleObj spid="_x0000_s76807" name="Equation" r:id="rId16" imgW="3124080" imgH="799920" progId="Equation.DSMT4">
                  <p:embed/>
                </p:oleObj>
              </mc:Choice>
              <mc:Fallback>
                <p:oleObj name="Equation" r:id="rId16" imgW="3124080" imgH="799920" progId="Equation.DSMT4">
                  <p:embed/>
                  <p:pic>
                    <p:nvPicPr>
                      <p:cNvPr id="0" name=""/>
                      <p:cNvPicPr>
                        <a:picLocks noChangeAspect="1" noChangeArrowheads="1"/>
                      </p:cNvPicPr>
                      <p:nvPr/>
                    </p:nvPicPr>
                    <p:blipFill>
                      <a:blip r:embed="rId17"/>
                      <a:srcRect/>
                      <a:stretch>
                        <a:fillRect/>
                      </a:stretch>
                    </p:blipFill>
                    <p:spPr bwMode="auto">
                      <a:xfrm>
                        <a:off x="871538" y="4267200"/>
                        <a:ext cx="3206750"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443218910"/>
              </p:ext>
            </p:extLst>
          </p:nvPr>
        </p:nvGraphicFramePr>
        <p:xfrm>
          <a:off x="2932113" y="1322388"/>
          <a:ext cx="2708275" cy="773112"/>
        </p:xfrm>
        <a:graphic>
          <a:graphicData uri="http://schemas.openxmlformats.org/presentationml/2006/ole">
            <mc:AlternateContent xmlns:mc="http://schemas.openxmlformats.org/markup-compatibility/2006">
              <mc:Choice xmlns:v="urn:schemas-microsoft-com:vml" Requires="v">
                <p:oleObj spid="_x0000_s76808" name="Equation" r:id="rId18" imgW="2743200" imgH="799920" progId="Equation.3">
                  <p:embed/>
                </p:oleObj>
              </mc:Choice>
              <mc:Fallback>
                <p:oleObj name="Equation" r:id="rId18" imgW="2743200" imgH="799920" progId="Equation.3">
                  <p:embed/>
                  <p:pic>
                    <p:nvPicPr>
                      <p:cNvPr id="0" name=""/>
                      <p:cNvPicPr>
                        <a:picLocks noChangeAspect="1" noChangeArrowheads="1"/>
                      </p:cNvPicPr>
                      <p:nvPr/>
                    </p:nvPicPr>
                    <p:blipFill>
                      <a:blip r:embed="rId19"/>
                      <a:srcRect/>
                      <a:stretch>
                        <a:fillRect/>
                      </a:stretch>
                    </p:blipFill>
                    <p:spPr bwMode="auto">
                      <a:xfrm>
                        <a:off x="2932113" y="1322388"/>
                        <a:ext cx="2708275"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271152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7"/>
                                        </p:tgtEl>
                                        <p:attrNameLst>
                                          <p:attrName>style.visibility</p:attrName>
                                        </p:attrNameLst>
                                      </p:cBhvr>
                                      <p:to>
                                        <p:strVal val="visible"/>
                                      </p:to>
                                    </p:set>
                                    <p:anim calcmode="discrete" valueType="clr">
                                      <p:cBhvr override="childStyle">
                                        <p:cTn id="7"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7"/>
                                        </p:tgtEl>
                                        <p:attrNameLst>
                                          <p:attrName>fillcolor</p:attrName>
                                        </p:attrNameLst>
                                      </p:cBhvr>
                                      <p:tavLst>
                                        <p:tav tm="0">
                                          <p:val>
                                            <p:clrVal>
                                              <a:schemeClr val="accent2"/>
                                            </p:clrVal>
                                          </p:val>
                                        </p:tav>
                                        <p:tav tm="50000">
                                          <p:val>
                                            <p:clrVal>
                                              <a:schemeClr val="hlink"/>
                                            </p:clrVal>
                                          </p:val>
                                        </p:tav>
                                      </p:tavLst>
                                    </p:anim>
                                    <p:set>
                                      <p:cBhvr>
                                        <p:cTn id="9" dur="80"/>
                                        <p:tgtEl>
                                          <p:spTgt spid="3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38"/>
                                        </p:tgtEl>
                                        <p:attrNameLst>
                                          <p:attrName>style.visibility</p:attrName>
                                        </p:attrNameLst>
                                      </p:cBhvr>
                                      <p:to>
                                        <p:strVal val="visible"/>
                                      </p:to>
                                    </p:set>
                                    <p:animEffect transition="in" filter="wipe(left)">
                                      <p:cBhvr>
                                        <p:cTn id="14" dur="1000"/>
                                        <p:tgtEl>
                                          <p:spTgt spid="38"/>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39"/>
                                        </p:tgtEl>
                                        <p:attrNameLst>
                                          <p:attrName>style.visibility</p:attrName>
                                        </p:attrNameLst>
                                      </p:cBhvr>
                                      <p:to>
                                        <p:strVal val="visible"/>
                                      </p:to>
                                    </p:set>
                                    <p:anim calcmode="discrete" valueType="clr">
                                      <p:cBhvr override="childStyle">
                                        <p:cTn id="19" dur="80"/>
                                        <p:tgtEl>
                                          <p:spTgt spid="39"/>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9"/>
                                        </p:tgtEl>
                                        <p:attrNameLst>
                                          <p:attrName>fillcolor</p:attrName>
                                        </p:attrNameLst>
                                      </p:cBhvr>
                                      <p:tavLst>
                                        <p:tav tm="0">
                                          <p:val>
                                            <p:clrVal>
                                              <a:schemeClr val="accent2"/>
                                            </p:clrVal>
                                          </p:val>
                                        </p:tav>
                                        <p:tav tm="50000">
                                          <p:val>
                                            <p:clrVal>
                                              <a:schemeClr val="hlink"/>
                                            </p:clrVal>
                                          </p:val>
                                        </p:tav>
                                      </p:tavLst>
                                    </p:anim>
                                    <p:set>
                                      <p:cBhvr>
                                        <p:cTn id="21" dur="80"/>
                                        <p:tgtEl>
                                          <p:spTgt spid="39"/>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wipe(left)">
                                      <p:cBhvr>
                                        <p:cTn id="26" dur="1000"/>
                                        <p:tgtEl>
                                          <p:spTgt spid="4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left)">
                                      <p:cBhvr>
                                        <p:cTn id="31" dur="1000"/>
                                        <p:tgtEl>
                                          <p:spTgt spid="4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left)">
                                      <p:cBhvr>
                                        <p:cTn id="36" dur="10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grpId="0" nodeType="clickEffect">
                                  <p:stCondLst>
                                    <p:cond delay="0"/>
                                  </p:stCondLst>
                                  <p:iterate type="lt">
                                    <p:tmPct val="50000"/>
                                  </p:iterate>
                                  <p:childTnLst>
                                    <p:set>
                                      <p:cBhvr>
                                        <p:cTn id="40" dur="1" fill="hold">
                                          <p:stCondLst>
                                            <p:cond delay="0"/>
                                          </p:stCondLst>
                                        </p:cTn>
                                        <p:tgtEl>
                                          <p:spTgt spid="42"/>
                                        </p:tgtEl>
                                        <p:attrNameLst>
                                          <p:attrName>style.visibility</p:attrName>
                                        </p:attrNameLst>
                                      </p:cBhvr>
                                      <p:to>
                                        <p:strVal val="visible"/>
                                      </p:to>
                                    </p:set>
                                    <p:anim calcmode="discrete" valueType="clr">
                                      <p:cBhvr override="childStyle">
                                        <p:cTn id="41" dur="80"/>
                                        <p:tgtEl>
                                          <p:spTgt spid="42"/>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42"/>
                                        </p:tgtEl>
                                        <p:attrNameLst>
                                          <p:attrName>fillcolor</p:attrName>
                                        </p:attrNameLst>
                                      </p:cBhvr>
                                      <p:tavLst>
                                        <p:tav tm="0">
                                          <p:val>
                                            <p:clrVal>
                                              <a:schemeClr val="accent2"/>
                                            </p:clrVal>
                                          </p:val>
                                        </p:tav>
                                        <p:tav tm="50000">
                                          <p:val>
                                            <p:clrVal>
                                              <a:schemeClr val="hlink"/>
                                            </p:clrVal>
                                          </p:val>
                                        </p:tav>
                                      </p:tavLst>
                                    </p:anim>
                                    <p:set>
                                      <p:cBhvr>
                                        <p:cTn id="43" dur="80"/>
                                        <p:tgtEl>
                                          <p:spTgt spid="42"/>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wipe(left)">
                                      <p:cBhvr>
                                        <p:cTn id="48" dur="1000"/>
                                        <p:tgtEl>
                                          <p:spTgt spid="4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wipe(left)">
                                      <p:cBhvr>
                                        <p:cTn id="53" dur="2000"/>
                                        <p:tgtEl>
                                          <p:spTgt spid="44"/>
                                        </p:tgtEl>
                                      </p:cBhvr>
                                    </p:animEffect>
                                  </p:childTnLst>
                                </p:cTn>
                              </p:par>
                            </p:childTnLst>
                          </p:cTn>
                        </p:par>
                      </p:childTnLst>
                    </p:cTn>
                  </p:par>
                  <p:par>
                    <p:cTn id="54" fill="hold">
                      <p:stCondLst>
                        <p:cond delay="indefinite"/>
                      </p:stCondLst>
                      <p:childTnLst>
                        <p:par>
                          <p:cTn id="55" fill="hold">
                            <p:stCondLst>
                              <p:cond delay="0"/>
                            </p:stCondLst>
                            <p:childTnLst>
                              <p:par>
                                <p:cTn id="56" presetID="27" presetClass="entr" presetSubtype="0" fill="hold" grpId="0" nodeType="clickEffect">
                                  <p:stCondLst>
                                    <p:cond delay="0"/>
                                  </p:stCondLst>
                                  <p:iterate type="lt">
                                    <p:tmPct val="50000"/>
                                  </p:iterate>
                                  <p:childTnLst>
                                    <p:set>
                                      <p:cBhvr>
                                        <p:cTn id="57" dur="1" fill="hold">
                                          <p:stCondLst>
                                            <p:cond delay="0"/>
                                          </p:stCondLst>
                                        </p:cTn>
                                        <p:tgtEl>
                                          <p:spTgt spid="45"/>
                                        </p:tgtEl>
                                        <p:attrNameLst>
                                          <p:attrName>style.visibility</p:attrName>
                                        </p:attrNameLst>
                                      </p:cBhvr>
                                      <p:to>
                                        <p:strVal val="visible"/>
                                      </p:to>
                                    </p:set>
                                    <p:anim calcmode="discrete" valueType="clr">
                                      <p:cBhvr override="childStyle">
                                        <p:cTn id="58" dur="80"/>
                                        <p:tgtEl>
                                          <p:spTgt spid="45"/>
                                        </p:tgtEl>
                                        <p:attrNameLst>
                                          <p:attrName>style.color</p:attrName>
                                        </p:attrNameLst>
                                      </p:cBhvr>
                                      <p:tavLst>
                                        <p:tav tm="0">
                                          <p:val>
                                            <p:clrVal>
                                              <a:schemeClr val="accent2"/>
                                            </p:clrVal>
                                          </p:val>
                                        </p:tav>
                                        <p:tav tm="50000">
                                          <p:val>
                                            <p:clrVal>
                                              <a:schemeClr val="hlink"/>
                                            </p:clrVal>
                                          </p:val>
                                        </p:tav>
                                      </p:tavLst>
                                    </p:anim>
                                    <p:anim calcmode="discrete" valueType="clr">
                                      <p:cBhvr>
                                        <p:cTn id="59" dur="80"/>
                                        <p:tgtEl>
                                          <p:spTgt spid="45"/>
                                        </p:tgtEl>
                                        <p:attrNameLst>
                                          <p:attrName>fillcolor</p:attrName>
                                        </p:attrNameLst>
                                      </p:cBhvr>
                                      <p:tavLst>
                                        <p:tav tm="0">
                                          <p:val>
                                            <p:clrVal>
                                              <a:schemeClr val="accent2"/>
                                            </p:clrVal>
                                          </p:val>
                                        </p:tav>
                                        <p:tav tm="50000">
                                          <p:val>
                                            <p:clrVal>
                                              <a:schemeClr val="hlink"/>
                                            </p:clrVal>
                                          </p:val>
                                        </p:tav>
                                      </p:tavLst>
                                    </p:anim>
                                    <p:set>
                                      <p:cBhvr>
                                        <p:cTn id="60" dur="80"/>
                                        <p:tgtEl>
                                          <p:spTgt spid="4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9" grpId="0"/>
      <p:bldP spid="42" grpId="0"/>
      <p:bldP spid="44" grpId="0"/>
      <p:bldP spid="4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4996"/>
          </a:xfrm>
        </p:spPr>
        <p:txBody>
          <a:bodyPr/>
          <a:lstStyle/>
          <a:p>
            <a:r>
              <a:rPr lang="en-US" dirty="0" smtClean="0"/>
              <a:t>Dimensionless Variables</a:t>
            </a:r>
            <a:endParaRPr lang="en-US" dirty="0"/>
          </a:p>
        </p:txBody>
      </p:sp>
      <p:graphicFrame>
        <p:nvGraphicFramePr>
          <p:cNvPr id="5122" name="Object 2"/>
          <p:cNvGraphicFramePr>
            <a:graphicFrameLocks noChangeAspect="1"/>
          </p:cNvGraphicFramePr>
          <p:nvPr>
            <p:extLst/>
          </p:nvPr>
        </p:nvGraphicFramePr>
        <p:xfrm>
          <a:off x="742950" y="863600"/>
          <a:ext cx="4241800" cy="685800"/>
        </p:xfrm>
        <a:graphic>
          <a:graphicData uri="http://schemas.openxmlformats.org/presentationml/2006/ole">
            <mc:AlternateContent xmlns:mc="http://schemas.openxmlformats.org/markup-compatibility/2006">
              <mc:Choice xmlns:v="urn:schemas-microsoft-com:vml" Requires="v">
                <p:oleObj spid="_x0000_s77825" name="Equation" r:id="rId3" imgW="4241520" imgH="685800" progId="Equation.DSMT4">
                  <p:embed/>
                </p:oleObj>
              </mc:Choice>
              <mc:Fallback>
                <p:oleObj name="Equation" r:id="rId3" imgW="4241520" imgH="685800" progId="Equation.DSMT4">
                  <p:embed/>
                  <p:pic>
                    <p:nvPicPr>
                      <p:cNvPr id="0" name=""/>
                      <p:cNvPicPr>
                        <a:picLocks noChangeAspect="1" noChangeArrowheads="1"/>
                      </p:cNvPicPr>
                      <p:nvPr/>
                    </p:nvPicPr>
                    <p:blipFill>
                      <a:blip r:embed="rId4"/>
                      <a:srcRect/>
                      <a:stretch>
                        <a:fillRect/>
                      </a:stretch>
                    </p:blipFill>
                    <p:spPr bwMode="auto">
                      <a:xfrm>
                        <a:off x="742950" y="863600"/>
                        <a:ext cx="42418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4972836" y="954996"/>
            <a:ext cx="3332964" cy="400110"/>
          </a:xfrm>
          <a:prstGeom prst="rect">
            <a:avLst/>
          </a:prstGeom>
          <a:noFill/>
        </p:spPr>
        <p:txBody>
          <a:bodyPr wrap="none" rtlCol="0">
            <a:spAutoFit/>
          </a:bodyPr>
          <a:lstStyle/>
          <a:p>
            <a:r>
              <a:rPr lang="en-US" sz="2000" dirty="0" smtClean="0">
                <a:solidFill>
                  <a:srgbClr val="0000FF"/>
                </a:solidFill>
              </a:rPr>
              <a:t>Put into dimensionless form</a:t>
            </a:r>
          </a:p>
        </p:txBody>
      </p:sp>
      <p:graphicFrame>
        <p:nvGraphicFramePr>
          <p:cNvPr id="5123" name="Object 3"/>
          <p:cNvGraphicFramePr>
            <a:graphicFrameLocks noChangeAspect="1"/>
          </p:cNvGraphicFramePr>
          <p:nvPr>
            <p:extLst>
              <p:ext uri="{D42A27DB-BD31-4B8C-83A1-F6EECF244321}">
                <p14:modId xmlns:p14="http://schemas.microsoft.com/office/powerpoint/2010/main" val="19525859"/>
              </p:ext>
            </p:extLst>
          </p:nvPr>
        </p:nvGraphicFramePr>
        <p:xfrm>
          <a:off x="1298575" y="1587500"/>
          <a:ext cx="1579562" cy="706438"/>
        </p:xfrm>
        <a:graphic>
          <a:graphicData uri="http://schemas.openxmlformats.org/presentationml/2006/ole">
            <mc:AlternateContent xmlns:mc="http://schemas.openxmlformats.org/markup-compatibility/2006">
              <mc:Choice xmlns:v="urn:schemas-microsoft-com:vml" Requires="v">
                <p:oleObj spid="_x0000_s77826" name="Equation" r:id="rId5" imgW="1562040" imgH="698400" progId="Equation.DSMT4">
                  <p:embed/>
                </p:oleObj>
              </mc:Choice>
              <mc:Fallback>
                <p:oleObj name="Equation" r:id="rId5" imgW="1562040" imgH="698400" progId="Equation.DSMT4">
                  <p:embed/>
                  <p:pic>
                    <p:nvPicPr>
                      <p:cNvPr id="0" name=""/>
                      <p:cNvPicPr>
                        <a:picLocks noChangeAspect="1" noChangeArrowheads="1"/>
                      </p:cNvPicPr>
                      <p:nvPr/>
                    </p:nvPicPr>
                    <p:blipFill>
                      <a:blip r:embed="rId6"/>
                      <a:srcRect/>
                      <a:stretch>
                        <a:fillRect/>
                      </a:stretch>
                    </p:blipFill>
                    <p:spPr bwMode="auto">
                      <a:xfrm>
                        <a:off x="1298575" y="1587500"/>
                        <a:ext cx="1579562"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124" name="Object 4"/>
          <p:cNvGraphicFramePr>
            <a:graphicFrameLocks noChangeAspect="1"/>
          </p:cNvGraphicFramePr>
          <p:nvPr>
            <p:extLst>
              <p:ext uri="{D42A27DB-BD31-4B8C-83A1-F6EECF244321}">
                <p14:modId xmlns:p14="http://schemas.microsoft.com/office/powerpoint/2010/main" val="1983904956"/>
              </p:ext>
            </p:extLst>
          </p:nvPr>
        </p:nvGraphicFramePr>
        <p:xfrm>
          <a:off x="228600" y="1632150"/>
          <a:ext cx="658812" cy="617537"/>
        </p:xfrm>
        <a:graphic>
          <a:graphicData uri="http://schemas.openxmlformats.org/presentationml/2006/ole">
            <mc:AlternateContent xmlns:mc="http://schemas.openxmlformats.org/markup-compatibility/2006">
              <mc:Choice xmlns:v="urn:schemas-microsoft-com:vml" Requires="v">
                <p:oleObj spid="_x0000_s77827" name="Equation" r:id="rId7" imgW="647640" imgH="609480" progId="Equation.DSMT4">
                  <p:embed/>
                </p:oleObj>
              </mc:Choice>
              <mc:Fallback>
                <p:oleObj name="Equation" r:id="rId7" imgW="647640" imgH="609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1632150"/>
                        <a:ext cx="658812"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4604712"/>
              </p:ext>
            </p:extLst>
          </p:nvPr>
        </p:nvGraphicFramePr>
        <p:xfrm>
          <a:off x="3289300" y="1539875"/>
          <a:ext cx="5702300" cy="800100"/>
        </p:xfrm>
        <a:graphic>
          <a:graphicData uri="http://schemas.openxmlformats.org/presentationml/2006/ole">
            <mc:AlternateContent xmlns:mc="http://schemas.openxmlformats.org/markup-compatibility/2006">
              <mc:Choice xmlns:v="urn:schemas-microsoft-com:vml" Requires="v">
                <p:oleObj spid="_x0000_s77828" name="Equation" r:id="rId9" imgW="5702040" imgH="799920" progId="Equation.DSMT4">
                  <p:embed/>
                </p:oleObj>
              </mc:Choice>
              <mc:Fallback>
                <p:oleObj name="Equation" r:id="rId9" imgW="5702040" imgH="799920" progId="Equation.DSMT4">
                  <p:embed/>
                  <p:pic>
                    <p:nvPicPr>
                      <p:cNvPr id="0" name=""/>
                      <p:cNvPicPr>
                        <a:picLocks noChangeAspect="1" noChangeArrowheads="1"/>
                      </p:cNvPicPr>
                      <p:nvPr/>
                    </p:nvPicPr>
                    <p:blipFill>
                      <a:blip r:embed="rId10"/>
                      <a:srcRect/>
                      <a:stretch>
                        <a:fillRect/>
                      </a:stretch>
                    </p:blipFill>
                    <p:spPr bwMode="auto">
                      <a:xfrm>
                        <a:off x="3289300" y="1539875"/>
                        <a:ext cx="5702300" cy="800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9"/>
          <p:cNvGraphicFramePr>
            <a:graphicFrameLocks noChangeAspect="1"/>
          </p:cNvGraphicFramePr>
          <p:nvPr>
            <p:extLst/>
          </p:nvPr>
        </p:nvGraphicFramePr>
        <p:xfrm>
          <a:off x="838200" y="2401014"/>
          <a:ext cx="2971800" cy="736600"/>
        </p:xfrm>
        <a:graphic>
          <a:graphicData uri="http://schemas.openxmlformats.org/presentationml/2006/ole">
            <mc:AlternateContent xmlns:mc="http://schemas.openxmlformats.org/markup-compatibility/2006">
              <mc:Choice xmlns:v="urn:schemas-microsoft-com:vml" Requires="v">
                <p:oleObj spid="_x0000_s77829" name="Equation" r:id="rId11" imgW="2971800" imgH="736560" progId="Equation.DSMT4">
                  <p:embed/>
                </p:oleObj>
              </mc:Choice>
              <mc:Fallback>
                <p:oleObj name="Equation" r:id="rId11" imgW="2971800" imgH="7365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8200" y="2401014"/>
                        <a:ext cx="2971800" cy="73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3962400" y="2401014"/>
            <a:ext cx="4191000" cy="707886"/>
          </a:xfrm>
          <a:prstGeom prst="rect">
            <a:avLst/>
          </a:prstGeom>
          <a:noFill/>
        </p:spPr>
        <p:txBody>
          <a:bodyPr wrap="square" rtlCol="0">
            <a:spAutoFit/>
          </a:bodyPr>
          <a:lstStyle/>
          <a:p>
            <a:r>
              <a:rPr lang="en-US" sz="2000" dirty="0" smtClean="0">
                <a:solidFill>
                  <a:srgbClr val="0000FF"/>
                </a:solidFill>
              </a:rPr>
              <a:t>Boundary Conditions:</a:t>
            </a:r>
          </a:p>
          <a:p>
            <a:r>
              <a:rPr lang="en-US" sz="2000" dirty="0" smtClean="0">
                <a:latin typeface="Symbol" pitchFamily="18" charset="2"/>
              </a:rPr>
              <a:t>Y</a:t>
            </a:r>
            <a:r>
              <a:rPr lang="en-US" sz="2000" dirty="0" smtClean="0"/>
              <a:t> =1 at </a:t>
            </a:r>
            <a:r>
              <a:rPr lang="en-US" sz="2000" dirty="0" smtClean="0">
                <a:latin typeface="Symbol" pitchFamily="18" charset="2"/>
              </a:rPr>
              <a:t>l</a:t>
            </a:r>
            <a:r>
              <a:rPr lang="en-US" sz="2000" dirty="0" smtClean="0"/>
              <a:t>=1 	</a:t>
            </a:r>
            <a:r>
              <a:rPr lang="en-US" sz="2000" dirty="0" smtClean="0">
                <a:latin typeface="Symbol" pitchFamily="18" charset="2"/>
              </a:rPr>
              <a:t>Y</a:t>
            </a:r>
            <a:r>
              <a:rPr lang="en-US" sz="2000" dirty="0" smtClean="0"/>
              <a:t> =finite at </a:t>
            </a:r>
            <a:r>
              <a:rPr lang="en-US" sz="2000" dirty="0" smtClean="0">
                <a:latin typeface="Symbol" pitchFamily="18" charset="2"/>
              </a:rPr>
              <a:t>l</a:t>
            </a:r>
            <a:r>
              <a:rPr lang="en-US" sz="2000" dirty="0" smtClean="0"/>
              <a:t>=0</a:t>
            </a:r>
          </a:p>
        </p:txBody>
      </p:sp>
      <p:sp>
        <p:nvSpPr>
          <p:cNvPr id="12" name="TextBox 11"/>
          <p:cNvSpPr txBox="1"/>
          <p:nvPr/>
        </p:nvSpPr>
        <p:spPr>
          <a:xfrm>
            <a:off x="575788" y="3197770"/>
            <a:ext cx="4616970" cy="707886"/>
          </a:xfrm>
          <a:prstGeom prst="rect">
            <a:avLst/>
          </a:prstGeom>
          <a:noFill/>
        </p:spPr>
        <p:txBody>
          <a:bodyPr wrap="none" rtlCol="0">
            <a:spAutoFit/>
          </a:bodyPr>
          <a:lstStyle/>
          <a:p>
            <a:r>
              <a:rPr lang="en-US" sz="2000" dirty="0" smtClean="0">
                <a:solidFill>
                  <a:srgbClr val="7030A0"/>
                </a:solidFill>
              </a:rPr>
              <a:t>Thiele modulus for </a:t>
            </a:r>
            <a:r>
              <a:rPr lang="en-US" sz="2000" dirty="0" err="1" smtClean="0">
                <a:solidFill>
                  <a:srgbClr val="7030A0"/>
                </a:solidFill>
              </a:rPr>
              <a:t>rxn</a:t>
            </a:r>
            <a:r>
              <a:rPr lang="en-US" sz="2000" dirty="0" smtClean="0">
                <a:solidFill>
                  <a:srgbClr val="7030A0"/>
                </a:solidFill>
              </a:rPr>
              <a:t> of n</a:t>
            </a:r>
            <a:r>
              <a:rPr lang="en-US" sz="2000" baseline="30000" dirty="0" smtClean="0">
                <a:solidFill>
                  <a:srgbClr val="7030A0"/>
                </a:solidFill>
              </a:rPr>
              <a:t>th</a:t>
            </a:r>
            <a:r>
              <a:rPr lang="en-US" sz="2000" dirty="0" smtClean="0">
                <a:solidFill>
                  <a:srgbClr val="7030A0"/>
                </a:solidFill>
              </a:rPr>
              <a:t> order ≡ </a:t>
            </a:r>
            <a:r>
              <a:rPr lang="en-US" sz="2000" dirty="0" err="1" smtClean="0">
                <a:solidFill>
                  <a:srgbClr val="7030A0"/>
                </a:solidFill>
                <a:latin typeface="Symbol" pitchFamily="18" charset="2"/>
              </a:rPr>
              <a:t>f</a:t>
            </a:r>
            <a:r>
              <a:rPr lang="en-US" sz="2000" baseline="-25000" dirty="0" err="1" smtClean="0">
                <a:solidFill>
                  <a:srgbClr val="7030A0"/>
                </a:solidFill>
              </a:rPr>
              <a:t>n</a:t>
            </a:r>
            <a:endParaRPr lang="en-US" sz="2000" dirty="0" smtClean="0">
              <a:solidFill>
                <a:srgbClr val="7030A0"/>
              </a:solidFill>
            </a:endParaRPr>
          </a:p>
          <a:p>
            <a:r>
              <a:rPr lang="en-US" sz="2000" b="1" u="sng" dirty="0" smtClean="0">
                <a:solidFill>
                  <a:srgbClr val="C00000"/>
                </a:solidFill>
              </a:rPr>
              <a:t>Subscript n</a:t>
            </a:r>
            <a:r>
              <a:rPr lang="en-US" sz="2000" b="1" dirty="0" smtClean="0">
                <a:solidFill>
                  <a:srgbClr val="C00000"/>
                </a:solidFill>
              </a:rPr>
              <a:t> = reaction order</a:t>
            </a:r>
          </a:p>
        </p:txBody>
      </p:sp>
      <p:graphicFrame>
        <p:nvGraphicFramePr>
          <p:cNvPr id="13" name="Object 12"/>
          <p:cNvGraphicFramePr>
            <a:graphicFrameLocks noChangeAspect="1"/>
          </p:cNvGraphicFramePr>
          <p:nvPr>
            <p:extLst/>
          </p:nvPr>
        </p:nvGraphicFramePr>
        <p:xfrm>
          <a:off x="5486400" y="3245068"/>
          <a:ext cx="2870200" cy="609600"/>
        </p:xfrm>
        <a:graphic>
          <a:graphicData uri="http://schemas.openxmlformats.org/presentationml/2006/ole">
            <mc:AlternateContent xmlns:mc="http://schemas.openxmlformats.org/markup-compatibility/2006">
              <mc:Choice xmlns:v="urn:schemas-microsoft-com:vml" Requires="v">
                <p:oleObj spid="_x0000_s77830" name="Equation" r:id="rId13" imgW="2869920" imgH="609480" progId="Equation.DSMT4">
                  <p:embed/>
                </p:oleObj>
              </mc:Choice>
              <mc:Fallback>
                <p:oleObj name="Equation" r:id="rId13" imgW="2869920" imgH="609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86400" y="3245068"/>
                        <a:ext cx="28702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extBox 13"/>
          <p:cNvSpPr txBox="1"/>
          <p:nvPr/>
        </p:nvSpPr>
        <p:spPr>
          <a:xfrm>
            <a:off x="488775" y="3927220"/>
            <a:ext cx="5222905" cy="707886"/>
          </a:xfrm>
          <a:prstGeom prst="rect">
            <a:avLst/>
          </a:prstGeom>
          <a:noFill/>
        </p:spPr>
        <p:txBody>
          <a:bodyPr wrap="none" rtlCol="0">
            <a:spAutoFit/>
          </a:bodyPr>
          <a:lstStyle/>
          <a:p>
            <a:r>
              <a:rPr lang="en-US" sz="2000" dirty="0" err="1">
                <a:solidFill>
                  <a:srgbClr val="0070C0"/>
                </a:solidFill>
                <a:latin typeface="Symbol" pitchFamily="18" charset="2"/>
              </a:rPr>
              <a:t>f</a:t>
            </a:r>
            <a:r>
              <a:rPr lang="en-US" sz="2000" baseline="-25000" dirty="0" err="1">
                <a:solidFill>
                  <a:srgbClr val="0070C0"/>
                </a:solidFill>
              </a:rPr>
              <a:t>n</a:t>
            </a:r>
            <a:r>
              <a:rPr lang="en-US" sz="2000" dirty="0">
                <a:solidFill>
                  <a:srgbClr val="0070C0"/>
                </a:solidFill>
              </a:rPr>
              <a:t> is </a:t>
            </a:r>
            <a:r>
              <a:rPr lang="en-US" sz="2000" b="1" dirty="0">
                <a:solidFill>
                  <a:srgbClr val="0070C0"/>
                </a:solidFill>
              </a:rPr>
              <a:t>small</a:t>
            </a:r>
            <a:r>
              <a:rPr lang="en-US" sz="2000" dirty="0">
                <a:solidFill>
                  <a:srgbClr val="0070C0"/>
                </a:solidFill>
              </a:rPr>
              <a:t>: </a:t>
            </a:r>
            <a:r>
              <a:rPr lang="en-US" sz="2000" b="1" dirty="0">
                <a:solidFill>
                  <a:srgbClr val="0070C0"/>
                </a:solidFill>
              </a:rPr>
              <a:t>surface reaction </a:t>
            </a:r>
            <a:r>
              <a:rPr lang="en-US" sz="2000" dirty="0">
                <a:solidFill>
                  <a:srgbClr val="0070C0"/>
                </a:solidFill>
              </a:rPr>
              <a:t>is rate limiting </a:t>
            </a:r>
            <a:endParaRPr lang="en-US" sz="2000" dirty="0">
              <a:solidFill>
                <a:srgbClr val="0070C0"/>
              </a:solidFill>
              <a:latin typeface="Symbol" pitchFamily="18" charset="2"/>
            </a:endParaRPr>
          </a:p>
          <a:p>
            <a:r>
              <a:rPr lang="en-US" sz="2000" dirty="0" err="1" smtClean="0">
                <a:solidFill>
                  <a:srgbClr val="A800D0"/>
                </a:solidFill>
                <a:latin typeface="Symbol" pitchFamily="18" charset="2"/>
              </a:rPr>
              <a:t>f</a:t>
            </a:r>
            <a:r>
              <a:rPr lang="en-US" sz="2000" baseline="-25000" dirty="0" err="1" smtClean="0">
                <a:solidFill>
                  <a:srgbClr val="A800D0"/>
                </a:solidFill>
              </a:rPr>
              <a:t>n</a:t>
            </a:r>
            <a:r>
              <a:rPr lang="en-US" sz="2000" dirty="0" smtClean="0">
                <a:solidFill>
                  <a:srgbClr val="A800D0"/>
                </a:solidFill>
              </a:rPr>
              <a:t> is </a:t>
            </a:r>
            <a:r>
              <a:rPr lang="en-US" sz="2000" b="1" dirty="0" smtClean="0">
                <a:solidFill>
                  <a:srgbClr val="A800D0"/>
                </a:solidFill>
              </a:rPr>
              <a:t>large</a:t>
            </a:r>
            <a:r>
              <a:rPr lang="en-US" sz="2000" dirty="0" smtClean="0">
                <a:solidFill>
                  <a:srgbClr val="A800D0"/>
                </a:solidFill>
              </a:rPr>
              <a:t>: </a:t>
            </a:r>
            <a:r>
              <a:rPr lang="en-US" sz="2000" b="1" dirty="0" smtClean="0">
                <a:solidFill>
                  <a:srgbClr val="A800D0"/>
                </a:solidFill>
              </a:rPr>
              <a:t>internal diffusion</a:t>
            </a:r>
            <a:r>
              <a:rPr lang="en-US" sz="2000" dirty="0" smtClean="0">
                <a:solidFill>
                  <a:srgbClr val="A800D0"/>
                </a:solidFill>
              </a:rPr>
              <a:t> is rate limiting</a:t>
            </a:r>
          </a:p>
        </p:txBody>
      </p:sp>
      <p:graphicFrame>
        <p:nvGraphicFramePr>
          <p:cNvPr id="5130" name="Object 10"/>
          <p:cNvGraphicFramePr>
            <a:graphicFrameLocks noChangeAspect="1"/>
          </p:cNvGraphicFramePr>
          <p:nvPr>
            <p:extLst/>
          </p:nvPr>
        </p:nvGraphicFramePr>
        <p:xfrm>
          <a:off x="2669459" y="4619298"/>
          <a:ext cx="2614613" cy="739775"/>
        </p:xfrm>
        <a:graphic>
          <a:graphicData uri="http://schemas.openxmlformats.org/presentationml/2006/ole">
            <mc:AlternateContent xmlns:mc="http://schemas.openxmlformats.org/markup-compatibility/2006">
              <mc:Choice xmlns:v="urn:schemas-microsoft-com:vml" Requires="v">
                <p:oleObj spid="_x0000_s77831" name="Equation" r:id="rId15" imgW="2590560" imgH="736560" progId="Equation.DSMT4">
                  <p:embed/>
                </p:oleObj>
              </mc:Choice>
              <mc:Fallback>
                <p:oleObj name="Equation" r:id="rId15" imgW="2590560" imgH="73656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669459" y="4619298"/>
                        <a:ext cx="26146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6" name="TextBox 15"/>
          <p:cNvSpPr txBox="1"/>
          <p:nvPr/>
        </p:nvSpPr>
        <p:spPr>
          <a:xfrm>
            <a:off x="488775" y="4673273"/>
            <a:ext cx="2057400" cy="707886"/>
          </a:xfrm>
          <a:prstGeom prst="rect">
            <a:avLst/>
          </a:prstGeom>
          <a:noFill/>
        </p:spPr>
        <p:txBody>
          <a:bodyPr wrap="square" rtlCol="0">
            <a:spAutoFit/>
          </a:bodyPr>
          <a:lstStyle/>
          <a:p>
            <a:r>
              <a:rPr lang="en-US" sz="2000" dirty="0" smtClean="0">
                <a:solidFill>
                  <a:srgbClr val="0000FF"/>
                </a:solidFill>
              </a:rPr>
              <a:t>The solution for a 1</a:t>
            </a:r>
            <a:r>
              <a:rPr lang="en-US" sz="2000" baseline="30000" dirty="0" smtClean="0">
                <a:solidFill>
                  <a:srgbClr val="0000FF"/>
                </a:solidFill>
              </a:rPr>
              <a:t>st</a:t>
            </a:r>
            <a:r>
              <a:rPr lang="en-US" sz="2000" dirty="0" smtClean="0">
                <a:solidFill>
                  <a:srgbClr val="0000FF"/>
                </a:solidFill>
              </a:rPr>
              <a:t> order </a:t>
            </a:r>
            <a:r>
              <a:rPr lang="en-US" sz="2000" dirty="0" err="1" smtClean="0">
                <a:solidFill>
                  <a:srgbClr val="0000FF"/>
                </a:solidFill>
              </a:rPr>
              <a:t>rxn</a:t>
            </a:r>
            <a:r>
              <a:rPr lang="en-US" sz="2000" dirty="0" smtClean="0">
                <a:solidFill>
                  <a:srgbClr val="0000FF"/>
                </a:solidFill>
              </a:rPr>
              <a:t>:</a:t>
            </a:r>
          </a:p>
        </p:txBody>
      </p:sp>
      <p:grpSp>
        <p:nvGrpSpPr>
          <p:cNvPr id="30" name="Group 29"/>
          <p:cNvGrpSpPr/>
          <p:nvPr/>
        </p:nvGrpSpPr>
        <p:grpSpPr>
          <a:xfrm>
            <a:off x="5969479" y="3962400"/>
            <a:ext cx="3022121" cy="2071687"/>
            <a:chOff x="5410200" y="4805363"/>
            <a:chExt cx="3022121" cy="2071687"/>
          </a:xfrm>
        </p:grpSpPr>
        <p:sp>
          <p:nvSpPr>
            <p:cNvPr id="19" name="Text Box 21"/>
            <p:cNvSpPr txBox="1">
              <a:spLocks noChangeArrowheads="1"/>
            </p:cNvSpPr>
            <p:nvPr/>
          </p:nvSpPr>
          <p:spPr bwMode="auto">
            <a:xfrm>
              <a:off x="5824537" y="6454775"/>
              <a:ext cx="370614" cy="400110"/>
            </a:xfrm>
            <a:prstGeom prst="rect">
              <a:avLst/>
            </a:prstGeom>
            <a:noFill/>
            <a:ln w="9525">
              <a:noFill/>
              <a:miter lim="800000"/>
              <a:headEnd/>
              <a:tailEnd/>
            </a:ln>
            <a:effectLst/>
          </p:spPr>
          <p:txBody>
            <a:bodyPr wrap="none">
              <a:spAutoFit/>
            </a:bodyPr>
            <a:lstStyle/>
            <a:p>
              <a:r>
                <a:rPr lang="en-US" altLang="zh-TW" sz="2000" i="1" dirty="0">
                  <a:sym typeface="Symbol" pitchFamily="18" charset="2"/>
                </a:rPr>
                <a:t>R</a:t>
              </a:r>
              <a:endParaRPr lang="en-US" altLang="zh-TW" sz="2000" i="1" dirty="0"/>
            </a:p>
          </p:txBody>
        </p:sp>
        <p:sp>
          <p:nvSpPr>
            <p:cNvPr id="20" name="Text Box 22"/>
            <p:cNvSpPr txBox="1">
              <a:spLocks noChangeArrowheads="1"/>
            </p:cNvSpPr>
            <p:nvPr/>
          </p:nvSpPr>
          <p:spPr bwMode="auto">
            <a:xfrm>
              <a:off x="7829550" y="6480175"/>
              <a:ext cx="581025" cy="396875"/>
            </a:xfrm>
            <a:prstGeom prst="rect">
              <a:avLst/>
            </a:prstGeom>
            <a:noFill/>
            <a:ln w="9525">
              <a:noFill/>
              <a:miter lim="800000"/>
              <a:headEnd/>
              <a:tailEnd/>
            </a:ln>
            <a:effectLst/>
          </p:spPr>
          <p:txBody>
            <a:bodyPr wrap="none">
              <a:spAutoFit/>
            </a:bodyPr>
            <a:lstStyle/>
            <a:p>
              <a:r>
                <a:rPr lang="en-US" altLang="zh-TW" sz="2000" i="1" dirty="0">
                  <a:sym typeface="Symbol" pitchFamily="18" charset="2"/>
                </a:rPr>
                <a:t>r=0</a:t>
              </a:r>
              <a:endParaRPr lang="en-US" altLang="zh-TW" sz="2000" i="1" dirty="0"/>
            </a:p>
          </p:txBody>
        </p:sp>
        <p:grpSp>
          <p:nvGrpSpPr>
            <p:cNvPr id="29" name="Group 28"/>
            <p:cNvGrpSpPr/>
            <p:nvPr/>
          </p:nvGrpSpPr>
          <p:grpSpPr>
            <a:xfrm>
              <a:off x="5410200" y="4805363"/>
              <a:ext cx="3022121" cy="1685925"/>
              <a:chOff x="5410200" y="4805363"/>
              <a:chExt cx="3022121" cy="1685925"/>
            </a:xfrm>
          </p:grpSpPr>
          <p:sp>
            <p:nvSpPr>
              <p:cNvPr id="17" name="Line 18"/>
              <p:cNvSpPr>
                <a:spLocks noChangeShapeType="1"/>
              </p:cNvSpPr>
              <p:nvPr/>
            </p:nvSpPr>
            <p:spPr bwMode="auto">
              <a:xfrm flipV="1">
                <a:off x="6010275" y="4805363"/>
                <a:ext cx="0" cy="1682750"/>
              </a:xfrm>
              <a:prstGeom prst="line">
                <a:avLst/>
              </a:prstGeom>
              <a:noFill/>
              <a:ln w="38100">
                <a:solidFill>
                  <a:schemeClr val="tx1"/>
                </a:solidFill>
                <a:round/>
                <a:headEnd/>
                <a:tailEnd type="triangle" w="med" len="med"/>
              </a:ln>
              <a:effectLst/>
            </p:spPr>
            <p:txBody>
              <a:bodyPr wrap="none" anchor="ctr"/>
              <a:lstStyle/>
              <a:p>
                <a:endParaRPr lang="en-US"/>
              </a:p>
            </p:txBody>
          </p:sp>
          <p:sp>
            <p:nvSpPr>
              <p:cNvPr id="21" name="Freeform 23"/>
              <p:cNvSpPr>
                <a:spLocks/>
              </p:cNvSpPr>
              <p:nvPr/>
            </p:nvSpPr>
            <p:spPr bwMode="auto">
              <a:xfrm>
                <a:off x="6005512" y="5105400"/>
                <a:ext cx="2078038" cy="398463"/>
              </a:xfrm>
              <a:custGeom>
                <a:avLst/>
                <a:gdLst/>
                <a:ahLst/>
                <a:cxnLst>
                  <a:cxn ang="0">
                    <a:pos x="0" y="0"/>
                  </a:cxn>
                  <a:cxn ang="0">
                    <a:pos x="148" y="125"/>
                  </a:cxn>
                  <a:cxn ang="0">
                    <a:pos x="522" y="195"/>
                  </a:cxn>
                  <a:cxn ang="0">
                    <a:pos x="974" y="242"/>
                  </a:cxn>
                  <a:cxn ang="0">
                    <a:pos x="1309" y="249"/>
                  </a:cxn>
                </a:cxnLst>
                <a:rect l="0" t="0" r="r" b="b"/>
                <a:pathLst>
                  <a:path w="1309" h="251">
                    <a:moveTo>
                      <a:pt x="0" y="0"/>
                    </a:moveTo>
                    <a:cubicBezTo>
                      <a:pt x="30" y="46"/>
                      <a:pt x="61" y="92"/>
                      <a:pt x="148" y="125"/>
                    </a:cubicBezTo>
                    <a:cubicBezTo>
                      <a:pt x="235" y="158"/>
                      <a:pt x="384" y="176"/>
                      <a:pt x="522" y="195"/>
                    </a:cubicBezTo>
                    <a:cubicBezTo>
                      <a:pt x="660" y="214"/>
                      <a:pt x="843" y="233"/>
                      <a:pt x="974" y="242"/>
                    </a:cubicBezTo>
                    <a:cubicBezTo>
                      <a:pt x="1105" y="251"/>
                      <a:pt x="1207" y="250"/>
                      <a:pt x="1309" y="249"/>
                    </a:cubicBezTo>
                  </a:path>
                </a:pathLst>
              </a:custGeom>
              <a:noFill/>
              <a:ln w="38100" cap="flat" cmpd="sng">
                <a:solidFill>
                  <a:schemeClr val="tx1"/>
                </a:solidFill>
                <a:prstDash val="solid"/>
                <a:round/>
                <a:headEnd/>
                <a:tailEnd/>
              </a:ln>
              <a:effectLst/>
            </p:spPr>
            <p:txBody>
              <a:bodyPr wrap="none" anchor="ctr"/>
              <a:lstStyle/>
              <a:p>
                <a:endParaRPr lang="en-US"/>
              </a:p>
            </p:txBody>
          </p:sp>
          <p:sp>
            <p:nvSpPr>
              <p:cNvPr id="22" name="Freeform 24"/>
              <p:cNvSpPr>
                <a:spLocks/>
              </p:cNvSpPr>
              <p:nvPr/>
            </p:nvSpPr>
            <p:spPr bwMode="auto">
              <a:xfrm>
                <a:off x="6005512" y="5118100"/>
                <a:ext cx="2168525" cy="1001713"/>
              </a:xfrm>
              <a:custGeom>
                <a:avLst/>
                <a:gdLst/>
                <a:ahLst/>
                <a:cxnLst>
                  <a:cxn ang="0">
                    <a:pos x="0" y="0"/>
                  </a:cxn>
                  <a:cxn ang="0">
                    <a:pos x="70" y="288"/>
                  </a:cxn>
                  <a:cxn ang="0">
                    <a:pos x="311" y="499"/>
                  </a:cxn>
                  <a:cxn ang="0">
                    <a:pos x="795" y="592"/>
                  </a:cxn>
                  <a:cxn ang="0">
                    <a:pos x="1278" y="623"/>
                  </a:cxn>
                  <a:cxn ang="0">
                    <a:pos x="1324" y="631"/>
                  </a:cxn>
                </a:cxnLst>
                <a:rect l="0" t="0" r="r" b="b"/>
                <a:pathLst>
                  <a:path w="1366" h="631">
                    <a:moveTo>
                      <a:pt x="0" y="0"/>
                    </a:moveTo>
                    <a:cubicBezTo>
                      <a:pt x="9" y="102"/>
                      <a:pt x="18" y="205"/>
                      <a:pt x="70" y="288"/>
                    </a:cubicBezTo>
                    <a:cubicBezTo>
                      <a:pt x="122" y="371"/>
                      <a:pt x="190" y="448"/>
                      <a:pt x="311" y="499"/>
                    </a:cubicBezTo>
                    <a:cubicBezTo>
                      <a:pt x="432" y="550"/>
                      <a:pt x="634" y="571"/>
                      <a:pt x="795" y="592"/>
                    </a:cubicBezTo>
                    <a:cubicBezTo>
                      <a:pt x="956" y="613"/>
                      <a:pt x="1190" y="617"/>
                      <a:pt x="1278" y="623"/>
                    </a:cubicBezTo>
                    <a:cubicBezTo>
                      <a:pt x="1366" y="629"/>
                      <a:pt x="1345" y="630"/>
                      <a:pt x="1324" y="631"/>
                    </a:cubicBezTo>
                  </a:path>
                </a:pathLst>
              </a:custGeom>
              <a:noFill/>
              <a:ln w="38100" cap="flat" cmpd="sng">
                <a:solidFill>
                  <a:schemeClr val="tx1"/>
                </a:solidFill>
                <a:prstDash val="solid"/>
                <a:round/>
                <a:headEnd/>
                <a:tailEnd/>
              </a:ln>
              <a:effectLst/>
            </p:spPr>
            <p:txBody>
              <a:bodyPr wrap="none" anchor="ctr"/>
              <a:lstStyle/>
              <a:p>
                <a:endParaRPr lang="en-US"/>
              </a:p>
            </p:txBody>
          </p:sp>
          <p:sp>
            <p:nvSpPr>
              <p:cNvPr id="23" name="Freeform 25"/>
              <p:cNvSpPr>
                <a:spLocks/>
              </p:cNvSpPr>
              <p:nvPr/>
            </p:nvSpPr>
            <p:spPr bwMode="auto">
              <a:xfrm>
                <a:off x="6005512" y="5130800"/>
                <a:ext cx="1162050" cy="1360488"/>
              </a:xfrm>
              <a:custGeom>
                <a:avLst/>
                <a:gdLst/>
                <a:ahLst/>
                <a:cxnLst>
                  <a:cxn ang="0">
                    <a:pos x="0" y="0"/>
                  </a:cxn>
                  <a:cxn ang="0">
                    <a:pos x="39" y="436"/>
                  </a:cxn>
                  <a:cxn ang="0">
                    <a:pos x="234" y="701"/>
                  </a:cxn>
                  <a:cxn ang="0">
                    <a:pos x="553" y="826"/>
                  </a:cxn>
                  <a:cxn ang="0">
                    <a:pos x="732" y="857"/>
                  </a:cxn>
                </a:cxnLst>
                <a:rect l="0" t="0" r="r" b="b"/>
                <a:pathLst>
                  <a:path w="732" h="857">
                    <a:moveTo>
                      <a:pt x="0" y="0"/>
                    </a:moveTo>
                    <a:cubicBezTo>
                      <a:pt x="0" y="159"/>
                      <a:pt x="0" y="319"/>
                      <a:pt x="39" y="436"/>
                    </a:cubicBezTo>
                    <a:cubicBezTo>
                      <a:pt x="78" y="553"/>
                      <a:pt x="148" y="636"/>
                      <a:pt x="234" y="701"/>
                    </a:cubicBezTo>
                    <a:cubicBezTo>
                      <a:pt x="320" y="766"/>
                      <a:pt x="470" y="800"/>
                      <a:pt x="553" y="826"/>
                    </a:cubicBezTo>
                    <a:cubicBezTo>
                      <a:pt x="636" y="852"/>
                      <a:pt x="684" y="854"/>
                      <a:pt x="732" y="857"/>
                    </a:cubicBezTo>
                  </a:path>
                </a:pathLst>
              </a:custGeom>
              <a:noFill/>
              <a:ln w="38100" cap="flat" cmpd="sng">
                <a:solidFill>
                  <a:schemeClr val="tx1"/>
                </a:solidFill>
                <a:prstDash val="solid"/>
                <a:round/>
                <a:headEnd/>
                <a:tailEnd/>
              </a:ln>
              <a:effectLst/>
            </p:spPr>
            <p:txBody>
              <a:bodyPr wrap="none" anchor="ctr"/>
              <a:lstStyle/>
              <a:p>
                <a:endParaRPr lang="en-US"/>
              </a:p>
            </p:txBody>
          </p:sp>
          <p:sp>
            <p:nvSpPr>
              <p:cNvPr id="24" name="Text Box 26"/>
              <p:cNvSpPr txBox="1">
                <a:spLocks noChangeArrowheads="1"/>
              </p:cNvSpPr>
              <p:nvPr/>
            </p:nvSpPr>
            <p:spPr bwMode="auto">
              <a:xfrm>
                <a:off x="7126287" y="5014913"/>
                <a:ext cx="1082348" cy="400110"/>
              </a:xfrm>
              <a:prstGeom prst="rect">
                <a:avLst/>
              </a:prstGeom>
              <a:noFill/>
              <a:ln w="19050">
                <a:noFill/>
                <a:miter lim="800000"/>
                <a:headEnd/>
                <a:tailEnd/>
              </a:ln>
              <a:effectLst/>
            </p:spPr>
            <p:txBody>
              <a:bodyPr wrap="none">
                <a:spAutoFit/>
              </a:bodyPr>
              <a:lstStyle/>
              <a:p>
                <a:r>
                  <a:rPr lang="en-US" altLang="zh-TW" sz="2000" dirty="0">
                    <a:sym typeface="Symbol" pitchFamily="18" charset="2"/>
                  </a:rPr>
                  <a:t>small </a:t>
                </a:r>
                <a:r>
                  <a:rPr lang="en-US" altLang="zh-TW" sz="2000" baseline="-25000" dirty="0">
                    <a:sym typeface="Symbol" pitchFamily="18" charset="2"/>
                  </a:rPr>
                  <a:t>1</a:t>
                </a:r>
                <a:endParaRPr lang="en-US" altLang="zh-TW" sz="2000" dirty="0"/>
              </a:p>
            </p:txBody>
          </p:sp>
          <p:sp>
            <p:nvSpPr>
              <p:cNvPr id="25" name="Text Box 28"/>
              <p:cNvSpPr txBox="1">
                <a:spLocks noChangeArrowheads="1"/>
              </p:cNvSpPr>
              <p:nvPr/>
            </p:nvSpPr>
            <p:spPr bwMode="auto">
              <a:xfrm>
                <a:off x="7037387" y="5700713"/>
                <a:ext cx="1394934" cy="400110"/>
              </a:xfrm>
              <a:prstGeom prst="rect">
                <a:avLst/>
              </a:prstGeom>
              <a:noFill/>
              <a:ln w="9525">
                <a:noFill/>
                <a:miter lim="800000"/>
                <a:headEnd/>
                <a:tailEnd/>
              </a:ln>
              <a:effectLst/>
            </p:spPr>
            <p:txBody>
              <a:bodyPr wrap="none">
                <a:spAutoFit/>
              </a:bodyPr>
              <a:lstStyle/>
              <a:p>
                <a:r>
                  <a:rPr lang="en-US" altLang="zh-TW" sz="2000">
                    <a:sym typeface="Symbol" pitchFamily="18" charset="2"/>
                  </a:rPr>
                  <a:t>medium </a:t>
                </a:r>
                <a:r>
                  <a:rPr lang="en-US" altLang="zh-TW" sz="2000" baseline="-25000">
                    <a:sym typeface="Symbol" pitchFamily="18" charset="2"/>
                  </a:rPr>
                  <a:t>1</a:t>
                </a:r>
                <a:endParaRPr lang="en-US" altLang="zh-TW" sz="2000"/>
              </a:p>
            </p:txBody>
          </p:sp>
          <p:sp>
            <p:nvSpPr>
              <p:cNvPr id="26" name="Text Box 29"/>
              <p:cNvSpPr txBox="1">
                <a:spLocks noChangeArrowheads="1"/>
              </p:cNvSpPr>
              <p:nvPr/>
            </p:nvSpPr>
            <p:spPr bwMode="auto">
              <a:xfrm>
                <a:off x="6424612" y="6035675"/>
                <a:ext cx="1053494" cy="400110"/>
              </a:xfrm>
              <a:prstGeom prst="rect">
                <a:avLst/>
              </a:prstGeom>
              <a:noFill/>
              <a:ln w="9525">
                <a:noFill/>
                <a:miter lim="800000"/>
                <a:headEnd/>
                <a:tailEnd/>
              </a:ln>
              <a:effectLst/>
            </p:spPr>
            <p:txBody>
              <a:bodyPr wrap="none">
                <a:spAutoFit/>
              </a:bodyPr>
              <a:lstStyle/>
              <a:p>
                <a:r>
                  <a:rPr lang="en-US" altLang="zh-TW" sz="2000" dirty="0">
                    <a:sym typeface="Symbol" pitchFamily="18" charset="2"/>
                  </a:rPr>
                  <a:t>large </a:t>
                </a:r>
                <a:r>
                  <a:rPr lang="en-US" altLang="zh-TW" sz="2000" baseline="-25000" dirty="0">
                    <a:sym typeface="Symbol" pitchFamily="18" charset="2"/>
                  </a:rPr>
                  <a:t>1</a:t>
                </a:r>
                <a:endParaRPr lang="en-US" altLang="zh-TW" sz="2000" dirty="0"/>
              </a:p>
            </p:txBody>
          </p:sp>
          <p:sp>
            <p:nvSpPr>
              <p:cNvPr id="27" name="Line 17"/>
              <p:cNvSpPr>
                <a:spLocks noChangeShapeType="1"/>
              </p:cNvSpPr>
              <p:nvPr/>
            </p:nvSpPr>
            <p:spPr bwMode="auto">
              <a:xfrm>
                <a:off x="6010275" y="6488113"/>
                <a:ext cx="2174875" cy="0"/>
              </a:xfrm>
              <a:prstGeom prst="line">
                <a:avLst/>
              </a:prstGeom>
              <a:noFill/>
              <a:ln w="38100">
                <a:solidFill>
                  <a:schemeClr val="tx1"/>
                </a:solidFill>
                <a:round/>
                <a:headEnd/>
                <a:tailEnd type="triangle" w="med" len="med"/>
              </a:ln>
              <a:effectLst/>
            </p:spPr>
            <p:txBody>
              <a:bodyPr wrap="none" anchor="ctr"/>
              <a:lstStyle/>
              <a:p>
                <a:endParaRPr lang="en-US"/>
              </a:p>
            </p:txBody>
          </p:sp>
          <p:graphicFrame>
            <p:nvGraphicFramePr>
              <p:cNvPr id="28" name="Object 27"/>
              <p:cNvGraphicFramePr>
                <a:graphicFrameLocks noChangeAspect="1"/>
              </p:cNvGraphicFramePr>
              <p:nvPr/>
            </p:nvGraphicFramePr>
            <p:xfrm>
              <a:off x="5410200" y="5334000"/>
              <a:ext cx="508000" cy="698500"/>
            </p:xfrm>
            <a:graphic>
              <a:graphicData uri="http://schemas.openxmlformats.org/presentationml/2006/ole">
                <mc:AlternateContent xmlns:mc="http://schemas.openxmlformats.org/markup-compatibility/2006">
                  <mc:Choice xmlns:v="urn:schemas-microsoft-com:vml" Requires="v">
                    <p:oleObj spid="_x0000_s77832" name="Equation" r:id="rId17" imgW="507960" imgH="698400" progId="Equation.3">
                      <p:embed/>
                    </p:oleObj>
                  </mc:Choice>
                  <mc:Fallback>
                    <p:oleObj name="Equation" r:id="rId17" imgW="507960" imgH="6984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410200" y="5334000"/>
                            <a:ext cx="508000" cy="698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31" name="Text Box 30"/>
          <p:cNvSpPr txBox="1">
            <a:spLocks noChangeArrowheads="1"/>
          </p:cNvSpPr>
          <p:nvPr/>
        </p:nvSpPr>
        <p:spPr bwMode="auto">
          <a:xfrm>
            <a:off x="0" y="5381298"/>
            <a:ext cx="6400800" cy="646331"/>
          </a:xfrm>
          <a:prstGeom prst="rect">
            <a:avLst/>
          </a:prstGeom>
          <a:noFill/>
          <a:ln w="9525">
            <a:noFill/>
            <a:miter lim="800000"/>
            <a:headEnd/>
            <a:tailEnd/>
          </a:ln>
          <a:effectLst/>
        </p:spPr>
        <p:txBody>
          <a:bodyPr wrap="square">
            <a:spAutoFit/>
          </a:bodyPr>
          <a:lstStyle/>
          <a:p>
            <a:pPr marL="973138" indent="-973138"/>
            <a:r>
              <a:rPr lang="en-US" altLang="zh-TW" sz="1800" dirty="0">
                <a:solidFill>
                  <a:srgbClr val="0070C0"/>
                </a:solidFill>
                <a:sym typeface="Symbol" pitchFamily="18" charset="2"/>
              </a:rPr>
              <a:t>small </a:t>
            </a:r>
            <a:r>
              <a:rPr lang="en-US" altLang="zh-TW" sz="1800" baseline="-25000" dirty="0">
                <a:solidFill>
                  <a:srgbClr val="0070C0"/>
                </a:solidFill>
                <a:sym typeface="Symbol" pitchFamily="18" charset="2"/>
              </a:rPr>
              <a:t>1</a:t>
            </a:r>
            <a:r>
              <a:rPr lang="en-US" altLang="zh-TW" sz="1800" dirty="0">
                <a:solidFill>
                  <a:srgbClr val="0070C0"/>
                </a:solidFill>
                <a:sym typeface="Symbol" pitchFamily="18" charset="2"/>
              </a:rPr>
              <a:t>: </a:t>
            </a:r>
            <a:r>
              <a:rPr lang="en-US" altLang="zh-TW" sz="1800" dirty="0" smtClean="0">
                <a:solidFill>
                  <a:srgbClr val="0070C0"/>
                </a:solidFill>
                <a:sym typeface="Symbol" pitchFamily="18" charset="2"/>
              </a:rPr>
              <a:t>	surface </a:t>
            </a:r>
            <a:r>
              <a:rPr lang="en-US" altLang="zh-TW" sz="1800" dirty="0" err="1" smtClean="0">
                <a:solidFill>
                  <a:srgbClr val="0070C0"/>
                </a:solidFill>
                <a:sym typeface="Symbol" pitchFamily="18" charset="2"/>
              </a:rPr>
              <a:t>rxn</a:t>
            </a:r>
            <a:r>
              <a:rPr lang="en-US" altLang="zh-TW" sz="1800" dirty="0" smtClean="0">
                <a:solidFill>
                  <a:srgbClr val="0070C0"/>
                </a:solidFill>
                <a:sym typeface="Symbol" pitchFamily="18" charset="2"/>
              </a:rPr>
              <a:t> control, significant </a:t>
            </a:r>
            <a:r>
              <a:rPr lang="en-US" altLang="zh-TW" sz="1800" dirty="0">
                <a:solidFill>
                  <a:srgbClr val="0070C0"/>
                </a:solidFill>
                <a:sym typeface="Symbol" pitchFamily="18" charset="2"/>
              </a:rPr>
              <a:t>amount of reactant diffuses </a:t>
            </a:r>
            <a:r>
              <a:rPr lang="en-US" altLang="zh-TW" sz="1800" dirty="0" smtClean="0">
                <a:solidFill>
                  <a:srgbClr val="0070C0"/>
                </a:solidFill>
                <a:sym typeface="Symbol" pitchFamily="18" charset="2"/>
              </a:rPr>
              <a:t>into pellet </a:t>
            </a:r>
            <a:r>
              <a:rPr lang="en-US" altLang="zh-TW" sz="1800" dirty="0">
                <a:solidFill>
                  <a:srgbClr val="0070C0"/>
                </a:solidFill>
                <a:sym typeface="Symbol" pitchFamily="18" charset="2"/>
              </a:rPr>
              <a:t>interior </a:t>
            </a:r>
            <a:r>
              <a:rPr lang="en-US" altLang="zh-TW" sz="1800" dirty="0" smtClean="0">
                <a:solidFill>
                  <a:srgbClr val="0070C0"/>
                </a:solidFill>
                <a:sym typeface="Symbol" pitchFamily="18" charset="2"/>
              </a:rPr>
              <a:t>w/out reacting</a:t>
            </a:r>
            <a:endParaRPr lang="en-US" altLang="zh-TW" sz="1800" dirty="0">
              <a:solidFill>
                <a:srgbClr val="0070C0"/>
              </a:solidFill>
              <a:sym typeface="Symbol" pitchFamily="18" charset="2"/>
            </a:endParaRPr>
          </a:p>
        </p:txBody>
      </p:sp>
      <p:sp>
        <p:nvSpPr>
          <p:cNvPr id="32" name="Rectangle 31"/>
          <p:cNvSpPr/>
          <p:nvPr/>
        </p:nvSpPr>
        <p:spPr>
          <a:xfrm>
            <a:off x="0" y="5979634"/>
            <a:ext cx="9144000" cy="646331"/>
          </a:xfrm>
          <a:prstGeom prst="rect">
            <a:avLst/>
          </a:prstGeom>
        </p:spPr>
        <p:txBody>
          <a:bodyPr wrap="square">
            <a:spAutoFit/>
          </a:bodyPr>
          <a:lstStyle/>
          <a:p>
            <a:pPr marL="914400" indent="-914400"/>
            <a:r>
              <a:rPr lang="en-US" altLang="zh-TW" dirty="0">
                <a:solidFill>
                  <a:srgbClr val="A800D0"/>
                </a:solidFill>
                <a:sym typeface="Symbol" pitchFamily="18" charset="2"/>
              </a:rPr>
              <a:t>large </a:t>
            </a:r>
            <a:r>
              <a:rPr lang="en-US" altLang="zh-TW" baseline="-25000" dirty="0">
                <a:solidFill>
                  <a:srgbClr val="A800D0"/>
                </a:solidFill>
                <a:sym typeface="Symbol" pitchFamily="18" charset="2"/>
              </a:rPr>
              <a:t>1</a:t>
            </a:r>
            <a:r>
              <a:rPr lang="en-US" altLang="zh-TW" dirty="0">
                <a:solidFill>
                  <a:srgbClr val="A800D0"/>
                </a:solidFill>
                <a:sym typeface="Symbol" pitchFamily="18" charset="2"/>
              </a:rPr>
              <a:t>: surface </a:t>
            </a:r>
            <a:r>
              <a:rPr lang="en-US" altLang="zh-TW" dirty="0" err="1" smtClean="0">
                <a:solidFill>
                  <a:srgbClr val="A800D0"/>
                </a:solidFill>
                <a:sym typeface="Symbol" pitchFamily="18" charset="2"/>
              </a:rPr>
              <a:t>rxn</a:t>
            </a:r>
            <a:r>
              <a:rPr lang="en-US" altLang="zh-TW" dirty="0" smtClean="0">
                <a:solidFill>
                  <a:srgbClr val="A800D0"/>
                </a:solidFill>
                <a:sym typeface="Symbol" pitchFamily="18" charset="2"/>
              </a:rPr>
              <a:t> </a:t>
            </a:r>
            <a:r>
              <a:rPr lang="en-US" altLang="zh-TW" dirty="0">
                <a:solidFill>
                  <a:srgbClr val="A800D0"/>
                </a:solidFill>
                <a:sym typeface="Symbol" pitchFamily="18" charset="2"/>
              </a:rPr>
              <a:t>is </a:t>
            </a:r>
            <a:r>
              <a:rPr lang="en-US" altLang="zh-TW" dirty="0" smtClean="0">
                <a:solidFill>
                  <a:srgbClr val="A800D0"/>
                </a:solidFill>
                <a:sym typeface="Symbol" pitchFamily="18" charset="2"/>
              </a:rPr>
              <a:t>rapid, reactant </a:t>
            </a:r>
            <a:r>
              <a:rPr lang="en-US" altLang="zh-TW" dirty="0">
                <a:solidFill>
                  <a:srgbClr val="A800D0"/>
                </a:solidFill>
                <a:sym typeface="Symbol" pitchFamily="18" charset="2"/>
              </a:rPr>
              <a:t>is consumed very closed to the external </a:t>
            </a:r>
            <a:r>
              <a:rPr lang="en-US" altLang="zh-TW" dirty="0" smtClean="0">
                <a:solidFill>
                  <a:srgbClr val="A800D0"/>
                </a:solidFill>
                <a:sym typeface="Symbol" pitchFamily="18" charset="2"/>
              </a:rPr>
              <a:t>surface of pellet (</a:t>
            </a:r>
            <a:r>
              <a:rPr lang="en-US" altLang="zh-TW" dirty="0">
                <a:solidFill>
                  <a:srgbClr val="A800D0"/>
                </a:solidFill>
                <a:sym typeface="Symbol" pitchFamily="18" charset="2"/>
              </a:rPr>
              <a:t>A waste of precious </a:t>
            </a:r>
            <a:r>
              <a:rPr lang="en-US" altLang="zh-TW" dirty="0" smtClean="0">
                <a:solidFill>
                  <a:srgbClr val="A800D0"/>
                </a:solidFill>
                <a:sym typeface="Symbol" pitchFamily="18" charset="2"/>
              </a:rPr>
              <a:t>metal inside of pellet)</a:t>
            </a:r>
            <a:endParaRPr lang="en-US" altLang="zh-TW" dirty="0">
              <a:solidFill>
                <a:srgbClr val="A800D0"/>
              </a:solidFill>
              <a:sym typeface="Symbol" pitchFamily="18" charset="2"/>
            </a:endParaRPr>
          </a:p>
        </p:txBody>
      </p:sp>
    </p:spTree>
    <p:extLst>
      <p:ext uri="{BB962C8B-B14F-4D97-AF65-F5344CB8AC3E}">
        <p14:creationId xmlns:p14="http://schemas.microsoft.com/office/powerpoint/2010/main" val="10673316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p:cTn id="7" dur="500" fill="hold"/>
                                        <p:tgtEl>
                                          <p:spTgt spid="5124"/>
                                        </p:tgtEl>
                                        <p:attrNameLst>
                                          <p:attrName>ppt_w</p:attrName>
                                        </p:attrNameLst>
                                      </p:cBhvr>
                                      <p:tavLst>
                                        <p:tav tm="0">
                                          <p:val>
                                            <p:fltVal val="0"/>
                                          </p:val>
                                        </p:tav>
                                        <p:tav tm="100000">
                                          <p:val>
                                            <p:strVal val="#ppt_w"/>
                                          </p:val>
                                        </p:tav>
                                      </p:tavLst>
                                    </p:anim>
                                    <p:anim calcmode="lin" valueType="num">
                                      <p:cBhvr>
                                        <p:cTn id="8" dur="500" fill="hold"/>
                                        <p:tgtEl>
                                          <p:spTgt spid="5124"/>
                                        </p:tgtEl>
                                        <p:attrNameLst>
                                          <p:attrName>ppt_h</p:attrName>
                                        </p:attrNameLst>
                                      </p:cBhvr>
                                      <p:tavLst>
                                        <p:tav tm="0">
                                          <p:val>
                                            <p:fltVal val="0"/>
                                          </p:val>
                                        </p:tav>
                                        <p:tav tm="100000">
                                          <p:val>
                                            <p:strVal val="#ppt_h"/>
                                          </p:val>
                                        </p:tav>
                                      </p:tavLst>
                                    </p:anim>
                                    <p:animEffect transition="in" filter="fade">
                                      <p:cBhvr>
                                        <p:cTn id="9" dur="500"/>
                                        <p:tgtEl>
                                          <p:spTgt spid="512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123"/>
                                        </p:tgtEl>
                                        <p:attrNameLst>
                                          <p:attrName>style.visibility</p:attrName>
                                        </p:attrNameLst>
                                      </p:cBhvr>
                                      <p:to>
                                        <p:strVal val="visible"/>
                                      </p:to>
                                    </p:set>
                                    <p:anim calcmode="lin" valueType="num">
                                      <p:cBhvr>
                                        <p:cTn id="14" dur="500" fill="hold"/>
                                        <p:tgtEl>
                                          <p:spTgt spid="5123"/>
                                        </p:tgtEl>
                                        <p:attrNameLst>
                                          <p:attrName>ppt_w</p:attrName>
                                        </p:attrNameLst>
                                      </p:cBhvr>
                                      <p:tavLst>
                                        <p:tav tm="0">
                                          <p:val>
                                            <p:fltVal val="0"/>
                                          </p:val>
                                        </p:tav>
                                        <p:tav tm="100000">
                                          <p:val>
                                            <p:strVal val="#ppt_w"/>
                                          </p:val>
                                        </p:tav>
                                      </p:tavLst>
                                    </p:anim>
                                    <p:anim calcmode="lin" valueType="num">
                                      <p:cBhvr>
                                        <p:cTn id="15" dur="500" fill="hold"/>
                                        <p:tgtEl>
                                          <p:spTgt spid="5123"/>
                                        </p:tgtEl>
                                        <p:attrNameLst>
                                          <p:attrName>ppt_h</p:attrName>
                                        </p:attrNameLst>
                                      </p:cBhvr>
                                      <p:tavLst>
                                        <p:tav tm="0">
                                          <p:val>
                                            <p:fltVal val="0"/>
                                          </p:val>
                                        </p:tav>
                                        <p:tav tm="100000">
                                          <p:val>
                                            <p:strVal val="#ppt_h"/>
                                          </p:val>
                                        </p:tav>
                                      </p:tavLst>
                                    </p:anim>
                                    <p:animEffect transition="in" filter="fade">
                                      <p:cBhvr>
                                        <p:cTn id="16" dur="500"/>
                                        <p:tgtEl>
                                          <p:spTgt spid="512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left)">
                                      <p:cBhvr>
                                        <p:cTn id="28" dur="10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ipe(left)">
                                      <p:cBhvr>
                                        <p:cTn id="33" dur="20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12"/>
                                        </p:tgtEl>
                                        <p:attrNameLst>
                                          <p:attrName>style.visibility</p:attrName>
                                        </p:attrNameLst>
                                      </p:cBhvr>
                                      <p:to>
                                        <p:strVal val="visible"/>
                                      </p:to>
                                    </p:set>
                                    <p:anim calcmode="discrete" valueType="clr">
                                      <p:cBhvr override="childStyle">
                                        <p:cTn id="38"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12"/>
                                        </p:tgtEl>
                                        <p:attrNameLst>
                                          <p:attrName>fillcolor</p:attrName>
                                        </p:attrNameLst>
                                      </p:cBhvr>
                                      <p:tavLst>
                                        <p:tav tm="0">
                                          <p:val>
                                            <p:clrVal>
                                              <a:schemeClr val="accent2"/>
                                            </p:clrVal>
                                          </p:val>
                                        </p:tav>
                                        <p:tav tm="50000">
                                          <p:val>
                                            <p:clrVal>
                                              <a:schemeClr val="hlink"/>
                                            </p:clrVal>
                                          </p:val>
                                        </p:tav>
                                      </p:tavLst>
                                    </p:anim>
                                    <p:set>
                                      <p:cBhvr>
                                        <p:cTn id="40" dur="80"/>
                                        <p:tgtEl>
                                          <p:spTgt spid="12"/>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10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Effect transition="in" filter="fade">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5130"/>
                                        </p:tgtEl>
                                        <p:attrNameLst>
                                          <p:attrName>style.visibility</p:attrName>
                                        </p:attrNameLst>
                                      </p:cBhvr>
                                      <p:to>
                                        <p:strVal val="visible"/>
                                      </p:to>
                                    </p:set>
                                    <p:animEffect transition="in" filter="wipe(left)">
                                      <p:cBhvr>
                                        <p:cTn id="61" dur="1000"/>
                                        <p:tgtEl>
                                          <p:spTgt spid="5130"/>
                                        </p:tgtEl>
                                      </p:cBhvr>
                                    </p:animEffect>
                                  </p:childTnLst>
                                </p:cTn>
                              </p:par>
                            </p:childTnLst>
                          </p:cTn>
                        </p:par>
                      </p:childTnLst>
                    </p:cTn>
                  </p:par>
                  <p:par>
                    <p:cTn id="62" fill="hold">
                      <p:stCondLst>
                        <p:cond delay="indefinite"/>
                      </p:stCondLst>
                      <p:childTnLst>
                        <p:par>
                          <p:cTn id="63" fill="hold">
                            <p:stCondLst>
                              <p:cond delay="0"/>
                            </p:stCondLst>
                            <p:childTnLst>
                              <p:par>
                                <p:cTn id="64" presetID="5" presetClass="entr" presetSubtype="10" fill="hold" nodeType="click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checkerboard(across)">
                                      <p:cBhvr>
                                        <p:cTn id="66" dur="500"/>
                                        <p:tgtEl>
                                          <p:spTgt spid="30"/>
                                        </p:tgtEl>
                                      </p:cBhvr>
                                    </p:animEffect>
                                  </p:childTnLst>
                                </p:cTn>
                              </p:par>
                            </p:childTnLst>
                          </p:cTn>
                        </p:par>
                        <p:par>
                          <p:cTn id="67" fill="hold">
                            <p:stCondLst>
                              <p:cond delay="500"/>
                            </p:stCondLst>
                            <p:childTnLst>
                              <p:par>
                                <p:cTn id="68" presetID="9"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dissolve">
                                      <p:cBhvr>
                                        <p:cTn id="70" dur="500"/>
                                        <p:tgtEl>
                                          <p:spTgt spid="31"/>
                                        </p:tgtEl>
                                      </p:cBhvr>
                                    </p:animEffect>
                                  </p:childTnLst>
                                </p:cTn>
                              </p:par>
                            </p:childTnLst>
                          </p:cTn>
                        </p:par>
                        <p:par>
                          <p:cTn id="71" fill="hold">
                            <p:stCondLst>
                              <p:cond delay="1000"/>
                            </p:stCondLst>
                            <p:childTnLst>
                              <p:par>
                                <p:cTn id="72" presetID="9"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animEffect transition="in" filter="dissolve">
                                      <p:cBhvr>
                                        <p:cTn id="7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p:bldP spid="16" grpId="0"/>
      <p:bldP spid="31" grpId="0"/>
      <p:bldP spid="3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5091" name="Object 3"/>
          <p:cNvGraphicFramePr>
            <a:graphicFrameLocks noChangeAspect="1"/>
          </p:cNvGraphicFramePr>
          <p:nvPr>
            <p:extLst/>
          </p:nvPr>
        </p:nvGraphicFramePr>
        <p:xfrm>
          <a:off x="742950" y="1930618"/>
          <a:ext cx="7258050" cy="723900"/>
        </p:xfrm>
        <a:graphic>
          <a:graphicData uri="http://schemas.openxmlformats.org/presentationml/2006/ole">
            <mc:AlternateContent xmlns:mc="http://schemas.openxmlformats.org/markup-compatibility/2006">
              <mc:Choice xmlns:v="urn:schemas-microsoft-com:vml" Requires="v">
                <p:oleObj spid="_x0000_s78849" name="Equation" r:id="rId3" imgW="7835760" imgH="723600" progId="Equation.DSMT4">
                  <p:embed/>
                </p:oleObj>
              </mc:Choice>
              <mc:Fallback>
                <p:oleObj name="Equation" r:id="rId3" imgW="7835760" imgH="723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2950" y="1930618"/>
                        <a:ext cx="72580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45093" name="Object 5"/>
          <p:cNvGraphicFramePr>
            <a:graphicFrameLocks noChangeAspect="1"/>
          </p:cNvGraphicFramePr>
          <p:nvPr>
            <p:extLst/>
          </p:nvPr>
        </p:nvGraphicFramePr>
        <p:xfrm>
          <a:off x="2343150" y="2786063"/>
          <a:ext cx="4457700" cy="719137"/>
        </p:xfrm>
        <a:graphic>
          <a:graphicData uri="http://schemas.openxmlformats.org/presentationml/2006/ole">
            <mc:AlternateContent xmlns:mc="http://schemas.openxmlformats.org/markup-compatibility/2006">
              <mc:Choice xmlns:v="urn:schemas-microsoft-com:vml" Requires="v">
                <p:oleObj spid="_x0000_s78850" name="Equation" r:id="rId5" imgW="4851360" imgH="723600" progId="Equation.DSMT4">
                  <p:embed/>
                </p:oleObj>
              </mc:Choice>
              <mc:Fallback>
                <p:oleObj name="Equation" r:id="rId5" imgW="4851360" imgH="723600" progId="Equation.DSMT4">
                  <p:embed/>
                  <p:pic>
                    <p:nvPicPr>
                      <p:cNvPr id="0" name=""/>
                      <p:cNvPicPr>
                        <a:picLocks noChangeAspect="1" noChangeArrowheads="1"/>
                      </p:cNvPicPr>
                      <p:nvPr/>
                    </p:nvPicPr>
                    <p:blipFill>
                      <a:blip r:embed="rId6"/>
                      <a:srcRect/>
                      <a:stretch>
                        <a:fillRect/>
                      </a:stretch>
                    </p:blipFill>
                    <p:spPr bwMode="auto">
                      <a:xfrm>
                        <a:off x="2343150" y="2786063"/>
                        <a:ext cx="445770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2" name="Title 21"/>
          <p:cNvSpPr>
            <a:spLocks noGrp="1"/>
          </p:cNvSpPr>
          <p:nvPr>
            <p:ph type="title"/>
          </p:nvPr>
        </p:nvSpPr>
        <p:spPr/>
        <p:txBody>
          <a:bodyPr/>
          <a:lstStyle/>
          <a:p>
            <a:r>
              <a:rPr lang="en-US" dirty="0" smtClean="0"/>
              <a:t>Internal Effectiveness Factor, </a:t>
            </a:r>
            <a:r>
              <a:rPr lang="en-US" dirty="0" smtClean="0">
                <a:latin typeface="Symbol" pitchFamily="18" charset="2"/>
              </a:rPr>
              <a:t>h</a:t>
            </a:r>
            <a:endParaRPr lang="en-US" dirty="0"/>
          </a:p>
        </p:txBody>
      </p:sp>
      <p:sp>
        <p:nvSpPr>
          <p:cNvPr id="23" name="TextBox 22"/>
          <p:cNvSpPr txBox="1"/>
          <p:nvPr/>
        </p:nvSpPr>
        <p:spPr>
          <a:xfrm>
            <a:off x="533400" y="3657600"/>
            <a:ext cx="5681427" cy="400110"/>
          </a:xfrm>
          <a:prstGeom prst="rect">
            <a:avLst/>
          </a:prstGeom>
          <a:noFill/>
        </p:spPr>
        <p:txBody>
          <a:bodyPr wrap="none" rtlCol="0">
            <a:spAutoFit/>
          </a:bodyPr>
          <a:lstStyle/>
          <a:p>
            <a:r>
              <a:rPr lang="en-US" sz="2000" dirty="0" smtClean="0"/>
              <a:t>For example, when n=1 (1</a:t>
            </a:r>
            <a:r>
              <a:rPr lang="en-US" sz="2000" baseline="30000" dirty="0" smtClean="0"/>
              <a:t>st</a:t>
            </a:r>
            <a:r>
              <a:rPr lang="en-US" sz="2000" dirty="0" smtClean="0"/>
              <a:t> order kinetics, -</a:t>
            </a:r>
            <a:r>
              <a:rPr lang="en-US" sz="2000" dirty="0" err="1" smtClean="0"/>
              <a:t>r’’</a:t>
            </a:r>
            <a:r>
              <a:rPr lang="en-US" sz="2000" baseline="-25000" dirty="0" err="1" smtClean="0"/>
              <a:t>As</a:t>
            </a:r>
            <a:r>
              <a:rPr lang="en-US" sz="2000" dirty="0" smtClean="0"/>
              <a:t> )</a:t>
            </a:r>
          </a:p>
        </p:txBody>
      </p:sp>
      <p:graphicFrame>
        <p:nvGraphicFramePr>
          <p:cNvPr id="24" name="Object 23"/>
          <p:cNvGraphicFramePr>
            <a:graphicFrameLocks noChangeAspect="1"/>
          </p:cNvGraphicFramePr>
          <p:nvPr>
            <p:extLst/>
          </p:nvPr>
        </p:nvGraphicFramePr>
        <p:xfrm>
          <a:off x="6000750" y="4171950"/>
          <a:ext cx="3073400" cy="1320800"/>
        </p:xfrm>
        <a:graphic>
          <a:graphicData uri="http://schemas.openxmlformats.org/presentationml/2006/ole">
            <mc:AlternateContent xmlns:mc="http://schemas.openxmlformats.org/markup-compatibility/2006">
              <mc:Choice xmlns:v="urn:schemas-microsoft-com:vml" Requires="v">
                <p:oleObj spid="_x0000_s78851" name="Equation" r:id="rId7" imgW="3073320" imgH="1320480" progId="Equation.DSMT4">
                  <p:embed/>
                </p:oleObj>
              </mc:Choice>
              <mc:Fallback>
                <p:oleObj name="Equation" r:id="rId7" imgW="3073320" imgH="1320480" progId="Equation.DSMT4">
                  <p:embed/>
                  <p:pic>
                    <p:nvPicPr>
                      <p:cNvPr id="0" name=""/>
                      <p:cNvPicPr>
                        <a:picLocks noChangeAspect="1" noChangeArrowheads="1"/>
                      </p:cNvPicPr>
                      <p:nvPr/>
                    </p:nvPicPr>
                    <p:blipFill>
                      <a:blip r:embed="rId8"/>
                      <a:srcRect/>
                      <a:stretch>
                        <a:fillRect/>
                      </a:stretch>
                    </p:blipFill>
                    <p:spPr bwMode="auto">
                      <a:xfrm>
                        <a:off x="6000750" y="4171950"/>
                        <a:ext cx="3073400" cy="132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4"/>
          <p:cNvGraphicFramePr>
            <a:graphicFrameLocks noChangeAspect="1"/>
          </p:cNvGraphicFramePr>
          <p:nvPr>
            <p:extLst/>
          </p:nvPr>
        </p:nvGraphicFramePr>
        <p:xfrm>
          <a:off x="136634" y="5638800"/>
          <a:ext cx="3175000" cy="838200"/>
        </p:xfrm>
        <a:graphic>
          <a:graphicData uri="http://schemas.openxmlformats.org/presentationml/2006/ole">
            <mc:AlternateContent xmlns:mc="http://schemas.openxmlformats.org/markup-compatibility/2006">
              <mc:Choice xmlns:v="urn:schemas-microsoft-com:vml" Requires="v">
                <p:oleObj spid="_x0000_s78852" name="Equation" r:id="rId9" imgW="3174840" imgH="838080" progId="Equation.DSMT4">
                  <p:embed/>
                </p:oleObj>
              </mc:Choice>
              <mc:Fallback>
                <p:oleObj name="Equation" r:id="rId9" imgW="3174840" imgH="8380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6634" y="5638800"/>
                        <a:ext cx="31750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4" name="Object 10"/>
          <p:cNvGraphicFramePr>
            <a:graphicFrameLocks noChangeAspect="1"/>
          </p:cNvGraphicFramePr>
          <p:nvPr>
            <p:extLst/>
          </p:nvPr>
        </p:nvGraphicFramePr>
        <p:xfrm>
          <a:off x="2825750" y="4159250"/>
          <a:ext cx="3124200" cy="1346200"/>
        </p:xfrm>
        <a:graphic>
          <a:graphicData uri="http://schemas.openxmlformats.org/presentationml/2006/ole">
            <mc:AlternateContent xmlns:mc="http://schemas.openxmlformats.org/markup-compatibility/2006">
              <mc:Choice xmlns:v="urn:schemas-microsoft-com:vml" Requires="v">
                <p:oleObj spid="_x0000_s78853" name="Equation" r:id="rId11" imgW="3124080" imgH="1346040" progId="Equation.DSMT4">
                  <p:embed/>
                </p:oleObj>
              </mc:Choice>
              <mc:Fallback>
                <p:oleObj name="Equation" r:id="rId11" imgW="3124080" imgH="1346040" progId="Equation.DSMT4">
                  <p:embed/>
                  <p:pic>
                    <p:nvPicPr>
                      <p:cNvPr id="0" name=""/>
                      <p:cNvPicPr>
                        <a:picLocks noChangeAspect="1" noChangeArrowheads="1"/>
                      </p:cNvPicPr>
                      <p:nvPr/>
                    </p:nvPicPr>
                    <p:blipFill>
                      <a:blip r:embed="rId12"/>
                      <a:srcRect/>
                      <a:stretch>
                        <a:fillRect/>
                      </a:stretch>
                    </p:blipFill>
                    <p:spPr bwMode="auto">
                      <a:xfrm>
                        <a:off x="2825750" y="4159250"/>
                        <a:ext cx="3124200" cy="1346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5" name="Object 11"/>
          <p:cNvGraphicFramePr>
            <a:graphicFrameLocks noChangeAspect="1"/>
          </p:cNvGraphicFramePr>
          <p:nvPr>
            <p:extLst/>
          </p:nvPr>
        </p:nvGraphicFramePr>
        <p:xfrm>
          <a:off x="374650" y="4411663"/>
          <a:ext cx="2387600" cy="1092200"/>
        </p:xfrm>
        <a:graphic>
          <a:graphicData uri="http://schemas.openxmlformats.org/presentationml/2006/ole">
            <mc:AlternateContent xmlns:mc="http://schemas.openxmlformats.org/markup-compatibility/2006">
              <mc:Choice xmlns:v="urn:schemas-microsoft-com:vml" Requires="v">
                <p:oleObj spid="_x0000_s78854" name="Equation" r:id="rId13" imgW="2387520" imgH="1091880" progId="Equation.DSMT4">
                  <p:embed/>
                </p:oleObj>
              </mc:Choice>
              <mc:Fallback>
                <p:oleObj name="Equation" r:id="rId13" imgW="2387520" imgH="1091880" progId="Equation.DSMT4">
                  <p:embed/>
                  <p:pic>
                    <p:nvPicPr>
                      <p:cNvPr id="0" name=""/>
                      <p:cNvPicPr>
                        <a:picLocks noChangeAspect="1" noChangeArrowheads="1"/>
                      </p:cNvPicPr>
                      <p:nvPr/>
                    </p:nvPicPr>
                    <p:blipFill>
                      <a:blip r:embed="rId14"/>
                      <a:srcRect/>
                      <a:stretch>
                        <a:fillRect/>
                      </a:stretch>
                    </p:blipFill>
                    <p:spPr bwMode="auto">
                      <a:xfrm>
                        <a:off x="374650" y="4411663"/>
                        <a:ext cx="2387600" cy="109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extLst/>
          </p:nvPr>
        </p:nvGraphicFramePr>
        <p:xfrm>
          <a:off x="3413234" y="5568732"/>
          <a:ext cx="5562600" cy="1016000"/>
        </p:xfrm>
        <a:graphic>
          <a:graphicData uri="http://schemas.openxmlformats.org/presentationml/2006/ole">
            <mc:AlternateContent xmlns:mc="http://schemas.openxmlformats.org/markup-compatibility/2006">
              <mc:Choice xmlns:v="urn:schemas-microsoft-com:vml" Requires="v">
                <p:oleObj spid="_x0000_s78855" name="Equation" r:id="rId15" imgW="5562360" imgH="1015920" progId="Equation.3">
                  <p:embed/>
                </p:oleObj>
              </mc:Choice>
              <mc:Fallback>
                <p:oleObj name="Equation" r:id="rId15" imgW="5562360" imgH="1015920" progId="Equation.3">
                  <p:embed/>
                  <p:pic>
                    <p:nvPicPr>
                      <p:cNvPr id="0" name=""/>
                      <p:cNvPicPr>
                        <a:picLocks noChangeAspect="1" noChangeArrowheads="1"/>
                      </p:cNvPicPr>
                      <p:nvPr/>
                    </p:nvPicPr>
                    <p:blipFill>
                      <a:blip r:embed="rId16"/>
                      <a:srcRect/>
                      <a:stretch>
                        <a:fillRect/>
                      </a:stretch>
                    </p:blipFill>
                    <p:spPr bwMode="auto">
                      <a:xfrm>
                        <a:off x="3413234" y="5568732"/>
                        <a:ext cx="5562600"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5090" name="Text Box 2"/>
          <p:cNvSpPr txBox="1">
            <a:spLocks noChangeArrowheads="1"/>
          </p:cNvSpPr>
          <p:nvPr/>
        </p:nvSpPr>
        <p:spPr bwMode="auto">
          <a:xfrm>
            <a:off x="0" y="841930"/>
            <a:ext cx="9286709" cy="1015663"/>
          </a:xfrm>
          <a:prstGeom prst="rect">
            <a:avLst/>
          </a:prstGeom>
          <a:noFill/>
          <a:ln w="9525">
            <a:noFill/>
            <a:miter lim="800000"/>
            <a:headEnd/>
            <a:tailEnd/>
          </a:ln>
          <a:effectLst/>
        </p:spPr>
        <p:txBody>
          <a:bodyPr wrap="none">
            <a:spAutoFit/>
          </a:bodyPr>
          <a:lstStyle/>
          <a:p>
            <a:r>
              <a:rPr lang="en-US" altLang="zh-TW" sz="2000" b="1" dirty="0">
                <a:solidFill>
                  <a:srgbClr val="7030A0"/>
                </a:solidFill>
              </a:rPr>
              <a:t>Internal effectiveness factor:</a:t>
            </a:r>
            <a:endParaRPr lang="en-US" altLang="zh-TW" sz="2000" dirty="0">
              <a:solidFill>
                <a:srgbClr val="7030A0"/>
              </a:solidFill>
            </a:endParaRPr>
          </a:p>
          <a:p>
            <a:r>
              <a:rPr lang="en-US" altLang="zh-TW" sz="2000" dirty="0"/>
              <a:t>(1) the relative importance of diffusion and reaction limitations</a:t>
            </a:r>
          </a:p>
          <a:p>
            <a:r>
              <a:rPr lang="en-US" altLang="zh-TW" sz="2000" dirty="0"/>
              <a:t>(2) a measurement of how far the reactant diffuses into the pellet before reacting</a:t>
            </a:r>
          </a:p>
        </p:txBody>
      </p:sp>
    </p:spTree>
    <p:extLst>
      <p:ext uri="{BB962C8B-B14F-4D97-AF65-F5344CB8AC3E}">
        <p14:creationId xmlns:p14="http://schemas.microsoft.com/office/powerpoint/2010/main" val="25748868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45093"/>
                                        </p:tgtEl>
                                        <p:attrNameLst>
                                          <p:attrName>style.visibility</p:attrName>
                                        </p:attrNameLst>
                                      </p:cBhvr>
                                      <p:to>
                                        <p:strVal val="visible"/>
                                      </p:to>
                                    </p:set>
                                    <p:animEffect transition="in" filter="checkerboard(across)">
                                      <p:cBhvr>
                                        <p:cTn id="7" dur="500"/>
                                        <p:tgtEl>
                                          <p:spTgt spid="345093"/>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23"/>
                                        </p:tgtEl>
                                        <p:attrNameLst>
                                          <p:attrName>style.visibility</p:attrName>
                                        </p:attrNameLst>
                                      </p:cBhvr>
                                      <p:to>
                                        <p:strVal val="visible"/>
                                      </p:to>
                                    </p:set>
                                    <p:anim calcmode="discrete" valueType="clr">
                                      <p:cBhvr override="childStyle">
                                        <p:cTn id="12"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23"/>
                                        </p:tgtEl>
                                        <p:attrNameLst>
                                          <p:attrName>fillcolor</p:attrName>
                                        </p:attrNameLst>
                                      </p:cBhvr>
                                      <p:tavLst>
                                        <p:tav tm="0">
                                          <p:val>
                                            <p:clrVal>
                                              <a:schemeClr val="accent2"/>
                                            </p:clrVal>
                                          </p:val>
                                        </p:tav>
                                        <p:tav tm="50000">
                                          <p:val>
                                            <p:clrVal>
                                              <a:schemeClr val="hlink"/>
                                            </p:clrVal>
                                          </p:val>
                                        </p:tav>
                                      </p:tavLst>
                                    </p:anim>
                                    <p:set>
                                      <p:cBhvr>
                                        <p:cTn id="14" dur="80"/>
                                        <p:tgtEl>
                                          <p:spTgt spid="23"/>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nodeType="clickEffect">
                                  <p:stCondLst>
                                    <p:cond delay="0"/>
                                  </p:stCondLst>
                                  <p:childTnLst>
                                    <p:set>
                                      <p:cBhvr>
                                        <p:cTn id="18" dur="1" fill="hold">
                                          <p:stCondLst>
                                            <p:cond delay="0"/>
                                          </p:stCondLst>
                                        </p:cTn>
                                        <p:tgtEl>
                                          <p:spTgt spid="6155"/>
                                        </p:tgtEl>
                                        <p:attrNameLst>
                                          <p:attrName>style.visibility</p:attrName>
                                        </p:attrNameLst>
                                      </p:cBhvr>
                                      <p:to>
                                        <p:strVal val="visible"/>
                                      </p:to>
                                    </p:set>
                                    <p:animEffect transition="in" filter="dissolve">
                                      <p:cBhvr>
                                        <p:cTn id="19" dur="500"/>
                                        <p:tgtEl>
                                          <p:spTgt spid="615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154"/>
                                        </p:tgtEl>
                                        <p:attrNameLst>
                                          <p:attrName>style.visibility</p:attrName>
                                        </p:attrNameLst>
                                      </p:cBhvr>
                                      <p:to>
                                        <p:strVal val="visible"/>
                                      </p:to>
                                    </p:set>
                                    <p:animEffect transition="in" filter="wipe(left)">
                                      <p:cBhvr>
                                        <p:cTn id="24" dur="2000"/>
                                        <p:tgtEl>
                                          <p:spTgt spid="615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left)">
                                      <p:cBhvr>
                                        <p:cTn id="29" dur="20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10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Internal Diffusion &amp; Overall </a:t>
            </a:r>
            <a:r>
              <a:rPr lang="en-US" dirty="0" err="1" smtClean="0"/>
              <a:t>Rxn</a:t>
            </a:r>
            <a:r>
              <a:rPr lang="en-US" dirty="0" smtClean="0"/>
              <a:t> Rate</a:t>
            </a:r>
            <a:endParaRPr lang="en-US" dirty="0"/>
          </a:p>
        </p:txBody>
      </p:sp>
      <p:sp>
        <p:nvSpPr>
          <p:cNvPr id="3" name="TextBox 2"/>
          <p:cNvSpPr txBox="1"/>
          <p:nvPr/>
        </p:nvSpPr>
        <p:spPr>
          <a:xfrm>
            <a:off x="2094891" y="805650"/>
            <a:ext cx="7049109" cy="400110"/>
          </a:xfrm>
          <a:prstGeom prst="rect">
            <a:avLst/>
          </a:prstGeom>
          <a:noFill/>
        </p:spPr>
        <p:txBody>
          <a:bodyPr wrap="none" rtlCol="0">
            <a:spAutoFit/>
          </a:bodyPr>
          <a:lstStyle/>
          <a:p>
            <a:r>
              <a:rPr lang="en-US" sz="2000" dirty="0" smtClean="0">
                <a:solidFill>
                  <a:srgbClr val="C00000"/>
                </a:solidFill>
                <a:latin typeface="Symbol" pitchFamily="18" charset="2"/>
              </a:rPr>
              <a:t>h</a:t>
            </a:r>
            <a:r>
              <a:rPr lang="en-US" sz="2000" dirty="0" smtClean="0">
                <a:solidFill>
                  <a:srgbClr val="C00000"/>
                </a:solidFill>
              </a:rPr>
              <a:t> quantifies how internal diffusion affects the overall </a:t>
            </a:r>
            <a:r>
              <a:rPr lang="en-US" sz="2000" dirty="0" err="1" smtClean="0">
                <a:solidFill>
                  <a:srgbClr val="C00000"/>
                </a:solidFill>
              </a:rPr>
              <a:t>rxn</a:t>
            </a:r>
            <a:r>
              <a:rPr lang="en-US" sz="2000" dirty="0" smtClean="0">
                <a:solidFill>
                  <a:srgbClr val="C00000"/>
                </a:solidFill>
              </a:rPr>
              <a:t> rate</a:t>
            </a:r>
            <a:endParaRPr lang="en-US" sz="2000" dirty="0" smtClean="0">
              <a:solidFill>
                <a:srgbClr val="C00000"/>
              </a:solidFill>
              <a:latin typeface="Symbol" pitchFamily="18" charset="2"/>
            </a:endParaRPr>
          </a:p>
        </p:txBody>
      </p:sp>
      <p:graphicFrame>
        <p:nvGraphicFramePr>
          <p:cNvPr id="4" name="Object 3"/>
          <p:cNvGraphicFramePr>
            <a:graphicFrameLocks noChangeAspect="1"/>
          </p:cNvGraphicFramePr>
          <p:nvPr>
            <p:extLst/>
          </p:nvPr>
        </p:nvGraphicFramePr>
        <p:xfrm>
          <a:off x="198692" y="867102"/>
          <a:ext cx="1841500" cy="355600"/>
        </p:xfrm>
        <a:graphic>
          <a:graphicData uri="http://schemas.openxmlformats.org/presentationml/2006/ole">
            <mc:AlternateContent xmlns:mc="http://schemas.openxmlformats.org/markup-compatibility/2006">
              <mc:Choice xmlns:v="urn:schemas-microsoft-com:vml" Requires="v">
                <p:oleObj spid="_x0000_s79873" name="Equation" r:id="rId3" imgW="1841400" imgH="355320" progId="Equation.3">
                  <p:embed/>
                </p:oleObj>
              </mc:Choice>
              <mc:Fallback>
                <p:oleObj name="Equation" r:id="rId3" imgW="1841400" imgH="3553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692" y="867102"/>
                        <a:ext cx="1841500"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 name="TextBox 27"/>
          <p:cNvSpPr txBox="1"/>
          <p:nvPr/>
        </p:nvSpPr>
        <p:spPr>
          <a:xfrm>
            <a:off x="1165458" y="5105400"/>
            <a:ext cx="6813084" cy="707886"/>
          </a:xfrm>
          <a:prstGeom prst="rect">
            <a:avLst/>
          </a:prstGeom>
          <a:noFill/>
        </p:spPr>
        <p:txBody>
          <a:bodyPr wrap="none" rtlCol="0">
            <a:spAutoFit/>
          </a:bodyPr>
          <a:lstStyle/>
          <a:p>
            <a:r>
              <a:rPr lang="en-US" sz="2000" dirty="0" smtClean="0">
                <a:solidFill>
                  <a:srgbClr val="C00000"/>
                </a:solidFill>
              </a:rPr>
              <a:t>As particle diameter ↓, </a:t>
            </a:r>
            <a:r>
              <a:rPr lang="en-US" sz="2000" dirty="0" smtClean="0">
                <a:solidFill>
                  <a:srgbClr val="C00000"/>
                </a:solidFill>
                <a:latin typeface="Symbol" pitchFamily="18" charset="2"/>
              </a:rPr>
              <a:t>f</a:t>
            </a:r>
            <a:r>
              <a:rPr lang="en-US" sz="2000" baseline="-25000" dirty="0" smtClean="0">
                <a:solidFill>
                  <a:srgbClr val="C00000"/>
                </a:solidFill>
              </a:rPr>
              <a:t>n</a:t>
            </a:r>
            <a:r>
              <a:rPr lang="en-US" sz="2000" dirty="0" smtClean="0">
                <a:solidFill>
                  <a:srgbClr val="C00000"/>
                </a:solidFill>
              </a:rPr>
              <a:t> ↓, </a:t>
            </a:r>
            <a:r>
              <a:rPr lang="en-US" sz="2000" dirty="0" smtClean="0">
                <a:solidFill>
                  <a:srgbClr val="C00000"/>
                </a:solidFill>
                <a:latin typeface="Symbol" pitchFamily="18" charset="2"/>
              </a:rPr>
              <a:t>h</a:t>
            </a:r>
            <a:r>
              <a:rPr lang="en-US" sz="2000" dirty="0" smtClean="0">
                <a:solidFill>
                  <a:srgbClr val="C00000"/>
                </a:solidFill>
              </a:rPr>
              <a:t>→1, </a:t>
            </a:r>
            <a:r>
              <a:rPr lang="en-US" sz="2000" dirty="0" err="1" smtClean="0">
                <a:solidFill>
                  <a:srgbClr val="C00000"/>
                </a:solidFill>
              </a:rPr>
              <a:t>rxn</a:t>
            </a:r>
            <a:r>
              <a:rPr lang="en-US" sz="2000" dirty="0" smtClean="0">
                <a:solidFill>
                  <a:srgbClr val="C00000"/>
                </a:solidFill>
              </a:rPr>
              <a:t> is surface </a:t>
            </a:r>
            <a:r>
              <a:rPr lang="en-US" sz="2000" dirty="0" err="1" smtClean="0">
                <a:solidFill>
                  <a:srgbClr val="C00000"/>
                </a:solidFill>
              </a:rPr>
              <a:t>rxn</a:t>
            </a:r>
            <a:r>
              <a:rPr lang="en-US" sz="2000" dirty="0" smtClean="0">
                <a:solidFill>
                  <a:srgbClr val="C00000"/>
                </a:solidFill>
              </a:rPr>
              <a:t> limited</a:t>
            </a:r>
          </a:p>
          <a:p>
            <a:r>
              <a:rPr lang="en-US" sz="2000" dirty="0" smtClean="0">
                <a:solidFill>
                  <a:srgbClr val="C00000"/>
                </a:solidFill>
              </a:rPr>
              <a:t>As particle diameter ↑, </a:t>
            </a:r>
            <a:r>
              <a:rPr lang="en-US" sz="2000" dirty="0" smtClean="0">
                <a:solidFill>
                  <a:srgbClr val="C00000"/>
                </a:solidFill>
                <a:latin typeface="Symbol" pitchFamily="18" charset="2"/>
              </a:rPr>
              <a:t>f</a:t>
            </a:r>
            <a:r>
              <a:rPr lang="en-US" sz="2000" baseline="-25000" dirty="0" smtClean="0">
                <a:solidFill>
                  <a:srgbClr val="C00000"/>
                </a:solidFill>
              </a:rPr>
              <a:t>n</a:t>
            </a:r>
            <a:r>
              <a:rPr lang="en-US" sz="2000" dirty="0" smtClean="0">
                <a:solidFill>
                  <a:srgbClr val="C00000"/>
                </a:solidFill>
              </a:rPr>
              <a:t> ↑, </a:t>
            </a:r>
            <a:r>
              <a:rPr lang="en-US" sz="2000" dirty="0" smtClean="0">
                <a:solidFill>
                  <a:srgbClr val="C00000"/>
                </a:solidFill>
                <a:latin typeface="Symbol" pitchFamily="18" charset="2"/>
              </a:rPr>
              <a:t>h</a:t>
            </a:r>
            <a:r>
              <a:rPr lang="en-US" sz="2000" dirty="0" smtClean="0">
                <a:solidFill>
                  <a:srgbClr val="C00000"/>
                </a:solidFill>
              </a:rPr>
              <a:t>→0, </a:t>
            </a:r>
            <a:r>
              <a:rPr lang="en-US" sz="2000" dirty="0" err="1" smtClean="0">
                <a:solidFill>
                  <a:srgbClr val="C00000"/>
                </a:solidFill>
              </a:rPr>
              <a:t>rxn</a:t>
            </a:r>
            <a:r>
              <a:rPr lang="en-US" sz="2000" dirty="0" smtClean="0">
                <a:solidFill>
                  <a:srgbClr val="C00000"/>
                </a:solidFill>
              </a:rPr>
              <a:t> is diffusion limited</a:t>
            </a:r>
          </a:p>
        </p:txBody>
      </p:sp>
      <p:grpSp>
        <p:nvGrpSpPr>
          <p:cNvPr id="32" name="Group 31"/>
          <p:cNvGrpSpPr/>
          <p:nvPr/>
        </p:nvGrpSpPr>
        <p:grpSpPr>
          <a:xfrm>
            <a:off x="1719367" y="1219200"/>
            <a:ext cx="5705266" cy="3829110"/>
            <a:chOff x="1719367" y="1524000"/>
            <a:chExt cx="5705266" cy="3829110"/>
          </a:xfrm>
        </p:grpSpPr>
        <p:sp>
          <p:nvSpPr>
            <p:cNvPr id="7" name="TextBox 6"/>
            <p:cNvSpPr txBox="1"/>
            <p:nvPr/>
          </p:nvSpPr>
          <p:spPr>
            <a:xfrm>
              <a:off x="4724400" y="4953000"/>
              <a:ext cx="412292" cy="400110"/>
            </a:xfrm>
            <a:prstGeom prst="rect">
              <a:avLst/>
            </a:prstGeom>
            <a:noFill/>
          </p:spPr>
          <p:txBody>
            <a:bodyPr wrap="none" rtlCol="0">
              <a:spAutoFit/>
            </a:bodyPr>
            <a:lstStyle/>
            <a:p>
              <a:r>
                <a:rPr lang="en-US" sz="2000" dirty="0" smtClean="0">
                  <a:latin typeface="Symbol" pitchFamily="18" charset="2"/>
                </a:rPr>
                <a:t>f</a:t>
              </a:r>
              <a:r>
                <a:rPr lang="en-US" sz="2000" baseline="-25000" dirty="0" smtClean="0"/>
                <a:t>1</a:t>
              </a:r>
              <a:endParaRPr lang="en-US" sz="2000" dirty="0" smtClean="0">
                <a:latin typeface="Symbol" pitchFamily="18" charset="2"/>
              </a:endParaRPr>
            </a:p>
          </p:txBody>
        </p:sp>
        <p:grpSp>
          <p:nvGrpSpPr>
            <p:cNvPr id="31" name="Group 30"/>
            <p:cNvGrpSpPr/>
            <p:nvPr/>
          </p:nvGrpSpPr>
          <p:grpSpPr>
            <a:xfrm>
              <a:off x="1719367" y="1524000"/>
              <a:ext cx="5705266" cy="3524310"/>
              <a:chOff x="1143000" y="1524000"/>
              <a:chExt cx="5705266" cy="3524310"/>
            </a:xfrm>
          </p:grpSpPr>
          <p:grpSp>
            <p:nvGrpSpPr>
              <p:cNvPr id="30" name="Group 29"/>
              <p:cNvGrpSpPr/>
              <p:nvPr/>
            </p:nvGrpSpPr>
            <p:grpSpPr>
              <a:xfrm>
                <a:off x="1143000" y="1828800"/>
                <a:ext cx="5705266" cy="3219510"/>
                <a:chOff x="1066800" y="1828800"/>
                <a:chExt cx="5705266" cy="3219510"/>
              </a:xfrm>
            </p:grpSpPr>
            <p:sp>
              <p:nvSpPr>
                <p:cNvPr id="5" name="Rectangle 4"/>
                <p:cNvSpPr/>
                <p:nvPr/>
              </p:nvSpPr>
              <p:spPr>
                <a:xfrm>
                  <a:off x="1905000" y="1981200"/>
                  <a:ext cx="4800600" cy="2667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66800" y="2987566"/>
                  <a:ext cx="338554" cy="400110"/>
                </a:xfrm>
                <a:prstGeom prst="rect">
                  <a:avLst/>
                </a:prstGeom>
                <a:noFill/>
              </p:spPr>
              <p:txBody>
                <a:bodyPr wrap="none" rtlCol="0">
                  <a:spAutoFit/>
                </a:bodyPr>
                <a:lstStyle/>
                <a:p>
                  <a:r>
                    <a:rPr lang="en-US" sz="2000" dirty="0" smtClean="0">
                      <a:latin typeface="Symbol" pitchFamily="18" charset="2"/>
                    </a:rPr>
                    <a:t>h</a:t>
                  </a:r>
                </a:p>
              </p:txBody>
            </p:sp>
            <p:sp>
              <p:nvSpPr>
                <p:cNvPr id="8" name="TextBox 7"/>
                <p:cNvSpPr txBox="1"/>
                <p:nvPr/>
              </p:nvSpPr>
              <p:spPr>
                <a:xfrm>
                  <a:off x="3177866" y="4648200"/>
                  <a:ext cx="327334" cy="400110"/>
                </a:xfrm>
                <a:prstGeom prst="rect">
                  <a:avLst/>
                </a:prstGeom>
                <a:noFill/>
              </p:spPr>
              <p:txBody>
                <a:bodyPr wrap="none" rtlCol="0">
                  <a:spAutoFit/>
                </a:bodyPr>
                <a:lstStyle/>
                <a:p>
                  <a:r>
                    <a:rPr lang="en-US" sz="2000" dirty="0" smtClean="0"/>
                    <a:t>1</a:t>
                  </a:r>
                </a:p>
              </p:txBody>
            </p:sp>
            <p:sp>
              <p:nvSpPr>
                <p:cNvPr id="9" name="TextBox 8"/>
                <p:cNvSpPr txBox="1"/>
                <p:nvPr/>
              </p:nvSpPr>
              <p:spPr>
                <a:xfrm>
                  <a:off x="1981200" y="4648200"/>
                  <a:ext cx="540533" cy="400110"/>
                </a:xfrm>
                <a:prstGeom prst="rect">
                  <a:avLst/>
                </a:prstGeom>
                <a:noFill/>
              </p:spPr>
              <p:txBody>
                <a:bodyPr wrap="none" rtlCol="0">
                  <a:spAutoFit/>
                </a:bodyPr>
                <a:lstStyle/>
                <a:p>
                  <a:r>
                    <a:rPr lang="en-US" sz="2000" dirty="0" smtClean="0"/>
                    <a:t>0.2</a:t>
                  </a:r>
                </a:p>
              </p:txBody>
            </p:sp>
            <p:sp>
              <p:nvSpPr>
                <p:cNvPr id="10" name="TextBox 9"/>
                <p:cNvSpPr txBox="1"/>
                <p:nvPr/>
              </p:nvSpPr>
              <p:spPr>
                <a:xfrm>
                  <a:off x="4092266" y="4648200"/>
                  <a:ext cx="327334" cy="400110"/>
                </a:xfrm>
                <a:prstGeom prst="rect">
                  <a:avLst/>
                </a:prstGeom>
                <a:noFill/>
              </p:spPr>
              <p:txBody>
                <a:bodyPr wrap="none" rtlCol="0">
                  <a:spAutoFit/>
                </a:bodyPr>
                <a:lstStyle/>
                <a:p>
                  <a:r>
                    <a:rPr lang="en-US" sz="2000" dirty="0" smtClean="0"/>
                    <a:t>2</a:t>
                  </a:r>
                </a:p>
              </p:txBody>
            </p:sp>
            <p:sp>
              <p:nvSpPr>
                <p:cNvPr id="11" name="TextBox 10"/>
                <p:cNvSpPr txBox="1"/>
                <p:nvPr/>
              </p:nvSpPr>
              <p:spPr>
                <a:xfrm>
                  <a:off x="6302066" y="4648200"/>
                  <a:ext cx="470000" cy="400110"/>
                </a:xfrm>
                <a:prstGeom prst="rect">
                  <a:avLst/>
                </a:prstGeom>
                <a:noFill/>
              </p:spPr>
              <p:txBody>
                <a:bodyPr wrap="none" rtlCol="0">
                  <a:spAutoFit/>
                </a:bodyPr>
                <a:lstStyle/>
                <a:p>
                  <a:r>
                    <a:rPr lang="en-US" sz="2000" dirty="0" smtClean="0"/>
                    <a:t>10</a:t>
                  </a:r>
                </a:p>
              </p:txBody>
            </p:sp>
            <p:sp>
              <p:nvSpPr>
                <p:cNvPr id="12" name="TextBox 11"/>
                <p:cNvSpPr txBox="1"/>
                <p:nvPr/>
              </p:nvSpPr>
              <p:spPr>
                <a:xfrm>
                  <a:off x="4724400" y="4648200"/>
                  <a:ext cx="327334" cy="400110"/>
                </a:xfrm>
                <a:prstGeom prst="rect">
                  <a:avLst/>
                </a:prstGeom>
                <a:noFill/>
              </p:spPr>
              <p:txBody>
                <a:bodyPr wrap="none" rtlCol="0">
                  <a:spAutoFit/>
                </a:bodyPr>
                <a:lstStyle/>
                <a:p>
                  <a:r>
                    <a:rPr lang="en-US" sz="2000" dirty="0" smtClean="0"/>
                    <a:t>4</a:t>
                  </a:r>
                </a:p>
              </p:txBody>
            </p:sp>
            <p:sp>
              <p:nvSpPr>
                <p:cNvPr id="13" name="TextBox 12"/>
                <p:cNvSpPr txBox="1"/>
                <p:nvPr/>
              </p:nvSpPr>
              <p:spPr>
                <a:xfrm>
                  <a:off x="5387666" y="4648200"/>
                  <a:ext cx="327334" cy="400110"/>
                </a:xfrm>
                <a:prstGeom prst="rect">
                  <a:avLst/>
                </a:prstGeom>
                <a:noFill/>
              </p:spPr>
              <p:txBody>
                <a:bodyPr wrap="none" rtlCol="0">
                  <a:spAutoFit/>
                </a:bodyPr>
                <a:lstStyle/>
                <a:p>
                  <a:r>
                    <a:rPr lang="en-US" sz="2000" dirty="0" smtClean="0"/>
                    <a:t>6</a:t>
                  </a:r>
                </a:p>
              </p:txBody>
            </p:sp>
            <p:sp>
              <p:nvSpPr>
                <p:cNvPr id="14" name="TextBox 13"/>
                <p:cNvSpPr txBox="1"/>
                <p:nvPr/>
              </p:nvSpPr>
              <p:spPr>
                <a:xfrm>
                  <a:off x="5867400" y="4648200"/>
                  <a:ext cx="327334" cy="400110"/>
                </a:xfrm>
                <a:prstGeom prst="rect">
                  <a:avLst/>
                </a:prstGeom>
                <a:noFill/>
              </p:spPr>
              <p:txBody>
                <a:bodyPr wrap="none" rtlCol="0">
                  <a:spAutoFit/>
                </a:bodyPr>
                <a:lstStyle/>
                <a:p>
                  <a:r>
                    <a:rPr lang="en-US" sz="2000" dirty="0" smtClean="0"/>
                    <a:t>8</a:t>
                  </a:r>
                </a:p>
              </p:txBody>
            </p:sp>
            <p:sp>
              <p:nvSpPr>
                <p:cNvPr id="15" name="TextBox 14"/>
                <p:cNvSpPr txBox="1"/>
                <p:nvPr/>
              </p:nvSpPr>
              <p:spPr>
                <a:xfrm>
                  <a:off x="1524000" y="1828800"/>
                  <a:ext cx="327334" cy="400110"/>
                </a:xfrm>
                <a:prstGeom prst="rect">
                  <a:avLst/>
                </a:prstGeom>
                <a:noFill/>
              </p:spPr>
              <p:txBody>
                <a:bodyPr wrap="none" rtlCol="0">
                  <a:spAutoFit/>
                </a:bodyPr>
                <a:lstStyle/>
                <a:p>
                  <a:r>
                    <a:rPr lang="en-US" sz="2000" dirty="0" smtClean="0"/>
                    <a:t>1</a:t>
                  </a:r>
                </a:p>
              </p:txBody>
            </p:sp>
            <p:sp>
              <p:nvSpPr>
                <p:cNvPr id="16" name="TextBox 15"/>
                <p:cNvSpPr txBox="1"/>
                <p:nvPr/>
              </p:nvSpPr>
              <p:spPr>
                <a:xfrm>
                  <a:off x="1371600" y="2127626"/>
                  <a:ext cx="540533" cy="400110"/>
                </a:xfrm>
                <a:prstGeom prst="rect">
                  <a:avLst/>
                </a:prstGeom>
                <a:noFill/>
              </p:spPr>
              <p:txBody>
                <a:bodyPr wrap="none" rtlCol="0">
                  <a:spAutoFit/>
                </a:bodyPr>
                <a:lstStyle/>
                <a:p>
                  <a:r>
                    <a:rPr lang="en-US" sz="2000" dirty="0" smtClean="0"/>
                    <a:t>0.8</a:t>
                  </a:r>
                </a:p>
              </p:txBody>
            </p:sp>
            <p:sp>
              <p:nvSpPr>
                <p:cNvPr id="17" name="TextBox 16"/>
                <p:cNvSpPr txBox="1"/>
                <p:nvPr/>
              </p:nvSpPr>
              <p:spPr>
                <a:xfrm>
                  <a:off x="1371600" y="2514600"/>
                  <a:ext cx="540533" cy="400110"/>
                </a:xfrm>
                <a:prstGeom prst="rect">
                  <a:avLst/>
                </a:prstGeom>
                <a:noFill/>
              </p:spPr>
              <p:txBody>
                <a:bodyPr wrap="none" rtlCol="0">
                  <a:spAutoFit/>
                </a:bodyPr>
                <a:lstStyle/>
                <a:p>
                  <a:r>
                    <a:rPr lang="en-US" sz="2000" dirty="0" smtClean="0"/>
                    <a:t>0.6</a:t>
                  </a:r>
                </a:p>
              </p:txBody>
            </p:sp>
            <p:sp>
              <p:nvSpPr>
                <p:cNvPr id="18" name="TextBox 17"/>
                <p:cNvSpPr txBox="1"/>
                <p:nvPr/>
              </p:nvSpPr>
              <p:spPr>
                <a:xfrm>
                  <a:off x="1371600" y="2971800"/>
                  <a:ext cx="540533" cy="400110"/>
                </a:xfrm>
                <a:prstGeom prst="rect">
                  <a:avLst/>
                </a:prstGeom>
                <a:noFill/>
              </p:spPr>
              <p:txBody>
                <a:bodyPr wrap="none" rtlCol="0">
                  <a:spAutoFit/>
                </a:bodyPr>
                <a:lstStyle/>
                <a:p>
                  <a:r>
                    <a:rPr lang="en-US" sz="2000" dirty="0" smtClean="0"/>
                    <a:t>0.4</a:t>
                  </a:r>
                </a:p>
              </p:txBody>
            </p:sp>
            <p:sp>
              <p:nvSpPr>
                <p:cNvPr id="19" name="TextBox 18"/>
                <p:cNvSpPr txBox="1"/>
                <p:nvPr/>
              </p:nvSpPr>
              <p:spPr>
                <a:xfrm>
                  <a:off x="1371600" y="4267200"/>
                  <a:ext cx="540533" cy="400110"/>
                </a:xfrm>
                <a:prstGeom prst="rect">
                  <a:avLst/>
                </a:prstGeom>
                <a:noFill/>
              </p:spPr>
              <p:txBody>
                <a:bodyPr wrap="none" rtlCol="0">
                  <a:spAutoFit/>
                </a:bodyPr>
                <a:lstStyle/>
                <a:p>
                  <a:r>
                    <a:rPr lang="en-US" sz="2000" dirty="0" smtClean="0"/>
                    <a:t>0.1</a:t>
                  </a:r>
                </a:p>
              </p:txBody>
            </p:sp>
            <p:sp>
              <p:nvSpPr>
                <p:cNvPr id="20" name="TextBox 19"/>
                <p:cNvSpPr txBox="1"/>
                <p:nvPr/>
              </p:nvSpPr>
              <p:spPr>
                <a:xfrm>
                  <a:off x="1371600" y="3581400"/>
                  <a:ext cx="540533" cy="400110"/>
                </a:xfrm>
                <a:prstGeom prst="rect">
                  <a:avLst/>
                </a:prstGeom>
                <a:noFill/>
              </p:spPr>
              <p:txBody>
                <a:bodyPr wrap="none" rtlCol="0">
                  <a:spAutoFit/>
                </a:bodyPr>
                <a:lstStyle/>
                <a:p>
                  <a:r>
                    <a:rPr lang="en-US" sz="2000" dirty="0" smtClean="0"/>
                    <a:t>0.2</a:t>
                  </a:r>
                </a:p>
              </p:txBody>
            </p:sp>
            <p:sp>
              <p:nvSpPr>
                <p:cNvPr id="23" name="Freeform 22"/>
                <p:cNvSpPr/>
                <p:nvPr/>
              </p:nvSpPr>
              <p:spPr>
                <a:xfrm>
                  <a:off x="1907628" y="2285999"/>
                  <a:ext cx="4745420" cy="2377440"/>
                </a:xfrm>
                <a:custGeom>
                  <a:avLst/>
                  <a:gdLst>
                    <a:gd name="connsiteX0" fmla="*/ 0 w 4745420"/>
                    <a:gd name="connsiteY0" fmla="*/ 31531 h 2254469"/>
                    <a:gd name="connsiteX1" fmla="*/ 677917 w 4745420"/>
                    <a:gd name="connsiteY1" fmla="*/ 63062 h 2254469"/>
                    <a:gd name="connsiteX2" fmla="*/ 1718441 w 4745420"/>
                    <a:gd name="connsiteY2" fmla="*/ 409903 h 2254469"/>
                    <a:gd name="connsiteX3" fmla="*/ 4745420 w 4745420"/>
                    <a:gd name="connsiteY3" fmla="*/ 2254469 h 2254469"/>
                  </a:gdLst>
                  <a:ahLst/>
                  <a:cxnLst>
                    <a:cxn ang="0">
                      <a:pos x="connsiteX0" y="connsiteY0"/>
                    </a:cxn>
                    <a:cxn ang="0">
                      <a:pos x="connsiteX1" y="connsiteY1"/>
                    </a:cxn>
                    <a:cxn ang="0">
                      <a:pos x="connsiteX2" y="connsiteY2"/>
                    </a:cxn>
                    <a:cxn ang="0">
                      <a:pos x="connsiteX3" y="connsiteY3"/>
                    </a:cxn>
                  </a:cxnLst>
                  <a:rect l="l" t="t" r="r" b="b"/>
                  <a:pathLst>
                    <a:path w="4745420" h="2254469">
                      <a:moveTo>
                        <a:pt x="0" y="31531"/>
                      </a:moveTo>
                      <a:cubicBezTo>
                        <a:pt x="195755" y="15765"/>
                        <a:pt x="391510" y="0"/>
                        <a:pt x="677917" y="63062"/>
                      </a:cubicBezTo>
                      <a:cubicBezTo>
                        <a:pt x="964324" y="126124"/>
                        <a:pt x="1040524" y="44669"/>
                        <a:pt x="1718441" y="409903"/>
                      </a:cubicBezTo>
                      <a:cubicBezTo>
                        <a:pt x="2396358" y="775137"/>
                        <a:pt x="4243551" y="1949669"/>
                        <a:pt x="4745420" y="2254469"/>
                      </a:cubicBezTo>
                    </a:path>
                  </a:pathLst>
                </a:cu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p:cNvSpPr txBox="1"/>
                <p:nvPr/>
              </p:nvSpPr>
              <p:spPr>
                <a:xfrm>
                  <a:off x="2362200" y="3962400"/>
                  <a:ext cx="2873094" cy="400110"/>
                </a:xfrm>
                <a:prstGeom prst="rect">
                  <a:avLst/>
                </a:prstGeom>
                <a:noFill/>
              </p:spPr>
              <p:txBody>
                <a:bodyPr wrap="none" rtlCol="0">
                  <a:spAutoFit/>
                </a:bodyPr>
                <a:lstStyle/>
                <a:p>
                  <a:r>
                    <a:rPr lang="en-US" sz="2000" dirty="0" smtClean="0">
                      <a:solidFill>
                        <a:srgbClr val="0000FF"/>
                      </a:solidFill>
                    </a:rPr>
                    <a:t>Internal diffusion limited</a:t>
                  </a:r>
                </a:p>
              </p:txBody>
            </p:sp>
            <p:sp>
              <p:nvSpPr>
                <p:cNvPr id="25" name="Oval 24"/>
                <p:cNvSpPr/>
                <p:nvPr/>
              </p:nvSpPr>
              <p:spPr>
                <a:xfrm rot="1790813">
                  <a:off x="4415884" y="3600793"/>
                  <a:ext cx="2057400" cy="533400"/>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981200" y="2133600"/>
                  <a:ext cx="990600" cy="457200"/>
                </a:xfrm>
                <a:prstGeom prst="ellipse">
                  <a:avLst/>
                </a:prstGeom>
                <a:noFill/>
                <a:ln w="285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124200" y="2133600"/>
                  <a:ext cx="2010487" cy="400110"/>
                </a:xfrm>
                <a:prstGeom prst="rect">
                  <a:avLst/>
                </a:prstGeom>
                <a:noFill/>
              </p:spPr>
              <p:txBody>
                <a:bodyPr wrap="none" rtlCol="0">
                  <a:spAutoFit/>
                </a:bodyPr>
                <a:lstStyle/>
                <a:p>
                  <a:r>
                    <a:rPr lang="en-US" sz="2000" dirty="0" smtClean="0">
                      <a:solidFill>
                        <a:srgbClr val="006600"/>
                      </a:solidFill>
                    </a:rPr>
                    <a:t>Reaction limited</a:t>
                  </a:r>
                </a:p>
              </p:txBody>
            </p:sp>
          </p:grpSp>
          <p:sp>
            <p:nvSpPr>
              <p:cNvPr id="29" name="TextBox 28"/>
              <p:cNvSpPr txBox="1"/>
              <p:nvPr/>
            </p:nvSpPr>
            <p:spPr>
              <a:xfrm>
                <a:off x="2727960" y="1524000"/>
                <a:ext cx="3268844" cy="400110"/>
              </a:xfrm>
              <a:prstGeom prst="rect">
                <a:avLst/>
              </a:prstGeom>
              <a:noFill/>
            </p:spPr>
            <p:txBody>
              <a:bodyPr wrap="none" rtlCol="0">
                <a:spAutoFit/>
              </a:bodyPr>
              <a:lstStyle/>
              <a:p>
                <a:r>
                  <a:rPr lang="en-US" sz="2000" b="1" dirty="0" smtClean="0"/>
                  <a:t>Effectiveness factor </a:t>
                </a:r>
                <a:r>
                  <a:rPr lang="en-US" sz="2000" b="1" dirty="0" err="1" smtClean="0"/>
                  <a:t>vs</a:t>
                </a:r>
                <a:r>
                  <a:rPr lang="en-US" sz="2000" b="1" dirty="0" smtClean="0"/>
                  <a:t> </a:t>
                </a:r>
                <a:r>
                  <a:rPr lang="en-US" sz="2000" b="1" dirty="0" smtClean="0">
                    <a:latin typeface="Symbol" pitchFamily="18" charset="2"/>
                  </a:rPr>
                  <a:t>f</a:t>
                </a:r>
                <a:r>
                  <a:rPr lang="en-US" sz="2000" b="1" baseline="-25000" dirty="0" smtClean="0"/>
                  <a:t>n</a:t>
                </a:r>
                <a:endParaRPr lang="en-US" sz="2000" b="1" dirty="0" smtClean="0">
                  <a:latin typeface="Symbol" pitchFamily="18" charset="2"/>
                </a:endParaRPr>
              </a:p>
            </p:txBody>
          </p:sp>
        </p:grpSp>
      </p:grpSp>
      <p:sp>
        <p:nvSpPr>
          <p:cNvPr id="33" name="TextBox 32"/>
          <p:cNvSpPr txBox="1"/>
          <p:nvPr/>
        </p:nvSpPr>
        <p:spPr>
          <a:xfrm>
            <a:off x="152400" y="5830608"/>
            <a:ext cx="8839200" cy="707886"/>
          </a:xfrm>
          <a:prstGeom prst="rect">
            <a:avLst/>
          </a:prstGeom>
          <a:noFill/>
        </p:spPr>
        <p:txBody>
          <a:bodyPr wrap="square" rtlCol="0">
            <a:spAutoFit/>
          </a:bodyPr>
          <a:lstStyle/>
          <a:p>
            <a:r>
              <a:rPr lang="en-US" sz="2000" dirty="0" smtClean="0"/>
              <a:t>This analysis was for spherical particles.  A similar approach can be used to evaluate other geometries, non-isothermal </a:t>
            </a:r>
            <a:r>
              <a:rPr lang="en-US" sz="2000" dirty="0" err="1" smtClean="0"/>
              <a:t>rxn</a:t>
            </a:r>
            <a:r>
              <a:rPr lang="en-US" sz="2000" dirty="0" smtClean="0"/>
              <a:t>, &amp; more complex </a:t>
            </a:r>
            <a:r>
              <a:rPr lang="en-US" sz="2000" dirty="0" err="1" smtClean="0"/>
              <a:t>rxn</a:t>
            </a:r>
            <a:r>
              <a:rPr lang="en-US" sz="2000" dirty="0" smtClean="0"/>
              <a:t> kinetics</a:t>
            </a:r>
          </a:p>
        </p:txBody>
      </p:sp>
    </p:spTree>
    <p:extLst>
      <p:ext uri="{BB962C8B-B14F-4D97-AF65-F5344CB8AC3E}">
        <p14:creationId xmlns:p14="http://schemas.microsoft.com/office/powerpoint/2010/main" val="23050353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fade">
                                      <p:cBhvr>
                                        <p:cTn id="1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7138" name="Object 2"/>
          <p:cNvGraphicFramePr>
            <a:graphicFrameLocks noChangeAspect="1"/>
          </p:cNvGraphicFramePr>
          <p:nvPr>
            <p:extLst/>
          </p:nvPr>
        </p:nvGraphicFramePr>
        <p:xfrm>
          <a:off x="631825" y="954088"/>
          <a:ext cx="2111375" cy="722312"/>
        </p:xfrm>
        <a:graphic>
          <a:graphicData uri="http://schemas.openxmlformats.org/presentationml/2006/ole">
            <mc:AlternateContent xmlns:mc="http://schemas.openxmlformats.org/markup-compatibility/2006">
              <mc:Choice xmlns:v="urn:schemas-microsoft-com:vml" Requires="v">
                <p:oleObj spid="_x0000_s80897" name="Equation" r:id="rId3" imgW="2286000" imgH="723600" progId="Equation.DSMT4">
                  <p:embed/>
                </p:oleObj>
              </mc:Choice>
              <mc:Fallback>
                <p:oleObj name="Equation" r:id="rId3" imgW="2286000" imgH="723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1825" y="954088"/>
                        <a:ext cx="2111375"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47139" name="Object 3"/>
          <p:cNvGraphicFramePr>
            <a:graphicFrameLocks noChangeAspect="1"/>
          </p:cNvGraphicFramePr>
          <p:nvPr>
            <p:extLst/>
          </p:nvPr>
        </p:nvGraphicFramePr>
        <p:xfrm>
          <a:off x="3282950" y="838200"/>
          <a:ext cx="1746250" cy="768350"/>
        </p:xfrm>
        <a:graphic>
          <a:graphicData uri="http://schemas.openxmlformats.org/presentationml/2006/ole">
            <mc:AlternateContent xmlns:mc="http://schemas.openxmlformats.org/markup-compatibility/2006">
              <mc:Choice xmlns:v="urn:schemas-microsoft-com:vml" Requires="v">
                <p:oleObj spid="_x0000_s80898" name="Equation" r:id="rId5" imgW="1688760" imgH="761760" progId="Equation.DSMT4">
                  <p:embed/>
                </p:oleObj>
              </mc:Choice>
              <mc:Fallback>
                <p:oleObj name="Equation" r:id="rId5" imgW="1688760" imgH="7617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2950" y="838200"/>
                        <a:ext cx="17462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47141" name="Object 5"/>
          <p:cNvGraphicFramePr>
            <a:graphicFrameLocks noChangeAspect="1"/>
          </p:cNvGraphicFramePr>
          <p:nvPr>
            <p:extLst/>
          </p:nvPr>
        </p:nvGraphicFramePr>
        <p:xfrm>
          <a:off x="685800" y="1842790"/>
          <a:ext cx="1855788" cy="355600"/>
        </p:xfrm>
        <a:graphic>
          <a:graphicData uri="http://schemas.openxmlformats.org/presentationml/2006/ole">
            <mc:AlternateContent xmlns:mc="http://schemas.openxmlformats.org/markup-compatibility/2006">
              <mc:Choice xmlns:v="urn:schemas-microsoft-com:vml" Requires="v">
                <p:oleObj spid="_x0000_s80899" name="Equation" r:id="rId7" imgW="2006280" imgH="355320" progId="Equation.DSMT4">
                  <p:embed/>
                </p:oleObj>
              </mc:Choice>
              <mc:Fallback>
                <p:oleObj name="Equation" r:id="rId7" imgW="2006280" imgH="3553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1842790"/>
                        <a:ext cx="18557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7142" name="Text Box 6"/>
          <p:cNvSpPr txBox="1">
            <a:spLocks noChangeArrowheads="1"/>
          </p:cNvSpPr>
          <p:nvPr/>
        </p:nvSpPr>
        <p:spPr bwMode="auto">
          <a:xfrm>
            <a:off x="2675042" y="1828800"/>
            <a:ext cx="2582758" cy="369332"/>
          </a:xfrm>
          <a:prstGeom prst="rect">
            <a:avLst/>
          </a:prstGeom>
          <a:noFill/>
          <a:ln w="9525">
            <a:noFill/>
            <a:miter lim="800000"/>
            <a:headEnd/>
            <a:tailEnd/>
          </a:ln>
          <a:effectLst/>
        </p:spPr>
        <p:txBody>
          <a:bodyPr wrap="none">
            <a:spAutoFit/>
          </a:bodyPr>
          <a:lstStyle/>
          <a:p>
            <a:r>
              <a:rPr lang="en-US" altLang="zh-TW" dirty="0"/>
              <a:t>surface-reaction-limited</a:t>
            </a:r>
          </a:p>
        </p:txBody>
      </p:sp>
      <p:graphicFrame>
        <p:nvGraphicFramePr>
          <p:cNvPr id="347143" name="Object 7"/>
          <p:cNvGraphicFramePr>
            <a:graphicFrameLocks noChangeAspect="1"/>
          </p:cNvGraphicFramePr>
          <p:nvPr>
            <p:extLst/>
          </p:nvPr>
        </p:nvGraphicFramePr>
        <p:xfrm>
          <a:off x="1056481" y="2222936"/>
          <a:ext cx="7031038" cy="768350"/>
        </p:xfrm>
        <a:graphic>
          <a:graphicData uri="http://schemas.openxmlformats.org/presentationml/2006/ole">
            <mc:AlternateContent xmlns:mc="http://schemas.openxmlformats.org/markup-compatibility/2006">
              <mc:Choice xmlns:v="urn:schemas-microsoft-com:vml" Requires="v">
                <p:oleObj spid="_x0000_s80900" name="Equation" r:id="rId9" imgW="7556400" imgH="761760" progId="Equation.DSMT4">
                  <p:embed/>
                </p:oleObj>
              </mc:Choice>
              <mc:Fallback>
                <p:oleObj name="Equation" r:id="rId9" imgW="7556400" imgH="761760" progId="Equation.DSMT4">
                  <p:embed/>
                  <p:pic>
                    <p:nvPicPr>
                      <p:cNvPr id="0" name=""/>
                      <p:cNvPicPr>
                        <a:picLocks noChangeAspect="1" noChangeArrowheads="1"/>
                      </p:cNvPicPr>
                      <p:nvPr/>
                    </p:nvPicPr>
                    <p:blipFill>
                      <a:blip r:embed="rId10"/>
                      <a:srcRect/>
                      <a:stretch>
                        <a:fillRect/>
                      </a:stretch>
                    </p:blipFill>
                    <p:spPr bwMode="auto">
                      <a:xfrm>
                        <a:off x="1056481" y="2222936"/>
                        <a:ext cx="703103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7144" name="Text Box 8"/>
          <p:cNvSpPr txBox="1">
            <a:spLocks noChangeArrowheads="1"/>
          </p:cNvSpPr>
          <p:nvPr/>
        </p:nvSpPr>
        <p:spPr bwMode="auto">
          <a:xfrm>
            <a:off x="167054" y="3040171"/>
            <a:ext cx="8976946" cy="646331"/>
          </a:xfrm>
          <a:prstGeom prst="rect">
            <a:avLst/>
          </a:prstGeom>
          <a:noFill/>
          <a:ln w="9525">
            <a:noFill/>
            <a:miter lim="800000"/>
            <a:headEnd/>
            <a:tailEnd/>
          </a:ln>
          <a:effectLst/>
        </p:spPr>
        <p:txBody>
          <a:bodyPr wrap="square">
            <a:spAutoFit/>
          </a:bodyPr>
          <a:lstStyle/>
          <a:p>
            <a:pPr algn="ctr"/>
            <a:r>
              <a:rPr lang="en-US" altLang="zh-TW" dirty="0" smtClean="0">
                <a:latin typeface="Symbol" pitchFamily="18" charset="2"/>
              </a:rPr>
              <a:t>f</a:t>
            </a:r>
            <a:r>
              <a:rPr lang="en-US" altLang="zh-TW" baseline="-25000" dirty="0" smtClean="0"/>
              <a:t>1</a:t>
            </a:r>
            <a:r>
              <a:rPr lang="en-US" altLang="zh-TW" dirty="0" smtClean="0"/>
              <a:t> is large,  diffusion-limited </a:t>
            </a:r>
            <a:r>
              <a:rPr lang="en-US" altLang="zh-TW" dirty="0"/>
              <a:t>reaction </a:t>
            </a:r>
            <a:r>
              <a:rPr lang="en-US" altLang="zh-TW" dirty="0" smtClean="0"/>
              <a:t>inside the pellet (external </a:t>
            </a:r>
            <a:r>
              <a:rPr lang="en-US" altLang="zh-TW" dirty="0"/>
              <a:t>diffusion will have a negligible effect on the overall </a:t>
            </a:r>
            <a:r>
              <a:rPr lang="en-US" altLang="zh-TW" dirty="0" err="1" smtClean="0"/>
              <a:t>rxn</a:t>
            </a:r>
            <a:r>
              <a:rPr lang="en-US" altLang="zh-TW" dirty="0" smtClean="0"/>
              <a:t> rate because internal diffusion limits the </a:t>
            </a:r>
            <a:r>
              <a:rPr lang="en-US" altLang="zh-TW" dirty="0" err="1" smtClean="0"/>
              <a:t>rxn</a:t>
            </a:r>
            <a:r>
              <a:rPr lang="en-US" altLang="zh-TW" dirty="0" smtClean="0"/>
              <a:t> rate)</a:t>
            </a:r>
            <a:endParaRPr lang="en-US" altLang="zh-TW" dirty="0"/>
          </a:p>
        </p:txBody>
      </p:sp>
      <p:sp>
        <p:nvSpPr>
          <p:cNvPr id="347146" name="Text Box 10"/>
          <p:cNvSpPr txBox="1">
            <a:spLocks noChangeArrowheads="1"/>
          </p:cNvSpPr>
          <p:nvPr/>
        </p:nvSpPr>
        <p:spPr bwMode="auto">
          <a:xfrm>
            <a:off x="5867400" y="5421868"/>
            <a:ext cx="3200400" cy="369332"/>
          </a:xfrm>
          <a:prstGeom prst="rect">
            <a:avLst/>
          </a:prstGeom>
          <a:noFill/>
          <a:ln w="9525">
            <a:noFill/>
            <a:miter lim="800000"/>
            <a:headEnd/>
            <a:tailEnd/>
          </a:ln>
          <a:effectLst/>
        </p:spPr>
        <p:txBody>
          <a:bodyPr wrap="square">
            <a:spAutoFit/>
          </a:bodyPr>
          <a:lstStyle/>
          <a:p>
            <a:r>
              <a:rPr lang="en-US" altLang="zh-TW" dirty="0"/>
              <a:t>Overall </a:t>
            </a:r>
            <a:r>
              <a:rPr lang="en-US" altLang="zh-TW" dirty="0" smtClean="0"/>
              <a:t>rate for 1st-order </a:t>
            </a:r>
            <a:r>
              <a:rPr lang="en-US" altLang="zh-TW" dirty="0" err="1" smtClean="0"/>
              <a:t>rxn</a:t>
            </a:r>
            <a:endParaRPr lang="en-US" altLang="zh-TW" dirty="0"/>
          </a:p>
        </p:txBody>
      </p:sp>
      <p:graphicFrame>
        <p:nvGraphicFramePr>
          <p:cNvPr id="347147" name="Object 11"/>
          <p:cNvGraphicFramePr>
            <a:graphicFrameLocks noChangeAspect="1"/>
          </p:cNvGraphicFramePr>
          <p:nvPr>
            <p:extLst/>
          </p:nvPr>
        </p:nvGraphicFramePr>
        <p:xfrm>
          <a:off x="609600" y="3906838"/>
          <a:ext cx="2852738" cy="741362"/>
        </p:xfrm>
        <a:graphic>
          <a:graphicData uri="http://schemas.openxmlformats.org/presentationml/2006/ole">
            <mc:AlternateContent xmlns:mc="http://schemas.openxmlformats.org/markup-compatibility/2006">
              <mc:Choice xmlns:v="urn:schemas-microsoft-com:vml" Requires="v">
                <p:oleObj spid="_x0000_s80901" name="Equation" r:id="rId11" imgW="3060360" imgH="736560" progId="Equation.DSMT4">
                  <p:embed/>
                </p:oleObj>
              </mc:Choice>
              <mc:Fallback>
                <p:oleObj name="Equation" r:id="rId11" imgW="3060360" imgH="73656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 y="3906838"/>
                        <a:ext cx="2852738" cy="74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47150" name="Object 14"/>
          <p:cNvGraphicFramePr>
            <a:graphicFrameLocks noChangeAspect="1"/>
          </p:cNvGraphicFramePr>
          <p:nvPr>
            <p:extLst/>
          </p:nvPr>
        </p:nvGraphicFramePr>
        <p:xfrm>
          <a:off x="5486400" y="1066800"/>
          <a:ext cx="2916238" cy="357188"/>
        </p:xfrm>
        <a:graphic>
          <a:graphicData uri="http://schemas.openxmlformats.org/presentationml/2006/ole">
            <mc:AlternateContent xmlns:mc="http://schemas.openxmlformats.org/markup-compatibility/2006">
              <mc:Choice xmlns:v="urn:schemas-microsoft-com:vml" Requires="v">
                <p:oleObj spid="_x0000_s80902" name="Equation" r:id="rId13" imgW="3149280" imgH="355320" progId="Equation.DSMT4">
                  <p:embed/>
                </p:oleObj>
              </mc:Choice>
              <mc:Fallback>
                <p:oleObj name="Equation" r:id="rId13" imgW="3149280" imgH="35532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86400" y="1066800"/>
                        <a:ext cx="2916238"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47151" name="Object 15"/>
          <p:cNvGraphicFramePr>
            <a:graphicFrameLocks noChangeAspect="1"/>
          </p:cNvGraphicFramePr>
          <p:nvPr>
            <p:extLst/>
          </p:nvPr>
        </p:nvGraphicFramePr>
        <p:xfrm>
          <a:off x="6478588" y="3808825"/>
          <a:ext cx="1516062" cy="769938"/>
        </p:xfrm>
        <a:graphic>
          <a:graphicData uri="http://schemas.openxmlformats.org/presentationml/2006/ole">
            <mc:AlternateContent xmlns:mc="http://schemas.openxmlformats.org/markup-compatibility/2006">
              <mc:Choice xmlns:v="urn:schemas-microsoft-com:vml" Requires="v">
                <p:oleObj spid="_x0000_s80903" name="Equation" r:id="rId15" imgW="1650960" imgH="774360" progId="Equation.DSMT4">
                  <p:embed/>
                </p:oleObj>
              </mc:Choice>
              <mc:Fallback>
                <p:oleObj name="Equation" r:id="rId15" imgW="1650960" imgH="774360" progId="Equation.DSMT4">
                  <p:embed/>
                  <p:pic>
                    <p:nvPicPr>
                      <p:cNvPr id="0" name=""/>
                      <p:cNvPicPr>
                        <a:picLocks noChangeAspect="1" noChangeArrowheads="1"/>
                      </p:cNvPicPr>
                      <p:nvPr/>
                    </p:nvPicPr>
                    <p:blipFill>
                      <a:blip r:embed="rId16"/>
                      <a:srcRect/>
                      <a:stretch>
                        <a:fillRect/>
                      </a:stretch>
                    </p:blipFill>
                    <p:spPr bwMode="auto">
                      <a:xfrm>
                        <a:off x="6478588" y="3808825"/>
                        <a:ext cx="1516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7152" name="Text Box 16"/>
          <p:cNvSpPr txBox="1">
            <a:spLocks noChangeArrowheads="1"/>
          </p:cNvSpPr>
          <p:nvPr/>
        </p:nvSpPr>
        <p:spPr bwMode="auto">
          <a:xfrm>
            <a:off x="3657600" y="4039012"/>
            <a:ext cx="2681183" cy="369332"/>
          </a:xfrm>
          <a:prstGeom prst="rect">
            <a:avLst/>
          </a:prstGeom>
          <a:noFill/>
          <a:ln w="9525">
            <a:noFill/>
            <a:miter lim="800000"/>
            <a:headEnd/>
            <a:tailEnd/>
          </a:ln>
          <a:effectLst/>
        </p:spPr>
        <p:txBody>
          <a:bodyPr wrap="none">
            <a:spAutoFit/>
          </a:bodyPr>
          <a:lstStyle/>
          <a:p>
            <a:r>
              <a:rPr lang="en-US" altLang="zh-TW" dirty="0" smtClean="0"/>
              <a:t>internal-diffusion-limited:</a:t>
            </a:r>
            <a:endParaRPr lang="en-US" altLang="zh-TW" dirty="0"/>
          </a:p>
        </p:txBody>
      </p:sp>
      <p:graphicFrame>
        <p:nvGraphicFramePr>
          <p:cNvPr id="347154" name="Object 18"/>
          <p:cNvGraphicFramePr>
            <a:graphicFrameLocks noChangeAspect="1"/>
          </p:cNvGraphicFramePr>
          <p:nvPr>
            <p:extLst/>
          </p:nvPr>
        </p:nvGraphicFramePr>
        <p:xfrm>
          <a:off x="5811838" y="4686140"/>
          <a:ext cx="2393950" cy="758825"/>
        </p:xfrm>
        <a:graphic>
          <a:graphicData uri="http://schemas.openxmlformats.org/presentationml/2006/ole">
            <mc:AlternateContent xmlns:mc="http://schemas.openxmlformats.org/markup-compatibility/2006">
              <mc:Choice xmlns:v="urn:schemas-microsoft-com:vml" Requires="v">
                <p:oleObj spid="_x0000_s80904" name="Equation" r:id="rId17" imgW="2603160" imgH="761760" progId="Equation.DSMT4">
                  <p:embed/>
                </p:oleObj>
              </mc:Choice>
              <mc:Fallback>
                <p:oleObj name="Equation" r:id="rId17" imgW="2603160" imgH="761760" progId="Equation.DSMT4">
                  <p:embed/>
                  <p:pic>
                    <p:nvPicPr>
                      <p:cNvPr id="0" name=""/>
                      <p:cNvPicPr>
                        <a:picLocks noChangeAspect="1" noChangeArrowheads="1"/>
                      </p:cNvPicPr>
                      <p:nvPr/>
                    </p:nvPicPr>
                    <p:blipFill>
                      <a:blip r:embed="rId18"/>
                      <a:srcRect/>
                      <a:stretch>
                        <a:fillRect/>
                      </a:stretch>
                    </p:blipFill>
                    <p:spPr bwMode="auto">
                      <a:xfrm>
                        <a:off x="5811838" y="4686140"/>
                        <a:ext cx="239395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sp>
        <p:nvSpPr>
          <p:cNvPr id="21" name="Title 20"/>
          <p:cNvSpPr>
            <a:spLocks noGrp="1"/>
          </p:cNvSpPr>
          <p:nvPr>
            <p:ph type="title"/>
          </p:nvPr>
        </p:nvSpPr>
        <p:spPr/>
        <p:txBody>
          <a:bodyPr/>
          <a:lstStyle/>
          <a:p>
            <a:r>
              <a:rPr lang="en-US" dirty="0" smtClean="0"/>
              <a:t>Effectiveness Factor &amp; </a:t>
            </a:r>
            <a:r>
              <a:rPr lang="en-US" dirty="0" err="1" smtClean="0"/>
              <a:t>Rxn</a:t>
            </a:r>
            <a:r>
              <a:rPr lang="en-US" dirty="0" smtClean="0"/>
              <a:t> Rate</a:t>
            </a:r>
            <a:endParaRPr lang="en-US" dirty="0"/>
          </a:p>
        </p:txBody>
      </p:sp>
      <p:graphicFrame>
        <p:nvGraphicFramePr>
          <p:cNvPr id="2" name="Object 1"/>
          <p:cNvGraphicFramePr>
            <a:graphicFrameLocks noChangeAspect="1"/>
          </p:cNvGraphicFramePr>
          <p:nvPr>
            <p:extLst/>
          </p:nvPr>
        </p:nvGraphicFramePr>
        <p:xfrm>
          <a:off x="304800" y="5080000"/>
          <a:ext cx="1881188" cy="357187"/>
        </p:xfrm>
        <a:graphic>
          <a:graphicData uri="http://schemas.openxmlformats.org/presentationml/2006/ole">
            <mc:AlternateContent xmlns:mc="http://schemas.openxmlformats.org/markup-compatibility/2006">
              <mc:Choice xmlns:v="urn:schemas-microsoft-com:vml" Requires="v">
                <p:oleObj spid="_x0000_s80905" name="Equation" r:id="rId19" imgW="2031840" imgH="355320" progId="Equation.DSMT4">
                  <p:embed/>
                </p:oleObj>
              </mc:Choice>
              <mc:Fallback>
                <p:oleObj name="Equation" r:id="rId19" imgW="2031840" imgH="355320" progId="Equation.DSMT4">
                  <p:embed/>
                  <p:pic>
                    <p:nvPicPr>
                      <p:cNvPr id="0" name=""/>
                      <p:cNvPicPr>
                        <a:picLocks noChangeAspect="1" noChangeArrowheads="1"/>
                      </p:cNvPicPr>
                      <p:nvPr/>
                    </p:nvPicPr>
                    <p:blipFill>
                      <a:blip r:embed="rId20"/>
                      <a:srcRect/>
                      <a:stretch>
                        <a:fillRect/>
                      </a:stretch>
                    </p:blipFill>
                    <p:spPr bwMode="auto">
                      <a:xfrm>
                        <a:off x="304800" y="5080000"/>
                        <a:ext cx="188118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nvPr>
        </p:nvGraphicFramePr>
        <p:xfrm>
          <a:off x="2386013" y="4800600"/>
          <a:ext cx="3152775" cy="765175"/>
        </p:xfrm>
        <a:graphic>
          <a:graphicData uri="http://schemas.openxmlformats.org/presentationml/2006/ole">
            <mc:AlternateContent xmlns:mc="http://schemas.openxmlformats.org/markup-compatibility/2006">
              <mc:Choice xmlns:v="urn:schemas-microsoft-com:vml" Requires="v">
                <p:oleObj spid="_x0000_s80906" name="Equation" r:id="rId21" imgW="3403440" imgH="761760" progId="Equation.3">
                  <p:embed/>
                </p:oleObj>
              </mc:Choice>
              <mc:Fallback>
                <p:oleObj name="Equation" r:id="rId21" imgW="3403440" imgH="761760" progId="Equation.3">
                  <p:embed/>
                  <p:pic>
                    <p:nvPicPr>
                      <p:cNvPr id="0" name=""/>
                      <p:cNvPicPr>
                        <a:picLocks noChangeAspect="1" noChangeArrowheads="1"/>
                      </p:cNvPicPr>
                      <p:nvPr/>
                    </p:nvPicPr>
                    <p:blipFill>
                      <a:blip r:embed="rId22"/>
                      <a:srcRect/>
                      <a:stretch>
                        <a:fillRect/>
                      </a:stretch>
                    </p:blipFill>
                    <p:spPr bwMode="auto">
                      <a:xfrm>
                        <a:off x="2386013" y="4800600"/>
                        <a:ext cx="31527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cxnSp>
        <p:nvCxnSpPr>
          <p:cNvPr id="5" name="Elbow Connector 4"/>
          <p:cNvCxnSpPr/>
          <p:nvPr/>
        </p:nvCxnSpPr>
        <p:spPr>
          <a:xfrm rot="5400000">
            <a:off x="2270760" y="-458252"/>
            <a:ext cx="3657600" cy="7406640"/>
          </a:xfrm>
          <a:prstGeom prst="bentConnector3">
            <a:avLst>
              <a:gd name="adj1" fmla="val 22223"/>
            </a:avLst>
          </a:prstGeom>
          <a:ln w="28575">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1090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47143"/>
                                        </p:tgtEl>
                                        <p:attrNameLst>
                                          <p:attrName>style.visibility</p:attrName>
                                        </p:attrNameLst>
                                      </p:cBhvr>
                                      <p:to>
                                        <p:strVal val="visible"/>
                                      </p:to>
                                    </p:set>
                                    <p:animEffect transition="in" filter="dissolve">
                                      <p:cBhvr>
                                        <p:cTn id="7" dur="500"/>
                                        <p:tgtEl>
                                          <p:spTgt spid="347143"/>
                                        </p:tgtEl>
                                      </p:cBhvr>
                                    </p:animEffect>
                                  </p:childTnLst>
                                </p:cTn>
                              </p:par>
                            </p:childTnLst>
                          </p:cTn>
                        </p:par>
                        <p:par>
                          <p:cTn id="8" fill="hold">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347144"/>
                                        </p:tgtEl>
                                        <p:attrNameLst>
                                          <p:attrName>style.visibility</p:attrName>
                                        </p:attrNameLst>
                                      </p:cBhvr>
                                      <p:to>
                                        <p:strVal val="visible"/>
                                      </p:to>
                                    </p:set>
                                    <p:anim calcmode="discrete" valueType="clr">
                                      <p:cBhvr override="childStyle">
                                        <p:cTn id="11" dur="80"/>
                                        <p:tgtEl>
                                          <p:spTgt spid="347144"/>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347144"/>
                                        </p:tgtEl>
                                        <p:attrNameLst>
                                          <p:attrName>fillcolor</p:attrName>
                                        </p:attrNameLst>
                                      </p:cBhvr>
                                      <p:tavLst>
                                        <p:tav tm="0">
                                          <p:val>
                                            <p:clrVal>
                                              <a:schemeClr val="accent2"/>
                                            </p:clrVal>
                                          </p:val>
                                        </p:tav>
                                        <p:tav tm="50000">
                                          <p:val>
                                            <p:clrVal>
                                              <a:schemeClr val="hlink"/>
                                            </p:clrVal>
                                          </p:val>
                                        </p:tav>
                                      </p:tavLst>
                                    </p:anim>
                                    <p:set>
                                      <p:cBhvr>
                                        <p:cTn id="13" dur="80"/>
                                        <p:tgtEl>
                                          <p:spTgt spid="347144"/>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47147"/>
                                        </p:tgtEl>
                                        <p:attrNameLst>
                                          <p:attrName>style.visibility</p:attrName>
                                        </p:attrNameLst>
                                      </p:cBhvr>
                                      <p:to>
                                        <p:strVal val="visible"/>
                                      </p:to>
                                    </p:set>
                                    <p:animEffect transition="in" filter="checkerboard(across)">
                                      <p:cBhvr>
                                        <p:cTn id="18" dur="500"/>
                                        <p:tgtEl>
                                          <p:spTgt spid="347147"/>
                                        </p:tgtEl>
                                      </p:cBhvr>
                                    </p:animEffect>
                                  </p:childTnLst>
                                </p:cTn>
                              </p:par>
                            </p:childTnLst>
                          </p:cTn>
                        </p:par>
                      </p:childTnLst>
                    </p:cTn>
                  </p:par>
                  <p:par>
                    <p:cTn id="19" fill="hold">
                      <p:stCondLst>
                        <p:cond delay="indefinite"/>
                      </p:stCondLst>
                      <p:childTnLst>
                        <p:par>
                          <p:cTn id="20" fill="hold">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347152"/>
                                        </p:tgtEl>
                                        <p:attrNameLst>
                                          <p:attrName>style.visibility</p:attrName>
                                        </p:attrNameLst>
                                      </p:cBhvr>
                                      <p:to>
                                        <p:strVal val="visible"/>
                                      </p:to>
                                    </p:set>
                                    <p:anim calcmode="discrete" valueType="clr">
                                      <p:cBhvr override="childStyle">
                                        <p:cTn id="23" dur="80"/>
                                        <p:tgtEl>
                                          <p:spTgt spid="347152"/>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347152"/>
                                        </p:tgtEl>
                                        <p:attrNameLst>
                                          <p:attrName>fillcolor</p:attrName>
                                        </p:attrNameLst>
                                      </p:cBhvr>
                                      <p:tavLst>
                                        <p:tav tm="0">
                                          <p:val>
                                            <p:clrVal>
                                              <a:schemeClr val="accent2"/>
                                            </p:clrVal>
                                          </p:val>
                                        </p:tav>
                                        <p:tav tm="50000">
                                          <p:val>
                                            <p:clrVal>
                                              <a:schemeClr val="hlink"/>
                                            </p:clrVal>
                                          </p:val>
                                        </p:tav>
                                      </p:tavLst>
                                    </p:anim>
                                    <p:set>
                                      <p:cBhvr>
                                        <p:cTn id="25" dur="80"/>
                                        <p:tgtEl>
                                          <p:spTgt spid="347152"/>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47151"/>
                                        </p:tgtEl>
                                        <p:attrNameLst>
                                          <p:attrName>style.visibility</p:attrName>
                                        </p:attrNameLst>
                                      </p:cBhvr>
                                      <p:to>
                                        <p:strVal val="visible"/>
                                      </p:to>
                                    </p:set>
                                    <p:animEffect transition="in" filter="wipe(left)">
                                      <p:cBhvr>
                                        <p:cTn id="30" dur="1000"/>
                                        <p:tgtEl>
                                          <p:spTgt spid="34715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up)">
                                      <p:cBhvr>
                                        <p:cTn id="35" dur="500"/>
                                        <p:tgtEl>
                                          <p:spTgt spid="5"/>
                                        </p:tgtEl>
                                      </p:cBhvr>
                                    </p:animEffect>
                                  </p:childTnLst>
                                </p:cTn>
                              </p:par>
                            </p:childTnLst>
                          </p:cTn>
                        </p:par>
                        <p:par>
                          <p:cTn id="36" fill="hold">
                            <p:stCondLst>
                              <p:cond delay="500"/>
                            </p:stCondLst>
                            <p:childTnLst>
                              <p:par>
                                <p:cTn id="37" presetID="22" presetClass="entr" presetSubtype="1" fill="hold"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wipe(left)">
                                      <p:cBhvr>
                                        <p:cTn id="44" dur="2000"/>
                                        <p:tgtEl>
                                          <p:spTgt spid="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47154"/>
                                        </p:tgtEl>
                                        <p:attrNameLst>
                                          <p:attrName>style.visibility</p:attrName>
                                        </p:attrNameLst>
                                      </p:cBhvr>
                                      <p:to>
                                        <p:strVal val="visible"/>
                                      </p:to>
                                    </p:set>
                                    <p:animEffect transition="in" filter="wipe(left)">
                                      <p:cBhvr>
                                        <p:cTn id="49" dur="1000"/>
                                        <p:tgtEl>
                                          <p:spTgt spid="347154"/>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347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44" grpId="0"/>
      <p:bldP spid="347146" grpId="0"/>
      <p:bldP spid="34715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46" name="Text Box 10"/>
          <p:cNvSpPr txBox="1">
            <a:spLocks noChangeArrowheads="1"/>
          </p:cNvSpPr>
          <p:nvPr/>
        </p:nvSpPr>
        <p:spPr bwMode="auto">
          <a:xfrm>
            <a:off x="533400" y="1676400"/>
            <a:ext cx="1905000" cy="707886"/>
          </a:xfrm>
          <a:prstGeom prst="rect">
            <a:avLst/>
          </a:prstGeom>
          <a:noFill/>
          <a:ln w="9525">
            <a:noFill/>
            <a:miter lim="800000"/>
            <a:headEnd/>
            <a:tailEnd/>
          </a:ln>
          <a:effectLst/>
        </p:spPr>
        <p:txBody>
          <a:bodyPr wrap="square">
            <a:spAutoFit/>
          </a:bodyPr>
          <a:lstStyle/>
          <a:p>
            <a:pPr algn="ctr"/>
            <a:r>
              <a:rPr lang="en-US" altLang="zh-TW" sz="2000" dirty="0"/>
              <a:t>Overall </a:t>
            </a:r>
            <a:r>
              <a:rPr lang="en-US" altLang="zh-TW" sz="2000" dirty="0" smtClean="0"/>
              <a:t>rate for 1st-order </a:t>
            </a:r>
            <a:r>
              <a:rPr lang="en-US" altLang="zh-TW" sz="2000" dirty="0" err="1" smtClean="0"/>
              <a:t>rxn</a:t>
            </a:r>
            <a:endParaRPr lang="en-US" altLang="zh-TW" sz="2000" dirty="0"/>
          </a:p>
        </p:txBody>
      </p:sp>
      <p:sp>
        <p:nvSpPr>
          <p:cNvPr id="347156" name="Text Box 20"/>
          <p:cNvSpPr txBox="1">
            <a:spLocks noChangeArrowheads="1"/>
          </p:cNvSpPr>
          <p:nvPr/>
        </p:nvSpPr>
        <p:spPr bwMode="auto">
          <a:xfrm>
            <a:off x="457200" y="2826970"/>
            <a:ext cx="8153400" cy="1200329"/>
          </a:xfrm>
          <a:prstGeom prst="rect">
            <a:avLst/>
          </a:prstGeom>
          <a:noFill/>
          <a:ln w="9525">
            <a:noFill/>
            <a:miter lim="800000"/>
            <a:headEnd/>
            <a:tailEnd/>
          </a:ln>
          <a:effectLst/>
        </p:spPr>
        <p:txBody>
          <a:bodyPr wrap="square">
            <a:spAutoFit/>
          </a:bodyPr>
          <a:lstStyle/>
          <a:p>
            <a:r>
              <a:rPr lang="en-US" altLang="zh-TW" sz="2400" dirty="0" smtClean="0">
                <a:solidFill>
                  <a:schemeClr val="accent2"/>
                </a:solidFill>
              </a:rPr>
              <a:t>When the </a:t>
            </a:r>
            <a:r>
              <a:rPr lang="en-US" altLang="zh-TW" sz="2400" dirty="0">
                <a:solidFill>
                  <a:schemeClr val="accent2"/>
                </a:solidFill>
              </a:rPr>
              <a:t>overall rate of </a:t>
            </a:r>
            <a:r>
              <a:rPr lang="en-US" altLang="zh-TW" sz="2400" dirty="0" err="1">
                <a:solidFill>
                  <a:schemeClr val="accent2"/>
                </a:solidFill>
              </a:rPr>
              <a:t>rxn</a:t>
            </a:r>
            <a:r>
              <a:rPr lang="en-US" altLang="zh-TW" sz="2400" dirty="0">
                <a:solidFill>
                  <a:schemeClr val="accent2"/>
                </a:solidFill>
              </a:rPr>
              <a:t> when the reaction is limited by internal </a:t>
            </a:r>
            <a:r>
              <a:rPr lang="en-US" altLang="zh-TW" sz="2400" dirty="0" smtClean="0">
                <a:solidFill>
                  <a:schemeClr val="accent2"/>
                </a:solidFill>
              </a:rPr>
              <a:t>diffusion, which of the following would decrease the internal diffusion limitation?</a:t>
            </a:r>
            <a:endParaRPr lang="en-US" altLang="zh-TW" sz="2400" dirty="0">
              <a:solidFill>
                <a:schemeClr val="accent2"/>
              </a:solidFill>
            </a:endParaRPr>
          </a:p>
        </p:txBody>
      </p:sp>
      <p:sp>
        <p:nvSpPr>
          <p:cNvPr id="347157" name="Text Box 21"/>
          <p:cNvSpPr txBox="1">
            <a:spLocks noChangeArrowheads="1"/>
          </p:cNvSpPr>
          <p:nvPr/>
        </p:nvSpPr>
        <p:spPr bwMode="auto">
          <a:xfrm>
            <a:off x="689464" y="4080808"/>
            <a:ext cx="7765073" cy="1938992"/>
          </a:xfrm>
          <a:prstGeom prst="rect">
            <a:avLst/>
          </a:prstGeom>
          <a:noFill/>
          <a:ln w="9525">
            <a:noFill/>
            <a:miter lim="800000"/>
            <a:headEnd/>
            <a:tailEnd/>
          </a:ln>
          <a:effectLst/>
        </p:spPr>
        <p:txBody>
          <a:bodyPr wrap="square">
            <a:spAutoFit/>
          </a:bodyPr>
          <a:lstStyle/>
          <a:p>
            <a:pPr marL="457200" indent="-457200">
              <a:buAutoNum type="alphaLcParenBoth"/>
            </a:pPr>
            <a:r>
              <a:rPr lang="en-US" altLang="zh-TW" sz="2400" dirty="0" smtClean="0"/>
              <a:t>decreasing </a:t>
            </a:r>
            <a:r>
              <a:rPr lang="en-US" altLang="zh-TW" sz="2400" dirty="0"/>
              <a:t>the radius </a:t>
            </a:r>
            <a:r>
              <a:rPr lang="en-US" altLang="zh-TW" sz="2400" dirty="0" smtClean="0"/>
              <a:t>R of the particle</a:t>
            </a:r>
            <a:r>
              <a:rPr lang="en-US" altLang="zh-TW" sz="2400" dirty="0"/>
              <a:t>		</a:t>
            </a:r>
            <a:endParaRPr lang="en-US" altLang="zh-TW" sz="2400" dirty="0" smtClean="0"/>
          </a:p>
          <a:p>
            <a:pPr marL="457200" indent="-457200">
              <a:buFontTx/>
              <a:buAutoNum type="alphaLcParenBoth"/>
            </a:pPr>
            <a:r>
              <a:rPr lang="en-US" altLang="zh-TW" sz="2400" dirty="0" smtClean="0"/>
              <a:t>increasing </a:t>
            </a:r>
            <a:r>
              <a:rPr lang="en-US" altLang="zh-TW" sz="2400" dirty="0"/>
              <a:t>the </a:t>
            </a:r>
            <a:r>
              <a:rPr lang="en-US" altLang="zh-TW" sz="2400" dirty="0" smtClean="0"/>
              <a:t>concentration of the reactant</a:t>
            </a:r>
            <a:endParaRPr lang="en-US" altLang="zh-TW" sz="2400" dirty="0"/>
          </a:p>
          <a:p>
            <a:pPr marL="457200" indent="-457200">
              <a:buFontTx/>
              <a:buAutoNum type="alphaLcParenBoth"/>
            </a:pPr>
            <a:r>
              <a:rPr lang="en-US" altLang="zh-TW" sz="2400" dirty="0" smtClean="0"/>
              <a:t>increasing </a:t>
            </a:r>
            <a:r>
              <a:rPr lang="en-US" altLang="zh-TW" sz="2400" dirty="0"/>
              <a:t>the </a:t>
            </a:r>
            <a:r>
              <a:rPr lang="en-US" altLang="zh-TW" sz="2400" dirty="0" smtClean="0"/>
              <a:t>temperature	</a:t>
            </a:r>
          </a:p>
          <a:p>
            <a:r>
              <a:rPr lang="en-US" altLang="zh-TW" sz="2400" dirty="0" smtClean="0"/>
              <a:t>(d) increasing </a:t>
            </a:r>
            <a:r>
              <a:rPr lang="en-US" altLang="zh-TW" sz="2400" dirty="0"/>
              <a:t>the internal surface </a:t>
            </a:r>
            <a:r>
              <a:rPr lang="en-US" altLang="zh-TW" sz="2400" dirty="0" smtClean="0"/>
              <a:t>area</a:t>
            </a:r>
            <a:endParaRPr lang="en-US" altLang="zh-TW" sz="2400" dirty="0"/>
          </a:p>
          <a:p>
            <a:r>
              <a:rPr lang="en-US" altLang="zh-TW" sz="2400" dirty="0" smtClean="0"/>
              <a:t>(e) Both a and b</a:t>
            </a:r>
          </a:p>
        </p:txBody>
      </p:sp>
      <p:sp>
        <p:nvSpPr>
          <p:cNvPr id="21" name="Title 20"/>
          <p:cNvSpPr>
            <a:spLocks noGrp="1"/>
          </p:cNvSpPr>
          <p:nvPr>
            <p:ph type="title"/>
          </p:nvPr>
        </p:nvSpPr>
        <p:spPr/>
        <p:txBody>
          <a:bodyPr/>
          <a:lstStyle/>
          <a:p>
            <a:r>
              <a:rPr lang="en-US" dirty="0" smtClean="0"/>
              <a:t>Clicker Question</a:t>
            </a:r>
            <a:endParaRPr lang="en-US" dirty="0"/>
          </a:p>
        </p:txBody>
      </p:sp>
      <p:graphicFrame>
        <p:nvGraphicFramePr>
          <p:cNvPr id="2" name="Object 1"/>
          <p:cNvGraphicFramePr>
            <a:graphicFrameLocks noChangeAspect="1"/>
          </p:cNvGraphicFramePr>
          <p:nvPr>
            <p:extLst/>
          </p:nvPr>
        </p:nvGraphicFramePr>
        <p:xfrm>
          <a:off x="482600" y="1295400"/>
          <a:ext cx="1881188" cy="357187"/>
        </p:xfrm>
        <a:graphic>
          <a:graphicData uri="http://schemas.openxmlformats.org/presentationml/2006/ole">
            <mc:AlternateContent xmlns:mc="http://schemas.openxmlformats.org/markup-compatibility/2006">
              <mc:Choice xmlns:v="urn:schemas-microsoft-com:vml" Requires="v">
                <p:oleObj spid="_x0000_s81921" name="Equation" r:id="rId3" imgW="2031840" imgH="355320" progId="Equation.DSMT4">
                  <p:embed/>
                </p:oleObj>
              </mc:Choice>
              <mc:Fallback>
                <p:oleObj name="Equation" r:id="rId3" imgW="2031840" imgH="3553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1295400"/>
                        <a:ext cx="188118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nvPr>
        </p:nvGraphicFramePr>
        <p:xfrm>
          <a:off x="5181600" y="1265168"/>
          <a:ext cx="3152775" cy="765175"/>
        </p:xfrm>
        <a:graphic>
          <a:graphicData uri="http://schemas.openxmlformats.org/presentationml/2006/ole">
            <mc:AlternateContent xmlns:mc="http://schemas.openxmlformats.org/markup-compatibility/2006">
              <mc:Choice xmlns:v="urn:schemas-microsoft-com:vml" Requires="v">
                <p:oleObj spid="_x0000_s81922" name="Equation" r:id="rId5" imgW="3403440" imgH="761760" progId="Equation.DSMT4">
                  <p:embed/>
                </p:oleObj>
              </mc:Choice>
              <mc:Fallback>
                <p:oleObj name="Equation" r:id="rId5" imgW="3403440" imgH="7617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1265168"/>
                        <a:ext cx="315277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nvPr>
        </p:nvGraphicFramePr>
        <p:xfrm>
          <a:off x="3276600" y="1291431"/>
          <a:ext cx="1516062" cy="769938"/>
        </p:xfrm>
        <a:graphic>
          <a:graphicData uri="http://schemas.openxmlformats.org/presentationml/2006/ole">
            <mc:AlternateContent xmlns:mc="http://schemas.openxmlformats.org/markup-compatibility/2006">
              <mc:Choice xmlns:v="urn:schemas-microsoft-com:vml" Requires="v">
                <p:oleObj spid="_x0000_s81923" name="Equation" r:id="rId7" imgW="1650960" imgH="774360" progId="Equation.3">
                  <p:embed/>
                </p:oleObj>
              </mc:Choice>
              <mc:Fallback>
                <p:oleObj name="Equation" r:id="rId7" imgW="1650960" imgH="7743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1291431"/>
                        <a:ext cx="151606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5" name="Rectangle 4"/>
          <p:cNvSpPr/>
          <p:nvPr/>
        </p:nvSpPr>
        <p:spPr>
          <a:xfrm>
            <a:off x="689464" y="5617534"/>
            <a:ext cx="2968136" cy="381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38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ltLang="zh-TW" dirty="0"/>
              <a:t>Mass </a:t>
            </a:r>
            <a:r>
              <a:rPr lang="en-US" altLang="zh-TW" dirty="0" smtClean="0"/>
              <a:t>Transfer </a:t>
            </a:r>
            <a:endParaRPr lang="en-US" altLang="zh-TW" dirty="0"/>
          </a:p>
        </p:txBody>
      </p:sp>
      <p:sp>
        <p:nvSpPr>
          <p:cNvPr id="261123" name="Rectangle 3"/>
          <p:cNvSpPr>
            <a:spLocks noGrp="1" noChangeArrowheads="1"/>
          </p:cNvSpPr>
          <p:nvPr>
            <p:ph type="body" idx="1"/>
          </p:nvPr>
        </p:nvSpPr>
        <p:spPr>
          <a:xfrm>
            <a:off x="400051" y="1600200"/>
            <a:ext cx="8308731" cy="4114800"/>
          </a:xfrm>
        </p:spPr>
        <p:txBody>
          <a:bodyPr>
            <a:normAutofit/>
          </a:bodyPr>
          <a:lstStyle/>
          <a:p>
            <a:r>
              <a:rPr lang="en-US" altLang="zh-TW" sz="2000" dirty="0" smtClean="0"/>
              <a:t>Diffusion: spontaneous </a:t>
            </a:r>
            <a:r>
              <a:rPr lang="en-US" altLang="zh-TW" sz="2000" dirty="0"/>
              <a:t>intermingling or mixing of atoms or molecules by random thermal </a:t>
            </a:r>
            <a:r>
              <a:rPr lang="en-US" altLang="zh-TW" sz="2000" dirty="0" smtClean="0"/>
              <a:t>motion</a:t>
            </a:r>
          </a:p>
          <a:p>
            <a:r>
              <a:rPr lang="en-GB" altLang="zh-TW" sz="2000" dirty="0" smtClean="0"/>
              <a:t>External diffusion: diffusion of the reactants or products between bulk fluid and external surface of the catalyst</a:t>
            </a:r>
            <a:endParaRPr lang="en-US" altLang="zh-TW" sz="2000" dirty="0"/>
          </a:p>
          <a:p>
            <a:r>
              <a:rPr lang="en-US" altLang="zh-TW" sz="2000" dirty="0"/>
              <a:t>Molar </a:t>
            </a:r>
            <a:r>
              <a:rPr lang="en-US" altLang="zh-TW" sz="2000" dirty="0" smtClean="0"/>
              <a:t>flux </a:t>
            </a:r>
            <a:r>
              <a:rPr lang="en-US" altLang="zh-TW" sz="2000" b="1" dirty="0" smtClean="0"/>
              <a:t>(W)</a:t>
            </a:r>
            <a:endParaRPr lang="en-US" altLang="zh-TW" sz="2000" b="1" dirty="0"/>
          </a:p>
          <a:p>
            <a:pPr lvl="1">
              <a:buFont typeface="Arial" pitchFamily="34" charset="0"/>
              <a:buChar char="•"/>
            </a:pPr>
            <a:r>
              <a:rPr lang="en-US" altLang="zh-TW" sz="2000" dirty="0"/>
              <a:t>Molecules of a given species within a single phase will always diffuse from regions of higher concentrations to regions of lower </a:t>
            </a:r>
            <a:r>
              <a:rPr lang="en-US" altLang="zh-TW" sz="2000" dirty="0" smtClean="0"/>
              <a:t>concentrations</a:t>
            </a:r>
            <a:endParaRPr lang="en-US" altLang="zh-TW" sz="2000" dirty="0"/>
          </a:p>
          <a:p>
            <a:pPr lvl="1">
              <a:buFont typeface="Arial" pitchFamily="34" charset="0"/>
              <a:buChar char="•"/>
            </a:pPr>
            <a:r>
              <a:rPr lang="en-US" altLang="zh-TW" sz="2000" dirty="0"/>
              <a:t>This gradient results in a molar flux of the species, (e.g., A), </a:t>
            </a:r>
            <a:r>
              <a:rPr lang="en-US" altLang="zh-TW" sz="2000" b="1" dirty="0"/>
              <a:t>W</a:t>
            </a:r>
            <a:r>
              <a:rPr lang="en-US" altLang="zh-TW" sz="2000" baseline="-25000" dirty="0"/>
              <a:t>A</a:t>
            </a:r>
            <a:r>
              <a:rPr lang="en-US" altLang="zh-TW" sz="2000" dirty="0"/>
              <a:t> (</a:t>
            </a:r>
            <a:r>
              <a:rPr lang="en-US" altLang="zh-TW" sz="2000" dirty="0" smtClean="0"/>
              <a:t>moles/</a:t>
            </a:r>
            <a:r>
              <a:rPr lang="en-US" altLang="zh-TW" sz="2000" dirty="0" err="1" smtClean="0"/>
              <a:t>area•time</a:t>
            </a:r>
            <a:r>
              <a:rPr lang="en-US" altLang="zh-TW" sz="2000" dirty="0"/>
              <a:t>), in the direction of the concentration </a:t>
            </a:r>
            <a:r>
              <a:rPr lang="en-US" altLang="zh-TW" sz="2000" dirty="0" smtClean="0"/>
              <a:t>gradient</a:t>
            </a:r>
            <a:endParaRPr lang="en-US" altLang="zh-TW" sz="2000" dirty="0"/>
          </a:p>
          <a:p>
            <a:pPr lvl="1">
              <a:buFont typeface="Arial" pitchFamily="34" charset="0"/>
              <a:buChar char="•"/>
            </a:pPr>
            <a:r>
              <a:rPr lang="en-US" altLang="zh-TW" sz="2000" dirty="0"/>
              <a:t>A vector:</a:t>
            </a:r>
          </a:p>
        </p:txBody>
      </p:sp>
      <p:graphicFrame>
        <p:nvGraphicFramePr>
          <p:cNvPr id="261125" name="Object 5"/>
          <p:cNvGraphicFramePr>
            <a:graphicFrameLocks noChangeAspect="1"/>
          </p:cNvGraphicFramePr>
          <p:nvPr/>
        </p:nvGraphicFramePr>
        <p:xfrm>
          <a:off x="3194050" y="5334000"/>
          <a:ext cx="2757488" cy="366713"/>
        </p:xfrm>
        <a:graphic>
          <a:graphicData uri="http://schemas.openxmlformats.org/presentationml/2006/ole">
            <mc:AlternateContent xmlns:mc="http://schemas.openxmlformats.org/markup-compatibility/2006">
              <mc:Choice xmlns:v="urn:schemas-microsoft-com:vml" Requires="v">
                <p:oleObj spid="_x0000_s2137" name="Equation" r:id="rId3" imgW="2984400" imgH="368280" progId="Equation.DSMT4">
                  <p:embed/>
                </p:oleObj>
              </mc:Choice>
              <mc:Fallback>
                <p:oleObj name="Equation" r:id="rId3" imgW="2984400" imgH="3682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4050" y="5334000"/>
                        <a:ext cx="27574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a:bodyPr>
          <a:lstStyle/>
          <a:p>
            <a:r>
              <a:rPr lang="en-US" dirty="0" smtClean="0"/>
              <a:t>Total Rate of Consumption of A </a:t>
            </a:r>
            <a:br>
              <a:rPr lang="en-US" dirty="0" smtClean="0"/>
            </a:br>
            <a:r>
              <a:rPr lang="en-US" dirty="0" smtClean="0"/>
              <a:t>in Pellet, M</a:t>
            </a:r>
            <a:r>
              <a:rPr lang="en-US" baseline="-25000" dirty="0" smtClean="0"/>
              <a:t>A </a:t>
            </a:r>
            <a:r>
              <a:rPr lang="en-US" dirty="0" smtClean="0"/>
              <a:t>(mol/s)</a:t>
            </a:r>
            <a:endParaRPr lang="en-US" dirty="0"/>
          </a:p>
        </p:txBody>
      </p:sp>
      <p:sp>
        <p:nvSpPr>
          <p:cNvPr id="3" name="TextBox 2"/>
          <p:cNvSpPr txBox="1"/>
          <p:nvPr/>
        </p:nvSpPr>
        <p:spPr>
          <a:xfrm>
            <a:off x="228600" y="1553309"/>
            <a:ext cx="8686800" cy="1938992"/>
          </a:xfrm>
          <a:prstGeom prst="rect">
            <a:avLst/>
          </a:prstGeom>
          <a:noFill/>
        </p:spPr>
        <p:txBody>
          <a:bodyPr wrap="square" rtlCol="0">
            <a:spAutoFit/>
          </a:bodyPr>
          <a:lstStyle/>
          <a:p>
            <a:pPr marL="176213" indent="-176213">
              <a:buFont typeface="Arial" pitchFamily="34" charset="0"/>
              <a:buChar char="•"/>
            </a:pPr>
            <a:r>
              <a:rPr lang="en-US" sz="2000" dirty="0" smtClean="0"/>
              <a:t>At steady state, net flow of A into pellet at the external surface completely reacts within the pellet</a:t>
            </a:r>
          </a:p>
          <a:p>
            <a:pPr marL="176213" indent="-176213">
              <a:buFont typeface="Arial" pitchFamily="34" charset="0"/>
              <a:buChar char="•"/>
            </a:pPr>
            <a:r>
              <a:rPr lang="en-US" sz="2000" dirty="0" smtClean="0"/>
              <a:t>Overall molar </a:t>
            </a:r>
            <a:r>
              <a:rPr lang="en-US" sz="2000" dirty="0" err="1" smtClean="0"/>
              <a:t>rxn</a:t>
            </a:r>
            <a:r>
              <a:rPr lang="en-US" sz="2000" dirty="0" smtClean="0"/>
              <a:t> rate = total molar flow of A into catalyst pellet</a:t>
            </a:r>
          </a:p>
          <a:p>
            <a:pPr marL="176213" indent="-176213">
              <a:buFont typeface="Arial" pitchFamily="34" charset="0"/>
              <a:buChar char="•"/>
            </a:pPr>
            <a:r>
              <a:rPr lang="en-US" sz="2000" dirty="0" smtClean="0">
                <a:solidFill>
                  <a:srgbClr val="7030A0"/>
                </a:solidFill>
              </a:rPr>
              <a:t>M</a:t>
            </a:r>
            <a:r>
              <a:rPr lang="en-US" sz="2000" baseline="-25000" dirty="0" smtClean="0">
                <a:solidFill>
                  <a:srgbClr val="7030A0"/>
                </a:solidFill>
              </a:rPr>
              <a:t>A</a:t>
            </a:r>
            <a:r>
              <a:rPr lang="en-US" sz="2000" dirty="0" smtClean="0">
                <a:solidFill>
                  <a:srgbClr val="7030A0"/>
                </a:solidFill>
              </a:rPr>
              <a:t> </a:t>
            </a:r>
            <a:r>
              <a:rPr lang="en-US" sz="2000" dirty="0" smtClean="0"/>
              <a:t>= (</a:t>
            </a:r>
            <a:r>
              <a:rPr lang="en-US" sz="2000" dirty="0" smtClean="0">
                <a:solidFill>
                  <a:srgbClr val="C00000"/>
                </a:solidFill>
              </a:rPr>
              <a:t>external surface area of pellet</a:t>
            </a:r>
            <a:r>
              <a:rPr lang="en-US" sz="2000" dirty="0" smtClean="0"/>
              <a:t>) x (</a:t>
            </a:r>
            <a:r>
              <a:rPr lang="en-US" sz="2000" dirty="0" smtClean="0">
                <a:solidFill>
                  <a:srgbClr val="0000FF"/>
                </a:solidFill>
              </a:rPr>
              <a:t>molar flux of A into pellet at external surface</a:t>
            </a:r>
            <a:r>
              <a:rPr lang="en-US" sz="2000" dirty="0" smtClean="0"/>
              <a:t>)</a:t>
            </a:r>
          </a:p>
          <a:p>
            <a:pPr marL="176213" indent="-176213">
              <a:buFont typeface="Arial" pitchFamily="34" charset="0"/>
              <a:buChar char="•"/>
            </a:pPr>
            <a:r>
              <a:rPr lang="en-US" sz="2000" dirty="0"/>
              <a:t>M</a:t>
            </a:r>
            <a:r>
              <a:rPr lang="en-US" sz="2000" baseline="-25000" dirty="0"/>
              <a:t>A</a:t>
            </a:r>
            <a:r>
              <a:rPr lang="en-US" sz="2000" dirty="0"/>
              <a:t> </a:t>
            </a:r>
            <a:r>
              <a:rPr lang="en-US" sz="2000" dirty="0" smtClean="0"/>
              <a:t>=the net rate of reaction </a:t>
            </a:r>
            <a:r>
              <a:rPr lang="en-US" sz="2000" u="sng" dirty="0" smtClean="0"/>
              <a:t>on</a:t>
            </a:r>
            <a:r>
              <a:rPr lang="en-US" sz="2000" dirty="0" smtClean="0"/>
              <a:t> and </a:t>
            </a:r>
            <a:r>
              <a:rPr lang="en-US" sz="2000" u="sng" dirty="0" smtClean="0"/>
              <a:t>within</a:t>
            </a:r>
            <a:r>
              <a:rPr lang="en-US" sz="2000" dirty="0" smtClean="0"/>
              <a:t> the catalyst pellet</a:t>
            </a:r>
          </a:p>
        </p:txBody>
      </p:sp>
      <p:graphicFrame>
        <p:nvGraphicFramePr>
          <p:cNvPr id="6146" name="Object 2"/>
          <p:cNvGraphicFramePr>
            <a:graphicFrameLocks noChangeAspect="1"/>
          </p:cNvGraphicFramePr>
          <p:nvPr>
            <p:extLst/>
          </p:nvPr>
        </p:nvGraphicFramePr>
        <p:xfrm>
          <a:off x="184150" y="4056063"/>
          <a:ext cx="2341563" cy="441325"/>
        </p:xfrm>
        <a:graphic>
          <a:graphicData uri="http://schemas.openxmlformats.org/presentationml/2006/ole">
            <mc:AlternateContent xmlns:mc="http://schemas.openxmlformats.org/markup-compatibility/2006">
              <mc:Choice xmlns:v="urn:schemas-microsoft-com:vml" Requires="v">
                <p:oleObj spid="_x0000_s82945" name="Equation" r:id="rId3" imgW="2349360" imgH="444240" progId="Equation.DSMT4">
                  <p:embed/>
                </p:oleObj>
              </mc:Choice>
              <mc:Fallback>
                <p:oleObj name="Equation" r:id="rId3" imgW="2349360" imgH="444240" progId="Equation.DSMT4">
                  <p:embed/>
                  <p:pic>
                    <p:nvPicPr>
                      <p:cNvPr id="0" name=""/>
                      <p:cNvPicPr>
                        <a:picLocks noChangeAspect="1" noChangeArrowheads="1"/>
                      </p:cNvPicPr>
                      <p:nvPr/>
                    </p:nvPicPr>
                    <p:blipFill>
                      <a:blip r:embed="rId4"/>
                      <a:srcRect/>
                      <a:stretch>
                        <a:fillRect/>
                      </a:stretch>
                    </p:blipFill>
                    <p:spPr bwMode="auto">
                      <a:xfrm>
                        <a:off x="184150" y="4056063"/>
                        <a:ext cx="234156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47" name="Object 3"/>
          <p:cNvGraphicFramePr>
            <a:graphicFrameLocks noChangeAspect="1"/>
          </p:cNvGraphicFramePr>
          <p:nvPr>
            <p:extLst/>
          </p:nvPr>
        </p:nvGraphicFramePr>
        <p:xfrm>
          <a:off x="2690813" y="3919538"/>
          <a:ext cx="3165475" cy="733425"/>
        </p:xfrm>
        <a:graphic>
          <a:graphicData uri="http://schemas.openxmlformats.org/presentationml/2006/ole">
            <mc:AlternateContent xmlns:mc="http://schemas.openxmlformats.org/markup-compatibility/2006">
              <mc:Choice xmlns:v="urn:schemas-microsoft-com:vml" Requires="v">
                <p:oleObj spid="_x0000_s82946" name="Equation" r:id="rId5" imgW="3174840" imgH="736560" progId="Equation.DSMT4">
                  <p:embed/>
                </p:oleObj>
              </mc:Choice>
              <mc:Fallback>
                <p:oleObj name="Equation" r:id="rId5" imgW="3174840" imgH="736560" progId="Equation.DSMT4">
                  <p:embed/>
                  <p:pic>
                    <p:nvPicPr>
                      <p:cNvPr id="0" name=""/>
                      <p:cNvPicPr>
                        <a:picLocks noChangeAspect="1" noChangeArrowheads="1"/>
                      </p:cNvPicPr>
                      <p:nvPr/>
                    </p:nvPicPr>
                    <p:blipFill>
                      <a:blip r:embed="rId6"/>
                      <a:srcRect/>
                      <a:stretch>
                        <a:fillRect/>
                      </a:stretch>
                    </p:blipFill>
                    <p:spPr bwMode="auto">
                      <a:xfrm>
                        <a:off x="2690813" y="3919538"/>
                        <a:ext cx="3165475"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49" name="Object 5"/>
          <p:cNvGraphicFramePr>
            <a:graphicFrameLocks noChangeAspect="1"/>
          </p:cNvGraphicFramePr>
          <p:nvPr>
            <p:extLst/>
          </p:nvPr>
        </p:nvGraphicFramePr>
        <p:xfrm>
          <a:off x="1001713" y="4953000"/>
          <a:ext cx="3783012" cy="1606550"/>
        </p:xfrm>
        <a:graphic>
          <a:graphicData uri="http://schemas.openxmlformats.org/presentationml/2006/ole">
            <mc:AlternateContent xmlns:mc="http://schemas.openxmlformats.org/markup-compatibility/2006">
              <mc:Choice xmlns:v="urn:schemas-microsoft-com:vml" Requires="v">
                <p:oleObj spid="_x0000_s82947" name="Equation" r:id="rId7" imgW="3797280" imgH="1612800" progId="Equation.DSMT4">
                  <p:embed/>
                </p:oleObj>
              </mc:Choice>
              <mc:Fallback>
                <p:oleObj name="Equation" r:id="rId7" imgW="3797280" imgH="1612800" progId="Equation.DSMT4">
                  <p:embed/>
                  <p:pic>
                    <p:nvPicPr>
                      <p:cNvPr id="0" name=""/>
                      <p:cNvPicPr>
                        <a:picLocks noChangeAspect="1" noChangeArrowheads="1"/>
                      </p:cNvPicPr>
                      <p:nvPr/>
                    </p:nvPicPr>
                    <p:blipFill>
                      <a:blip r:embed="rId8"/>
                      <a:srcRect/>
                      <a:stretch>
                        <a:fillRect/>
                      </a:stretch>
                    </p:blipFill>
                    <p:spPr bwMode="auto">
                      <a:xfrm>
                        <a:off x="1001713" y="4953000"/>
                        <a:ext cx="3783012"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50" name="Object 6"/>
          <p:cNvGraphicFramePr>
            <a:graphicFrameLocks noChangeAspect="1"/>
          </p:cNvGraphicFramePr>
          <p:nvPr>
            <p:extLst/>
          </p:nvPr>
        </p:nvGraphicFramePr>
        <p:xfrm>
          <a:off x="4879975" y="5340350"/>
          <a:ext cx="3013075" cy="695325"/>
        </p:xfrm>
        <a:graphic>
          <a:graphicData uri="http://schemas.openxmlformats.org/presentationml/2006/ole">
            <mc:AlternateContent xmlns:mc="http://schemas.openxmlformats.org/markup-compatibility/2006">
              <mc:Choice xmlns:v="urn:schemas-microsoft-com:vml" Requires="v">
                <p:oleObj spid="_x0000_s82948" name="Equation" r:id="rId9" imgW="3022560" imgH="698400" progId="Equation.DSMT4">
                  <p:embed/>
                </p:oleObj>
              </mc:Choice>
              <mc:Fallback>
                <p:oleObj name="Equation" r:id="rId9" imgW="3022560" imgH="698400" progId="Equation.DSMT4">
                  <p:embed/>
                  <p:pic>
                    <p:nvPicPr>
                      <p:cNvPr id="0" name=""/>
                      <p:cNvPicPr>
                        <a:picLocks noChangeAspect="1" noChangeArrowheads="1"/>
                      </p:cNvPicPr>
                      <p:nvPr/>
                    </p:nvPicPr>
                    <p:blipFill>
                      <a:blip r:embed="rId10"/>
                      <a:srcRect/>
                      <a:stretch>
                        <a:fillRect/>
                      </a:stretch>
                    </p:blipFill>
                    <p:spPr bwMode="auto">
                      <a:xfrm>
                        <a:off x="4879975" y="5340350"/>
                        <a:ext cx="30130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52" name="Object 8"/>
          <p:cNvGraphicFramePr>
            <a:graphicFrameLocks noChangeAspect="1"/>
          </p:cNvGraphicFramePr>
          <p:nvPr>
            <p:extLst/>
          </p:nvPr>
        </p:nvGraphicFramePr>
        <p:xfrm>
          <a:off x="6027738" y="3430588"/>
          <a:ext cx="2925762" cy="1604962"/>
        </p:xfrm>
        <a:graphic>
          <a:graphicData uri="http://schemas.openxmlformats.org/presentationml/2006/ole">
            <mc:AlternateContent xmlns:mc="http://schemas.openxmlformats.org/markup-compatibility/2006">
              <mc:Choice xmlns:v="urn:schemas-microsoft-com:vml" Requires="v">
                <p:oleObj spid="_x0000_s82949" name="Equation" r:id="rId11" imgW="2933640" imgH="1612800" progId="Equation.3">
                  <p:embed/>
                </p:oleObj>
              </mc:Choice>
              <mc:Fallback>
                <p:oleObj name="Equation" r:id="rId11" imgW="2933640" imgH="1612800" progId="Equation.3">
                  <p:embed/>
                  <p:pic>
                    <p:nvPicPr>
                      <p:cNvPr id="0" name=""/>
                      <p:cNvPicPr>
                        <a:picLocks noChangeAspect="1" noChangeArrowheads="1"/>
                      </p:cNvPicPr>
                      <p:nvPr/>
                    </p:nvPicPr>
                    <p:blipFill>
                      <a:blip r:embed="rId12"/>
                      <a:srcRect/>
                      <a:stretch>
                        <a:fillRect/>
                      </a:stretch>
                    </p:blipFill>
                    <p:spPr bwMode="auto">
                      <a:xfrm>
                        <a:off x="6027738" y="3430588"/>
                        <a:ext cx="2925762" cy="160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cxnSp>
        <p:nvCxnSpPr>
          <p:cNvPr id="5" name="Straight Connector 4"/>
          <p:cNvCxnSpPr/>
          <p:nvPr/>
        </p:nvCxnSpPr>
        <p:spPr>
          <a:xfrm>
            <a:off x="2871850" y="5814950"/>
            <a:ext cx="304800" cy="76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43545" y="5562600"/>
            <a:ext cx="182880" cy="762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6588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dissolve">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wipe(left)">
                                      <p:cBhvr>
                                        <p:cTn id="12" dur="2000"/>
                                        <p:tgtEl>
                                          <p:spTgt spid="614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52"/>
                                        </p:tgtEl>
                                        <p:attrNameLst>
                                          <p:attrName>style.visibility</p:attrName>
                                        </p:attrNameLst>
                                      </p:cBhvr>
                                      <p:to>
                                        <p:strVal val="visible"/>
                                      </p:to>
                                    </p:set>
                                    <p:animEffect transition="in" filter="wipe(left)">
                                      <p:cBhvr>
                                        <p:cTn id="17" dur="2000"/>
                                        <p:tgtEl>
                                          <p:spTgt spid="615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149"/>
                                        </p:tgtEl>
                                        <p:attrNameLst>
                                          <p:attrName>style.visibility</p:attrName>
                                        </p:attrNameLst>
                                      </p:cBhvr>
                                      <p:to>
                                        <p:strVal val="visible"/>
                                      </p:to>
                                    </p:set>
                                    <p:animEffect transition="in" filter="wipe(left)">
                                      <p:cBhvr>
                                        <p:cTn id="22" dur="2000"/>
                                        <p:tgtEl>
                                          <p:spTgt spid="61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6150"/>
                                        </p:tgtEl>
                                        <p:attrNameLst>
                                          <p:attrName>style.visibility</p:attrName>
                                        </p:attrNameLst>
                                      </p:cBhvr>
                                      <p:to>
                                        <p:strVal val="visible"/>
                                      </p:to>
                                    </p:set>
                                    <p:animEffect transition="in" filter="wipe(left)">
                                      <p:cBhvr>
                                        <p:cTn id="36"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GB" altLang="zh-TW" dirty="0"/>
              <a:t>Molar </a:t>
            </a:r>
            <a:r>
              <a:rPr lang="en-GB" altLang="zh-TW" dirty="0" smtClean="0"/>
              <a:t>Flux </a:t>
            </a:r>
            <a:r>
              <a:rPr lang="en-GB" altLang="zh-TW" b="1" dirty="0" smtClean="0"/>
              <a:t>W</a:t>
            </a:r>
            <a:r>
              <a:rPr lang="en-GB" altLang="zh-TW" dirty="0" smtClean="0"/>
              <a:t> &amp; Bulk Motion </a:t>
            </a:r>
            <a:r>
              <a:rPr lang="en-GB" altLang="zh-TW" b="1" dirty="0" smtClean="0"/>
              <a:t>B</a:t>
            </a:r>
            <a:r>
              <a:rPr lang="en-GB" altLang="zh-TW" baseline="-25000" dirty="0" smtClean="0"/>
              <a:t>A</a:t>
            </a:r>
            <a:endParaRPr lang="en-GB" altLang="zh-TW" dirty="0"/>
          </a:p>
        </p:txBody>
      </p:sp>
      <p:sp>
        <p:nvSpPr>
          <p:cNvPr id="304131" name="Rectangle 3"/>
          <p:cNvSpPr>
            <a:spLocks noGrp="1" noChangeArrowheads="1"/>
          </p:cNvSpPr>
          <p:nvPr>
            <p:ph type="body" idx="4294967295"/>
          </p:nvPr>
        </p:nvSpPr>
        <p:spPr>
          <a:xfrm>
            <a:off x="625078" y="882870"/>
            <a:ext cx="7893844" cy="1778000"/>
          </a:xfrm>
        </p:spPr>
        <p:txBody>
          <a:bodyPr>
            <a:normAutofit lnSpcReduction="10000"/>
          </a:bodyPr>
          <a:lstStyle/>
          <a:p>
            <a:pPr>
              <a:lnSpc>
                <a:spcPct val="120000"/>
              </a:lnSpc>
              <a:spcBef>
                <a:spcPts val="0"/>
              </a:spcBef>
              <a:buNone/>
            </a:pPr>
            <a:r>
              <a:rPr lang="en-GB" altLang="zh-TW" sz="2000" dirty="0" smtClean="0"/>
              <a:t>Molar </a:t>
            </a:r>
            <a:r>
              <a:rPr lang="en-GB" altLang="zh-TW" sz="2000" dirty="0"/>
              <a:t>flux consists of two parts</a:t>
            </a:r>
          </a:p>
          <a:p>
            <a:pPr lvl="1">
              <a:lnSpc>
                <a:spcPct val="120000"/>
              </a:lnSpc>
              <a:spcBef>
                <a:spcPts val="0"/>
              </a:spcBef>
              <a:buFont typeface="Arial" pitchFamily="34" charset="0"/>
              <a:buChar char="•"/>
            </a:pPr>
            <a:r>
              <a:rPr lang="en-GB" altLang="zh-TW" sz="2000" dirty="0" smtClean="0"/>
              <a:t>Bulk </a:t>
            </a:r>
            <a:r>
              <a:rPr lang="en-GB" altLang="zh-TW" sz="2000" dirty="0"/>
              <a:t>motion of the fluid, </a:t>
            </a:r>
            <a:r>
              <a:rPr lang="en-GB" altLang="zh-TW" sz="2000" b="1" dirty="0"/>
              <a:t>B</a:t>
            </a:r>
            <a:r>
              <a:rPr lang="en-GB" altLang="zh-TW" sz="2000" baseline="-25000" dirty="0"/>
              <a:t>A</a:t>
            </a:r>
            <a:endParaRPr lang="en-GB" altLang="zh-TW" sz="2000" dirty="0"/>
          </a:p>
          <a:p>
            <a:pPr lvl="1">
              <a:lnSpc>
                <a:spcPct val="120000"/>
              </a:lnSpc>
              <a:spcBef>
                <a:spcPts val="0"/>
              </a:spcBef>
              <a:buFont typeface="Arial" pitchFamily="34" charset="0"/>
              <a:buChar char="•"/>
            </a:pPr>
            <a:r>
              <a:rPr lang="en-GB" altLang="zh-TW" sz="2000" dirty="0" smtClean="0"/>
              <a:t>Molecular </a:t>
            </a:r>
            <a:r>
              <a:rPr lang="en-GB" altLang="zh-TW" sz="2000" dirty="0"/>
              <a:t>diffusion flux relative to the bulk motion of the fluid produced by a concentration gradient, </a:t>
            </a:r>
            <a:r>
              <a:rPr lang="en-GB" altLang="zh-TW" sz="2000" b="1" dirty="0"/>
              <a:t>J</a:t>
            </a:r>
            <a:r>
              <a:rPr lang="en-GB" altLang="zh-TW" sz="2000" baseline="-25000" dirty="0"/>
              <a:t>A</a:t>
            </a:r>
            <a:endParaRPr lang="en-GB" altLang="zh-TW" sz="2000" dirty="0"/>
          </a:p>
          <a:p>
            <a:pPr lvl="1">
              <a:lnSpc>
                <a:spcPct val="120000"/>
              </a:lnSpc>
              <a:spcBef>
                <a:spcPts val="0"/>
              </a:spcBef>
              <a:buFont typeface="Arial" pitchFamily="34" charset="0"/>
              <a:buChar char="•"/>
            </a:pPr>
            <a:r>
              <a:rPr lang="en-GB" altLang="zh-TW" sz="2000" b="1" dirty="0"/>
              <a:t>W</a:t>
            </a:r>
            <a:r>
              <a:rPr lang="en-GB" altLang="zh-TW" sz="2000" baseline="-25000" dirty="0"/>
              <a:t>A</a:t>
            </a:r>
            <a:r>
              <a:rPr lang="en-GB" altLang="zh-TW" sz="2000" dirty="0"/>
              <a:t> = </a:t>
            </a:r>
            <a:r>
              <a:rPr lang="en-GB" altLang="zh-TW" sz="2000" b="1" dirty="0">
                <a:solidFill>
                  <a:srgbClr val="006600"/>
                </a:solidFill>
              </a:rPr>
              <a:t>B</a:t>
            </a:r>
            <a:r>
              <a:rPr lang="en-GB" altLang="zh-TW" sz="2000" baseline="-25000" dirty="0">
                <a:solidFill>
                  <a:srgbClr val="006600"/>
                </a:solidFill>
              </a:rPr>
              <a:t>A</a:t>
            </a:r>
            <a:r>
              <a:rPr lang="en-GB" altLang="zh-TW" sz="2000" dirty="0"/>
              <a:t> + </a:t>
            </a:r>
            <a:r>
              <a:rPr lang="en-GB" altLang="zh-TW" sz="2000" b="1" dirty="0"/>
              <a:t>J</a:t>
            </a:r>
            <a:r>
              <a:rPr lang="en-GB" altLang="zh-TW" sz="2000" baseline="-25000" dirty="0"/>
              <a:t>A</a:t>
            </a:r>
            <a:r>
              <a:rPr lang="en-GB" altLang="zh-TW" sz="2000" dirty="0"/>
              <a:t>  (total flux = bulk motion + diffusion)</a:t>
            </a:r>
          </a:p>
        </p:txBody>
      </p:sp>
      <p:sp>
        <p:nvSpPr>
          <p:cNvPr id="304134" name="Text Box 6"/>
          <p:cNvSpPr txBox="1">
            <a:spLocks noChangeArrowheads="1"/>
          </p:cNvSpPr>
          <p:nvPr/>
        </p:nvSpPr>
        <p:spPr bwMode="auto">
          <a:xfrm>
            <a:off x="152400" y="2628153"/>
            <a:ext cx="8546123" cy="769441"/>
          </a:xfrm>
          <a:prstGeom prst="rect">
            <a:avLst/>
          </a:prstGeom>
          <a:noFill/>
          <a:ln w="9525">
            <a:noFill/>
            <a:miter lim="800000"/>
            <a:headEnd/>
            <a:tailEnd/>
          </a:ln>
          <a:effectLst/>
        </p:spPr>
        <p:txBody>
          <a:bodyPr anchor="ctr">
            <a:spAutoFit/>
          </a:bodyPr>
          <a:lstStyle/>
          <a:p>
            <a:pPr marL="514350" indent="-514350">
              <a:lnSpc>
                <a:spcPct val="110000"/>
              </a:lnSpc>
              <a:spcBef>
                <a:spcPct val="50000"/>
              </a:spcBef>
            </a:pPr>
            <a:r>
              <a:rPr lang="en-GB" altLang="zh-TW" sz="2000" dirty="0">
                <a:solidFill>
                  <a:srgbClr val="006600"/>
                </a:solidFill>
              </a:rPr>
              <a:t>B</a:t>
            </a:r>
            <a:r>
              <a:rPr lang="en-GB" altLang="zh-TW" sz="2000" dirty="0" smtClean="0">
                <a:solidFill>
                  <a:srgbClr val="006600"/>
                </a:solidFill>
              </a:rPr>
              <a:t>ulk </a:t>
            </a:r>
            <a:r>
              <a:rPr lang="en-GB" altLang="zh-TW" sz="2000" dirty="0">
                <a:solidFill>
                  <a:srgbClr val="006600"/>
                </a:solidFill>
              </a:rPr>
              <a:t>flow term for species </a:t>
            </a:r>
            <a:r>
              <a:rPr lang="en-GB" altLang="zh-TW" sz="2000" dirty="0" smtClean="0">
                <a:solidFill>
                  <a:srgbClr val="006600"/>
                </a:solidFill>
              </a:rPr>
              <a:t>A, </a:t>
            </a:r>
            <a:r>
              <a:rPr lang="en-GB" altLang="zh-TW" sz="2000" b="1" dirty="0" smtClean="0">
                <a:solidFill>
                  <a:srgbClr val="006600"/>
                </a:solidFill>
              </a:rPr>
              <a:t>B</a:t>
            </a:r>
            <a:r>
              <a:rPr lang="en-GB" altLang="zh-TW" sz="2000" baseline="-25000" dirty="0" smtClean="0">
                <a:solidFill>
                  <a:srgbClr val="006600"/>
                </a:solidFill>
              </a:rPr>
              <a:t>A</a:t>
            </a:r>
            <a:r>
              <a:rPr lang="en-GB" altLang="zh-TW" sz="2000" dirty="0" smtClean="0">
                <a:solidFill>
                  <a:srgbClr val="006600"/>
                </a:solidFill>
              </a:rPr>
              <a:t>: total </a:t>
            </a:r>
            <a:r>
              <a:rPr lang="en-GB" altLang="zh-TW" sz="2000" dirty="0">
                <a:solidFill>
                  <a:srgbClr val="006600"/>
                </a:solidFill>
              </a:rPr>
              <a:t>flux of all molecules relative to </a:t>
            </a:r>
            <a:r>
              <a:rPr lang="en-GB" altLang="zh-TW" sz="2000" dirty="0" smtClean="0">
                <a:solidFill>
                  <a:srgbClr val="006600"/>
                </a:solidFill>
              </a:rPr>
              <a:t>fixed coordinates (</a:t>
            </a:r>
            <a:r>
              <a:rPr lang="en-GB" altLang="zh-TW" sz="2000" dirty="0" err="1" smtClean="0">
                <a:solidFill>
                  <a:srgbClr val="006600"/>
                </a:solidFill>
                <a:latin typeface="Symbol" pitchFamily="18" charset="2"/>
              </a:rPr>
              <a:t>S</a:t>
            </a:r>
            <a:r>
              <a:rPr lang="en-GB" altLang="zh-TW" sz="2000" b="1" dirty="0" err="1" smtClean="0">
                <a:solidFill>
                  <a:srgbClr val="006600"/>
                </a:solidFill>
              </a:rPr>
              <a:t>W</a:t>
            </a:r>
            <a:r>
              <a:rPr lang="en-GB" altLang="zh-TW" sz="2000" baseline="-25000" dirty="0" err="1" smtClean="0">
                <a:solidFill>
                  <a:srgbClr val="006600"/>
                </a:solidFill>
              </a:rPr>
              <a:t>i</a:t>
            </a:r>
            <a:r>
              <a:rPr lang="en-GB" altLang="zh-TW" sz="2000" dirty="0" smtClean="0">
                <a:solidFill>
                  <a:srgbClr val="006600"/>
                </a:solidFill>
              </a:rPr>
              <a:t>) </a:t>
            </a:r>
            <a:r>
              <a:rPr lang="en-GB" altLang="zh-TW" sz="2000" dirty="0">
                <a:solidFill>
                  <a:srgbClr val="006600"/>
                </a:solidFill>
              </a:rPr>
              <a:t>times the mole fraction of </a:t>
            </a:r>
            <a:r>
              <a:rPr lang="en-GB" altLang="zh-TW" sz="2000" dirty="0" smtClean="0">
                <a:solidFill>
                  <a:srgbClr val="006600"/>
                </a:solidFill>
              </a:rPr>
              <a:t>A (</a:t>
            </a:r>
            <a:r>
              <a:rPr lang="en-GB" altLang="zh-TW" sz="2000" dirty="0" err="1" smtClean="0">
                <a:solidFill>
                  <a:srgbClr val="006600"/>
                </a:solidFill>
              </a:rPr>
              <a:t>y</a:t>
            </a:r>
            <a:r>
              <a:rPr lang="en-GB" altLang="zh-TW" sz="2000" baseline="-25000" dirty="0" err="1" smtClean="0">
                <a:solidFill>
                  <a:srgbClr val="006600"/>
                </a:solidFill>
              </a:rPr>
              <a:t>A</a:t>
            </a:r>
            <a:r>
              <a:rPr lang="en-GB" altLang="zh-TW" sz="2000" dirty="0" smtClean="0">
                <a:solidFill>
                  <a:srgbClr val="006600"/>
                </a:solidFill>
              </a:rPr>
              <a:t>):</a:t>
            </a:r>
            <a:endParaRPr lang="en-GB" altLang="zh-TW" sz="2000" dirty="0">
              <a:solidFill>
                <a:srgbClr val="006600"/>
              </a:solidFill>
            </a:endParaRPr>
          </a:p>
        </p:txBody>
      </p:sp>
      <p:graphicFrame>
        <p:nvGraphicFramePr>
          <p:cNvPr id="304135" name="Object 7"/>
          <p:cNvGraphicFramePr>
            <a:graphicFrameLocks noChangeAspect="1"/>
          </p:cNvGraphicFramePr>
          <p:nvPr>
            <p:extLst>
              <p:ext uri="{D42A27DB-BD31-4B8C-83A1-F6EECF244321}">
                <p14:modId xmlns:p14="http://schemas.microsoft.com/office/powerpoint/2010/main" val="747219994"/>
              </p:ext>
            </p:extLst>
          </p:nvPr>
        </p:nvGraphicFramePr>
        <p:xfrm>
          <a:off x="3877469" y="3379643"/>
          <a:ext cx="1389062" cy="333375"/>
        </p:xfrm>
        <a:graphic>
          <a:graphicData uri="http://schemas.openxmlformats.org/presentationml/2006/ole">
            <mc:AlternateContent xmlns:mc="http://schemas.openxmlformats.org/markup-compatibility/2006">
              <mc:Choice xmlns:v="urn:schemas-microsoft-com:vml" Requires="v">
                <p:oleObj spid="_x0000_s3421" name="Equation" r:id="rId3" imgW="1498320" imgH="330120" progId="Equation.DSMT4">
                  <p:embed/>
                </p:oleObj>
              </mc:Choice>
              <mc:Fallback>
                <p:oleObj name="Equation" r:id="rId3" imgW="1498320" imgH="33012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7469" y="3379643"/>
                        <a:ext cx="138906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04137" name="Text Box 9"/>
          <p:cNvSpPr txBox="1">
            <a:spLocks noChangeArrowheads="1"/>
          </p:cNvSpPr>
          <p:nvPr/>
        </p:nvSpPr>
        <p:spPr bwMode="auto">
          <a:xfrm>
            <a:off x="197827" y="3723528"/>
            <a:ext cx="8793773" cy="400110"/>
          </a:xfrm>
          <a:prstGeom prst="rect">
            <a:avLst/>
          </a:prstGeom>
          <a:noFill/>
          <a:ln w="9525">
            <a:noFill/>
            <a:miter lim="800000"/>
            <a:headEnd/>
            <a:tailEnd/>
          </a:ln>
          <a:effectLst/>
        </p:spPr>
        <p:txBody>
          <a:bodyPr wrap="square" anchor="ctr">
            <a:spAutoFit/>
          </a:bodyPr>
          <a:lstStyle/>
          <a:p>
            <a:pPr>
              <a:spcBef>
                <a:spcPct val="50000"/>
              </a:spcBef>
            </a:pPr>
            <a:r>
              <a:rPr lang="en-GB" altLang="zh-TW" sz="2000" dirty="0"/>
              <a:t>Or, expressed in terms of </a:t>
            </a:r>
            <a:r>
              <a:rPr lang="en-GB" altLang="zh-TW" sz="2000" dirty="0" smtClean="0"/>
              <a:t>concentration </a:t>
            </a:r>
            <a:r>
              <a:rPr lang="en-GB" altLang="zh-TW" sz="2000" dirty="0"/>
              <a:t>of A </a:t>
            </a:r>
            <a:r>
              <a:rPr lang="en-GB" altLang="zh-TW" sz="2000" dirty="0" smtClean="0"/>
              <a:t>&amp; </a:t>
            </a:r>
            <a:r>
              <a:rPr lang="en-GB" altLang="zh-TW" sz="2000" dirty="0"/>
              <a:t>the </a:t>
            </a:r>
            <a:r>
              <a:rPr lang="en-GB" altLang="zh-TW" sz="2000" u="sng" dirty="0"/>
              <a:t>molar average velocity </a:t>
            </a:r>
            <a:r>
              <a:rPr lang="en-GB" altLang="zh-TW" sz="2000" b="1" dirty="0"/>
              <a:t>V</a:t>
            </a:r>
            <a:r>
              <a:rPr lang="en-GB" altLang="zh-TW" sz="2000" dirty="0"/>
              <a:t>:</a:t>
            </a:r>
          </a:p>
        </p:txBody>
      </p:sp>
      <p:graphicFrame>
        <p:nvGraphicFramePr>
          <p:cNvPr id="304139" name="Object 11"/>
          <p:cNvGraphicFramePr>
            <a:graphicFrameLocks noChangeAspect="1"/>
          </p:cNvGraphicFramePr>
          <p:nvPr>
            <p:extLst>
              <p:ext uri="{D42A27DB-BD31-4B8C-83A1-F6EECF244321}">
                <p14:modId xmlns:p14="http://schemas.microsoft.com/office/powerpoint/2010/main" val="4149836533"/>
              </p:ext>
            </p:extLst>
          </p:nvPr>
        </p:nvGraphicFramePr>
        <p:xfrm>
          <a:off x="1943100" y="4394629"/>
          <a:ext cx="2924175" cy="328612"/>
        </p:xfrm>
        <a:graphic>
          <a:graphicData uri="http://schemas.openxmlformats.org/presentationml/2006/ole">
            <mc:AlternateContent xmlns:mc="http://schemas.openxmlformats.org/markup-compatibility/2006">
              <mc:Choice xmlns:v="urn:schemas-microsoft-com:vml" Requires="v">
                <p:oleObj spid="_x0000_s3422" name="Equation" r:id="rId5" imgW="3174840" imgH="330120" progId="Equation.DSMT4">
                  <p:embed/>
                </p:oleObj>
              </mc:Choice>
              <mc:Fallback>
                <p:oleObj name="Equation" r:id="rId5" imgW="3174840" imgH="33012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3100" y="4394629"/>
                        <a:ext cx="2924175"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04141" name="Object 13"/>
          <p:cNvGraphicFramePr>
            <a:graphicFrameLocks noChangeAspect="1"/>
          </p:cNvGraphicFramePr>
          <p:nvPr>
            <p:extLst>
              <p:ext uri="{D42A27DB-BD31-4B8C-83A1-F6EECF244321}">
                <p14:modId xmlns:p14="http://schemas.microsoft.com/office/powerpoint/2010/main" val="1844383907"/>
              </p:ext>
            </p:extLst>
          </p:nvPr>
        </p:nvGraphicFramePr>
        <p:xfrm>
          <a:off x="5592762" y="4230323"/>
          <a:ext cx="1608138" cy="657225"/>
        </p:xfrm>
        <a:graphic>
          <a:graphicData uri="http://schemas.openxmlformats.org/presentationml/2006/ole">
            <mc:AlternateContent xmlns:mc="http://schemas.openxmlformats.org/markup-compatibility/2006">
              <mc:Choice xmlns:v="urn:schemas-microsoft-com:vml" Requires="v">
                <p:oleObj spid="_x0000_s3423" name="Equation" r:id="rId7" imgW="1739880" imgH="660240" progId="Equation.DSMT4">
                  <p:embed/>
                </p:oleObj>
              </mc:Choice>
              <mc:Fallback>
                <p:oleObj name="Equation" r:id="rId7" imgW="1739880" imgH="66024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92762" y="4230323"/>
                        <a:ext cx="1608138"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04142" name="Text Box 14"/>
          <p:cNvSpPr txBox="1">
            <a:spLocks noChangeArrowheads="1"/>
          </p:cNvSpPr>
          <p:nvPr/>
        </p:nvSpPr>
        <p:spPr bwMode="auto">
          <a:xfrm>
            <a:off x="194896" y="4932218"/>
            <a:ext cx="8110904" cy="400110"/>
          </a:xfrm>
          <a:prstGeom prst="rect">
            <a:avLst/>
          </a:prstGeom>
          <a:noFill/>
          <a:ln w="9525">
            <a:noFill/>
            <a:miter lim="800000"/>
            <a:headEnd/>
            <a:tailEnd/>
          </a:ln>
          <a:effectLst/>
        </p:spPr>
        <p:txBody>
          <a:bodyPr wrap="square">
            <a:spAutoFit/>
          </a:bodyPr>
          <a:lstStyle/>
          <a:p>
            <a:pPr>
              <a:spcBef>
                <a:spcPct val="50000"/>
              </a:spcBef>
            </a:pPr>
            <a:r>
              <a:rPr lang="en-GB" altLang="zh-TW" sz="2000" dirty="0" smtClean="0"/>
              <a:t>The total molar flux of A in a binary system composed of A &amp; B is then:</a:t>
            </a:r>
            <a:endParaRPr lang="en-GB" altLang="zh-TW" sz="2000" dirty="0"/>
          </a:p>
        </p:txBody>
      </p:sp>
      <p:graphicFrame>
        <p:nvGraphicFramePr>
          <p:cNvPr id="3079" name="Object 7"/>
          <p:cNvGraphicFramePr>
            <a:graphicFrameLocks noChangeAspect="1"/>
          </p:cNvGraphicFramePr>
          <p:nvPr>
            <p:extLst>
              <p:ext uri="{D42A27DB-BD31-4B8C-83A1-F6EECF244321}">
                <p14:modId xmlns:p14="http://schemas.microsoft.com/office/powerpoint/2010/main" val="1323741310"/>
              </p:ext>
            </p:extLst>
          </p:nvPr>
        </p:nvGraphicFramePr>
        <p:xfrm>
          <a:off x="1488848" y="5389418"/>
          <a:ext cx="2873375" cy="1141413"/>
        </p:xfrm>
        <a:graphic>
          <a:graphicData uri="http://schemas.openxmlformats.org/presentationml/2006/ole">
            <mc:AlternateContent xmlns:mc="http://schemas.openxmlformats.org/markup-compatibility/2006">
              <mc:Choice xmlns:v="urn:schemas-microsoft-com:vml" Requires="v">
                <p:oleObj spid="_x0000_s3424" name="Equation" r:id="rId9" imgW="2869920" imgH="1143000" progId="Equation.DSMT4">
                  <p:embed/>
                </p:oleObj>
              </mc:Choice>
              <mc:Fallback>
                <p:oleObj name="Equation" r:id="rId9" imgW="2869920" imgH="1143000" progId="Equation.DSMT4">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88848" y="5389418"/>
                        <a:ext cx="287337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8" name="TextBox 17"/>
          <p:cNvSpPr txBox="1"/>
          <p:nvPr/>
        </p:nvSpPr>
        <p:spPr>
          <a:xfrm>
            <a:off x="3317648" y="5313218"/>
            <a:ext cx="3769237" cy="400110"/>
          </a:xfrm>
          <a:prstGeom prst="rect">
            <a:avLst/>
          </a:prstGeom>
          <a:noFill/>
        </p:spPr>
        <p:txBody>
          <a:bodyPr wrap="none" rtlCol="0">
            <a:spAutoFit/>
          </a:bodyPr>
          <a:lstStyle/>
          <a:p>
            <a:r>
              <a:rPr lang="en-US" sz="2000" dirty="0" smtClean="0">
                <a:latin typeface="Arial"/>
                <a:cs typeface="Arial"/>
              </a:rPr>
              <a:t>←</a:t>
            </a:r>
            <a:r>
              <a:rPr lang="en-US" sz="2000" dirty="0" smtClean="0"/>
              <a:t>In terms of concentration of A</a:t>
            </a:r>
          </a:p>
        </p:txBody>
      </p:sp>
      <p:sp>
        <p:nvSpPr>
          <p:cNvPr id="19" name="TextBox 18"/>
          <p:cNvSpPr txBox="1"/>
          <p:nvPr/>
        </p:nvSpPr>
        <p:spPr>
          <a:xfrm>
            <a:off x="4384448" y="6140908"/>
            <a:ext cx="3270704" cy="400110"/>
          </a:xfrm>
          <a:prstGeom prst="rect">
            <a:avLst/>
          </a:prstGeom>
          <a:noFill/>
        </p:spPr>
        <p:txBody>
          <a:bodyPr wrap="none" rtlCol="0">
            <a:spAutoFit/>
          </a:bodyPr>
          <a:lstStyle/>
          <a:p>
            <a:r>
              <a:rPr lang="en-US" sz="2000" dirty="0" smtClean="0">
                <a:latin typeface="Arial"/>
                <a:cs typeface="Arial"/>
              </a:rPr>
              <a:t>←</a:t>
            </a:r>
            <a:r>
              <a:rPr lang="en-US" sz="2000" dirty="0" smtClean="0"/>
              <a:t>In terms of mol fraction A</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4134"/>
                                        </p:tgtEl>
                                        <p:attrNameLst>
                                          <p:attrName>style.visibility</p:attrName>
                                        </p:attrNameLst>
                                      </p:cBhvr>
                                      <p:to>
                                        <p:strVal val="visible"/>
                                      </p:to>
                                    </p:set>
                                    <p:anim calcmode="discrete" valueType="clr">
                                      <p:cBhvr override="childStyle">
                                        <p:cTn id="7" dur="80"/>
                                        <p:tgtEl>
                                          <p:spTgt spid="30413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4134"/>
                                        </p:tgtEl>
                                        <p:attrNameLst>
                                          <p:attrName>fillcolor</p:attrName>
                                        </p:attrNameLst>
                                      </p:cBhvr>
                                      <p:tavLst>
                                        <p:tav tm="0">
                                          <p:val>
                                            <p:clrVal>
                                              <a:schemeClr val="accent2"/>
                                            </p:clrVal>
                                          </p:val>
                                        </p:tav>
                                        <p:tav tm="50000">
                                          <p:val>
                                            <p:clrVal>
                                              <a:schemeClr val="hlink"/>
                                            </p:clrVal>
                                          </p:val>
                                        </p:tav>
                                      </p:tavLst>
                                    </p:anim>
                                    <p:set>
                                      <p:cBhvr>
                                        <p:cTn id="9" dur="80"/>
                                        <p:tgtEl>
                                          <p:spTgt spid="304134"/>
                                        </p:tgtEl>
                                        <p:attrNameLst>
                                          <p:attrName>fill.type</p:attrName>
                                        </p:attrNameLst>
                                      </p:cBhvr>
                                      <p:to>
                                        <p:strVal val="solid"/>
                                      </p:to>
                                    </p:set>
                                  </p:childTnLst>
                                </p:cTn>
                              </p:par>
                            </p:childTnLst>
                          </p:cTn>
                        </p:par>
                        <p:par>
                          <p:cTn id="10" fill="hold">
                            <p:stCondLst>
                              <p:cond delay="4400"/>
                            </p:stCondLst>
                            <p:childTnLst>
                              <p:par>
                                <p:cTn id="11" presetID="53" presetClass="entr" presetSubtype="0" fill="hold" nodeType="afterEffect">
                                  <p:stCondLst>
                                    <p:cond delay="0"/>
                                  </p:stCondLst>
                                  <p:childTnLst>
                                    <p:set>
                                      <p:cBhvr>
                                        <p:cTn id="12" dur="1" fill="hold">
                                          <p:stCondLst>
                                            <p:cond delay="0"/>
                                          </p:stCondLst>
                                        </p:cTn>
                                        <p:tgtEl>
                                          <p:spTgt spid="304135"/>
                                        </p:tgtEl>
                                        <p:attrNameLst>
                                          <p:attrName>style.visibility</p:attrName>
                                        </p:attrNameLst>
                                      </p:cBhvr>
                                      <p:to>
                                        <p:strVal val="visible"/>
                                      </p:to>
                                    </p:set>
                                    <p:anim calcmode="lin" valueType="num">
                                      <p:cBhvr>
                                        <p:cTn id="13" dur="500" fill="hold"/>
                                        <p:tgtEl>
                                          <p:spTgt spid="304135"/>
                                        </p:tgtEl>
                                        <p:attrNameLst>
                                          <p:attrName>ppt_w</p:attrName>
                                        </p:attrNameLst>
                                      </p:cBhvr>
                                      <p:tavLst>
                                        <p:tav tm="0">
                                          <p:val>
                                            <p:fltVal val="0"/>
                                          </p:val>
                                        </p:tav>
                                        <p:tav tm="100000">
                                          <p:val>
                                            <p:strVal val="#ppt_w"/>
                                          </p:val>
                                        </p:tav>
                                      </p:tavLst>
                                    </p:anim>
                                    <p:anim calcmode="lin" valueType="num">
                                      <p:cBhvr>
                                        <p:cTn id="14" dur="500" fill="hold"/>
                                        <p:tgtEl>
                                          <p:spTgt spid="304135"/>
                                        </p:tgtEl>
                                        <p:attrNameLst>
                                          <p:attrName>ppt_h</p:attrName>
                                        </p:attrNameLst>
                                      </p:cBhvr>
                                      <p:tavLst>
                                        <p:tav tm="0">
                                          <p:val>
                                            <p:fltVal val="0"/>
                                          </p:val>
                                        </p:tav>
                                        <p:tav tm="100000">
                                          <p:val>
                                            <p:strVal val="#ppt_h"/>
                                          </p:val>
                                        </p:tav>
                                      </p:tavLst>
                                    </p:anim>
                                    <p:animEffect transition="in" filter="fade">
                                      <p:cBhvr>
                                        <p:cTn id="15" dur="500"/>
                                        <p:tgtEl>
                                          <p:spTgt spid="304135"/>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grpId="0" nodeType="clickEffect">
                                  <p:stCondLst>
                                    <p:cond delay="0"/>
                                  </p:stCondLst>
                                  <p:iterate type="lt">
                                    <p:tmPct val="50000"/>
                                  </p:iterate>
                                  <p:childTnLst>
                                    <p:set>
                                      <p:cBhvr>
                                        <p:cTn id="19" dur="1" fill="hold">
                                          <p:stCondLst>
                                            <p:cond delay="0"/>
                                          </p:stCondLst>
                                        </p:cTn>
                                        <p:tgtEl>
                                          <p:spTgt spid="304137"/>
                                        </p:tgtEl>
                                        <p:attrNameLst>
                                          <p:attrName>style.visibility</p:attrName>
                                        </p:attrNameLst>
                                      </p:cBhvr>
                                      <p:to>
                                        <p:strVal val="visible"/>
                                      </p:to>
                                    </p:set>
                                    <p:anim calcmode="discrete" valueType="clr">
                                      <p:cBhvr override="childStyle">
                                        <p:cTn id="20" dur="80"/>
                                        <p:tgtEl>
                                          <p:spTgt spid="304137"/>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304137"/>
                                        </p:tgtEl>
                                        <p:attrNameLst>
                                          <p:attrName>fillcolor</p:attrName>
                                        </p:attrNameLst>
                                      </p:cBhvr>
                                      <p:tavLst>
                                        <p:tav tm="0">
                                          <p:val>
                                            <p:clrVal>
                                              <a:schemeClr val="accent2"/>
                                            </p:clrVal>
                                          </p:val>
                                        </p:tav>
                                        <p:tav tm="50000">
                                          <p:val>
                                            <p:clrVal>
                                              <a:schemeClr val="hlink"/>
                                            </p:clrVal>
                                          </p:val>
                                        </p:tav>
                                      </p:tavLst>
                                    </p:anim>
                                    <p:set>
                                      <p:cBhvr>
                                        <p:cTn id="22" dur="80"/>
                                        <p:tgtEl>
                                          <p:spTgt spid="304137"/>
                                        </p:tgtEl>
                                        <p:attrNameLst>
                                          <p:attrName>fill.type</p:attrName>
                                        </p:attrNameLst>
                                      </p:cBhvr>
                                      <p:to>
                                        <p:strVal val="solid"/>
                                      </p:to>
                                    </p:set>
                                  </p:childTnLst>
                                </p:cTn>
                              </p:par>
                            </p:childTnLst>
                          </p:cTn>
                        </p:par>
                        <p:par>
                          <p:cTn id="23" fill="hold">
                            <p:stCondLst>
                              <p:cond delay="2560"/>
                            </p:stCondLst>
                            <p:childTnLst>
                              <p:par>
                                <p:cTn id="24" presetID="53" presetClass="entr" presetSubtype="0" fill="hold" nodeType="afterEffect">
                                  <p:stCondLst>
                                    <p:cond delay="0"/>
                                  </p:stCondLst>
                                  <p:childTnLst>
                                    <p:set>
                                      <p:cBhvr>
                                        <p:cTn id="25" dur="1" fill="hold">
                                          <p:stCondLst>
                                            <p:cond delay="0"/>
                                          </p:stCondLst>
                                        </p:cTn>
                                        <p:tgtEl>
                                          <p:spTgt spid="304139"/>
                                        </p:tgtEl>
                                        <p:attrNameLst>
                                          <p:attrName>style.visibility</p:attrName>
                                        </p:attrNameLst>
                                      </p:cBhvr>
                                      <p:to>
                                        <p:strVal val="visible"/>
                                      </p:to>
                                    </p:set>
                                    <p:anim calcmode="lin" valueType="num">
                                      <p:cBhvr>
                                        <p:cTn id="26" dur="500" fill="hold"/>
                                        <p:tgtEl>
                                          <p:spTgt spid="304139"/>
                                        </p:tgtEl>
                                        <p:attrNameLst>
                                          <p:attrName>ppt_w</p:attrName>
                                        </p:attrNameLst>
                                      </p:cBhvr>
                                      <p:tavLst>
                                        <p:tav tm="0">
                                          <p:val>
                                            <p:fltVal val="0"/>
                                          </p:val>
                                        </p:tav>
                                        <p:tav tm="100000">
                                          <p:val>
                                            <p:strVal val="#ppt_w"/>
                                          </p:val>
                                        </p:tav>
                                      </p:tavLst>
                                    </p:anim>
                                    <p:anim calcmode="lin" valueType="num">
                                      <p:cBhvr>
                                        <p:cTn id="27" dur="500" fill="hold"/>
                                        <p:tgtEl>
                                          <p:spTgt spid="304139"/>
                                        </p:tgtEl>
                                        <p:attrNameLst>
                                          <p:attrName>ppt_h</p:attrName>
                                        </p:attrNameLst>
                                      </p:cBhvr>
                                      <p:tavLst>
                                        <p:tav tm="0">
                                          <p:val>
                                            <p:fltVal val="0"/>
                                          </p:val>
                                        </p:tav>
                                        <p:tav tm="100000">
                                          <p:val>
                                            <p:strVal val="#ppt_h"/>
                                          </p:val>
                                        </p:tav>
                                      </p:tavLst>
                                    </p:anim>
                                    <p:animEffect transition="in" filter="fade">
                                      <p:cBhvr>
                                        <p:cTn id="28" dur="500"/>
                                        <p:tgtEl>
                                          <p:spTgt spid="304139"/>
                                        </p:tgtEl>
                                      </p:cBhvr>
                                    </p:animEffect>
                                  </p:childTnLst>
                                </p:cTn>
                              </p:par>
                              <p:par>
                                <p:cTn id="29" presetID="53" presetClass="entr" presetSubtype="0" fill="hold" nodeType="withEffect">
                                  <p:stCondLst>
                                    <p:cond delay="0"/>
                                  </p:stCondLst>
                                  <p:childTnLst>
                                    <p:set>
                                      <p:cBhvr>
                                        <p:cTn id="30" dur="1" fill="hold">
                                          <p:stCondLst>
                                            <p:cond delay="0"/>
                                          </p:stCondLst>
                                        </p:cTn>
                                        <p:tgtEl>
                                          <p:spTgt spid="304141"/>
                                        </p:tgtEl>
                                        <p:attrNameLst>
                                          <p:attrName>style.visibility</p:attrName>
                                        </p:attrNameLst>
                                      </p:cBhvr>
                                      <p:to>
                                        <p:strVal val="visible"/>
                                      </p:to>
                                    </p:set>
                                    <p:anim calcmode="lin" valueType="num">
                                      <p:cBhvr>
                                        <p:cTn id="31" dur="500" fill="hold"/>
                                        <p:tgtEl>
                                          <p:spTgt spid="304141"/>
                                        </p:tgtEl>
                                        <p:attrNameLst>
                                          <p:attrName>ppt_w</p:attrName>
                                        </p:attrNameLst>
                                      </p:cBhvr>
                                      <p:tavLst>
                                        <p:tav tm="0">
                                          <p:val>
                                            <p:fltVal val="0"/>
                                          </p:val>
                                        </p:tav>
                                        <p:tav tm="100000">
                                          <p:val>
                                            <p:strVal val="#ppt_w"/>
                                          </p:val>
                                        </p:tav>
                                      </p:tavLst>
                                    </p:anim>
                                    <p:anim calcmode="lin" valueType="num">
                                      <p:cBhvr>
                                        <p:cTn id="32" dur="500" fill="hold"/>
                                        <p:tgtEl>
                                          <p:spTgt spid="304141"/>
                                        </p:tgtEl>
                                        <p:attrNameLst>
                                          <p:attrName>ppt_h</p:attrName>
                                        </p:attrNameLst>
                                      </p:cBhvr>
                                      <p:tavLst>
                                        <p:tav tm="0">
                                          <p:val>
                                            <p:fltVal val="0"/>
                                          </p:val>
                                        </p:tav>
                                        <p:tav tm="100000">
                                          <p:val>
                                            <p:strVal val="#ppt_h"/>
                                          </p:val>
                                        </p:tav>
                                      </p:tavLst>
                                    </p:anim>
                                    <p:animEffect transition="in" filter="fade">
                                      <p:cBhvr>
                                        <p:cTn id="33" dur="500"/>
                                        <p:tgtEl>
                                          <p:spTgt spid="304141"/>
                                        </p:tgtEl>
                                      </p:cBhvr>
                                    </p:animEffect>
                                  </p:childTnLst>
                                </p:cTn>
                              </p:par>
                            </p:childTnLst>
                          </p:cTn>
                        </p:par>
                      </p:childTnLst>
                    </p:cTn>
                  </p:par>
                  <p:par>
                    <p:cTn id="34" fill="hold">
                      <p:stCondLst>
                        <p:cond delay="indefinite"/>
                      </p:stCondLst>
                      <p:childTnLst>
                        <p:par>
                          <p:cTn id="35" fill="hold">
                            <p:stCondLst>
                              <p:cond delay="0"/>
                            </p:stCondLst>
                            <p:childTnLst>
                              <p:par>
                                <p:cTn id="36" presetID="27" presetClass="entr" presetSubtype="0" fill="hold" grpId="0" nodeType="clickEffect">
                                  <p:stCondLst>
                                    <p:cond delay="0"/>
                                  </p:stCondLst>
                                  <p:iterate type="lt">
                                    <p:tmPct val="50000"/>
                                  </p:iterate>
                                  <p:childTnLst>
                                    <p:set>
                                      <p:cBhvr>
                                        <p:cTn id="37" dur="1" fill="hold">
                                          <p:stCondLst>
                                            <p:cond delay="0"/>
                                          </p:stCondLst>
                                        </p:cTn>
                                        <p:tgtEl>
                                          <p:spTgt spid="304142"/>
                                        </p:tgtEl>
                                        <p:attrNameLst>
                                          <p:attrName>style.visibility</p:attrName>
                                        </p:attrNameLst>
                                      </p:cBhvr>
                                      <p:to>
                                        <p:strVal val="visible"/>
                                      </p:to>
                                    </p:set>
                                    <p:anim calcmode="discrete" valueType="clr">
                                      <p:cBhvr override="childStyle">
                                        <p:cTn id="38" dur="80"/>
                                        <p:tgtEl>
                                          <p:spTgt spid="304142"/>
                                        </p:tgtEl>
                                        <p:attrNameLst>
                                          <p:attrName>style.color</p:attrName>
                                        </p:attrNameLst>
                                      </p:cBhvr>
                                      <p:tavLst>
                                        <p:tav tm="0">
                                          <p:val>
                                            <p:clrVal>
                                              <a:schemeClr val="accent2"/>
                                            </p:clrVal>
                                          </p:val>
                                        </p:tav>
                                        <p:tav tm="50000">
                                          <p:val>
                                            <p:clrVal>
                                              <a:schemeClr val="hlink"/>
                                            </p:clrVal>
                                          </p:val>
                                        </p:tav>
                                      </p:tavLst>
                                    </p:anim>
                                    <p:anim calcmode="discrete" valueType="clr">
                                      <p:cBhvr>
                                        <p:cTn id="39" dur="80"/>
                                        <p:tgtEl>
                                          <p:spTgt spid="304142"/>
                                        </p:tgtEl>
                                        <p:attrNameLst>
                                          <p:attrName>fillcolor</p:attrName>
                                        </p:attrNameLst>
                                      </p:cBhvr>
                                      <p:tavLst>
                                        <p:tav tm="0">
                                          <p:val>
                                            <p:clrVal>
                                              <a:schemeClr val="accent2"/>
                                            </p:clrVal>
                                          </p:val>
                                        </p:tav>
                                        <p:tav tm="50000">
                                          <p:val>
                                            <p:clrVal>
                                              <a:schemeClr val="hlink"/>
                                            </p:clrVal>
                                          </p:val>
                                        </p:tav>
                                      </p:tavLst>
                                    </p:anim>
                                    <p:set>
                                      <p:cBhvr>
                                        <p:cTn id="40" dur="80"/>
                                        <p:tgtEl>
                                          <p:spTgt spid="304142"/>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dissolve">
                                      <p:cBhvr>
                                        <p:cTn id="45" dur="500"/>
                                        <p:tgtEl>
                                          <p:spTgt spid="18"/>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dissolve">
                                      <p:cBhvr>
                                        <p:cTn id="48" dur="500"/>
                                        <p:tgtEl>
                                          <p:spTgt spid="19"/>
                                        </p:tgtEl>
                                      </p:cBhvr>
                                    </p:animEffect>
                                  </p:childTnLst>
                                </p:cTn>
                              </p:par>
                              <p:par>
                                <p:cTn id="49" presetID="9" presetClass="entr" presetSubtype="0" fill="hold" nodeType="withEffect">
                                  <p:stCondLst>
                                    <p:cond delay="0"/>
                                  </p:stCondLst>
                                  <p:childTnLst>
                                    <p:set>
                                      <p:cBhvr>
                                        <p:cTn id="50" dur="1" fill="hold">
                                          <p:stCondLst>
                                            <p:cond delay="0"/>
                                          </p:stCondLst>
                                        </p:cTn>
                                        <p:tgtEl>
                                          <p:spTgt spid="3079"/>
                                        </p:tgtEl>
                                        <p:attrNameLst>
                                          <p:attrName>style.visibility</p:attrName>
                                        </p:attrNameLst>
                                      </p:cBhvr>
                                      <p:to>
                                        <p:strVal val="visible"/>
                                      </p:to>
                                    </p:set>
                                    <p:animEffect transition="in" filter="dissolve">
                                      <p:cBhvr>
                                        <p:cTn id="51"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4" grpId="0"/>
      <p:bldP spid="304137" grpId="0"/>
      <p:bldP spid="304142" grpId="0"/>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68" name="Text Box 16"/>
          <p:cNvSpPr txBox="1">
            <a:spLocks noChangeArrowheads="1"/>
          </p:cNvSpPr>
          <p:nvPr/>
        </p:nvSpPr>
        <p:spPr bwMode="auto">
          <a:xfrm>
            <a:off x="200758" y="2519667"/>
            <a:ext cx="8793773" cy="707886"/>
          </a:xfrm>
          <a:prstGeom prst="rect">
            <a:avLst/>
          </a:prstGeom>
          <a:noFill/>
          <a:ln w="9525">
            <a:noFill/>
            <a:miter lim="800000"/>
            <a:headEnd/>
            <a:tailEnd/>
          </a:ln>
          <a:effectLst/>
        </p:spPr>
        <p:txBody>
          <a:bodyPr>
            <a:spAutoFit/>
          </a:bodyPr>
          <a:lstStyle/>
          <a:p>
            <a:pPr>
              <a:spcBef>
                <a:spcPct val="50000"/>
              </a:spcBef>
            </a:pPr>
            <a:r>
              <a:rPr lang="en-GB" altLang="zh-TW" sz="2000" dirty="0" err="1" smtClean="0"/>
              <a:t>Diffusional</a:t>
            </a:r>
            <a:r>
              <a:rPr lang="en-GB" altLang="zh-TW" sz="2000" dirty="0" smtClean="0"/>
              <a:t> </a:t>
            </a:r>
            <a:r>
              <a:rPr lang="en-GB" altLang="zh-TW" sz="2000" dirty="0"/>
              <a:t>flux of </a:t>
            </a:r>
            <a:r>
              <a:rPr lang="en-GB" altLang="zh-TW" sz="2000" dirty="0" smtClean="0"/>
              <a:t>A resulting </a:t>
            </a:r>
            <a:r>
              <a:rPr lang="en-GB" altLang="zh-TW" sz="2000" dirty="0"/>
              <a:t>from a concentration </a:t>
            </a:r>
            <a:r>
              <a:rPr lang="en-GB" altLang="zh-TW" sz="2000" dirty="0" smtClean="0"/>
              <a:t>difference, </a:t>
            </a:r>
            <a:r>
              <a:rPr lang="en-GB" altLang="zh-TW" sz="2000" b="1" dirty="0" smtClean="0"/>
              <a:t>J</a:t>
            </a:r>
            <a:r>
              <a:rPr lang="en-GB" altLang="zh-TW" sz="2000" baseline="-25000" dirty="0" smtClean="0"/>
              <a:t>A</a:t>
            </a:r>
            <a:r>
              <a:rPr lang="en-GB" altLang="zh-TW" sz="2000" dirty="0" smtClean="0"/>
              <a:t>, </a:t>
            </a:r>
            <a:r>
              <a:rPr lang="en-GB" altLang="zh-TW" sz="2000" dirty="0"/>
              <a:t>is related to the concentration gradient by </a:t>
            </a:r>
            <a:r>
              <a:rPr lang="en-GB" altLang="zh-TW" sz="2000" dirty="0" err="1"/>
              <a:t>Fick’s</a:t>
            </a:r>
            <a:r>
              <a:rPr lang="en-GB" altLang="zh-TW" sz="2000" dirty="0"/>
              <a:t> first law:</a:t>
            </a:r>
          </a:p>
        </p:txBody>
      </p:sp>
      <p:sp>
        <p:nvSpPr>
          <p:cNvPr id="305171" name="Text Box 19"/>
          <p:cNvSpPr txBox="1">
            <a:spLocks noChangeArrowheads="1"/>
          </p:cNvSpPr>
          <p:nvPr/>
        </p:nvSpPr>
        <p:spPr bwMode="auto">
          <a:xfrm>
            <a:off x="458406" y="3901658"/>
            <a:ext cx="8227189" cy="400110"/>
          </a:xfrm>
          <a:prstGeom prst="rect">
            <a:avLst/>
          </a:prstGeom>
          <a:noFill/>
          <a:ln w="9525">
            <a:noFill/>
            <a:miter lim="800000"/>
            <a:headEnd/>
            <a:tailEnd/>
          </a:ln>
          <a:effectLst/>
        </p:spPr>
        <p:txBody>
          <a:bodyPr wrap="none">
            <a:spAutoFit/>
          </a:bodyPr>
          <a:lstStyle/>
          <a:p>
            <a:pPr>
              <a:spcBef>
                <a:spcPct val="50000"/>
              </a:spcBef>
            </a:pPr>
            <a:r>
              <a:rPr lang="en-GB" altLang="zh-TW" sz="2000" dirty="0" smtClean="0"/>
              <a:t>c: </a:t>
            </a:r>
            <a:r>
              <a:rPr lang="en-GB" altLang="zh-TW" sz="2000" dirty="0"/>
              <a:t>total </a:t>
            </a:r>
            <a:r>
              <a:rPr lang="en-GB" altLang="zh-TW" sz="2000" dirty="0" smtClean="0"/>
              <a:t>concentration	D</a:t>
            </a:r>
            <a:r>
              <a:rPr lang="en-GB" altLang="zh-TW" sz="2000" baseline="-25000" dirty="0" smtClean="0"/>
              <a:t>AB</a:t>
            </a:r>
            <a:r>
              <a:rPr lang="en-GB" altLang="zh-TW" sz="2000" dirty="0" smtClean="0"/>
              <a:t>: </a:t>
            </a:r>
            <a:r>
              <a:rPr lang="en-GB" altLang="zh-TW" sz="2000" dirty="0"/>
              <a:t>diffusivity of A in </a:t>
            </a:r>
            <a:r>
              <a:rPr lang="en-GB" altLang="zh-TW" sz="2000" dirty="0" smtClean="0"/>
              <a:t>B	   </a:t>
            </a:r>
            <a:r>
              <a:rPr lang="en-GB" altLang="zh-TW" sz="2000" dirty="0" err="1" smtClean="0"/>
              <a:t>y</a:t>
            </a:r>
            <a:r>
              <a:rPr lang="en-GB" altLang="zh-TW" sz="2000" baseline="-25000" dirty="0" err="1" smtClean="0"/>
              <a:t>A</a:t>
            </a:r>
            <a:r>
              <a:rPr lang="en-GB" altLang="zh-TW" sz="2000" dirty="0" smtClean="0"/>
              <a:t>: </a:t>
            </a:r>
            <a:r>
              <a:rPr lang="en-GB" altLang="zh-TW" sz="2000" dirty="0"/>
              <a:t>mole fraction of A</a:t>
            </a:r>
          </a:p>
        </p:txBody>
      </p:sp>
      <p:graphicFrame>
        <p:nvGraphicFramePr>
          <p:cNvPr id="305170" name="Object 18"/>
          <p:cNvGraphicFramePr>
            <a:graphicFrameLocks noChangeAspect="1"/>
          </p:cNvGraphicFramePr>
          <p:nvPr>
            <p:extLst>
              <p:ext uri="{D42A27DB-BD31-4B8C-83A1-F6EECF244321}">
                <p14:modId xmlns:p14="http://schemas.microsoft.com/office/powerpoint/2010/main" val="1533289120"/>
              </p:ext>
            </p:extLst>
          </p:nvPr>
        </p:nvGraphicFramePr>
        <p:xfrm>
          <a:off x="4174332" y="3404770"/>
          <a:ext cx="1709737" cy="328613"/>
        </p:xfrm>
        <a:graphic>
          <a:graphicData uri="http://schemas.openxmlformats.org/presentationml/2006/ole">
            <mc:AlternateContent xmlns:mc="http://schemas.openxmlformats.org/markup-compatibility/2006">
              <mc:Choice xmlns:v="urn:schemas-microsoft-com:vml" Requires="v">
                <p:oleObj spid="_x0000_s4617" name="Equation" r:id="rId3" imgW="1841400" imgH="330120" progId="Equation.DSMT4">
                  <p:embed/>
                </p:oleObj>
              </mc:Choice>
              <mc:Fallback>
                <p:oleObj name="Equation" r:id="rId3" imgW="1841400" imgH="33012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4332" y="3404770"/>
                        <a:ext cx="1709737"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05172" name="Object 20"/>
          <p:cNvGraphicFramePr>
            <a:graphicFrameLocks noChangeAspect="1"/>
          </p:cNvGraphicFramePr>
          <p:nvPr>
            <p:extLst>
              <p:ext uri="{D42A27DB-BD31-4B8C-83A1-F6EECF244321}">
                <p14:modId xmlns:p14="http://schemas.microsoft.com/office/powerpoint/2010/main" val="1265457010"/>
              </p:ext>
            </p:extLst>
          </p:nvPr>
        </p:nvGraphicFramePr>
        <p:xfrm>
          <a:off x="3259932" y="3236495"/>
          <a:ext cx="625475" cy="665163"/>
        </p:xfrm>
        <a:graphic>
          <a:graphicData uri="http://schemas.openxmlformats.org/presentationml/2006/ole">
            <mc:AlternateContent xmlns:mc="http://schemas.openxmlformats.org/markup-compatibility/2006">
              <mc:Choice xmlns:v="urn:schemas-microsoft-com:vml" Requires="v">
                <p:oleObj spid="_x0000_s4618" name="Equation" r:id="rId5" imgW="672840" imgH="660240" progId="Equation.DSMT4">
                  <p:embed/>
                </p:oleObj>
              </mc:Choice>
              <mc:Fallback>
                <p:oleObj name="Equation" r:id="rId5" imgW="672840" imgH="6602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9932" y="3236495"/>
                        <a:ext cx="625475"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5" name="Title 14"/>
          <p:cNvSpPr>
            <a:spLocks noGrp="1"/>
          </p:cNvSpPr>
          <p:nvPr>
            <p:ph type="title"/>
          </p:nvPr>
        </p:nvSpPr>
        <p:spPr/>
        <p:txBody>
          <a:bodyPr>
            <a:normAutofit fontScale="90000"/>
          </a:bodyPr>
          <a:lstStyle/>
          <a:p>
            <a:r>
              <a:rPr lang="en-US" dirty="0" err="1" smtClean="0"/>
              <a:t>Diffusional</a:t>
            </a:r>
            <a:r>
              <a:rPr lang="en-US" dirty="0" smtClean="0"/>
              <a:t> Flux of A, </a:t>
            </a:r>
            <a:r>
              <a:rPr lang="en-US" b="1" dirty="0" smtClean="0"/>
              <a:t>J</a:t>
            </a:r>
            <a:r>
              <a:rPr lang="en-US" baseline="-25000" dirty="0" smtClean="0"/>
              <a:t>A</a:t>
            </a:r>
            <a:r>
              <a:rPr lang="en-US" dirty="0" smtClean="0"/>
              <a:t> &amp; Molar Flux </a:t>
            </a:r>
            <a:r>
              <a:rPr lang="en-US" b="1" dirty="0" smtClean="0"/>
              <a:t>W</a:t>
            </a:r>
            <a:endParaRPr lang="en-US" b="1" dirty="0"/>
          </a:p>
        </p:txBody>
      </p:sp>
      <p:graphicFrame>
        <p:nvGraphicFramePr>
          <p:cNvPr id="4103" name="Object 7"/>
          <p:cNvGraphicFramePr>
            <a:graphicFrameLocks noChangeAspect="1"/>
          </p:cNvGraphicFramePr>
          <p:nvPr>
            <p:extLst>
              <p:ext uri="{D42A27DB-BD31-4B8C-83A1-F6EECF244321}">
                <p14:modId xmlns:p14="http://schemas.microsoft.com/office/powerpoint/2010/main" val="3052120920"/>
              </p:ext>
            </p:extLst>
          </p:nvPr>
        </p:nvGraphicFramePr>
        <p:xfrm>
          <a:off x="3135313" y="1375545"/>
          <a:ext cx="2873375" cy="1141413"/>
        </p:xfrm>
        <a:graphic>
          <a:graphicData uri="http://schemas.openxmlformats.org/presentationml/2006/ole">
            <mc:AlternateContent xmlns:mc="http://schemas.openxmlformats.org/markup-compatibility/2006">
              <mc:Choice xmlns:v="urn:schemas-microsoft-com:vml" Requires="v">
                <p:oleObj spid="_x0000_s4619" name="Equation" r:id="rId7" imgW="2869920" imgH="1143000" progId="Equation.DSMT4">
                  <p:embed/>
                </p:oleObj>
              </mc:Choice>
              <mc:Fallback>
                <p:oleObj name="Equation" r:id="rId7" imgW="2869920" imgH="1143000" progId="Equation.DSMT4">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5313" y="1375545"/>
                        <a:ext cx="2873375"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7" name="Rectangle 16"/>
          <p:cNvSpPr/>
          <p:nvPr/>
        </p:nvSpPr>
        <p:spPr>
          <a:xfrm>
            <a:off x="3796860" y="1349258"/>
            <a:ext cx="381000" cy="11887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104" name="Object 8"/>
          <p:cNvGraphicFramePr>
            <a:graphicFrameLocks noChangeAspect="1"/>
          </p:cNvGraphicFramePr>
          <p:nvPr>
            <p:extLst>
              <p:ext uri="{D42A27DB-BD31-4B8C-83A1-F6EECF244321}">
                <p14:modId xmlns:p14="http://schemas.microsoft.com/office/powerpoint/2010/main" val="2948505451"/>
              </p:ext>
            </p:extLst>
          </p:nvPr>
        </p:nvGraphicFramePr>
        <p:xfrm>
          <a:off x="1403350" y="4299224"/>
          <a:ext cx="6337300" cy="660400"/>
        </p:xfrm>
        <a:graphic>
          <a:graphicData uri="http://schemas.openxmlformats.org/presentationml/2006/ole">
            <mc:AlternateContent xmlns:mc="http://schemas.openxmlformats.org/markup-compatibility/2006">
              <mc:Choice xmlns:v="urn:schemas-microsoft-com:vml" Requires="v">
                <p:oleObj spid="_x0000_s4620" name="Equation" r:id="rId9" imgW="6337080" imgH="660240" progId="Equation.DSMT4">
                  <p:embed/>
                </p:oleObj>
              </mc:Choice>
              <mc:Fallback>
                <p:oleObj name="Equation" r:id="rId9" imgW="6337080" imgH="660240" progId="Equation.DSMT4">
                  <p:embed/>
                  <p:pic>
                    <p:nvPicPr>
                      <p:cNvPr id="0" name="Picture 8"/>
                      <p:cNvPicPr>
                        <a:picLocks noChangeAspect="1" noChangeArrowheads="1"/>
                      </p:cNvPicPr>
                      <p:nvPr/>
                    </p:nvPicPr>
                    <p:blipFill>
                      <a:blip r:embed="rId10"/>
                      <a:srcRect/>
                      <a:stretch>
                        <a:fillRect/>
                      </a:stretch>
                    </p:blipFill>
                    <p:spPr bwMode="auto">
                      <a:xfrm>
                        <a:off x="1403350" y="4299224"/>
                        <a:ext cx="6337300" cy="66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TextBox 19"/>
          <p:cNvSpPr txBox="1"/>
          <p:nvPr/>
        </p:nvSpPr>
        <p:spPr>
          <a:xfrm>
            <a:off x="381000" y="4949685"/>
            <a:ext cx="2590774" cy="400110"/>
          </a:xfrm>
          <a:prstGeom prst="rect">
            <a:avLst/>
          </a:prstGeom>
          <a:noFill/>
        </p:spPr>
        <p:txBody>
          <a:bodyPr wrap="none" rtlCol="0">
            <a:spAutoFit/>
          </a:bodyPr>
          <a:lstStyle/>
          <a:p>
            <a:r>
              <a:rPr lang="en-US" sz="2000" dirty="0" smtClean="0"/>
              <a:t>Putting it all together:</a:t>
            </a:r>
          </a:p>
        </p:txBody>
      </p:sp>
      <p:graphicFrame>
        <p:nvGraphicFramePr>
          <p:cNvPr id="305174" name="Object 22"/>
          <p:cNvGraphicFramePr>
            <a:graphicFrameLocks noChangeAspect="1"/>
          </p:cNvGraphicFramePr>
          <p:nvPr>
            <p:extLst>
              <p:ext uri="{D42A27DB-BD31-4B8C-83A1-F6EECF244321}">
                <p14:modId xmlns:p14="http://schemas.microsoft.com/office/powerpoint/2010/main" val="1297891515"/>
              </p:ext>
            </p:extLst>
          </p:nvPr>
        </p:nvGraphicFramePr>
        <p:xfrm>
          <a:off x="429066" y="5718711"/>
          <a:ext cx="3546475" cy="357187"/>
        </p:xfrm>
        <a:graphic>
          <a:graphicData uri="http://schemas.openxmlformats.org/presentationml/2006/ole">
            <mc:AlternateContent xmlns:mc="http://schemas.openxmlformats.org/markup-compatibility/2006">
              <mc:Choice xmlns:v="urn:schemas-microsoft-com:vml" Requires="v">
                <p:oleObj spid="_x0000_s4621" name="Equation" r:id="rId11" imgW="3784320" imgH="355320" progId="Equation.DSMT4">
                  <p:embed/>
                </p:oleObj>
              </mc:Choice>
              <mc:Fallback>
                <p:oleObj name="Equation" r:id="rId11" imgW="3784320" imgH="35532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9066" y="5718711"/>
                        <a:ext cx="354647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sp>
        <p:nvSpPr>
          <p:cNvPr id="22" name="TextBox 21"/>
          <p:cNvSpPr txBox="1"/>
          <p:nvPr/>
        </p:nvSpPr>
        <p:spPr>
          <a:xfrm>
            <a:off x="3999444" y="5695890"/>
            <a:ext cx="4715490" cy="400110"/>
          </a:xfrm>
          <a:prstGeom prst="rect">
            <a:avLst/>
          </a:prstGeom>
          <a:noFill/>
        </p:spPr>
        <p:txBody>
          <a:bodyPr wrap="square" rtlCol="0">
            <a:spAutoFit/>
          </a:bodyPr>
          <a:lstStyle/>
          <a:p>
            <a:r>
              <a:rPr lang="en-GB" altLang="zh-TW" sz="2000" dirty="0" smtClean="0">
                <a:solidFill>
                  <a:srgbClr val="7030A0"/>
                </a:solidFill>
              </a:rPr>
              <a:t>molar flux of A in binary system of A &amp; B</a:t>
            </a:r>
            <a:endParaRPr lang="en-US" sz="2000" dirty="0" smtClean="0">
              <a:solidFill>
                <a:srgbClr val="7030A0"/>
              </a:solidFill>
            </a:endParaRPr>
          </a:p>
        </p:txBody>
      </p:sp>
      <p:grpSp>
        <p:nvGrpSpPr>
          <p:cNvPr id="24" name="Group 23"/>
          <p:cNvGrpSpPr/>
          <p:nvPr/>
        </p:nvGrpSpPr>
        <p:grpSpPr>
          <a:xfrm>
            <a:off x="1916022" y="5305445"/>
            <a:ext cx="5311956" cy="558640"/>
            <a:chOff x="3087995" y="5384960"/>
            <a:chExt cx="5311956" cy="558640"/>
          </a:xfrm>
        </p:grpSpPr>
        <p:graphicFrame>
          <p:nvGraphicFramePr>
            <p:cNvPr id="4105" name="Object 9"/>
            <p:cNvGraphicFramePr>
              <a:graphicFrameLocks noChangeAspect="1"/>
            </p:cNvGraphicFramePr>
            <p:nvPr/>
          </p:nvGraphicFramePr>
          <p:xfrm>
            <a:off x="3087995" y="5435600"/>
            <a:ext cx="3035300" cy="508000"/>
          </p:xfrm>
          <a:graphic>
            <a:graphicData uri="http://schemas.openxmlformats.org/presentationml/2006/ole">
              <mc:AlternateContent xmlns:mc="http://schemas.openxmlformats.org/markup-compatibility/2006">
                <mc:Choice xmlns:v="urn:schemas-microsoft-com:vml" Requires="v">
                  <p:oleObj spid="_x0000_s4622" name="Equation" r:id="rId13" imgW="3035160" imgH="507960" progId="Equation.DSMT4">
                    <p:embed/>
                  </p:oleObj>
                </mc:Choice>
                <mc:Fallback>
                  <p:oleObj name="Equation" r:id="rId13" imgW="3035160" imgH="507960" progId="Equation.DSMT4">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87995" y="5435600"/>
                          <a:ext cx="30353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 name="TextBox 22"/>
            <p:cNvSpPr txBox="1"/>
            <p:nvPr/>
          </p:nvSpPr>
          <p:spPr>
            <a:xfrm>
              <a:off x="6248400" y="5384960"/>
              <a:ext cx="2151551" cy="400110"/>
            </a:xfrm>
            <a:prstGeom prst="rect">
              <a:avLst/>
            </a:prstGeom>
            <a:noFill/>
          </p:spPr>
          <p:txBody>
            <a:bodyPr wrap="none" rtlCol="0">
              <a:spAutoFit/>
            </a:bodyPr>
            <a:lstStyle/>
            <a:p>
              <a:r>
                <a:rPr lang="en-GB" altLang="zh-TW" sz="2000" dirty="0" smtClean="0">
                  <a:solidFill>
                    <a:srgbClr val="7030A0"/>
                  </a:solidFill>
                </a:rPr>
                <a:t>General equation</a:t>
              </a:r>
              <a:endParaRPr lang="en-US" sz="2000" dirty="0" smtClean="0">
                <a:solidFill>
                  <a:srgbClr val="7030A0"/>
                </a:solidFill>
              </a:endParaRPr>
            </a:p>
          </p:txBody>
        </p:sp>
      </p:grpSp>
      <p:sp>
        <p:nvSpPr>
          <p:cNvPr id="27" name="TextBox 26"/>
          <p:cNvSpPr txBox="1"/>
          <p:nvPr/>
        </p:nvSpPr>
        <p:spPr>
          <a:xfrm>
            <a:off x="902727" y="6120245"/>
            <a:ext cx="7338547" cy="400110"/>
          </a:xfrm>
          <a:prstGeom prst="rect">
            <a:avLst/>
          </a:prstGeom>
          <a:noFill/>
        </p:spPr>
        <p:txBody>
          <a:bodyPr wrap="none" rtlCol="0">
            <a:spAutoFit/>
          </a:bodyPr>
          <a:lstStyle/>
          <a:p>
            <a:pPr algn="ctr"/>
            <a:r>
              <a:rPr lang="en-US" sz="2000" dirty="0" smtClean="0">
                <a:solidFill>
                  <a:srgbClr val="0000FF"/>
                </a:solidFill>
              </a:rPr>
              <a:t>Effective diffusivity, </a:t>
            </a:r>
            <a:r>
              <a:rPr lang="en-US" sz="2000" dirty="0" err="1" smtClean="0">
                <a:solidFill>
                  <a:srgbClr val="0000FF"/>
                </a:solidFill>
              </a:rPr>
              <a:t>D</a:t>
            </a:r>
            <a:r>
              <a:rPr lang="en-US" sz="2000" baseline="-25000" dirty="0" err="1" smtClean="0">
                <a:solidFill>
                  <a:srgbClr val="0000FF"/>
                </a:solidFill>
              </a:rPr>
              <a:t>A</a:t>
            </a:r>
            <a:r>
              <a:rPr lang="en-US" sz="2000" i="1" baseline="-25000" dirty="0" err="1" smtClean="0">
                <a:solidFill>
                  <a:srgbClr val="0000FF"/>
                </a:solidFill>
              </a:rPr>
              <a:t>e</a:t>
            </a:r>
            <a:r>
              <a:rPr lang="en-US" sz="2000" baseline="-25000" dirty="0" smtClean="0">
                <a:solidFill>
                  <a:srgbClr val="0000FF"/>
                </a:solidFill>
              </a:rPr>
              <a:t>:</a:t>
            </a:r>
            <a:r>
              <a:rPr lang="en-US" sz="2000" dirty="0" smtClean="0">
                <a:solidFill>
                  <a:srgbClr val="0000FF"/>
                </a:solidFill>
              </a:rPr>
              <a:t> diffusivity of A though multiple species </a:t>
            </a:r>
          </a:p>
        </p:txBody>
      </p:sp>
      <p:sp>
        <p:nvSpPr>
          <p:cNvPr id="18" name="Rectangle 17"/>
          <p:cNvSpPr/>
          <p:nvPr/>
        </p:nvSpPr>
        <p:spPr>
          <a:xfrm>
            <a:off x="1242908" y="838200"/>
            <a:ext cx="6658184" cy="461665"/>
          </a:xfrm>
          <a:prstGeom prst="rect">
            <a:avLst/>
          </a:prstGeom>
        </p:spPr>
        <p:txBody>
          <a:bodyPr wrap="square">
            <a:spAutoFit/>
          </a:bodyPr>
          <a:lstStyle/>
          <a:p>
            <a:pPr lvl="1" algn="ctr">
              <a:lnSpc>
                <a:spcPct val="120000"/>
              </a:lnSpc>
              <a:spcBef>
                <a:spcPts val="0"/>
              </a:spcBef>
            </a:pPr>
            <a:r>
              <a:rPr lang="en-GB" altLang="zh-TW" sz="2000" b="1" dirty="0"/>
              <a:t>W</a:t>
            </a:r>
            <a:r>
              <a:rPr lang="en-GB" altLang="zh-TW" sz="2000" baseline="-25000" dirty="0"/>
              <a:t>A</a:t>
            </a:r>
            <a:r>
              <a:rPr lang="en-GB" altLang="zh-TW" sz="2000" dirty="0"/>
              <a:t> = </a:t>
            </a:r>
            <a:r>
              <a:rPr lang="en-GB" altLang="zh-TW" sz="2000" b="1" dirty="0" smtClean="0"/>
              <a:t>J</a:t>
            </a:r>
            <a:r>
              <a:rPr lang="en-GB" altLang="zh-TW" sz="2000" baseline="-25000" dirty="0" smtClean="0"/>
              <a:t>A</a:t>
            </a:r>
            <a:r>
              <a:rPr lang="en-GB" altLang="zh-TW" sz="2000" dirty="0" smtClean="0"/>
              <a:t> </a:t>
            </a:r>
            <a:r>
              <a:rPr lang="en-GB" altLang="zh-TW" sz="2000" dirty="0"/>
              <a:t>+ </a:t>
            </a:r>
            <a:r>
              <a:rPr lang="en-GB" altLang="zh-TW" sz="2000" b="1" dirty="0" smtClean="0"/>
              <a:t>B</a:t>
            </a:r>
            <a:r>
              <a:rPr lang="en-GB" altLang="zh-TW" sz="2000" baseline="-25000" dirty="0" smtClean="0"/>
              <a:t>A</a:t>
            </a:r>
            <a:r>
              <a:rPr lang="en-GB" altLang="zh-TW" sz="2000" dirty="0" smtClean="0"/>
              <a:t>  </a:t>
            </a:r>
            <a:r>
              <a:rPr lang="en-GB" altLang="zh-TW" sz="2000" dirty="0"/>
              <a:t>(total flux = </a:t>
            </a:r>
            <a:r>
              <a:rPr lang="en-GB" altLang="zh-TW" sz="2000" dirty="0" smtClean="0"/>
              <a:t>diffusion + bulk motion)</a:t>
            </a:r>
            <a:endParaRPr lang="en-GB" altLang="zh-TW"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dissolve">
                                      <p:cBhvr>
                                        <p:cTn id="14" dur="500"/>
                                        <p:tgtEl>
                                          <p:spTgt spid="24"/>
                                        </p:tgtEl>
                                      </p:cBhvr>
                                    </p:animEffect>
                                  </p:childTnLst>
                                </p:cTn>
                              </p:par>
                            </p:childTnLst>
                          </p:cTn>
                        </p:par>
                        <p:par>
                          <p:cTn id="15" fill="hold">
                            <p:stCondLst>
                              <p:cond delay="500"/>
                            </p:stCondLst>
                            <p:childTnLst>
                              <p:par>
                                <p:cTn id="16" presetID="9" presetClass="entr" presetSubtype="0" fill="hold" nodeType="afterEffect">
                                  <p:stCondLst>
                                    <p:cond delay="0"/>
                                  </p:stCondLst>
                                  <p:childTnLst>
                                    <p:set>
                                      <p:cBhvr>
                                        <p:cTn id="17" dur="1" fill="hold">
                                          <p:stCondLst>
                                            <p:cond delay="0"/>
                                          </p:stCondLst>
                                        </p:cTn>
                                        <p:tgtEl>
                                          <p:spTgt spid="305174"/>
                                        </p:tgtEl>
                                        <p:attrNameLst>
                                          <p:attrName>style.visibility</p:attrName>
                                        </p:attrNameLst>
                                      </p:cBhvr>
                                      <p:to>
                                        <p:strVal val="visible"/>
                                      </p:to>
                                    </p:set>
                                    <p:animEffect transition="in" filter="dissolve">
                                      <p:cBhvr>
                                        <p:cTn id="18" dur="500"/>
                                        <p:tgtEl>
                                          <p:spTgt spid="305174"/>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dissolve">
                                      <p:cBhvr>
                                        <p:cTn id="21" dur="500"/>
                                        <p:tgtEl>
                                          <p:spTgt spid="22"/>
                                        </p:tgtEl>
                                      </p:cBhvr>
                                    </p:animEffect>
                                  </p:childTnLst>
                                </p:cTn>
                              </p:par>
                            </p:childTnLst>
                          </p:cTn>
                        </p:par>
                        <p:par>
                          <p:cTn id="22" fill="hold">
                            <p:stCondLst>
                              <p:cond delay="1000"/>
                            </p:stCondLst>
                            <p:childTnLst>
                              <p:par>
                                <p:cTn id="23" presetID="53" presetClass="entr" presetSubtype="0" fill="hold" grpId="0"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500" fill="hold"/>
                                        <p:tgtEl>
                                          <p:spTgt spid="27"/>
                                        </p:tgtEl>
                                        <p:attrNameLst>
                                          <p:attrName>ppt_w</p:attrName>
                                        </p:attrNameLst>
                                      </p:cBhvr>
                                      <p:tavLst>
                                        <p:tav tm="0">
                                          <p:val>
                                            <p:fltVal val="0"/>
                                          </p:val>
                                        </p:tav>
                                        <p:tav tm="100000">
                                          <p:val>
                                            <p:strVal val="#ppt_w"/>
                                          </p:val>
                                        </p:tav>
                                      </p:tavLst>
                                    </p:anim>
                                    <p:anim calcmode="lin" valueType="num">
                                      <p:cBhvr>
                                        <p:cTn id="26" dur="500" fill="hold"/>
                                        <p:tgtEl>
                                          <p:spTgt spid="27"/>
                                        </p:tgtEl>
                                        <p:attrNameLst>
                                          <p:attrName>ppt_h</p:attrName>
                                        </p:attrNameLst>
                                      </p:cBhvr>
                                      <p:tavLst>
                                        <p:tav tm="0">
                                          <p:val>
                                            <p:fltVal val="0"/>
                                          </p:val>
                                        </p:tav>
                                        <p:tav tm="100000">
                                          <p:val>
                                            <p:strVal val="#ppt_h"/>
                                          </p:val>
                                        </p:tav>
                                      </p:tavLst>
                                    </p:anim>
                                    <p:animEffect transition="in" filter="fade">
                                      <p:cBhvr>
                                        <p:cTn id="2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4255" y="2647890"/>
            <a:ext cx="4715490" cy="400110"/>
          </a:xfrm>
          <a:prstGeom prst="rect">
            <a:avLst/>
          </a:prstGeom>
          <a:noFill/>
        </p:spPr>
        <p:txBody>
          <a:bodyPr wrap="square" rtlCol="0">
            <a:spAutoFit/>
          </a:bodyPr>
          <a:lstStyle/>
          <a:p>
            <a:r>
              <a:rPr lang="en-GB" altLang="zh-TW" sz="2000" dirty="0" smtClean="0">
                <a:solidFill>
                  <a:srgbClr val="7030A0"/>
                </a:solidFill>
              </a:rPr>
              <a:t>Molar flux of A in binary system of A &amp; B</a:t>
            </a:r>
            <a:endParaRPr lang="en-US" sz="2000" dirty="0" smtClean="0">
              <a:solidFill>
                <a:srgbClr val="7030A0"/>
              </a:solidFill>
            </a:endParaRPr>
          </a:p>
        </p:txBody>
      </p:sp>
      <p:sp>
        <p:nvSpPr>
          <p:cNvPr id="2" name="Title 1"/>
          <p:cNvSpPr>
            <a:spLocks noGrp="1"/>
          </p:cNvSpPr>
          <p:nvPr>
            <p:ph type="title"/>
          </p:nvPr>
        </p:nvSpPr>
        <p:spPr/>
        <p:txBody>
          <a:bodyPr/>
          <a:lstStyle/>
          <a:p>
            <a:r>
              <a:rPr lang="en-US" dirty="0" smtClean="0"/>
              <a:t>Simplifications for Molar Flux</a:t>
            </a:r>
            <a:endParaRPr lang="en-US" dirty="0"/>
          </a:p>
        </p:txBody>
      </p:sp>
      <p:graphicFrame>
        <p:nvGraphicFramePr>
          <p:cNvPr id="3" name="Object 22"/>
          <p:cNvGraphicFramePr>
            <a:graphicFrameLocks noChangeAspect="1"/>
          </p:cNvGraphicFramePr>
          <p:nvPr>
            <p:extLst>
              <p:ext uri="{D42A27DB-BD31-4B8C-83A1-F6EECF244321}">
                <p14:modId xmlns:p14="http://schemas.microsoft.com/office/powerpoint/2010/main" val="208147203"/>
              </p:ext>
            </p:extLst>
          </p:nvPr>
        </p:nvGraphicFramePr>
        <p:xfrm>
          <a:off x="2798763" y="2213511"/>
          <a:ext cx="3546475" cy="357187"/>
        </p:xfrm>
        <a:graphic>
          <a:graphicData uri="http://schemas.openxmlformats.org/presentationml/2006/ole">
            <mc:AlternateContent xmlns:mc="http://schemas.openxmlformats.org/markup-compatibility/2006">
              <mc:Choice xmlns:v="urn:schemas-microsoft-com:vml" Requires="v">
                <p:oleObj spid="_x0000_s5553" name="Equation" r:id="rId3" imgW="3784320" imgH="355320" progId="Equation.DSMT4">
                  <p:embed/>
                </p:oleObj>
              </mc:Choice>
              <mc:Fallback>
                <p:oleObj name="Equation" r:id="rId3" imgW="3784320" imgH="35532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8763" y="2213511"/>
                        <a:ext cx="354647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3300"/>
                            </a:solidFill>
                            <a:miter lim="800000"/>
                            <a:headEnd/>
                            <a:tailEnd/>
                          </a14:hiddenLine>
                        </a:ext>
                      </a:extLst>
                    </p:spPr>
                  </p:pic>
                </p:oleObj>
              </mc:Fallback>
            </mc:AlternateContent>
          </a:graphicData>
        </a:graphic>
      </p:graphicFrame>
      <p:grpSp>
        <p:nvGrpSpPr>
          <p:cNvPr id="5" name="Group 4"/>
          <p:cNvGrpSpPr/>
          <p:nvPr/>
        </p:nvGrpSpPr>
        <p:grpSpPr>
          <a:xfrm>
            <a:off x="1908175" y="1610710"/>
            <a:ext cx="5327650" cy="548290"/>
            <a:chOff x="1933973" y="5395894"/>
            <a:chExt cx="5327650" cy="548290"/>
          </a:xfrm>
        </p:grpSpPr>
        <p:graphicFrame>
          <p:nvGraphicFramePr>
            <p:cNvPr id="6" name="Object 9"/>
            <p:cNvGraphicFramePr>
              <a:graphicFrameLocks noChangeAspect="1"/>
            </p:cNvGraphicFramePr>
            <p:nvPr>
              <p:extLst>
                <p:ext uri="{D42A27DB-BD31-4B8C-83A1-F6EECF244321}">
                  <p14:modId xmlns:p14="http://schemas.microsoft.com/office/powerpoint/2010/main" val="485090953"/>
                </p:ext>
              </p:extLst>
            </p:nvPr>
          </p:nvGraphicFramePr>
          <p:xfrm>
            <a:off x="4226323" y="5436184"/>
            <a:ext cx="3035300" cy="508000"/>
          </p:xfrm>
          <a:graphic>
            <a:graphicData uri="http://schemas.openxmlformats.org/presentationml/2006/ole">
              <mc:AlternateContent xmlns:mc="http://schemas.openxmlformats.org/markup-compatibility/2006">
                <mc:Choice xmlns:v="urn:schemas-microsoft-com:vml" Requires="v">
                  <p:oleObj spid="_x0000_s5554" name="Equation" r:id="rId5" imgW="3035160" imgH="507960" progId="Equation.DSMT4">
                    <p:embed/>
                  </p:oleObj>
                </mc:Choice>
                <mc:Fallback>
                  <p:oleObj name="Equation" r:id="rId5" imgW="3035160" imgH="5079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6323" y="5436184"/>
                          <a:ext cx="30353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933973" y="5395894"/>
              <a:ext cx="2222083" cy="400110"/>
            </a:xfrm>
            <a:prstGeom prst="rect">
              <a:avLst/>
            </a:prstGeom>
            <a:noFill/>
          </p:spPr>
          <p:txBody>
            <a:bodyPr wrap="none" rtlCol="0">
              <a:spAutoFit/>
            </a:bodyPr>
            <a:lstStyle/>
            <a:p>
              <a:r>
                <a:rPr lang="en-GB" altLang="zh-TW" sz="2000" dirty="0" smtClean="0">
                  <a:solidFill>
                    <a:srgbClr val="7030A0"/>
                  </a:solidFill>
                </a:rPr>
                <a:t>General equation:</a:t>
              </a:r>
              <a:endParaRPr lang="en-US" sz="2000" dirty="0" smtClean="0">
                <a:solidFill>
                  <a:srgbClr val="7030A0"/>
                </a:solidFill>
              </a:endParaRPr>
            </a:p>
          </p:txBody>
        </p:sp>
      </p:grpSp>
      <p:grpSp>
        <p:nvGrpSpPr>
          <p:cNvPr id="13" name="Group 12"/>
          <p:cNvGrpSpPr/>
          <p:nvPr/>
        </p:nvGrpSpPr>
        <p:grpSpPr>
          <a:xfrm>
            <a:off x="1246570" y="3276600"/>
            <a:ext cx="6657593" cy="1370013"/>
            <a:chOff x="457200" y="2971800"/>
            <a:chExt cx="6657593" cy="1370013"/>
          </a:xfrm>
        </p:grpSpPr>
        <p:sp>
          <p:nvSpPr>
            <p:cNvPr id="10" name="TextBox 9"/>
            <p:cNvSpPr txBox="1"/>
            <p:nvPr/>
          </p:nvSpPr>
          <p:spPr>
            <a:xfrm>
              <a:off x="457200" y="2971800"/>
              <a:ext cx="6535764" cy="1261884"/>
            </a:xfrm>
            <a:prstGeom prst="rect">
              <a:avLst/>
            </a:prstGeom>
            <a:noFill/>
          </p:spPr>
          <p:txBody>
            <a:bodyPr wrap="none" rtlCol="0">
              <a:spAutoFit/>
            </a:bodyPr>
            <a:lstStyle/>
            <a:p>
              <a:pPr marL="231775" indent="-231775">
                <a:lnSpc>
                  <a:spcPct val="110000"/>
                </a:lnSpc>
                <a:buFont typeface="Arial" pitchFamily="34" charset="0"/>
                <a:buChar char="•"/>
              </a:pPr>
              <a:r>
                <a:rPr lang="en-US" sz="2000" dirty="0" smtClean="0"/>
                <a:t>For constant total concentration:  </a:t>
              </a:r>
              <a:r>
                <a:rPr lang="en-US" sz="2000" dirty="0" err="1" smtClean="0"/>
                <a:t>cD</a:t>
              </a:r>
              <a:r>
                <a:rPr lang="en-US" sz="2000" baseline="-25000" dirty="0" err="1" smtClean="0"/>
                <a:t>AB</a:t>
              </a:r>
              <a:r>
                <a:rPr lang="en-US" sz="2000" dirty="0" err="1" smtClean="0">
                  <a:sym typeface="Euclid Math Two"/>
                </a:rPr>
                <a:t>y</a:t>
              </a:r>
              <a:r>
                <a:rPr lang="en-US" sz="2000" baseline="-25000" dirty="0" err="1" smtClean="0">
                  <a:sym typeface="Euclid Math Two"/>
                </a:rPr>
                <a:t>A</a:t>
              </a:r>
              <a:r>
                <a:rPr lang="en-US" sz="2000" dirty="0" smtClean="0">
                  <a:sym typeface="Euclid Math Two"/>
                </a:rPr>
                <a:t> = D</a:t>
              </a:r>
              <a:r>
                <a:rPr lang="en-US" sz="2000" baseline="-25000" dirty="0" smtClean="0">
                  <a:sym typeface="Euclid Math Two"/>
                </a:rPr>
                <a:t>AB</a:t>
              </a:r>
              <a:r>
                <a:rPr lang="en-US" sz="2000" dirty="0" smtClean="0">
                  <a:sym typeface="Euclid Math Two"/>
                </a:rPr>
                <a:t>C</a:t>
              </a:r>
              <a:r>
                <a:rPr lang="en-US" sz="2000" baseline="-25000" dirty="0" smtClean="0">
                  <a:sym typeface="Euclid Math Two"/>
                </a:rPr>
                <a:t>A</a:t>
              </a:r>
              <a:endParaRPr lang="en-US" sz="2000" dirty="0" smtClean="0">
                <a:sym typeface="Euclid Math Two"/>
              </a:endParaRPr>
            </a:p>
            <a:p>
              <a:pPr marL="231775" indent="-231775">
                <a:lnSpc>
                  <a:spcPct val="110000"/>
                </a:lnSpc>
                <a:spcAft>
                  <a:spcPts val="1200"/>
                </a:spcAft>
                <a:buFont typeface="Arial" pitchFamily="34" charset="0"/>
                <a:buChar char="•"/>
              </a:pPr>
              <a:r>
                <a:rPr lang="en-US" sz="2000" dirty="0" smtClean="0">
                  <a:sym typeface="Euclid Math Two"/>
                </a:rPr>
                <a:t>When there is no bulk flow: </a:t>
              </a:r>
            </a:p>
            <a:p>
              <a:pPr marL="231775" indent="-231775">
                <a:lnSpc>
                  <a:spcPct val="110000"/>
                </a:lnSpc>
                <a:spcAft>
                  <a:spcPts val="1800"/>
                </a:spcAft>
                <a:buFont typeface="Arial" pitchFamily="34" charset="0"/>
                <a:buChar char="•"/>
              </a:pPr>
              <a:r>
                <a:rPr lang="en-US" sz="2000" dirty="0" smtClean="0">
                  <a:sym typeface="Euclid Math Two"/>
                </a:rPr>
                <a:t>For dilute concentrations, </a:t>
              </a:r>
              <a:r>
                <a:rPr lang="en-US" sz="2000" dirty="0" err="1" smtClean="0">
                  <a:sym typeface="Euclid Math Two"/>
                </a:rPr>
                <a:t>y</a:t>
              </a:r>
              <a:r>
                <a:rPr lang="en-US" sz="2000" baseline="-25000" dirty="0" err="1" smtClean="0">
                  <a:sym typeface="Euclid Math Two"/>
                </a:rPr>
                <a:t>A</a:t>
              </a:r>
              <a:r>
                <a:rPr lang="en-US" sz="2000" dirty="0" smtClean="0">
                  <a:sym typeface="Euclid Math Two"/>
                </a:rPr>
                <a:t> is so small that: </a:t>
              </a:r>
              <a:endParaRPr lang="en-US" sz="2000" dirty="0" smtClean="0"/>
            </a:p>
          </p:txBody>
        </p:sp>
        <p:graphicFrame>
          <p:nvGraphicFramePr>
            <p:cNvPr id="11" name="Object 10"/>
            <p:cNvGraphicFramePr>
              <a:graphicFrameLocks noChangeAspect="1"/>
            </p:cNvGraphicFramePr>
            <p:nvPr/>
          </p:nvGraphicFramePr>
          <p:xfrm>
            <a:off x="3887950" y="3370320"/>
            <a:ext cx="965200" cy="508000"/>
          </p:xfrm>
          <a:graphic>
            <a:graphicData uri="http://schemas.openxmlformats.org/presentationml/2006/ole">
              <mc:AlternateContent xmlns:mc="http://schemas.openxmlformats.org/markup-compatibility/2006">
                <mc:Choice xmlns:v="urn:schemas-microsoft-com:vml" Requires="v">
                  <p:oleObj spid="_x0000_s5555" name="Equation" r:id="rId7" imgW="965160" imgH="507960" progId="Equation.DSMT4">
                    <p:embed/>
                  </p:oleObj>
                </mc:Choice>
                <mc:Fallback>
                  <p:oleObj name="Equation" r:id="rId7" imgW="965160" imgH="50796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87950" y="3370320"/>
                          <a:ext cx="9652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5" name="Object 5"/>
            <p:cNvGraphicFramePr>
              <a:graphicFrameLocks noChangeAspect="1"/>
            </p:cNvGraphicFramePr>
            <p:nvPr/>
          </p:nvGraphicFramePr>
          <p:xfrm>
            <a:off x="5819393" y="3833813"/>
            <a:ext cx="1295400" cy="508000"/>
          </p:xfrm>
          <a:graphic>
            <a:graphicData uri="http://schemas.openxmlformats.org/presentationml/2006/ole">
              <mc:AlternateContent xmlns:mc="http://schemas.openxmlformats.org/markup-compatibility/2006">
                <mc:Choice xmlns:v="urn:schemas-microsoft-com:vml" Requires="v">
                  <p:oleObj spid="_x0000_s5556" name="Equation" r:id="rId9" imgW="1295280" imgH="507960" progId="Equation.DSMT4">
                    <p:embed/>
                  </p:oleObj>
                </mc:Choice>
                <mc:Fallback>
                  <p:oleObj name="Equation" r:id="rId9" imgW="1295280" imgH="50796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19393" y="3833813"/>
                          <a:ext cx="12954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4" name="TextBox 13"/>
          <p:cNvSpPr txBox="1"/>
          <p:nvPr/>
        </p:nvSpPr>
        <p:spPr>
          <a:xfrm>
            <a:off x="1352550" y="4778514"/>
            <a:ext cx="6438900" cy="707886"/>
          </a:xfrm>
          <a:prstGeom prst="rect">
            <a:avLst/>
          </a:prstGeom>
          <a:noFill/>
        </p:spPr>
        <p:txBody>
          <a:bodyPr wrap="square" rtlCol="0">
            <a:spAutoFit/>
          </a:bodyPr>
          <a:lstStyle/>
          <a:p>
            <a:r>
              <a:rPr lang="en-US" sz="2000" dirty="0" smtClean="0"/>
              <a:t>For example, consider 1M of a solute diffusing in water, where the concentration of water is 55.6 mol water/dm</a:t>
            </a:r>
            <a:r>
              <a:rPr lang="en-US" sz="2000" baseline="30000" dirty="0" smtClean="0"/>
              <a:t>3</a:t>
            </a:r>
            <a:r>
              <a:rPr lang="en-US" sz="2000" dirty="0" smtClean="0"/>
              <a:t> </a:t>
            </a:r>
          </a:p>
        </p:txBody>
      </p:sp>
      <p:graphicFrame>
        <p:nvGraphicFramePr>
          <p:cNvPr id="15" name="Object 14"/>
          <p:cNvGraphicFramePr>
            <a:graphicFrameLocks noChangeAspect="1"/>
          </p:cNvGraphicFramePr>
          <p:nvPr>
            <p:extLst>
              <p:ext uri="{D42A27DB-BD31-4B8C-83A1-F6EECF244321}">
                <p14:modId xmlns:p14="http://schemas.microsoft.com/office/powerpoint/2010/main" val="394333967"/>
              </p:ext>
            </p:extLst>
          </p:nvPr>
        </p:nvGraphicFramePr>
        <p:xfrm>
          <a:off x="2165350" y="5562600"/>
          <a:ext cx="4813300" cy="685800"/>
        </p:xfrm>
        <a:graphic>
          <a:graphicData uri="http://schemas.openxmlformats.org/presentationml/2006/ole">
            <mc:AlternateContent xmlns:mc="http://schemas.openxmlformats.org/markup-compatibility/2006">
              <mc:Choice xmlns:v="urn:schemas-microsoft-com:vml" Requires="v">
                <p:oleObj spid="_x0000_s5557" name="Equation" r:id="rId11" imgW="4813200" imgH="685800" progId="Equation.DSMT4">
                  <p:embed/>
                </p:oleObj>
              </mc:Choice>
              <mc:Fallback>
                <p:oleObj name="Equation" r:id="rId11" imgW="4813200" imgH="68580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65350" y="5562600"/>
                        <a:ext cx="48133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1242908" y="1020054"/>
            <a:ext cx="6658184" cy="461665"/>
          </a:xfrm>
          <a:prstGeom prst="rect">
            <a:avLst/>
          </a:prstGeom>
        </p:spPr>
        <p:txBody>
          <a:bodyPr wrap="square">
            <a:spAutoFit/>
          </a:bodyPr>
          <a:lstStyle/>
          <a:p>
            <a:pPr lvl="1" algn="ctr">
              <a:lnSpc>
                <a:spcPct val="120000"/>
              </a:lnSpc>
              <a:spcBef>
                <a:spcPts val="0"/>
              </a:spcBef>
            </a:pPr>
            <a:r>
              <a:rPr lang="en-GB" altLang="zh-TW" sz="2000" b="1" dirty="0"/>
              <a:t>W</a:t>
            </a:r>
            <a:r>
              <a:rPr lang="en-GB" altLang="zh-TW" sz="2000" baseline="-25000" dirty="0"/>
              <a:t>A</a:t>
            </a:r>
            <a:r>
              <a:rPr lang="en-GB" altLang="zh-TW" sz="2000" dirty="0"/>
              <a:t> = </a:t>
            </a:r>
            <a:r>
              <a:rPr lang="en-GB" altLang="zh-TW" sz="2000" b="1" dirty="0" smtClean="0"/>
              <a:t>J</a:t>
            </a:r>
            <a:r>
              <a:rPr lang="en-GB" altLang="zh-TW" sz="2000" baseline="-25000" dirty="0" smtClean="0"/>
              <a:t>A</a:t>
            </a:r>
            <a:r>
              <a:rPr lang="en-GB" altLang="zh-TW" sz="2000" dirty="0" smtClean="0"/>
              <a:t> </a:t>
            </a:r>
            <a:r>
              <a:rPr lang="en-GB" altLang="zh-TW" sz="2000" dirty="0"/>
              <a:t>+ </a:t>
            </a:r>
            <a:r>
              <a:rPr lang="en-GB" altLang="zh-TW" sz="2000" b="1" dirty="0" smtClean="0"/>
              <a:t>B</a:t>
            </a:r>
            <a:r>
              <a:rPr lang="en-GB" altLang="zh-TW" sz="2000" baseline="-25000" dirty="0" smtClean="0"/>
              <a:t>A</a:t>
            </a:r>
            <a:r>
              <a:rPr lang="en-GB" altLang="zh-TW" sz="2000" dirty="0" smtClean="0"/>
              <a:t>  </a:t>
            </a:r>
            <a:r>
              <a:rPr lang="en-GB" altLang="zh-TW" sz="2000" dirty="0"/>
              <a:t>(total flux = </a:t>
            </a:r>
            <a:r>
              <a:rPr lang="en-GB" altLang="zh-TW" sz="2000" dirty="0" smtClean="0"/>
              <a:t>diffusion + bulk motion)</a:t>
            </a:r>
            <a:endParaRPr lang="en-GB" altLang="zh-TW"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par>
                                <p:cTn id="8" presetID="5" presetClass="entr" presetSubtype="1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checkerboard(across)">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normAutofit/>
          </a:bodyPr>
          <a:lstStyle/>
          <a:p>
            <a:r>
              <a:rPr lang="en-GB" altLang="zh-TW" dirty="0" smtClean="0"/>
              <a:t>Evaluation of Molar Flux </a:t>
            </a:r>
            <a:endParaRPr lang="en-GB" altLang="zh-TW" dirty="0"/>
          </a:p>
        </p:txBody>
      </p:sp>
      <p:sp>
        <p:nvSpPr>
          <p:cNvPr id="306179" name="Rectangle 3"/>
          <p:cNvSpPr>
            <a:spLocks noGrp="1" noChangeArrowheads="1"/>
          </p:cNvSpPr>
          <p:nvPr>
            <p:ph type="body" idx="1"/>
          </p:nvPr>
        </p:nvSpPr>
        <p:spPr>
          <a:xfrm>
            <a:off x="381000" y="796993"/>
            <a:ext cx="8382000" cy="2133599"/>
          </a:xfrm>
        </p:spPr>
        <p:txBody>
          <a:bodyPr>
            <a:noAutofit/>
          </a:bodyPr>
          <a:lstStyle/>
          <a:p>
            <a:pPr marL="231775" lvl="1" indent="-231775">
              <a:lnSpc>
                <a:spcPct val="110000"/>
              </a:lnSpc>
              <a:spcBef>
                <a:spcPts val="0"/>
              </a:spcBef>
              <a:buNone/>
            </a:pPr>
            <a:r>
              <a:rPr lang="en-GB" altLang="zh-TW" sz="2000" u="sng" dirty="0" smtClean="0">
                <a:solidFill>
                  <a:srgbClr val="7030A0"/>
                </a:solidFill>
              </a:rPr>
              <a:t>Type 1</a:t>
            </a:r>
            <a:r>
              <a:rPr lang="en-GB" altLang="zh-TW" sz="2000" dirty="0" smtClean="0">
                <a:solidFill>
                  <a:srgbClr val="7030A0"/>
                </a:solidFill>
              </a:rPr>
              <a:t>: </a:t>
            </a:r>
            <a:r>
              <a:rPr lang="en-GB" altLang="zh-TW" sz="2000" dirty="0" err="1" smtClean="0">
                <a:solidFill>
                  <a:srgbClr val="7030A0"/>
                </a:solidFill>
              </a:rPr>
              <a:t>Equimolar</a:t>
            </a:r>
            <a:r>
              <a:rPr lang="en-GB" altLang="zh-TW" sz="2000" dirty="0" smtClean="0">
                <a:solidFill>
                  <a:srgbClr val="7030A0"/>
                </a:solidFill>
              </a:rPr>
              <a:t> counter diffusion (EMCD)</a:t>
            </a:r>
          </a:p>
          <a:p>
            <a:pPr marL="231775" lvl="1" indent="-231775">
              <a:lnSpc>
                <a:spcPct val="110000"/>
              </a:lnSpc>
              <a:spcBef>
                <a:spcPts val="0"/>
              </a:spcBef>
              <a:buFont typeface="Arial" pitchFamily="34" charset="0"/>
              <a:buChar char="•"/>
            </a:pPr>
            <a:r>
              <a:rPr lang="en-GB" altLang="zh-TW" sz="2000" dirty="0" smtClean="0"/>
              <a:t>For </a:t>
            </a:r>
            <a:r>
              <a:rPr lang="en-GB" altLang="zh-TW" sz="2000" dirty="0"/>
              <a:t>every mole of A that diffuses in a given direction, one mole of B </a:t>
            </a:r>
            <a:r>
              <a:rPr lang="en-GB" altLang="zh-TW" sz="2000" dirty="0" smtClean="0"/>
              <a:t>diffuses </a:t>
            </a:r>
            <a:r>
              <a:rPr lang="en-GB" altLang="zh-TW" sz="2000" dirty="0"/>
              <a:t>in the opposite </a:t>
            </a:r>
            <a:r>
              <a:rPr lang="en-GB" altLang="zh-TW" sz="2000" dirty="0" smtClean="0"/>
              <a:t>direction</a:t>
            </a:r>
            <a:endParaRPr lang="en-GB" altLang="zh-TW" sz="2000" dirty="0"/>
          </a:p>
          <a:p>
            <a:pPr marL="231775" lvl="1" indent="-231775">
              <a:lnSpc>
                <a:spcPct val="110000"/>
              </a:lnSpc>
              <a:spcBef>
                <a:spcPts val="0"/>
              </a:spcBef>
              <a:buFont typeface="Arial" pitchFamily="34" charset="0"/>
              <a:buChar char="•"/>
            </a:pPr>
            <a:r>
              <a:rPr lang="en-GB" altLang="zh-TW" sz="2000" dirty="0" smtClean="0"/>
              <a:t>Fluxes </a:t>
            </a:r>
            <a:r>
              <a:rPr lang="en-GB" altLang="zh-TW" sz="2000" dirty="0"/>
              <a:t>of A and B are equal in magnitude </a:t>
            </a:r>
            <a:r>
              <a:rPr lang="en-GB" altLang="zh-TW" sz="2000" dirty="0" smtClean="0"/>
              <a:t>&amp; </a:t>
            </a:r>
            <a:r>
              <a:rPr lang="en-GB" altLang="zh-TW" sz="2000" dirty="0"/>
              <a:t>flow counter to each other: </a:t>
            </a:r>
            <a:r>
              <a:rPr lang="en-GB" altLang="zh-TW" sz="2000" b="1" dirty="0"/>
              <a:t>W</a:t>
            </a:r>
            <a:r>
              <a:rPr lang="en-GB" altLang="zh-TW" sz="2000" baseline="-25000" dirty="0"/>
              <a:t>A</a:t>
            </a:r>
            <a:r>
              <a:rPr lang="en-GB" altLang="zh-TW" sz="2000" dirty="0"/>
              <a:t> </a:t>
            </a:r>
            <a:r>
              <a:rPr lang="en-GB" altLang="zh-TW" sz="2000" dirty="0" smtClean="0"/>
              <a:t>= </a:t>
            </a:r>
            <a:r>
              <a:rPr lang="en-GB" altLang="zh-TW" sz="2000" dirty="0"/>
              <a:t>- </a:t>
            </a:r>
            <a:r>
              <a:rPr lang="en-GB" altLang="zh-TW" sz="2000" b="1" dirty="0"/>
              <a:t>W</a:t>
            </a:r>
            <a:r>
              <a:rPr lang="en-GB" altLang="zh-TW" sz="2000" baseline="-25000" dirty="0"/>
              <a:t>B</a:t>
            </a:r>
            <a:endParaRPr lang="en-GB" altLang="zh-TW" sz="2000" dirty="0"/>
          </a:p>
        </p:txBody>
      </p:sp>
      <p:graphicFrame>
        <p:nvGraphicFramePr>
          <p:cNvPr id="306180" name="Object 4"/>
          <p:cNvGraphicFramePr>
            <a:graphicFrameLocks noChangeAspect="1"/>
          </p:cNvGraphicFramePr>
          <p:nvPr>
            <p:extLst>
              <p:ext uri="{D42A27DB-BD31-4B8C-83A1-F6EECF244321}">
                <p14:modId xmlns:p14="http://schemas.microsoft.com/office/powerpoint/2010/main" val="322653897"/>
              </p:ext>
            </p:extLst>
          </p:nvPr>
        </p:nvGraphicFramePr>
        <p:xfrm>
          <a:off x="2817019" y="2203891"/>
          <a:ext cx="3509962" cy="355600"/>
        </p:xfrm>
        <a:graphic>
          <a:graphicData uri="http://schemas.openxmlformats.org/presentationml/2006/ole">
            <mc:AlternateContent xmlns:mc="http://schemas.openxmlformats.org/markup-compatibility/2006">
              <mc:Choice xmlns:v="urn:schemas-microsoft-com:vml" Requires="v">
                <p:oleObj spid="_x0000_s48815" name="Equation" r:id="rId3" imgW="3759120" imgH="355320" progId="Equation.DSMT4">
                  <p:embed/>
                </p:oleObj>
              </mc:Choice>
              <mc:Fallback>
                <p:oleObj name="Equation" r:id="rId3" imgW="3759120" imgH="3553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7019" y="2203891"/>
                        <a:ext cx="3509962"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306183" name="Object 7"/>
          <p:cNvGraphicFramePr>
            <a:graphicFrameLocks noChangeAspect="1"/>
          </p:cNvGraphicFramePr>
          <p:nvPr>
            <p:extLst>
              <p:ext uri="{D42A27DB-BD31-4B8C-83A1-F6EECF244321}">
                <p14:modId xmlns:p14="http://schemas.microsoft.com/office/powerpoint/2010/main" val="2902663988"/>
              </p:ext>
            </p:extLst>
          </p:nvPr>
        </p:nvGraphicFramePr>
        <p:xfrm>
          <a:off x="3200400" y="2690675"/>
          <a:ext cx="5435600" cy="328613"/>
        </p:xfrm>
        <a:graphic>
          <a:graphicData uri="http://schemas.openxmlformats.org/presentationml/2006/ole">
            <mc:AlternateContent xmlns:mc="http://schemas.openxmlformats.org/markup-compatibility/2006">
              <mc:Choice xmlns:v="urn:schemas-microsoft-com:vml" Requires="v">
                <p:oleObj spid="_x0000_s48816" name="Equation" r:id="rId5" imgW="5841720" imgH="330120" progId="Equation.DSMT4">
                  <p:embed/>
                </p:oleObj>
              </mc:Choice>
              <mc:Fallback>
                <p:oleObj name="Equation" r:id="rId5" imgW="5841720" imgH="3301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2690675"/>
                        <a:ext cx="5435600"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Lst>
                    </p:spPr>
                  </p:pic>
                </p:oleObj>
              </mc:Fallback>
            </mc:AlternateContent>
          </a:graphicData>
        </a:graphic>
      </p:graphicFrame>
      <p:cxnSp>
        <p:nvCxnSpPr>
          <p:cNvPr id="11" name="Straight Arrow Connector 10"/>
          <p:cNvCxnSpPr/>
          <p:nvPr/>
        </p:nvCxnSpPr>
        <p:spPr>
          <a:xfrm>
            <a:off x="4876800" y="2321865"/>
            <a:ext cx="1524000" cy="152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45620" y="2296425"/>
            <a:ext cx="1686680" cy="400110"/>
          </a:xfrm>
          <a:prstGeom prst="rect">
            <a:avLst/>
          </a:prstGeom>
          <a:noFill/>
        </p:spPr>
        <p:txBody>
          <a:bodyPr wrap="none" rtlCol="0">
            <a:spAutoFit/>
          </a:bodyPr>
          <a:lstStyle/>
          <a:p>
            <a:r>
              <a:rPr lang="en-US" sz="2000" dirty="0" smtClean="0">
                <a:solidFill>
                  <a:srgbClr val="FF0000"/>
                </a:solidFill>
              </a:rPr>
              <a:t>0  </a:t>
            </a:r>
            <a:r>
              <a:rPr lang="en-US" sz="1400" dirty="0" smtClean="0">
                <a:solidFill>
                  <a:srgbClr val="FF0000"/>
                </a:solidFill>
              </a:rPr>
              <a:t>bulk motion ≈ 0</a:t>
            </a:r>
          </a:p>
        </p:txBody>
      </p:sp>
      <p:graphicFrame>
        <p:nvGraphicFramePr>
          <p:cNvPr id="6148" name="Object 4"/>
          <p:cNvGraphicFramePr>
            <a:graphicFrameLocks noChangeAspect="1"/>
          </p:cNvGraphicFramePr>
          <p:nvPr>
            <p:extLst>
              <p:ext uri="{D42A27DB-BD31-4B8C-83A1-F6EECF244321}">
                <p14:modId xmlns:p14="http://schemas.microsoft.com/office/powerpoint/2010/main" val="3907485754"/>
              </p:ext>
            </p:extLst>
          </p:nvPr>
        </p:nvGraphicFramePr>
        <p:xfrm>
          <a:off x="838200" y="2673212"/>
          <a:ext cx="2087562" cy="330200"/>
        </p:xfrm>
        <a:graphic>
          <a:graphicData uri="http://schemas.openxmlformats.org/presentationml/2006/ole">
            <mc:AlternateContent xmlns:mc="http://schemas.openxmlformats.org/markup-compatibility/2006">
              <mc:Choice xmlns:v="urn:schemas-microsoft-com:vml" Requires="v">
                <p:oleObj spid="_x0000_s48817" name="Equation" r:id="rId7" imgW="2234880" imgH="330120" progId="Equation.DSMT4">
                  <p:embed/>
                </p:oleObj>
              </mc:Choice>
              <mc:Fallback>
                <p:oleObj name="Equation" r:id="rId7" imgW="2234880" imgH="33012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2673212"/>
                        <a:ext cx="20875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5" name="Rectangle 3"/>
          <p:cNvSpPr txBox="1">
            <a:spLocks noChangeArrowheads="1"/>
          </p:cNvSpPr>
          <p:nvPr/>
        </p:nvSpPr>
        <p:spPr>
          <a:xfrm>
            <a:off x="381000" y="3054807"/>
            <a:ext cx="8382000" cy="457200"/>
          </a:xfrm>
          <a:prstGeom prst="rect">
            <a:avLst/>
          </a:prstGeom>
        </p:spPr>
        <p:txBody>
          <a:bodyPr vert="horz" lIns="91440" tIns="45720" rIns="91440" bIns="45720" rtlCol="0">
            <a:noAutofit/>
          </a:bodyPr>
          <a:lstStyle/>
          <a:p>
            <a:pPr marL="231775" marR="0" lvl="1" indent="-231775" algn="l" defTabSz="914400" rtl="0" eaLnBrk="1" fontAlgn="auto" latinLnBrk="0" hangingPunct="1">
              <a:lnSpc>
                <a:spcPct val="110000"/>
              </a:lnSpc>
              <a:spcBef>
                <a:spcPts val="0"/>
              </a:spcBef>
              <a:spcAft>
                <a:spcPts val="0"/>
              </a:spcAft>
              <a:buClrTx/>
              <a:buSzTx/>
              <a:buFont typeface="Arial" pitchFamily="34" charset="0"/>
              <a:buNone/>
              <a:tabLst/>
              <a:defRPr/>
            </a:pPr>
            <a:r>
              <a:rPr kumimoji="0" lang="en-GB" altLang="zh-TW" sz="2000" b="0" i="0" u="sng" strike="noStrike" kern="1200" cap="none" spc="0" normalizeH="0" baseline="0" noProof="0" dirty="0" smtClean="0">
                <a:ln>
                  <a:noFill/>
                </a:ln>
                <a:solidFill>
                  <a:srgbClr val="7030A0"/>
                </a:solidFill>
                <a:effectLst/>
                <a:uLnTx/>
                <a:uFillTx/>
                <a:latin typeface="+mn-lt"/>
                <a:ea typeface="+mn-ea"/>
                <a:cs typeface="+mn-cs"/>
              </a:rPr>
              <a:t>Type 2</a:t>
            </a: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GB" altLang="zh-TW" sz="2000" b="0" i="0" u="none" strike="noStrike" kern="1200" cap="none" spc="0" normalizeH="0" baseline="0" noProof="0" dirty="0" smtClean="0">
                <a:ln>
                  <a:noFill/>
                </a:ln>
                <a:solidFill>
                  <a:srgbClr val="7030A0"/>
                </a:solidFill>
                <a:effectLst/>
                <a:uLnTx/>
                <a:uFillTx/>
                <a:latin typeface="+mn-lt"/>
                <a:ea typeface="+mn-ea"/>
                <a:cs typeface="+mn-cs"/>
              </a:rPr>
              <a:t>Dilute concentration of A:</a:t>
            </a:r>
          </a:p>
        </p:txBody>
      </p:sp>
      <p:graphicFrame>
        <p:nvGraphicFramePr>
          <p:cNvPr id="6149" name="Object 5"/>
          <p:cNvGraphicFramePr>
            <a:graphicFrameLocks noChangeAspect="1"/>
          </p:cNvGraphicFramePr>
          <p:nvPr>
            <p:extLst>
              <p:ext uri="{D42A27DB-BD31-4B8C-83A1-F6EECF244321}">
                <p14:modId xmlns:p14="http://schemas.microsoft.com/office/powerpoint/2010/main" val="1337607458"/>
              </p:ext>
            </p:extLst>
          </p:nvPr>
        </p:nvGraphicFramePr>
        <p:xfrm>
          <a:off x="457200" y="3579652"/>
          <a:ext cx="3811587" cy="357187"/>
        </p:xfrm>
        <a:graphic>
          <a:graphicData uri="http://schemas.openxmlformats.org/presentationml/2006/ole">
            <mc:AlternateContent xmlns:mc="http://schemas.openxmlformats.org/markup-compatibility/2006">
              <mc:Choice xmlns:v="urn:schemas-microsoft-com:vml" Requires="v">
                <p:oleObj spid="_x0000_s48818" name="Equation" r:id="rId9" imgW="3759120" imgH="355320" progId="Equation.DSMT4">
                  <p:embed/>
                </p:oleObj>
              </mc:Choice>
              <mc:Fallback>
                <p:oleObj name="Equation" r:id="rId9" imgW="3759120" imgH="35532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3579652"/>
                        <a:ext cx="381158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50" name="Object 6"/>
          <p:cNvGraphicFramePr>
            <a:graphicFrameLocks noChangeAspect="1"/>
          </p:cNvGraphicFramePr>
          <p:nvPr>
            <p:extLst>
              <p:ext uri="{D42A27DB-BD31-4B8C-83A1-F6EECF244321}">
                <p14:modId xmlns:p14="http://schemas.microsoft.com/office/powerpoint/2010/main" val="3184542630"/>
              </p:ext>
            </p:extLst>
          </p:nvPr>
        </p:nvGraphicFramePr>
        <p:xfrm>
          <a:off x="4419600" y="3605051"/>
          <a:ext cx="2259013" cy="331788"/>
        </p:xfrm>
        <a:graphic>
          <a:graphicData uri="http://schemas.openxmlformats.org/presentationml/2006/ole">
            <mc:AlternateContent xmlns:mc="http://schemas.openxmlformats.org/markup-compatibility/2006">
              <mc:Choice xmlns:v="urn:schemas-microsoft-com:vml" Requires="v">
                <p:oleObj spid="_x0000_s48819" name="Equation" r:id="rId11" imgW="2234880" imgH="330120" progId="Equation.DSMT4">
                  <p:embed/>
                </p:oleObj>
              </mc:Choice>
              <mc:Fallback>
                <p:oleObj name="Equation" r:id="rId11" imgW="2234880" imgH="33012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19600" y="3605051"/>
                        <a:ext cx="2259013"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cxnSp>
        <p:nvCxnSpPr>
          <p:cNvPr id="18" name="Straight Arrow Connector 17"/>
          <p:cNvCxnSpPr/>
          <p:nvPr/>
        </p:nvCxnSpPr>
        <p:spPr>
          <a:xfrm rot="16200000" flipH="1">
            <a:off x="2664443" y="3632038"/>
            <a:ext cx="304800" cy="304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874653" y="3826478"/>
            <a:ext cx="327334" cy="400110"/>
          </a:xfrm>
          <a:prstGeom prst="rect">
            <a:avLst/>
          </a:prstGeom>
          <a:noFill/>
        </p:spPr>
        <p:txBody>
          <a:bodyPr wrap="none" rtlCol="0">
            <a:spAutoFit/>
          </a:bodyPr>
          <a:lstStyle/>
          <a:p>
            <a:r>
              <a:rPr lang="en-US" sz="2000" dirty="0" smtClean="0">
                <a:solidFill>
                  <a:srgbClr val="FF0000"/>
                </a:solidFill>
              </a:rPr>
              <a:t>0</a:t>
            </a:r>
          </a:p>
        </p:txBody>
      </p:sp>
      <p:sp>
        <p:nvSpPr>
          <p:cNvPr id="22" name="Rectangle 3"/>
          <p:cNvSpPr txBox="1">
            <a:spLocks noChangeArrowheads="1"/>
          </p:cNvSpPr>
          <p:nvPr/>
        </p:nvSpPr>
        <p:spPr>
          <a:xfrm>
            <a:off x="304800" y="4191000"/>
            <a:ext cx="8382000" cy="457200"/>
          </a:xfrm>
          <a:prstGeom prst="rect">
            <a:avLst/>
          </a:prstGeom>
        </p:spPr>
        <p:txBody>
          <a:bodyPr vert="horz" lIns="91440" tIns="45720" rIns="91440" bIns="45720" rtlCol="0">
            <a:noAutofit/>
          </a:bodyPr>
          <a:lstStyle/>
          <a:p>
            <a:pPr marL="231775" marR="0" lvl="1" indent="-231775" algn="l" defTabSz="914400" rtl="0" eaLnBrk="1" fontAlgn="auto" latinLnBrk="0" hangingPunct="1">
              <a:lnSpc>
                <a:spcPct val="110000"/>
              </a:lnSpc>
              <a:spcBef>
                <a:spcPts val="0"/>
              </a:spcBef>
              <a:spcAft>
                <a:spcPts val="0"/>
              </a:spcAft>
              <a:buClrTx/>
              <a:buSzTx/>
              <a:buFont typeface="Arial" pitchFamily="34" charset="0"/>
              <a:buNone/>
              <a:tabLst/>
              <a:defRPr/>
            </a:pPr>
            <a:r>
              <a:rPr kumimoji="0" lang="en-GB" altLang="zh-TW" sz="2000" b="0" i="0" u="sng" strike="noStrike" kern="1200" cap="none" spc="0" normalizeH="0" baseline="0" noProof="0" dirty="0" smtClean="0">
                <a:ln>
                  <a:noFill/>
                </a:ln>
                <a:solidFill>
                  <a:srgbClr val="7030A0"/>
                </a:solidFill>
                <a:effectLst/>
                <a:uLnTx/>
                <a:uFillTx/>
                <a:latin typeface="+mn-lt"/>
                <a:ea typeface="+mn-ea"/>
                <a:cs typeface="+mn-cs"/>
              </a:rPr>
              <a:t>Type 3</a:t>
            </a: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GB" altLang="zh-TW" sz="2000" b="0" i="0" u="none" strike="noStrike" kern="1200" cap="none" spc="0" normalizeH="0" baseline="0" noProof="0" dirty="0" smtClean="0">
                <a:ln>
                  <a:noFill/>
                </a:ln>
                <a:solidFill>
                  <a:srgbClr val="7030A0"/>
                </a:solidFill>
                <a:effectLst/>
                <a:uLnTx/>
                <a:uFillTx/>
                <a:latin typeface="+mn-lt"/>
                <a:ea typeface="+mn-ea"/>
                <a:cs typeface="+mn-cs"/>
              </a:rPr>
              <a:t>Diffusion of A though stagnant B: </a:t>
            </a:r>
            <a:r>
              <a:rPr kumimoji="0" lang="en-GB" altLang="zh-TW" sz="2000" b="1" i="0" u="none" strike="noStrike" kern="1200" cap="none" spc="0" normalizeH="0" baseline="0" noProof="0" dirty="0" smtClean="0">
                <a:ln>
                  <a:noFill/>
                </a:ln>
                <a:solidFill>
                  <a:schemeClr val="tx1"/>
                </a:solidFill>
                <a:effectLst/>
                <a:uLnTx/>
                <a:uFillTx/>
                <a:latin typeface="+mn-lt"/>
                <a:ea typeface="+mn-ea"/>
                <a:cs typeface="+mn-cs"/>
              </a:rPr>
              <a:t>W</a:t>
            </a:r>
            <a:r>
              <a:rPr kumimoji="0" lang="en-GB" altLang="zh-TW" sz="2000" i="0" u="none" strike="noStrike" kern="1200" cap="none" spc="0" normalizeH="0" baseline="-25000" noProof="0" dirty="0" smtClean="0">
                <a:ln>
                  <a:noFill/>
                </a:ln>
                <a:solidFill>
                  <a:schemeClr val="tx1"/>
                </a:solidFill>
                <a:effectLst/>
                <a:uLnTx/>
                <a:uFillTx/>
                <a:latin typeface="+mn-lt"/>
                <a:ea typeface="+mn-ea"/>
                <a:cs typeface="+mn-cs"/>
              </a:rPr>
              <a:t>B</a:t>
            </a:r>
            <a:r>
              <a:rPr kumimoji="0" lang="en-GB" altLang="zh-TW" sz="2000" i="0" u="none" strike="noStrike" kern="1200" cap="none" spc="0" normalizeH="0" noProof="0" dirty="0" smtClean="0">
                <a:ln>
                  <a:noFill/>
                </a:ln>
                <a:solidFill>
                  <a:schemeClr val="tx1"/>
                </a:solidFill>
                <a:effectLst/>
                <a:uLnTx/>
                <a:uFillTx/>
                <a:latin typeface="+mn-lt"/>
                <a:ea typeface="+mn-ea"/>
                <a:cs typeface="+mn-cs"/>
              </a:rPr>
              <a:t>=0</a:t>
            </a:r>
            <a:endParaRPr kumimoji="0" lang="en-GB" altLang="zh-TW" sz="20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23" name="Object 5"/>
          <p:cNvGraphicFramePr>
            <a:graphicFrameLocks noChangeAspect="1"/>
          </p:cNvGraphicFramePr>
          <p:nvPr>
            <p:extLst>
              <p:ext uri="{D42A27DB-BD31-4B8C-83A1-F6EECF244321}">
                <p14:modId xmlns:p14="http://schemas.microsoft.com/office/powerpoint/2010/main" val="3415600184"/>
              </p:ext>
            </p:extLst>
          </p:nvPr>
        </p:nvGraphicFramePr>
        <p:xfrm>
          <a:off x="1064419" y="4710762"/>
          <a:ext cx="3811587" cy="357187"/>
        </p:xfrm>
        <a:graphic>
          <a:graphicData uri="http://schemas.openxmlformats.org/presentationml/2006/ole">
            <mc:AlternateContent xmlns:mc="http://schemas.openxmlformats.org/markup-compatibility/2006">
              <mc:Choice xmlns:v="urn:schemas-microsoft-com:vml" Requires="v">
                <p:oleObj spid="_x0000_s48820" name="Equation" r:id="rId13" imgW="3759120" imgH="355320" progId="Equation.DSMT4">
                  <p:embed/>
                </p:oleObj>
              </mc:Choice>
              <mc:Fallback>
                <p:oleObj name="Equation" r:id="rId13" imgW="3759120" imgH="35532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64419" y="4710762"/>
                        <a:ext cx="381158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4" name="Object 6"/>
          <p:cNvGraphicFramePr>
            <a:graphicFrameLocks noChangeAspect="1"/>
          </p:cNvGraphicFramePr>
          <p:nvPr>
            <p:extLst>
              <p:ext uri="{D42A27DB-BD31-4B8C-83A1-F6EECF244321}">
                <p14:modId xmlns:p14="http://schemas.microsoft.com/office/powerpoint/2010/main" val="1292657877"/>
              </p:ext>
            </p:extLst>
          </p:nvPr>
        </p:nvGraphicFramePr>
        <p:xfrm>
          <a:off x="5103019" y="4551218"/>
          <a:ext cx="2824162" cy="676275"/>
        </p:xfrm>
        <a:graphic>
          <a:graphicData uri="http://schemas.openxmlformats.org/presentationml/2006/ole">
            <mc:AlternateContent xmlns:mc="http://schemas.openxmlformats.org/markup-compatibility/2006">
              <mc:Choice xmlns:v="urn:schemas-microsoft-com:vml" Requires="v">
                <p:oleObj spid="_x0000_s48821" name="Equation" r:id="rId15" imgW="2793960" imgH="672840" progId="Equation.DSMT4">
                  <p:embed/>
                </p:oleObj>
              </mc:Choice>
              <mc:Fallback>
                <p:oleObj name="Equation" r:id="rId15" imgW="2793960" imgH="6728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03019" y="4551218"/>
                        <a:ext cx="2824162"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cxnSp>
        <p:nvCxnSpPr>
          <p:cNvPr id="25" name="Straight Arrow Connector 24"/>
          <p:cNvCxnSpPr/>
          <p:nvPr/>
        </p:nvCxnSpPr>
        <p:spPr>
          <a:xfrm>
            <a:off x="4357656" y="4735148"/>
            <a:ext cx="457200" cy="304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38656" y="4887548"/>
            <a:ext cx="327334" cy="400110"/>
          </a:xfrm>
          <a:prstGeom prst="rect">
            <a:avLst/>
          </a:prstGeom>
          <a:noFill/>
        </p:spPr>
        <p:txBody>
          <a:bodyPr wrap="none" rtlCol="0">
            <a:spAutoFit/>
          </a:bodyPr>
          <a:lstStyle/>
          <a:p>
            <a:r>
              <a:rPr lang="en-US" sz="2000" dirty="0" smtClean="0">
                <a:solidFill>
                  <a:srgbClr val="FF0000"/>
                </a:solidFill>
              </a:rPr>
              <a:t>0</a:t>
            </a:r>
          </a:p>
        </p:txBody>
      </p:sp>
      <p:graphicFrame>
        <p:nvGraphicFramePr>
          <p:cNvPr id="27" name="Object 5"/>
          <p:cNvGraphicFramePr>
            <a:graphicFrameLocks noChangeAspect="1"/>
          </p:cNvGraphicFramePr>
          <p:nvPr>
            <p:extLst>
              <p:ext uri="{D42A27DB-BD31-4B8C-83A1-F6EECF244321}">
                <p14:modId xmlns:p14="http://schemas.microsoft.com/office/powerpoint/2010/main" val="2305026787"/>
              </p:ext>
            </p:extLst>
          </p:nvPr>
        </p:nvGraphicFramePr>
        <p:xfrm>
          <a:off x="4233040" y="3114964"/>
          <a:ext cx="1295400" cy="508000"/>
        </p:xfrm>
        <a:graphic>
          <a:graphicData uri="http://schemas.openxmlformats.org/presentationml/2006/ole">
            <mc:AlternateContent xmlns:mc="http://schemas.openxmlformats.org/markup-compatibility/2006">
              <mc:Choice xmlns:v="urn:schemas-microsoft-com:vml" Requires="v">
                <p:oleObj spid="_x0000_s48822" name="Equation" r:id="rId17" imgW="1295280" imgH="507960" progId="Equation.DSMT4">
                  <p:embed/>
                </p:oleObj>
              </mc:Choice>
              <mc:Fallback>
                <p:oleObj name="Equation" r:id="rId17" imgW="1295280" imgH="50796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233040" y="3114964"/>
                        <a:ext cx="12954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4" name="Object 10"/>
          <p:cNvGraphicFramePr>
            <a:graphicFrameLocks noChangeAspect="1"/>
          </p:cNvGraphicFramePr>
          <p:nvPr>
            <p:extLst>
              <p:ext uri="{D42A27DB-BD31-4B8C-83A1-F6EECF244321}">
                <p14:modId xmlns:p14="http://schemas.microsoft.com/office/powerpoint/2010/main" val="1784770975"/>
              </p:ext>
            </p:extLst>
          </p:nvPr>
        </p:nvGraphicFramePr>
        <p:xfrm>
          <a:off x="6921500" y="3574948"/>
          <a:ext cx="2070100" cy="736600"/>
        </p:xfrm>
        <a:graphic>
          <a:graphicData uri="http://schemas.openxmlformats.org/presentationml/2006/ole">
            <mc:AlternateContent xmlns:mc="http://schemas.openxmlformats.org/markup-compatibility/2006">
              <mc:Choice xmlns:v="urn:schemas-microsoft-com:vml" Requires="v">
                <p:oleObj spid="_x0000_s48823" name="Equation" r:id="rId19" imgW="2070000" imgH="736560" progId="Equation.DSMT4">
                  <p:embed/>
                </p:oleObj>
              </mc:Choice>
              <mc:Fallback>
                <p:oleObj name="Equation" r:id="rId19" imgW="2070000" imgH="73656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921500" y="3574948"/>
                        <a:ext cx="2070100"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 name="Rectangle 3"/>
          <p:cNvSpPr txBox="1">
            <a:spLocks noChangeArrowheads="1"/>
          </p:cNvSpPr>
          <p:nvPr/>
        </p:nvSpPr>
        <p:spPr>
          <a:xfrm>
            <a:off x="304800" y="5160818"/>
            <a:ext cx="8382000" cy="685800"/>
          </a:xfrm>
          <a:prstGeom prst="rect">
            <a:avLst/>
          </a:prstGeom>
        </p:spPr>
        <p:txBody>
          <a:bodyPr vert="horz" lIns="91440" tIns="45720" rIns="91440" bIns="45720" rtlCol="0">
            <a:noAutofit/>
          </a:bodyPr>
          <a:lstStyle/>
          <a:p>
            <a:pPr marL="231775" marR="0" lvl="1" indent="-231775" algn="l" defTabSz="914400" rtl="0" eaLnBrk="1" fontAlgn="auto" latinLnBrk="0" hangingPunct="1">
              <a:lnSpc>
                <a:spcPct val="110000"/>
              </a:lnSpc>
              <a:spcBef>
                <a:spcPts val="0"/>
              </a:spcBef>
              <a:spcAft>
                <a:spcPts val="0"/>
              </a:spcAft>
              <a:buClrTx/>
              <a:buSzTx/>
              <a:buFont typeface="Arial" pitchFamily="34" charset="0"/>
              <a:buNone/>
              <a:tabLst/>
              <a:defRPr/>
            </a:pPr>
            <a:r>
              <a:rPr kumimoji="0" lang="en-GB" altLang="zh-TW" sz="2000" b="0" i="0" u="sng" strike="noStrike" kern="1200" cap="none" spc="0" normalizeH="0" baseline="0" noProof="0" dirty="0" smtClean="0">
                <a:ln>
                  <a:noFill/>
                </a:ln>
                <a:solidFill>
                  <a:srgbClr val="7030A0"/>
                </a:solidFill>
                <a:effectLst/>
                <a:uLnTx/>
                <a:uFillTx/>
                <a:latin typeface="+mn-lt"/>
                <a:ea typeface="+mn-ea"/>
                <a:cs typeface="+mn-cs"/>
              </a:rPr>
              <a:t>Type 4</a:t>
            </a: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GB" altLang="zh-TW" sz="2000" b="0" i="0" u="none" strike="noStrike" kern="1200" cap="none" spc="0" normalizeH="0" baseline="0" noProof="0" dirty="0" smtClean="0">
                <a:ln>
                  <a:noFill/>
                </a:ln>
                <a:solidFill>
                  <a:srgbClr val="7030A0"/>
                </a:solidFill>
                <a:effectLst/>
                <a:uLnTx/>
                <a:uFillTx/>
                <a:latin typeface="+mn-lt"/>
                <a:ea typeface="+mn-ea"/>
                <a:cs typeface="+mn-cs"/>
              </a:rPr>
              <a:t>Forced convection</a:t>
            </a:r>
            <a:r>
              <a:rPr kumimoji="0" lang="en-GB" altLang="zh-TW" sz="2000" b="0" i="0" u="none" strike="noStrike" kern="1200" cap="none" spc="0" normalizeH="0" baseline="0" noProof="0" dirty="0" smtClean="0">
                <a:ln>
                  <a:noFill/>
                </a:ln>
                <a:solidFill>
                  <a:schemeClr val="tx1"/>
                </a:solidFill>
                <a:effectLst/>
                <a:uLnTx/>
                <a:uFillTx/>
                <a:latin typeface="+mn-lt"/>
                <a:ea typeface="+mn-ea"/>
                <a:cs typeface="+mn-cs"/>
              </a:rPr>
              <a:t> drives</a:t>
            </a:r>
            <a:r>
              <a:rPr lang="en-GB" altLang="zh-TW" sz="2000" dirty="0" smtClean="0"/>
              <a:t> the flux of A.  Diffusion in the direction of flow (J</a:t>
            </a:r>
            <a:r>
              <a:rPr lang="en-GB" altLang="zh-TW" sz="2000" baseline="-25000" dirty="0" smtClean="0"/>
              <a:t>A</a:t>
            </a:r>
            <a:r>
              <a:rPr lang="en-GB" altLang="zh-TW" sz="2000" dirty="0" smtClean="0"/>
              <a:t>) is tiny compared to the bulk flow of A in that direction (z):</a:t>
            </a:r>
            <a:endParaRPr kumimoji="0" lang="en-GB" altLang="zh-TW" sz="20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6155" name="Object 11"/>
          <p:cNvGraphicFramePr>
            <a:graphicFrameLocks noChangeAspect="1"/>
          </p:cNvGraphicFramePr>
          <p:nvPr>
            <p:extLst>
              <p:ext uri="{D42A27DB-BD31-4B8C-83A1-F6EECF244321}">
                <p14:modId xmlns:p14="http://schemas.microsoft.com/office/powerpoint/2010/main" val="402869024"/>
              </p:ext>
            </p:extLst>
          </p:nvPr>
        </p:nvGraphicFramePr>
        <p:xfrm>
          <a:off x="308263" y="6094844"/>
          <a:ext cx="2832100" cy="331788"/>
        </p:xfrm>
        <a:graphic>
          <a:graphicData uri="http://schemas.openxmlformats.org/presentationml/2006/ole">
            <mc:AlternateContent xmlns:mc="http://schemas.openxmlformats.org/markup-compatibility/2006">
              <mc:Choice xmlns:v="urn:schemas-microsoft-com:vml" Requires="v">
                <p:oleObj spid="_x0000_s48824" name="Equation" r:id="rId21" imgW="2793960" imgH="330120" progId="Equation.DSMT4">
                  <p:embed/>
                </p:oleObj>
              </mc:Choice>
              <mc:Fallback>
                <p:oleObj name="Equation" r:id="rId21" imgW="2793960" imgH="33012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08263" y="6094844"/>
                        <a:ext cx="2832100"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cxnSp>
        <p:nvCxnSpPr>
          <p:cNvPr id="33" name="Straight Arrow Connector 32"/>
          <p:cNvCxnSpPr/>
          <p:nvPr/>
        </p:nvCxnSpPr>
        <p:spPr>
          <a:xfrm>
            <a:off x="1066800" y="6158344"/>
            <a:ext cx="1295400" cy="228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2286000" y="6248400"/>
            <a:ext cx="1292790" cy="707886"/>
          </a:xfrm>
          <a:prstGeom prst="rect">
            <a:avLst/>
          </a:prstGeom>
          <a:noFill/>
        </p:spPr>
        <p:txBody>
          <a:bodyPr wrap="none" rtlCol="0">
            <a:spAutoFit/>
          </a:bodyPr>
          <a:lstStyle/>
          <a:p>
            <a:r>
              <a:rPr lang="en-US" sz="2000" dirty="0">
                <a:solidFill>
                  <a:srgbClr val="FF0000"/>
                </a:solidFill>
              </a:rPr>
              <a:t>0  </a:t>
            </a:r>
            <a:r>
              <a:rPr lang="en-US" sz="1200" dirty="0" smtClean="0">
                <a:solidFill>
                  <a:srgbClr val="FF0000"/>
                </a:solidFill>
              </a:rPr>
              <a:t>diffusion ≈ </a:t>
            </a:r>
            <a:r>
              <a:rPr lang="en-US" sz="1200" dirty="0">
                <a:solidFill>
                  <a:srgbClr val="FF0000"/>
                </a:solidFill>
              </a:rPr>
              <a:t>0</a:t>
            </a:r>
          </a:p>
          <a:p>
            <a:endParaRPr lang="en-US" sz="2000" dirty="0" smtClean="0">
              <a:solidFill>
                <a:srgbClr val="FF0000"/>
              </a:solidFill>
            </a:endParaRPr>
          </a:p>
        </p:txBody>
      </p:sp>
      <p:graphicFrame>
        <p:nvGraphicFramePr>
          <p:cNvPr id="6156" name="Object 12"/>
          <p:cNvGraphicFramePr>
            <a:graphicFrameLocks noChangeAspect="1"/>
          </p:cNvGraphicFramePr>
          <p:nvPr>
            <p:extLst>
              <p:ext uri="{D42A27DB-BD31-4B8C-83A1-F6EECF244321}">
                <p14:modId xmlns:p14="http://schemas.microsoft.com/office/powerpoint/2010/main" val="3710517730"/>
              </p:ext>
            </p:extLst>
          </p:nvPr>
        </p:nvGraphicFramePr>
        <p:xfrm>
          <a:off x="3324513" y="6094844"/>
          <a:ext cx="1647825" cy="331788"/>
        </p:xfrm>
        <a:graphic>
          <a:graphicData uri="http://schemas.openxmlformats.org/presentationml/2006/ole">
            <mc:AlternateContent xmlns:mc="http://schemas.openxmlformats.org/markup-compatibility/2006">
              <mc:Choice xmlns:v="urn:schemas-microsoft-com:vml" Requires="v">
                <p:oleObj spid="_x0000_s48825" name="Equation" r:id="rId23" imgW="1625400" imgH="330120" progId="Equation.DSMT4">
                  <p:embed/>
                </p:oleObj>
              </mc:Choice>
              <mc:Fallback>
                <p:oleObj name="Equation" r:id="rId23" imgW="1625400" imgH="3301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24513" y="6094844"/>
                        <a:ext cx="1647825"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6157" name="Object 13"/>
          <p:cNvGraphicFramePr>
            <a:graphicFrameLocks noChangeAspect="1"/>
          </p:cNvGraphicFramePr>
          <p:nvPr>
            <p:extLst>
              <p:ext uri="{D42A27DB-BD31-4B8C-83A1-F6EECF244321}">
                <p14:modId xmlns:p14="http://schemas.microsoft.com/office/powerpoint/2010/main" val="3908997784"/>
              </p:ext>
            </p:extLst>
          </p:nvPr>
        </p:nvGraphicFramePr>
        <p:xfrm>
          <a:off x="5029318" y="5914358"/>
          <a:ext cx="1789113" cy="688975"/>
        </p:xfrm>
        <a:graphic>
          <a:graphicData uri="http://schemas.openxmlformats.org/presentationml/2006/ole">
            <mc:AlternateContent xmlns:mc="http://schemas.openxmlformats.org/markup-compatibility/2006">
              <mc:Choice xmlns:v="urn:schemas-microsoft-com:vml" Requires="v">
                <p:oleObj spid="_x0000_s48826" name="Equation" r:id="rId25" imgW="1765080" imgH="685800" progId="Equation.DSMT4">
                  <p:embed/>
                </p:oleObj>
              </mc:Choice>
              <mc:Fallback>
                <p:oleObj name="Equation" r:id="rId25" imgW="1765080" imgH="68580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029318" y="5914358"/>
                        <a:ext cx="1789113"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nvGrpSpPr>
          <p:cNvPr id="44" name="Group 43"/>
          <p:cNvGrpSpPr/>
          <p:nvPr/>
        </p:nvGrpSpPr>
        <p:grpSpPr>
          <a:xfrm>
            <a:off x="6795127" y="5927114"/>
            <a:ext cx="2257579" cy="338554"/>
            <a:chOff x="6867864" y="6093370"/>
            <a:chExt cx="2257579" cy="338554"/>
          </a:xfrm>
        </p:grpSpPr>
        <p:sp>
          <p:nvSpPr>
            <p:cNvPr id="38" name="TextBox 37"/>
            <p:cNvSpPr txBox="1"/>
            <p:nvPr/>
          </p:nvSpPr>
          <p:spPr>
            <a:xfrm>
              <a:off x="7172664" y="6093370"/>
              <a:ext cx="1952779" cy="338554"/>
            </a:xfrm>
            <a:prstGeom prst="rect">
              <a:avLst/>
            </a:prstGeom>
            <a:noFill/>
          </p:spPr>
          <p:txBody>
            <a:bodyPr wrap="none" rtlCol="0">
              <a:spAutoFit/>
            </a:bodyPr>
            <a:lstStyle/>
            <a:p>
              <a:r>
                <a:rPr lang="en-US" sz="1600" dirty="0" smtClean="0">
                  <a:solidFill>
                    <a:srgbClr val="7030A0"/>
                  </a:solidFill>
                </a:rPr>
                <a:t>volumetric flow rate</a:t>
              </a:r>
            </a:p>
          </p:txBody>
        </p:sp>
        <p:cxnSp>
          <p:nvCxnSpPr>
            <p:cNvPr id="41" name="Straight Arrow Connector 40"/>
            <p:cNvCxnSpPr>
              <a:stCxn id="38" idx="1"/>
            </p:cNvCxnSpPr>
            <p:nvPr/>
          </p:nvCxnSpPr>
          <p:spPr>
            <a:xfrm rot="10800000">
              <a:off x="6867864" y="6248401"/>
              <a:ext cx="304800" cy="14247"/>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6785263" y="6353190"/>
            <a:ext cx="2317633" cy="338554"/>
            <a:chOff x="6858000" y="6519446"/>
            <a:chExt cx="2317633" cy="338554"/>
          </a:xfrm>
        </p:grpSpPr>
        <p:sp>
          <p:nvSpPr>
            <p:cNvPr id="39" name="TextBox 38"/>
            <p:cNvSpPr txBox="1"/>
            <p:nvPr/>
          </p:nvSpPr>
          <p:spPr>
            <a:xfrm>
              <a:off x="7086600" y="6519446"/>
              <a:ext cx="2089033" cy="338554"/>
            </a:xfrm>
            <a:prstGeom prst="rect">
              <a:avLst/>
            </a:prstGeom>
            <a:noFill/>
          </p:spPr>
          <p:txBody>
            <a:bodyPr wrap="none" rtlCol="0">
              <a:spAutoFit/>
            </a:bodyPr>
            <a:lstStyle/>
            <a:p>
              <a:r>
                <a:rPr lang="en-US" sz="1600" dirty="0" smtClean="0">
                  <a:solidFill>
                    <a:srgbClr val="7030A0"/>
                  </a:solidFill>
                </a:rPr>
                <a:t>cross-sectional area</a:t>
              </a:r>
            </a:p>
          </p:txBody>
        </p:sp>
        <p:cxnSp>
          <p:nvCxnSpPr>
            <p:cNvPr id="42" name="Straight Arrow Connector 41"/>
            <p:cNvCxnSpPr/>
            <p:nvPr/>
          </p:nvCxnSpPr>
          <p:spPr>
            <a:xfrm rot="10800000">
              <a:off x="6858000" y="6607884"/>
              <a:ext cx="304800" cy="76198"/>
            </a:xfrm>
            <a:prstGeom prst="straightConnector1">
              <a:avLst/>
            </a:prstGeom>
            <a:ln w="19050">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49150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left)">
                                      <p:cBhvr>
                                        <p:cTn id="7" dur="10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06183"/>
                                        </p:tgtEl>
                                        <p:attrNameLst>
                                          <p:attrName>style.visibility</p:attrName>
                                        </p:attrNameLst>
                                      </p:cBhvr>
                                      <p:to>
                                        <p:strVal val="visible"/>
                                      </p:to>
                                    </p:set>
                                    <p:animEffect transition="in" filter="wipe(left)">
                                      <p:cBhvr>
                                        <p:cTn id="12" dur="2000"/>
                                        <p:tgtEl>
                                          <p:spTgt spid="306183"/>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15"/>
                                        </p:tgtEl>
                                        <p:attrNameLst>
                                          <p:attrName>style.visibility</p:attrName>
                                        </p:attrNameLst>
                                      </p:cBhvr>
                                      <p:to>
                                        <p:strVal val="visible"/>
                                      </p:to>
                                    </p:set>
                                    <p:anim calcmode="discrete" valueType="clr">
                                      <p:cBhvr override="childStyle">
                                        <p:cTn id="17"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5"/>
                                        </p:tgtEl>
                                        <p:attrNameLst>
                                          <p:attrName>fillcolor</p:attrName>
                                        </p:attrNameLst>
                                      </p:cBhvr>
                                      <p:tavLst>
                                        <p:tav tm="0">
                                          <p:val>
                                            <p:clrVal>
                                              <a:schemeClr val="accent2"/>
                                            </p:clrVal>
                                          </p:val>
                                        </p:tav>
                                        <p:tav tm="50000">
                                          <p:val>
                                            <p:clrVal>
                                              <a:schemeClr val="hlink"/>
                                            </p:clrVal>
                                          </p:val>
                                        </p:tav>
                                      </p:tavLst>
                                    </p:anim>
                                    <p:set>
                                      <p:cBhvr>
                                        <p:cTn id="19" dur="80"/>
                                        <p:tgtEl>
                                          <p:spTgt spid="15"/>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6149"/>
                                        </p:tgtEl>
                                        <p:attrNameLst>
                                          <p:attrName>style.visibility</p:attrName>
                                        </p:attrNameLst>
                                      </p:cBhvr>
                                      <p:to>
                                        <p:strVal val="visible"/>
                                      </p:to>
                                    </p:set>
                                    <p:animEffect transition="in" filter="checkerboard(across)">
                                      <p:cBhvr>
                                        <p:cTn id="28" dur="500"/>
                                        <p:tgtEl>
                                          <p:spTgt spid="614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up)">
                                      <p:cBhvr>
                                        <p:cTn id="33" dur="500"/>
                                        <p:tgtEl>
                                          <p:spTgt spid="18"/>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150"/>
                                        </p:tgtEl>
                                        <p:attrNameLst>
                                          <p:attrName>style.visibility</p:attrName>
                                        </p:attrNameLst>
                                      </p:cBhvr>
                                      <p:to>
                                        <p:strVal val="visible"/>
                                      </p:to>
                                    </p:set>
                                    <p:animEffect transition="in" filter="wipe(left)">
                                      <p:cBhvr>
                                        <p:cTn id="42" dur="1000"/>
                                        <p:tgtEl>
                                          <p:spTgt spid="6150"/>
                                        </p:tgtEl>
                                      </p:cBhvr>
                                    </p:animEffect>
                                  </p:childTnLst>
                                </p:cTn>
                              </p:par>
                            </p:childTnLst>
                          </p:cTn>
                        </p:par>
                        <p:par>
                          <p:cTn id="43" fill="hold">
                            <p:stCondLst>
                              <p:cond delay="1000"/>
                            </p:stCondLst>
                            <p:childTnLst>
                              <p:par>
                                <p:cTn id="44" presetID="22" presetClass="entr" presetSubtype="8" fill="hold" nodeType="afterEffect">
                                  <p:stCondLst>
                                    <p:cond delay="0"/>
                                  </p:stCondLst>
                                  <p:childTnLst>
                                    <p:set>
                                      <p:cBhvr>
                                        <p:cTn id="45" dur="1" fill="hold">
                                          <p:stCondLst>
                                            <p:cond delay="0"/>
                                          </p:stCondLst>
                                        </p:cTn>
                                        <p:tgtEl>
                                          <p:spTgt spid="6154"/>
                                        </p:tgtEl>
                                        <p:attrNameLst>
                                          <p:attrName>style.visibility</p:attrName>
                                        </p:attrNameLst>
                                      </p:cBhvr>
                                      <p:to>
                                        <p:strVal val="visible"/>
                                      </p:to>
                                    </p:set>
                                    <p:animEffect transition="in" filter="wipe(left)">
                                      <p:cBhvr>
                                        <p:cTn id="46" dur="1000"/>
                                        <p:tgtEl>
                                          <p:spTgt spid="6154"/>
                                        </p:tgtEl>
                                      </p:cBhvr>
                                    </p:animEffect>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22"/>
                                        </p:tgtEl>
                                        <p:attrNameLst>
                                          <p:attrName>style.visibility</p:attrName>
                                        </p:attrNameLst>
                                      </p:cBhvr>
                                      <p:to>
                                        <p:strVal val="visible"/>
                                      </p:to>
                                    </p:set>
                                    <p:anim calcmode="discrete" valueType="clr">
                                      <p:cBhvr override="childStyle">
                                        <p:cTn id="51" dur="80"/>
                                        <p:tgtEl>
                                          <p:spTgt spid="22"/>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22"/>
                                        </p:tgtEl>
                                        <p:attrNameLst>
                                          <p:attrName>fillcolor</p:attrName>
                                        </p:attrNameLst>
                                      </p:cBhvr>
                                      <p:tavLst>
                                        <p:tav tm="0">
                                          <p:val>
                                            <p:clrVal>
                                              <a:schemeClr val="accent2"/>
                                            </p:clrVal>
                                          </p:val>
                                        </p:tav>
                                        <p:tav tm="50000">
                                          <p:val>
                                            <p:clrVal>
                                              <a:schemeClr val="hlink"/>
                                            </p:clrVal>
                                          </p:val>
                                        </p:tav>
                                      </p:tavLst>
                                    </p:anim>
                                    <p:set>
                                      <p:cBhvr>
                                        <p:cTn id="53" dur="80"/>
                                        <p:tgtEl>
                                          <p:spTgt spid="22"/>
                                        </p:tgtEl>
                                        <p:attrNameLst>
                                          <p:attrName>fill.type</p:attrName>
                                        </p:attrNameLst>
                                      </p:cBhvr>
                                      <p:to>
                                        <p:strVal val="solid"/>
                                      </p:to>
                                    </p:set>
                                  </p:childTnLst>
                                </p:cTn>
                              </p:par>
                            </p:childTnLst>
                          </p:cTn>
                        </p:par>
                      </p:childTnLst>
                    </p:cTn>
                  </p:par>
                  <p:par>
                    <p:cTn id="54" fill="hold">
                      <p:stCondLst>
                        <p:cond delay="indefinite"/>
                      </p:stCondLst>
                      <p:childTnLst>
                        <p:par>
                          <p:cTn id="55" fill="hold">
                            <p:stCondLst>
                              <p:cond delay="0"/>
                            </p:stCondLst>
                            <p:childTnLst>
                              <p:par>
                                <p:cTn id="56" presetID="5" presetClass="entr" presetSubtype="10" fill="hold" nodeType="click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checkerboard(across)">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up)">
                                      <p:cBhvr>
                                        <p:cTn id="63" dur="500"/>
                                        <p:tgtEl>
                                          <p:spTgt spid="25"/>
                                        </p:tgtEl>
                                      </p:cBhvr>
                                    </p:animEffect>
                                  </p:childTnLst>
                                </p:cTn>
                              </p:par>
                            </p:childTnLst>
                          </p:cTn>
                        </p:par>
                        <p:par>
                          <p:cTn id="64" fill="hold">
                            <p:stCondLst>
                              <p:cond delay="500"/>
                            </p:stCondLst>
                            <p:childTnLst>
                              <p:par>
                                <p:cTn id="65" presetID="9" presetClass="entr" presetSubtype="0" fill="hold" grpId="0" nodeType="after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dissolve">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left)">
                                      <p:cBhvr>
                                        <p:cTn id="72" dur="10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27" presetClass="entr" presetSubtype="0" fill="hold" grpId="0" nodeType="clickEffect">
                                  <p:stCondLst>
                                    <p:cond delay="0"/>
                                  </p:stCondLst>
                                  <p:iterate type="lt">
                                    <p:tmPct val="50000"/>
                                  </p:iterate>
                                  <p:childTnLst>
                                    <p:set>
                                      <p:cBhvr>
                                        <p:cTn id="76" dur="1" fill="hold">
                                          <p:stCondLst>
                                            <p:cond delay="0"/>
                                          </p:stCondLst>
                                        </p:cTn>
                                        <p:tgtEl>
                                          <p:spTgt spid="31"/>
                                        </p:tgtEl>
                                        <p:attrNameLst>
                                          <p:attrName>style.visibility</p:attrName>
                                        </p:attrNameLst>
                                      </p:cBhvr>
                                      <p:to>
                                        <p:strVal val="visible"/>
                                      </p:to>
                                    </p:set>
                                    <p:anim calcmode="discrete" valueType="clr">
                                      <p:cBhvr override="childStyle">
                                        <p:cTn id="77" dur="80"/>
                                        <p:tgtEl>
                                          <p:spTgt spid="31"/>
                                        </p:tgtEl>
                                        <p:attrNameLst>
                                          <p:attrName>style.color</p:attrName>
                                        </p:attrNameLst>
                                      </p:cBhvr>
                                      <p:tavLst>
                                        <p:tav tm="0">
                                          <p:val>
                                            <p:clrVal>
                                              <a:schemeClr val="accent2"/>
                                            </p:clrVal>
                                          </p:val>
                                        </p:tav>
                                        <p:tav tm="50000">
                                          <p:val>
                                            <p:clrVal>
                                              <a:schemeClr val="hlink"/>
                                            </p:clrVal>
                                          </p:val>
                                        </p:tav>
                                      </p:tavLst>
                                    </p:anim>
                                    <p:anim calcmode="discrete" valueType="clr">
                                      <p:cBhvr>
                                        <p:cTn id="78" dur="80"/>
                                        <p:tgtEl>
                                          <p:spTgt spid="31"/>
                                        </p:tgtEl>
                                        <p:attrNameLst>
                                          <p:attrName>fillcolor</p:attrName>
                                        </p:attrNameLst>
                                      </p:cBhvr>
                                      <p:tavLst>
                                        <p:tav tm="0">
                                          <p:val>
                                            <p:clrVal>
                                              <a:schemeClr val="accent2"/>
                                            </p:clrVal>
                                          </p:val>
                                        </p:tav>
                                        <p:tav tm="50000">
                                          <p:val>
                                            <p:clrVal>
                                              <a:schemeClr val="hlink"/>
                                            </p:clrVal>
                                          </p:val>
                                        </p:tav>
                                      </p:tavLst>
                                    </p:anim>
                                    <p:set>
                                      <p:cBhvr>
                                        <p:cTn id="79" dur="80"/>
                                        <p:tgtEl>
                                          <p:spTgt spid="31"/>
                                        </p:tgtEl>
                                        <p:attrNameLst>
                                          <p:attrName>fill.type</p:attrName>
                                        </p:attrNameLst>
                                      </p:cBhvr>
                                      <p:to>
                                        <p:strVal val="solid"/>
                                      </p:to>
                                    </p:set>
                                  </p:childTnLst>
                                </p:cTn>
                              </p:par>
                            </p:childTnLst>
                          </p:cTn>
                        </p:par>
                      </p:childTnLst>
                    </p:cTn>
                  </p:par>
                  <p:par>
                    <p:cTn id="80" fill="hold">
                      <p:stCondLst>
                        <p:cond delay="indefinite"/>
                      </p:stCondLst>
                      <p:childTnLst>
                        <p:par>
                          <p:cTn id="81" fill="hold">
                            <p:stCondLst>
                              <p:cond delay="0"/>
                            </p:stCondLst>
                            <p:childTnLst>
                              <p:par>
                                <p:cTn id="82" presetID="5" presetClass="entr" presetSubtype="10" fill="hold" nodeType="clickEffect">
                                  <p:stCondLst>
                                    <p:cond delay="0"/>
                                  </p:stCondLst>
                                  <p:childTnLst>
                                    <p:set>
                                      <p:cBhvr>
                                        <p:cTn id="83" dur="1" fill="hold">
                                          <p:stCondLst>
                                            <p:cond delay="0"/>
                                          </p:stCondLst>
                                        </p:cTn>
                                        <p:tgtEl>
                                          <p:spTgt spid="6155"/>
                                        </p:tgtEl>
                                        <p:attrNameLst>
                                          <p:attrName>style.visibility</p:attrName>
                                        </p:attrNameLst>
                                      </p:cBhvr>
                                      <p:to>
                                        <p:strVal val="visible"/>
                                      </p:to>
                                    </p:set>
                                    <p:animEffect transition="in" filter="checkerboard(across)">
                                      <p:cBhvr>
                                        <p:cTn id="84" dur="500"/>
                                        <p:tgtEl>
                                          <p:spTgt spid="6155"/>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nodeType="click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wipe(up)">
                                      <p:cBhvr>
                                        <p:cTn id="89" dur="500"/>
                                        <p:tgtEl>
                                          <p:spTgt spid="33"/>
                                        </p:tgtEl>
                                      </p:cBhvr>
                                    </p:animEffect>
                                  </p:childTnLst>
                                </p:cTn>
                              </p:par>
                            </p:childTnLst>
                          </p:cTn>
                        </p:par>
                        <p:par>
                          <p:cTn id="90" fill="hold">
                            <p:stCondLst>
                              <p:cond delay="500"/>
                            </p:stCondLst>
                            <p:childTnLst>
                              <p:par>
                                <p:cTn id="91" presetID="9" presetClass="entr" presetSubtype="0" fill="hold" grpId="0" nodeType="after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dissolve">
                                      <p:cBhvr>
                                        <p:cTn id="93" dur="500"/>
                                        <p:tgtEl>
                                          <p:spTgt spid="34"/>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6156"/>
                                        </p:tgtEl>
                                        <p:attrNameLst>
                                          <p:attrName>style.visibility</p:attrName>
                                        </p:attrNameLst>
                                      </p:cBhvr>
                                      <p:to>
                                        <p:strVal val="visible"/>
                                      </p:to>
                                    </p:set>
                                    <p:animEffect transition="in" filter="wipe(left)">
                                      <p:cBhvr>
                                        <p:cTn id="98" dur="1000"/>
                                        <p:tgtEl>
                                          <p:spTgt spid="6156"/>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6157"/>
                                        </p:tgtEl>
                                        <p:attrNameLst>
                                          <p:attrName>style.visibility</p:attrName>
                                        </p:attrNameLst>
                                      </p:cBhvr>
                                      <p:to>
                                        <p:strVal val="visible"/>
                                      </p:to>
                                    </p:set>
                                    <p:animEffect transition="in" filter="wipe(left)">
                                      <p:cBhvr>
                                        <p:cTn id="103" dur="1000"/>
                                        <p:tgtEl>
                                          <p:spTgt spid="6157"/>
                                        </p:tgtEl>
                                      </p:cBhvr>
                                    </p:animEffect>
                                  </p:childTnLst>
                                </p:cTn>
                              </p:par>
                            </p:childTnLst>
                          </p:cTn>
                        </p:par>
                        <p:par>
                          <p:cTn id="104" fill="hold">
                            <p:stCondLst>
                              <p:cond delay="1000"/>
                            </p:stCondLst>
                            <p:childTnLst>
                              <p:par>
                                <p:cTn id="105" presetID="9" presetClass="entr" presetSubtype="0" fill="hold" nodeType="afterEffect">
                                  <p:stCondLst>
                                    <p:cond delay="0"/>
                                  </p:stCondLst>
                                  <p:childTnLst>
                                    <p:set>
                                      <p:cBhvr>
                                        <p:cTn id="106" dur="1" fill="hold">
                                          <p:stCondLst>
                                            <p:cond delay="0"/>
                                          </p:stCondLst>
                                        </p:cTn>
                                        <p:tgtEl>
                                          <p:spTgt spid="45"/>
                                        </p:tgtEl>
                                        <p:attrNameLst>
                                          <p:attrName>style.visibility</p:attrName>
                                        </p:attrNameLst>
                                      </p:cBhvr>
                                      <p:to>
                                        <p:strVal val="visible"/>
                                      </p:to>
                                    </p:set>
                                    <p:animEffect transition="in" filter="dissolve">
                                      <p:cBhvr>
                                        <p:cTn id="107" dur="500"/>
                                        <p:tgtEl>
                                          <p:spTgt spid="45"/>
                                        </p:tgtEl>
                                      </p:cBhvr>
                                    </p:animEffect>
                                  </p:childTnLst>
                                </p:cTn>
                              </p:par>
                            </p:childTnLst>
                          </p:cTn>
                        </p:par>
                        <p:par>
                          <p:cTn id="108" fill="hold">
                            <p:stCondLst>
                              <p:cond delay="1500"/>
                            </p:stCondLst>
                            <p:childTnLst>
                              <p:par>
                                <p:cTn id="109" presetID="9" presetClass="entr" presetSubtype="0" fill="hold" nodeType="afterEffect">
                                  <p:stCondLst>
                                    <p:cond delay="0"/>
                                  </p:stCondLst>
                                  <p:childTnLst>
                                    <p:set>
                                      <p:cBhvr>
                                        <p:cTn id="110" dur="1" fill="hold">
                                          <p:stCondLst>
                                            <p:cond delay="0"/>
                                          </p:stCondLst>
                                        </p:cTn>
                                        <p:tgtEl>
                                          <p:spTgt spid="44"/>
                                        </p:tgtEl>
                                        <p:attrNameLst>
                                          <p:attrName>style.visibility</p:attrName>
                                        </p:attrNameLst>
                                      </p:cBhvr>
                                      <p:to>
                                        <p:strVal val="visible"/>
                                      </p:to>
                                    </p:set>
                                    <p:animEffect transition="in" filter="dissolve">
                                      <p:cBhvr>
                                        <p:cTn id="111"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2" grpId="0"/>
      <p:bldP spid="26" grpId="0"/>
      <p:bldP spid="31"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normAutofit/>
          </a:bodyPr>
          <a:lstStyle/>
          <a:p>
            <a:r>
              <a:rPr lang="en-GB" altLang="zh-TW" dirty="0" smtClean="0"/>
              <a:t>Boundary Conditions</a:t>
            </a:r>
            <a:endParaRPr lang="en-GB" altLang="zh-TW" dirty="0"/>
          </a:p>
        </p:txBody>
      </p:sp>
      <p:sp>
        <p:nvSpPr>
          <p:cNvPr id="312323" name="Rectangle 3"/>
          <p:cNvSpPr>
            <a:spLocks noGrp="1" noChangeArrowheads="1"/>
          </p:cNvSpPr>
          <p:nvPr>
            <p:ph type="body" idx="1"/>
          </p:nvPr>
        </p:nvSpPr>
        <p:spPr>
          <a:xfrm>
            <a:off x="457200" y="917030"/>
            <a:ext cx="8229600" cy="2895600"/>
          </a:xfrm>
        </p:spPr>
        <p:txBody>
          <a:bodyPr>
            <a:normAutofit/>
          </a:bodyPr>
          <a:lstStyle/>
          <a:p>
            <a:pPr>
              <a:lnSpc>
                <a:spcPct val="114000"/>
              </a:lnSpc>
              <a:spcBef>
                <a:spcPts val="0"/>
              </a:spcBef>
            </a:pPr>
            <a:r>
              <a:rPr lang="en-GB" altLang="zh-TW" sz="2000" dirty="0"/>
              <a:t>Boundary layer</a:t>
            </a:r>
          </a:p>
          <a:p>
            <a:pPr lvl="1">
              <a:lnSpc>
                <a:spcPct val="114000"/>
              </a:lnSpc>
              <a:spcBef>
                <a:spcPts val="0"/>
              </a:spcBef>
              <a:buFont typeface="Arial" pitchFamily="34" charset="0"/>
              <a:buChar char="•"/>
            </a:pPr>
            <a:r>
              <a:rPr lang="en-GB" altLang="zh-TW" sz="2000" u="sng" dirty="0"/>
              <a:t>Hydrodynamics boundary layer </a:t>
            </a:r>
            <a:r>
              <a:rPr lang="en-GB" altLang="zh-TW" sz="2000" u="sng" dirty="0" smtClean="0"/>
              <a:t>thickness</a:t>
            </a:r>
            <a:r>
              <a:rPr lang="en-GB" altLang="zh-TW" sz="2000" dirty="0" smtClean="0"/>
              <a:t>: distance </a:t>
            </a:r>
            <a:r>
              <a:rPr lang="en-GB" altLang="zh-TW" sz="2000" dirty="0"/>
              <a:t>from a solid object to where the fluid velocity is 99% of the bulk velocity U</a:t>
            </a:r>
            <a:r>
              <a:rPr lang="en-GB" altLang="zh-TW" sz="2000" baseline="-25000" dirty="0"/>
              <a:t>0</a:t>
            </a:r>
            <a:endParaRPr lang="en-GB" altLang="zh-TW" sz="2000" dirty="0"/>
          </a:p>
          <a:p>
            <a:pPr lvl="1">
              <a:lnSpc>
                <a:spcPct val="114000"/>
              </a:lnSpc>
              <a:spcBef>
                <a:spcPts val="0"/>
              </a:spcBef>
              <a:buFont typeface="Arial" pitchFamily="34" charset="0"/>
              <a:buChar char="•"/>
            </a:pPr>
            <a:r>
              <a:rPr lang="en-GB" altLang="zh-TW" sz="2000" u="sng" dirty="0"/>
              <a:t>Mass transfer layer </a:t>
            </a:r>
            <a:r>
              <a:rPr lang="en-GB" altLang="zh-TW" sz="2000" u="sng" dirty="0" smtClean="0"/>
              <a:t>thickness</a:t>
            </a:r>
            <a:r>
              <a:rPr lang="en-GB" altLang="zh-TW" sz="2000" dirty="0" smtClean="0"/>
              <a:t>: distance </a:t>
            </a:r>
            <a:r>
              <a:rPr lang="en-GB" altLang="zh-TW" sz="2000" dirty="0">
                <a:sym typeface="Symbol" pitchFamily="18" charset="2"/>
              </a:rPr>
              <a:t></a:t>
            </a:r>
            <a:r>
              <a:rPr lang="en-GB" altLang="zh-TW" sz="2000" dirty="0"/>
              <a:t> from a solid object to where the concentration of the diffusing species </a:t>
            </a:r>
            <a:r>
              <a:rPr lang="en-GB" altLang="zh-TW" sz="2000" dirty="0" smtClean="0"/>
              <a:t>is </a:t>
            </a:r>
            <a:r>
              <a:rPr lang="en-GB" altLang="zh-TW" sz="2000" dirty="0"/>
              <a:t>99% of the bulk concentration</a:t>
            </a:r>
          </a:p>
          <a:p>
            <a:pPr>
              <a:lnSpc>
                <a:spcPct val="114000"/>
              </a:lnSpc>
              <a:spcBef>
                <a:spcPts val="0"/>
              </a:spcBef>
            </a:pPr>
            <a:r>
              <a:rPr lang="en-GB" altLang="zh-TW" sz="2000" dirty="0" smtClean="0"/>
              <a:t>Typically diffusive </a:t>
            </a:r>
            <a:r>
              <a:rPr lang="en-GB" altLang="zh-TW" sz="2000" dirty="0"/>
              <a:t>transport is </a:t>
            </a:r>
            <a:r>
              <a:rPr lang="en-GB" altLang="zh-TW" sz="2000" dirty="0" smtClean="0"/>
              <a:t>modelled by treating </a:t>
            </a:r>
            <a:r>
              <a:rPr lang="en-GB" altLang="zh-TW" sz="2000" dirty="0"/>
              <a:t>the fluid layer next to a solid boundary as a stagnant film of thickness </a:t>
            </a:r>
            <a:r>
              <a:rPr lang="en-GB" altLang="zh-TW" sz="2000" dirty="0">
                <a:sym typeface="Symbol" pitchFamily="18" charset="2"/>
              </a:rPr>
              <a:t></a:t>
            </a:r>
          </a:p>
        </p:txBody>
      </p:sp>
      <p:grpSp>
        <p:nvGrpSpPr>
          <p:cNvPr id="14" name="Group 13"/>
          <p:cNvGrpSpPr/>
          <p:nvPr/>
        </p:nvGrpSpPr>
        <p:grpSpPr>
          <a:xfrm>
            <a:off x="3276600" y="3616036"/>
            <a:ext cx="2636405" cy="1545670"/>
            <a:chOff x="1870351" y="4800600"/>
            <a:chExt cx="2636405" cy="1545670"/>
          </a:xfrm>
        </p:grpSpPr>
        <p:sp>
          <p:nvSpPr>
            <p:cNvPr id="312326" name="Line 6"/>
            <p:cNvSpPr>
              <a:spLocks noChangeShapeType="1"/>
            </p:cNvSpPr>
            <p:nvPr/>
          </p:nvSpPr>
          <p:spPr bwMode="auto">
            <a:xfrm>
              <a:off x="4201716" y="5186364"/>
              <a:ext cx="0" cy="790575"/>
            </a:xfrm>
            <a:prstGeom prst="line">
              <a:avLst/>
            </a:prstGeom>
            <a:noFill/>
            <a:ln w="19050">
              <a:solidFill>
                <a:schemeClr val="tx1"/>
              </a:solidFill>
              <a:round/>
              <a:headEnd type="triangle" w="med" len="med"/>
              <a:tailEnd type="triangle" w="med" len="med"/>
            </a:ln>
            <a:effectLst/>
          </p:spPr>
          <p:txBody>
            <a:bodyPr wrap="none" anchor="ctr">
              <a:spAutoFit/>
            </a:bodyPr>
            <a:lstStyle/>
            <a:p>
              <a:endParaRPr lang="en-US"/>
            </a:p>
          </p:txBody>
        </p:sp>
        <p:sp>
          <p:nvSpPr>
            <p:cNvPr id="312327" name="Text Box 7"/>
            <p:cNvSpPr txBox="1">
              <a:spLocks noChangeArrowheads="1"/>
            </p:cNvSpPr>
            <p:nvPr/>
          </p:nvSpPr>
          <p:spPr bwMode="auto">
            <a:xfrm>
              <a:off x="3968720" y="5372101"/>
              <a:ext cx="298480" cy="369332"/>
            </a:xfrm>
            <a:prstGeom prst="rect">
              <a:avLst/>
            </a:prstGeom>
            <a:noFill/>
            <a:ln w="9525">
              <a:noFill/>
              <a:miter lim="800000"/>
              <a:headEnd/>
              <a:tailEnd/>
            </a:ln>
            <a:effectLst/>
          </p:spPr>
          <p:txBody>
            <a:bodyPr wrap="none">
              <a:spAutoFit/>
            </a:bodyPr>
            <a:lstStyle/>
            <a:p>
              <a:pPr>
                <a:spcBef>
                  <a:spcPct val="50000"/>
                </a:spcBef>
              </a:pPr>
              <a:r>
                <a:rPr lang="zh-TW" altLang="en-GB" dirty="0">
                  <a:sym typeface="Symbol" pitchFamily="18" charset="2"/>
                </a:rPr>
                <a:t></a:t>
              </a:r>
              <a:endParaRPr lang="zh-TW" altLang="en-GB" dirty="0"/>
            </a:p>
          </p:txBody>
        </p:sp>
        <p:grpSp>
          <p:nvGrpSpPr>
            <p:cNvPr id="13" name="Group 12"/>
            <p:cNvGrpSpPr/>
            <p:nvPr/>
          </p:nvGrpSpPr>
          <p:grpSpPr>
            <a:xfrm>
              <a:off x="2008309" y="5181600"/>
              <a:ext cx="2431074" cy="800293"/>
              <a:chOff x="1998785" y="5181600"/>
              <a:chExt cx="2431074" cy="800293"/>
            </a:xfrm>
          </p:grpSpPr>
          <p:sp>
            <p:nvSpPr>
              <p:cNvPr id="312324" name="Line 4"/>
              <p:cNvSpPr>
                <a:spLocks noChangeShapeType="1"/>
              </p:cNvSpPr>
              <p:nvPr/>
            </p:nvSpPr>
            <p:spPr bwMode="auto">
              <a:xfrm>
                <a:off x="1998785" y="5181600"/>
                <a:ext cx="2431074" cy="0"/>
              </a:xfrm>
              <a:prstGeom prst="line">
                <a:avLst/>
              </a:prstGeom>
              <a:noFill/>
              <a:ln w="19050">
                <a:solidFill>
                  <a:schemeClr val="tx1"/>
                </a:solidFill>
                <a:round/>
                <a:headEnd/>
                <a:tailEnd/>
              </a:ln>
              <a:effectLst/>
            </p:spPr>
            <p:txBody>
              <a:bodyPr wrap="none" anchor="ctr">
                <a:spAutoFit/>
              </a:bodyPr>
              <a:lstStyle/>
              <a:p>
                <a:endParaRPr lang="en-US"/>
              </a:p>
            </p:txBody>
          </p:sp>
          <p:sp>
            <p:nvSpPr>
              <p:cNvPr id="312328" name="Line 8"/>
              <p:cNvSpPr>
                <a:spLocks noChangeShapeType="1"/>
              </p:cNvSpPr>
              <p:nvPr/>
            </p:nvSpPr>
            <p:spPr bwMode="auto">
              <a:xfrm flipH="1">
                <a:off x="2352186" y="5186365"/>
                <a:ext cx="1645920" cy="795528"/>
              </a:xfrm>
              <a:prstGeom prst="line">
                <a:avLst/>
              </a:prstGeom>
              <a:noFill/>
              <a:ln w="19050">
                <a:solidFill>
                  <a:schemeClr val="tx1"/>
                </a:solidFill>
                <a:round/>
                <a:headEnd/>
                <a:tailEnd/>
              </a:ln>
              <a:effectLst/>
            </p:spPr>
            <p:txBody>
              <a:bodyPr wrap="square" anchor="ctr">
                <a:spAutoFit/>
              </a:bodyPr>
              <a:lstStyle/>
              <a:p>
                <a:endParaRPr lang="en-US"/>
              </a:p>
            </p:txBody>
          </p:sp>
        </p:grpSp>
        <p:sp>
          <p:nvSpPr>
            <p:cNvPr id="312329" name="Text Box 9"/>
            <p:cNvSpPr txBox="1">
              <a:spLocks noChangeArrowheads="1"/>
            </p:cNvSpPr>
            <p:nvPr/>
          </p:nvSpPr>
          <p:spPr bwMode="auto">
            <a:xfrm>
              <a:off x="3927751" y="4800600"/>
              <a:ext cx="579005" cy="400110"/>
            </a:xfrm>
            <a:prstGeom prst="rect">
              <a:avLst/>
            </a:prstGeom>
            <a:noFill/>
            <a:ln w="9525">
              <a:noFill/>
              <a:miter lim="800000"/>
              <a:headEnd/>
              <a:tailEnd/>
            </a:ln>
            <a:effectLst/>
          </p:spPr>
          <p:txBody>
            <a:bodyPr wrap="none">
              <a:spAutoFit/>
            </a:bodyPr>
            <a:lstStyle/>
            <a:p>
              <a:pPr>
                <a:spcBef>
                  <a:spcPct val="50000"/>
                </a:spcBef>
              </a:pPr>
              <a:r>
                <a:rPr lang="en-GB" altLang="zh-TW" sz="2000" dirty="0" err="1" smtClean="0"/>
                <a:t>C</a:t>
              </a:r>
              <a:r>
                <a:rPr lang="en-GB" altLang="zh-TW" sz="2000" baseline="-25000" dirty="0" err="1" smtClean="0"/>
                <a:t>Ab</a:t>
              </a:r>
              <a:endParaRPr lang="en-GB" altLang="zh-TW" sz="2000" dirty="0"/>
            </a:p>
          </p:txBody>
        </p:sp>
        <p:sp>
          <p:nvSpPr>
            <p:cNvPr id="312330" name="Text Box 10"/>
            <p:cNvSpPr txBox="1">
              <a:spLocks noChangeArrowheads="1"/>
            </p:cNvSpPr>
            <p:nvPr/>
          </p:nvSpPr>
          <p:spPr bwMode="auto">
            <a:xfrm>
              <a:off x="1870351" y="5617780"/>
              <a:ext cx="569387" cy="400110"/>
            </a:xfrm>
            <a:prstGeom prst="rect">
              <a:avLst/>
            </a:prstGeom>
            <a:noFill/>
            <a:ln w="9525">
              <a:noFill/>
              <a:miter lim="800000"/>
              <a:headEnd/>
              <a:tailEnd/>
            </a:ln>
            <a:effectLst/>
          </p:spPr>
          <p:txBody>
            <a:bodyPr wrap="none">
              <a:spAutoFit/>
            </a:bodyPr>
            <a:lstStyle/>
            <a:p>
              <a:pPr>
                <a:spcBef>
                  <a:spcPct val="50000"/>
                </a:spcBef>
              </a:pPr>
              <a:r>
                <a:rPr lang="en-GB" altLang="zh-TW" sz="2000" dirty="0" smtClean="0"/>
                <a:t>C</a:t>
              </a:r>
              <a:r>
                <a:rPr lang="en-GB" altLang="zh-TW" sz="2000" baseline="-25000" dirty="0" smtClean="0"/>
                <a:t>As</a:t>
              </a:r>
              <a:endParaRPr lang="en-GB" altLang="zh-TW" sz="2000" dirty="0"/>
            </a:p>
          </p:txBody>
        </p:sp>
        <p:sp>
          <p:nvSpPr>
            <p:cNvPr id="312331" name="Rectangle 11"/>
            <p:cNvSpPr>
              <a:spLocks noChangeArrowheads="1"/>
            </p:cNvSpPr>
            <p:nvPr/>
          </p:nvSpPr>
          <p:spPr bwMode="auto">
            <a:xfrm>
              <a:off x="1951893" y="5976938"/>
              <a:ext cx="2543907" cy="369332"/>
            </a:xfrm>
            <a:prstGeom prst="rect">
              <a:avLst/>
            </a:prstGeom>
            <a:solidFill>
              <a:srgbClr val="777777"/>
            </a:solidFill>
            <a:ln w="9525">
              <a:solidFill>
                <a:schemeClr val="tx1"/>
              </a:solidFill>
              <a:miter lim="800000"/>
              <a:headEnd/>
              <a:tailEnd/>
            </a:ln>
            <a:effectLst/>
          </p:spPr>
          <p:txBody>
            <a:bodyPr wrap="square" anchor="ctr">
              <a:spAutoFit/>
            </a:bodyPr>
            <a:lstStyle/>
            <a:p>
              <a:endParaRPr lang="en-US"/>
            </a:p>
          </p:txBody>
        </p:sp>
      </p:grpSp>
      <p:sp>
        <p:nvSpPr>
          <p:cNvPr id="15" name="TextBox 14"/>
          <p:cNvSpPr txBox="1"/>
          <p:nvPr/>
        </p:nvSpPr>
        <p:spPr>
          <a:xfrm>
            <a:off x="1066800" y="5715000"/>
            <a:ext cx="7010400" cy="707886"/>
          </a:xfrm>
          <a:prstGeom prst="rect">
            <a:avLst/>
          </a:prstGeom>
          <a:noFill/>
        </p:spPr>
        <p:txBody>
          <a:bodyPr wrap="square" rtlCol="0">
            <a:spAutoFit/>
          </a:bodyPr>
          <a:lstStyle/>
          <a:p>
            <a:r>
              <a:rPr lang="en-US" sz="2000" dirty="0" smtClean="0">
                <a:solidFill>
                  <a:srgbClr val="7030A0"/>
                </a:solidFill>
              </a:rPr>
              <a:t>In order to solve a design equation that accounts for external diffusion limitations we need to set the boundary conditions </a:t>
            </a:r>
          </a:p>
        </p:txBody>
      </p:sp>
      <p:sp>
        <p:nvSpPr>
          <p:cNvPr id="16" name="TextBox 15"/>
          <p:cNvSpPr txBox="1"/>
          <p:nvPr/>
        </p:nvSpPr>
        <p:spPr>
          <a:xfrm>
            <a:off x="457200" y="5257800"/>
            <a:ext cx="8224239" cy="400110"/>
          </a:xfrm>
          <a:prstGeom prst="rect">
            <a:avLst/>
          </a:prstGeom>
          <a:noFill/>
        </p:spPr>
        <p:txBody>
          <a:bodyPr wrap="none" rtlCol="0">
            <a:spAutoFit/>
          </a:bodyPr>
          <a:lstStyle/>
          <a:p>
            <a:r>
              <a:rPr lang="en-US" sz="2000" dirty="0" smtClean="0"/>
              <a:t>C</a:t>
            </a:r>
            <a:r>
              <a:rPr lang="en-US" sz="2000" baseline="-25000" dirty="0" smtClean="0"/>
              <a:t>As</a:t>
            </a:r>
            <a:r>
              <a:rPr lang="en-US" sz="2000" dirty="0" smtClean="0"/>
              <a:t>: Concentration of A at surface	</a:t>
            </a:r>
            <a:r>
              <a:rPr lang="en-US" sz="2000" dirty="0" err="1" smtClean="0"/>
              <a:t>C</a:t>
            </a:r>
            <a:r>
              <a:rPr lang="en-US" sz="2000" baseline="-25000" dirty="0" err="1" smtClean="0"/>
              <a:t>Ab</a:t>
            </a:r>
            <a:r>
              <a:rPr lang="en-US" sz="2000" dirty="0" smtClean="0"/>
              <a:t>: Concentration of A in bulk</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lt">
                                    <p:tmAbs val="50"/>
                                  </p:iterate>
                                  <p:childTnLst>
                                    <p:set>
                                      <p:cBhvr>
                                        <p:cTn id="6" dur="1" fill="hold">
                                          <p:stCondLst>
                                            <p:cond delay="0"/>
                                          </p:stCondLst>
                                        </p:cTn>
                                        <p:tgtEl>
                                          <p:spTgt spid="312323">
                                            <p:txEl>
                                              <p:pRg st="0" end="0"/>
                                            </p:txEl>
                                          </p:spTgt>
                                        </p:tgtEl>
                                        <p:attrNameLst>
                                          <p:attrName>style.visibility</p:attrName>
                                        </p:attrNameLst>
                                      </p:cBhvr>
                                      <p:to>
                                        <p:strVal val="visible"/>
                                      </p:to>
                                    </p:set>
                                  </p:childTnLst>
                                </p:cTn>
                              </p:par>
                            </p:childTnLst>
                          </p:cTn>
                        </p:par>
                        <p:par>
                          <p:cTn id="7" fill="hold">
                            <p:stCondLst>
                              <p:cond delay="601"/>
                            </p:stCondLst>
                            <p:childTnLst>
                              <p:par>
                                <p:cTn id="8" presetID="1" presetClass="entr" presetSubtype="0" fill="hold" grpId="0" nodeType="afterEffect">
                                  <p:stCondLst>
                                    <p:cond delay="0"/>
                                  </p:stCondLst>
                                  <p:iterate type="lt">
                                    <p:tmAbs val="50"/>
                                  </p:iterate>
                                  <p:childTnLst>
                                    <p:set>
                                      <p:cBhvr>
                                        <p:cTn id="9" dur="1" fill="hold">
                                          <p:stCondLst>
                                            <p:cond delay="0"/>
                                          </p:stCondLst>
                                        </p:cTn>
                                        <p:tgtEl>
                                          <p:spTgt spid="312323">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iterate type="lt">
                                    <p:tmAbs val="50"/>
                                  </p:iterate>
                                  <p:childTnLst>
                                    <p:set>
                                      <p:cBhvr>
                                        <p:cTn id="13" dur="1" fill="hold">
                                          <p:stCondLst>
                                            <p:cond delay="0"/>
                                          </p:stCondLst>
                                        </p:cTn>
                                        <p:tgtEl>
                                          <p:spTgt spid="31232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iterate type="lt">
                                    <p:tmAbs val="50"/>
                                  </p:iterate>
                                  <p:childTnLst>
                                    <p:set>
                                      <p:cBhvr>
                                        <p:cTn id="17" dur="1" fill="hold">
                                          <p:stCondLst>
                                            <p:cond delay="0"/>
                                          </p:stCondLst>
                                        </p:cTn>
                                        <p:tgtEl>
                                          <p:spTgt spid="312323">
                                            <p:txEl>
                                              <p:pRg st="3" end="3"/>
                                            </p:txEl>
                                          </p:spTgt>
                                        </p:tgtEl>
                                        <p:attrNameLst>
                                          <p:attrName>style.visibility</p:attrName>
                                        </p:attrNameLst>
                                      </p:cBhvr>
                                      <p:to>
                                        <p:strVal val="visible"/>
                                      </p:to>
                                    </p:set>
                                  </p:childTnLst>
                                </p:cTn>
                              </p:par>
                            </p:childTnLst>
                          </p:cTn>
                        </p:par>
                        <p:par>
                          <p:cTn id="18" fill="hold">
                            <p:stCondLst>
                              <p:cond delay="5301"/>
                            </p:stCondLst>
                            <p:childTnLst>
                              <p:par>
                                <p:cTn id="19" presetID="10" presetClass="entr" presetSubtype="0"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iterate type="lt">
                                    <p:tmAbs val="50"/>
                                  </p:iterate>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uiExpand="1" build="p"/>
      <p:bldP spid="15" grpId="0"/>
      <p:bldP spid="16" grpId="0"/>
    </p:bldLst>
  </p:timing>
</p:sld>
</file>

<file path=ppt/theme/theme1.xml><?xml version="1.0" encoding="utf-8"?>
<a:theme xmlns:a="http://schemas.openxmlformats.org/drawingml/2006/main" name="ChBE 424 sp 0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smtClean="0"/>
        </a:defPPr>
      </a:lstStyle>
    </a:txDef>
  </a:objectDefaults>
  <a:extraClrSchemeLst/>
</a:theme>
</file>

<file path=ppt/theme/theme2.xml><?xml version="1.0" encoding="utf-8"?>
<a:theme xmlns:a="http://schemas.openxmlformats.org/drawingml/2006/main" name="ChB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ChBE 424 sp 09</Template>
  <TotalTime>4354</TotalTime>
  <Words>3807</Words>
  <Application>Microsoft Macintosh PowerPoint</Application>
  <PresentationFormat>On-screen Show (4:3)</PresentationFormat>
  <Paragraphs>437</Paragraphs>
  <Slides>40</Slides>
  <Notes>1</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40</vt:i4>
      </vt:variant>
    </vt:vector>
  </HeadingPairs>
  <TitlesOfParts>
    <vt:vector size="45" baseType="lpstr">
      <vt:lpstr>ChBE 424 sp 09</vt:lpstr>
      <vt:lpstr>ChBE template</vt:lpstr>
      <vt:lpstr>Equation</vt:lpstr>
      <vt:lpstr>Microsoft Equation</vt:lpstr>
      <vt:lpstr>方程式</vt:lpstr>
      <vt:lpstr>Review: Steps in a Heterogeneous Catalytic Reaction</vt:lpstr>
      <vt:lpstr>Review: Guidelines for Deducing Mechanisms</vt:lpstr>
      <vt:lpstr>L19: External Diffusion Effects</vt:lpstr>
      <vt:lpstr>Mass Transfer </vt:lpstr>
      <vt:lpstr>Molar Flux W &amp; Bulk Motion BA</vt:lpstr>
      <vt:lpstr>Diffusional Flux of A, JA &amp; Molar Flux W</vt:lpstr>
      <vt:lpstr>Simplifications for Molar Flux</vt:lpstr>
      <vt:lpstr>Evaluation of Molar Flux </vt:lpstr>
      <vt:lpstr>Boundary Conditions</vt:lpstr>
      <vt:lpstr>Types of Boundary Conditions</vt:lpstr>
      <vt:lpstr>Correlation for Convective Transport Across the Boundary Layer</vt:lpstr>
      <vt:lpstr>Rapid Rxn on Catalyst Surface</vt:lpstr>
      <vt:lpstr>Rapid Rxn on Catalyst Surface</vt:lpstr>
      <vt:lpstr>PowerPoint Presentation</vt:lpstr>
      <vt:lpstr>Mass Transfer &amp; Rxn Limited Reactions</vt:lpstr>
      <vt:lpstr>Mass Transfer &amp; Rxn Limited Reactions</vt:lpstr>
      <vt:lpstr>Mass Transfer Limited Rxn in PBR</vt:lpstr>
      <vt:lpstr>Mass Transfer Limited Rxn in PBR</vt:lpstr>
      <vt:lpstr>Review: Heterogeneous Catalyst</vt:lpstr>
      <vt:lpstr>Review: Types of Boundary Conditions</vt:lpstr>
      <vt:lpstr>Review: Transport &amp; Rxn Limited Rates</vt:lpstr>
      <vt:lpstr>Review: Mass Transfer Limited Rxn in PBR</vt:lpstr>
      <vt:lpstr>Shrinking Core Model</vt:lpstr>
      <vt:lpstr>Catalyst Regeneration</vt:lpstr>
      <vt:lpstr>Mole Balance on O2 From r to r+Dr</vt:lpstr>
      <vt:lpstr>Mole Balance on O2 From r to r+Dr (2)</vt:lpstr>
      <vt:lpstr>Oxygen Concentration Profile &amp; Flux</vt:lpstr>
      <vt:lpstr>Mass Balance on Carbon (C)</vt:lpstr>
      <vt:lpstr>Time Required to Shrink Core to Radius R</vt:lpstr>
      <vt:lpstr>Time Required to Shrink Core to Radius R</vt:lpstr>
      <vt:lpstr>L20: Internal Diffusion Effects in Spherical Catalyst Particles</vt:lpstr>
      <vt:lpstr>Basic Molar Balance for Differential Element</vt:lpstr>
      <vt:lpstr>Diffusion Equation (Step 2)</vt:lpstr>
      <vt:lpstr>Diffusion &amp; Rxn in a Spherical Catalyst</vt:lpstr>
      <vt:lpstr>Dimensionless Variables</vt:lpstr>
      <vt:lpstr>Internal Effectiveness Factor, h</vt:lpstr>
      <vt:lpstr>Internal Diffusion &amp; Overall Rxn Rate</vt:lpstr>
      <vt:lpstr>Effectiveness Factor &amp; Rxn Rate</vt:lpstr>
      <vt:lpstr>Clicker Question</vt:lpstr>
      <vt:lpstr>Total Rate of Consumption of A  in Pellet, MA (mol/s)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mlkraft2</dc:creator>
  <cp:lastModifiedBy>Benjamin Griessmann</cp:lastModifiedBy>
  <cp:revision>241</cp:revision>
  <cp:lastPrinted>2014-11-10T16:55:09Z</cp:lastPrinted>
  <dcterms:created xsi:type="dcterms:W3CDTF">2009-04-06T16:34:51Z</dcterms:created>
  <dcterms:modified xsi:type="dcterms:W3CDTF">2015-09-03T16:46:11Z</dcterms:modified>
</cp:coreProperties>
</file>