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369" r:id="rId3"/>
    <p:sldId id="370" r:id="rId4"/>
    <p:sldId id="371" r:id="rId5"/>
    <p:sldId id="372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6" y="-112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12/17/14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89682" indent="-303724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14895" indent="-242979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00853" indent="-242979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86810" indent="-242979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72768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58726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44684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30642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D23EAC7-2AC1-AE44-8DB2-B7FE235CEF82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Microsoft_Equation3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oleObject" Target="../embeddings/Microsoft_Equation5.bin"/><Relationship Id="rId9" Type="http://schemas.openxmlformats.org/officeDocument/2006/relationships/image" Target="../media/image6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Relationship Id="rId3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27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marL="973138" indent="-515938">
              <a:buFontTx/>
              <a:buNone/>
            </a:pPr>
            <a:r>
              <a:rPr lang="en-US" sz="2800">
                <a:latin typeface="Arial" charset="0"/>
              </a:rPr>
              <a:t>Surface Reaction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9EEAF7-271B-0645-ADBB-A918CA86C59E}" type="slidenum">
              <a:rPr lang="sv-SE" sz="1400">
                <a:solidFill>
                  <a:srgbClr val="000000"/>
                </a:solidFill>
              </a:rPr>
              <a:pPr/>
              <a:t>10</a:t>
            </a:fld>
            <a:endParaRPr lang="sv-SE" sz="1400">
              <a:solidFill>
                <a:srgbClr val="000000"/>
              </a:solidFill>
            </a:endParaRPr>
          </a:p>
        </p:txBody>
      </p:sp>
      <p:graphicFrame>
        <p:nvGraphicFramePr>
          <p:cNvPr id="23556" name="Object 17"/>
          <p:cNvGraphicFramePr>
            <a:graphicFrameLocks noChangeAspect="1"/>
          </p:cNvGraphicFramePr>
          <p:nvPr/>
        </p:nvGraphicFramePr>
        <p:xfrm>
          <a:off x="2554288" y="1419225"/>
          <a:ext cx="363696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3" name="Equation" r:id="rId3" imgW="1992960" imgH="484560" progId="Equation.3">
                  <p:embed/>
                </p:oleObj>
              </mc:Choice>
              <mc:Fallback>
                <p:oleObj name="Equation" r:id="rId3" imgW="1992960" imgH="48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1419225"/>
                        <a:ext cx="363696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7" name="Group 16384"/>
          <p:cNvGrpSpPr>
            <a:grpSpLocks/>
          </p:cNvGrpSpPr>
          <p:nvPr/>
        </p:nvGrpSpPr>
        <p:grpSpPr bwMode="auto">
          <a:xfrm>
            <a:off x="781050" y="3182938"/>
            <a:ext cx="7575550" cy="1611312"/>
            <a:chOff x="874712" y="3268133"/>
            <a:chExt cx="7575015" cy="1610783"/>
          </a:xfrm>
        </p:grpSpPr>
        <p:grpSp>
          <p:nvGrpSpPr>
            <p:cNvPr id="23558" name="Group 16383"/>
            <p:cNvGrpSpPr>
              <a:grpSpLocks/>
            </p:cNvGrpSpPr>
            <p:nvPr/>
          </p:nvGrpSpPr>
          <p:grpSpPr bwMode="auto">
            <a:xfrm>
              <a:off x="6335707" y="3285067"/>
              <a:ext cx="2114020" cy="1556808"/>
              <a:chOff x="6335707" y="3285067"/>
              <a:chExt cx="2114020" cy="1556808"/>
            </a:xfrm>
          </p:grpSpPr>
          <p:graphicFrame>
            <p:nvGraphicFramePr>
              <p:cNvPr id="23571" name="Object 17"/>
              <p:cNvGraphicFramePr>
                <a:graphicFrameLocks noChangeAspect="1"/>
              </p:cNvGraphicFramePr>
              <p:nvPr/>
            </p:nvGraphicFramePr>
            <p:xfrm>
              <a:off x="6335707" y="3623732"/>
              <a:ext cx="401637" cy="3720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94" name="Equation" r:id="rId5" imgW="237600" imgH="191880" progId="Equation.3">
                      <p:embed/>
                    </p:oleObj>
                  </mc:Choice>
                  <mc:Fallback>
                    <p:oleObj name="Equation" r:id="rId5" imgW="237600" imgH="191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35707" y="3623732"/>
                            <a:ext cx="401637" cy="3720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72" name="Object 17"/>
              <p:cNvGraphicFramePr>
                <a:graphicFrameLocks noChangeAspect="1"/>
              </p:cNvGraphicFramePr>
              <p:nvPr/>
            </p:nvGraphicFramePr>
            <p:xfrm>
              <a:off x="7566019" y="4538663"/>
              <a:ext cx="241300" cy="303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95" name="Equation" r:id="rId7" imgW="136800" imgH="155160" progId="Equation.3">
                      <p:embed/>
                    </p:oleObj>
                  </mc:Choice>
                  <mc:Fallback>
                    <p:oleObj name="Equation" r:id="rId7" imgW="136800" imgH="155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66019" y="4538663"/>
                            <a:ext cx="241300" cy="303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8" name="Straight Connector 17"/>
              <p:cNvCxnSpPr/>
              <p:nvPr/>
            </p:nvCxnSpPr>
            <p:spPr>
              <a:xfrm flipH="1">
                <a:off x="6781383" y="4529780"/>
                <a:ext cx="1668344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984568" y="3691855"/>
                <a:ext cx="134610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6776620" y="3285589"/>
                <a:ext cx="4763" cy="126640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59" name="Group 30"/>
            <p:cNvGrpSpPr>
              <a:grpSpLocks/>
            </p:cNvGrpSpPr>
            <p:nvPr/>
          </p:nvGrpSpPr>
          <p:grpSpPr bwMode="auto">
            <a:xfrm>
              <a:off x="3516304" y="3268136"/>
              <a:ext cx="2130953" cy="1610780"/>
              <a:chOff x="3516304" y="3268136"/>
              <a:chExt cx="2130953" cy="1610780"/>
            </a:xfrm>
          </p:grpSpPr>
          <p:graphicFrame>
            <p:nvGraphicFramePr>
              <p:cNvPr id="23566" name="Object 17"/>
              <p:cNvGraphicFramePr>
                <a:graphicFrameLocks noChangeAspect="1"/>
              </p:cNvGraphicFramePr>
              <p:nvPr/>
            </p:nvGraphicFramePr>
            <p:xfrm>
              <a:off x="3516304" y="3665010"/>
              <a:ext cx="401637" cy="322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96" name="Equation" r:id="rId9" imgW="237600" imgH="191880" progId="Equation.3">
                      <p:embed/>
                    </p:oleObj>
                  </mc:Choice>
                  <mc:Fallback>
                    <p:oleObj name="Equation" r:id="rId9" imgW="237600" imgH="191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6304" y="3665010"/>
                            <a:ext cx="401637" cy="322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7" name="Object 17"/>
              <p:cNvGraphicFramePr>
                <a:graphicFrameLocks noChangeAspect="1"/>
              </p:cNvGraphicFramePr>
              <p:nvPr/>
            </p:nvGraphicFramePr>
            <p:xfrm>
              <a:off x="4784196" y="4516966"/>
              <a:ext cx="322262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97" name="Equation" r:id="rId10" imgW="191880" imgH="219240" progId="Equation.3">
                      <p:embed/>
                    </p:oleObj>
                  </mc:Choice>
                  <mc:Fallback>
                    <p:oleObj name="Equation" r:id="rId10" imgW="191880" imgH="2192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4196" y="4516966"/>
                            <a:ext cx="322262" cy="361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" name="Straight Connector 4"/>
              <p:cNvCxnSpPr/>
              <p:nvPr/>
            </p:nvCxnSpPr>
            <p:spPr>
              <a:xfrm flipH="1">
                <a:off x="3979642" y="4529781"/>
                <a:ext cx="166834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225688" y="3783901"/>
                <a:ext cx="134610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992341" y="3268133"/>
                <a:ext cx="3175" cy="126640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60" name="Group 29"/>
            <p:cNvGrpSpPr>
              <a:grpSpLocks/>
            </p:cNvGrpSpPr>
            <p:nvPr/>
          </p:nvGrpSpPr>
          <p:grpSpPr bwMode="auto">
            <a:xfrm>
              <a:off x="874712" y="3268133"/>
              <a:ext cx="2139419" cy="1516589"/>
              <a:chOff x="874712" y="3268133"/>
              <a:chExt cx="2139419" cy="1516589"/>
            </a:xfrm>
          </p:grpSpPr>
          <p:graphicFrame>
            <p:nvGraphicFramePr>
              <p:cNvPr id="23561" name="Object 17"/>
              <p:cNvGraphicFramePr>
                <a:graphicFrameLocks noChangeAspect="1"/>
              </p:cNvGraphicFramePr>
              <p:nvPr/>
            </p:nvGraphicFramePr>
            <p:xfrm>
              <a:off x="874712" y="3665008"/>
              <a:ext cx="401637" cy="322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98" name="Equation" r:id="rId12" imgW="237600" imgH="191880" progId="Equation.3">
                      <p:embed/>
                    </p:oleObj>
                  </mc:Choice>
                  <mc:Fallback>
                    <p:oleObj name="Equation" r:id="rId12" imgW="237600" imgH="191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4712" y="3665008"/>
                            <a:ext cx="401637" cy="322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2" name="Object 17"/>
              <p:cNvGraphicFramePr>
                <a:graphicFrameLocks noChangeAspect="1"/>
              </p:cNvGraphicFramePr>
              <p:nvPr/>
            </p:nvGraphicFramePr>
            <p:xfrm>
              <a:off x="2139950" y="4543422"/>
              <a:ext cx="22225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99" name="Equation" r:id="rId13" imgW="127800" imgH="136800" progId="Equation.3">
                      <p:embed/>
                    </p:oleObj>
                  </mc:Choice>
                  <mc:Fallback>
                    <p:oleObj name="Equation" r:id="rId13" imgW="127800" imgH="136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9950" y="4543422"/>
                            <a:ext cx="22225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7" name="Straight Connector 16"/>
              <p:cNvCxnSpPr/>
              <p:nvPr/>
            </p:nvCxnSpPr>
            <p:spPr>
              <a:xfrm flipH="1">
                <a:off x="1346167" y="4529781"/>
                <a:ext cx="1668344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341404" y="3268133"/>
                <a:ext cx="4763" cy="126640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1328705" y="3310981"/>
                <a:ext cx="865127" cy="896644"/>
              </a:xfrm>
              <a:custGeom>
                <a:avLst/>
                <a:gdLst>
                  <a:gd name="connsiteX0" fmla="*/ 0 w 863600"/>
                  <a:gd name="connsiteY0" fmla="*/ 897466 h 897466"/>
                  <a:gd name="connsiteX1" fmla="*/ 431800 w 863600"/>
                  <a:gd name="connsiteY1" fmla="*/ 804333 h 897466"/>
                  <a:gd name="connsiteX2" fmla="*/ 711200 w 863600"/>
                  <a:gd name="connsiteY2" fmla="*/ 567266 h 897466"/>
                  <a:gd name="connsiteX3" fmla="*/ 829733 w 863600"/>
                  <a:gd name="connsiteY3" fmla="*/ 237066 h 897466"/>
                  <a:gd name="connsiteX4" fmla="*/ 863600 w 863600"/>
                  <a:gd name="connsiteY4" fmla="*/ 0 h 89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600" h="897466">
                    <a:moveTo>
                      <a:pt x="0" y="897466"/>
                    </a:moveTo>
                    <a:cubicBezTo>
                      <a:pt x="156633" y="878416"/>
                      <a:pt x="313267" y="859366"/>
                      <a:pt x="431800" y="804333"/>
                    </a:cubicBezTo>
                    <a:cubicBezTo>
                      <a:pt x="550333" y="749300"/>
                      <a:pt x="644878" y="661810"/>
                      <a:pt x="711200" y="567266"/>
                    </a:cubicBezTo>
                    <a:cubicBezTo>
                      <a:pt x="777522" y="472722"/>
                      <a:pt x="804333" y="331610"/>
                      <a:pt x="829733" y="237066"/>
                    </a:cubicBezTo>
                    <a:cubicBezTo>
                      <a:pt x="855133" y="142522"/>
                      <a:pt x="863600" y="0"/>
                      <a:pt x="863600" y="0"/>
                    </a:cubicBezTo>
                  </a:path>
                </a:pathLst>
              </a:cu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19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D80438-E8B6-5049-B315-7DBC449CDE58}" type="slidenum">
              <a:rPr lang="sv-SE" sz="1400"/>
              <a:pPr/>
              <a:t>11</a:t>
            </a:fld>
            <a:endParaRPr lang="sv-SE" sz="1400"/>
          </a:p>
        </p:txBody>
      </p:sp>
      <p:pic>
        <p:nvPicPr>
          <p:cNvPr id="24579" name="Picture 1" descr="Screen Shot 2014-08-26 at 2.5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0"/>
            <a:ext cx="41148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Screen Shot 2014-08-26 at 3.00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351213"/>
            <a:ext cx="6400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Screen Shot 2014-08-26 at 3.00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056063"/>
            <a:ext cx="1908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Screen Shot 2014-08-26 at 3.00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4622800"/>
            <a:ext cx="14081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 descr="Screen Shot 2014-08-26 at 3.01.0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5208588"/>
            <a:ext cx="30114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Screen Shot 2014-08-26 at 3.01.2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908675"/>
            <a:ext cx="28527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1"/>
          <p:cNvGraphicFramePr>
            <a:graphicFrameLocks noChangeAspect="1"/>
          </p:cNvGraphicFramePr>
          <p:nvPr/>
        </p:nvGraphicFramePr>
        <p:xfrm>
          <a:off x="5132388" y="4676775"/>
          <a:ext cx="16097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17" name="Equation" r:id="rId9" imgW="1104900" imgH="266700" progId="Equation.3">
                  <p:embed/>
                </p:oleObj>
              </mc:Choice>
              <mc:Fallback>
                <p:oleObj name="Equation" r:id="rId9" imgW="1104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4676775"/>
                        <a:ext cx="16097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88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51E68D-DB52-BB47-A30A-CEB01117D580}" type="slidenum">
              <a:rPr lang="en-US" sz="1400">
                <a:cs typeface="Arial" charset="0"/>
              </a:rPr>
              <a:pPr/>
              <a:t>12</a:t>
            </a:fld>
            <a:endParaRPr lang="en-US" sz="1400"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55403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604" name="Picture 2" descr="Screen Shot 2014-08-26 at 3.0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52425"/>
            <a:ext cx="6858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Screen Shot 2014-08-26 at 3.0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22663"/>
            <a:ext cx="7651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Screen Shot 2014-08-26 at 3.08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4833938"/>
            <a:ext cx="30210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Screen Shot 2014-08-26 at 3.08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5680075"/>
            <a:ext cx="26193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0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2E78B9-1480-F544-900E-7B0886237CD4}" type="slidenum">
              <a:rPr lang="en-US" sz="1400">
                <a:cs typeface="Arial" charset="0"/>
              </a:rPr>
              <a:pPr/>
              <a:t>13</a:t>
            </a:fld>
            <a:endParaRPr lang="en-US" sz="1400"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628" name="Picture 8" descr="Screen Shot 2014-08-26 at 3.0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403475"/>
            <a:ext cx="2755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Screen Shot 2014-08-26 at 3.0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365500"/>
            <a:ext cx="43703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Screen Shot 2014-08-26 at 3.09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413250"/>
            <a:ext cx="24590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Screen Shot 2014-08-26 at 3.09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706563"/>
            <a:ext cx="1279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Screen Shot 2014-08-26 at 3.01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725488"/>
            <a:ext cx="285273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7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304DD9-8357-BB4D-BE42-61D84C92D24F}" type="slidenum">
              <a:rPr lang="en-US" sz="1400">
                <a:cs typeface="Arial" charset="0"/>
              </a:rPr>
              <a:pPr/>
              <a:t>14</a:t>
            </a:fld>
            <a:endParaRPr lang="en-US" sz="1400"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7652" name="Picture 11" descr="Screen Shot 2014-08-26 at 3.0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84188"/>
            <a:ext cx="245903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 descr="Screen Shot 2014-08-26 at 3.1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603375"/>
            <a:ext cx="22288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Screen Shot 2014-08-26 at 3.16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803525"/>
            <a:ext cx="62499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4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82EE2B-7068-D64A-B0D8-114793843E8E}" type="slidenum">
              <a:rPr lang="en-US" sz="1400">
                <a:cs typeface="Arial" charset="0"/>
              </a:rPr>
              <a:pPr/>
              <a:t>15</a:t>
            </a:fld>
            <a:endParaRPr lang="en-US" sz="1400"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1666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676" name="Picture 3" descr="Screen Shot 2014-08-26 at 3.1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47625"/>
            <a:ext cx="12271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Screen Shot 2014-08-26 at 3.1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03213"/>
            <a:ext cx="13192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Screen Shot 2014-08-26 at 3.1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920750"/>
            <a:ext cx="20510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creen Shot 2014-08-26 at 3.18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1824038"/>
            <a:ext cx="240506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creen Shot 2014-08-26 at 3.18.4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74938"/>
            <a:ext cx="31464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1135063" y="1546225"/>
            <a:ext cx="569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" charset="0"/>
              </a:rPr>
              <a:t>The Thiele modulus for this first order reaction is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138238" y="625475"/>
            <a:ext cx="569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" charset="0"/>
              </a:rPr>
              <a:t>For a first-order reaction, Equation (15-19) becomes</a:t>
            </a:r>
          </a:p>
        </p:txBody>
      </p:sp>
      <p:pic>
        <p:nvPicPr>
          <p:cNvPr id="28683" name="Picture 15" descr="Screen Shot 2014-08-26 at 3.28.2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543300"/>
            <a:ext cx="6858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4" descr="Screen Shot 2014-08-26 at 3.31.4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5946775"/>
            <a:ext cx="2552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46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2254BF-893A-A74F-948F-4F8C3B9D1A77}" type="slidenum">
              <a:rPr lang="en-US" sz="1400">
                <a:cs typeface="Arial" charset="0"/>
              </a:rPr>
              <a:pPr/>
              <a:t>16</a:t>
            </a:fld>
            <a:endParaRPr lang="en-US" sz="1400"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9700" name="Picture 1" descr="Screen Shot 2014-08-26 at 3.3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468438"/>
            <a:ext cx="594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4" descr="Screen Shot 2014-08-26 at 3.3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645025"/>
            <a:ext cx="2552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9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EC75CD-85E5-4B46-84EA-BA569176CB1B}" type="slidenum">
              <a:rPr lang="en-US" sz="1400">
                <a:cs typeface="Arial" charset="0"/>
              </a:rPr>
              <a:pPr/>
              <a:t>17</a:t>
            </a:fld>
            <a:endParaRPr lang="en-US" sz="1400">
              <a:cs typeface="Arial" charset="0"/>
            </a:endParaRPr>
          </a:p>
        </p:txBody>
      </p:sp>
      <p:pic>
        <p:nvPicPr>
          <p:cNvPr id="30723" name="Picture 2" descr="Screen Shot 2014-08-26 at 3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22263"/>
            <a:ext cx="65944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Screen Shot 2014-08-26 at 3.34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1546225"/>
            <a:ext cx="29098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Screen Shot 2014-08-26 at 3.34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11413"/>
            <a:ext cx="54784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Screen Shot 2014-08-26 at 3.34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416300"/>
            <a:ext cx="49244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Screen Shot 2014-08-26 at 3.35.1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002213"/>
            <a:ext cx="25003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Screen Shot 2014-08-26 at 3.35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5753100"/>
            <a:ext cx="3709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6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EA8340-40B1-D346-AEA0-EE7FDF9FD17A}" type="slidenum">
              <a:rPr lang="en-US" sz="1400">
                <a:cs typeface="Arial" charset="0"/>
              </a:rPr>
              <a:pPr/>
              <a:t>18</a:t>
            </a:fld>
            <a:endParaRPr lang="en-US" sz="1400">
              <a:cs typeface="Arial" charset="0"/>
            </a:endParaRPr>
          </a:p>
        </p:txBody>
      </p:sp>
      <p:pic>
        <p:nvPicPr>
          <p:cNvPr id="31747" name="Picture 8" descr="Screen Shot 2014-08-26 at 3.3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688975"/>
            <a:ext cx="37099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Screen Shot 2014-08-26 at 3.4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341438"/>
            <a:ext cx="63373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4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7734D3-1452-CA49-8238-58B2F353B17B}" type="slidenum">
              <a:rPr lang="en-US" sz="1400">
                <a:cs typeface="Arial" charset="0"/>
              </a:rPr>
              <a:pPr/>
              <a:t>19</a:t>
            </a:fld>
            <a:endParaRPr lang="en-US" sz="1400">
              <a:cs typeface="Arial" charset="0"/>
            </a:endParaRPr>
          </a:p>
        </p:txBody>
      </p:sp>
      <p:pic>
        <p:nvPicPr>
          <p:cNvPr id="32771" name="Picture 1" descr="Screen Shot 2014-08-26 at 3.4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36575"/>
            <a:ext cx="59436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5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74638"/>
            <a:ext cx="81788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Web </a:t>
            </a:r>
            <a:r>
              <a:rPr lang="sv-SE" b="1" dirty="0" err="1"/>
              <a:t>Lecture</a:t>
            </a:r>
            <a:r>
              <a:rPr lang="sv-SE" b="1" dirty="0"/>
              <a:t> </a:t>
            </a:r>
            <a:r>
              <a:rPr lang="sv-SE" b="1" dirty="0" smtClean="0"/>
              <a:t>27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Class </a:t>
            </a:r>
            <a:r>
              <a:rPr lang="sv-SE" b="1" dirty="0" err="1"/>
              <a:t>Lecture</a:t>
            </a:r>
            <a:r>
              <a:rPr lang="sv-SE" b="1" dirty="0"/>
              <a:t> </a:t>
            </a:r>
            <a:r>
              <a:rPr lang="sv-SE" b="1" dirty="0" smtClean="0"/>
              <a:t>23</a:t>
            </a:r>
            <a:endParaRPr lang="en-US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332" y="1600200"/>
            <a:ext cx="8847667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How Reaction Rate Varies with:</a:t>
            </a:r>
          </a:p>
          <a:p>
            <a:pPr marL="971550" indent="-514350">
              <a:buFontTx/>
              <a:buAutoNum type="arabicPeriod"/>
              <a:defRPr/>
            </a:pPr>
            <a:r>
              <a:rPr lang="en-US" sz="2800" dirty="0"/>
              <a:t>Temperature</a:t>
            </a:r>
          </a:p>
          <a:p>
            <a:pPr marL="971550" indent="-514350">
              <a:buFontTx/>
              <a:buAutoNum type="arabicPeriod"/>
              <a:defRPr/>
            </a:pPr>
            <a:r>
              <a:rPr lang="en-US" sz="2800" dirty="0"/>
              <a:t>Catalyst Particle Size</a:t>
            </a:r>
          </a:p>
          <a:p>
            <a:pPr marL="971550" indent="-514350">
              <a:buFontTx/>
              <a:buAutoNum type="arabicPeriod"/>
              <a:defRPr/>
            </a:pPr>
            <a:r>
              <a:rPr lang="en-US" sz="2800" dirty="0"/>
              <a:t>Eternal Flow Rate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For</a:t>
            </a:r>
          </a:p>
          <a:p>
            <a:pPr marL="971550" indent="-514350">
              <a:buFontTx/>
              <a:buAutoNum type="alphaUcPeriod"/>
              <a:defRPr/>
            </a:pPr>
            <a:r>
              <a:rPr lang="en-US" sz="2800" dirty="0"/>
              <a:t>Reaction Rate Limited Reactors</a:t>
            </a:r>
          </a:p>
          <a:p>
            <a:pPr marL="971550" indent="-514350">
              <a:buFontTx/>
              <a:buAutoNum type="alphaUcPeriod"/>
              <a:defRPr/>
            </a:pPr>
            <a:r>
              <a:rPr lang="en-US" sz="2800" dirty="0"/>
              <a:t>Internal Diffusion Limited Reactions</a:t>
            </a:r>
          </a:p>
          <a:p>
            <a:pPr marL="971550" indent="-514350">
              <a:buFontTx/>
              <a:buAutoNum type="alphaUcPeriod"/>
              <a:defRPr/>
            </a:pPr>
            <a:r>
              <a:rPr lang="en-US" sz="2800" dirty="0"/>
              <a:t>External Rate Limited Reactions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And all 9 combinations of numbers and letters,</a:t>
            </a:r>
            <a:br>
              <a:rPr lang="en-US" sz="2800" dirty="0"/>
            </a:br>
            <a:r>
              <a:rPr lang="en-US" sz="2800" dirty="0"/>
              <a:t>Eq. 1A, 1B, 1C, 2A, 2B, 2C and 3A, 3B and 3C.</a:t>
            </a:r>
          </a:p>
        </p:txBody>
      </p:sp>
    </p:spTree>
    <p:extLst>
      <p:ext uri="{BB962C8B-B14F-4D97-AF65-F5344CB8AC3E}">
        <p14:creationId xmlns:p14="http://schemas.microsoft.com/office/powerpoint/2010/main" val="29650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766DB2-EDED-0E43-93D9-5782C9C29C49}" type="slidenum">
              <a:rPr lang="en-US" sz="1400">
                <a:cs typeface="Arial" charset="0"/>
              </a:rPr>
              <a:pPr/>
              <a:t>20</a:t>
            </a:fld>
            <a:endParaRPr lang="en-US" sz="1400">
              <a:cs typeface="Arial" charset="0"/>
            </a:endParaRPr>
          </a:p>
        </p:txBody>
      </p:sp>
      <p:pic>
        <p:nvPicPr>
          <p:cNvPr id="33795" name="Picture 1" descr="Screen Shot 2014-08-26 at 3.4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44475"/>
            <a:ext cx="5715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7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3020F1-1128-9941-977C-DC12DAB8B696}" type="slidenum">
              <a:rPr lang="en-US" sz="1400">
                <a:cs typeface="Arial" charset="0"/>
              </a:rPr>
              <a:pPr/>
              <a:t>21</a:t>
            </a:fld>
            <a:endParaRPr lang="en-US" sz="1400">
              <a:cs typeface="Arial" charset="0"/>
            </a:endParaRPr>
          </a:p>
        </p:txBody>
      </p:sp>
      <p:pic>
        <p:nvPicPr>
          <p:cNvPr id="34819" name="Picture 2" descr="Screen Shot 2014-08-26 at 3.4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593850"/>
            <a:ext cx="20542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 descr="Screen Shot 2014-08-26 at 3.4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149475"/>
            <a:ext cx="183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9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036638"/>
            <a:ext cx="6400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08000" y="5865813"/>
            <a:ext cx="823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Figure E15-1.1 Damaged cartilage. (Figure courtesy of Newsweek, 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September 3, 2001.)</a:t>
            </a:r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202FBA-20BC-0341-BEC3-874FD52F0F45}" type="slidenum">
              <a:rPr lang="sv-SE" sz="1400">
                <a:solidFill>
                  <a:srgbClr val="000000"/>
                </a:solidFill>
              </a:rPr>
              <a:pPr/>
              <a:t>22</a:t>
            </a:fld>
            <a:endParaRPr lang="sv-S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6867" name="Picture 5" descr="Screen Shot 2014-08-18 at 3.5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>
            <a:fillRect/>
          </a:stretch>
        </p:blipFill>
        <p:spPr bwMode="auto">
          <a:xfrm>
            <a:off x="914400" y="1797050"/>
            <a:ext cx="73152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A28B45-A8A4-3A45-96E3-9BB30B61B5FF}" type="slidenum">
              <a:rPr lang="sv-SE" sz="1400">
                <a:solidFill>
                  <a:srgbClr val="000000"/>
                </a:solidFill>
              </a:rPr>
              <a:pPr/>
              <a:t>23</a:t>
            </a:fld>
            <a:endParaRPr lang="sv-SE" sz="1400">
              <a:solidFill>
                <a:srgbClr val="000000"/>
              </a:solidFill>
            </a:endParaRP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1857375" y="4937125"/>
            <a:ext cx="549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00"/>
                </a:solidFill>
                <a:latin typeface="Times" charset="0"/>
              </a:rPr>
              <a:t>Diffusion of O</a:t>
            </a:r>
            <a:r>
              <a:rPr lang="en-US" sz="1800" baseline="-25000">
                <a:solidFill>
                  <a:srgbClr val="000000"/>
                </a:solidFill>
                <a:latin typeface="Times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 around collagen</a:t>
            </a:r>
          </a:p>
        </p:txBody>
      </p:sp>
    </p:spTree>
    <p:extLst>
      <p:ext uri="{BB962C8B-B14F-4D97-AF65-F5344CB8AC3E}">
        <p14:creationId xmlns:p14="http://schemas.microsoft.com/office/powerpoint/2010/main" val="1469946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7891" name="Picture 2" descr="Screen Shot 2014-08-18 at 3.5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539875"/>
            <a:ext cx="73152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577977-A923-0D46-8F81-7149808F7336}" type="slidenum">
              <a:rPr lang="sv-SE" sz="1400">
                <a:solidFill>
                  <a:srgbClr val="000000"/>
                </a:solidFill>
              </a:rPr>
              <a:pPr/>
              <a:t>24</a:t>
            </a:fld>
            <a:endParaRPr lang="sv-S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1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0CB4D-0424-B54C-9E32-6877438F5AB1}" type="slidenum">
              <a:rPr lang="sv-SE" sz="1400">
                <a:solidFill>
                  <a:srgbClr val="000000"/>
                </a:solidFill>
              </a:rPr>
              <a:pPr/>
              <a:t>25</a:t>
            </a:fld>
            <a:endParaRPr lang="sv-SE" sz="1400">
              <a:solidFill>
                <a:srgbClr val="000000"/>
              </a:solidFill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623888" y="1512888"/>
            <a:ext cx="6296025" cy="3519487"/>
            <a:chOff x="623875" y="1513117"/>
            <a:chExt cx="6570407" cy="3688223"/>
          </a:xfrm>
        </p:grpSpPr>
        <p:pic>
          <p:nvPicPr>
            <p:cNvPr id="38917" name="Picture 2" descr="Screen Shot 2014-08-27 at 3.05.4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75" y="1524623"/>
              <a:ext cx="6520586" cy="367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68579" y="1513117"/>
              <a:ext cx="2925703" cy="357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48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A7BA40-BD41-D74D-9DB7-016B23B5EA7B}" type="slidenum">
              <a:rPr lang="sv-SE" sz="1400">
                <a:solidFill>
                  <a:srgbClr val="000000"/>
                </a:solidFill>
              </a:rPr>
              <a:pPr/>
              <a:t>26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39939" name="Picture 1" descr="Screen Shot 2014-08-27 at 3.10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890588"/>
            <a:ext cx="18049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Screen Shot 2014-08-27 at 3.10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12925"/>
            <a:ext cx="15001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Screen Shot 2014-08-27 at 3.11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922713"/>
            <a:ext cx="16414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2" name="Group 12"/>
          <p:cNvGrpSpPr>
            <a:grpSpLocks/>
          </p:cNvGrpSpPr>
          <p:nvPr/>
        </p:nvGrpSpPr>
        <p:grpSpPr bwMode="auto">
          <a:xfrm>
            <a:off x="2012950" y="5030788"/>
            <a:ext cx="4999038" cy="796925"/>
            <a:chOff x="451736" y="2985950"/>
            <a:chExt cx="4999216" cy="796843"/>
          </a:xfrm>
        </p:grpSpPr>
        <p:pic>
          <p:nvPicPr>
            <p:cNvPr id="39944" name="Picture 9" descr="Screen Shot 2014-08-27 at 3.11.35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55"/>
            <a:stretch>
              <a:fillRect/>
            </a:stretch>
          </p:blipFill>
          <p:spPr bwMode="auto">
            <a:xfrm>
              <a:off x="451736" y="2988915"/>
              <a:ext cx="2000400" cy="79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10" descr="Screen Shot 2014-08-27 at 3.11.48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732" y="3027563"/>
              <a:ext cx="1565607" cy="53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15" descr="Screen Shot 2014-08-27 at 3.11.35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1"/>
            <a:stretch>
              <a:fillRect/>
            </a:stretch>
          </p:blipFill>
          <p:spPr bwMode="auto">
            <a:xfrm>
              <a:off x="3958543" y="2985950"/>
              <a:ext cx="1492409" cy="79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9943" name="Object 1"/>
          <p:cNvGraphicFramePr>
            <a:graphicFrameLocks noChangeAspect="1"/>
          </p:cNvGraphicFramePr>
          <p:nvPr/>
        </p:nvGraphicFramePr>
        <p:xfrm>
          <a:off x="3471863" y="2789238"/>
          <a:ext cx="19288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77" name="Equation" r:id="rId8" imgW="1206500" imgH="431800" progId="Equation.3">
                  <p:embed/>
                </p:oleObj>
              </mc:Choice>
              <mc:Fallback>
                <p:oleObj name="Equation" r:id="rId8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2789238"/>
                        <a:ext cx="192881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906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A70307-46B7-AC4E-A9AA-AED5FBDCCDE5}" type="slidenum">
              <a:rPr lang="sv-SE" sz="1400">
                <a:solidFill>
                  <a:srgbClr val="000000"/>
                </a:solidFill>
              </a:rPr>
              <a:pPr/>
              <a:t>27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40963" name="Picture 11" descr="Screen Shot 2014-08-27 at 3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920750"/>
            <a:ext cx="13223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3" descr="Screen Shot 2014-08-27 at 3.12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854200"/>
            <a:ext cx="53943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6" descr="Screen Shot 2014-08-27 at 3.12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7363"/>
            <a:ext cx="12430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7" descr="Screen Shot 2014-08-27 at 3.1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614738"/>
            <a:ext cx="13112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8" descr="Screen Shot 2014-08-27 at 3.13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189413"/>
            <a:ext cx="17049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Screen Shot 2014-08-27 at 3.19.2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752975"/>
            <a:ext cx="1749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989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0AB3E9-F8CE-524D-B679-3D4F0BA02538}" type="slidenum">
              <a:rPr lang="sv-SE" sz="1400">
                <a:solidFill>
                  <a:srgbClr val="000000"/>
                </a:solidFill>
              </a:rPr>
              <a:pPr/>
              <a:t>28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41987" name="Picture 1" descr="Screen Shot 2014-08-27 at 3.2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7313"/>
            <a:ext cx="6154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Screen Shot 2014-08-27 at 3.1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300663"/>
            <a:ext cx="12731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5C92E-69AE-EE4C-9AAC-2E90C72CFCAA}" type="slidenum">
              <a:rPr lang="sv-SE" sz="1400">
                <a:solidFill>
                  <a:srgbClr val="000000"/>
                </a:solidFill>
              </a:rPr>
              <a:pPr/>
              <a:t>3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15363" name="Picture 1" descr="Arrheniu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7788"/>
            <a:ext cx="22891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Arrhenius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 bwMode="auto">
          <a:xfrm>
            <a:off x="3141663" y="3352800"/>
            <a:ext cx="21939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0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E4835E-8A6B-4A4D-8C97-D9638160C3C4}" type="slidenum">
              <a:rPr lang="sv-SE" sz="1400">
                <a:solidFill>
                  <a:srgbClr val="000000"/>
                </a:solidFill>
              </a:rPr>
              <a:pPr/>
              <a:t>4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16387" name="Picture 3" descr="Sherwoo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85725"/>
            <a:ext cx="225583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chmidt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85725"/>
            <a:ext cx="212566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chmidt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-2"/>
          <a:stretch>
            <a:fillRect/>
          </a:stretch>
        </p:blipFill>
        <p:spPr bwMode="auto">
          <a:xfrm>
            <a:off x="5262563" y="3341688"/>
            <a:ext cx="22987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Sherwood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" b="2087"/>
          <a:stretch>
            <a:fillRect/>
          </a:stretch>
        </p:blipFill>
        <p:spPr bwMode="auto">
          <a:xfrm>
            <a:off x="1538288" y="3308350"/>
            <a:ext cx="22098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234C3E-968F-A14D-A15B-BE8504BFC778}" type="slidenum">
              <a:rPr lang="sv-SE" sz="1400">
                <a:solidFill>
                  <a:srgbClr val="000000"/>
                </a:solidFill>
              </a:rPr>
              <a:pPr/>
              <a:t>5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17411" name="Picture 1" descr="Reynold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4288"/>
            <a:ext cx="22383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Prandtl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7938"/>
            <a:ext cx="2268537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Nusselt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0163"/>
            <a:ext cx="22764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Nusselt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3309938"/>
            <a:ext cx="22796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Prandtl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/>
          <a:stretch>
            <a:fillRect/>
          </a:stretch>
        </p:blipFill>
        <p:spPr bwMode="auto">
          <a:xfrm>
            <a:off x="3387725" y="3257550"/>
            <a:ext cx="22367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Reynolds2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225800"/>
            <a:ext cx="22621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3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800"/>
            <a:ext cx="8229600" cy="59483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/>
              <a:t>Internal Diffusion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How will we know these trends discussed in the last slide:</a:t>
            </a:r>
          </a:p>
          <a:p>
            <a:pPr marL="971550" indent="-514350">
              <a:buFontTx/>
              <a:buAutoNum type="arabicPeriod"/>
              <a:defRPr/>
            </a:pPr>
            <a:r>
              <a:rPr lang="en-US" sz="2800" dirty="0" smtClean="0"/>
              <a:t>Solve the diffusion and reaction equation for catalyst particle for concentration gradient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2BF77C-3554-6541-8384-3FB2FD9304AA}" type="slidenum">
              <a:rPr lang="sv-SE" sz="1400">
                <a:solidFill>
                  <a:srgbClr val="000000"/>
                </a:solidFill>
              </a:rPr>
              <a:pPr/>
              <a:t>6</a:t>
            </a:fld>
            <a:endParaRPr lang="sv-SE" sz="1400">
              <a:solidFill>
                <a:srgbClr val="000000"/>
              </a:solidFill>
            </a:endParaRPr>
          </a:p>
        </p:txBody>
      </p:sp>
      <p:graphicFrame>
        <p:nvGraphicFramePr>
          <p:cNvPr id="19460" name="Object 17"/>
          <p:cNvGraphicFramePr>
            <a:graphicFrameLocks noChangeAspect="1"/>
          </p:cNvGraphicFramePr>
          <p:nvPr/>
        </p:nvGraphicFramePr>
        <p:xfrm>
          <a:off x="3133725" y="2636838"/>
          <a:ext cx="28352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97" name="Equation" r:id="rId3" imgW="1407960" imgH="466200" progId="Equation.3">
                  <p:embed/>
                </p:oleObj>
              </mc:Choice>
              <mc:Fallback>
                <p:oleObj name="Equation" r:id="rId3" imgW="1407960" imgH="46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2636838"/>
                        <a:ext cx="283527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810000"/>
            <a:ext cx="359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0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marL="973138" indent="-515938">
              <a:buFontTx/>
              <a:buNone/>
            </a:pPr>
            <a:r>
              <a:rPr lang="en-US" sz="2800">
                <a:latin typeface="Arial" charset="0"/>
              </a:rPr>
              <a:t>2.	Find the true rate of reaction as a function of the external and internal surface reactions.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00F38-AD5C-284D-8962-E90BA084B866}" type="slidenum">
              <a:rPr lang="sv-SE" sz="1400">
                <a:solidFill>
                  <a:srgbClr val="000000"/>
                </a:solidFill>
              </a:rPr>
              <a:pPr/>
              <a:t>7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20484" name="Picture 3" descr="Screen Shot 2014-09-04 at 5.0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581150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Screen Shot 2014-09-04 at 5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808288"/>
            <a:ext cx="48450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Screen Shot 2014-09-04 at 5.01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656013"/>
            <a:ext cx="4572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Screen Shot 2014-09-04 at 5.02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670425"/>
            <a:ext cx="59436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0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BE1487-E485-9347-A8BA-60B27F445757}" type="slidenum">
              <a:rPr lang="sv-SE" sz="1400">
                <a:solidFill>
                  <a:srgbClr val="000000"/>
                </a:solidFill>
              </a:rPr>
              <a:pPr/>
              <a:t>8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21507" name="Picture 2" descr="Screen Shot 2014-09-04 at 5.0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660400"/>
            <a:ext cx="6400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1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marL="973138" indent="-515938">
              <a:buFontTx/>
              <a:buNone/>
            </a:pPr>
            <a:r>
              <a:rPr lang="en-US" sz="2800">
                <a:latin typeface="Arial" charset="0"/>
              </a:rPr>
              <a:t>Internal Diffusion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585AD0-9A4E-AB4D-B78E-1B2B6F5E1984}" type="slidenum">
              <a:rPr lang="sv-SE" sz="1400">
                <a:solidFill>
                  <a:srgbClr val="000000"/>
                </a:solidFill>
              </a:rPr>
              <a:pPr/>
              <a:t>9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22532" name="Picture 6" descr="Screen Shot 2014-09-04 at 5.0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946150"/>
            <a:ext cx="47434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Screen Shot 2014-09-04 at 5.02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706563"/>
            <a:ext cx="62674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17"/>
          <p:cNvGraphicFramePr>
            <a:graphicFrameLocks noChangeAspect="1"/>
          </p:cNvGraphicFramePr>
          <p:nvPr/>
        </p:nvGraphicFramePr>
        <p:xfrm>
          <a:off x="3017838" y="3995738"/>
          <a:ext cx="2887662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69" name="Equation" r:id="rId5" imgW="1819080" imgH="1499400" progId="Equation.3">
                  <p:embed/>
                </p:oleObj>
              </mc:Choice>
              <mc:Fallback>
                <p:oleObj name="Equation" r:id="rId5" imgW="1819080" imgH="149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3995738"/>
                        <a:ext cx="2887662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5" name="Group 3"/>
          <p:cNvGrpSpPr>
            <a:grpSpLocks/>
          </p:cNvGrpSpPr>
          <p:nvPr/>
        </p:nvGrpSpPr>
        <p:grpSpPr bwMode="auto">
          <a:xfrm>
            <a:off x="2260600" y="3198813"/>
            <a:ext cx="1955800" cy="758825"/>
            <a:chOff x="2260604" y="3198203"/>
            <a:chExt cx="1955797" cy="759833"/>
          </a:xfrm>
        </p:grpSpPr>
        <p:pic>
          <p:nvPicPr>
            <p:cNvPr id="22536" name="Picture 9" descr="Screen Shot 2014-09-04 at 5.01.5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51"/>
            <a:stretch>
              <a:fillRect/>
            </a:stretch>
          </p:blipFill>
          <p:spPr bwMode="auto">
            <a:xfrm>
              <a:off x="2463813" y="3198203"/>
              <a:ext cx="1752588" cy="75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Box 2"/>
            <p:cNvSpPr txBox="1">
              <a:spLocks noChangeArrowheads="1"/>
            </p:cNvSpPr>
            <p:nvPr/>
          </p:nvSpPr>
          <p:spPr bwMode="auto">
            <a:xfrm>
              <a:off x="2260604" y="3403622"/>
              <a:ext cx="55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43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2070</TotalTime>
  <Words>177</Words>
  <Application>Microsoft Macintosh PowerPoint</Application>
  <PresentationFormat>On-screen Show (4:3)</PresentationFormat>
  <Paragraphs>51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Lecture_1_draft_yellow</vt:lpstr>
      <vt:lpstr>Microsoft Equation</vt:lpstr>
      <vt:lpstr>Equation</vt:lpstr>
      <vt:lpstr>Lecture 27</vt:lpstr>
      <vt:lpstr>Web Lecture 27 Class Lecture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Benjamin Griessmann</cp:lastModifiedBy>
  <cp:revision>64</cp:revision>
  <dcterms:created xsi:type="dcterms:W3CDTF">2010-08-03T20:46:36Z</dcterms:created>
  <dcterms:modified xsi:type="dcterms:W3CDTF">2014-12-17T20:09:59Z</dcterms:modified>
</cp:coreProperties>
</file>