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931" r:id="rId1"/>
  </p:sldMasterIdLst>
  <p:notesMasterIdLst>
    <p:notesMasterId r:id="rId31"/>
  </p:notesMasterIdLst>
  <p:sldIdLst>
    <p:sldId id="256" r:id="rId2"/>
    <p:sldId id="342" r:id="rId3"/>
    <p:sldId id="344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357" r:id="rId17"/>
    <p:sldId id="358" r:id="rId18"/>
    <p:sldId id="359" r:id="rId19"/>
    <p:sldId id="360" r:id="rId20"/>
    <p:sldId id="361" r:id="rId21"/>
    <p:sldId id="362" r:id="rId22"/>
    <p:sldId id="363" r:id="rId23"/>
    <p:sldId id="364" r:id="rId24"/>
    <p:sldId id="365" r:id="rId25"/>
    <p:sldId id="367" r:id="rId26"/>
    <p:sldId id="368" r:id="rId27"/>
    <p:sldId id="369" r:id="rId28"/>
    <p:sldId id="275" r:id="rId29"/>
    <p:sldId id="305" r:id="rId30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32">
          <p15:clr>
            <a:srgbClr val="A4A3A4"/>
          </p15:clr>
        </p15:guide>
        <p15:guide id="2" pos="58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mma Sundin" initials="E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18CA"/>
    <a:srgbClr val="0CA413"/>
    <a:srgbClr val="FF00FF"/>
    <a:srgbClr val="009900"/>
    <a:srgbClr val="0070C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ellanmörkt forma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51" autoAdjust="0"/>
    <p:restoredTop sz="95932" autoAdjust="0"/>
  </p:normalViewPr>
  <p:slideViewPr>
    <p:cSldViewPr snapToGrid="0" snapToObjects="1">
      <p:cViewPr varScale="1">
        <p:scale>
          <a:sx n="74" d="100"/>
          <a:sy n="74" d="100"/>
        </p:scale>
        <p:origin x="1224" y="72"/>
      </p:cViewPr>
      <p:guideLst>
        <p:guide orient="horz" pos="532"/>
        <p:guide pos="58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4" Type="http://schemas.openxmlformats.org/officeDocument/2006/relationships/image" Target="../media/image5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4" Type="http://schemas.openxmlformats.org/officeDocument/2006/relationships/image" Target="../media/image6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6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4" Type="http://schemas.openxmlformats.org/officeDocument/2006/relationships/image" Target="../media/image7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e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00C9C-F7CC-9644-B283-7F16D0E36102}" type="datetimeFigureOut">
              <a:rPr lang="sv-SE" smtClean="0"/>
              <a:pPr/>
              <a:t>2016-08-21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BCFD4-C949-5D40-B0A9-392BFC48A0B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6077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27822-13DA-614F-A5CF-9257C28AC705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9634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6011-B8B5-468B-BE93-97A62380DEE1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148CC-0DD1-4F45-9641-AF18EA0E85B9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2BA9-6B03-49F2-9454-83AB1A065BB9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381465-48FE-49D4-891D-B87990B6636E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20BDC-DE9E-4C58-B14D-75E5B230C65E}" type="datetime1">
              <a:rPr lang="sv-SE"/>
              <a:pPr>
                <a:defRPr/>
              </a:pPr>
              <a:t>2016-08-21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BDE65-1CE4-4176-899E-E03A37923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B3500-8C73-4A2F-BA62-CD52D0845D9E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D4A0-9FAF-4167-B6DC-3619B3400A3C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C7970-A8A8-4925-B521-807F066E893B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6B1F-F3B4-418E-8CEA-C1E965DBBBB4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5F4C-FA4F-45E1-8075-694BDEE4742C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DF6A-7AB8-481C-837E-6DBC008C826D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F6FAD-D90C-4654-B693-6FA8F61F048E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1DF75-907E-423D-BDF1-A24A5FCECEC1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EF6196-B9CE-5843-91C1-69A8589C669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C675FB1-23DB-437C-96A2-1065FAADCB5A}" type="datetime1">
              <a:rPr lang="sv-SE" smtClean="0"/>
              <a:pPr/>
              <a:t>2016-08-21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bg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6EF6196-B9CE-5843-91C1-69A8589C669B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  <p:sldLayoutId id="2147483943" r:id="rId12"/>
    <p:sldLayoutId id="2147483944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25.png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image" Target="../media/image18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7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9.e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4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e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oleObject" Target="../embeddings/oleObject50.bin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5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6.bin"/><Relationship Id="rId10" Type="http://schemas.openxmlformats.org/officeDocument/2006/relationships/image" Target="../media/image52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48.bin"/><Relationship Id="rId14" Type="http://schemas.openxmlformats.org/officeDocument/2006/relationships/image" Target="../media/image54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52.bin"/><Relationship Id="rId10" Type="http://schemas.openxmlformats.org/officeDocument/2006/relationships/image" Target="../media/image58.wmf"/><Relationship Id="rId4" Type="http://schemas.openxmlformats.org/officeDocument/2006/relationships/image" Target="../media/image55.wmf"/><Relationship Id="rId9" Type="http://schemas.openxmlformats.org/officeDocument/2006/relationships/oleObject" Target="../embeddings/oleObject54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62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58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4.wmf"/><Relationship Id="rId5" Type="http://schemas.openxmlformats.org/officeDocument/2006/relationships/oleObject" Target="../embeddings/oleObject60.bin"/><Relationship Id="rId4" Type="http://schemas.openxmlformats.org/officeDocument/2006/relationships/image" Target="../media/image63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67.png"/><Relationship Id="rId4" Type="http://schemas.openxmlformats.org/officeDocument/2006/relationships/image" Target="../media/image66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69.wmf"/><Relationship Id="rId5" Type="http://schemas.openxmlformats.org/officeDocument/2006/relationships/oleObject" Target="../embeddings/oleObject64.bin"/><Relationship Id="rId4" Type="http://schemas.openxmlformats.org/officeDocument/2006/relationships/image" Target="../media/image68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72.wmf"/><Relationship Id="rId5" Type="http://schemas.openxmlformats.org/officeDocument/2006/relationships/oleObject" Target="../embeddings/oleObject67.bin"/><Relationship Id="rId4" Type="http://schemas.openxmlformats.org/officeDocument/2006/relationships/image" Target="../media/image71.wmf"/><Relationship Id="rId9" Type="http://schemas.openxmlformats.org/officeDocument/2006/relationships/image" Target="../media/image67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75.wmf"/><Relationship Id="rId5" Type="http://schemas.openxmlformats.org/officeDocument/2006/relationships/oleObject" Target="../embeddings/oleObject70.bin"/><Relationship Id="rId10" Type="http://schemas.openxmlformats.org/officeDocument/2006/relationships/image" Target="../media/image77.wmf"/><Relationship Id="rId4" Type="http://schemas.openxmlformats.org/officeDocument/2006/relationships/image" Target="../media/image74.wmf"/><Relationship Id="rId9" Type="http://schemas.openxmlformats.org/officeDocument/2006/relationships/oleObject" Target="../embeddings/oleObject72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18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3.bin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11" Type="http://schemas.openxmlformats.org/officeDocument/2006/relationships/image" Target="../media/image22.wmf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6.bin"/><Relationship Id="rId4" Type="http://schemas.openxmlformats.org/officeDocument/2006/relationships/image" Target="../media/image19.wmf"/><Relationship Id="rId9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rgbClr val="000000"/>
                </a:solidFill>
              </a:rPr>
              <a:t>Lecture</a:t>
            </a:r>
            <a:r>
              <a:rPr lang="sv-SE" dirty="0" smtClean="0">
                <a:solidFill>
                  <a:srgbClr val="000000"/>
                </a:solidFill>
              </a:rPr>
              <a:t> 4</a:t>
            </a:r>
            <a:endParaRPr lang="sv-S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Arrhenius Equation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10</a:t>
            </a:fld>
            <a:endParaRPr lang="sv-SE"/>
          </a:p>
        </p:txBody>
      </p:sp>
      <p:pic>
        <p:nvPicPr>
          <p:cNvPr id="18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76925" y="4076700"/>
            <a:ext cx="3049588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ktangel 11"/>
          <p:cNvSpPr>
            <a:spLocks noChangeArrowheads="1"/>
          </p:cNvSpPr>
          <p:nvPr/>
        </p:nvSpPr>
        <p:spPr bwMode="auto">
          <a:xfrm>
            <a:off x="787400" y="2463800"/>
            <a:ext cx="6680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sv-SE" sz="2000" dirty="0">
                <a:latin typeface="Arial" pitchFamily="34" charset="0"/>
                <a:cs typeface="Arial" pitchFamily="34" charset="0"/>
              </a:rPr>
              <a:t>E = Activation energy (cal/mol)</a:t>
            </a:r>
          </a:p>
          <a:p>
            <a:pPr>
              <a:spcAft>
                <a:spcPts val="600"/>
              </a:spcAft>
            </a:pPr>
            <a:r>
              <a:rPr lang="sv-SE" sz="2000" dirty="0">
                <a:latin typeface="Arial" pitchFamily="34" charset="0"/>
                <a:cs typeface="Arial" pitchFamily="34" charset="0"/>
              </a:rPr>
              <a:t>R = Gas constant (cal/mol*K)</a:t>
            </a:r>
          </a:p>
          <a:p>
            <a:pPr>
              <a:spcAft>
                <a:spcPts val="600"/>
              </a:spcAft>
            </a:pPr>
            <a:r>
              <a:rPr lang="sv-SE" sz="2000" dirty="0">
                <a:latin typeface="Arial" pitchFamily="34" charset="0"/>
                <a:cs typeface="Arial" pitchFamily="34" charset="0"/>
              </a:rPr>
              <a:t>T = Temperature (K)</a:t>
            </a:r>
          </a:p>
          <a:p>
            <a:pPr>
              <a:spcAft>
                <a:spcPts val="600"/>
              </a:spcAft>
            </a:pPr>
            <a:r>
              <a:rPr lang="sv-SE" sz="2000" dirty="0">
                <a:latin typeface="Arial" pitchFamily="34" charset="0"/>
                <a:cs typeface="Arial" pitchFamily="34" charset="0"/>
              </a:rPr>
              <a:t>A = Frequency factor (same units as rate constant k)</a:t>
            </a:r>
          </a:p>
          <a:p>
            <a:pPr>
              <a:spcAft>
                <a:spcPts val="600"/>
              </a:spcAft>
            </a:pPr>
            <a:r>
              <a:rPr lang="sv-SE" sz="2000" dirty="0">
                <a:latin typeface="Arial" pitchFamily="34" charset="0"/>
                <a:cs typeface="Arial" pitchFamily="34" charset="0"/>
              </a:rPr>
              <a:t>(units of A, and k, depend on overall reaction order)</a:t>
            </a: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73375" y="5244306"/>
            <a:ext cx="227965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758825" y="1601788"/>
          <a:ext cx="2925763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20" name="Equation" r:id="rId5" imgW="1180800" imgH="291960" progId="Equation.3">
                  <p:embed/>
                </p:oleObj>
              </mc:Choice>
              <mc:Fallback>
                <p:oleObj name="Equation" r:id="rId5" imgW="1180800" imgH="2919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825" y="1601788"/>
                        <a:ext cx="2925763" cy="728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3"/>
          <p:cNvGraphicFramePr>
            <a:graphicFrameLocks noChangeAspect="1"/>
          </p:cNvGraphicFramePr>
          <p:nvPr/>
        </p:nvGraphicFramePr>
        <p:xfrm>
          <a:off x="6912792" y="1643857"/>
          <a:ext cx="1985145" cy="13739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21" name="Equation" r:id="rId7" imgW="901700" imgH="622300" progId="Equation.3">
                  <p:embed/>
                </p:oleObj>
              </mc:Choice>
              <mc:Fallback>
                <p:oleObj name="Equation" r:id="rId7" imgW="901700" imgH="622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2792" y="1643857"/>
                        <a:ext cx="1985145" cy="13739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7" name="Group 36"/>
          <p:cNvGrpSpPr/>
          <p:nvPr/>
        </p:nvGrpSpPr>
        <p:grpSpPr>
          <a:xfrm>
            <a:off x="4741863" y="1601788"/>
            <a:ext cx="1989137" cy="1951831"/>
            <a:chOff x="4414838" y="1486694"/>
            <a:chExt cx="1989137" cy="1951831"/>
          </a:xfrm>
        </p:grpSpPr>
        <p:sp>
          <p:nvSpPr>
            <p:cNvPr id="38" name="Frihandsfigur 15"/>
            <p:cNvSpPr/>
            <p:nvPr/>
          </p:nvSpPr>
          <p:spPr>
            <a:xfrm>
              <a:off x="4778375" y="1528763"/>
              <a:ext cx="1625600" cy="1438275"/>
            </a:xfrm>
            <a:custGeom>
              <a:avLst/>
              <a:gdLst>
                <a:gd name="connsiteX0" fmla="*/ 0 w 1625600"/>
                <a:gd name="connsiteY0" fmla="*/ 1439333 h 1439333"/>
                <a:gd name="connsiteX1" fmla="*/ 677333 w 1625600"/>
                <a:gd name="connsiteY1" fmla="*/ 1117600 h 1439333"/>
                <a:gd name="connsiteX2" fmla="*/ 897466 w 1625600"/>
                <a:gd name="connsiteY2" fmla="*/ 237067 h 1439333"/>
                <a:gd name="connsiteX3" fmla="*/ 1625600 w 1625600"/>
                <a:gd name="connsiteY3" fmla="*/ 0 h 143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5600" h="1439333">
                  <a:moveTo>
                    <a:pt x="0" y="1439333"/>
                  </a:moveTo>
                  <a:cubicBezTo>
                    <a:pt x="263877" y="1378655"/>
                    <a:pt x="527755" y="1317978"/>
                    <a:pt x="677333" y="1117600"/>
                  </a:cubicBezTo>
                  <a:cubicBezTo>
                    <a:pt x="826911" y="917222"/>
                    <a:pt x="739422" y="423334"/>
                    <a:pt x="897466" y="237067"/>
                  </a:cubicBezTo>
                  <a:cubicBezTo>
                    <a:pt x="1055510" y="50800"/>
                    <a:pt x="1625600" y="0"/>
                    <a:pt x="1625600" y="0"/>
                  </a:cubicBezTo>
                </a:path>
              </a:pathLst>
            </a:cu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sv-SE" dirty="0"/>
                <a:t>    </a:t>
              </a:r>
            </a:p>
          </p:txBody>
        </p:sp>
        <p:grpSp>
          <p:nvGrpSpPr>
            <p:cNvPr id="39" name="Group 16"/>
            <p:cNvGrpSpPr/>
            <p:nvPr/>
          </p:nvGrpSpPr>
          <p:grpSpPr>
            <a:xfrm>
              <a:off x="4414838" y="1486694"/>
              <a:ext cx="1989137" cy="1951831"/>
              <a:chOff x="4414838" y="1486694"/>
              <a:chExt cx="1989137" cy="1951831"/>
            </a:xfrm>
          </p:grpSpPr>
          <p:cxnSp>
            <p:nvCxnSpPr>
              <p:cNvPr id="40" name="Rak 12"/>
              <p:cNvCxnSpPr/>
              <p:nvPr/>
            </p:nvCxnSpPr>
            <p:spPr>
              <a:xfrm rot="16200000" flipH="1">
                <a:off x="3992563" y="2235994"/>
                <a:ext cx="1516062" cy="17462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ak 13"/>
              <p:cNvCxnSpPr/>
              <p:nvPr/>
            </p:nvCxnSpPr>
            <p:spPr>
              <a:xfrm>
                <a:off x="4759325" y="2954338"/>
                <a:ext cx="1644650" cy="1587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TextBox 15"/>
              <p:cNvSpPr txBox="1">
                <a:spLocks noChangeArrowheads="1"/>
              </p:cNvSpPr>
              <p:nvPr/>
            </p:nvSpPr>
            <p:spPr bwMode="auto">
              <a:xfrm>
                <a:off x="6037263" y="2978150"/>
                <a:ext cx="363537" cy="4603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b="1">
                    <a:latin typeface="Perpetua" pitchFamily="18" charset="0"/>
                  </a:rPr>
                  <a:t>T</a:t>
                </a:r>
              </a:p>
            </p:txBody>
          </p:sp>
          <p:sp>
            <p:nvSpPr>
              <p:cNvPr id="43" name="TextBox 16"/>
              <p:cNvSpPr txBox="1">
                <a:spLocks noChangeArrowheads="1"/>
              </p:cNvSpPr>
              <p:nvPr/>
            </p:nvSpPr>
            <p:spPr bwMode="auto">
              <a:xfrm flipH="1">
                <a:off x="4414838" y="1917700"/>
                <a:ext cx="344487" cy="4619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b="1" dirty="0">
                    <a:latin typeface="Perpetua" pitchFamily="18" charset="0"/>
                  </a:rPr>
                  <a:t>k</a:t>
                </a:r>
              </a:p>
            </p:txBody>
          </p:sp>
        </p:grpSp>
      </p:grpSp>
      <p:sp>
        <p:nvSpPr>
          <p:cNvPr id="16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3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Reaction Engineering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11</a:t>
            </a:fld>
            <a:endParaRPr lang="sv-SE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90600" y="4953000"/>
            <a:ext cx="65690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These topics build upon one another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914400" y="28956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Arial" pitchFamily="34" charset="0"/>
                <a:cs typeface="Arial" pitchFamily="34" charset="0"/>
              </a:rPr>
              <a:t>Mole Balance</a:t>
            </a:r>
            <a:endParaRPr lang="th-TH" sz="2600">
              <a:latin typeface="Arial" pitchFamily="34" charset="0"/>
              <a:cs typeface="Perpetua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657600" y="28956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Arial" pitchFamily="34" charset="0"/>
                <a:ea typeface="Angsana New" pitchFamily="18" charset="0"/>
                <a:cs typeface="Arial" pitchFamily="34" charset="0"/>
              </a:rPr>
              <a:t>Rate Laws</a:t>
            </a:r>
            <a:endParaRPr lang="th-TH" sz="2600">
              <a:latin typeface="Arial" pitchFamily="34" charset="0"/>
              <a:ea typeface="Angsana New" pitchFamily="18" charset="0"/>
              <a:cs typeface="Perpetua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6400800" y="2895600"/>
            <a:ext cx="2362200" cy="8382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Stoichiometry</a:t>
            </a:r>
            <a:endParaRPr lang="th-TH" sz="2600">
              <a:solidFill>
                <a:schemeClr val="bg1"/>
              </a:solidFill>
              <a:latin typeface="Arial" pitchFamily="34" charset="0"/>
              <a:cs typeface="Perpetua"/>
            </a:endParaRPr>
          </a:p>
        </p:txBody>
      </p:sp>
      <p:sp>
        <p:nvSpPr>
          <p:cNvPr id="9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3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Algorithm</a:t>
            </a:r>
            <a:endParaRPr lang="en-US" b="1" dirty="0">
              <a:solidFill>
                <a:srgbClr val="E818CA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12</a:t>
            </a:fld>
            <a:endParaRPr lang="sv-SE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/>
          <a:srcRect r="13516"/>
          <a:stretch>
            <a:fillRect/>
          </a:stretch>
        </p:blipFill>
        <p:spPr bwMode="auto">
          <a:xfrm>
            <a:off x="5631657" y="2015445"/>
            <a:ext cx="1041573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upp 13"/>
          <p:cNvGrpSpPr/>
          <p:nvPr/>
        </p:nvGrpSpPr>
        <p:grpSpPr>
          <a:xfrm>
            <a:off x="890588" y="2544109"/>
            <a:ext cx="4392611" cy="577850"/>
            <a:chOff x="1413097" y="1872217"/>
            <a:chExt cx="4392611" cy="577850"/>
          </a:xfrm>
        </p:grpSpPr>
        <p:graphicFrame>
          <p:nvGraphicFramePr>
            <p:cNvPr id="20" name="Object 5"/>
            <p:cNvGraphicFramePr>
              <a:graphicFrameLocks noChangeAspect="1"/>
            </p:cNvGraphicFramePr>
            <p:nvPr/>
          </p:nvGraphicFramePr>
          <p:xfrm>
            <a:off x="4192809" y="1872217"/>
            <a:ext cx="1612899" cy="577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5688" name="Equation" r:id="rId4" imgW="761760" imgH="228600" progId="Equation.3">
                    <p:embed/>
                  </p:oleObj>
                </mc:Choice>
                <mc:Fallback>
                  <p:oleObj name="Equation" r:id="rId4" imgW="761760" imgH="2286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92809" y="1872217"/>
                          <a:ext cx="1612899" cy="577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Rektangel 9"/>
            <p:cNvSpPr/>
            <p:nvPr/>
          </p:nvSpPr>
          <p:spPr>
            <a:xfrm>
              <a:off x="1413097" y="1927753"/>
              <a:ext cx="284084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1: </a:t>
              </a:r>
              <a:r>
                <a:rPr lang="en-US" sz="26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Rate Law </a:t>
              </a:r>
              <a:endParaRPr lang="sv-SE" sz="26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upp 14"/>
          <p:cNvGrpSpPr/>
          <p:nvPr/>
        </p:nvGrpSpPr>
        <p:grpSpPr>
          <a:xfrm>
            <a:off x="874713" y="3695063"/>
            <a:ext cx="5317666" cy="577850"/>
            <a:chOff x="1413097" y="2697262"/>
            <a:chExt cx="5317666" cy="577850"/>
          </a:xfrm>
        </p:grpSpPr>
        <p:graphicFrame>
          <p:nvGraphicFramePr>
            <p:cNvPr id="23" name="Object 6"/>
            <p:cNvGraphicFramePr>
              <a:graphicFrameLocks noChangeAspect="1"/>
            </p:cNvGraphicFramePr>
            <p:nvPr/>
          </p:nvGraphicFramePr>
          <p:xfrm>
            <a:off x="4879402" y="2697262"/>
            <a:ext cx="1851361" cy="577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5689" name="Equation" r:id="rId6" imgW="736560" imgH="228600" progId="Equation.3">
                    <p:embed/>
                  </p:oleObj>
                </mc:Choice>
                <mc:Fallback>
                  <p:oleObj name="Equation" r:id="rId6" imgW="736560" imgH="2286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9402" y="2697262"/>
                          <a:ext cx="1851361" cy="577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Rektangel 10"/>
            <p:cNvSpPr/>
            <p:nvPr/>
          </p:nvSpPr>
          <p:spPr>
            <a:xfrm>
              <a:off x="1413097" y="2782669"/>
              <a:ext cx="335861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2:</a:t>
              </a:r>
              <a:r>
                <a:rPr lang="en-US" sz="26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Stoichiometry</a:t>
              </a:r>
              <a:endParaRPr lang="en-US" sz="2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upp 15"/>
          <p:cNvGrpSpPr/>
          <p:nvPr/>
        </p:nvGrpSpPr>
        <p:grpSpPr>
          <a:xfrm>
            <a:off x="890588" y="4998384"/>
            <a:ext cx="5301792" cy="500716"/>
            <a:chOff x="1413097" y="3697726"/>
            <a:chExt cx="5301792" cy="500716"/>
          </a:xfrm>
        </p:grpSpPr>
        <p:graphicFrame>
          <p:nvGraphicFramePr>
            <p:cNvPr id="26" name="Object 8"/>
            <p:cNvGraphicFramePr>
              <a:graphicFrameLocks noChangeAspect="1"/>
            </p:cNvGraphicFramePr>
            <p:nvPr/>
          </p:nvGraphicFramePr>
          <p:xfrm>
            <a:off x="5108339" y="3697726"/>
            <a:ext cx="160655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5690" name="Equation" r:id="rId8" imgW="761760" imgH="215640" progId="Equation.3">
                    <p:embed/>
                  </p:oleObj>
                </mc:Choice>
                <mc:Fallback>
                  <p:oleObj name="Equation" r:id="rId8" imgW="761760" imgH="21564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08339" y="3697726"/>
                          <a:ext cx="1606550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Rektangel 11"/>
            <p:cNvSpPr/>
            <p:nvPr/>
          </p:nvSpPr>
          <p:spPr>
            <a:xfrm>
              <a:off x="1413097" y="3705999"/>
              <a:ext cx="369524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3: Combine to get </a:t>
              </a:r>
            </a:p>
          </p:txBody>
        </p:sp>
      </p:grpSp>
      <p:sp>
        <p:nvSpPr>
          <p:cNvPr id="28" name="Rubrik 15"/>
          <p:cNvSpPr txBox="1">
            <a:spLocks/>
          </p:cNvSpPr>
          <p:nvPr/>
        </p:nvSpPr>
        <p:spPr>
          <a:xfrm>
            <a:off x="874713" y="1170922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How to find</a:t>
            </a:r>
            <a:endParaRPr kumimoji="0" lang="sv-SE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5" name="Object 8"/>
          <p:cNvGraphicFramePr>
            <a:graphicFrameLocks noChangeAspect="1"/>
          </p:cNvGraphicFramePr>
          <p:nvPr/>
        </p:nvGraphicFramePr>
        <p:xfrm>
          <a:off x="3638549" y="1774145"/>
          <a:ext cx="16065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691" name="Equation" r:id="rId10" imgW="761760" imgH="215640" progId="Equation.3">
                  <p:embed/>
                </p:oleObj>
              </mc:Choice>
              <mc:Fallback>
                <p:oleObj name="Equation" r:id="rId10" imgW="76176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49" y="1774145"/>
                        <a:ext cx="16065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3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Building Block 3: </a:t>
            </a:r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13</a:t>
            </a:fld>
            <a:endParaRPr lang="sv-SE"/>
          </a:p>
        </p:txBody>
      </p:sp>
      <p:sp>
        <p:nvSpPr>
          <p:cNvPr id="5" name="Platshållare för innehåll 5"/>
          <p:cNvSpPr>
            <a:spLocks noGrp="1"/>
          </p:cNvSpPr>
          <p:nvPr>
            <p:ph sz="quarter" idx="1"/>
          </p:nvPr>
        </p:nvSpPr>
        <p:spPr>
          <a:xfrm>
            <a:off x="914400" y="1435223"/>
            <a:ext cx="7797800" cy="5008562"/>
          </a:xfrm>
        </p:spPr>
        <p:txBody>
          <a:bodyPr>
            <a:normAutofit/>
          </a:bodyPr>
          <a:lstStyle/>
          <a:p>
            <a:pPr marL="0" indent="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We shall set up </a:t>
            </a:r>
            <a:r>
              <a:rPr lang="sv-SE" u="sng" dirty="0" smtClean="0">
                <a:solidFill>
                  <a:srgbClr val="0CA413"/>
                </a:solidFill>
                <a:latin typeface="Arial" pitchFamily="34" charset="0"/>
                <a:cs typeface="Arial" pitchFamily="34" charset="0"/>
              </a:rPr>
              <a:t>Stoichiometry Tables</a:t>
            </a:r>
            <a:r>
              <a:rPr lang="sv-SE" dirty="0" smtClean="0">
                <a:solidFill>
                  <a:srgbClr val="0CA41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using species A as our basis of calculation in the following reaction. We will use the stoichiometric tables to express the concentration as a function of conversion. We will combine </a:t>
            </a:r>
            <a:r>
              <a:rPr lang="sv-SE" dirty="0">
                <a:latin typeface="Arial" pitchFamily="34" charset="0"/>
                <a:cs typeface="Arial" pitchFamily="34" charset="0"/>
              </a:rPr>
              <a:t>C</a:t>
            </a:r>
            <a:r>
              <a:rPr lang="sv-SE" baseline="-25000" dirty="0">
                <a:latin typeface="Arial" pitchFamily="34" charset="0"/>
                <a:cs typeface="Arial" pitchFamily="34" charset="0"/>
              </a:rPr>
              <a:t>i</a:t>
            </a:r>
            <a:r>
              <a:rPr lang="sv-SE" dirty="0">
                <a:latin typeface="Arial" pitchFamily="34" charset="0"/>
                <a:cs typeface="Arial" pitchFamily="34" charset="0"/>
              </a:rPr>
              <a:t> = f(X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) with the appropriate </a:t>
            </a:r>
            <a:r>
              <a:rPr lang="sv-SE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to obtain -</a:t>
            </a:r>
            <a:r>
              <a:rPr lang="sv-SE" dirty="0">
                <a:latin typeface="Arial" pitchFamily="34" charset="0"/>
                <a:cs typeface="Arial" pitchFamily="34" charset="0"/>
              </a:rPr>
              <a:t>r</a:t>
            </a:r>
            <a:r>
              <a:rPr lang="sv-SE" baseline="-25000" dirty="0">
                <a:latin typeface="Arial" pitchFamily="34" charset="0"/>
                <a:cs typeface="Arial" pitchFamily="34" charset="0"/>
              </a:rPr>
              <a:t>A</a:t>
            </a:r>
            <a:r>
              <a:rPr lang="sv-SE" dirty="0">
                <a:latin typeface="Arial" pitchFamily="34" charset="0"/>
                <a:cs typeface="Arial" pitchFamily="34" charset="0"/>
              </a:rPr>
              <a:t> = f(X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marL="0" indent="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marL="0" indent="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marL="0" indent="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marL="0" indent="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marL="0" indent="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A is the limiting reactant.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sv-SE" u="sng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sv-SE" u="sng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2390775" y="4101470"/>
          <a:ext cx="4708525" cy="1245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673" name="Equation" r:id="rId3" imgW="1295280" imgH="393480" progId="Equation.3">
                  <p:embed/>
                </p:oleObj>
              </mc:Choice>
              <mc:Fallback>
                <p:oleObj name="Equation" r:id="rId3" imgW="129528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0775" y="4101470"/>
                        <a:ext cx="4708525" cy="12452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14</a:t>
            </a:fld>
            <a:endParaRPr lang="sv-SE"/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930275" y="1392238"/>
          <a:ext cx="3228975" cy="513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37" name="Equation" r:id="rId3" imgW="1117600" imgH="177800" progId="Equation.3">
                  <p:embed/>
                </p:oleObj>
              </mc:Choice>
              <mc:Fallback>
                <p:oleObj name="Equation" r:id="rId3" imgW="1117600" imgH="177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5" y="1392238"/>
                        <a:ext cx="3228975" cy="5137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952306"/>
              </p:ext>
            </p:extLst>
          </p:nvPr>
        </p:nvGraphicFramePr>
        <p:xfrm>
          <a:off x="815975" y="2509838"/>
          <a:ext cx="6122988" cy="125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38" name="Equation" r:id="rId5" imgW="2362200" imgH="482600" progId="Equation.3">
                  <p:embed/>
                </p:oleObj>
              </mc:Choice>
              <mc:Fallback>
                <p:oleObj name="Equation" r:id="rId5" imgW="2362200" imgH="482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975" y="2509838"/>
                        <a:ext cx="6122988" cy="1252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ruta 10"/>
          <p:cNvSpPr txBox="1"/>
          <p:nvPr/>
        </p:nvSpPr>
        <p:spPr>
          <a:xfrm>
            <a:off x="879475" y="1911428"/>
            <a:ext cx="788352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100" dirty="0" smtClean="0">
                <a:latin typeface="Arial" pitchFamily="34" charset="0"/>
                <a:cs typeface="Arial" pitchFamily="34" charset="0"/>
              </a:rPr>
              <a:t>For every mole of A that reacts,</a:t>
            </a:r>
            <a:r>
              <a:rPr lang="sv-SE" sz="2100" b="1" i="1" dirty="0" smtClean="0">
                <a:latin typeface="Arial" pitchFamily="34" charset="0"/>
                <a:cs typeface="Arial" pitchFamily="34" charset="0"/>
              </a:rPr>
              <a:t> b/a </a:t>
            </a:r>
            <a:r>
              <a:rPr lang="sv-SE" sz="2100" dirty="0" smtClean="0">
                <a:latin typeface="Arial" pitchFamily="34" charset="0"/>
                <a:cs typeface="Arial" pitchFamily="34" charset="0"/>
              </a:rPr>
              <a:t>moles of B react. </a:t>
            </a:r>
            <a:r>
              <a:rPr lang="sv-SE" sz="2100" dirty="0" err="1" smtClean="0">
                <a:latin typeface="Arial" pitchFamily="34" charset="0"/>
                <a:cs typeface="Arial" pitchFamily="34" charset="0"/>
              </a:rPr>
              <a:t>Therefore</a:t>
            </a:r>
            <a:r>
              <a:rPr lang="sv-SE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100" dirty="0" err="1" smtClean="0">
                <a:latin typeface="Arial" pitchFamily="34" charset="0"/>
                <a:cs typeface="Arial" pitchFamily="34" charset="0"/>
              </a:rPr>
              <a:t>moles</a:t>
            </a:r>
            <a:r>
              <a:rPr lang="sv-SE" sz="2100" dirty="0" smtClean="0">
                <a:latin typeface="Arial" pitchFamily="34" charset="0"/>
                <a:cs typeface="Arial" pitchFamily="34" charset="0"/>
              </a:rPr>
              <a:t> of B </a:t>
            </a:r>
            <a:r>
              <a:rPr lang="sv-SE" sz="2100" dirty="0" err="1" smtClean="0">
                <a:latin typeface="Arial" pitchFamily="34" charset="0"/>
                <a:cs typeface="Arial" pitchFamily="34" charset="0"/>
              </a:rPr>
              <a:t>remaining</a:t>
            </a:r>
            <a:r>
              <a:rPr lang="sv-SE" sz="21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ruta 6"/>
          <p:cNvSpPr txBox="1"/>
          <p:nvPr/>
        </p:nvSpPr>
        <p:spPr>
          <a:xfrm>
            <a:off x="914400" y="3671361"/>
            <a:ext cx="8229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Let 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Θ</a:t>
            </a:r>
            <a:r>
              <a:rPr lang="sv-SE" sz="2600" i="1" baseline="-25000" dirty="0" smtClean="0">
                <a:latin typeface="Arial" pitchFamily="34" charset="0"/>
                <a:cs typeface="Arial" pitchFamily="34" charset="0"/>
              </a:rPr>
              <a:t>B 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= N</a:t>
            </a:r>
            <a:r>
              <a:rPr lang="sv-SE" sz="2600" i="1" baseline="-25000" dirty="0" smtClean="0">
                <a:latin typeface="Arial" pitchFamily="34" charset="0"/>
                <a:cs typeface="Arial" pitchFamily="34" charset="0"/>
              </a:rPr>
              <a:t>B0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/N</a:t>
            </a:r>
            <a:r>
              <a:rPr lang="sv-SE" sz="2600" i="1" baseline="-25000" dirty="0" smtClean="0">
                <a:latin typeface="Arial" pitchFamily="34" charset="0"/>
                <a:cs typeface="Arial" pitchFamily="34" charset="0"/>
              </a:rPr>
              <a:t>A0</a:t>
            </a:r>
            <a:endParaRPr lang="sv-SE" sz="2600" i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Grupp 11"/>
          <p:cNvGrpSpPr/>
          <p:nvPr/>
        </p:nvGrpSpPr>
        <p:grpSpPr>
          <a:xfrm>
            <a:off x="822325" y="4173925"/>
            <a:ext cx="7493488" cy="1471226"/>
            <a:chOff x="809988" y="4333134"/>
            <a:chExt cx="8349887" cy="1639366"/>
          </a:xfrm>
        </p:grpSpPr>
        <p:sp>
          <p:nvSpPr>
            <p:cNvPr id="13" name="textruta 7"/>
            <p:cNvSpPr txBox="1"/>
            <p:nvPr/>
          </p:nvSpPr>
          <p:spPr>
            <a:xfrm>
              <a:off x="809988" y="4333134"/>
              <a:ext cx="8349887" cy="5487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Then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4" name="Object 8"/>
            <p:cNvGraphicFramePr>
              <a:graphicFrameLocks noChangeAspect="1"/>
            </p:cNvGraphicFramePr>
            <p:nvPr/>
          </p:nvGraphicFramePr>
          <p:xfrm>
            <a:off x="838291" y="4725406"/>
            <a:ext cx="3964170" cy="12470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7739" name="Equation" r:id="rId7" imgW="1371600" imgH="431640" progId="Equation.3">
                    <p:embed/>
                  </p:oleObj>
                </mc:Choice>
                <mc:Fallback>
                  <p:oleObj name="Equation" r:id="rId7" imgW="1371600" imgH="43164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8291" y="4725406"/>
                          <a:ext cx="3964170" cy="12470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5" name="Object 9"/>
          <p:cNvGraphicFramePr>
            <a:graphicFrameLocks noChangeAspect="1"/>
          </p:cNvGraphicFramePr>
          <p:nvPr/>
        </p:nvGraphicFramePr>
        <p:xfrm>
          <a:off x="822325" y="5565576"/>
          <a:ext cx="5960858" cy="1021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40" name="Equation" r:id="rId9" imgW="2298700" imgH="393700" progId="Equation.3">
                  <p:embed/>
                </p:oleObj>
              </mc:Choice>
              <mc:Fallback>
                <p:oleObj name="Equation" r:id="rId9" imgW="2298700" imgH="3937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325" y="5565576"/>
                        <a:ext cx="5960858" cy="10214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  System - </a:t>
            </a:r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r>
              <a:rPr lang="en-US" b="1" dirty="0" smtClean="0">
                <a:solidFill>
                  <a:srgbClr val="0CA413"/>
                </a:solidFill>
              </a:rPr>
              <a:t> Table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15</a:t>
            </a:fld>
            <a:endParaRPr lang="sv-SE"/>
          </a:p>
        </p:txBody>
      </p:sp>
      <p:graphicFrame>
        <p:nvGraphicFramePr>
          <p:cNvPr id="28" name="Tabell 2"/>
          <p:cNvGraphicFramePr>
            <a:graphicFrameLocks noGrp="1"/>
          </p:cNvGraphicFramePr>
          <p:nvPr/>
        </p:nvGraphicFramePr>
        <p:xfrm>
          <a:off x="795868" y="1341822"/>
          <a:ext cx="8229601" cy="5456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0372"/>
                <a:gridCol w="1240372"/>
                <a:gridCol w="1874453"/>
                <a:gridCol w="1404593"/>
                <a:gridCol w="2469811"/>
              </a:tblGrid>
              <a:tr h="545642">
                <a:tc>
                  <a:txBody>
                    <a:bodyPr/>
                    <a:lstStyle/>
                    <a:p>
                      <a:pPr algn="ctr"/>
                      <a:r>
                        <a:rPr lang="sv-SE" sz="2100" b="0" u="sng" dirty="0" smtClean="0">
                          <a:latin typeface="Arial" pitchFamily="34" charset="0"/>
                          <a:cs typeface="Arial" pitchFamily="34" charset="0"/>
                        </a:rPr>
                        <a:t>Species</a:t>
                      </a:r>
                      <a:endParaRPr lang="sv-SE" sz="21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100" b="0" u="sng" dirty="0" smtClean="0">
                          <a:latin typeface="Arial" pitchFamily="34" charset="0"/>
                          <a:cs typeface="Arial" pitchFamily="34" charset="0"/>
                        </a:rPr>
                        <a:t>Symbol</a:t>
                      </a:r>
                      <a:endParaRPr lang="sv-SE" sz="21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100" b="0" u="sng" dirty="0" smtClean="0">
                          <a:latin typeface="Arial" pitchFamily="34" charset="0"/>
                          <a:cs typeface="Arial" pitchFamily="34" charset="0"/>
                        </a:rPr>
                        <a:t>Initial</a:t>
                      </a:r>
                      <a:endParaRPr lang="sv-SE" sz="21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100" b="0" u="sng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21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100" b="0" u="sng" dirty="0" err="1" smtClean="0">
                          <a:latin typeface="Arial" pitchFamily="34" charset="0"/>
                          <a:cs typeface="Arial" pitchFamily="34" charset="0"/>
                        </a:rPr>
                        <a:t>Remaining</a:t>
                      </a:r>
                      <a:endParaRPr lang="sv-SE" sz="21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29" name="Tabell 9"/>
          <p:cNvGraphicFramePr>
            <a:graphicFrameLocks noGrp="1"/>
          </p:cNvGraphicFramePr>
          <p:nvPr/>
        </p:nvGraphicFramePr>
        <p:xfrm>
          <a:off x="643467" y="2370812"/>
          <a:ext cx="8229601" cy="5456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0372"/>
                <a:gridCol w="897461"/>
                <a:gridCol w="2159000"/>
                <a:gridCol w="1462957"/>
                <a:gridCol w="2469811"/>
              </a:tblGrid>
              <a:tr h="545642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B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B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B0</a:t>
                      </a:r>
                      <a:r>
                        <a:rPr lang="sv-SE" sz="2400" i="1" baseline="0" dirty="0" smtClean="0"/>
                        <a:t>=N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Θ</a:t>
                      </a:r>
                      <a:r>
                        <a:rPr lang="sv-SE" sz="2400" i="1" baseline="-25000" dirty="0" smtClean="0"/>
                        <a:t>B</a:t>
                      </a:r>
                      <a:endParaRPr lang="sv-SE" sz="2400" i="1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-b/aN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X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B</a:t>
                      </a:r>
                      <a:r>
                        <a:rPr lang="sv-SE" sz="2400" i="1" baseline="0" dirty="0" smtClean="0"/>
                        <a:t>=</a:t>
                      </a: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(Θ</a:t>
                      </a:r>
                      <a:r>
                        <a:rPr lang="sv-SE" sz="2400" i="1" baseline="-25000" dirty="0" smtClean="0"/>
                        <a:t>B</a:t>
                      </a:r>
                      <a:r>
                        <a:rPr lang="sv-SE" sz="2400" i="1" baseline="0" dirty="0" smtClean="0"/>
                        <a:t>-b/aX)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30" name="Tabell 10"/>
          <p:cNvGraphicFramePr>
            <a:graphicFrameLocks noGrp="1"/>
          </p:cNvGraphicFramePr>
          <p:nvPr/>
        </p:nvGraphicFramePr>
        <p:xfrm>
          <a:off x="643467" y="1799771"/>
          <a:ext cx="8229601" cy="5456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0372"/>
                <a:gridCol w="897461"/>
                <a:gridCol w="2217364"/>
                <a:gridCol w="1404593"/>
                <a:gridCol w="2469811"/>
              </a:tblGrid>
              <a:tr h="545642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A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A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A0</a:t>
                      </a:r>
                      <a:endParaRPr lang="sv-SE" sz="2400" i="1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-N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X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A</a:t>
                      </a:r>
                      <a:r>
                        <a:rPr lang="sv-SE" sz="2400" i="1" baseline="0" dirty="0" smtClean="0"/>
                        <a:t>=</a:t>
                      </a: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(1-X)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31" name="Tabell 19"/>
          <p:cNvGraphicFramePr>
            <a:graphicFrameLocks noGrp="1"/>
          </p:cNvGraphicFramePr>
          <p:nvPr/>
        </p:nvGraphicFramePr>
        <p:xfrm>
          <a:off x="795870" y="4100910"/>
          <a:ext cx="8229599" cy="9770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599"/>
                <a:gridCol w="1104900"/>
                <a:gridCol w="1993900"/>
                <a:gridCol w="1536700"/>
                <a:gridCol w="26035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Inert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I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baseline="0" dirty="0" smtClean="0"/>
                        <a:t>N</a:t>
                      </a:r>
                      <a:r>
                        <a:rPr lang="sv-SE" sz="2400" i="1" baseline="-25000" dirty="0" smtClean="0"/>
                        <a:t>I0</a:t>
                      </a:r>
                      <a:r>
                        <a:rPr lang="sv-SE" sz="2400" i="1" baseline="0" dirty="0" smtClean="0"/>
                        <a:t>=N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Θ</a:t>
                      </a:r>
                      <a:r>
                        <a:rPr lang="sv-SE" sz="2400" i="1" baseline="-25000" dirty="0" smtClean="0"/>
                        <a:t>I</a:t>
                      </a:r>
                      <a:endParaRPr lang="sv-SE" sz="2400" i="1" dirty="0" smtClean="0"/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----------</a:t>
                      </a:r>
                      <a:endParaRPr lang="sv-SE" sz="2400" i="1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baseline="0" dirty="0" smtClean="0"/>
                        <a:t>N</a:t>
                      </a:r>
                      <a:r>
                        <a:rPr lang="sv-SE" sz="2400" i="1" baseline="-25000" dirty="0" smtClean="0"/>
                        <a:t>I</a:t>
                      </a:r>
                      <a:r>
                        <a:rPr lang="sv-SE" sz="2400" i="1" baseline="0" dirty="0" smtClean="0"/>
                        <a:t>=N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Θ</a:t>
                      </a:r>
                      <a:r>
                        <a:rPr lang="sv-SE" sz="2400" i="1" baseline="-25000" dirty="0" smtClean="0"/>
                        <a:t>I</a:t>
                      </a:r>
                      <a:endParaRPr lang="sv-SE" sz="2400" i="1" dirty="0" smtClean="0"/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88">
                <a:tc>
                  <a:txBody>
                    <a:bodyPr/>
                    <a:lstStyle/>
                    <a:p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F</a:t>
                      </a:r>
                      <a:r>
                        <a:rPr lang="sv-SE" sz="2400" i="1" baseline="-25000" dirty="0" smtClean="0"/>
                        <a:t>T0</a:t>
                      </a:r>
                      <a:endParaRPr lang="sv-SE" sz="2400" i="1" dirty="0" smtClean="0"/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i="1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baseline="0" dirty="0" smtClean="0"/>
                        <a:t>N</a:t>
                      </a:r>
                      <a:r>
                        <a:rPr lang="sv-SE" sz="2400" i="1" baseline="-25000" dirty="0" smtClean="0"/>
                        <a:t>T</a:t>
                      </a:r>
                      <a:r>
                        <a:rPr lang="sv-SE" sz="2400" i="1" baseline="0" dirty="0" smtClean="0"/>
                        <a:t>=N</a:t>
                      </a:r>
                      <a:r>
                        <a:rPr lang="sv-SE" sz="2400" i="1" baseline="-25000" dirty="0" smtClean="0"/>
                        <a:t>T0</a:t>
                      </a:r>
                      <a:r>
                        <a:rPr lang="sv-SE" sz="2400" i="1" baseline="0" dirty="0" smtClean="0"/>
                        <a:t>+δN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X</a:t>
                      </a:r>
                      <a:endParaRPr lang="sv-SE" sz="2400" i="1" dirty="0" smtClean="0"/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pSp>
        <p:nvGrpSpPr>
          <p:cNvPr id="32" name="Grupp 27"/>
          <p:cNvGrpSpPr/>
          <p:nvPr/>
        </p:nvGrpSpPr>
        <p:grpSpPr>
          <a:xfrm>
            <a:off x="381000" y="5199062"/>
            <a:ext cx="5319712" cy="910211"/>
            <a:chOff x="681198" y="5012918"/>
            <a:chExt cx="5575473" cy="1015938"/>
          </a:xfrm>
        </p:grpSpPr>
        <p:sp>
          <p:nvSpPr>
            <p:cNvPr id="33" name="Platshållare för innehåll 5"/>
            <p:cNvSpPr txBox="1">
              <a:spLocks/>
            </p:cNvSpPr>
            <p:nvPr/>
          </p:nvSpPr>
          <p:spPr>
            <a:xfrm>
              <a:off x="681198" y="5154143"/>
              <a:ext cx="1502209" cy="874713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74320" marR="0" lvl="0" indent="-274320" algn="l" defTabSz="914400" rtl="0" eaLnBrk="1" fontAlgn="auto" latinLnBrk="0" hangingPunct="1">
                <a:lnSpc>
                  <a:spcPct val="100000"/>
                </a:lnSpc>
                <a:spcBef>
                  <a:spcPts val="580"/>
                </a:spcBef>
                <a:spcAft>
                  <a:spcPts val="0"/>
                </a:spcAft>
                <a:buClr>
                  <a:schemeClr val="accent1"/>
                </a:buClr>
                <a:buSzPct val="85000"/>
                <a:buFont typeface="Wingdings 2"/>
                <a:buNone/>
                <a:tabLst/>
                <a:defRPr/>
              </a:pPr>
              <a:r>
                <a:rPr kumimoji="0" lang="sv-SE" sz="26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Where</a:t>
              </a:r>
              <a:r>
                <a:rPr kumimoji="0" lang="sv-SE" sz="26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:</a:t>
              </a:r>
            </a:p>
          </p:txBody>
        </p:sp>
        <p:graphicFrame>
          <p:nvGraphicFramePr>
            <p:cNvPr id="34" name="Object 4"/>
            <p:cNvGraphicFramePr>
              <a:graphicFrameLocks noChangeAspect="1"/>
            </p:cNvGraphicFramePr>
            <p:nvPr/>
          </p:nvGraphicFramePr>
          <p:xfrm>
            <a:off x="2183407" y="5012918"/>
            <a:ext cx="4073264" cy="9018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740" name="Equation" r:id="rId3" imgW="1955520" imgH="431640" progId="Equation.3">
                    <p:embed/>
                  </p:oleObj>
                </mc:Choice>
                <mc:Fallback>
                  <p:oleObj name="Equation" r:id="rId3" imgW="1955520" imgH="4316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83407" y="5012918"/>
                          <a:ext cx="4073264" cy="9018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5" name="Grupp 11"/>
          <p:cNvGrpSpPr/>
          <p:nvPr/>
        </p:nvGrpSpPr>
        <p:grpSpPr>
          <a:xfrm>
            <a:off x="5761090" y="5202238"/>
            <a:ext cx="2938410" cy="812800"/>
            <a:chOff x="457198" y="5047488"/>
            <a:chExt cx="3279725" cy="907212"/>
          </a:xfrm>
        </p:grpSpPr>
        <p:graphicFrame>
          <p:nvGraphicFramePr>
            <p:cNvPr id="36" name="Object 4"/>
            <p:cNvGraphicFramePr>
              <a:graphicFrameLocks noChangeAspect="1"/>
            </p:cNvGraphicFramePr>
            <p:nvPr/>
          </p:nvGraphicFramePr>
          <p:xfrm>
            <a:off x="1266897" y="5047488"/>
            <a:ext cx="2470026" cy="907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741" name="Equation" r:id="rId5" imgW="1066680" imgH="393480" progId="Equation.3">
                    <p:embed/>
                  </p:oleObj>
                </mc:Choice>
                <mc:Fallback>
                  <p:oleObj name="Equation" r:id="rId5" imgW="1066680" imgH="39348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66897" y="5047488"/>
                          <a:ext cx="2470026" cy="9072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" name="Rektangel 24"/>
            <p:cNvSpPr/>
            <p:nvPr/>
          </p:nvSpPr>
          <p:spPr>
            <a:xfrm>
              <a:off x="457198" y="5225052"/>
              <a:ext cx="826452" cy="5496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and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38" name="Tabell 25"/>
          <p:cNvGraphicFramePr>
            <a:graphicFrameLocks noGrp="1"/>
          </p:cNvGraphicFramePr>
          <p:nvPr/>
        </p:nvGraphicFramePr>
        <p:xfrm>
          <a:off x="777878" y="2984186"/>
          <a:ext cx="8229599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599"/>
                <a:gridCol w="1104900"/>
                <a:gridCol w="1993900"/>
                <a:gridCol w="1536700"/>
                <a:gridCol w="26035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C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C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baseline="0" dirty="0" smtClean="0"/>
                        <a:t>N</a:t>
                      </a:r>
                      <a:r>
                        <a:rPr lang="sv-SE" sz="2400" i="1" baseline="-25000" dirty="0" smtClean="0"/>
                        <a:t>C0</a:t>
                      </a:r>
                      <a:r>
                        <a:rPr lang="sv-SE" sz="2400" i="1" baseline="0" dirty="0" smtClean="0"/>
                        <a:t>=N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Θ</a:t>
                      </a:r>
                      <a:r>
                        <a:rPr lang="sv-SE" sz="2400" i="1" baseline="-25000" dirty="0" smtClean="0"/>
                        <a:t>C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i="1" dirty="0" smtClean="0"/>
                        <a:t>+c/aN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X</a:t>
                      </a:r>
                      <a:endParaRPr lang="sv-SE" sz="2400" i="1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C</a:t>
                      </a:r>
                      <a:r>
                        <a:rPr lang="sv-SE" sz="2400" i="1" baseline="0" dirty="0" smtClean="0"/>
                        <a:t>=</a:t>
                      </a: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(Θ</a:t>
                      </a:r>
                      <a:r>
                        <a:rPr lang="sv-SE" sz="2400" i="1" baseline="-25000" dirty="0" smtClean="0"/>
                        <a:t>C</a:t>
                      </a:r>
                      <a:r>
                        <a:rPr lang="sv-SE" sz="2400" i="1" baseline="0" dirty="0" smtClean="0"/>
                        <a:t>+c/aX)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39" name="Tabell 26"/>
          <p:cNvGraphicFramePr>
            <a:graphicFrameLocks noGrp="1"/>
          </p:cNvGraphicFramePr>
          <p:nvPr/>
        </p:nvGraphicFramePr>
        <p:xfrm>
          <a:off x="777878" y="3612398"/>
          <a:ext cx="8229599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599"/>
                <a:gridCol w="1104900"/>
                <a:gridCol w="1993900"/>
                <a:gridCol w="1481667"/>
                <a:gridCol w="2658533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D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D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baseline="0" dirty="0" smtClean="0"/>
                        <a:t>N</a:t>
                      </a:r>
                      <a:r>
                        <a:rPr lang="sv-SE" sz="2400" i="1" baseline="-25000" dirty="0" smtClean="0"/>
                        <a:t>D0</a:t>
                      </a:r>
                      <a:r>
                        <a:rPr lang="sv-SE" sz="2400" i="1" baseline="0" dirty="0" smtClean="0"/>
                        <a:t>=N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Θ</a:t>
                      </a:r>
                      <a:r>
                        <a:rPr lang="sv-SE" sz="2400" i="1" baseline="-25000" dirty="0" smtClean="0"/>
                        <a:t>D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+d/aN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X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D</a:t>
                      </a:r>
                      <a:r>
                        <a:rPr lang="sv-SE" sz="2400" i="1" baseline="0" dirty="0" smtClean="0"/>
                        <a:t>=</a:t>
                      </a:r>
                      <a:r>
                        <a:rPr lang="sv-SE" sz="2400" i="1" dirty="0" smtClean="0"/>
                        <a:t>N</a:t>
                      </a:r>
                      <a:r>
                        <a:rPr lang="sv-SE" sz="2400" i="1" baseline="-25000" dirty="0" smtClean="0"/>
                        <a:t>A0</a:t>
                      </a:r>
                      <a:r>
                        <a:rPr lang="sv-SE" sz="2400" i="1" baseline="0" dirty="0" smtClean="0"/>
                        <a:t>(Θ</a:t>
                      </a:r>
                      <a:r>
                        <a:rPr lang="sv-SE" sz="2400" i="1" baseline="-25000" dirty="0" smtClean="0"/>
                        <a:t>D</a:t>
                      </a:r>
                      <a:r>
                        <a:rPr lang="sv-SE" sz="2400" i="1" baseline="0" dirty="0" smtClean="0"/>
                        <a:t>+d/aX)</a:t>
                      </a:r>
                      <a:endParaRPr lang="sv-SE" sz="2400" i="1" dirty="0" smtClean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sp>
        <p:nvSpPr>
          <p:cNvPr id="40" name="textruta 11"/>
          <p:cNvSpPr txBox="1"/>
          <p:nvPr/>
        </p:nvSpPr>
        <p:spPr>
          <a:xfrm>
            <a:off x="643468" y="6086157"/>
            <a:ext cx="7471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200" i="1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sv-SE" sz="2200" dirty="0" smtClean="0">
                <a:latin typeface="Arial" pitchFamily="34" charset="0"/>
                <a:cs typeface="Arial" pitchFamily="34" charset="0"/>
              </a:rPr>
              <a:t> = change in total number of mol per mol A reacted</a:t>
            </a:r>
            <a:endParaRPr lang="sv-SE" sz="2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r>
              <a:rPr lang="en-US" b="1" dirty="0" smtClean="0">
                <a:solidFill>
                  <a:schemeClr val="tx1"/>
                </a:solidFill>
              </a:rPr>
              <a:t> Constant Volume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16</a:t>
            </a:fld>
            <a:endParaRPr lang="sv-SE"/>
          </a:p>
        </p:txBody>
      </p:sp>
      <p:sp>
        <p:nvSpPr>
          <p:cNvPr id="17" name="Rektangel 11"/>
          <p:cNvSpPr/>
          <p:nvPr/>
        </p:nvSpPr>
        <p:spPr>
          <a:xfrm>
            <a:off x="603504" y="1477403"/>
            <a:ext cx="82296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Note: </a:t>
            </a:r>
            <a:r>
              <a:rPr lang="sv-SE" sz="2600" b="1" dirty="0" smtClean="0">
                <a:latin typeface="Arial" pitchFamily="34" charset="0"/>
                <a:cs typeface="Arial" pitchFamily="34" charset="0"/>
              </a:rPr>
              <a:t>If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the reaction occurs in the liquid phase</a:t>
            </a:r>
          </a:p>
          <a:p>
            <a:pPr algn="ctr">
              <a:buNone/>
            </a:pPr>
            <a:r>
              <a:rPr lang="sv-SE" sz="2600" b="1" dirty="0" smtClean="0">
                <a:latin typeface="Arial" pitchFamily="34" charset="0"/>
                <a:cs typeface="Arial" pitchFamily="34" charset="0"/>
              </a:rPr>
              <a:t>or</a:t>
            </a:r>
          </a:p>
          <a:p>
            <a:pPr algn="ctr">
              <a:buNone/>
            </a:pP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a gas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phase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reaction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occurs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in a rigid (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e.g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steel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batch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reactor</a:t>
            </a:r>
            <a:endParaRPr lang="sv-SE" sz="26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Grupp 24"/>
          <p:cNvGrpSpPr/>
          <p:nvPr/>
        </p:nvGrpSpPr>
        <p:grpSpPr>
          <a:xfrm>
            <a:off x="3692415" y="3421029"/>
            <a:ext cx="2096206" cy="501710"/>
            <a:chOff x="457201" y="2890777"/>
            <a:chExt cx="2096206" cy="501710"/>
          </a:xfrm>
        </p:grpSpPr>
        <p:graphicFrame>
          <p:nvGraphicFramePr>
            <p:cNvPr id="19" name="Object 4"/>
            <p:cNvGraphicFramePr>
              <a:graphicFrameLocks noChangeAspect="1"/>
            </p:cNvGraphicFramePr>
            <p:nvPr/>
          </p:nvGraphicFramePr>
          <p:xfrm>
            <a:off x="1484843" y="2941577"/>
            <a:ext cx="1068564" cy="4509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773" name="Equation" r:id="rId3" imgW="419100" imgH="177800" progId="Equation.3">
                    <p:embed/>
                  </p:oleObj>
                </mc:Choice>
                <mc:Fallback>
                  <p:oleObj name="Equation" r:id="rId3" imgW="419100" imgH="1778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4843" y="2941577"/>
                          <a:ext cx="1068564" cy="4509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Rektangel 12"/>
            <p:cNvSpPr/>
            <p:nvPr/>
          </p:nvSpPr>
          <p:spPr>
            <a:xfrm>
              <a:off x="457201" y="2890777"/>
              <a:ext cx="98135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b="1" dirty="0" err="1" smtClean="0">
                  <a:latin typeface="Arial" pitchFamily="34" charset="0"/>
                  <a:cs typeface="Arial" pitchFamily="34" charset="0"/>
                </a:rPr>
                <a:t>Then</a:t>
              </a:r>
              <a:endParaRPr lang="sv-SE" sz="2600" b="1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1" name="Grupp 24"/>
          <p:cNvGrpSpPr/>
          <p:nvPr/>
        </p:nvGrpSpPr>
        <p:grpSpPr>
          <a:xfrm>
            <a:off x="1970617" y="4143968"/>
            <a:ext cx="5801783" cy="2142532"/>
            <a:chOff x="1500717" y="3589102"/>
            <a:chExt cx="6113516" cy="2635960"/>
          </a:xfrm>
        </p:grpSpPr>
        <p:graphicFrame>
          <p:nvGraphicFramePr>
            <p:cNvPr id="22" name="Object 4"/>
            <p:cNvGraphicFramePr>
              <a:graphicFrameLocks noChangeAspect="1"/>
            </p:cNvGraphicFramePr>
            <p:nvPr/>
          </p:nvGraphicFramePr>
          <p:xfrm>
            <a:off x="1500717" y="3589102"/>
            <a:ext cx="5176662" cy="9795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774" name="Equation" r:id="rId5" imgW="2209800" imgH="419100" progId="Equation.3">
                    <p:embed/>
                  </p:oleObj>
                </mc:Choice>
                <mc:Fallback>
                  <p:oleObj name="Equation" r:id="rId5" imgW="2209800" imgH="4191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00717" y="3589102"/>
                          <a:ext cx="5176662" cy="9795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4"/>
            <p:cNvGraphicFramePr>
              <a:graphicFrameLocks noChangeAspect="1"/>
            </p:cNvGraphicFramePr>
            <p:nvPr/>
          </p:nvGraphicFramePr>
          <p:xfrm>
            <a:off x="1500717" y="4701930"/>
            <a:ext cx="6113516" cy="8961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775" name="Equation" r:id="rId7" imgW="2768600" imgH="406400" progId="Equation.3">
                    <p:embed/>
                  </p:oleObj>
                </mc:Choice>
                <mc:Fallback>
                  <p:oleObj name="Equation" r:id="rId7" imgW="2768600" imgH="40640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00717" y="4701930"/>
                          <a:ext cx="6113516" cy="8961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Rektangel 13"/>
            <p:cNvSpPr/>
            <p:nvPr/>
          </p:nvSpPr>
          <p:spPr>
            <a:xfrm>
              <a:off x="1500717" y="5732619"/>
              <a:ext cx="723275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etc.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r>
              <a:rPr lang="en-US" b="1" dirty="0" smtClean="0">
                <a:solidFill>
                  <a:schemeClr val="tx1"/>
                </a:solidFill>
              </a:rPr>
              <a:t> Constant Volume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17</a:t>
            </a:fld>
            <a:endParaRPr lang="sv-SE"/>
          </a:p>
        </p:txBody>
      </p:sp>
      <p:grpSp>
        <p:nvGrpSpPr>
          <p:cNvPr id="12" name="Grupp 5"/>
          <p:cNvGrpSpPr/>
          <p:nvPr/>
        </p:nvGrpSpPr>
        <p:grpSpPr>
          <a:xfrm>
            <a:off x="914400" y="1694657"/>
            <a:ext cx="7349067" cy="492443"/>
            <a:chOff x="914400" y="2002362"/>
            <a:chExt cx="7349067" cy="492443"/>
          </a:xfrm>
        </p:grpSpPr>
        <p:sp>
          <p:nvSpPr>
            <p:cNvPr id="13" name="textruta 3"/>
            <p:cNvSpPr txBox="1"/>
            <p:nvPr/>
          </p:nvSpPr>
          <p:spPr>
            <a:xfrm>
              <a:off x="914400" y="2002362"/>
              <a:ext cx="73490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Suppose</a:t>
              </a:r>
              <a:endParaRPr lang="sv-SE" sz="2600" b="1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4" name="Object 8"/>
            <p:cNvGraphicFramePr>
              <a:graphicFrameLocks noChangeAspect="1"/>
            </p:cNvGraphicFramePr>
            <p:nvPr/>
          </p:nvGraphicFramePr>
          <p:xfrm>
            <a:off x="2398713" y="2002362"/>
            <a:ext cx="2106612" cy="488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0824" name="Equation" r:id="rId3" imgW="876300" imgH="203200" progId="Equation.3">
                    <p:embed/>
                  </p:oleObj>
                </mc:Choice>
                <mc:Fallback>
                  <p:oleObj name="Equation" r:id="rId3" imgW="876300" imgH="2032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98713" y="2002362"/>
                          <a:ext cx="2106612" cy="4889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" name="Grupp 6"/>
          <p:cNvGrpSpPr/>
          <p:nvPr/>
        </p:nvGrpSpPr>
        <p:grpSpPr>
          <a:xfrm>
            <a:off x="927100" y="2359819"/>
            <a:ext cx="7349067" cy="554038"/>
            <a:chOff x="914400" y="2002362"/>
            <a:chExt cx="7349067" cy="554038"/>
          </a:xfrm>
        </p:grpSpPr>
        <p:sp>
          <p:nvSpPr>
            <p:cNvPr id="16" name="textruta 7"/>
            <p:cNvSpPr txBox="1"/>
            <p:nvPr/>
          </p:nvSpPr>
          <p:spPr>
            <a:xfrm>
              <a:off x="914400" y="2002362"/>
              <a:ext cx="73490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Batch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  <a:endParaRPr lang="sv-SE" sz="2600" b="1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8" name="Object 17"/>
            <p:cNvGraphicFramePr>
              <a:graphicFrameLocks noChangeAspect="1"/>
            </p:cNvGraphicFramePr>
            <p:nvPr/>
          </p:nvGraphicFramePr>
          <p:xfrm>
            <a:off x="2181225" y="2007125"/>
            <a:ext cx="1006475" cy="549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0825" name="Equation" r:id="rId5" imgW="419040" imgH="228600" progId="Equation.3">
                    <p:embed/>
                  </p:oleObj>
                </mc:Choice>
                <mc:Fallback>
                  <p:oleObj name="Equation" r:id="rId5" imgW="419040" imgH="22860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81225" y="2007125"/>
                          <a:ext cx="1006475" cy="5492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86345"/>
              </p:ext>
            </p:extLst>
          </p:nvPr>
        </p:nvGraphicFramePr>
        <p:xfrm>
          <a:off x="1096963" y="3101975"/>
          <a:ext cx="4424362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826" name="Equation" r:id="rId7" imgW="1841500" imgH="431800" progId="Equation.3">
                  <p:embed/>
                </p:oleObj>
              </mc:Choice>
              <mc:Fallback>
                <p:oleObj name="Equation" r:id="rId7" imgW="1841500" imgH="4318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6963" y="3101975"/>
                        <a:ext cx="4424362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" name="Grupp 12"/>
          <p:cNvGrpSpPr/>
          <p:nvPr/>
        </p:nvGrpSpPr>
        <p:grpSpPr>
          <a:xfrm>
            <a:off x="990600" y="4396029"/>
            <a:ext cx="7349067" cy="538715"/>
            <a:chOff x="914400" y="2002362"/>
            <a:chExt cx="7349067" cy="538715"/>
          </a:xfrm>
        </p:grpSpPr>
        <p:sp>
          <p:nvSpPr>
            <p:cNvPr id="26" name="textruta 10"/>
            <p:cNvSpPr txBox="1"/>
            <p:nvPr/>
          </p:nvSpPr>
          <p:spPr>
            <a:xfrm>
              <a:off x="914400" y="2002362"/>
              <a:ext cx="73490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Equimolar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feed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  <a:endParaRPr lang="sv-SE" sz="2600" b="1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27" name="Object 7"/>
            <p:cNvGraphicFramePr>
              <a:graphicFrameLocks noChangeAspect="1"/>
            </p:cNvGraphicFramePr>
            <p:nvPr/>
          </p:nvGraphicFramePr>
          <p:xfrm>
            <a:off x="3957638" y="2021965"/>
            <a:ext cx="1068387" cy="519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0827" name="Equation" r:id="rId9" imgW="444240" imgH="215640" progId="Equation.3">
                    <p:embed/>
                  </p:oleObj>
                </mc:Choice>
                <mc:Fallback>
                  <p:oleObj name="Equation" r:id="rId9" imgW="444240" imgH="2156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57638" y="2021965"/>
                          <a:ext cx="1068387" cy="5191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8" name="Grupp 13"/>
          <p:cNvGrpSpPr/>
          <p:nvPr/>
        </p:nvGrpSpPr>
        <p:grpSpPr>
          <a:xfrm>
            <a:off x="990600" y="5079207"/>
            <a:ext cx="7349067" cy="946150"/>
            <a:chOff x="914400" y="1793678"/>
            <a:chExt cx="7349067" cy="946150"/>
          </a:xfrm>
        </p:grpSpPr>
        <p:sp>
          <p:nvSpPr>
            <p:cNvPr id="29" name="textruta 14"/>
            <p:cNvSpPr txBox="1"/>
            <p:nvPr/>
          </p:nvSpPr>
          <p:spPr>
            <a:xfrm>
              <a:off x="914400" y="2002362"/>
              <a:ext cx="73490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Stoichiometric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feed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  <a:endParaRPr lang="sv-SE" sz="2600" b="1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30" name="Object 7"/>
            <p:cNvGraphicFramePr>
              <a:graphicFrameLocks noChangeAspect="1"/>
            </p:cNvGraphicFramePr>
            <p:nvPr/>
          </p:nvGraphicFramePr>
          <p:xfrm>
            <a:off x="3971925" y="1793678"/>
            <a:ext cx="1190625" cy="946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0828" name="Equation" r:id="rId11" imgW="495000" imgH="393480" progId="Equation.3">
                    <p:embed/>
                  </p:oleObj>
                </mc:Choice>
                <mc:Fallback>
                  <p:oleObj name="Equation" r:id="rId11" imgW="495000" imgH="39348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71925" y="1793678"/>
                          <a:ext cx="1190625" cy="9461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" name="TextBox 16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r>
              <a:rPr lang="en-US" b="1" dirty="0" smtClean="0">
                <a:solidFill>
                  <a:schemeClr val="tx1"/>
                </a:solidFill>
              </a:rPr>
              <a:t> Constant Volume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18</a:t>
            </a:fld>
            <a:endParaRPr lang="sv-SE"/>
          </a:p>
        </p:txBody>
      </p:sp>
      <p:grpSp>
        <p:nvGrpSpPr>
          <p:cNvPr id="17" name="Grupp 26"/>
          <p:cNvGrpSpPr/>
          <p:nvPr/>
        </p:nvGrpSpPr>
        <p:grpSpPr>
          <a:xfrm>
            <a:off x="890107" y="3619502"/>
            <a:ext cx="3881918" cy="517523"/>
            <a:chOff x="1500717" y="6024568"/>
            <a:chExt cx="3881918" cy="517523"/>
          </a:xfrm>
        </p:grpSpPr>
        <p:graphicFrame>
          <p:nvGraphicFramePr>
            <p:cNvPr id="1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71351889"/>
                </p:ext>
              </p:extLst>
            </p:nvPr>
          </p:nvGraphicFramePr>
          <p:xfrm>
            <a:off x="3609398" y="6040441"/>
            <a:ext cx="1773237" cy="501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1850" name="Equation" r:id="rId3" imgW="761760" imgH="215640" progId="Equation.3">
                    <p:embed/>
                  </p:oleObj>
                </mc:Choice>
                <mc:Fallback>
                  <p:oleObj name="Equation" r:id="rId3" imgW="761760" imgH="21564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09398" y="6040441"/>
                          <a:ext cx="1773237" cy="5016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Rektangel 18"/>
            <p:cNvSpPr/>
            <p:nvPr/>
          </p:nvSpPr>
          <p:spPr>
            <a:xfrm>
              <a:off x="1500717" y="6024568"/>
              <a:ext cx="2172390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and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we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have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Grupp 25"/>
          <p:cNvGrpSpPr/>
          <p:nvPr/>
        </p:nvGrpSpPr>
        <p:grpSpPr>
          <a:xfrm>
            <a:off x="890107" y="1687513"/>
            <a:ext cx="3387328" cy="544512"/>
            <a:chOff x="1500717" y="4683129"/>
            <a:chExt cx="3387328" cy="544512"/>
          </a:xfrm>
        </p:grpSpPr>
        <p:sp>
          <p:nvSpPr>
            <p:cNvPr id="23" name="Rektangel 17"/>
            <p:cNvSpPr/>
            <p:nvPr/>
          </p:nvSpPr>
          <p:spPr>
            <a:xfrm>
              <a:off x="1500717" y="4692654"/>
              <a:ext cx="722313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If	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24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23309965"/>
                </p:ext>
              </p:extLst>
            </p:nvPr>
          </p:nvGraphicFramePr>
          <p:xfrm>
            <a:off x="1829810" y="4683129"/>
            <a:ext cx="1924050" cy="5445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1851" name="Equation" r:id="rId5" imgW="901440" imgH="228600" progId="Equation.3">
                    <p:embed/>
                  </p:oleObj>
                </mc:Choice>
                <mc:Fallback>
                  <p:oleObj name="Equation" r:id="rId5" imgW="901440" imgH="22860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9810" y="4683129"/>
                          <a:ext cx="1924050" cy="5445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Rektangel 20"/>
            <p:cNvSpPr/>
            <p:nvPr/>
          </p:nvSpPr>
          <p:spPr>
            <a:xfrm>
              <a:off x="3866612" y="4692654"/>
              <a:ext cx="102143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, then</a:t>
              </a:r>
            </a:p>
          </p:txBody>
        </p:sp>
      </p:grpSp>
      <p:grpSp>
        <p:nvGrpSpPr>
          <p:cNvPr id="28" name="Grupp 22"/>
          <p:cNvGrpSpPr/>
          <p:nvPr/>
        </p:nvGrpSpPr>
        <p:grpSpPr>
          <a:xfrm>
            <a:off x="890107" y="2378607"/>
            <a:ext cx="7954251" cy="1158939"/>
            <a:chOff x="1396245" y="4673602"/>
            <a:chExt cx="7954251" cy="1158939"/>
          </a:xfrm>
        </p:grpSpPr>
        <p:graphicFrame>
          <p:nvGraphicFramePr>
            <p:cNvPr id="31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43450736"/>
                </p:ext>
              </p:extLst>
            </p:nvPr>
          </p:nvGraphicFramePr>
          <p:xfrm>
            <a:off x="1431651" y="4731808"/>
            <a:ext cx="4264025" cy="966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1852" name="Equation" r:id="rId7" imgW="1904760" imgH="431640" progId="Equation.3">
                    <p:embed/>
                  </p:oleObj>
                </mc:Choice>
                <mc:Fallback>
                  <p:oleObj name="Equation" r:id="rId7" imgW="1904760" imgH="43164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31651" y="4731808"/>
                          <a:ext cx="4264025" cy="9667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" name="Rektangel 19"/>
            <p:cNvSpPr/>
            <p:nvPr/>
          </p:nvSpPr>
          <p:spPr>
            <a:xfrm>
              <a:off x="5675258" y="4938717"/>
              <a:ext cx="367523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Constant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Volume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Batch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ektangel 21"/>
            <p:cNvSpPr/>
            <p:nvPr/>
          </p:nvSpPr>
          <p:spPr>
            <a:xfrm>
              <a:off x="1396245" y="4673602"/>
              <a:ext cx="7954251" cy="1158939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6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456061" y="3908425"/>
            <a:ext cx="3008980" cy="2451100"/>
            <a:chOff x="2782220" y="4216400"/>
            <a:chExt cx="3008980" cy="2451100"/>
          </a:xfrm>
        </p:grpSpPr>
        <p:grpSp>
          <p:nvGrpSpPr>
            <p:cNvPr id="35" name="Group 3"/>
            <p:cNvGrpSpPr>
              <a:grpSpLocks/>
            </p:cNvGrpSpPr>
            <p:nvPr/>
          </p:nvGrpSpPr>
          <p:grpSpPr bwMode="auto">
            <a:xfrm>
              <a:off x="3574559" y="4216400"/>
              <a:ext cx="2216641" cy="1993900"/>
              <a:chOff x="5175" y="2235"/>
              <a:chExt cx="4035" cy="4650"/>
            </a:xfrm>
          </p:grpSpPr>
          <p:sp>
            <p:nvSpPr>
              <p:cNvPr id="38" name="Freeform 4"/>
              <p:cNvSpPr>
                <a:spLocks/>
              </p:cNvSpPr>
              <p:nvPr/>
            </p:nvSpPr>
            <p:spPr bwMode="auto">
              <a:xfrm>
                <a:off x="5175" y="2235"/>
                <a:ext cx="4035" cy="46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650"/>
                  </a:cxn>
                  <a:cxn ang="0">
                    <a:pos x="4035" y="4650"/>
                  </a:cxn>
                  <a:cxn ang="0">
                    <a:pos x="4035" y="0"/>
                  </a:cxn>
                </a:cxnLst>
                <a:rect l="0" t="0" r="r" b="b"/>
                <a:pathLst>
                  <a:path w="4035" h="4650">
                    <a:moveTo>
                      <a:pt x="0" y="0"/>
                    </a:moveTo>
                    <a:lnTo>
                      <a:pt x="0" y="4650"/>
                    </a:lnTo>
                    <a:lnTo>
                      <a:pt x="4035" y="4650"/>
                    </a:lnTo>
                    <a:lnTo>
                      <a:pt x="4035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" name="Arc 5"/>
              <p:cNvSpPr>
                <a:spLocks/>
              </p:cNvSpPr>
              <p:nvPr/>
            </p:nvSpPr>
            <p:spPr bwMode="auto">
              <a:xfrm rot="10800000" flipH="1">
                <a:off x="5175" y="2865"/>
                <a:ext cx="4035" cy="295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36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36556387"/>
                </p:ext>
              </p:extLst>
            </p:nvPr>
          </p:nvGraphicFramePr>
          <p:xfrm>
            <a:off x="2782220" y="4948570"/>
            <a:ext cx="667026" cy="9665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1853" name="Equation" r:id="rId9" imgW="304560" imgH="431640" progId="Equation.3">
                    <p:embed/>
                  </p:oleObj>
                </mc:Choice>
                <mc:Fallback>
                  <p:oleObj name="Equation" r:id="rId9" imgW="304560" imgH="43164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82220" y="4948570"/>
                          <a:ext cx="667026" cy="96655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69566769"/>
                </p:ext>
              </p:extLst>
            </p:nvPr>
          </p:nvGraphicFramePr>
          <p:xfrm>
            <a:off x="4483100" y="6397625"/>
            <a:ext cx="244475" cy="269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1854" name="Equation" r:id="rId11" imgW="177480" imgH="164880" progId="Equation.3">
                    <p:embed/>
                  </p:oleObj>
                </mc:Choice>
                <mc:Fallback>
                  <p:oleObj name="Equation" r:id="rId11" imgW="177480" imgH="164880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83100" y="6397625"/>
                          <a:ext cx="244475" cy="2698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" name="TextBox 20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 Reactor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- Example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19</a:t>
            </a:fld>
            <a:endParaRPr lang="sv-SE"/>
          </a:p>
        </p:txBody>
      </p:sp>
      <p:sp>
        <p:nvSpPr>
          <p:cNvPr id="21" name="Rektangel 9"/>
          <p:cNvSpPr/>
          <p:nvPr/>
        </p:nvSpPr>
        <p:spPr>
          <a:xfrm>
            <a:off x="913343" y="2641176"/>
            <a:ext cx="81274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 smtClean="0">
                <a:latin typeface="Arial" pitchFamily="34" charset="0"/>
                <a:cs typeface="Arial" pitchFamily="34" charset="0"/>
              </a:rPr>
              <a:t>Consider the following elementary reaction with </a:t>
            </a:r>
          </a:p>
          <a:p>
            <a:r>
              <a:rPr lang="sv-SE" sz="2400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sv-SE" sz="2400" baseline="-25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=20 dm</a:t>
            </a:r>
            <a:r>
              <a:rPr lang="sv-SE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/mol and C</a:t>
            </a:r>
            <a:r>
              <a:rPr lang="sv-SE" sz="2400" baseline="-25000" dirty="0" smtClean="0">
                <a:latin typeface="Arial" pitchFamily="34" charset="0"/>
                <a:cs typeface="Arial" pitchFamily="34" charset="0"/>
              </a:rPr>
              <a:t>A0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=0.2 mol/dm</a:t>
            </a:r>
            <a:r>
              <a:rPr lang="sv-SE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sv-SE" sz="2400" dirty="0" smtClean="0">
                <a:latin typeface="Arial" pitchFamily="34" charset="0"/>
                <a:cs typeface="Arial" pitchFamily="34" charset="0"/>
              </a:rPr>
              <a:t>Find X</a:t>
            </a:r>
            <a:r>
              <a:rPr lang="sv-SE" sz="2400" baseline="-25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 for both a batch reactor and a flow reactor.</a:t>
            </a:r>
            <a:endParaRPr lang="sv-SE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ubrik 17"/>
          <p:cNvSpPr txBox="1">
            <a:spLocks/>
          </p:cNvSpPr>
          <p:nvPr/>
        </p:nvSpPr>
        <p:spPr>
          <a:xfrm>
            <a:off x="913342" y="1368951"/>
            <a:ext cx="7963958" cy="1143000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Calculate the equilibrium conversion for gas phase reaction, X</a:t>
            </a:r>
            <a:r>
              <a:rPr kumimoji="0" lang="sv-SE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</a:t>
            </a: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.    </a:t>
            </a:r>
          </a:p>
        </p:txBody>
      </p:sp>
      <p:graphicFrame>
        <p:nvGraphicFramePr>
          <p:cNvPr id="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4145139"/>
              </p:ext>
            </p:extLst>
          </p:nvPr>
        </p:nvGraphicFramePr>
        <p:xfrm>
          <a:off x="3449638" y="5111750"/>
          <a:ext cx="2952750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35" name="Equation" r:id="rId3" imgW="1295280" imgH="482400" progId="Equation.3">
                  <p:embed/>
                </p:oleObj>
              </mc:Choice>
              <mc:Fallback>
                <p:oleObj name="Equation" r:id="rId3" imgW="1295280" imgH="482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9638" y="5111750"/>
                        <a:ext cx="2952750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438188"/>
              </p:ext>
            </p:extLst>
          </p:nvPr>
        </p:nvGraphicFramePr>
        <p:xfrm>
          <a:off x="4035425" y="4257675"/>
          <a:ext cx="1782763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36" name="Equation" r:id="rId5" imgW="558720" imgH="177480" progId="Equation.3">
                  <p:embed/>
                </p:oleObj>
              </mc:Choice>
              <mc:Fallback>
                <p:oleObj name="Equation" r:id="rId5" imgW="55872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5425" y="4257675"/>
                        <a:ext cx="1782763" cy="56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Lecture 4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1</a:t>
            </a:r>
          </a:p>
          <a:p>
            <a:pPr lvl="1">
              <a:lnSpc>
                <a:spcPct val="80000"/>
              </a:lnSpc>
            </a:pPr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Balances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Size CSTRs and PFRs given –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=f(X)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2</a:t>
            </a:r>
          </a:p>
          <a:p>
            <a:pPr lvl="1">
              <a:lnSpc>
                <a:spcPct val="80000"/>
              </a:lnSpc>
            </a:pP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Laws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Reaction Orders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Arrhenius Equation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3</a:t>
            </a:r>
          </a:p>
          <a:p>
            <a:pPr lvl="1">
              <a:lnSpc>
                <a:spcPct val="80000"/>
              </a:lnSpc>
            </a:pPr>
            <a:r>
              <a:rPr lang="en-US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Stoichiometry</a:t>
            </a:r>
            <a:endParaRPr lang="en-US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Stoichiometric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Table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Definitions of Concentration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Calculate the Equilibrium Conversion,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e</a:t>
            </a:r>
            <a:endParaRPr lang="en-US" baseline="-25000" dirty="0" smtClean="0">
              <a:latin typeface="Arial" pitchFamily="34" charset="0"/>
              <a:cs typeface="Arial" pitchFamily="34" charset="0"/>
            </a:endParaRPr>
          </a:p>
          <a:p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 Reactor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- Example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20</a:t>
            </a:fld>
            <a:endParaRPr lang="sv-SE"/>
          </a:p>
        </p:txBody>
      </p:sp>
      <p:grpSp>
        <p:nvGrpSpPr>
          <p:cNvPr id="4" name="Grupp 4"/>
          <p:cNvGrpSpPr/>
          <p:nvPr/>
        </p:nvGrpSpPr>
        <p:grpSpPr>
          <a:xfrm>
            <a:off x="955675" y="2847975"/>
            <a:ext cx="7349067" cy="1038225"/>
            <a:chOff x="930275" y="965231"/>
            <a:chExt cx="7349067" cy="1038225"/>
          </a:xfrm>
        </p:grpSpPr>
        <p:sp>
          <p:nvSpPr>
            <p:cNvPr id="5" name="textruta 1"/>
            <p:cNvSpPr txBox="1"/>
            <p:nvPr/>
          </p:nvSpPr>
          <p:spPr>
            <a:xfrm>
              <a:off x="930275" y="1118287"/>
              <a:ext cx="73490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Step 1: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6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80000954"/>
                </p:ext>
              </p:extLst>
            </p:nvPr>
          </p:nvGraphicFramePr>
          <p:xfrm>
            <a:off x="2268538" y="965231"/>
            <a:ext cx="1862137" cy="1038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3906" name="Equation" r:id="rId3" imgW="774360" imgH="431640" progId="Equation.3">
                    <p:embed/>
                  </p:oleObj>
                </mc:Choice>
                <mc:Fallback>
                  <p:oleObj name="Equation" r:id="rId3" imgW="774360" imgH="43164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8538" y="965231"/>
                          <a:ext cx="1862137" cy="1038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3656013" y="1574099"/>
          <a:ext cx="287020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907" name="Equation" r:id="rId5" imgW="1193760" imgH="241200" progId="Equation.3">
                  <p:embed/>
                </p:oleObj>
              </mc:Choice>
              <mc:Fallback>
                <p:oleObj name="Equation" r:id="rId5" imgW="119376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6013" y="1574099"/>
                        <a:ext cx="2870200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3665538" y="2221799"/>
          <a:ext cx="2716213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908" name="Equation" r:id="rId7" imgW="1130040" imgH="241200" progId="Equation.3">
                  <p:embed/>
                </p:oleObj>
              </mc:Choice>
              <mc:Fallback>
                <p:oleObj name="Equation" r:id="rId7" imgW="113004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5538" y="2221799"/>
                        <a:ext cx="2716213" cy="58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upp 6"/>
          <p:cNvGrpSpPr/>
          <p:nvPr/>
        </p:nvGrpSpPr>
        <p:grpSpPr>
          <a:xfrm>
            <a:off x="955675" y="3783899"/>
            <a:ext cx="7349067" cy="550863"/>
            <a:chOff x="930275" y="1107399"/>
            <a:chExt cx="7349067" cy="550863"/>
          </a:xfrm>
        </p:grpSpPr>
        <p:sp>
          <p:nvSpPr>
            <p:cNvPr id="10" name="textruta 7"/>
            <p:cNvSpPr txBox="1"/>
            <p:nvPr/>
          </p:nvSpPr>
          <p:spPr>
            <a:xfrm>
              <a:off x="930275" y="1118287"/>
              <a:ext cx="73490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Step 2: rate law: 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1" name="Object 2"/>
            <p:cNvGraphicFramePr>
              <a:graphicFrameLocks noChangeAspect="1"/>
            </p:cNvGraphicFramePr>
            <p:nvPr/>
          </p:nvGraphicFramePr>
          <p:xfrm>
            <a:off x="3849688" y="1107399"/>
            <a:ext cx="2989262" cy="5508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3909" name="Equation" r:id="rId9" imgW="1244520" imgH="228600" progId="Equation.3">
                    <p:embed/>
                  </p:oleObj>
                </mc:Choice>
                <mc:Fallback>
                  <p:oleObj name="Equation" r:id="rId9" imgW="1244520" imgH="2286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9688" y="1107399"/>
                          <a:ext cx="2989262" cy="5508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Rubrik 1"/>
          <p:cNvSpPr txBox="1">
            <a:spLocks/>
          </p:cNvSpPr>
          <p:nvPr/>
        </p:nvSpPr>
        <p:spPr>
          <a:xfrm>
            <a:off x="955675" y="1328737"/>
            <a:ext cx="3140075" cy="804161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2400" dirty="0" err="1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Calculate</a:t>
            </a:r>
            <a:r>
              <a:rPr lang="sv-SE" sz="2400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sv-SE" sz="2400" dirty="0" err="1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X</a:t>
            </a:r>
            <a:r>
              <a:rPr lang="sv-SE" sz="2400" baseline="-25000" dirty="0" err="1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e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4095750" y="5646037"/>
          <a:ext cx="112395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910" name="Equation" r:id="rId11" imgW="596880" imgH="431640" progId="Equation.3">
                  <p:embed/>
                </p:oleObj>
              </mc:Choice>
              <mc:Fallback>
                <p:oleObj name="Equation" r:id="rId11" imgW="59688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5750" y="5646037"/>
                        <a:ext cx="1123950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0"/>
          <p:cNvGraphicFramePr>
            <a:graphicFrameLocks noChangeAspect="1"/>
          </p:cNvGraphicFramePr>
          <p:nvPr/>
        </p:nvGraphicFramePr>
        <p:xfrm>
          <a:off x="3875088" y="4410962"/>
          <a:ext cx="3068637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911" name="Equation" r:id="rId13" imgW="1346040" imgH="482400" progId="Equation.3">
                  <p:embed/>
                </p:oleObj>
              </mc:Choice>
              <mc:Fallback>
                <p:oleObj name="Equation" r:id="rId13" imgW="1346040" imgH="482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5088" y="4410962"/>
                        <a:ext cx="3068637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 Reactor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- Example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21</a:t>
            </a:fld>
            <a:endParaRPr lang="sv-SE"/>
          </a:p>
        </p:txBody>
      </p:sp>
      <p:graphicFrame>
        <p:nvGraphicFramePr>
          <p:cNvPr id="15" name="Tabell 2"/>
          <p:cNvGraphicFramePr>
            <a:graphicFrameLocks noGrp="1"/>
          </p:cNvGraphicFramePr>
          <p:nvPr/>
        </p:nvGraphicFramePr>
        <p:xfrm>
          <a:off x="911525" y="1553102"/>
          <a:ext cx="6989229" cy="5456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0372"/>
                <a:gridCol w="1874453"/>
                <a:gridCol w="1404593"/>
                <a:gridCol w="2469811"/>
              </a:tblGrid>
              <a:tr h="545642"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Symbol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Initial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err="1" smtClean="0">
                          <a:latin typeface="Arial" pitchFamily="34" charset="0"/>
                          <a:cs typeface="Arial" pitchFamily="34" charset="0"/>
                        </a:rPr>
                        <a:t>Remaining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16" name="Tabell 9"/>
          <p:cNvGraphicFramePr>
            <a:graphicFrameLocks noGrp="1"/>
          </p:cNvGraphicFramePr>
          <p:nvPr/>
        </p:nvGraphicFramePr>
        <p:xfrm>
          <a:off x="911525" y="2570226"/>
          <a:ext cx="6989229" cy="5456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0372"/>
                <a:gridCol w="1874453"/>
                <a:gridCol w="1404593"/>
                <a:gridCol w="2469811"/>
              </a:tblGrid>
              <a:tr h="545642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½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 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X/2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17" name="Tabell 10"/>
          <p:cNvGraphicFramePr>
            <a:graphicFrameLocks noGrp="1"/>
          </p:cNvGraphicFramePr>
          <p:nvPr/>
        </p:nvGraphicFramePr>
        <p:xfrm>
          <a:off x="911525" y="1973785"/>
          <a:ext cx="6989229" cy="5456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0372"/>
                <a:gridCol w="1874453"/>
                <a:gridCol w="1404593"/>
                <a:gridCol w="2469811"/>
              </a:tblGrid>
              <a:tr h="545642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-N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(1-X)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pSp>
        <p:nvGrpSpPr>
          <p:cNvPr id="18" name="Grupp 14"/>
          <p:cNvGrpSpPr/>
          <p:nvPr/>
        </p:nvGrpSpPr>
        <p:grpSpPr>
          <a:xfrm>
            <a:off x="1198333" y="3287255"/>
            <a:ext cx="7349067" cy="830997"/>
            <a:chOff x="930275" y="3223309"/>
            <a:chExt cx="7349067" cy="830997"/>
          </a:xfrm>
        </p:grpSpPr>
        <p:sp>
          <p:nvSpPr>
            <p:cNvPr id="19" name="textruta 11"/>
            <p:cNvSpPr txBox="1"/>
            <p:nvPr/>
          </p:nvSpPr>
          <p:spPr>
            <a:xfrm>
              <a:off x="930275" y="3223309"/>
              <a:ext cx="73490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Totals:</a:t>
              </a:r>
              <a:endParaRPr lang="sv-SE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ktangel 12"/>
            <p:cNvSpPr/>
            <p:nvPr/>
          </p:nvSpPr>
          <p:spPr>
            <a:xfrm>
              <a:off x="2016356" y="3223309"/>
              <a:ext cx="142111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N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T0</a:t>
              </a: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=N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A0</a:t>
              </a:r>
              <a:endParaRPr lang="sv-SE" sz="2400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ktangel 13"/>
            <p:cNvSpPr/>
            <p:nvPr/>
          </p:nvSpPr>
          <p:spPr>
            <a:xfrm>
              <a:off x="3929822" y="3223309"/>
              <a:ext cx="3182178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N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T</a:t>
              </a: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=N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A0</a:t>
              </a: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 -N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A0 </a:t>
              </a: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X/2</a:t>
              </a:r>
            </a:p>
            <a:p>
              <a:pPr>
                <a:defRPr/>
              </a:pPr>
              <a:endParaRPr lang="sv-SE" sz="2400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Grupp 18"/>
          <p:cNvGrpSpPr/>
          <p:nvPr/>
        </p:nvGrpSpPr>
        <p:grpSpPr>
          <a:xfrm>
            <a:off x="1182458" y="3890963"/>
            <a:ext cx="7349067" cy="919162"/>
            <a:chOff x="914400" y="4013280"/>
            <a:chExt cx="7349067" cy="919162"/>
          </a:xfrm>
        </p:grpSpPr>
        <p:sp>
          <p:nvSpPr>
            <p:cNvPr id="23" name="textruta 17"/>
            <p:cNvSpPr txBox="1"/>
            <p:nvPr/>
          </p:nvSpPr>
          <p:spPr>
            <a:xfrm>
              <a:off x="914400" y="4137479"/>
              <a:ext cx="73490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@ </a:t>
              </a:r>
              <a:r>
                <a:rPr lang="sv-SE" sz="2400" dirty="0" err="1" smtClean="0">
                  <a:latin typeface="Arial" pitchFamily="34" charset="0"/>
                  <a:cs typeface="Arial" pitchFamily="34" charset="0"/>
                </a:rPr>
                <a:t>equilibrium</a:t>
              </a: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:   -r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A</a:t>
              </a: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=0    </a:t>
              </a:r>
              <a:endParaRPr lang="sv-SE" sz="2400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24" name="Object 2"/>
            <p:cNvGraphicFramePr>
              <a:graphicFrameLocks noChangeAspect="1"/>
            </p:cNvGraphicFramePr>
            <p:nvPr/>
          </p:nvGraphicFramePr>
          <p:xfrm>
            <a:off x="4865917" y="4013280"/>
            <a:ext cx="1835150" cy="919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4910" name="Equation" r:id="rId3" imgW="863280" imgH="431640" progId="Equation.3">
                    <p:embed/>
                  </p:oleObj>
                </mc:Choice>
                <mc:Fallback>
                  <p:oleObj name="Equation" r:id="rId3" imgW="863280" imgH="4316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65917" y="4013280"/>
                          <a:ext cx="1835150" cy="9191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291486" y="4870372"/>
          <a:ext cx="12684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911" name="Equation" r:id="rId5" imgW="596900" imgH="393700" progId="Equation.3">
                  <p:embed/>
                </p:oleObj>
              </mc:Choice>
              <mc:Fallback>
                <p:oleObj name="Equation" r:id="rId5" imgW="596900" imgH="3937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1486" y="4870372"/>
                        <a:ext cx="126841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5364462" y="4887305"/>
          <a:ext cx="318452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912" name="Equation" r:id="rId7" imgW="1498600" imgH="355600" progId="Equation.3">
                  <p:embed/>
                </p:oleObj>
              </mc:Choice>
              <mc:Fallback>
                <p:oleObj name="Equation" r:id="rId7" imgW="1498600" imgH="355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462" y="4887305"/>
                        <a:ext cx="3184525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5"/>
          <p:cNvGraphicFramePr>
            <a:graphicFrameLocks noChangeAspect="1"/>
          </p:cNvGraphicFramePr>
          <p:nvPr/>
        </p:nvGraphicFramePr>
        <p:xfrm>
          <a:off x="5364462" y="5810170"/>
          <a:ext cx="178117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913" name="Equation" r:id="rId9" imgW="838200" imgH="355600" progId="Equation.3">
                  <p:embed/>
                </p:oleObj>
              </mc:Choice>
              <mc:Fallback>
                <p:oleObj name="Equation" r:id="rId9" imgW="838200" imgH="355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462" y="5810170"/>
                        <a:ext cx="1781175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 Reactor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- Example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22</a:t>
            </a:fld>
            <a:endParaRPr lang="sv-SE"/>
          </a:p>
        </p:txBody>
      </p:sp>
      <p:graphicFrame>
        <p:nvGraphicFramePr>
          <p:cNvPr id="4" name="Tabell 8"/>
          <p:cNvGraphicFramePr>
            <a:graphicFrameLocks noGrp="1"/>
          </p:cNvGraphicFramePr>
          <p:nvPr/>
        </p:nvGraphicFramePr>
        <p:xfrm>
          <a:off x="946150" y="4355488"/>
          <a:ext cx="6841067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2269067"/>
              </a:tblGrid>
              <a:tr h="370840">
                <a:tc>
                  <a:txBody>
                    <a:bodyPr/>
                    <a:lstStyle/>
                    <a:p>
                      <a:r>
                        <a:rPr lang="sv-SE" sz="2400" b="1" dirty="0" smtClean="0">
                          <a:latin typeface="Arial" pitchFamily="34" charset="0"/>
                          <a:cs typeface="Arial" pitchFamily="34" charset="0"/>
                        </a:rPr>
                        <a:t>Species</a:t>
                      </a:r>
                      <a:endParaRPr lang="sv-SE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b="1" dirty="0" smtClean="0">
                          <a:latin typeface="Arial" pitchFamily="34" charset="0"/>
                          <a:cs typeface="Arial" pitchFamily="34" charset="0"/>
                        </a:rPr>
                        <a:t>Initial</a:t>
                      </a:r>
                      <a:endParaRPr lang="sv-SE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b="1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b="1" dirty="0" err="1" smtClean="0">
                          <a:latin typeface="Arial" pitchFamily="34" charset="0"/>
                          <a:cs typeface="Arial" pitchFamily="34" charset="0"/>
                        </a:rPr>
                        <a:t>Remaining</a:t>
                      </a:r>
                      <a:endParaRPr lang="sv-SE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-N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(1-X)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+N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X/2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X/2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X/2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ktangel 10"/>
          <p:cNvSpPr/>
          <p:nvPr/>
        </p:nvSpPr>
        <p:spPr>
          <a:xfrm>
            <a:off x="930275" y="1376340"/>
            <a:ext cx="162897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b="1" i="1" u="sng" dirty="0" smtClean="0">
                <a:latin typeface="Arial" pitchFamily="34" charset="0"/>
                <a:cs typeface="Arial" pitchFamily="34" charset="0"/>
              </a:rPr>
              <a:t>Solution:</a:t>
            </a:r>
          </a:p>
        </p:txBody>
      </p:sp>
      <p:grpSp>
        <p:nvGrpSpPr>
          <p:cNvPr id="6" name="Grupp 23"/>
          <p:cNvGrpSpPr/>
          <p:nvPr/>
        </p:nvGrpSpPr>
        <p:grpSpPr>
          <a:xfrm>
            <a:off x="930275" y="1600185"/>
            <a:ext cx="7756525" cy="930275"/>
            <a:chOff x="457200" y="1543986"/>
            <a:chExt cx="7756525" cy="930275"/>
          </a:xfrm>
        </p:grpSpPr>
        <p:graphicFrame>
          <p:nvGraphicFramePr>
            <p:cNvPr id="7" name="Object 2"/>
            <p:cNvGraphicFramePr>
              <a:graphicFrameLocks noChangeAspect="1"/>
            </p:cNvGraphicFramePr>
            <p:nvPr/>
          </p:nvGraphicFramePr>
          <p:xfrm>
            <a:off x="6994525" y="1651936"/>
            <a:ext cx="1219200" cy="809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928" name="Equation" r:id="rId3" imgW="647640" imgH="431640" progId="Equation.3">
                    <p:embed/>
                  </p:oleObj>
                </mc:Choice>
                <mc:Fallback>
                  <p:oleObj name="Equation" r:id="rId3" imgW="647640" imgH="43164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94525" y="1651936"/>
                          <a:ext cx="1219200" cy="8096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5"/>
            <p:cNvGraphicFramePr>
              <a:graphicFrameLocks noChangeAspect="1"/>
            </p:cNvGraphicFramePr>
            <p:nvPr/>
          </p:nvGraphicFramePr>
          <p:xfrm>
            <a:off x="2863850" y="1543986"/>
            <a:ext cx="3136900" cy="930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929" name="Equation" r:id="rId5" imgW="1625400" imgH="482400" progId="Equation.3">
                    <p:embed/>
                  </p:oleObj>
                </mc:Choice>
                <mc:Fallback>
                  <p:oleObj name="Equation" r:id="rId5" imgW="1625400" imgH="4824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63850" y="1543986"/>
                          <a:ext cx="3136900" cy="9302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11"/>
            <p:cNvSpPr/>
            <p:nvPr/>
          </p:nvSpPr>
          <p:spPr>
            <a:xfrm>
              <a:off x="457200" y="1741417"/>
              <a:ext cx="220605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At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equilibrium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upp 15"/>
          <p:cNvGrpSpPr/>
          <p:nvPr/>
        </p:nvGrpSpPr>
        <p:grpSpPr>
          <a:xfrm>
            <a:off x="882252" y="2682228"/>
            <a:ext cx="4832748" cy="920586"/>
            <a:chOff x="576262" y="4501762"/>
            <a:chExt cx="4142203" cy="1006621"/>
          </a:xfrm>
        </p:grpSpPr>
        <p:graphicFrame>
          <p:nvGraphicFramePr>
            <p:cNvPr id="11" name="Object 6"/>
            <p:cNvGraphicFramePr>
              <a:graphicFrameLocks noChangeAspect="1"/>
            </p:cNvGraphicFramePr>
            <p:nvPr/>
          </p:nvGraphicFramePr>
          <p:xfrm>
            <a:off x="3371435" y="4961800"/>
            <a:ext cx="1090121" cy="5465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930" name="Equation" r:id="rId7" imgW="457200" imgH="228600" progId="Equation.3">
                    <p:embed/>
                  </p:oleObj>
                </mc:Choice>
                <mc:Fallback>
                  <p:oleObj name="Equation" r:id="rId7" imgW="457200" imgH="2286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71435" y="4961800"/>
                          <a:ext cx="1090121" cy="54658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7"/>
            <p:cNvGraphicFramePr>
              <a:graphicFrameLocks noChangeAspect="1"/>
            </p:cNvGraphicFramePr>
            <p:nvPr/>
          </p:nvGraphicFramePr>
          <p:xfrm>
            <a:off x="3248190" y="4595531"/>
            <a:ext cx="1470275" cy="4044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5931" name="Equation" r:id="rId9" imgW="647640" imgH="177480" progId="Equation.3">
                    <p:embed/>
                  </p:oleObj>
                </mc:Choice>
                <mc:Fallback>
                  <p:oleObj name="Equation" r:id="rId9" imgW="647640" imgH="17748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8190" y="4595531"/>
                          <a:ext cx="1470275" cy="4044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ktangel 14"/>
            <p:cNvSpPr/>
            <p:nvPr/>
          </p:nvSpPr>
          <p:spPr>
            <a:xfrm>
              <a:off x="576262" y="4501762"/>
              <a:ext cx="3298572" cy="975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Stoichiometry:</a:t>
              </a:r>
              <a:endParaRPr lang="sv-SE" sz="2600" dirty="0" smtClean="0">
                <a:latin typeface="Arial" pitchFamily="34" charset="0"/>
                <a:cs typeface="Arial" pitchFamily="34" charset="0"/>
                <a:sym typeface="Wingdings"/>
              </a:endParaRPr>
            </a:p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  <a:sym typeface="Wingdings"/>
                </a:rPr>
                <a:t>Constant Volume:</a:t>
              </a:r>
            </a:p>
          </p:txBody>
        </p:sp>
      </p:grpSp>
      <p:sp>
        <p:nvSpPr>
          <p:cNvPr id="14" name="Rektangel 16"/>
          <p:cNvSpPr/>
          <p:nvPr/>
        </p:nvSpPr>
        <p:spPr>
          <a:xfrm>
            <a:off x="930275" y="3756167"/>
            <a:ext cx="111120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b="1" dirty="0" err="1" smtClean="0">
                <a:latin typeface="Arial" pitchFamily="34" charset="0"/>
                <a:cs typeface="Arial" pitchFamily="34" charset="0"/>
                <a:sym typeface="Wingdings"/>
              </a:rPr>
              <a:t>Batch</a:t>
            </a:r>
            <a:endParaRPr lang="sv-SE" sz="2600" b="1" dirty="0" smtClean="0">
              <a:latin typeface="Arial" pitchFamily="34" charset="0"/>
              <a:cs typeface="Arial" pitchFamily="34" charset="0"/>
              <a:sym typeface="Wingding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B0F0"/>
                </a:solidFill>
              </a:rPr>
              <a:t>Batch Reactor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- Example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23</a:t>
            </a:fld>
            <a:endParaRPr lang="sv-SE"/>
          </a:p>
        </p:txBody>
      </p:sp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930275" y="1844675"/>
          <a:ext cx="4776788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43" name="Equation" r:id="rId3" imgW="2247840" imgH="622080" progId="Equation.3">
                  <p:embed/>
                </p:oleObj>
              </mc:Choice>
              <mc:Fallback>
                <p:oleObj name="Equation" r:id="rId3" imgW="2247840" imgH="6220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5" y="1844675"/>
                        <a:ext cx="4776788" cy="132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6"/>
          <p:cNvGraphicFramePr>
            <a:graphicFrameLocks noChangeAspect="1"/>
          </p:cNvGraphicFramePr>
          <p:nvPr/>
        </p:nvGraphicFramePr>
        <p:xfrm>
          <a:off x="930275" y="3710500"/>
          <a:ext cx="4668838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44" name="Equation" r:id="rId5" imgW="2197080" imgH="444240" progId="Equation.3">
                  <p:embed/>
                </p:oleObj>
              </mc:Choice>
              <mc:Fallback>
                <p:oleObj name="Equation" r:id="rId5" imgW="2197080" imgH="4442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5" y="3710500"/>
                        <a:ext cx="4668838" cy="947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Grupp 19"/>
          <p:cNvGrpSpPr/>
          <p:nvPr/>
        </p:nvGrpSpPr>
        <p:grpSpPr>
          <a:xfrm>
            <a:off x="946150" y="5057490"/>
            <a:ext cx="1727200" cy="436827"/>
            <a:chOff x="863601" y="4911455"/>
            <a:chExt cx="1727200" cy="436827"/>
          </a:xfrm>
        </p:grpSpPr>
        <p:graphicFrame>
          <p:nvGraphicFramePr>
            <p:cNvPr id="18" name="Object 7"/>
            <p:cNvGraphicFramePr>
              <a:graphicFrameLocks noChangeAspect="1"/>
            </p:cNvGraphicFramePr>
            <p:nvPr/>
          </p:nvGraphicFramePr>
          <p:xfrm>
            <a:off x="890589" y="4962540"/>
            <a:ext cx="1565275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6945" name="Equation" r:id="rId7" imgW="736600" imgH="177800" progId="Equation.3">
                    <p:embed/>
                  </p:oleObj>
                </mc:Choice>
                <mc:Fallback>
                  <p:oleObj name="Equation" r:id="rId7" imgW="736600" imgH="17780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0589" y="4962540"/>
                          <a:ext cx="1565275" cy="381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Rektangel 18"/>
            <p:cNvSpPr/>
            <p:nvPr/>
          </p:nvSpPr>
          <p:spPr>
            <a:xfrm>
              <a:off x="863601" y="4911455"/>
              <a:ext cx="1727200" cy="436827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Flow System – </a:t>
            </a:r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r>
              <a:rPr lang="en-US" b="1" dirty="0" smtClean="0">
                <a:solidFill>
                  <a:srgbClr val="0CA413"/>
                </a:solidFill>
              </a:rPr>
              <a:t> Table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24</a:t>
            </a:fld>
            <a:endParaRPr lang="sv-SE"/>
          </a:p>
        </p:txBody>
      </p:sp>
      <p:graphicFrame>
        <p:nvGraphicFramePr>
          <p:cNvPr id="8" name="Tabell 22"/>
          <p:cNvGraphicFramePr>
            <a:graphicFrameLocks noGrp="1"/>
          </p:cNvGraphicFramePr>
          <p:nvPr/>
        </p:nvGraphicFramePr>
        <p:xfrm>
          <a:off x="603505" y="4280695"/>
          <a:ext cx="8229599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1899"/>
                <a:gridCol w="1206500"/>
                <a:gridCol w="1968500"/>
                <a:gridCol w="1244600"/>
                <a:gridCol w="25781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A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A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A0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/>
                        <a:t>-F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X</a:t>
                      </a:r>
                      <a:endParaRPr lang="sv-SE" sz="2400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A</a:t>
                      </a:r>
                      <a:r>
                        <a:rPr lang="sv-SE" sz="2400" baseline="0" dirty="0" smtClean="0"/>
                        <a:t>=</a:t>
                      </a:r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(1-X)</a:t>
                      </a:r>
                      <a:endParaRPr lang="sv-SE" sz="2400" dirty="0" smtClean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9" name="Tabell 21"/>
          <p:cNvGraphicFramePr>
            <a:graphicFrameLocks noGrp="1"/>
          </p:cNvGraphicFramePr>
          <p:nvPr/>
        </p:nvGraphicFramePr>
        <p:xfrm>
          <a:off x="603505" y="3792183"/>
          <a:ext cx="8229599" cy="4275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1899"/>
                <a:gridCol w="1206500"/>
                <a:gridCol w="1968500"/>
                <a:gridCol w="1244600"/>
                <a:gridCol w="25781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000" b="1" u="sng" dirty="0" smtClean="0">
                          <a:latin typeface="Arial" pitchFamily="34" charset="0"/>
                          <a:cs typeface="Arial" pitchFamily="34" charset="0"/>
                        </a:rPr>
                        <a:t>Species</a:t>
                      </a:r>
                      <a:endParaRPr lang="sv-SE" sz="20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1" u="sng" dirty="0" smtClean="0">
                          <a:latin typeface="Arial" pitchFamily="34" charset="0"/>
                          <a:cs typeface="Arial" pitchFamily="34" charset="0"/>
                        </a:rPr>
                        <a:t>Symbol</a:t>
                      </a:r>
                      <a:endParaRPr lang="sv-SE" sz="20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1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2000" b="1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2000" b="1" u="sng" dirty="0" err="1" smtClean="0">
                          <a:latin typeface="Arial" pitchFamily="34" charset="0"/>
                          <a:cs typeface="Arial" pitchFamily="34" charset="0"/>
                        </a:rPr>
                        <a:t>Feed</a:t>
                      </a:r>
                      <a:endParaRPr lang="sv-SE" sz="20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1" u="sng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20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1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2000" b="1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2000" b="1" u="sng" dirty="0" err="1" smtClean="0">
                          <a:latin typeface="Arial" pitchFamily="34" charset="0"/>
                          <a:cs typeface="Arial" pitchFamily="34" charset="0"/>
                        </a:rPr>
                        <a:t>Effluent</a:t>
                      </a:r>
                      <a:endParaRPr lang="sv-SE" sz="20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10" name="Tabell 2"/>
          <p:cNvGraphicFramePr>
            <a:graphicFrameLocks noGrp="1"/>
          </p:cNvGraphicFramePr>
          <p:nvPr/>
        </p:nvGraphicFramePr>
        <p:xfrm>
          <a:off x="603505" y="4865311"/>
          <a:ext cx="8229599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1899"/>
                <a:gridCol w="1206500"/>
                <a:gridCol w="1863726"/>
                <a:gridCol w="1349374"/>
                <a:gridCol w="25781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B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B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B0</a:t>
                      </a:r>
                      <a:r>
                        <a:rPr lang="sv-SE" sz="2400" baseline="0" dirty="0" smtClean="0"/>
                        <a:t>=F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Θ</a:t>
                      </a:r>
                      <a:r>
                        <a:rPr lang="sv-SE" sz="2400" baseline="-25000" dirty="0" smtClean="0"/>
                        <a:t>B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/>
                        <a:t>-b/aF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X</a:t>
                      </a:r>
                      <a:endParaRPr lang="sv-SE" sz="2400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B</a:t>
                      </a:r>
                      <a:r>
                        <a:rPr lang="sv-SE" sz="2400" baseline="0" dirty="0" smtClean="0"/>
                        <a:t>=</a:t>
                      </a:r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(Θ</a:t>
                      </a:r>
                      <a:r>
                        <a:rPr lang="sv-SE" sz="2400" baseline="-25000" dirty="0" smtClean="0"/>
                        <a:t>B</a:t>
                      </a:r>
                      <a:r>
                        <a:rPr lang="sv-SE" sz="2400" baseline="0" dirty="0" smtClean="0"/>
                        <a:t>-b/aX)</a:t>
                      </a:r>
                      <a:endParaRPr lang="sv-SE" sz="2400" dirty="0" smtClean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pSp>
        <p:nvGrpSpPr>
          <p:cNvPr id="11" name="Grupp 15"/>
          <p:cNvGrpSpPr/>
          <p:nvPr/>
        </p:nvGrpSpPr>
        <p:grpSpPr>
          <a:xfrm>
            <a:off x="914400" y="5632185"/>
            <a:ext cx="4711368" cy="708060"/>
            <a:chOff x="457200" y="5430858"/>
            <a:chExt cx="4711368" cy="708060"/>
          </a:xfrm>
        </p:grpSpPr>
        <p:graphicFrame>
          <p:nvGraphicFramePr>
            <p:cNvPr id="12" name="Object 4"/>
            <p:cNvGraphicFramePr>
              <a:graphicFrameLocks noChangeAspect="1"/>
            </p:cNvGraphicFramePr>
            <p:nvPr/>
          </p:nvGraphicFramePr>
          <p:xfrm>
            <a:off x="1716239" y="5430858"/>
            <a:ext cx="3452329" cy="7080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7938" name="Equation" r:id="rId3" imgW="1917700" imgH="393700" progId="Equation.3">
                    <p:embed/>
                  </p:oleObj>
                </mc:Choice>
                <mc:Fallback>
                  <p:oleObj name="Equation" r:id="rId3" imgW="1917700" imgH="39370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16239" y="5430858"/>
                          <a:ext cx="3452329" cy="7080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ktangel 18"/>
            <p:cNvSpPr/>
            <p:nvPr/>
          </p:nvSpPr>
          <p:spPr>
            <a:xfrm>
              <a:off x="457200" y="5430858"/>
              <a:ext cx="1260281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Where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</a:p>
          </p:txBody>
        </p:sp>
      </p:grp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lum bright="-10000" contrast="20000"/>
          </a:blip>
          <a:srcRect/>
          <a:stretch>
            <a:fillRect/>
          </a:stretch>
        </p:blipFill>
        <p:spPr bwMode="auto">
          <a:xfrm>
            <a:off x="603504" y="1459973"/>
            <a:ext cx="7540625" cy="243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Flow System – </a:t>
            </a:r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r>
              <a:rPr lang="en-US" b="1" dirty="0" smtClean="0">
                <a:solidFill>
                  <a:srgbClr val="0CA413"/>
                </a:solidFill>
              </a:rPr>
              <a:t> Table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25</a:t>
            </a:fld>
            <a:endParaRPr lang="sv-SE"/>
          </a:p>
        </p:txBody>
      </p:sp>
      <p:graphicFrame>
        <p:nvGraphicFramePr>
          <p:cNvPr id="11" name="Tabell 21"/>
          <p:cNvGraphicFramePr>
            <a:graphicFrameLocks noGrp="1"/>
          </p:cNvGraphicFramePr>
          <p:nvPr/>
        </p:nvGraphicFramePr>
        <p:xfrm>
          <a:off x="800100" y="1627751"/>
          <a:ext cx="8229599" cy="4275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1899"/>
                <a:gridCol w="1206500"/>
                <a:gridCol w="1968500"/>
                <a:gridCol w="1244600"/>
                <a:gridCol w="25781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Species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Symbol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2000" b="0" u="sng" dirty="0" err="1" smtClean="0">
                          <a:latin typeface="Arial" pitchFamily="34" charset="0"/>
                          <a:cs typeface="Arial" pitchFamily="34" charset="0"/>
                        </a:rPr>
                        <a:t>Feed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2000" b="0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2000" b="0" u="sng" dirty="0" err="1" smtClean="0">
                          <a:latin typeface="Arial" pitchFamily="34" charset="0"/>
                          <a:cs typeface="Arial" pitchFamily="34" charset="0"/>
                        </a:rPr>
                        <a:t>Effluent</a:t>
                      </a:r>
                      <a:endParaRPr lang="sv-SE" sz="2000" b="0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pSp>
        <p:nvGrpSpPr>
          <p:cNvPr id="15" name="Grupp 15"/>
          <p:cNvGrpSpPr/>
          <p:nvPr/>
        </p:nvGrpSpPr>
        <p:grpSpPr>
          <a:xfrm>
            <a:off x="701495" y="4802981"/>
            <a:ext cx="4757738" cy="776288"/>
            <a:chOff x="457200" y="5396773"/>
            <a:chExt cx="4757738" cy="776288"/>
          </a:xfrm>
        </p:grpSpPr>
        <p:graphicFrame>
          <p:nvGraphicFramePr>
            <p:cNvPr id="16" name="Object 4"/>
            <p:cNvGraphicFramePr>
              <a:graphicFrameLocks noChangeAspect="1"/>
            </p:cNvGraphicFramePr>
            <p:nvPr/>
          </p:nvGraphicFramePr>
          <p:xfrm>
            <a:off x="1670050" y="5396773"/>
            <a:ext cx="3544888" cy="776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988" name="Equation" r:id="rId3" imgW="1968480" imgH="431640" progId="Equation.3">
                    <p:embed/>
                  </p:oleObj>
                </mc:Choice>
                <mc:Fallback>
                  <p:oleObj name="Equation" r:id="rId3" imgW="1968480" imgH="4316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70050" y="5396773"/>
                          <a:ext cx="3544888" cy="776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Rektangel 18"/>
            <p:cNvSpPr/>
            <p:nvPr/>
          </p:nvSpPr>
          <p:spPr>
            <a:xfrm>
              <a:off x="457200" y="5430858"/>
              <a:ext cx="1260281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Where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</a:p>
          </p:txBody>
        </p:sp>
      </p:grpSp>
      <p:graphicFrame>
        <p:nvGraphicFramePr>
          <p:cNvPr id="18" name="Tabell 9"/>
          <p:cNvGraphicFramePr>
            <a:graphicFrameLocks noGrp="1"/>
          </p:cNvGraphicFramePr>
          <p:nvPr/>
        </p:nvGraphicFramePr>
        <p:xfrm>
          <a:off x="927101" y="3080587"/>
          <a:ext cx="8026400" cy="9770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6140"/>
                <a:gridCol w="1077619"/>
                <a:gridCol w="1944668"/>
                <a:gridCol w="1498757"/>
                <a:gridCol w="2539216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Inert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I0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----------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88">
                <a:tc>
                  <a:txBody>
                    <a:bodyPr/>
                    <a:lstStyle/>
                    <a:p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+δF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9" name="Tabell 10"/>
          <p:cNvGraphicFramePr>
            <a:graphicFrameLocks noGrp="1"/>
          </p:cNvGraphicFramePr>
          <p:nvPr/>
        </p:nvGraphicFramePr>
        <p:xfrm>
          <a:off x="914400" y="2027363"/>
          <a:ext cx="8229599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599"/>
                <a:gridCol w="1104900"/>
                <a:gridCol w="1993900"/>
                <a:gridCol w="1536700"/>
                <a:gridCol w="26035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C0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+c/aF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+c/aX)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20" name="Tabell 11"/>
          <p:cNvGraphicFramePr>
            <a:graphicFrameLocks noGrp="1"/>
          </p:cNvGraphicFramePr>
          <p:nvPr/>
        </p:nvGraphicFramePr>
        <p:xfrm>
          <a:off x="914400" y="2541275"/>
          <a:ext cx="8229599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599"/>
                <a:gridCol w="1104900"/>
                <a:gridCol w="1993900"/>
                <a:gridCol w="1536700"/>
                <a:gridCol w="260350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D0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+d/aF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4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24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sv-SE" sz="2400" baseline="0" dirty="0" smtClean="0">
                          <a:latin typeface="Arial" pitchFamily="34" charset="0"/>
                          <a:cs typeface="Arial" pitchFamily="34" charset="0"/>
                        </a:rPr>
                        <a:t>+d/aX)</a:t>
                      </a:r>
                      <a:endParaRPr lang="sv-SE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pSp>
        <p:nvGrpSpPr>
          <p:cNvPr id="21" name="Grupp 15"/>
          <p:cNvGrpSpPr/>
          <p:nvPr/>
        </p:nvGrpSpPr>
        <p:grpSpPr>
          <a:xfrm>
            <a:off x="5681668" y="4754326"/>
            <a:ext cx="2967031" cy="782638"/>
            <a:chOff x="4150136" y="5365272"/>
            <a:chExt cx="1956634" cy="516117"/>
          </a:xfrm>
        </p:grpSpPr>
        <p:graphicFrame>
          <p:nvGraphicFramePr>
            <p:cNvPr id="22" name="Object 4"/>
            <p:cNvGraphicFramePr>
              <a:graphicFrameLocks noChangeAspect="1"/>
            </p:cNvGraphicFramePr>
            <p:nvPr/>
          </p:nvGraphicFramePr>
          <p:xfrm>
            <a:off x="4752094" y="5365272"/>
            <a:ext cx="1354676" cy="5161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989" name="Equation" r:id="rId5" imgW="1028520" imgH="393480" progId="Equation.3">
                    <p:embed/>
                  </p:oleObj>
                </mc:Choice>
                <mc:Fallback>
                  <p:oleObj name="Equation" r:id="rId5" imgW="1028520" imgH="3934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52094" y="5365272"/>
                          <a:ext cx="1354676" cy="5161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Rektangel 23"/>
            <p:cNvSpPr/>
            <p:nvPr/>
          </p:nvSpPr>
          <p:spPr>
            <a:xfrm>
              <a:off x="4150136" y="5430858"/>
              <a:ext cx="513282" cy="3247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and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4" name="Grupp 16"/>
          <p:cNvGrpSpPr/>
          <p:nvPr/>
        </p:nvGrpSpPr>
        <p:grpSpPr>
          <a:xfrm>
            <a:off x="673101" y="5692534"/>
            <a:ext cx="5961064" cy="827087"/>
            <a:chOff x="457200" y="6092103"/>
            <a:chExt cx="5961064" cy="827087"/>
          </a:xfrm>
        </p:grpSpPr>
        <p:graphicFrame>
          <p:nvGraphicFramePr>
            <p:cNvPr id="25" name="Object 4"/>
            <p:cNvGraphicFramePr>
              <a:graphicFrameLocks noChangeAspect="1"/>
            </p:cNvGraphicFramePr>
            <p:nvPr/>
          </p:nvGraphicFramePr>
          <p:xfrm>
            <a:off x="5214939" y="6092103"/>
            <a:ext cx="1203325" cy="827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990" name="Equation" r:id="rId7" imgW="571320" imgH="393480" progId="Equation.3">
                    <p:embed/>
                  </p:oleObj>
                </mc:Choice>
                <mc:Fallback>
                  <p:oleObj name="Equation" r:id="rId7" imgW="571320" imgH="39348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4939" y="6092103"/>
                          <a:ext cx="1203325" cy="8270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" name="Rektangel 27"/>
            <p:cNvSpPr/>
            <p:nvPr/>
          </p:nvSpPr>
          <p:spPr>
            <a:xfrm>
              <a:off x="457200" y="6224893"/>
              <a:ext cx="4544834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Concentration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– Flow System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>
                <a:latin typeface="Arial" pitchFamily="34" charset="0"/>
                <a:cs typeface="Arial" pitchFamily="34" charset="0"/>
              </a:rPr>
              <a:pPr/>
              <a:t>26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Tabell 2"/>
          <p:cNvGraphicFramePr>
            <a:graphicFrameLocks noGrp="1"/>
          </p:cNvGraphicFramePr>
          <p:nvPr/>
        </p:nvGraphicFramePr>
        <p:xfrm>
          <a:off x="603504" y="2758762"/>
          <a:ext cx="7981274" cy="2602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6080"/>
                <a:gridCol w="1246080"/>
                <a:gridCol w="1883079"/>
                <a:gridCol w="1411057"/>
                <a:gridCol w="2194978"/>
              </a:tblGrid>
              <a:tr h="342316"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Species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Symbol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Feed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Effluent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331324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-F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(1-X)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-b/aF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-b/aX)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+c/aF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+c/aX)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+d/aF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+d/aX)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Inert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----------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88">
                <a:tc>
                  <a:txBody>
                    <a:bodyPr/>
                    <a:lstStyle/>
                    <a:p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+δF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pSp>
        <p:nvGrpSpPr>
          <p:cNvPr id="24" name="Grupp 15"/>
          <p:cNvGrpSpPr/>
          <p:nvPr/>
        </p:nvGrpSpPr>
        <p:grpSpPr>
          <a:xfrm>
            <a:off x="457200" y="5375275"/>
            <a:ext cx="5834063" cy="566738"/>
            <a:chOff x="457200" y="5407085"/>
            <a:chExt cx="5834063" cy="566738"/>
          </a:xfrm>
        </p:grpSpPr>
        <p:graphicFrame>
          <p:nvGraphicFramePr>
            <p:cNvPr id="27" name="Object 4"/>
            <p:cNvGraphicFramePr>
              <a:graphicFrameLocks noChangeAspect="1"/>
            </p:cNvGraphicFramePr>
            <p:nvPr/>
          </p:nvGraphicFramePr>
          <p:xfrm>
            <a:off x="1365250" y="5407085"/>
            <a:ext cx="2590800" cy="566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0014" name="Equation" r:id="rId3" imgW="1968480" imgH="431640" progId="Equation.3">
                    <p:embed/>
                  </p:oleObj>
                </mc:Choice>
                <mc:Fallback>
                  <p:oleObj name="Equation" r:id="rId3" imgW="1968480" imgH="4316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65250" y="5407085"/>
                          <a:ext cx="2590800" cy="5667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Object 4"/>
            <p:cNvGraphicFramePr>
              <a:graphicFrameLocks noChangeAspect="1"/>
            </p:cNvGraphicFramePr>
            <p:nvPr/>
          </p:nvGraphicFramePr>
          <p:xfrm>
            <a:off x="4935538" y="5407085"/>
            <a:ext cx="1355725" cy="515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0015" name="Equation" r:id="rId5" imgW="1028520" imgH="393480" progId="Equation.3">
                    <p:embed/>
                  </p:oleObj>
                </mc:Choice>
                <mc:Fallback>
                  <p:oleObj name="Equation" r:id="rId5" imgW="1028520" imgH="3934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35538" y="5407085"/>
                          <a:ext cx="1355725" cy="515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9" name="Rektangel 8"/>
            <p:cNvSpPr/>
            <p:nvPr/>
          </p:nvSpPr>
          <p:spPr>
            <a:xfrm>
              <a:off x="457200" y="5430858"/>
              <a:ext cx="101021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000" dirty="0" err="1" smtClean="0">
                  <a:latin typeface="Arial" pitchFamily="34" charset="0"/>
                  <a:cs typeface="Arial" pitchFamily="34" charset="0"/>
                </a:rPr>
                <a:t>Where</a:t>
              </a:r>
              <a:r>
                <a:rPr lang="sv-SE" sz="2000" dirty="0" smtClean="0">
                  <a:latin typeface="Arial" pitchFamily="34" charset="0"/>
                  <a:cs typeface="Arial" pitchFamily="34" charset="0"/>
                </a:rPr>
                <a:t>:</a:t>
              </a:r>
            </a:p>
          </p:txBody>
        </p:sp>
        <p:sp>
          <p:nvSpPr>
            <p:cNvPr id="30" name="Rektangel 9"/>
            <p:cNvSpPr/>
            <p:nvPr/>
          </p:nvSpPr>
          <p:spPr>
            <a:xfrm>
              <a:off x="4150136" y="5430858"/>
              <a:ext cx="61266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000" dirty="0" smtClean="0">
                  <a:latin typeface="Arial" pitchFamily="34" charset="0"/>
                  <a:cs typeface="Arial" pitchFamily="34" charset="0"/>
                </a:rPr>
                <a:t>and</a:t>
              </a:r>
              <a:endParaRPr lang="sv-SE" sz="20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Grupp 16"/>
          <p:cNvGrpSpPr/>
          <p:nvPr/>
        </p:nvGrpSpPr>
        <p:grpSpPr>
          <a:xfrm>
            <a:off x="457200" y="6013450"/>
            <a:ext cx="3871913" cy="568325"/>
            <a:chOff x="457200" y="6146860"/>
            <a:chExt cx="3871913" cy="568325"/>
          </a:xfrm>
        </p:grpSpPr>
        <p:graphicFrame>
          <p:nvGraphicFramePr>
            <p:cNvPr id="32" name="Object 4"/>
            <p:cNvGraphicFramePr>
              <a:graphicFrameLocks noChangeAspect="1"/>
            </p:cNvGraphicFramePr>
            <p:nvPr/>
          </p:nvGraphicFramePr>
          <p:xfrm>
            <a:off x="3500438" y="6146860"/>
            <a:ext cx="828675" cy="568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0016" name="Equation" r:id="rId7" imgW="571320" imgH="393480" progId="Equation.3">
                    <p:embed/>
                  </p:oleObj>
                </mc:Choice>
                <mc:Fallback>
                  <p:oleObj name="Equation" r:id="rId7" imgW="571320" imgH="39348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0438" y="6146860"/>
                          <a:ext cx="828675" cy="5683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Rektangel 12"/>
            <p:cNvSpPr/>
            <p:nvPr/>
          </p:nvSpPr>
          <p:spPr>
            <a:xfrm>
              <a:off x="457200" y="6224893"/>
              <a:ext cx="353334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000" dirty="0" err="1" smtClean="0">
                  <a:latin typeface="Arial" pitchFamily="34" charset="0"/>
                  <a:cs typeface="Arial" pitchFamily="34" charset="0"/>
                </a:rPr>
                <a:t>Concentration</a:t>
              </a:r>
              <a:r>
                <a:rPr lang="sv-SE" sz="2000" dirty="0" smtClean="0">
                  <a:latin typeface="Arial" pitchFamily="34" charset="0"/>
                  <a:cs typeface="Arial" pitchFamily="34" charset="0"/>
                </a:rPr>
                <a:t> – Flow System</a:t>
              </a:r>
            </a:p>
          </p:txBody>
        </p:sp>
      </p:grp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9">
            <a:lum bright="-10000" contrast="20000"/>
          </a:blip>
          <a:srcRect/>
          <a:stretch>
            <a:fillRect/>
          </a:stretch>
        </p:blipFill>
        <p:spPr bwMode="auto">
          <a:xfrm>
            <a:off x="2311796" y="1341438"/>
            <a:ext cx="4505326" cy="1455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/>
              <a:t>Flow System – </a:t>
            </a:r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r>
              <a:rPr lang="en-US" b="1" dirty="0" smtClean="0">
                <a:solidFill>
                  <a:srgbClr val="0CA413"/>
                </a:solidFill>
              </a:rPr>
              <a:t> Table</a:t>
            </a:r>
            <a:endParaRPr lang="en-US" b="1" dirty="0">
              <a:solidFill>
                <a:srgbClr val="0CA413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>
                <a:latin typeface="Arial" pitchFamily="34" charset="0"/>
                <a:cs typeface="Arial" pitchFamily="34" charset="0"/>
              </a:rPr>
              <a:pPr/>
              <a:t>27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0CA413"/>
                </a:solidFill>
              </a:rPr>
              <a:t>Stoichiometry</a:t>
            </a:r>
            <a:endParaRPr lang="en-US" b="1" dirty="0">
              <a:solidFill>
                <a:srgbClr val="0CA413"/>
              </a:solidFill>
            </a:endParaRPr>
          </a:p>
        </p:txBody>
      </p:sp>
      <p:grpSp>
        <p:nvGrpSpPr>
          <p:cNvPr id="31" name="Grupp 10"/>
          <p:cNvGrpSpPr/>
          <p:nvPr/>
        </p:nvGrpSpPr>
        <p:grpSpPr>
          <a:xfrm>
            <a:off x="930275" y="1258094"/>
            <a:ext cx="5830887" cy="855662"/>
            <a:chOff x="537127" y="380472"/>
            <a:chExt cx="5830887" cy="855662"/>
          </a:xfrm>
        </p:grpSpPr>
        <p:graphicFrame>
          <p:nvGraphicFramePr>
            <p:cNvPr id="35" name="Object 4"/>
            <p:cNvGraphicFramePr>
              <a:graphicFrameLocks noChangeAspect="1"/>
            </p:cNvGraphicFramePr>
            <p:nvPr/>
          </p:nvGraphicFramePr>
          <p:xfrm>
            <a:off x="5126589" y="380472"/>
            <a:ext cx="1241425" cy="8556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1055" name="Equation" r:id="rId3" imgW="571320" imgH="393480" progId="Equation.3">
                    <p:embed/>
                  </p:oleObj>
                </mc:Choice>
                <mc:Fallback>
                  <p:oleObj name="Equation" r:id="rId3" imgW="571320" imgH="39348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26589" y="380472"/>
                          <a:ext cx="1241425" cy="8556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" name="Rektangel 9"/>
            <p:cNvSpPr/>
            <p:nvPr/>
          </p:nvSpPr>
          <p:spPr>
            <a:xfrm>
              <a:off x="537127" y="519113"/>
              <a:ext cx="4358886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Concentration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Flow System:</a:t>
              </a:r>
            </a:p>
          </p:txBody>
        </p:sp>
      </p:grpSp>
      <p:grpSp>
        <p:nvGrpSpPr>
          <p:cNvPr id="38" name="Grupp 20"/>
          <p:cNvGrpSpPr/>
          <p:nvPr/>
        </p:nvGrpSpPr>
        <p:grpSpPr>
          <a:xfrm>
            <a:off x="930275" y="2199994"/>
            <a:ext cx="5723451" cy="601663"/>
            <a:chOff x="537127" y="1627175"/>
            <a:chExt cx="5723451" cy="601663"/>
          </a:xfrm>
        </p:grpSpPr>
        <p:graphicFrame>
          <p:nvGraphicFramePr>
            <p:cNvPr id="39" name="Object 4"/>
            <p:cNvGraphicFramePr>
              <a:graphicFrameLocks noChangeAspect="1"/>
            </p:cNvGraphicFramePr>
            <p:nvPr/>
          </p:nvGraphicFramePr>
          <p:xfrm>
            <a:off x="5157265" y="1627175"/>
            <a:ext cx="1103313" cy="6016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1056" name="Equation" r:id="rId5" imgW="419040" imgH="228600" progId="Equation.3">
                    <p:embed/>
                  </p:oleObj>
                </mc:Choice>
                <mc:Fallback>
                  <p:oleObj name="Equation" r:id="rId5" imgW="419040" imgH="22860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57265" y="1627175"/>
                          <a:ext cx="1103313" cy="6016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" name="Rektangel 11"/>
            <p:cNvSpPr/>
            <p:nvPr/>
          </p:nvSpPr>
          <p:spPr>
            <a:xfrm>
              <a:off x="537127" y="1648578"/>
              <a:ext cx="421140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Liquid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Phase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Flow System:</a:t>
              </a:r>
            </a:p>
          </p:txBody>
        </p:sp>
      </p:grpSp>
      <p:grpSp>
        <p:nvGrpSpPr>
          <p:cNvPr id="41" name="Grupp 21"/>
          <p:cNvGrpSpPr/>
          <p:nvPr/>
        </p:nvGrpSpPr>
        <p:grpSpPr>
          <a:xfrm>
            <a:off x="788988" y="3068357"/>
            <a:ext cx="7921259" cy="1812925"/>
            <a:chOff x="372579" y="1721450"/>
            <a:chExt cx="7921259" cy="1812925"/>
          </a:xfrm>
        </p:grpSpPr>
        <p:graphicFrame>
          <p:nvGraphicFramePr>
            <p:cNvPr id="42" name="Object 4"/>
            <p:cNvGraphicFramePr>
              <a:graphicFrameLocks noChangeAspect="1"/>
            </p:cNvGraphicFramePr>
            <p:nvPr/>
          </p:nvGraphicFramePr>
          <p:xfrm>
            <a:off x="393216" y="1721450"/>
            <a:ext cx="4860925" cy="911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1057" name="Equation" r:id="rId7" imgW="2159000" imgH="419100" progId="Equation.3">
                    <p:embed/>
                  </p:oleObj>
                </mc:Choice>
                <mc:Fallback>
                  <p:oleObj name="Equation" r:id="rId7" imgW="2159000" imgH="419100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216" y="1721450"/>
                          <a:ext cx="4860925" cy="911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" name="Object 7"/>
            <p:cNvGraphicFramePr>
              <a:graphicFrameLocks noChangeAspect="1"/>
            </p:cNvGraphicFramePr>
            <p:nvPr/>
          </p:nvGraphicFramePr>
          <p:xfrm>
            <a:off x="372579" y="2718400"/>
            <a:ext cx="5580062" cy="815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1058" name="Equation" r:id="rId9" imgW="2768600" imgH="406400" progId="Equation.3">
                    <p:embed/>
                  </p:oleObj>
                </mc:Choice>
                <mc:Fallback>
                  <p:oleObj name="Equation" r:id="rId9" imgW="2768600" imgH="406400" progId="Equation.3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2579" y="2718400"/>
                          <a:ext cx="5580062" cy="8159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4" name="Rektangel 13"/>
            <p:cNvSpPr/>
            <p:nvPr/>
          </p:nvSpPr>
          <p:spPr>
            <a:xfrm>
              <a:off x="5380861" y="1879602"/>
              <a:ext cx="291297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Flow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Liquid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Phase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5" name="Rektangel 14"/>
          <p:cNvSpPr/>
          <p:nvPr/>
        </p:nvSpPr>
        <p:spPr>
          <a:xfrm>
            <a:off x="914400" y="4928850"/>
            <a:ext cx="72327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etc.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52488" y="5611793"/>
            <a:ext cx="7656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We will consider C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and C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for gas phase reactions in the next lecture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4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3390900" y="39624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Arial" pitchFamily="34" charset="0"/>
                <a:cs typeface="Arial" pitchFamily="34" charset="0"/>
              </a:rPr>
              <a:t>Mole Balance</a:t>
            </a:r>
            <a:endParaRPr lang="th-TH" sz="2600">
              <a:latin typeface="Arial" pitchFamily="34" charset="0"/>
              <a:cs typeface="Perpetua"/>
            </a:endParaRPr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3390900" y="33528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Arial" pitchFamily="34" charset="0"/>
                <a:ea typeface="Angsana New" pitchFamily="18" charset="0"/>
                <a:cs typeface="Arial" pitchFamily="34" charset="0"/>
              </a:rPr>
              <a:t>Rate Laws</a:t>
            </a:r>
            <a:endParaRPr lang="th-TH" sz="2600">
              <a:latin typeface="Arial" pitchFamily="34" charset="0"/>
              <a:ea typeface="Angsana New" pitchFamily="18" charset="0"/>
              <a:cs typeface="Perpetua"/>
            </a:endParaRP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3390900" y="2743200"/>
            <a:ext cx="2362200" cy="8382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Stoichiometry</a:t>
            </a:r>
            <a:endParaRPr lang="th-TH" sz="2600">
              <a:solidFill>
                <a:schemeClr val="bg1"/>
              </a:solidFill>
              <a:latin typeface="Arial" pitchFamily="34" charset="0"/>
              <a:cs typeface="Perpetua"/>
            </a:endParaRPr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3390900" y="2133600"/>
            <a:ext cx="2362200" cy="8382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Isothermal Design</a:t>
            </a:r>
            <a:endParaRPr lang="th-TH" sz="2000" dirty="0">
              <a:latin typeface="Arial" pitchFamily="34" charset="0"/>
              <a:cs typeface="Perpetua"/>
            </a:endParaRPr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3390900" y="15240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Arial" pitchFamily="34" charset="0"/>
                <a:cs typeface="Arial" pitchFamily="34" charset="0"/>
              </a:rPr>
              <a:t>Heat Effects</a:t>
            </a:r>
            <a:endParaRPr lang="th-TH" sz="2600">
              <a:latin typeface="Arial" pitchFamily="34" charset="0"/>
              <a:cs typeface="Perpetu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>
                <a:latin typeface="Arial" pitchFamily="34" charset="0"/>
                <a:cs typeface="Arial" pitchFamily="34" charset="0"/>
              </a:rPr>
              <a:pPr/>
              <a:t>28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Algorithm 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End of </a:t>
            </a:r>
            <a:r>
              <a:rPr lang="sv-SE" b="1" dirty="0" err="1" smtClean="0"/>
              <a:t>Lecture</a:t>
            </a:r>
            <a:r>
              <a:rPr lang="sv-SE" b="1" dirty="0" smtClean="0"/>
              <a:t> 4</a:t>
            </a:r>
            <a:endParaRPr lang="sv-SE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29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1498598" y="1882836"/>
            <a:ext cx="7772400" cy="4572000"/>
          </a:xfrm>
        </p:spPr>
        <p:txBody>
          <a:bodyPr/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939800" y="1594982"/>
          <a:ext cx="6629400" cy="51644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1828800"/>
                <a:gridCol w="1828800"/>
                <a:gridCol w="1828800"/>
              </a:tblGrid>
              <a:tr h="883146">
                <a:tc>
                  <a:txBody>
                    <a:bodyPr/>
                    <a:lstStyle/>
                    <a:p>
                      <a:pPr algn="l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sv-SE" sz="1700" b="1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smtClean="0">
                          <a:latin typeface="Arial" pitchFamily="34" charset="0"/>
                          <a:cs typeface="Arial" pitchFamily="34" charset="0"/>
                        </a:rPr>
                        <a:t>Differential</a:t>
                      </a:r>
                      <a:endParaRPr lang="sv-SE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err="1" smtClean="0">
                          <a:latin typeface="Arial" pitchFamily="34" charset="0"/>
                          <a:cs typeface="Arial" pitchFamily="34" charset="0"/>
                        </a:rPr>
                        <a:t>Algebraic</a:t>
                      </a:r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smtClean="0">
                          <a:latin typeface="Arial" pitchFamily="34" charset="0"/>
                          <a:cs typeface="Arial" pitchFamily="34" charset="0"/>
                        </a:rPr>
                        <a:t>Integral</a:t>
                      </a:r>
                      <a:endParaRPr lang="sv-SE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2" name="Group 38"/>
          <p:cNvGrpSpPr/>
          <p:nvPr/>
        </p:nvGrpSpPr>
        <p:grpSpPr>
          <a:xfrm>
            <a:off x="939800" y="2055941"/>
            <a:ext cx="7964516" cy="4809636"/>
            <a:chOff x="939800" y="2055941"/>
            <a:chExt cx="7964516" cy="4809636"/>
          </a:xfrm>
        </p:grpSpPr>
        <p:grpSp>
          <p:nvGrpSpPr>
            <p:cNvPr id="4" name="Grupp 19"/>
            <p:cNvGrpSpPr/>
            <p:nvPr/>
          </p:nvGrpSpPr>
          <p:grpSpPr>
            <a:xfrm>
              <a:off x="939800" y="3580939"/>
              <a:ext cx="4478336" cy="676275"/>
              <a:chOff x="355602" y="3471863"/>
              <a:chExt cx="4478336" cy="676275"/>
            </a:xfrm>
          </p:grpSpPr>
          <p:graphicFrame>
            <p:nvGraphicFramePr>
              <p:cNvPr id="152580" name="Object 4"/>
              <p:cNvGraphicFramePr>
                <a:graphicFrameLocks noChangeAspect="1"/>
              </p:cNvGraphicFramePr>
              <p:nvPr/>
            </p:nvGraphicFramePr>
            <p:xfrm>
              <a:off x="3725863" y="3471863"/>
              <a:ext cx="1108075" cy="6762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8863" name="Equation" r:id="rId4" imgW="647700" imgH="393700" progId="Equation.3">
                      <p:embed/>
                    </p:oleObj>
                  </mc:Choice>
                  <mc:Fallback>
                    <p:oleObj name="Equation" r:id="rId4" imgW="647700" imgH="393700" progId="Equation.3">
                      <p:embed/>
                      <p:pic>
                        <p:nvPicPr>
                          <p:cNvPr id="0" name="Picture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25863" y="3471863"/>
                            <a:ext cx="1108075" cy="6762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=""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=""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5" name="Rektangel 14"/>
              <p:cNvSpPr/>
              <p:nvPr/>
            </p:nvSpPr>
            <p:spPr>
              <a:xfrm>
                <a:off x="355602" y="3562866"/>
                <a:ext cx="88517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CSTR</a:t>
                </a:r>
              </a:p>
            </p:txBody>
          </p:sp>
        </p:grpSp>
        <p:grpSp>
          <p:nvGrpSpPr>
            <p:cNvPr id="6" name="Grupp 20"/>
            <p:cNvGrpSpPr/>
            <p:nvPr/>
          </p:nvGrpSpPr>
          <p:grpSpPr>
            <a:xfrm>
              <a:off x="977900" y="4443413"/>
              <a:ext cx="6438900" cy="874712"/>
              <a:chOff x="355602" y="4499434"/>
              <a:chExt cx="6438900" cy="874712"/>
            </a:xfrm>
          </p:grpSpPr>
          <p:graphicFrame>
            <p:nvGraphicFramePr>
              <p:cNvPr id="9" name="Object 7"/>
              <p:cNvGraphicFramePr>
                <a:graphicFrameLocks noChangeAspect="1"/>
              </p:cNvGraphicFramePr>
              <p:nvPr/>
            </p:nvGraphicFramePr>
            <p:xfrm>
              <a:off x="1552575" y="4643438"/>
              <a:ext cx="1503363" cy="6365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8864" name="Equation" r:id="rId6" imgW="838200" imgH="355600" progId="Equation.3">
                      <p:embed/>
                    </p:oleObj>
                  </mc:Choice>
                  <mc:Fallback>
                    <p:oleObj name="Equation" r:id="rId6" imgW="838200" imgH="355600" progId="Equation.3">
                      <p:embed/>
                      <p:pic>
                        <p:nvPicPr>
                          <p:cNvPr id="0" name="Picture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52575" y="4643438"/>
                            <a:ext cx="1503363" cy="63658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=""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=""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82" name="Object 6"/>
              <p:cNvGraphicFramePr>
                <a:graphicFrameLocks noChangeAspect="1"/>
              </p:cNvGraphicFramePr>
              <p:nvPr/>
            </p:nvGraphicFramePr>
            <p:xfrm>
              <a:off x="5199065" y="4499434"/>
              <a:ext cx="1595437" cy="8747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8865" name="Equation" r:id="rId8" imgW="876240" imgH="482400" progId="Equation.3">
                      <p:embed/>
                    </p:oleObj>
                  </mc:Choice>
                  <mc:Fallback>
                    <p:oleObj name="Equation" r:id="rId8" imgW="876240" imgH="482400" progId="Equation.3">
                      <p:embed/>
                      <p:pic>
                        <p:nvPicPr>
                          <p:cNvPr id="0" name="Picture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199065" y="4499434"/>
                            <a:ext cx="1595437" cy="8747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=""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=""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" name="Rektangel 15"/>
              <p:cNvSpPr/>
              <p:nvPr/>
            </p:nvSpPr>
            <p:spPr>
              <a:xfrm>
                <a:off x="355602" y="4770438"/>
                <a:ext cx="69923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7030A0"/>
                    </a:solidFill>
                    <a:latin typeface="Arial" pitchFamily="34" charset="0"/>
                    <a:cs typeface="Arial" pitchFamily="34" charset="0"/>
                  </a:rPr>
                  <a:t>PFR</a:t>
                </a:r>
              </a:p>
            </p:txBody>
          </p:sp>
        </p:grpSp>
        <p:grpSp>
          <p:nvGrpSpPr>
            <p:cNvPr id="7" name="Grupp 32"/>
            <p:cNvGrpSpPr/>
            <p:nvPr/>
          </p:nvGrpSpPr>
          <p:grpSpPr>
            <a:xfrm>
              <a:off x="939800" y="2055941"/>
              <a:ext cx="7964516" cy="1512297"/>
              <a:chOff x="939800" y="2055941"/>
              <a:chExt cx="7964516" cy="1512297"/>
            </a:xfrm>
          </p:grpSpPr>
          <p:grpSp>
            <p:nvGrpSpPr>
              <p:cNvPr id="8" name="Grupp 17"/>
              <p:cNvGrpSpPr/>
              <p:nvPr/>
            </p:nvGrpSpPr>
            <p:grpSpPr>
              <a:xfrm>
                <a:off x="939800" y="2405063"/>
                <a:ext cx="6662738" cy="900112"/>
                <a:chOff x="355602" y="2240955"/>
                <a:chExt cx="6662738" cy="900112"/>
              </a:xfrm>
            </p:grpSpPr>
            <p:graphicFrame>
              <p:nvGraphicFramePr>
                <p:cNvPr id="152578" name="Object 2"/>
                <p:cNvGraphicFramePr>
                  <a:graphicFrameLocks noChangeAspect="1"/>
                </p:cNvGraphicFramePr>
                <p:nvPr/>
              </p:nvGraphicFramePr>
              <p:xfrm>
                <a:off x="1531940" y="2415580"/>
                <a:ext cx="1714500" cy="66833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88866" name="Equation" r:id="rId10" imgW="1015920" imgH="393480" progId="Equation.3">
                        <p:embed/>
                      </p:oleObj>
                    </mc:Choice>
                    <mc:Fallback>
                      <p:oleObj name="Equation" r:id="rId10" imgW="1015920" imgH="393480" progId="Equation.3">
                        <p:embed/>
                        <p:pic>
                          <p:nvPicPr>
                            <p:cNvPr id="0" name="Picture 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31940" y="2415580"/>
                              <a:ext cx="1714500" cy="66833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=""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=""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52579" name="Object 3"/>
                <p:cNvGraphicFramePr>
                  <a:graphicFrameLocks noChangeAspect="1"/>
                </p:cNvGraphicFramePr>
                <p:nvPr/>
              </p:nvGraphicFramePr>
              <p:xfrm>
                <a:off x="5202240" y="2240955"/>
                <a:ext cx="1816100" cy="90011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88867" name="Equation" r:id="rId12" imgW="977760" imgH="482400" progId="Equation.3">
                        <p:embed/>
                      </p:oleObj>
                    </mc:Choice>
                    <mc:Fallback>
                      <p:oleObj name="Equation" r:id="rId12" imgW="977760" imgH="482400" progId="Equation.3">
                        <p:embed/>
                        <p:pic>
                          <p:nvPicPr>
                            <p:cNvPr id="0" name="Picture 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202240" y="2240955"/>
                              <a:ext cx="1816100" cy="90011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=""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=""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4" name="Rektangel 13"/>
                <p:cNvSpPr/>
                <p:nvPr/>
              </p:nvSpPr>
              <p:spPr>
                <a:xfrm>
                  <a:off x="355602" y="2447925"/>
                  <a:ext cx="840295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sv-SE" sz="2000" dirty="0" err="1" smtClean="0">
                      <a:solidFill>
                        <a:srgbClr val="0070C0"/>
                      </a:solidFill>
                      <a:latin typeface="Arial" pitchFamily="34" charset="0"/>
                      <a:cs typeface="Arial" pitchFamily="34" charset="0"/>
                    </a:rPr>
                    <a:t>Batch</a:t>
                  </a:r>
                  <a:endParaRPr lang="sv-SE" sz="2000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0" name="Grupp 31"/>
              <p:cNvGrpSpPr/>
              <p:nvPr/>
            </p:nvGrpSpPr>
            <p:grpSpPr>
              <a:xfrm>
                <a:off x="7450965" y="2055941"/>
                <a:ext cx="1453351" cy="1512297"/>
                <a:chOff x="7910778" y="2214367"/>
                <a:chExt cx="1748370" cy="1819283"/>
              </a:xfrm>
            </p:grpSpPr>
            <p:cxnSp>
              <p:nvCxnSpPr>
                <p:cNvPr id="24" name="Rak 23"/>
                <p:cNvCxnSpPr>
                  <a:endCxn id="25" idx="2"/>
                </p:cNvCxnSpPr>
                <p:nvPr/>
              </p:nvCxnSpPr>
              <p:spPr>
                <a:xfrm rot="16200000" flipH="1">
                  <a:off x="7677154" y="2873973"/>
                  <a:ext cx="1320800" cy="158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Rak 26"/>
                <p:cNvCxnSpPr/>
                <p:nvPr/>
              </p:nvCxnSpPr>
              <p:spPr>
                <a:xfrm rot="10800000" flipH="1">
                  <a:off x="8338348" y="3532785"/>
                  <a:ext cx="1320800" cy="158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Frihandsfigur 28"/>
                <p:cNvSpPr/>
                <p:nvPr/>
              </p:nvSpPr>
              <p:spPr>
                <a:xfrm>
                  <a:off x="8331200" y="2579688"/>
                  <a:ext cx="1202267" cy="959379"/>
                </a:xfrm>
                <a:custGeom>
                  <a:avLst/>
                  <a:gdLst>
                    <a:gd name="connsiteX0" fmla="*/ 0 w 1202267"/>
                    <a:gd name="connsiteY0" fmla="*/ 1303867 h 1303867"/>
                    <a:gd name="connsiteX1" fmla="*/ 118533 w 1202267"/>
                    <a:gd name="connsiteY1" fmla="*/ 677333 h 1303867"/>
                    <a:gd name="connsiteX2" fmla="*/ 575733 w 1202267"/>
                    <a:gd name="connsiteY2" fmla="*/ 220133 h 1303867"/>
                    <a:gd name="connsiteX3" fmla="*/ 1202267 w 1202267"/>
                    <a:gd name="connsiteY3" fmla="*/ 0 h 1303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02267" h="1303867">
                      <a:moveTo>
                        <a:pt x="0" y="1303867"/>
                      </a:moveTo>
                      <a:cubicBezTo>
                        <a:pt x="11289" y="1080911"/>
                        <a:pt x="22578" y="857955"/>
                        <a:pt x="118533" y="677333"/>
                      </a:cubicBezTo>
                      <a:cubicBezTo>
                        <a:pt x="214488" y="496711"/>
                        <a:pt x="395111" y="333022"/>
                        <a:pt x="575733" y="220133"/>
                      </a:cubicBezTo>
                      <a:cubicBezTo>
                        <a:pt x="756355" y="107244"/>
                        <a:pt x="1202267" y="0"/>
                        <a:pt x="1202267" y="0"/>
                      </a:cubicBezTo>
                    </a:path>
                  </a:pathLst>
                </a:cu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" name="textruta 29"/>
                <p:cNvSpPr txBox="1"/>
                <p:nvPr/>
              </p:nvSpPr>
              <p:spPr>
                <a:xfrm>
                  <a:off x="7910778" y="2214367"/>
                  <a:ext cx="579967" cy="5924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" name="textruta 30"/>
                <p:cNvSpPr txBox="1"/>
                <p:nvPr/>
              </p:nvSpPr>
              <p:spPr>
                <a:xfrm>
                  <a:off x="8784162" y="3441245"/>
                  <a:ext cx="579967" cy="5924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t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1" name="Grupp 39"/>
            <p:cNvGrpSpPr/>
            <p:nvPr/>
          </p:nvGrpSpPr>
          <p:grpSpPr>
            <a:xfrm>
              <a:off x="990600" y="5335054"/>
              <a:ext cx="7895960" cy="1530523"/>
              <a:chOff x="939800" y="5335054"/>
              <a:chExt cx="7895960" cy="1530523"/>
            </a:xfrm>
          </p:grpSpPr>
          <p:grpSp>
            <p:nvGrpSpPr>
              <p:cNvPr id="12" name="Grupp 21"/>
              <p:cNvGrpSpPr/>
              <p:nvPr/>
            </p:nvGrpSpPr>
            <p:grpSpPr>
              <a:xfrm>
                <a:off x="939800" y="5726113"/>
                <a:ext cx="6543675" cy="876300"/>
                <a:chOff x="355602" y="5545072"/>
                <a:chExt cx="6543675" cy="876300"/>
              </a:xfrm>
            </p:grpSpPr>
            <p:graphicFrame>
              <p:nvGraphicFramePr>
                <p:cNvPr id="30734" name="Object 14"/>
                <p:cNvGraphicFramePr>
                  <a:graphicFrameLocks noChangeAspect="1"/>
                </p:cNvGraphicFramePr>
                <p:nvPr/>
              </p:nvGraphicFramePr>
              <p:xfrm>
                <a:off x="1555750" y="5726113"/>
                <a:ext cx="1593850" cy="63658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88868" name="Equation" r:id="rId14" imgW="889000" imgH="355600" progId="Equation.3">
                        <p:embed/>
                      </p:oleObj>
                    </mc:Choice>
                    <mc:Fallback>
                      <p:oleObj name="Equation" r:id="rId14" imgW="889000" imgH="355600" progId="Equation.3">
                        <p:embed/>
                        <p:pic>
                          <p:nvPicPr>
                            <p:cNvPr id="0" name="Picture 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55750" y="5726113"/>
                              <a:ext cx="1593850" cy="63658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=""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=""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0735" name="Object 15"/>
                <p:cNvGraphicFramePr>
                  <a:graphicFrameLocks noChangeAspect="1"/>
                </p:cNvGraphicFramePr>
                <p:nvPr/>
              </p:nvGraphicFramePr>
              <p:xfrm>
                <a:off x="5257802" y="5545072"/>
                <a:ext cx="1641475" cy="8763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88869" name="Equation" r:id="rId16" imgW="901440" imgH="482400" progId="Equation.3">
                        <p:embed/>
                      </p:oleObj>
                    </mc:Choice>
                    <mc:Fallback>
                      <p:oleObj name="Equation" r:id="rId16" imgW="901440" imgH="482400" progId="Equation.3">
                        <p:embed/>
                        <p:pic>
                          <p:nvPicPr>
                            <p:cNvPr id="0" name="Picture 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257802" y="5545072"/>
                              <a:ext cx="1641475" cy="8763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=""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=""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7" name="Rektangel 16"/>
                <p:cNvSpPr/>
                <p:nvPr/>
              </p:nvSpPr>
              <p:spPr>
                <a:xfrm>
                  <a:off x="355602" y="5726113"/>
                  <a:ext cx="713657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sv-SE" sz="2000" dirty="0" smtClean="0">
                      <a:solidFill>
                        <a:srgbClr val="00B050"/>
                      </a:solidFill>
                      <a:latin typeface="Arial" pitchFamily="34" charset="0"/>
                      <a:cs typeface="Arial" pitchFamily="34" charset="0"/>
                    </a:rPr>
                    <a:t>PBR</a:t>
                  </a:r>
                  <a:endParaRPr lang="sv-SE" sz="2000" dirty="0">
                    <a:solidFill>
                      <a:srgbClr val="00B05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3" name="Grupp 38"/>
              <p:cNvGrpSpPr/>
              <p:nvPr/>
            </p:nvGrpSpPr>
            <p:grpSpPr>
              <a:xfrm>
                <a:off x="7433183" y="5335054"/>
                <a:ext cx="1402577" cy="1530523"/>
                <a:chOff x="7603365" y="3568238"/>
                <a:chExt cx="1453351" cy="1585931"/>
              </a:xfrm>
            </p:grpSpPr>
            <p:cxnSp>
              <p:nvCxnSpPr>
                <p:cNvPr id="34" name="Rak 33"/>
                <p:cNvCxnSpPr/>
                <p:nvPr/>
              </p:nvCxnSpPr>
              <p:spPr>
                <a:xfrm rot="16200000" flipH="1">
                  <a:off x="7409163" y="4116543"/>
                  <a:ext cx="1097929" cy="132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Rak 34"/>
                <p:cNvCxnSpPr/>
                <p:nvPr/>
              </p:nvCxnSpPr>
              <p:spPr>
                <a:xfrm rot="10800000" flipH="1">
                  <a:off x="7958787" y="4664187"/>
                  <a:ext cx="1097929" cy="132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Frihandsfigur 35"/>
                <p:cNvSpPr/>
                <p:nvPr/>
              </p:nvSpPr>
              <p:spPr>
                <a:xfrm>
                  <a:off x="7952845" y="3871916"/>
                  <a:ext cx="999397" cy="797494"/>
                </a:xfrm>
                <a:custGeom>
                  <a:avLst/>
                  <a:gdLst>
                    <a:gd name="connsiteX0" fmla="*/ 0 w 1202267"/>
                    <a:gd name="connsiteY0" fmla="*/ 1303867 h 1303867"/>
                    <a:gd name="connsiteX1" fmla="*/ 118533 w 1202267"/>
                    <a:gd name="connsiteY1" fmla="*/ 677333 h 1303867"/>
                    <a:gd name="connsiteX2" fmla="*/ 575733 w 1202267"/>
                    <a:gd name="connsiteY2" fmla="*/ 220133 h 1303867"/>
                    <a:gd name="connsiteX3" fmla="*/ 1202267 w 1202267"/>
                    <a:gd name="connsiteY3" fmla="*/ 0 h 1303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02267" h="1303867">
                      <a:moveTo>
                        <a:pt x="0" y="1303867"/>
                      </a:moveTo>
                      <a:cubicBezTo>
                        <a:pt x="11289" y="1080911"/>
                        <a:pt x="22578" y="857955"/>
                        <a:pt x="118533" y="677333"/>
                      </a:cubicBezTo>
                      <a:cubicBezTo>
                        <a:pt x="214488" y="496711"/>
                        <a:pt x="395111" y="333022"/>
                        <a:pt x="575733" y="220133"/>
                      </a:cubicBezTo>
                      <a:cubicBezTo>
                        <a:pt x="756355" y="107244"/>
                        <a:pt x="1202267" y="0"/>
                        <a:pt x="1202267" y="0"/>
                      </a:cubicBezTo>
                    </a:path>
                  </a:pathLst>
                </a:cu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7" name="textruta 36"/>
                <p:cNvSpPr txBox="1"/>
                <p:nvPr/>
              </p:nvSpPr>
              <p:spPr>
                <a:xfrm>
                  <a:off x="7603365" y="3568239"/>
                  <a:ext cx="482104" cy="5102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" name="textruta 37"/>
                <p:cNvSpPr txBox="1"/>
                <p:nvPr/>
              </p:nvSpPr>
              <p:spPr>
                <a:xfrm>
                  <a:off x="8329375" y="4643899"/>
                  <a:ext cx="482104" cy="5102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W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Reactor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ln w="3175">
                  <a:noFill/>
                  <a:prstDash val="solid"/>
                </a:ln>
                <a:solidFill>
                  <a:srgbClr val="FFCC00"/>
                </a:solidFill>
              </a:rPr>
              <a:t>Mole Balances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Summary</a:t>
            </a:r>
            <a:endParaRPr lang="en-US" dirty="0">
              <a:ln w="12700">
                <a:noFill/>
                <a:prstDash val="solid"/>
              </a:ln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90600" y="1166287"/>
            <a:ext cx="6497561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in terms of conversion, X</a:t>
            </a:r>
            <a:endParaRPr lang="en-US" sz="40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2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Levenspiel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 Plots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4</a:t>
            </a:fld>
            <a:endParaRPr lang="sv-SE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346325" y="2047875"/>
            <a:ext cx="4548188" cy="3186113"/>
          </a:xfrm>
          <a:prstGeom prst="rect">
            <a:avLst/>
          </a:prstGeom>
        </p:spPr>
      </p:pic>
      <p:sp>
        <p:nvSpPr>
          <p:cNvPr id="6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2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6A8E1E-1C60-4557-8F9D-E9BB340D303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FF"/>
                </a:solidFill>
              </a:rPr>
              <a:t>PFR</a:t>
            </a:r>
            <a:endParaRPr lang="en-US" dirty="0">
              <a:solidFill>
                <a:srgbClr val="FF00FF"/>
              </a:solidFill>
            </a:endParaRPr>
          </a:p>
        </p:txBody>
      </p:sp>
      <p:sp>
        <p:nvSpPr>
          <p:cNvPr id="7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2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4" descr="C:\Users\shiha\Desktop\New Pictur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866" y="2048212"/>
            <a:ext cx="8357934" cy="31032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" descr="C:\Users\shiha\Desktop\New Picture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9804" y="1493838"/>
            <a:ext cx="8774000" cy="3967162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9"/>
          <p:cNvGraphicFramePr>
            <a:graphicFrameLocks noChangeAspect="1"/>
          </p:cNvGraphicFramePr>
          <p:nvPr/>
        </p:nvGraphicFramePr>
        <p:xfrm>
          <a:off x="930275" y="4749800"/>
          <a:ext cx="4500563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833" name="Equation" r:id="rId4" imgW="2285724" imgH="393539" progId="Equation.3">
                  <p:embed/>
                </p:oleObj>
              </mc:Choice>
              <mc:Fallback>
                <p:oleObj name="Equation" r:id="rId4" imgW="2285724" imgH="39353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5" y="4749800"/>
                        <a:ext cx="4500563" cy="798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11"/>
          <p:cNvSpPr>
            <a:spLocks noChangeArrowheads="1"/>
          </p:cNvSpPr>
          <p:nvPr/>
        </p:nvSpPr>
        <p:spPr bwMode="auto">
          <a:xfrm>
            <a:off x="914400" y="5870575"/>
            <a:ext cx="578876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2600" dirty="0">
                <a:latin typeface="Arial" pitchFamily="34" charset="0"/>
                <a:cs typeface="Arial" pitchFamily="34" charset="0"/>
              </a:rPr>
              <a:t>Only valid if there are no side streams</a:t>
            </a:r>
          </a:p>
        </p:txBody>
      </p:sp>
      <p:sp>
        <p:nvSpPr>
          <p:cNvPr id="10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2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2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1" descr="C:\Users\shiha\Desktop\Picture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4500" y="1286199"/>
            <a:ext cx="8229600" cy="4987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8</a:t>
            </a:fld>
            <a:endParaRPr lang="sv-SE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/>
          <a:srcRect r="13516"/>
          <a:stretch>
            <a:fillRect/>
          </a:stretch>
        </p:blipFill>
        <p:spPr bwMode="auto">
          <a:xfrm>
            <a:off x="5631657" y="2015445"/>
            <a:ext cx="1041573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upp 13"/>
          <p:cNvGrpSpPr/>
          <p:nvPr/>
        </p:nvGrpSpPr>
        <p:grpSpPr>
          <a:xfrm>
            <a:off x="890588" y="2544109"/>
            <a:ext cx="4392611" cy="577850"/>
            <a:chOff x="1413097" y="1872217"/>
            <a:chExt cx="4392611" cy="577850"/>
          </a:xfrm>
        </p:grpSpPr>
        <p:graphicFrame>
          <p:nvGraphicFramePr>
            <p:cNvPr id="20" name="Object 5"/>
            <p:cNvGraphicFramePr>
              <a:graphicFrameLocks noChangeAspect="1"/>
            </p:cNvGraphicFramePr>
            <p:nvPr/>
          </p:nvGraphicFramePr>
          <p:xfrm>
            <a:off x="4192809" y="1872217"/>
            <a:ext cx="1612899" cy="577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1896" name="Equation" r:id="rId4" imgW="761760" imgH="228600" progId="Equation.3">
                    <p:embed/>
                  </p:oleObj>
                </mc:Choice>
                <mc:Fallback>
                  <p:oleObj name="Equation" r:id="rId4" imgW="761760" imgH="2286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92809" y="1872217"/>
                          <a:ext cx="1612899" cy="577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Rektangel 9"/>
            <p:cNvSpPr/>
            <p:nvPr/>
          </p:nvSpPr>
          <p:spPr>
            <a:xfrm>
              <a:off x="1413097" y="1927753"/>
              <a:ext cx="284084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1: </a:t>
              </a:r>
              <a:r>
                <a:rPr lang="en-US" sz="26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Rate Law </a:t>
              </a:r>
              <a:endParaRPr lang="sv-SE" sz="26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upp 14"/>
          <p:cNvGrpSpPr/>
          <p:nvPr/>
        </p:nvGrpSpPr>
        <p:grpSpPr>
          <a:xfrm>
            <a:off x="874713" y="3695063"/>
            <a:ext cx="5317666" cy="577850"/>
            <a:chOff x="1413097" y="2697262"/>
            <a:chExt cx="5317666" cy="577850"/>
          </a:xfrm>
        </p:grpSpPr>
        <p:graphicFrame>
          <p:nvGraphicFramePr>
            <p:cNvPr id="23" name="Object 6"/>
            <p:cNvGraphicFramePr>
              <a:graphicFrameLocks noChangeAspect="1"/>
            </p:cNvGraphicFramePr>
            <p:nvPr/>
          </p:nvGraphicFramePr>
          <p:xfrm>
            <a:off x="4879402" y="2697262"/>
            <a:ext cx="1851361" cy="577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1897" name="Equation" r:id="rId6" imgW="736560" imgH="228600" progId="Equation.3">
                    <p:embed/>
                  </p:oleObj>
                </mc:Choice>
                <mc:Fallback>
                  <p:oleObj name="Equation" r:id="rId6" imgW="736560" imgH="2286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9402" y="2697262"/>
                          <a:ext cx="1851361" cy="577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Rektangel 10"/>
            <p:cNvSpPr/>
            <p:nvPr/>
          </p:nvSpPr>
          <p:spPr>
            <a:xfrm>
              <a:off x="1413097" y="2782669"/>
              <a:ext cx="335861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2:</a:t>
              </a:r>
              <a:r>
                <a:rPr lang="en-US" sz="26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Stoichiometry</a:t>
              </a:r>
              <a:endParaRPr lang="en-US" sz="2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upp 15"/>
          <p:cNvGrpSpPr/>
          <p:nvPr/>
        </p:nvGrpSpPr>
        <p:grpSpPr>
          <a:xfrm>
            <a:off x="890588" y="4998384"/>
            <a:ext cx="5301792" cy="500716"/>
            <a:chOff x="1413097" y="3697726"/>
            <a:chExt cx="5301792" cy="500716"/>
          </a:xfrm>
        </p:grpSpPr>
        <p:graphicFrame>
          <p:nvGraphicFramePr>
            <p:cNvPr id="26" name="Object 8"/>
            <p:cNvGraphicFramePr>
              <a:graphicFrameLocks noChangeAspect="1"/>
            </p:cNvGraphicFramePr>
            <p:nvPr/>
          </p:nvGraphicFramePr>
          <p:xfrm>
            <a:off x="5108339" y="3697726"/>
            <a:ext cx="160655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1898" name="Equation" r:id="rId8" imgW="761760" imgH="215640" progId="Equation.3">
                    <p:embed/>
                  </p:oleObj>
                </mc:Choice>
                <mc:Fallback>
                  <p:oleObj name="Equation" r:id="rId8" imgW="761760" imgH="21564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08339" y="3697726"/>
                          <a:ext cx="1606550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Rektangel 11"/>
            <p:cNvSpPr/>
            <p:nvPr/>
          </p:nvSpPr>
          <p:spPr>
            <a:xfrm>
              <a:off x="1413097" y="3705999"/>
              <a:ext cx="369524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3: Combine to get </a:t>
              </a:r>
            </a:p>
          </p:txBody>
        </p:sp>
      </p:grp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9938"/>
            <a:ext cx="77724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Two steps to get                   </a:t>
            </a:r>
            <a:r>
              <a:rPr lang="en-US" dirty="0" smtClean="0"/>
              <a:t> </a:t>
            </a:r>
          </a:p>
        </p:txBody>
      </p:sp>
      <p:graphicFrame>
        <p:nvGraphicFramePr>
          <p:cNvPr id="17" name="Object 4"/>
          <p:cNvGraphicFramePr>
            <a:graphicFrameLocks noChangeAspect="1"/>
          </p:cNvGraphicFramePr>
          <p:nvPr/>
        </p:nvGraphicFramePr>
        <p:xfrm>
          <a:off x="3683000" y="1379538"/>
          <a:ext cx="18288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899" name="Equation" r:id="rId10" imgW="1828800" imgH="469900" progId="Equation.3">
                  <p:embed/>
                </p:oleObj>
              </mc:Choice>
              <mc:Fallback>
                <p:oleObj name="Equation" r:id="rId10" imgW="1828800" imgH="4699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1379538"/>
                        <a:ext cx="182880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2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Building Block 2: </a:t>
            </a:r>
            <a:r>
              <a:rPr lang="en-US" b="1" dirty="0" smtClean="0">
                <a:solidFill>
                  <a:srgbClr val="E818CA"/>
                </a:solidFill>
              </a:rPr>
              <a:t>Rate Laws</a:t>
            </a:r>
            <a:endParaRPr lang="en-US" b="1" dirty="0">
              <a:solidFill>
                <a:srgbClr val="E818CA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9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Power Law Model: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41400" y="2231177"/>
          <a:ext cx="2640012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20" name="Equation" r:id="rId3" imgW="863280" imgH="228600" progId="Equation.3">
                  <p:embed/>
                </p:oleObj>
              </mc:Choice>
              <mc:Fallback>
                <p:oleObj name="Equation" r:id="rId3" imgW="8632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1400" y="2231177"/>
                        <a:ext cx="2640012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4198937" y="2231177"/>
          <a:ext cx="4349750" cy="1554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21" name="Equation" r:id="rId5" imgW="1853603" imgH="660308" progId="Equation.3">
                  <p:embed/>
                </p:oleObj>
              </mc:Choice>
              <mc:Fallback>
                <p:oleObj name="Equation" r:id="rId5" imgW="1853603" imgH="660308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8937" y="2231177"/>
                        <a:ext cx="4349750" cy="15542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7"/>
          <a:srcRect r="13516"/>
          <a:stretch>
            <a:fillRect/>
          </a:stretch>
        </p:blipFill>
        <p:spPr bwMode="auto">
          <a:xfrm>
            <a:off x="7031038" y="114246"/>
            <a:ext cx="1655762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1055688" y="3559175"/>
          <a:ext cx="219233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22" name="Equation" r:id="rId8" imgW="850680" imgH="177480" progId="Equation.3">
                  <p:embed/>
                </p:oleObj>
              </mc:Choice>
              <mc:Fallback>
                <p:oleObj name="Equation" r:id="rId8" imgW="850680" imgH="177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688" y="3559175"/>
                        <a:ext cx="2192337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979488" y="4013200"/>
            <a:ext cx="7847012" cy="2508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</a:pPr>
            <a:r>
              <a:rPr lang="sv-SE" sz="2300" dirty="0">
                <a:latin typeface="Arial" pitchFamily="34" charset="0"/>
                <a:cs typeface="Arial" pitchFamily="34" charset="0"/>
              </a:rPr>
              <a:t>A reactor follows an elementary rate law if the reaction orders just happens to agree with the stoichiometric coefficients for the reaction as written.</a:t>
            </a:r>
          </a:p>
          <a:p>
            <a:pPr algn="just">
              <a:spcAft>
                <a:spcPts val="600"/>
              </a:spcAft>
            </a:pPr>
            <a:r>
              <a:rPr lang="sv-SE" sz="2300" dirty="0">
                <a:latin typeface="Arial" pitchFamily="34" charset="0"/>
                <a:cs typeface="Arial" pitchFamily="34" charset="0"/>
              </a:rPr>
              <a:t>e.g. If the above reaction follows an elementary rate law</a:t>
            </a:r>
          </a:p>
          <a:p>
            <a:pPr algn="just"/>
            <a:endParaRPr lang="sv-SE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v-SE" sz="2300" dirty="0">
                <a:latin typeface="Arial" pitchFamily="34" charset="0"/>
                <a:cs typeface="Arial" pitchFamily="34" charset="0"/>
              </a:rPr>
              <a:t>2nd order in A, 1st order in B, overall third order</a:t>
            </a:r>
          </a:p>
        </p:txBody>
      </p:sp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3298825" y="5510213"/>
          <a:ext cx="2159000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23" name="Equation" r:id="rId10" imgW="901440" imgH="228600" progId="Equation.3">
                  <p:embed/>
                </p:oleObj>
              </mc:Choice>
              <mc:Fallback>
                <p:oleObj name="Equation" r:id="rId10" imgW="90144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8825" y="5510213"/>
                        <a:ext cx="2159000" cy="547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3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3319</TotalTime>
  <Words>853</Words>
  <Application>Microsoft Office PowerPoint</Application>
  <PresentationFormat>On-screen Show (4:3)</PresentationFormat>
  <Paragraphs>331</Paragraphs>
  <Slides>29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Angsana New</vt:lpstr>
      <vt:lpstr>Arial</vt:lpstr>
      <vt:lpstr>Calibri</vt:lpstr>
      <vt:lpstr>Franklin Gothic Book</vt:lpstr>
      <vt:lpstr>Perpetua</vt:lpstr>
      <vt:lpstr>Wingdings</vt:lpstr>
      <vt:lpstr>Wingdings 2</vt:lpstr>
      <vt:lpstr>Lecture_1_draft_yellow</vt:lpstr>
      <vt:lpstr>Equation</vt:lpstr>
      <vt:lpstr>Microsoft Equation 3.0</vt:lpstr>
      <vt:lpstr>Lecture 4</vt:lpstr>
      <vt:lpstr>Lecture 4</vt:lpstr>
      <vt:lpstr>Reactor Mole Balances Summary</vt:lpstr>
      <vt:lpstr>Levenspiel Plots</vt:lpstr>
      <vt:lpstr>PFR</vt:lpstr>
      <vt:lpstr>Reactors in Series</vt:lpstr>
      <vt:lpstr>Reactors in Series</vt:lpstr>
      <vt:lpstr> Two steps to get                    </vt:lpstr>
      <vt:lpstr>Building Block 2: Rate Laws</vt:lpstr>
      <vt:lpstr>Arrhenius Equation</vt:lpstr>
      <vt:lpstr>Reaction Engineering</vt:lpstr>
      <vt:lpstr>Algorithm</vt:lpstr>
      <vt:lpstr>Building Block 3: Stoichiometry</vt:lpstr>
      <vt:lpstr>Stoichiometry</vt:lpstr>
      <vt:lpstr>Batch  System - Stoichiometry Table</vt:lpstr>
      <vt:lpstr>Stoichiometry Constant Volume Batch</vt:lpstr>
      <vt:lpstr>Stoichiometry Constant Volume Batch</vt:lpstr>
      <vt:lpstr>Stoichiometry Constant Volume Batch</vt:lpstr>
      <vt:lpstr>Batch Reactor - Example</vt:lpstr>
      <vt:lpstr>Batch Reactor - Example</vt:lpstr>
      <vt:lpstr>Batch Reactor - Example</vt:lpstr>
      <vt:lpstr>Batch Reactor - Example</vt:lpstr>
      <vt:lpstr>Batch Reactor - Example</vt:lpstr>
      <vt:lpstr>Flow System – Stoichiometry Table</vt:lpstr>
      <vt:lpstr>Flow System – Stoichiometry Table</vt:lpstr>
      <vt:lpstr>Flow System – Stoichiometry Table</vt:lpstr>
      <vt:lpstr>Stoichiometry</vt:lpstr>
      <vt:lpstr>PowerPoint Presentation</vt:lpstr>
      <vt:lpstr>End of Lecture 4</vt:lpstr>
    </vt:vector>
  </TitlesOfParts>
  <Company>KTH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</dc:title>
  <dc:creator>Arthur Shih</dc:creator>
  <cp:lastModifiedBy>alkuehne</cp:lastModifiedBy>
  <cp:revision>144</cp:revision>
  <dcterms:created xsi:type="dcterms:W3CDTF">2010-08-03T19:25:21Z</dcterms:created>
  <dcterms:modified xsi:type="dcterms:W3CDTF">2016-08-21T15:49:02Z</dcterms:modified>
</cp:coreProperties>
</file>