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6" r:id="rId13"/>
    <p:sldId id="397" r:id="rId14"/>
    <p:sldId id="398" r:id="rId15"/>
    <p:sldId id="401" r:id="rId16"/>
    <p:sldId id="402" r:id="rId17"/>
    <p:sldId id="403" r:id="rId18"/>
    <p:sldId id="404" r:id="rId19"/>
    <p:sldId id="405" r:id="rId20"/>
    <p:sldId id="406" r:id="rId21"/>
    <p:sldId id="407" r:id="rId22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128" y="84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35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47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!OLE_LINK7" TargetMode="External"/><Relationship Id="rId7" Type="http://schemas.openxmlformats.org/officeDocument/2006/relationships/oleObject" Target="Senators%20HD:Users:lauradb:Documents:Coursework/Teaching:344W11:i%3eclicker%20(old%20Qwizdom):W'01VotingBoxesSelfTests+Sol!OLE_LINK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oleObject" Target="Senators%20HD:Users:lauradb:Desktop:CatalysisLectures.doc!OLE_LINK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10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3.pd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3" y="1553137"/>
            <a:ext cx="86127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X = 0.5</a:t>
            </a: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At an equal concentrations of A and C sites, the conversion will be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336"/>
              </p:ext>
            </p:extLst>
          </p:nvPr>
        </p:nvGraphicFramePr>
        <p:xfrm>
          <a:off x="465450" y="2044906"/>
          <a:ext cx="8474075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8" name="Equation" r:id="rId3" imgW="3987800" imgH="1866900" progId="Equation.3">
                  <p:embed/>
                </p:oleObj>
              </mc:Choice>
              <mc:Fallback>
                <p:oleObj name="Equation" r:id="rId3" imgW="3987800" imgH="1866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0" y="2044906"/>
                        <a:ext cx="8474075" cy="396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348235"/>
              </p:ext>
            </p:extLst>
          </p:nvPr>
        </p:nvGraphicFramePr>
        <p:xfrm>
          <a:off x="2561083" y="1597108"/>
          <a:ext cx="3442716" cy="87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0" name="Document" r:id="rId3" imgW="4267043" imgH="1079460" progId="Word.Document.12">
                  <p:link updateAutomatic="1"/>
                </p:oleObj>
              </mc:Choice>
              <mc:Fallback>
                <p:oleObj name="Document" r:id="rId3" imgW="4267043" imgH="107946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083" y="1597108"/>
                        <a:ext cx="3442716" cy="87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02224"/>
              </p:ext>
            </p:extLst>
          </p:nvPr>
        </p:nvGraphicFramePr>
        <p:xfrm>
          <a:off x="2606803" y="2594592"/>
          <a:ext cx="3396996" cy="6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1" name="Equation" r:id="rId5" imgW="2387600" imgH="431800" progId="Equation.3">
                  <p:embed/>
                </p:oleObj>
              </mc:Choice>
              <mc:Fallback>
                <p:oleObj name="Equation" r:id="rId5" imgW="23876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803" y="2594592"/>
                        <a:ext cx="3396996" cy="6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05160"/>
              </p:ext>
            </p:extLst>
          </p:nvPr>
        </p:nvGraphicFramePr>
        <p:xfrm>
          <a:off x="2430018" y="3355320"/>
          <a:ext cx="3573781" cy="154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2" name="Document" r:id="rId7" imgW="3822559" imgH="1650939" progId="Word.Document.12">
                  <p:link updateAutomatic="1"/>
                </p:oleObj>
              </mc:Choice>
              <mc:Fallback>
                <p:oleObj name="Document" r:id="rId7" imgW="3822559" imgH="1650939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018" y="3355320"/>
                        <a:ext cx="3573781" cy="1543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804827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Initially water does not exit the reactor the same as DME because 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of the following best describes the data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There is more DME than water.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Steady state has been reached.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reacts with ME.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is adsorbed on the surface.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Dimethyl Either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47307"/>
              </p:ext>
            </p:extLst>
          </p:nvPr>
        </p:nvGraphicFramePr>
        <p:xfrm>
          <a:off x="1709421" y="1048254"/>
          <a:ext cx="5560059" cy="566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0" name="Document" r:id="rId4" imgW="4711527" imgH="4800423" progId="Word.Document.12">
                  <p:link updateAutomatic="1"/>
                </p:oleObj>
              </mc:Choice>
              <mc:Fallback>
                <p:oleObj name="Document" r:id="rId4" imgW="4711527" imgH="4800423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421" y="1048254"/>
                        <a:ext cx="5560059" cy="566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253" y="1205656"/>
            <a:ext cx="782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Czochralski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Crystal Growth – Heat Transfer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Doping of n/p junction – Diffusion</a:t>
            </a:r>
          </a:p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344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Chemical Vapor Deposition (Catalysis Analogy)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Formation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Dissolution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Etching</a:t>
            </a:r>
          </a:p>
          <a:p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The 5 steps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1. Postulate Mechanism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(sometimes first includes a gas phase reaction (then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adsorption, surface reaction and desorption)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2. Postulate Rate Limiting Step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3. Evaluate Parameters in Terms of Measured Variables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4. Surface Area Balance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5. Evaluate Rate Law Parameters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71" y="970106"/>
            <a:ext cx="2331428" cy="57904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82" y="1951722"/>
            <a:ext cx="6733333" cy="26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4" name="Picture 3" descr="SiH2 B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54" y="1455420"/>
            <a:ext cx="4909796" cy="50806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02995" y="1529090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1) Mechanism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Gas Phase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Homogeneous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Heterogeneous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38322"/>
              </p:ext>
            </p:extLst>
          </p:nvPr>
        </p:nvGraphicFramePr>
        <p:xfrm>
          <a:off x="1244600" y="4163378"/>
          <a:ext cx="633095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8" name="Equation" r:id="rId3" imgW="3327400" imgH="1219200" progId="Equation.3">
                  <p:embed/>
                </p:oleObj>
              </mc:Choice>
              <mc:Fallback>
                <p:oleObj name="Equation" r:id="rId3" imgW="3327400" imgH="1219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163378"/>
                        <a:ext cx="6330950" cy="232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23113"/>
              </p:ext>
            </p:extLst>
          </p:nvPr>
        </p:nvGraphicFramePr>
        <p:xfrm>
          <a:off x="1244600" y="2810203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9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810203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059180" y="1417638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2)	Rate Limiting Step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3)	Express </a:t>
            </a:r>
            <a:r>
              <a:rPr lang="en-US" sz="24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in terms of P</a:t>
            </a:r>
            <a:r>
              <a:rPr lang="en-US" sz="24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44940"/>
              </p:ext>
            </p:extLst>
          </p:nvPr>
        </p:nvGraphicFramePr>
        <p:xfrm>
          <a:off x="1563366" y="1819806"/>
          <a:ext cx="21272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6" name="Equation" r:id="rId3" imgW="1117600" imgH="215900" progId="Equation.3">
                  <p:embed/>
                </p:oleObj>
              </mc:Choice>
              <mc:Fallback>
                <p:oleObj name="Equation" r:id="rId3" imgW="11176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1819806"/>
                        <a:ext cx="21272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71232"/>
              </p:ext>
            </p:extLst>
          </p:nvPr>
        </p:nvGraphicFramePr>
        <p:xfrm>
          <a:off x="1563366" y="3164939"/>
          <a:ext cx="25146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7" name="Equation" r:id="rId5" imgW="1320800" imgH="736600" progId="Equation.3">
                  <p:embed/>
                </p:oleObj>
              </mc:Choice>
              <mc:Fallback>
                <p:oleObj name="Equation" r:id="rId5" imgW="13208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3164939"/>
                        <a:ext cx="2514600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77692"/>
              </p:ext>
            </p:extLst>
          </p:nvPr>
        </p:nvGraphicFramePr>
        <p:xfrm>
          <a:off x="1563366" y="5523450"/>
          <a:ext cx="39893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8" name="Equation" r:id="rId7" imgW="2095500" imgH="215900" progId="Equation.3">
                  <p:embed/>
                </p:oleObj>
              </mc:Choice>
              <mc:Fallback>
                <p:oleObj name="Equation" r:id="rId7" imgW="20955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5523450"/>
                        <a:ext cx="39893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371600" y="1552575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5)	Combine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14024"/>
              </p:ext>
            </p:extLst>
          </p:nvPr>
        </p:nvGraphicFramePr>
        <p:xfrm>
          <a:off x="1499872" y="2144607"/>
          <a:ext cx="3989388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6" name="Equation" r:id="rId3" imgW="2095500" imgH="762000" progId="Equation.3">
                  <p:embed/>
                </p:oleObj>
              </mc:Choice>
              <mc:Fallback>
                <p:oleObj name="Equation" r:id="rId3" imgW="2095500" imgH="762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872" y="2144607"/>
                        <a:ext cx="3989388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1589"/>
              </p:ext>
            </p:extLst>
          </p:nvPr>
        </p:nvGraphicFramePr>
        <p:xfrm>
          <a:off x="1599877" y="4522680"/>
          <a:ext cx="25384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7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77" y="4522680"/>
                        <a:ext cx="2538412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18</a:t>
            </a:r>
            <a:br>
              <a:rPr lang="sv-SE" dirty="0" smtClean="0"/>
            </a:br>
            <a:r>
              <a:rPr lang="sv-SE" dirty="0" smtClean="0"/>
              <a:t>Class </a:t>
            </a:r>
            <a:r>
              <a:rPr lang="sv-SE" smtClean="0"/>
              <a:t>Lecture </a:t>
            </a:r>
            <a:r>
              <a:rPr lang="sv-SE" smtClean="0"/>
              <a:t>23–Tuesday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Mechanisms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Chemical Vapor Deposition (CVD)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Reaction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173818" y="2945321"/>
          <a:ext cx="52689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0" name="Equation" r:id="rId3" imgW="2768600" imgH="1016000" progId="Equation.3">
                  <p:embed/>
                </p:oleObj>
              </mc:Choice>
              <mc:Fallback>
                <p:oleObj name="Equation" r:id="rId3" imgW="2768600" imgH="1016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18" y="2945321"/>
                        <a:ext cx="5268913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368425" y="1720850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1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720850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Web Lecture 18</a:t>
            </a:r>
            <a:b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Class Lecture 23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07225"/>
              </p:ext>
            </p:extLst>
          </p:nvPr>
        </p:nvGraphicFramePr>
        <p:xfrm>
          <a:off x="2050097" y="1429386"/>
          <a:ext cx="21320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0" name="Equation" r:id="rId3" imgW="1003300" imgH="355600" progId="Equation.3">
                  <p:embed/>
                </p:oleObj>
              </mc:Choice>
              <mc:Fallback>
                <p:oleObj name="Equation" r:id="rId3" imgW="1003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097" y="1429386"/>
                        <a:ext cx="21320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835237" y="2268625"/>
            <a:ext cx="7958666" cy="4298970"/>
            <a:chOff x="835237" y="2268625"/>
            <a:chExt cx="7958666" cy="4298970"/>
          </a:xfrm>
        </p:grpSpPr>
        <p:grpSp>
          <p:nvGrpSpPr>
            <p:cNvPr id="3" name="Group 2"/>
            <p:cNvGrpSpPr/>
            <p:nvPr/>
          </p:nvGrpSpPr>
          <p:grpSpPr>
            <a:xfrm>
              <a:off x="835237" y="2268625"/>
              <a:ext cx="7958666" cy="3046988"/>
              <a:chOff x="835237" y="2268625"/>
              <a:chExt cx="7958666" cy="30469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5237" y="2268625"/>
                <a:ext cx="795866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(a)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  The initial rate of reaction is shown below</a:t>
                </a:r>
              </a:p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       (A)              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	       	  (B) </a:t>
                </a: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                            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(C) 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789430" y="2796192"/>
                <a:ext cx="2392680" cy="167199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5049687" y="2798833"/>
                <a:ext cx="2464749" cy="16719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256280" y="4895601"/>
              <a:ext cx="2248543" cy="1671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14311"/>
              </p:ext>
            </p:extLst>
          </p:nvPr>
        </p:nvGraphicFramePr>
        <p:xfrm>
          <a:off x="638175" y="1431925"/>
          <a:ext cx="798830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4" name="Equation" r:id="rId3" imgW="3911600" imgH="2260600" progId="Equation.DSMT4">
                  <p:embed/>
                </p:oleObj>
              </mc:Choice>
              <mc:Fallback>
                <p:oleObj name="Equation" r:id="rId3" imgW="3911600" imgH="2260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431925"/>
                        <a:ext cx="7988300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320347"/>
              </p:ext>
            </p:extLst>
          </p:nvPr>
        </p:nvGraphicFramePr>
        <p:xfrm>
          <a:off x="146304" y="1417638"/>
          <a:ext cx="8786813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8" name="Equation" r:id="rId3" imgW="4457700" imgH="2362200" progId="Equation.3">
                  <p:embed/>
                </p:oleObj>
              </mc:Choice>
              <mc:Fallback>
                <p:oleObj name="Equation" r:id="rId3" imgW="4457700" imgH="2362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417638"/>
                        <a:ext cx="8786813" cy="465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 dirty="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57826"/>
              </p:ext>
            </p:extLst>
          </p:nvPr>
        </p:nvGraphicFramePr>
        <p:xfrm>
          <a:off x="2440623" y="1910715"/>
          <a:ext cx="31337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2" name="Equation" r:id="rId3" imgW="1663700" imgH="2146300" progId="Equation.3">
                  <p:embed/>
                </p:oleObj>
              </mc:Choice>
              <mc:Fallback>
                <p:oleObj name="Equation" r:id="rId3" imgW="1663700" imgH="214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623" y="1910715"/>
                        <a:ext cx="3133725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0921"/>
              </p:ext>
            </p:extLst>
          </p:nvPr>
        </p:nvGraphicFramePr>
        <p:xfrm>
          <a:off x="1060450" y="3596640"/>
          <a:ext cx="7285038" cy="31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6" name="Equation" r:id="rId3" imgW="4064000" imgH="2184400" progId="Equation.3">
                  <p:embed/>
                </p:oleObj>
              </mc:Choice>
              <mc:Fallback>
                <p:oleObj name="Equation" r:id="rId3" imgW="4064000" imgH="218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596640"/>
                        <a:ext cx="7285038" cy="317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09700" y="1417638"/>
            <a:ext cx="4526280" cy="20020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60208"/>
              </p:ext>
            </p:extLst>
          </p:nvPr>
        </p:nvGraphicFramePr>
        <p:xfrm>
          <a:off x="300428" y="1417638"/>
          <a:ext cx="8672512" cy="30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0" name="Equation" r:id="rId3" imgW="5422900" imgH="1930400" progId="Equation.3">
                  <p:embed/>
                </p:oleObj>
              </mc:Choice>
              <mc:Fallback>
                <p:oleObj name="Equation" r:id="rId3" imgW="54229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28" y="1417638"/>
                        <a:ext cx="8672512" cy="308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03" y="4599094"/>
            <a:ext cx="806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Where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what is the ratio of sites with A adsorbed to those sites with C adsorbed when the conversion is 50%?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What is the conversion when the sites with A adsorbed are equal to those with C adsorbed?</a:t>
            </a: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11240"/>
              </p:ext>
            </p:extLst>
          </p:nvPr>
        </p:nvGraphicFramePr>
        <p:xfrm>
          <a:off x="1228408" y="1424940"/>
          <a:ext cx="6041071" cy="511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4" name="Equation" r:id="rId3" imgW="3530600" imgH="2844800" progId="Equation.3">
                  <p:embed/>
                </p:oleObj>
              </mc:Choice>
              <mc:Fallback>
                <p:oleObj name="Equation" r:id="rId3" imgW="3530600" imgH="284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08" y="1424940"/>
                        <a:ext cx="6041071" cy="51184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5753</TotalTime>
  <Words>172</Words>
  <Application>Microsoft Office PowerPoint</Application>
  <PresentationFormat>On-screen Show (4:3)</PresentationFormat>
  <Paragraphs>112</Paragraphs>
  <Slides>21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Franklin Gothic Book</vt:lpstr>
      <vt:lpstr>Perpetua</vt:lpstr>
      <vt:lpstr>Wingdings 2</vt:lpstr>
      <vt:lpstr>Lecture_1_draft_yellow</vt:lpstr>
      <vt:lpstr>!OLE_LINK7</vt:lpstr>
      <vt:lpstr>Senators HD:Users:lauradb:Documents:Coursework\Teaching:344W11:i&gt;clicker (old Qwizdom):W'01VotingBoxesSelfTests+Sol!OLE_LINK8</vt:lpstr>
      <vt:lpstr>Senators HD:Users:lauradb:Desktop:CatalysisLectures.doc!OLE_LINK1</vt:lpstr>
      <vt:lpstr>Equation</vt:lpstr>
      <vt:lpstr>Lecture 18</vt:lpstr>
      <vt:lpstr>Web Lecture 18 Class Lecture 23–Tuesday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Dimethyl Either</vt:lpstr>
      <vt:lpstr>Chemical Reaction Engineering in the Electronics Industry </vt:lpstr>
      <vt:lpstr>Chemical Reaction Engineering in the Electronics Industry </vt:lpstr>
      <vt:lpstr>Chemical Reaction Engineering in the Electronics Industry </vt:lpstr>
      <vt:lpstr>Chemical Vapor Deposition</vt:lpstr>
      <vt:lpstr>Chemical Vapor Deposition</vt:lpstr>
      <vt:lpstr>Chemical Vapor Deposition</vt:lpstr>
      <vt:lpstr>Chemical Vapor Deposition</vt:lpstr>
      <vt:lpstr>Chemical Vapor Deposition</vt:lpstr>
      <vt:lpstr>Homogeneous Reaction</vt:lpstr>
      <vt:lpstr>End of Web Lecture 18 End of Class Lecture 23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alkuehne</cp:lastModifiedBy>
  <cp:revision>77</cp:revision>
  <dcterms:created xsi:type="dcterms:W3CDTF">2010-08-03T20:25:20Z</dcterms:created>
  <dcterms:modified xsi:type="dcterms:W3CDTF">2016-07-13T16:13:46Z</dcterms:modified>
</cp:coreProperties>
</file>