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1" r:id="rId1"/>
  </p:sldMasterIdLst>
  <p:notesMasterIdLst>
    <p:notesMasterId r:id="rId37"/>
  </p:notesMasterIdLst>
  <p:handoutMasterIdLst>
    <p:handoutMasterId r:id="rId38"/>
  </p:handoutMasterIdLst>
  <p:sldIdLst>
    <p:sldId id="256" r:id="rId2"/>
    <p:sldId id="257" r:id="rId3"/>
    <p:sldId id="378" r:id="rId4"/>
    <p:sldId id="379" r:id="rId5"/>
    <p:sldId id="380" r:id="rId6"/>
    <p:sldId id="264" r:id="rId7"/>
    <p:sldId id="355" r:id="rId8"/>
    <p:sldId id="293" r:id="rId9"/>
    <p:sldId id="294" r:id="rId10"/>
    <p:sldId id="345" r:id="rId11"/>
    <p:sldId id="339" r:id="rId12"/>
    <p:sldId id="346" r:id="rId13"/>
    <p:sldId id="372" r:id="rId14"/>
    <p:sldId id="373" r:id="rId15"/>
    <p:sldId id="374" r:id="rId16"/>
    <p:sldId id="375" r:id="rId17"/>
    <p:sldId id="376" r:id="rId18"/>
    <p:sldId id="377" r:id="rId19"/>
    <p:sldId id="338" r:id="rId20"/>
    <p:sldId id="267" r:id="rId21"/>
    <p:sldId id="347" r:id="rId22"/>
    <p:sldId id="348" r:id="rId23"/>
    <p:sldId id="304" r:id="rId24"/>
    <p:sldId id="356" r:id="rId25"/>
    <p:sldId id="349" r:id="rId26"/>
    <p:sldId id="359" r:id="rId27"/>
    <p:sldId id="363" r:id="rId28"/>
    <p:sldId id="364" r:id="rId29"/>
    <p:sldId id="360" r:id="rId30"/>
    <p:sldId id="365" r:id="rId31"/>
    <p:sldId id="366" r:id="rId32"/>
    <p:sldId id="370" r:id="rId33"/>
    <p:sldId id="371" r:id="rId34"/>
    <p:sldId id="319" r:id="rId35"/>
    <p:sldId id="381" r:id="rId36"/>
  </p:sldIdLst>
  <p:sldSz cx="9144000" cy="6858000" type="screen4x3"/>
  <p:notesSz cx="7102475" cy="10231438"/>
  <p:defaultTextStyle>
    <a:defPPr>
      <a:defRPr lang="sv-SE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30">
          <p15:clr>
            <a:srgbClr val="A4A3A4"/>
          </p15:clr>
        </p15:guide>
        <p15:guide id="2" pos="59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Emma Sundin" initials="ES" lastIdx="6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043" autoAdjust="0"/>
    <p:restoredTop sz="96780" autoAdjust="0"/>
  </p:normalViewPr>
  <p:slideViewPr>
    <p:cSldViewPr snapToGrid="0" snapToObjects="1">
      <p:cViewPr varScale="1">
        <p:scale>
          <a:sx n="57" d="100"/>
          <a:sy n="57" d="100"/>
        </p:scale>
        <p:origin x="480" y="60"/>
      </p:cViewPr>
      <p:guideLst>
        <p:guide orient="horz" pos="530"/>
        <p:guide pos="59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4" Type="http://schemas.openxmlformats.org/officeDocument/2006/relationships/image" Target="../media/image5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image" Target="../media/image22.wmf"/><Relationship Id="rId1" Type="http://schemas.openxmlformats.org/officeDocument/2006/relationships/image" Target="../media/image20.wmf"/><Relationship Id="rId4" Type="http://schemas.openxmlformats.org/officeDocument/2006/relationships/image" Target="../media/image23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24.wmf"/><Relationship Id="rId2" Type="http://schemas.openxmlformats.org/officeDocument/2006/relationships/image" Target="../media/image22.wmf"/><Relationship Id="rId1" Type="http://schemas.openxmlformats.org/officeDocument/2006/relationships/image" Target="../media/image20.wmf"/><Relationship Id="rId6" Type="http://schemas.openxmlformats.org/officeDocument/2006/relationships/image" Target="../media/image25.wmf"/><Relationship Id="rId5" Type="http://schemas.openxmlformats.org/officeDocument/2006/relationships/image" Target="../media/image23.wmf"/><Relationship Id="rId4" Type="http://schemas.openxmlformats.org/officeDocument/2006/relationships/image" Target="../media/image21.wmf"/></Relationships>
</file>

<file path=ppt/drawings/_rels/vmlDrawing12.vml.rels><?xml version="1.0" encoding="UTF-8" standalone="yes"?>
<Relationships xmlns="http://schemas.openxmlformats.org/package/2006/relationships"><Relationship Id="rId8" Type="http://schemas.openxmlformats.org/officeDocument/2006/relationships/image" Target="../media/image25.wmf"/><Relationship Id="rId3" Type="http://schemas.openxmlformats.org/officeDocument/2006/relationships/image" Target="../media/image24.wmf"/><Relationship Id="rId7" Type="http://schemas.openxmlformats.org/officeDocument/2006/relationships/image" Target="../media/image27.wmf"/><Relationship Id="rId2" Type="http://schemas.openxmlformats.org/officeDocument/2006/relationships/image" Target="../media/image22.wmf"/><Relationship Id="rId1" Type="http://schemas.openxmlformats.org/officeDocument/2006/relationships/image" Target="../media/image20.wmf"/><Relationship Id="rId6" Type="http://schemas.openxmlformats.org/officeDocument/2006/relationships/image" Target="../media/image23.wmf"/><Relationship Id="rId5" Type="http://schemas.openxmlformats.org/officeDocument/2006/relationships/image" Target="../media/image21.wmf"/><Relationship Id="rId4" Type="http://schemas.openxmlformats.org/officeDocument/2006/relationships/image" Target="../media/image26.wmf"/></Relationships>
</file>

<file path=ppt/drawings/_rels/vmlDrawing13.vml.rels><?xml version="1.0" encoding="UTF-8" standalone="yes"?>
<Relationships xmlns="http://schemas.openxmlformats.org/package/2006/relationships"><Relationship Id="rId8" Type="http://schemas.openxmlformats.org/officeDocument/2006/relationships/image" Target="../media/image27.wmf"/><Relationship Id="rId3" Type="http://schemas.openxmlformats.org/officeDocument/2006/relationships/image" Target="../media/image22.wmf"/><Relationship Id="rId7" Type="http://schemas.openxmlformats.org/officeDocument/2006/relationships/image" Target="../media/image23.wmf"/><Relationship Id="rId2" Type="http://schemas.openxmlformats.org/officeDocument/2006/relationships/image" Target="../media/image28.wmf"/><Relationship Id="rId1" Type="http://schemas.openxmlformats.org/officeDocument/2006/relationships/image" Target="../media/image20.wmf"/><Relationship Id="rId6" Type="http://schemas.openxmlformats.org/officeDocument/2006/relationships/image" Target="../media/image29.wmf"/><Relationship Id="rId5" Type="http://schemas.openxmlformats.org/officeDocument/2006/relationships/image" Target="../media/image26.wmf"/><Relationship Id="rId4" Type="http://schemas.openxmlformats.org/officeDocument/2006/relationships/image" Target="../media/image24.wmf"/><Relationship Id="rId9" Type="http://schemas.openxmlformats.org/officeDocument/2006/relationships/image" Target="../media/image25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32.wmf"/><Relationship Id="rId2" Type="http://schemas.openxmlformats.org/officeDocument/2006/relationships/image" Target="../media/image31.wmf"/><Relationship Id="rId1" Type="http://schemas.openxmlformats.org/officeDocument/2006/relationships/image" Target="../media/image30.wmf"/><Relationship Id="rId5" Type="http://schemas.openxmlformats.org/officeDocument/2006/relationships/image" Target="../media/image34.wmf"/><Relationship Id="rId4" Type="http://schemas.openxmlformats.org/officeDocument/2006/relationships/image" Target="../media/image33.wmf"/></Relationships>
</file>

<file path=ppt/drawings/_rels/vmlDrawing15.vml.rels><?xml version="1.0" encoding="UTF-8" standalone="yes"?>
<Relationships xmlns="http://schemas.openxmlformats.org/package/2006/relationships"><Relationship Id="rId2" Type="http://schemas.openxmlformats.org/officeDocument/2006/relationships/image" Target="../media/image36.wmf"/><Relationship Id="rId1" Type="http://schemas.openxmlformats.org/officeDocument/2006/relationships/image" Target="../media/image35.wmf"/></Relationships>
</file>

<file path=ppt/drawings/_rels/vmlDrawing16.vml.rels><?xml version="1.0" encoding="UTF-8" standalone="yes"?>
<Relationships xmlns="http://schemas.openxmlformats.org/package/2006/relationships"><Relationship Id="rId3" Type="http://schemas.openxmlformats.org/officeDocument/2006/relationships/image" Target="../media/image40.wmf"/><Relationship Id="rId2" Type="http://schemas.openxmlformats.org/officeDocument/2006/relationships/image" Target="../media/image39.wmf"/><Relationship Id="rId1" Type="http://schemas.openxmlformats.org/officeDocument/2006/relationships/image" Target="../media/image38.wmf"/><Relationship Id="rId5" Type="http://schemas.openxmlformats.org/officeDocument/2006/relationships/image" Target="../media/image42.wmf"/><Relationship Id="rId4" Type="http://schemas.openxmlformats.org/officeDocument/2006/relationships/image" Target="../media/image41.wmf"/></Relationships>
</file>

<file path=ppt/drawings/_rels/vmlDrawing17.vml.rels><?xml version="1.0" encoding="UTF-8" standalone="yes"?>
<Relationships xmlns="http://schemas.openxmlformats.org/package/2006/relationships"><Relationship Id="rId2" Type="http://schemas.openxmlformats.org/officeDocument/2006/relationships/image" Target="../media/image42.wmf"/><Relationship Id="rId1" Type="http://schemas.openxmlformats.org/officeDocument/2006/relationships/image" Target="../media/image43.wmf"/></Relationships>
</file>

<file path=ppt/drawings/_rels/vmlDrawing18.vml.rels><?xml version="1.0" encoding="UTF-8" standalone="yes"?>
<Relationships xmlns="http://schemas.openxmlformats.org/package/2006/relationships"><Relationship Id="rId3" Type="http://schemas.openxmlformats.org/officeDocument/2006/relationships/image" Target="../media/image46.wmf"/><Relationship Id="rId2" Type="http://schemas.openxmlformats.org/officeDocument/2006/relationships/image" Target="../media/image45.wmf"/><Relationship Id="rId1" Type="http://schemas.openxmlformats.org/officeDocument/2006/relationships/image" Target="../media/image44.wmf"/></Relationships>
</file>

<file path=ppt/drawings/_rels/vmlDrawing19.vml.rels><?xml version="1.0" encoding="UTF-8" standalone="yes"?>
<Relationships xmlns="http://schemas.openxmlformats.org/package/2006/relationships"><Relationship Id="rId3" Type="http://schemas.openxmlformats.org/officeDocument/2006/relationships/image" Target="../media/image49.wmf"/><Relationship Id="rId2" Type="http://schemas.openxmlformats.org/officeDocument/2006/relationships/image" Target="../media/image48.wmf"/><Relationship Id="rId1" Type="http://schemas.openxmlformats.org/officeDocument/2006/relationships/image" Target="../media/image47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20.vml.rels><?xml version="1.0" encoding="UTF-8" standalone="yes"?>
<Relationships xmlns="http://schemas.openxmlformats.org/package/2006/relationships"><Relationship Id="rId3" Type="http://schemas.openxmlformats.org/officeDocument/2006/relationships/image" Target="../media/image52.wmf"/><Relationship Id="rId2" Type="http://schemas.openxmlformats.org/officeDocument/2006/relationships/image" Target="../media/image51.wmf"/><Relationship Id="rId1" Type="http://schemas.openxmlformats.org/officeDocument/2006/relationships/image" Target="../media/image50.wmf"/><Relationship Id="rId5" Type="http://schemas.openxmlformats.org/officeDocument/2006/relationships/image" Target="../media/image54.wmf"/><Relationship Id="rId4" Type="http://schemas.openxmlformats.org/officeDocument/2006/relationships/image" Target="../media/image53.wmf"/></Relationships>
</file>

<file path=ppt/drawings/_rels/vmlDrawing21.vml.rels><?xml version="1.0" encoding="UTF-8" standalone="yes"?>
<Relationships xmlns="http://schemas.openxmlformats.org/package/2006/relationships"><Relationship Id="rId2" Type="http://schemas.openxmlformats.org/officeDocument/2006/relationships/image" Target="../media/image56.wmf"/><Relationship Id="rId1" Type="http://schemas.openxmlformats.org/officeDocument/2006/relationships/image" Target="../media/image55.wmf"/></Relationships>
</file>

<file path=ppt/drawings/_rels/vmlDrawing22.vml.rels><?xml version="1.0" encoding="UTF-8" standalone="yes"?>
<Relationships xmlns="http://schemas.openxmlformats.org/package/2006/relationships"><Relationship Id="rId2" Type="http://schemas.openxmlformats.org/officeDocument/2006/relationships/image" Target="../media/image58.wmf"/><Relationship Id="rId1" Type="http://schemas.openxmlformats.org/officeDocument/2006/relationships/image" Target="../media/image57.wmf"/></Relationships>
</file>

<file path=ppt/drawings/_rels/vmlDrawing23.vml.rels><?xml version="1.0" encoding="UTF-8" standalone="yes"?>
<Relationships xmlns="http://schemas.openxmlformats.org/package/2006/relationships"><Relationship Id="rId2" Type="http://schemas.openxmlformats.org/officeDocument/2006/relationships/image" Target="../media/image54.wmf"/><Relationship Id="rId1" Type="http://schemas.openxmlformats.org/officeDocument/2006/relationships/image" Target="../media/image59.wmf"/></Relationships>
</file>

<file path=ppt/drawings/_rels/vmlDrawing24.vml.rels><?xml version="1.0" encoding="UTF-8" standalone="yes"?>
<Relationships xmlns="http://schemas.openxmlformats.org/package/2006/relationships"><Relationship Id="rId2" Type="http://schemas.openxmlformats.org/officeDocument/2006/relationships/image" Target="../media/image61.wmf"/><Relationship Id="rId1" Type="http://schemas.openxmlformats.org/officeDocument/2006/relationships/image" Target="../media/image60.wmf"/></Relationships>
</file>

<file path=ppt/drawings/_rels/vmlDrawing25.vml.rels><?xml version="1.0" encoding="UTF-8" standalone="yes"?>
<Relationships xmlns="http://schemas.openxmlformats.org/package/2006/relationships"><Relationship Id="rId2" Type="http://schemas.openxmlformats.org/officeDocument/2006/relationships/image" Target="../media/image63.wmf"/><Relationship Id="rId1" Type="http://schemas.openxmlformats.org/officeDocument/2006/relationships/image" Target="../media/image62.wmf"/></Relationships>
</file>

<file path=ppt/drawings/_rels/vmlDrawing26.vml.rels><?xml version="1.0" encoding="UTF-8" standalone="yes"?>
<Relationships xmlns="http://schemas.openxmlformats.org/package/2006/relationships"><Relationship Id="rId2" Type="http://schemas.openxmlformats.org/officeDocument/2006/relationships/image" Target="../media/image67.wmf"/><Relationship Id="rId1" Type="http://schemas.openxmlformats.org/officeDocument/2006/relationships/image" Target="../media/image66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7.wmf"/><Relationship Id="rId4" Type="http://schemas.openxmlformats.org/officeDocument/2006/relationships/image" Target="../media/image10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image" Target="../media/image11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15.wmf"/><Relationship Id="rId1" Type="http://schemas.openxmlformats.org/officeDocument/2006/relationships/image" Target="../media/image14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17.wmf"/><Relationship Id="rId1" Type="http://schemas.openxmlformats.org/officeDocument/2006/relationships/image" Target="../media/image16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19.wmf"/><Relationship Id="rId1" Type="http://schemas.openxmlformats.org/officeDocument/2006/relationships/image" Target="../media/image18.w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21.wmf"/><Relationship Id="rId1" Type="http://schemas.openxmlformats.org/officeDocument/2006/relationships/image" Target="../media/image20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1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2725" y="0"/>
            <a:ext cx="3078163" cy="511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2C23DA-32F2-40C0-9D3A-9D15519CD018}" type="datetimeFigureOut">
              <a:rPr lang="en-US" smtClean="0"/>
              <a:pPr/>
              <a:t>7/13/2016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718675"/>
            <a:ext cx="3078163" cy="511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2725" y="9718675"/>
            <a:ext cx="3078163" cy="511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1BED36-9680-4968-AFA0-11ABF466BCA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29257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511572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4023092" y="0"/>
            <a:ext cx="3077739" cy="511572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EABFC9CC-49C4-F048-AF3B-D7584195B6C1}" type="datetimeFigureOut">
              <a:rPr lang="sv-SE" smtClean="0"/>
              <a:pPr/>
              <a:t>2016-07-13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993775" y="766763"/>
            <a:ext cx="5114925" cy="383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710248" y="4859933"/>
            <a:ext cx="5681980" cy="4604147"/>
          </a:xfrm>
          <a:prstGeom prst="rect">
            <a:avLst/>
          </a:prstGeom>
        </p:spPr>
        <p:txBody>
          <a:bodyPr vert="horz" lIns="99048" tIns="49524" rIns="99048" bIns="49524" rtlCol="0"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9718090"/>
            <a:ext cx="3077739" cy="511572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4023092" y="9718090"/>
            <a:ext cx="3077739" cy="511572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5A91612D-C2B3-1643-9B22-E5E48C52DD08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774382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5C2F85-9D3A-4B15-BC7A-A303FDE7699F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764436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66D2BD4-9033-4441-820A-308A5C945A13}" type="slidenum">
              <a:rPr lang="en-US"/>
              <a:pPr/>
              <a:t>30</a:t>
            </a:fld>
            <a:endParaRPr lang="en-US"/>
          </a:p>
        </p:txBody>
      </p:sp>
      <p:sp>
        <p:nvSpPr>
          <p:cNvPr id="1136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36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2520589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66D2BD4-9033-4441-820A-308A5C945A13}" type="slidenum">
              <a:rPr lang="en-US"/>
              <a:pPr/>
              <a:t>31</a:t>
            </a:fld>
            <a:endParaRPr lang="en-US"/>
          </a:p>
        </p:txBody>
      </p:sp>
      <p:sp>
        <p:nvSpPr>
          <p:cNvPr id="1136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36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1947646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66D2BD4-9033-4441-820A-308A5C945A13}" type="slidenum">
              <a:rPr lang="en-US"/>
              <a:pPr/>
              <a:t>33</a:t>
            </a:fld>
            <a:endParaRPr lang="en-US"/>
          </a:p>
        </p:txBody>
      </p:sp>
      <p:sp>
        <p:nvSpPr>
          <p:cNvPr id="1136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36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6480132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5C2F85-9D3A-4B15-BC7A-A303FDE7699F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47303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5C2F85-9D3A-4B15-BC7A-A303FDE7699F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423273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5C2F85-9D3A-4B15-BC7A-A303FDE7699F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06268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5C2F85-9D3A-4B15-BC7A-A303FDE7699F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195634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5C2F85-9D3A-4B15-BC7A-A303FDE7699F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200816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2078496-C4E9-714F-BC34-5611B0D480AB}" type="slidenum">
              <a:rPr lang="en-US"/>
              <a:pPr/>
              <a:t>21</a:t>
            </a:fld>
            <a:endParaRPr lang="en-US"/>
          </a:p>
        </p:txBody>
      </p:sp>
      <p:sp>
        <p:nvSpPr>
          <p:cNvPr id="112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0590151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2078496-C4E9-714F-BC34-5611B0D480AB}" type="slidenum">
              <a:rPr lang="en-US"/>
              <a:pPr/>
              <a:t>22</a:t>
            </a:fld>
            <a:endParaRPr lang="en-US"/>
          </a:p>
        </p:txBody>
      </p:sp>
      <p:sp>
        <p:nvSpPr>
          <p:cNvPr id="112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0159844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CB34D51-2EFD-5D42-A527-3AD7A01EBEB7}" type="slidenum">
              <a:rPr lang="en-US"/>
              <a:pPr/>
              <a:t>25</a:t>
            </a:fld>
            <a:endParaRPr lang="en-US"/>
          </a:p>
        </p:txBody>
      </p:sp>
      <p:sp>
        <p:nvSpPr>
          <p:cNvPr id="1177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77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907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ktangel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ektangel med rundade hörn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Underrubrik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sv-SE" smtClean="0"/>
              <a:t>Klicka här för att ändra format på underrubrik i bakgrunden</a:t>
            </a:r>
            <a:endParaRPr kumimoji="0" lang="en-US"/>
          </a:p>
        </p:txBody>
      </p:sp>
      <p:sp>
        <p:nvSpPr>
          <p:cNvPr id="28" name="Platshållare för datum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055EE-2DB3-4F53-BDC1-859258517251}" type="datetime1">
              <a:rPr lang="sv-SE" smtClean="0"/>
              <a:pPr/>
              <a:t>2016-07-13</a:t>
            </a:fld>
            <a:endParaRPr lang="sv-SE"/>
          </a:p>
        </p:txBody>
      </p:sp>
      <p:sp>
        <p:nvSpPr>
          <p:cNvPr id="17" name="Platshållare för sidfot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29" name="Platshållare för bildnumm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9E8C02DE-3705-034E-B67D-44EF38F104D2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7" name="Rektangel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ktangel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ktangel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ubrik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926BF-01B1-48CB-A55E-8235C78B596B}" type="datetime1">
              <a:rPr lang="sv-SE" smtClean="0"/>
              <a:pPr/>
              <a:t>2016-07-13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C02DE-3705-034E-B67D-44EF38F104D2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6C1C5-D920-4EBC-BA33-DC3F97D348C0}" type="datetime1">
              <a:rPr lang="sv-SE" smtClean="0"/>
              <a:pPr/>
              <a:t>2016-07-13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C02DE-3705-034E-B67D-44EF38F104D2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>
  <p:cSld name="Rubrik och text över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7772400" cy="1981200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4114800"/>
            <a:ext cx="7772400" cy="1981200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E376281-F06A-4B75-96DE-4181B992D869}" type="datetime1">
              <a:rPr lang="sv-SE" smtClean="0"/>
              <a:pPr/>
              <a:t>2016-07-13</a:t>
            </a:fld>
            <a:endParaRPr lang="sv-S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sv-S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E8C02DE-3705-034E-B67D-44EF38F104D2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0E7A22-AF08-476D-ADB1-64A29A096280}" type="datetime1">
              <a:rPr lang="sv-SE" smtClean="0"/>
              <a:pPr/>
              <a:t>2016-07-13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C02DE-3705-034E-B67D-44EF38F104D2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ktangel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ektangel med rundade hörn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2BA19-CB61-4E5C-BA0D-940F336FFCE7}" type="datetime1">
              <a:rPr lang="sv-SE" smtClean="0"/>
              <a:pPr/>
              <a:t>2016-07-13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sv-SE"/>
          </a:p>
        </p:txBody>
      </p:sp>
      <p:sp>
        <p:nvSpPr>
          <p:cNvPr id="7" name="Rektangel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ktangel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ktangel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9E8C02DE-3705-034E-B67D-44EF38F104D2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30598-F15B-49A4-853F-D4F3F5A44414}" type="datetime1">
              <a:rPr lang="sv-SE" smtClean="0"/>
              <a:pPr/>
              <a:t>2016-07-13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C02DE-3705-034E-B67D-44EF38F104D2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9" name="Platshållare för innehåll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11" name="Platshållare för innehåll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90CB0-EC7C-4D91-B574-E4AE73FCE235}" type="datetime1">
              <a:rPr lang="sv-SE" smtClean="0"/>
              <a:pPr/>
              <a:t>2016-07-13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C02DE-3705-034E-B67D-44EF38F104D2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1" name="Platshållare för innehåll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13" name="Platshållare för innehåll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29A9C-AEB0-435C-A28C-95FBFF287F06}" type="datetime1">
              <a:rPr lang="sv-SE" smtClean="0"/>
              <a:pPr/>
              <a:t>2016-07-13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C02DE-3705-034E-B67D-44EF38F104D2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E65831-5944-4E69-B8DF-B7B9B7F576DD}" type="datetime1">
              <a:rPr lang="sv-SE" smtClean="0"/>
              <a:pPr/>
              <a:t>2016-07-13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C02DE-3705-034E-B67D-44EF38F104D2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ektangel med rundade hörn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FD8AA-1750-41B9-8977-FA9563024B7F}" type="datetime1">
              <a:rPr lang="sv-SE" smtClean="0"/>
              <a:pPr/>
              <a:t>2016-07-13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C02DE-3705-034E-B67D-44EF38F104D2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1" name="Platshållare för innehåll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348E6-76A5-4693-A41B-A8D2312BA2D4}" type="datetime1">
              <a:rPr lang="sv-SE" smtClean="0"/>
              <a:pPr/>
              <a:t>2016-07-13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9E8C02DE-3705-034E-B67D-44EF38F104D2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1" name="Rektangel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ktangel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ktangel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sv-SE" smtClean="0"/>
              <a:t>Klicka på ikonen för att lägga till en bild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ektangel med rundade hörn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Platshållare för rubrik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13" name="Platshållare för text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  <a:p>
            <a:pPr lvl="1" eaLnBrk="1" latinLnBrk="0" hangingPunct="1"/>
            <a:r>
              <a:rPr kumimoji="0" lang="sv-SE" smtClean="0"/>
              <a:t>Nivå två</a:t>
            </a:r>
          </a:p>
          <a:p>
            <a:pPr lvl="2" eaLnBrk="1" latinLnBrk="0" hangingPunct="1"/>
            <a:r>
              <a:rPr kumimoji="0" lang="sv-SE" smtClean="0"/>
              <a:t>Nivå tre</a:t>
            </a:r>
          </a:p>
          <a:p>
            <a:pPr lvl="3" eaLnBrk="1" latinLnBrk="0" hangingPunct="1"/>
            <a:r>
              <a:rPr kumimoji="0" lang="sv-SE" smtClean="0"/>
              <a:t>Nivå fyra</a:t>
            </a:r>
          </a:p>
          <a:p>
            <a:pPr lvl="4" eaLnBrk="1" latinLnBrk="0" hangingPunct="1"/>
            <a:r>
              <a:rPr kumimoji="0" lang="sv-SE" smtClean="0"/>
              <a:t>Nivå fem</a:t>
            </a:r>
            <a:endParaRPr kumimoji="0" lang="en-US"/>
          </a:p>
        </p:txBody>
      </p:sp>
      <p:sp>
        <p:nvSpPr>
          <p:cNvPr id="14" name="Platshållare för datum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DF4DBB9F-5EDA-478C-BDD8-A568C18E0040}" type="datetime1">
              <a:rPr lang="sv-SE" smtClean="0"/>
              <a:pPr/>
              <a:t>2016-07-13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sv-SE"/>
          </a:p>
        </p:txBody>
      </p:sp>
      <p:sp>
        <p:nvSpPr>
          <p:cNvPr id="23" name="Platshållare för bildnumm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noFill/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fld id="{9E8C02DE-3705-034E-B67D-44EF38F104D2}" type="slidenum">
              <a:rPr lang="sv-SE" smtClean="0"/>
              <a:pPr/>
              <a:t>‹#›</a:t>
            </a:fld>
            <a:endParaRPr lang="sv-SE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5.wmf"/><Relationship Id="rId5" Type="http://schemas.openxmlformats.org/officeDocument/2006/relationships/oleObject" Target="../embeddings/oleObject14.bin"/><Relationship Id="rId4" Type="http://schemas.openxmlformats.org/officeDocument/2006/relationships/image" Target="../media/image14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17.wmf"/><Relationship Id="rId5" Type="http://schemas.openxmlformats.org/officeDocument/2006/relationships/oleObject" Target="../embeddings/oleObject16.bin"/><Relationship Id="rId4" Type="http://schemas.openxmlformats.org/officeDocument/2006/relationships/image" Target="../media/image16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7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19.wmf"/><Relationship Id="rId5" Type="http://schemas.openxmlformats.org/officeDocument/2006/relationships/oleObject" Target="../embeddings/oleObject18.bin"/><Relationship Id="rId4" Type="http://schemas.openxmlformats.org/officeDocument/2006/relationships/image" Target="../media/image18.wmf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7" Type="http://schemas.openxmlformats.org/officeDocument/2006/relationships/image" Target="../media/image2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20.bin"/><Relationship Id="rId5" Type="http://schemas.openxmlformats.org/officeDocument/2006/relationships/image" Target="../media/image20.wmf"/><Relationship Id="rId4" Type="http://schemas.openxmlformats.org/officeDocument/2006/relationships/oleObject" Target="../embeddings/oleObject19.bin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3.bin"/><Relationship Id="rId3" Type="http://schemas.openxmlformats.org/officeDocument/2006/relationships/notesSlide" Target="../notesSlides/notesSlide3.xml"/><Relationship Id="rId7" Type="http://schemas.openxmlformats.org/officeDocument/2006/relationships/image" Target="../media/image2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22.bin"/><Relationship Id="rId11" Type="http://schemas.openxmlformats.org/officeDocument/2006/relationships/image" Target="../media/image23.wmf"/><Relationship Id="rId5" Type="http://schemas.openxmlformats.org/officeDocument/2006/relationships/image" Target="../media/image20.wmf"/><Relationship Id="rId10" Type="http://schemas.openxmlformats.org/officeDocument/2006/relationships/oleObject" Target="../embeddings/oleObject24.bin"/><Relationship Id="rId4" Type="http://schemas.openxmlformats.org/officeDocument/2006/relationships/oleObject" Target="../embeddings/oleObject21.bin"/><Relationship Id="rId9" Type="http://schemas.openxmlformats.org/officeDocument/2006/relationships/image" Target="../media/image21.w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7.bin"/><Relationship Id="rId13" Type="http://schemas.openxmlformats.org/officeDocument/2006/relationships/image" Target="../media/image23.wmf"/><Relationship Id="rId3" Type="http://schemas.openxmlformats.org/officeDocument/2006/relationships/notesSlide" Target="../notesSlides/notesSlide4.xml"/><Relationship Id="rId7" Type="http://schemas.openxmlformats.org/officeDocument/2006/relationships/image" Target="../media/image22.wmf"/><Relationship Id="rId12" Type="http://schemas.openxmlformats.org/officeDocument/2006/relationships/oleObject" Target="../embeddings/oleObject2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oleObject" Target="../embeddings/oleObject26.bin"/><Relationship Id="rId11" Type="http://schemas.openxmlformats.org/officeDocument/2006/relationships/image" Target="../media/image21.wmf"/><Relationship Id="rId5" Type="http://schemas.openxmlformats.org/officeDocument/2006/relationships/image" Target="../media/image20.wmf"/><Relationship Id="rId15" Type="http://schemas.openxmlformats.org/officeDocument/2006/relationships/image" Target="../media/image25.wmf"/><Relationship Id="rId10" Type="http://schemas.openxmlformats.org/officeDocument/2006/relationships/oleObject" Target="../embeddings/oleObject28.bin"/><Relationship Id="rId4" Type="http://schemas.openxmlformats.org/officeDocument/2006/relationships/oleObject" Target="../embeddings/oleObject25.bin"/><Relationship Id="rId9" Type="http://schemas.openxmlformats.org/officeDocument/2006/relationships/image" Target="../media/image24.wmf"/><Relationship Id="rId14" Type="http://schemas.openxmlformats.org/officeDocument/2006/relationships/oleObject" Target="../embeddings/oleObject30.bin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3.bin"/><Relationship Id="rId13" Type="http://schemas.openxmlformats.org/officeDocument/2006/relationships/image" Target="../media/image21.wmf"/><Relationship Id="rId18" Type="http://schemas.openxmlformats.org/officeDocument/2006/relationships/oleObject" Target="../embeddings/oleObject38.bin"/><Relationship Id="rId3" Type="http://schemas.openxmlformats.org/officeDocument/2006/relationships/notesSlide" Target="../notesSlides/notesSlide5.xml"/><Relationship Id="rId7" Type="http://schemas.openxmlformats.org/officeDocument/2006/relationships/image" Target="../media/image22.wmf"/><Relationship Id="rId12" Type="http://schemas.openxmlformats.org/officeDocument/2006/relationships/oleObject" Target="../embeddings/oleObject35.bin"/><Relationship Id="rId17" Type="http://schemas.openxmlformats.org/officeDocument/2006/relationships/image" Target="../media/image27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37.bin"/><Relationship Id="rId1" Type="http://schemas.openxmlformats.org/officeDocument/2006/relationships/vmlDrawing" Target="../drawings/vmlDrawing12.vml"/><Relationship Id="rId6" Type="http://schemas.openxmlformats.org/officeDocument/2006/relationships/oleObject" Target="../embeddings/oleObject32.bin"/><Relationship Id="rId11" Type="http://schemas.openxmlformats.org/officeDocument/2006/relationships/image" Target="../media/image26.wmf"/><Relationship Id="rId5" Type="http://schemas.openxmlformats.org/officeDocument/2006/relationships/image" Target="../media/image20.wmf"/><Relationship Id="rId15" Type="http://schemas.openxmlformats.org/officeDocument/2006/relationships/image" Target="../media/image23.wmf"/><Relationship Id="rId10" Type="http://schemas.openxmlformats.org/officeDocument/2006/relationships/oleObject" Target="../embeddings/oleObject34.bin"/><Relationship Id="rId19" Type="http://schemas.openxmlformats.org/officeDocument/2006/relationships/image" Target="../media/image25.wmf"/><Relationship Id="rId4" Type="http://schemas.openxmlformats.org/officeDocument/2006/relationships/oleObject" Target="../embeddings/oleObject31.bin"/><Relationship Id="rId9" Type="http://schemas.openxmlformats.org/officeDocument/2006/relationships/image" Target="../media/image24.wmf"/><Relationship Id="rId14" Type="http://schemas.openxmlformats.org/officeDocument/2006/relationships/oleObject" Target="../embeddings/oleObject36.bin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1.bin"/><Relationship Id="rId13" Type="http://schemas.openxmlformats.org/officeDocument/2006/relationships/image" Target="../media/image26.wmf"/><Relationship Id="rId18" Type="http://schemas.openxmlformats.org/officeDocument/2006/relationships/oleObject" Target="../embeddings/oleObject46.bin"/><Relationship Id="rId3" Type="http://schemas.openxmlformats.org/officeDocument/2006/relationships/notesSlide" Target="../notesSlides/notesSlide6.xml"/><Relationship Id="rId21" Type="http://schemas.openxmlformats.org/officeDocument/2006/relationships/image" Target="../media/image25.wmf"/><Relationship Id="rId7" Type="http://schemas.openxmlformats.org/officeDocument/2006/relationships/image" Target="../media/image28.wmf"/><Relationship Id="rId12" Type="http://schemas.openxmlformats.org/officeDocument/2006/relationships/oleObject" Target="../embeddings/oleObject43.bin"/><Relationship Id="rId17" Type="http://schemas.openxmlformats.org/officeDocument/2006/relationships/image" Target="../media/image23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45.bin"/><Relationship Id="rId20" Type="http://schemas.openxmlformats.org/officeDocument/2006/relationships/oleObject" Target="../embeddings/oleObject47.bin"/><Relationship Id="rId1" Type="http://schemas.openxmlformats.org/officeDocument/2006/relationships/vmlDrawing" Target="../drawings/vmlDrawing13.vml"/><Relationship Id="rId6" Type="http://schemas.openxmlformats.org/officeDocument/2006/relationships/oleObject" Target="../embeddings/oleObject40.bin"/><Relationship Id="rId11" Type="http://schemas.openxmlformats.org/officeDocument/2006/relationships/image" Target="../media/image24.wmf"/><Relationship Id="rId5" Type="http://schemas.openxmlformats.org/officeDocument/2006/relationships/image" Target="../media/image20.wmf"/><Relationship Id="rId15" Type="http://schemas.openxmlformats.org/officeDocument/2006/relationships/image" Target="../media/image29.wmf"/><Relationship Id="rId10" Type="http://schemas.openxmlformats.org/officeDocument/2006/relationships/oleObject" Target="../embeddings/oleObject42.bin"/><Relationship Id="rId19" Type="http://schemas.openxmlformats.org/officeDocument/2006/relationships/image" Target="../media/image27.wmf"/><Relationship Id="rId4" Type="http://schemas.openxmlformats.org/officeDocument/2006/relationships/oleObject" Target="../embeddings/oleObject39.bin"/><Relationship Id="rId9" Type="http://schemas.openxmlformats.org/officeDocument/2006/relationships/image" Target="../media/image22.wmf"/><Relationship Id="rId14" Type="http://schemas.openxmlformats.org/officeDocument/2006/relationships/oleObject" Target="../embeddings/oleObject44.bin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wmf"/><Relationship Id="rId3" Type="http://schemas.openxmlformats.org/officeDocument/2006/relationships/oleObject" Target="../embeddings/oleObject48.bin"/><Relationship Id="rId7" Type="http://schemas.openxmlformats.org/officeDocument/2006/relationships/oleObject" Target="../embeddings/oleObject50.bin"/><Relationship Id="rId12" Type="http://schemas.openxmlformats.org/officeDocument/2006/relationships/image" Target="../media/image34.wm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31.wmf"/><Relationship Id="rId11" Type="http://schemas.openxmlformats.org/officeDocument/2006/relationships/oleObject" Target="../embeddings/oleObject52.bin"/><Relationship Id="rId5" Type="http://schemas.openxmlformats.org/officeDocument/2006/relationships/oleObject" Target="../embeddings/oleObject49.bin"/><Relationship Id="rId10" Type="http://schemas.openxmlformats.org/officeDocument/2006/relationships/image" Target="../media/image33.wmf"/><Relationship Id="rId4" Type="http://schemas.openxmlformats.org/officeDocument/2006/relationships/image" Target="../media/image30.wmf"/><Relationship Id="rId9" Type="http://schemas.openxmlformats.org/officeDocument/2006/relationships/oleObject" Target="../embeddings/oleObject51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7.png"/><Relationship Id="rId3" Type="http://schemas.openxmlformats.org/officeDocument/2006/relationships/notesSlide" Target="../notesSlides/notesSlide7.xml"/><Relationship Id="rId7" Type="http://schemas.openxmlformats.org/officeDocument/2006/relationships/image" Target="../media/image36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5.vml"/><Relationship Id="rId6" Type="http://schemas.openxmlformats.org/officeDocument/2006/relationships/oleObject" Target="../embeddings/oleObject54.bin"/><Relationship Id="rId5" Type="http://schemas.openxmlformats.org/officeDocument/2006/relationships/image" Target="../media/image35.wmf"/><Relationship Id="rId4" Type="http://schemas.openxmlformats.org/officeDocument/2006/relationships/oleObject" Target="../embeddings/oleObject53.bin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7.bin"/><Relationship Id="rId13" Type="http://schemas.openxmlformats.org/officeDocument/2006/relationships/image" Target="../media/image42.wmf"/><Relationship Id="rId3" Type="http://schemas.openxmlformats.org/officeDocument/2006/relationships/notesSlide" Target="../notesSlides/notesSlide8.xml"/><Relationship Id="rId7" Type="http://schemas.openxmlformats.org/officeDocument/2006/relationships/image" Target="../media/image39.wmf"/><Relationship Id="rId12" Type="http://schemas.openxmlformats.org/officeDocument/2006/relationships/oleObject" Target="../embeddings/oleObject59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6.vml"/><Relationship Id="rId6" Type="http://schemas.openxmlformats.org/officeDocument/2006/relationships/oleObject" Target="../embeddings/oleObject56.bin"/><Relationship Id="rId11" Type="http://schemas.openxmlformats.org/officeDocument/2006/relationships/image" Target="../media/image41.wmf"/><Relationship Id="rId5" Type="http://schemas.openxmlformats.org/officeDocument/2006/relationships/image" Target="../media/image38.wmf"/><Relationship Id="rId10" Type="http://schemas.openxmlformats.org/officeDocument/2006/relationships/oleObject" Target="../embeddings/oleObject58.bin"/><Relationship Id="rId4" Type="http://schemas.openxmlformats.org/officeDocument/2006/relationships/oleObject" Target="../embeddings/oleObject55.bin"/><Relationship Id="rId9" Type="http://schemas.openxmlformats.org/officeDocument/2006/relationships/image" Target="../media/image40.wmf"/><Relationship Id="rId14" Type="http://schemas.openxmlformats.org/officeDocument/2006/relationships/image" Target="../media/image37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0.bin"/><Relationship Id="rId7" Type="http://schemas.openxmlformats.org/officeDocument/2006/relationships/image" Target="../media/image37.png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7.vml"/><Relationship Id="rId6" Type="http://schemas.openxmlformats.org/officeDocument/2006/relationships/image" Target="../media/image42.wmf"/><Relationship Id="rId5" Type="http://schemas.openxmlformats.org/officeDocument/2006/relationships/oleObject" Target="../embeddings/oleObject61.bin"/><Relationship Id="rId4" Type="http://schemas.openxmlformats.org/officeDocument/2006/relationships/image" Target="../media/image43.wmf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6.wmf"/><Relationship Id="rId3" Type="http://schemas.openxmlformats.org/officeDocument/2006/relationships/oleObject" Target="../embeddings/oleObject62.bin"/><Relationship Id="rId7" Type="http://schemas.openxmlformats.org/officeDocument/2006/relationships/oleObject" Target="../embeddings/oleObject64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8.vml"/><Relationship Id="rId6" Type="http://schemas.openxmlformats.org/officeDocument/2006/relationships/image" Target="../media/image45.wmf"/><Relationship Id="rId5" Type="http://schemas.openxmlformats.org/officeDocument/2006/relationships/oleObject" Target="../embeddings/oleObject63.bin"/><Relationship Id="rId4" Type="http://schemas.openxmlformats.org/officeDocument/2006/relationships/image" Target="../media/image44.wmf"/><Relationship Id="rId9" Type="http://schemas.openxmlformats.org/officeDocument/2006/relationships/image" Target="../media/image37.png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7.bin"/><Relationship Id="rId3" Type="http://schemas.openxmlformats.org/officeDocument/2006/relationships/notesSlide" Target="../notesSlides/notesSlide9.xml"/><Relationship Id="rId7" Type="http://schemas.openxmlformats.org/officeDocument/2006/relationships/image" Target="../media/image48.wm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9.vml"/><Relationship Id="rId6" Type="http://schemas.openxmlformats.org/officeDocument/2006/relationships/oleObject" Target="../embeddings/oleObject66.bin"/><Relationship Id="rId5" Type="http://schemas.openxmlformats.org/officeDocument/2006/relationships/image" Target="../media/image47.wmf"/><Relationship Id="rId10" Type="http://schemas.openxmlformats.org/officeDocument/2006/relationships/image" Target="../media/image37.png"/><Relationship Id="rId4" Type="http://schemas.openxmlformats.org/officeDocument/2006/relationships/oleObject" Target="../embeddings/oleObject65.bin"/><Relationship Id="rId9" Type="http://schemas.openxmlformats.org/officeDocument/2006/relationships/image" Target="../media/image49.wmf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2.wmf"/><Relationship Id="rId13" Type="http://schemas.openxmlformats.org/officeDocument/2006/relationships/image" Target="../media/image37.png"/><Relationship Id="rId3" Type="http://schemas.openxmlformats.org/officeDocument/2006/relationships/oleObject" Target="../embeddings/oleObject68.bin"/><Relationship Id="rId7" Type="http://schemas.openxmlformats.org/officeDocument/2006/relationships/oleObject" Target="../embeddings/oleObject70.bin"/><Relationship Id="rId12" Type="http://schemas.openxmlformats.org/officeDocument/2006/relationships/image" Target="../media/image54.wm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0.vml"/><Relationship Id="rId6" Type="http://schemas.openxmlformats.org/officeDocument/2006/relationships/image" Target="../media/image51.wmf"/><Relationship Id="rId11" Type="http://schemas.openxmlformats.org/officeDocument/2006/relationships/oleObject" Target="../embeddings/oleObject72.bin"/><Relationship Id="rId5" Type="http://schemas.openxmlformats.org/officeDocument/2006/relationships/oleObject" Target="../embeddings/oleObject69.bin"/><Relationship Id="rId10" Type="http://schemas.openxmlformats.org/officeDocument/2006/relationships/image" Target="../media/image53.wmf"/><Relationship Id="rId4" Type="http://schemas.openxmlformats.org/officeDocument/2006/relationships/image" Target="../media/image50.wmf"/><Relationship Id="rId9" Type="http://schemas.openxmlformats.org/officeDocument/2006/relationships/oleObject" Target="../embeddings/oleObject71.bin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3.bin"/><Relationship Id="rId7" Type="http://schemas.openxmlformats.org/officeDocument/2006/relationships/image" Target="../media/image37.png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1.vml"/><Relationship Id="rId6" Type="http://schemas.openxmlformats.org/officeDocument/2006/relationships/image" Target="../media/image56.wmf"/><Relationship Id="rId5" Type="http://schemas.openxmlformats.org/officeDocument/2006/relationships/oleObject" Target="../embeddings/oleObject74.bin"/><Relationship Id="rId4" Type="http://schemas.openxmlformats.org/officeDocument/2006/relationships/image" Target="../media/image55.wmf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5.bin"/><Relationship Id="rId7" Type="http://schemas.openxmlformats.org/officeDocument/2006/relationships/image" Target="../media/image37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2.vml"/><Relationship Id="rId6" Type="http://schemas.openxmlformats.org/officeDocument/2006/relationships/image" Target="../media/image58.wmf"/><Relationship Id="rId5" Type="http://schemas.openxmlformats.org/officeDocument/2006/relationships/oleObject" Target="../embeddings/oleObject76.bin"/><Relationship Id="rId4" Type="http://schemas.openxmlformats.org/officeDocument/2006/relationships/image" Target="../media/image57.wmf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7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3.vml"/><Relationship Id="rId6" Type="http://schemas.openxmlformats.org/officeDocument/2006/relationships/image" Target="../media/image54.wmf"/><Relationship Id="rId5" Type="http://schemas.openxmlformats.org/officeDocument/2006/relationships/oleObject" Target="../embeddings/oleObject78.bin"/><Relationship Id="rId4" Type="http://schemas.openxmlformats.org/officeDocument/2006/relationships/image" Target="../media/image59.w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7" Type="http://schemas.openxmlformats.org/officeDocument/2006/relationships/image" Target="../media/image61.wm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4.vml"/><Relationship Id="rId6" Type="http://schemas.openxmlformats.org/officeDocument/2006/relationships/oleObject" Target="../embeddings/oleObject80.bin"/><Relationship Id="rId5" Type="http://schemas.openxmlformats.org/officeDocument/2006/relationships/image" Target="../media/image60.wmf"/><Relationship Id="rId4" Type="http://schemas.openxmlformats.org/officeDocument/2006/relationships/oleObject" Target="../embeddings/oleObject79.bin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7" Type="http://schemas.openxmlformats.org/officeDocument/2006/relationships/image" Target="../media/image63.wm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5.vml"/><Relationship Id="rId6" Type="http://schemas.openxmlformats.org/officeDocument/2006/relationships/oleObject" Target="../embeddings/oleObject82.bin"/><Relationship Id="rId5" Type="http://schemas.openxmlformats.org/officeDocument/2006/relationships/image" Target="../media/image62.wmf"/><Relationship Id="rId4" Type="http://schemas.openxmlformats.org/officeDocument/2006/relationships/oleObject" Target="../embeddings/oleObject81.bin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5.jpeg"/><Relationship Id="rId2" Type="http://schemas.openxmlformats.org/officeDocument/2006/relationships/image" Target="../media/image64.jpeg"/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7" Type="http://schemas.openxmlformats.org/officeDocument/2006/relationships/image" Target="../media/image67.wm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6.vml"/><Relationship Id="rId6" Type="http://schemas.openxmlformats.org/officeDocument/2006/relationships/oleObject" Target="../embeddings/oleObject84.bin"/><Relationship Id="rId5" Type="http://schemas.openxmlformats.org/officeDocument/2006/relationships/image" Target="../media/image66.wmf"/><Relationship Id="rId4" Type="http://schemas.openxmlformats.org/officeDocument/2006/relationships/oleObject" Target="../embeddings/oleObject83.bin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10" Type="http://schemas.openxmlformats.org/officeDocument/2006/relationships/image" Target="../media/image5.wmf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6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oleObject" Target="../embeddings/oleObject6.bin"/><Relationship Id="rId7" Type="http://schemas.openxmlformats.org/officeDocument/2006/relationships/oleObject" Target="../embeddings/oleObject8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8.wmf"/><Relationship Id="rId5" Type="http://schemas.openxmlformats.org/officeDocument/2006/relationships/oleObject" Target="../embeddings/oleObject7.bin"/><Relationship Id="rId10" Type="http://schemas.openxmlformats.org/officeDocument/2006/relationships/image" Target="../media/image10.wmf"/><Relationship Id="rId4" Type="http://schemas.openxmlformats.org/officeDocument/2006/relationships/image" Target="../media/image7.wmf"/><Relationship Id="rId9" Type="http://schemas.openxmlformats.org/officeDocument/2006/relationships/oleObject" Target="../embeddings/oleObject9.bin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2.wmf"/><Relationship Id="rId5" Type="http://schemas.openxmlformats.org/officeDocument/2006/relationships/oleObject" Target="../embeddings/oleObject11.bin"/><Relationship Id="rId4" Type="http://schemas.openxmlformats.org/officeDocument/2006/relationships/image" Target="../media/image11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13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/>
              <a:t>Chemical Reaction Engineering</a:t>
            </a:r>
            <a:r>
              <a:rPr lang="en-US" dirty="0" smtClean="0"/>
              <a:t> (CRE) is the field that studies the rates and mechanisms of chemical reactions and the design of the reactors in which they take place.</a:t>
            </a:r>
          </a:p>
          <a:p>
            <a:endParaRPr lang="sv-SE" dirty="0"/>
          </a:p>
        </p:txBody>
      </p:sp>
      <p:sp>
        <p:nvSpPr>
          <p:cNvPr id="2" name="Rubri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 smtClean="0">
                <a:solidFill>
                  <a:schemeClr val="tx1"/>
                </a:solidFill>
              </a:rPr>
              <a:t>Lecture 19</a:t>
            </a:r>
            <a:endParaRPr lang="sv-SE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textruta 7"/>
          <p:cNvSpPr txBox="1"/>
          <p:nvPr/>
        </p:nvSpPr>
        <p:spPr>
          <a:xfrm>
            <a:off x="1051811" y="1491932"/>
            <a:ext cx="77724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600" dirty="0" smtClean="0">
                <a:latin typeface="Arial" pitchFamily="34" charset="0"/>
                <a:cs typeface="Arial" pitchFamily="34" charset="0"/>
              </a:rPr>
              <a:t>3B. </a:t>
            </a:r>
            <a:r>
              <a:rPr lang="en-US" sz="2600" u="sng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PBR</a:t>
            </a:r>
            <a:r>
              <a:rPr lang="sv-SE" sz="2600" u="sng" dirty="0" smtClean="0">
                <a:latin typeface="Arial" pitchFamily="34" charset="0"/>
                <a:cs typeface="Arial" pitchFamily="34" charset="0"/>
              </a:rPr>
              <a:t> in terms of conversion</a:t>
            </a:r>
            <a:endParaRPr lang="sv-SE" sz="2600" u="sng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718305"/>
              </p:ext>
            </p:extLst>
          </p:nvPr>
        </p:nvGraphicFramePr>
        <p:xfrm>
          <a:off x="936625" y="2157413"/>
          <a:ext cx="4471988" cy="1658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3328" name="Equation" r:id="rId3" imgW="1968500" imgH="698500" progId="Equation.3">
                  <p:embed/>
                </p:oleObj>
              </mc:Choice>
              <mc:Fallback>
                <p:oleObj name="Equation" r:id="rId3" imgW="1968500" imgH="69850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6625" y="2157413"/>
                        <a:ext cx="4471988" cy="16589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5" name="textruta 7"/>
          <p:cNvSpPr txBox="1"/>
          <p:nvPr/>
        </p:nvSpPr>
        <p:spPr>
          <a:xfrm>
            <a:off x="1051811" y="4109192"/>
            <a:ext cx="77724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600" dirty="0" smtClean="0">
                <a:latin typeface="Arial" pitchFamily="34" charset="0"/>
                <a:cs typeface="Arial" pitchFamily="34" charset="0"/>
              </a:rPr>
              <a:t>3C. </a:t>
            </a:r>
            <a:r>
              <a:rPr lang="en-US" sz="2600" u="sng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PBR</a:t>
            </a:r>
            <a:r>
              <a:rPr lang="sv-SE" sz="2600" u="sng" dirty="0" smtClean="0">
                <a:latin typeface="Arial" pitchFamily="34" charset="0"/>
                <a:cs typeface="Arial" pitchFamily="34" charset="0"/>
              </a:rPr>
              <a:t> in terms of molar flow rates</a:t>
            </a:r>
            <a:endParaRPr lang="sv-SE" sz="2600" b="1" u="sng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0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92201831"/>
              </p:ext>
            </p:extLst>
          </p:nvPr>
        </p:nvGraphicFramePr>
        <p:xfrm>
          <a:off x="1051811" y="4856378"/>
          <a:ext cx="4356802" cy="152751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3329" name="Equation" r:id="rId5" imgW="1968500" imgH="660400" progId="Equation.3">
                  <p:embed/>
                </p:oleObj>
              </mc:Choice>
              <mc:Fallback>
                <p:oleObj name="Equation" r:id="rId5" imgW="1968500" imgH="66040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51811" y="4856378"/>
                        <a:ext cx="4356802" cy="152751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C02DE-3705-034E-B67D-44EF38F104D2}" type="slidenum">
              <a:rPr lang="sv-SE" smtClean="0">
                <a:latin typeface="Arial" pitchFamily="34" charset="0"/>
                <a:cs typeface="Arial" pitchFamily="34" charset="0"/>
              </a:rPr>
              <a:pPr/>
              <a:t>10</a:t>
            </a:fld>
            <a:endParaRPr lang="sv-SE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ubrik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 smtClean="0">
                <a:ln w="12700">
                  <a:noFill/>
                  <a:prstDash val="solid"/>
                </a:ln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User Friendly Equations Relate T and X or F</a:t>
            </a:r>
            <a:r>
              <a:rPr lang="en-US" sz="2800" baseline="-25000" dirty="0" smtClean="0">
                <a:ln w="12700">
                  <a:noFill/>
                  <a:prstDash val="solid"/>
                </a:ln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</a:t>
            </a:r>
            <a:br>
              <a:rPr lang="en-US" sz="2800" baseline="-25000" dirty="0" smtClean="0">
                <a:ln w="12700">
                  <a:noFill/>
                  <a:prstDash val="solid"/>
                </a:ln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endParaRPr lang="sv-SE" sz="2800" baseline="-25000" dirty="0">
              <a:ln w="12700">
                <a:noFill/>
                <a:prstDash val="solid"/>
              </a:ln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textruta 7"/>
          <p:cNvSpPr txBox="1"/>
          <p:nvPr/>
        </p:nvSpPr>
        <p:spPr>
          <a:xfrm>
            <a:off x="936625" y="1485900"/>
            <a:ext cx="77724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600" dirty="0" smtClean="0">
                <a:latin typeface="Arial" pitchFamily="34" charset="0"/>
                <a:cs typeface="Arial" pitchFamily="34" charset="0"/>
              </a:rPr>
              <a:t>3D. </a:t>
            </a:r>
            <a:r>
              <a:rPr lang="en-US" sz="2600" u="sng" dirty="0">
                <a:solidFill>
                  <a:srgbClr val="FF00FF"/>
                </a:solidFill>
                <a:latin typeface="Arial" pitchFamily="34" charset="0"/>
                <a:cs typeface="Arial" pitchFamily="34" charset="0"/>
              </a:rPr>
              <a:t>PFR</a:t>
            </a:r>
            <a:r>
              <a:rPr lang="sv-SE" sz="2600" u="sng" dirty="0" smtClean="0">
                <a:latin typeface="Arial" pitchFamily="34" charset="0"/>
                <a:cs typeface="Arial" pitchFamily="34" charset="0"/>
              </a:rPr>
              <a:t> in terms of molar flow rates</a:t>
            </a:r>
            <a:endParaRPr lang="sv-SE" sz="2600" b="1" u="sng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3414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10005827"/>
              </p:ext>
            </p:extLst>
          </p:nvPr>
        </p:nvGraphicFramePr>
        <p:xfrm>
          <a:off x="936625" y="2302933"/>
          <a:ext cx="5904759" cy="120914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177" name="Equation" r:id="rId3" imgW="2527300" imgH="495300" progId="Equation.3">
                  <p:embed/>
                </p:oleObj>
              </mc:Choice>
              <mc:Fallback>
                <p:oleObj name="Equation" r:id="rId3" imgW="2527300" imgH="49530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6625" y="2302933"/>
                        <a:ext cx="5904759" cy="120914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0" name="textruta 3"/>
          <p:cNvSpPr txBox="1"/>
          <p:nvPr/>
        </p:nvSpPr>
        <p:spPr>
          <a:xfrm>
            <a:off x="936625" y="4008483"/>
            <a:ext cx="77724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600" dirty="0" smtClean="0">
                <a:latin typeface="Arial" pitchFamily="34" charset="0"/>
                <a:cs typeface="Arial" pitchFamily="34" charset="0"/>
              </a:rPr>
              <a:t>4. </a:t>
            </a:r>
            <a:r>
              <a:rPr lang="en-US" sz="2600" u="sng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Batch</a:t>
            </a:r>
            <a:endParaRPr lang="sv-SE" sz="2600" u="sng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43844729"/>
              </p:ext>
            </p:extLst>
          </p:nvPr>
        </p:nvGraphicFramePr>
        <p:xfrm>
          <a:off x="936625" y="4760380"/>
          <a:ext cx="4719108" cy="124268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178" name="Equation" r:id="rId5" imgW="1968500" imgH="495300" progId="Equation.3">
                  <p:embed/>
                </p:oleObj>
              </mc:Choice>
              <mc:Fallback>
                <p:oleObj name="Equation" r:id="rId5" imgW="1968500" imgH="49530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6625" y="4760380"/>
                        <a:ext cx="4719108" cy="124268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C02DE-3705-034E-B67D-44EF38F104D2}" type="slidenum">
              <a:rPr lang="sv-SE" smtClean="0"/>
              <a:pPr/>
              <a:t>11</a:t>
            </a:fld>
            <a:endParaRPr lang="sv-SE"/>
          </a:p>
        </p:txBody>
      </p:sp>
      <p:sp>
        <p:nvSpPr>
          <p:cNvPr id="11" name="Rubrik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 smtClean="0">
                <a:ln w="12700">
                  <a:noFill/>
                  <a:prstDash val="solid"/>
                </a:ln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User Friendly Equations Relate T and X or F</a:t>
            </a:r>
            <a:r>
              <a:rPr lang="en-US" sz="2800" baseline="-25000" dirty="0" smtClean="0">
                <a:ln w="12700">
                  <a:noFill/>
                  <a:prstDash val="solid"/>
                </a:ln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</a:t>
            </a:r>
            <a:endParaRPr lang="sv-SE" sz="2800" baseline="-25000" dirty="0">
              <a:ln w="12700">
                <a:noFill/>
                <a:prstDash val="solid"/>
              </a:ln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textruta 3"/>
          <p:cNvSpPr txBox="1"/>
          <p:nvPr/>
        </p:nvSpPr>
        <p:spPr>
          <a:xfrm>
            <a:off x="936625" y="1253074"/>
            <a:ext cx="77724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/>
            <a:r>
              <a:rPr lang="sv-SE" sz="2600" dirty="0" smtClean="0">
                <a:latin typeface="Arial" pitchFamily="34" charset="0"/>
                <a:cs typeface="Arial" pitchFamily="34" charset="0"/>
              </a:rPr>
              <a:t>5. </a:t>
            </a:r>
            <a:r>
              <a:rPr lang="sv-SE" sz="2600" u="sng" dirty="0" smtClean="0">
                <a:latin typeface="Arial" pitchFamily="34" charset="0"/>
                <a:cs typeface="Arial" pitchFamily="34" charset="0"/>
              </a:rPr>
              <a:t>For </a:t>
            </a:r>
            <a:r>
              <a:rPr lang="en-US" sz="2600" u="sng" dirty="0" err="1" smtClean="0">
                <a:solidFill>
                  <a:srgbClr val="00FF99"/>
                </a:solidFill>
                <a:latin typeface="Arial" pitchFamily="34" charset="0"/>
                <a:cs typeface="Arial" pitchFamily="34" charset="0"/>
              </a:rPr>
              <a:t>Semibatch</a:t>
            </a:r>
            <a:r>
              <a:rPr lang="sv-SE" sz="2600" u="sng" dirty="0" smtClean="0">
                <a:latin typeface="Arial" pitchFamily="34" charset="0"/>
                <a:cs typeface="Arial" pitchFamily="34" charset="0"/>
              </a:rPr>
              <a:t> or unsteady </a:t>
            </a:r>
            <a:r>
              <a:rPr lang="en-US" sz="2600" u="sng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CSTR</a:t>
            </a:r>
            <a:endParaRPr lang="sv-SE" sz="2600" u="sng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58051334"/>
              </p:ext>
            </p:extLst>
          </p:nvPr>
        </p:nvGraphicFramePr>
        <p:xfrm>
          <a:off x="754063" y="1771650"/>
          <a:ext cx="7904162" cy="194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353" name="Equation" r:id="rId3" imgW="3568680" imgH="838080" progId="">
                  <p:embed/>
                </p:oleObj>
              </mc:Choice>
              <mc:Fallback>
                <p:oleObj name="Equation" r:id="rId3" imgW="3568680" imgH="838080" progId="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4063" y="1771650"/>
                        <a:ext cx="7904162" cy="1943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ruta 3"/>
          <p:cNvSpPr txBox="1"/>
          <p:nvPr/>
        </p:nvSpPr>
        <p:spPr>
          <a:xfrm>
            <a:off x="936625" y="3805287"/>
            <a:ext cx="77724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600" dirty="0" smtClean="0">
                <a:latin typeface="Arial" pitchFamily="34" charset="0"/>
                <a:cs typeface="Arial" pitchFamily="34" charset="0"/>
              </a:rPr>
              <a:t>6. </a:t>
            </a:r>
            <a:r>
              <a:rPr lang="sv-SE" sz="2600" u="sng" dirty="0" smtClean="0">
                <a:latin typeface="Arial" pitchFamily="34" charset="0"/>
                <a:cs typeface="Arial" pitchFamily="34" charset="0"/>
              </a:rPr>
              <a:t>For multiple reactions in a </a:t>
            </a:r>
            <a:r>
              <a:rPr lang="en-US" sz="2600" u="sng" dirty="0">
                <a:solidFill>
                  <a:srgbClr val="FF00FF"/>
                </a:solidFill>
                <a:latin typeface="Arial" pitchFamily="34" charset="0"/>
                <a:cs typeface="Arial" pitchFamily="34" charset="0"/>
              </a:rPr>
              <a:t>PFR</a:t>
            </a:r>
            <a:r>
              <a:rPr lang="sv-SE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sv-SE" sz="1600" dirty="0" smtClean="0">
                <a:latin typeface="Arial" pitchFamily="34" charset="0"/>
                <a:cs typeface="Arial" pitchFamily="34" charset="0"/>
              </a:rPr>
              <a:t>(q reactions and m species)</a:t>
            </a:r>
            <a:endParaRPr lang="sv-SE" sz="26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8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23278030"/>
              </p:ext>
            </p:extLst>
          </p:nvPr>
        </p:nvGraphicFramePr>
        <p:xfrm>
          <a:off x="936625" y="4425421"/>
          <a:ext cx="3695700" cy="182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354" name="Equation" r:id="rId5" imgW="1879600" imgH="889000" progId="Equation.3">
                  <p:embed/>
                </p:oleObj>
              </mc:Choice>
              <mc:Fallback>
                <p:oleObj name="Equation" r:id="rId5" imgW="1879600" imgH="88900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6625" y="4425421"/>
                        <a:ext cx="3695700" cy="1828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C02DE-3705-034E-B67D-44EF38F104D2}" type="slidenum">
              <a:rPr lang="sv-SE" smtClean="0">
                <a:latin typeface="Arial" pitchFamily="34" charset="0"/>
                <a:cs typeface="Arial" pitchFamily="34" charset="0"/>
              </a:rPr>
              <a:pPr/>
              <a:t>12</a:t>
            </a:fld>
            <a:endParaRPr lang="sv-SE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ruta 3"/>
          <p:cNvSpPr txBox="1"/>
          <p:nvPr/>
        </p:nvSpPr>
        <p:spPr>
          <a:xfrm>
            <a:off x="936625" y="6134304"/>
            <a:ext cx="7772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000" dirty="0" err="1" smtClean="0">
                <a:latin typeface="Arial" pitchFamily="34" charset="0"/>
                <a:cs typeface="Arial" pitchFamily="34" charset="0"/>
              </a:rPr>
              <a:t>Let’s</a:t>
            </a:r>
            <a:r>
              <a:rPr lang="sv-SE" sz="2000" dirty="0" smtClean="0">
                <a:latin typeface="Arial" pitchFamily="34" charset="0"/>
                <a:cs typeface="Arial" pitchFamily="34" charset="0"/>
              </a:rPr>
              <a:t> look </a:t>
            </a:r>
            <a:r>
              <a:rPr lang="sv-SE" sz="2000" dirty="0" err="1" smtClean="0">
                <a:latin typeface="Arial" pitchFamily="34" charset="0"/>
                <a:cs typeface="Arial" pitchFamily="34" charset="0"/>
              </a:rPr>
              <a:t>where</a:t>
            </a:r>
            <a:r>
              <a:rPr lang="sv-SE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sv-SE" sz="2000" dirty="0" err="1" smtClean="0">
                <a:latin typeface="Arial" pitchFamily="34" charset="0"/>
                <a:cs typeface="Arial" pitchFamily="34" charset="0"/>
              </a:rPr>
              <a:t>these</a:t>
            </a:r>
            <a:r>
              <a:rPr lang="sv-SE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sv-SE" sz="2000" dirty="0" err="1" smtClean="0">
                <a:latin typeface="Arial" pitchFamily="34" charset="0"/>
                <a:cs typeface="Arial" pitchFamily="34" charset="0"/>
              </a:rPr>
              <a:t>User</a:t>
            </a:r>
            <a:r>
              <a:rPr lang="sv-SE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sv-SE" sz="2000" dirty="0" err="1" smtClean="0">
                <a:latin typeface="Arial" pitchFamily="34" charset="0"/>
                <a:cs typeface="Arial" pitchFamily="34" charset="0"/>
              </a:rPr>
              <a:t>Friendly</a:t>
            </a:r>
            <a:r>
              <a:rPr lang="sv-SE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sv-SE" sz="2000" dirty="0" err="1" smtClean="0">
                <a:latin typeface="Arial" pitchFamily="34" charset="0"/>
                <a:cs typeface="Arial" pitchFamily="34" charset="0"/>
              </a:rPr>
              <a:t>Equations</a:t>
            </a:r>
            <a:r>
              <a:rPr lang="sv-SE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sv-SE" sz="2000" dirty="0" err="1" smtClean="0">
                <a:latin typeface="Arial" pitchFamily="34" charset="0"/>
                <a:cs typeface="Arial" pitchFamily="34" charset="0"/>
              </a:rPr>
              <a:t>came</a:t>
            </a:r>
            <a:r>
              <a:rPr lang="sv-SE" sz="2000" dirty="0" smtClean="0">
                <a:latin typeface="Arial" pitchFamily="34" charset="0"/>
                <a:cs typeface="Arial" pitchFamily="34" charset="0"/>
              </a:rPr>
              <a:t> from.</a:t>
            </a:r>
            <a:endParaRPr lang="sv-SE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Rubrik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 smtClean="0">
                <a:ln w="12700">
                  <a:noFill/>
                  <a:prstDash val="solid"/>
                </a:ln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User Friendly Equations Relate T and X or F</a:t>
            </a:r>
            <a:r>
              <a:rPr lang="en-US" sz="2800" baseline="-25000" dirty="0" smtClean="0">
                <a:ln w="12700">
                  <a:noFill/>
                  <a:prstDash val="solid"/>
                </a:ln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</a:t>
            </a:r>
            <a:endParaRPr lang="sv-SE" sz="2800" baseline="-25000" dirty="0">
              <a:ln w="12700">
                <a:noFill/>
                <a:prstDash val="solid"/>
              </a:ln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407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rgbClr val="006699"/>
                </a:solidFill>
                <a:latin typeface="Arial" pitchFamily="34" charset="0"/>
                <a:cs typeface="Arial" pitchFamily="34" charset="0"/>
              </a:rPr>
              <a:t>Energy Balance </a:t>
            </a:r>
            <a:r>
              <a:rPr lang="en-US" b="1" dirty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n-US" b="1" dirty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en-US" dirty="0" smtClean="0"/>
              <a:t>Reactor with no Spatial Variations</a:t>
            </a:r>
            <a:endParaRPr lang="en-US" dirty="0"/>
          </a:p>
        </p:txBody>
      </p:sp>
      <p:sp>
        <p:nvSpPr>
          <p:cNvPr id="70" name="Rectangle 69"/>
          <p:cNvSpPr/>
          <p:nvPr/>
        </p:nvSpPr>
        <p:spPr>
          <a:xfrm>
            <a:off x="3002844" y="1981200"/>
            <a:ext cx="2895600" cy="1524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Reactor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2876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407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rgbClr val="006699"/>
                </a:solidFill>
                <a:latin typeface="Arial" pitchFamily="34" charset="0"/>
                <a:cs typeface="Arial" pitchFamily="34" charset="0"/>
              </a:rPr>
              <a:t>Energy Balance </a:t>
            </a:r>
            <a:r>
              <a:rPr lang="en-US" b="1" dirty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n-US" b="1" dirty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en-US" dirty="0" smtClean="0"/>
              <a:t>Reactor with no </a:t>
            </a:r>
            <a:r>
              <a:rPr lang="en-US" dirty="0"/>
              <a:t>S</a:t>
            </a:r>
            <a:r>
              <a:rPr lang="en-US" dirty="0" smtClean="0"/>
              <a:t>patial Variations</a:t>
            </a:r>
            <a:endParaRPr lang="en-US" dirty="0"/>
          </a:p>
        </p:txBody>
      </p:sp>
      <p:sp>
        <p:nvSpPr>
          <p:cNvPr id="6" name="Double Bracket 5"/>
          <p:cNvSpPr/>
          <p:nvPr/>
        </p:nvSpPr>
        <p:spPr>
          <a:xfrm>
            <a:off x="2209800" y="3886200"/>
            <a:ext cx="1295400" cy="1371600"/>
          </a:xfrm>
          <a:prstGeom prst="bracketPair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Rate of flow of heat </a:t>
            </a:r>
            <a:r>
              <a:rPr lang="en-US" sz="1400" b="1" i="1" dirty="0" smtClean="0"/>
              <a:t>to</a:t>
            </a:r>
            <a:r>
              <a:rPr lang="en-US" sz="1400" dirty="0" smtClean="0"/>
              <a:t> the system </a:t>
            </a:r>
            <a:r>
              <a:rPr lang="en-US" sz="1400" b="1" i="1" dirty="0" smtClean="0"/>
              <a:t>from</a:t>
            </a:r>
            <a:r>
              <a:rPr lang="en-US" sz="1400" dirty="0" smtClean="0"/>
              <a:t> the surroundings</a:t>
            </a:r>
            <a:endParaRPr lang="en-US" sz="1400" dirty="0"/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/>
        </p:nvGraphicFramePr>
        <p:xfrm>
          <a:off x="2590800" y="5791200"/>
          <a:ext cx="6096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4460" name="Equation" r:id="rId4" imgW="304560" imgH="457200" progId="Equation.3">
                  <p:embed/>
                </p:oleObj>
              </mc:Choice>
              <mc:Fallback>
                <p:oleObj name="Equation" r:id="rId4" imgW="304560" imgH="457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5791200"/>
                        <a:ext cx="609600" cy="914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0" name="Rectangle 69"/>
          <p:cNvSpPr/>
          <p:nvPr/>
        </p:nvSpPr>
        <p:spPr>
          <a:xfrm>
            <a:off x="3002844" y="1981200"/>
            <a:ext cx="2895600" cy="1524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Reactor</a:t>
            </a:r>
            <a:endParaRPr lang="en-US" dirty="0"/>
          </a:p>
        </p:txBody>
      </p:sp>
      <p:cxnSp>
        <p:nvCxnSpPr>
          <p:cNvPr id="75" name="Straight Arrow Connector 74"/>
          <p:cNvCxnSpPr/>
          <p:nvPr/>
        </p:nvCxnSpPr>
        <p:spPr>
          <a:xfrm>
            <a:off x="3770489" y="1672166"/>
            <a:ext cx="0" cy="7620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graphicFrame>
        <p:nvGraphicFramePr>
          <p:cNvPr id="3079" name="Object 5"/>
          <p:cNvGraphicFramePr>
            <a:graphicFrameLocks noChangeAspect="1"/>
          </p:cNvGraphicFramePr>
          <p:nvPr/>
        </p:nvGraphicFramePr>
        <p:xfrm>
          <a:off x="3581400" y="1143000"/>
          <a:ext cx="3048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4461" name="Equation" r:id="rId6" imgW="152280" imgH="228600" progId="Equation.3">
                  <p:embed/>
                </p:oleObj>
              </mc:Choice>
              <mc:Fallback>
                <p:oleObj name="Equation" r:id="rId6" imgW="15228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1143000"/>
                        <a:ext cx="304800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060166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407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rgbClr val="006699"/>
                </a:solidFill>
                <a:latin typeface="Arial" pitchFamily="34" charset="0"/>
                <a:cs typeface="Arial" pitchFamily="34" charset="0"/>
              </a:rPr>
              <a:t>Energy Balance </a:t>
            </a:r>
            <a:r>
              <a:rPr lang="en-US" b="1" dirty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n-US" b="1" dirty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en-US" dirty="0" smtClean="0"/>
              <a:t>Reactor with no </a:t>
            </a:r>
            <a:r>
              <a:rPr lang="en-US" dirty="0"/>
              <a:t>S</a:t>
            </a:r>
            <a:r>
              <a:rPr lang="en-US" dirty="0" smtClean="0"/>
              <a:t>patial Variations</a:t>
            </a:r>
            <a:endParaRPr lang="en-US" dirty="0"/>
          </a:p>
        </p:txBody>
      </p:sp>
      <p:sp>
        <p:nvSpPr>
          <p:cNvPr id="6" name="Double Bracket 5"/>
          <p:cNvSpPr/>
          <p:nvPr/>
        </p:nvSpPr>
        <p:spPr>
          <a:xfrm>
            <a:off x="2209800" y="3886200"/>
            <a:ext cx="1295400" cy="1371600"/>
          </a:xfrm>
          <a:prstGeom prst="bracketPair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Rate of flow of heat </a:t>
            </a:r>
            <a:r>
              <a:rPr lang="en-US" sz="1400" b="1" i="1" dirty="0" smtClean="0"/>
              <a:t>to</a:t>
            </a:r>
            <a:r>
              <a:rPr lang="en-US" sz="1400" dirty="0" smtClean="0"/>
              <a:t> the system </a:t>
            </a:r>
            <a:r>
              <a:rPr lang="en-US" sz="1400" b="1" i="1" dirty="0" smtClean="0"/>
              <a:t>from</a:t>
            </a:r>
            <a:r>
              <a:rPr lang="en-US" sz="1400" dirty="0" smtClean="0"/>
              <a:t> the surroundings</a:t>
            </a:r>
            <a:endParaRPr lang="en-US" sz="1400" dirty="0"/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/>
        </p:nvGraphicFramePr>
        <p:xfrm>
          <a:off x="2590800" y="5791200"/>
          <a:ext cx="6096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5510" name="Equation" r:id="rId4" imgW="304560" imgH="457200" progId="Equation.3">
                  <p:embed/>
                </p:oleObj>
              </mc:Choice>
              <mc:Fallback>
                <p:oleObj name="Equation" r:id="rId4" imgW="304560" imgH="457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5791200"/>
                        <a:ext cx="609600" cy="914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Double Bracket 11"/>
          <p:cNvSpPr/>
          <p:nvPr/>
        </p:nvSpPr>
        <p:spPr>
          <a:xfrm>
            <a:off x="3962400" y="3886200"/>
            <a:ext cx="1371600" cy="1371600"/>
          </a:xfrm>
          <a:prstGeom prst="bracketPair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Rate of work </a:t>
            </a:r>
            <a:r>
              <a:rPr lang="en-US" sz="1400" b="1" i="1" dirty="0" smtClean="0"/>
              <a:t>done by  </a:t>
            </a:r>
            <a:r>
              <a:rPr lang="en-US" sz="1400" dirty="0" smtClean="0"/>
              <a:t>the system </a:t>
            </a:r>
            <a:r>
              <a:rPr lang="en-US" sz="1400" b="1" i="1" dirty="0" smtClean="0"/>
              <a:t>on</a:t>
            </a:r>
            <a:r>
              <a:rPr lang="en-US" sz="1400" dirty="0" smtClean="0"/>
              <a:t> the surroundings</a:t>
            </a:r>
            <a:endParaRPr lang="en-US" sz="1400" dirty="0"/>
          </a:p>
        </p:txBody>
      </p:sp>
      <p:graphicFrame>
        <p:nvGraphicFramePr>
          <p:cNvPr id="2055" name="Object 7"/>
          <p:cNvGraphicFramePr>
            <a:graphicFrameLocks noChangeAspect="1"/>
          </p:cNvGraphicFramePr>
          <p:nvPr/>
        </p:nvGraphicFramePr>
        <p:xfrm>
          <a:off x="4343400" y="5791200"/>
          <a:ext cx="6096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5511" name="Equation" r:id="rId6" imgW="304560" imgH="457200" progId="Equation.3">
                  <p:embed/>
                </p:oleObj>
              </mc:Choice>
              <mc:Fallback>
                <p:oleObj name="Equation" r:id="rId6" imgW="304560" imgH="457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3400" y="5791200"/>
                        <a:ext cx="609600" cy="914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0" name="Rectangle 69"/>
          <p:cNvSpPr/>
          <p:nvPr/>
        </p:nvSpPr>
        <p:spPr>
          <a:xfrm>
            <a:off x="3002844" y="1981200"/>
            <a:ext cx="2895600" cy="1524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Reactor</a:t>
            </a:r>
            <a:endParaRPr lang="en-US" dirty="0"/>
          </a:p>
        </p:txBody>
      </p:sp>
      <p:cxnSp>
        <p:nvCxnSpPr>
          <p:cNvPr id="75" name="Straight Arrow Connector 74"/>
          <p:cNvCxnSpPr/>
          <p:nvPr/>
        </p:nvCxnSpPr>
        <p:spPr>
          <a:xfrm>
            <a:off x="3770489" y="1672166"/>
            <a:ext cx="0" cy="7620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77" name="Straight Arrow Connector 76"/>
          <p:cNvCxnSpPr/>
          <p:nvPr/>
        </p:nvCxnSpPr>
        <p:spPr>
          <a:xfrm flipV="1">
            <a:off x="4950178" y="1562811"/>
            <a:ext cx="0" cy="836778"/>
          </a:xfrm>
          <a:prstGeom prst="straightConnector1">
            <a:avLst/>
          </a:prstGeom>
          <a:ln>
            <a:solidFill>
              <a:schemeClr val="tx2">
                <a:lumMod val="40000"/>
                <a:lumOff val="60000"/>
              </a:schemeClr>
            </a:solidFill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78" name="Oval 77"/>
          <p:cNvSpPr/>
          <p:nvPr/>
        </p:nvSpPr>
        <p:spPr>
          <a:xfrm rot="845967">
            <a:off x="4466157" y="2260743"/>
            <a:ext cx="499534" cy="1143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Oval 78"/>
          <p:cNvSpPr/>
          <p:nvPr/>
        </p:nvSpPr>
        <p:spPr>
          <a:xfrm rot="888859">
            <a:off x="4959311" y="2414537"/>
            <a:ext cx="499534" cy="1143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3079" name="Object 5"/>
          <p:cNvGraphicFramePr>
            <a:graphicFrameLocks noChangeAspect="1"/>
          </p:cNvGraphicFramePr>
          <p:nvPr/>
        </p:nvGraphicFramePr>
        <p:xfrm>
          <a:off x="3581400" y="1143000"/>
          <a:ext cx="3048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5512" name="Equation" r:id="rId8" imgW="152280" imgH="228600" progId="Equation.3">
                  <p:embed/>
                </p:oleObj>
              </mc:Choice>
              <mc:Fallback>
                <p:oleObj name="Equation" r:id="rId8" imgW="15228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1143000"/>
                        <a:ext cx="304800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0" name="Object 7"/>
          <p:cNvGraphicFramePr>
            <a:graphicFrameLocks noChangeAspect="1"/>
          </p:cNvGraphicFramePr>
          <p:nvPr/>
        </p:nvGraphicFramePr>
        <p:xfrm>
          <a:off x="4800600" y="1143000"/>
          <a:ext cx="3556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5513" name="Equation" r:id="rId10" imgW="177480" imgH="203040" progId="Equation.3">
                  <p:embed/>
                </p:oleObj>
              </mc:Choice>
              <mc:Fallback>
                <p:oleObj name="Equation" r:id="rId10" imgW="177480" imgH="203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1143000"/>
                        <a:ext cx="355600" cy="406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9" name="TextBox 88"/>
          <p:cNvSpPr txBox="1"/>
          <p:nvPr/>
        </p:nvSpPr>
        <p:spPr>
          <a:xfrm>
            <a:off x="3581400" y="4267200"/>
            <a:ext cx="2792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-</a:t>
            </a:r>
            <a:endParaRPr lang="en-US" sz="2400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3581400" y="5786735"/>
            <a:ext cx="2792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-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2185986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407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rgbClr val="006699"/>
                </a:solidFill>
                <a:latin typeface="Arial" pitchFamily="34" charset="0"/>
                <a:cs typeface="Arial" pitchFamily="34" charset="0"/>
              </a:rPr>
              <a:t>Energy Balance </a:t>
            </a:r>
            <a:r>
              <a:rPr lang="en-US" b="1" dirty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n-US" b="1" dirty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en-US" dirty="0" smtClean="0"/>
              <a:t>Reactor with no </a:t>
            </a:r>
            <a:r>
              <a:rPr lang="en-US" dirty="0"/>
              <a:t>S</a:t>
            </a:r>
            <a:r>
              <a:rPr lang="en-US" dirty="0" smtClean="0"/>
              <a:t>patial Variations</a:t>
            </a:r>
            <a:endParaRPr lang="en-US" dirty="0"/>
          </a:p>
        </p:txBody>
      </p:sp>
      <p:sp>
        <p:nvSpPr>
          <p:cNvPr id="6" name="Double Bracket 5"/>
          <p:cNvSpPr/>
          <p:nvPr/>
        </p:nvSpPr>
        <p:spPr>
          <a:xfrm>
            <a:off x="2209800" y="3886200"/>
            <a:ext cx="1295400" cy="1371600"/>
          </a:xfrm>
          <a:prstGeom prst="bracketPair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Rate of flow of heat </a:t>
            </a:r>
            <a:r>
              <a:rPr lang="en-US" sz="1400" b="1" i="1" dirty="0" smtClean="0"/>
              <a:t>to</a:t>
            </a:r>
            <a:r>
              <a:rPr lang="en-US" sz="1400" dirty="0" smtClean="0"/>
              <a:t> the system </a:t>
            </a:r>
            <a:r>
              <a:rPr lang="en-US" sz="1400" b="1" i="1" dirty="0" smtClean="0"/>
              <a:t>from</a:t>
            </a:r>
            <a:r>
              <a:rPr lang="en-US" sz="1400" dirty="0" smtClean="0"/>
              <a:t> the surroundings</a:t>
            </a:r>
            <a:endParaRPr lang="en-US" sz="1400" dirty="0"/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/>
        </p:nvGraphicFramePr>
        <p:xfrm>
          <a:off x="2590800" y="5791200"/>
          <a:ext cx="6096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560" name="Equation" r:id="rId4" imgW="304560" imgH="457200" progId="Equation.3">
                  <p:embed/>
                </p:oleObj>
              </mc:Choice>
              <mc:Fallback>
                <p:oleObj name="Equation" r:id="rId4" imgW="304560" imgH="457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5791200"/>
                        <a:ext cx="609600" cy="914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Double Bracket 11"/>
          <p:cNvSpPr/>
          <p:nvPr/>
        </p:nvSpPr>
        <p:spPr>
          <a:xfrm>
            <a:off x="3962400" y="3886200"/>
            <a:ext cx="1371600" cy="1371600"/>
          </a:xfrm>
          <a:prstGeom prst="bracketPair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Rate of work </a:t>
            </a:r>
            <a:r>
              <a:rPr lang="en-US" sz="1400" b="1" i="1" dirty="0" smtClean="0"/>
              <a:t>done by  </a:t>
            </a:r>
            <a:r>
              <a:rPr lang="en-US" sz="1400" dirty="0" smtClean="0"/>
              <a:t>the system </a:t>
            </a:r>
            <a:r>
              <a:rPr lang="en-US" sz="1400" b="1" i="1" dirty="0" smtClean="0"/>
              <a:t>on</a:t>
            </a:r>
            <a:r>
              <a:rPr lang="en-US" sz="1400" dirty="0" smtClean="0"/>
              <a:t> the surroundings</a:t>
            </a:r>
            <a:endParaRPr lang="en-US" sz="1400" dirty="0"/>
          </a:p>
        </p:txBody>
      </p:sp>
      <p:sp>
        <p:nvSpPr>
          <p:cNvPr id="13" name="Double Bracket 12"/>
          <p:cNvSpPr/>
          <p:nvPr/>
        </p:nvSpPr>
        <p:spPr>
          <a:xfrm>
            <a:off x="5715000" y="3886200"/>
            <a:ext cx="1371600" cy="1371600"/>
          </a:xfrm>
          <a:prstGeom prst="bracketPair">
            <a:avLst/>
          </a:prstGeom>
          <a:ln w="38100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Rate of energy added to the system by mass flow </a:t>
            </a:r>
            <a:r>
              <a:rPr lang="en-US" sz="1400" b="1" i="1" dirty="0" smtClean="0"/>
              <a:t>into</a:t>
            </a:r>
            <a:r>
              <a:rPr lang="en-US" sz="1400" dirty="0" smtClean="0"/>
              <a:t> the system</a:t>
            </a:r>
            <a:endParaRPr lang="en-US" sz="1400" dirty="0"/>
          </a:p>
        </p:txBody>
      </p:sp>
      <p:graphicFrame>
        <p:nvGraphicFramePr>
          <p:cNvPr id="2055" name="Object 7"/>
          <p:cNvGraphicFramePr>
            <a:graphicFrameLocks noChangeAspect="1"/>
          </p:cNvGraphicFramePr>
          <p:nvPr/>
        </p:nvGraphicFramePr>
        <p:xfrm>
          <a:off x="4343400" y="5791200"/>
          <a:ext cx="6096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561" name="Equation" r:id="rId6" imgW="304560" imgH="457200" progId="Equation.3">
                  <p:embed/>
                </p:oleObj>
              </mc:Choice>
              <mc:Fallback>
                <p:oleObj name="Equation" r:id="rId6" imgW="304560" imgH="457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3400" y="5791200"/>
                        <a:ext cx="609600" cy="914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6" name="Object 8"/>
          <p:cNvGraphicFramePr>
            <a:graphicFrameLocks noChangeAspect="1"/>
          </p:cNvGraphicFramePr>
          <p:nvPr/>
        </p:nvGraphicFramePr>
        <p:xfrm>
          <a:off x="6019800" y="5791200"/>
          <a:ext cx="7620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562" name="Equation" r:id="rId8" imgW="380880" imgH="457200" progId="Equation.3">
                  <p:embed/>
                </p:oleObj>
              </mc:Choice>
              <mc:Fallback>
                <p:oleObj name="Equation" r:id="rId8" imgW="380880" imgH="457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9800" y="5791200"/>
                        <a:ext cx="762000" cy="914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0" name="Rectangle 69"/>
          <p:cNvSpPr/>
          <p:nvPr/>
        </p:nvSpPr>
        <p:spPr>
          <a:xfrm>
            <a:off x="3002844" y="1981200"/>
            <a:ext cx="2895600" cy="1524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Reactor</a:t>
            </a:r>
            <a:endParaRPr lang="en-US" dirty="0"/>
          </a:p>
        </p:txBody>
      </p:sp>
      <p:sp>
        <p:nvSpPr>
          <p:cNvPr id="71" name="Right Arrow 70"/>
          <p:cNvSpPr/>
          <p:nvPr/>
        </p:nvSpPr>
        <p:spPr>
          <a:xfrm>
            <a:off x="2431344" y="2590800"/>
            <a:ext cx="571500" cy="304800"/>
          </a:xfrm>
          <a:prstGeom prst="righ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ight Brace 72"/>
          <p:cNvSpPr/>
          <p:nvPr/>
        </p:nvSpPr>
        <p:spPr>
          <a:xfrm>
            <a:off x="1793522" y="2053166"/>
            <a:ext cx="609600" cy="1380068"/>
          </a:xfrm>
          <a:prstGeom prst="rightBrace">
            <a:avLst/>
          </a:prstGeom>
          <a:ln>
            <a:solidFill>
              <a:srgbClr val="92D050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5" name="Straight Arrow Connector 74"/>
          <p:cNvCxnSpPr/>
          <p:nvPr/>
        </p:nvCxnSpPr>
        <p:spPr>
          <a:xfrm>
            <a:off x="3770489" y="1672166"/>
            <a:ext cx="0" cy="7620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77" name="Straight Arrow Connector 76"/>
          <p:cNvCxnSpPr/>
          <p:nvPr/>
        </p:nvCxnSpPr>
        <p:spPr>
          <a:xfrm flipV="1">
            <a:off x="4950178" y="1562811"/>
            <a:ext cx="0" cy="836778"/>
          </a:xfrm>
          <a:prstGeom prst="straightConnector1">
            <a:avLst/>
          </a:prstGeom>
          <a:ln>
            <a:solidFill>
              <a:schemeClr val="tx2">
                <a:lumMod val="40000"/>
                <a:lumOff val="60000"/>
              </a:schemeClr>
            </a:solidFill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78" name="Oval 77"/>
          <p:cNvSpPr/>
          <p:nvPr/>
        </p:nvSpPr>
        <p:spPr>
          <a:xfrm rot="845967">
            <a:off x="4466157" y="2260743"/>
            <a:ext cx="499534" cy="1143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Oval 78"/>
          <p:cNvSpPr/>
          <p:nvPr/>
        </p:nvSpPr>
        <p:spPr>
          <a:xfrm rot="888859">
            <a:off x="4959311" y="2414537"/>
            <a:ext cx="499534" cy="1143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3079" name="Object 5"/>
          <p:cNvGraphicFramePr>
            <a:graphicFrameLocks noChangeAspect="1"/>
          </p:cNvGraphicFramePr>
          <p:nvPr/>
        </p:nvGraphicFramePr>
        <p:xfrm>
          <a:off x="3581400" y="1143000"/>
          <a:ext cx="3048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563" name="Equation" r:id="rId10" imgW="152280" imgH="228600" progId="Equation.3">
                  <p:embed/>
                </p:oleObj>
              </mc:Choice>
              <mc:Fallback>
                <p:oleObj name="Equation" r:id="rId10" imgW="15228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1143000"/>
                        <a:ext cx="304800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0" name="Object 7"/>
          <p:cNvGraphicFramePr>
            <a:graphicFrameLocks noChangeAspect="1"/>
          </p:cNvGraphicFramePr>
          <p:nvPr/>
        </p:nvGraphicFramePr>
        <p:xfrm>
          <a:off x="4800600" y="1143000"/>
          <a:ext cx="3556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564" name="Equation" r:id="rId12" imgW="177480" imgH="203040" progId="Equation.3">
                  <p:embed/>
                </p:oleObj>
              </mc:Choice>
              <mc:Fallback>
                <p:oleObj name="Equation" r:id="rId12" imgW="177480" imgH="203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1143000"/>
                        <a:ext cx="355600" cy="406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2" name="Object 8"/>
          <p:cNvGraphicFramePr>
            <a:graphicFrameLocks noChangeAspect="1"/>
          </p:cNvGraphicFramePr>
          <p:nvPr/>
        </p:nvGraphicFramePr>
        <p:xfrm>
          <a:off x="1371600" y="2286000"/>
          <a:ext cx="4318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565" name="Equation" r:id="rId14" imgW="215640" imgH="457200" progId="Equation.3">
                  <p:embed/>
                </p:oleObj>
              </mc:Choice>
              <mc:Fallback>
                <p:oleObj name="Equation" r:id="rId14" imgW="215640" imgH="457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2286000"/>
                        <a:ext cx="431800" cy="914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8" name="TextBox 87"/>
          <p:cNvSpPr txBox="1"/>
          <p:nvPr/>
        </p:nvSpPr>
        <p:spPr>
          <a:xfrm>
            <a:off x="5334000" y="4267200"/>
            <a:ext cx="381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+</a:t>
            </a:r>
            <a:endParaRPr lang="en-US" sz="2400" b="1" dirty="0"/>
          </a:p>
        </p:txBody>
      </p:sp>
      <p:sp>
        <p:nvSpPr>
          <p:cNvPr id="89" name="TextBox 88"/>
          <p:cNvSpPr txBox="1"/>
          <p:nvPr/>
        </p:nvSpPr>
        <p:spPr>
          <a:xfrm>
            <a:off x="3581400" y="4267200"/>
            <a:ext cx="2792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-</a:t>
            </a:r>
            <a:endParaRPr lang="en-US" sz="2400" b="1" dirty="0"/>
          </a:p>
        </p:txBody>
      </p:sp>
      <p:sp>
        <p:nvSpPr>
          <p:cNvPr id="22" name="TextBox 21"/>
          <p:cNvSpPr txBox="1"/>
          <p:nvPr/>
        </p:nvSpPr>
        <p:spPr>
          <a:xfrm>
            <a:off x="5334000" y="5786735"/>
            <a:ext cx="381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+</a:t>
            </a:r>
            <a:endParaRPr lang="en-US" sz="2400" b="1" dirty="0"/>
          </a:p>
        </p:txBody>
      </p:sp>
      <p:sp>
        <p:nvSpPr>
          <p:cNvPr id="23" name="TextBox 22"/>
          <p:cNvSpPr txBox="1"/>
          <p:nvPr/>
        </p:nvSpPr>
        <p:spPr>
          <a:xfrm>
            <a:off x="3581400" y="5786735"/>
            <a:ext cx="2792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-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2168301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407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rgbClr val="006699"/>
                </a:solidFill>
                <a:latin typeface="Arial" pitchFamily="34" charset="0"/>
                <a:cs typeface="Arial" pitchFamily="34" charset="0"/>
              </a:rPr>
              <a:t>Energy Balance </a:t>
            </a:r>
            <a:r>
              <a:rPr lang="en-US" b="1" dirty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n-US" b="1" dirty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en-US" dirty="0" smtClean="0"/>
              <a:t>Reactor with no </a:t>
            </a:r>
            <a:r>
              <a:rPr lang="en-US" dirty="0"/>
              <a:t>S</a:t>
            </a:r>
            <a:r>
              <a:rPr lang="en-US" dirty="0" smtClean="0"/>
              <a:t>patial Variations</a:t>
            </a:r>
            <a:endParaRPr lang="en-US" dirty="0"/>
          </a:p>
        </p:txBody>
      </p:sp>
      <p:sp>
        <p:nvSpPr>
          <p:cNvPr id="6" name="Double Bracket 5"/>
          <p:cNvSpPr/>
          <p:nvPr/>
        </p:nvSpPr>
        <p:spPr>
          <a:xfrm>
            <a:off x="2209800" y="3886200"/>
            <a:ext cx="1295400" cy="1371600"/>
          </a:xfrm>
          <a:prstGeom prst="bracketPair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Rate of flow of heat </a:t>
            </a:r>
            <a:r>
              <a:rPr lang="en-US" sz="1400" b="1" i="1" dirty="0" smtClean="0"/>
              <a:t>to</a:t>
            </a:r>
            <a:r>
              <a:rPr lang="en-US" sz="1400" dirty="0" smtClean="0"/>
              <a:t> the system </a:t>
            </a:r>
            <a:r>
              <a:rPr lang="en-US" sz="1400" b="1" i="1" dirty="0" smtClean="0"/>
              <a:t>from</a:t>
            </a:r>
            <a:r>
              <a:rPr lang="en-US" sz="1400" dirty="0" smtClean="0"/>
              <a:t> the surroundings</a:t>
            </a:r>
            <a:endParaRPr lang="en-US" sz="1400" dirty="0"/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/>
        </p:nvGraphicFramePr>
        <p:xfrm>
          <a:off x="2590800" y="5791200"/>
          <a:ext cx="6096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7610" name="Equation" r:id="rId4" imgW="304560" imgH="457200" progId="Equation.3">
                  <p:embed/>
                </p:oleObj>
              </mc:Choice>
              <mc:Fallback>
                <p:oleObj name="Equation" r:id="rId4" imgW="304560" imgH="457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5791200"/>
                        <a:ext cx="609600" cy="914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Double Bracket 11"/>
          <p:cNvSpPr/>
          <p:nvPr/>
        </p:nvSpPr>
        <p:spPr>
          <a:xfrm>
            <a:off x="3962400" y="3886200"/>
            <a:ext cx="1371600" cy="1371600"/>
          </a:xfrm>
          <a:prstGeom prst="bracketPair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Rate of work </a:t>
            </a:r>
            <a:r>
              <a:rPr lang="en-US" sz="1400" b="1" i="1" dirty="0" smtClean="0"/>
              <a:t>done by  </a:t>
            </a:r>
            <a:r>
              <a:rPr lang="en-US" sz="1400" dirty="0" smtClean="0"/>
              <a:t>the system </a:t>
            </a:r>
            <a:r>
              <a:rPr lang="en-US" sz="1400" b="1" i="1" dirty="0" smtClean="0"/>
              <a:t>on</a:t>
            </a:r>
            <a:r>
              <a:rPr lang="en-US" sz="1400" dirty="0" smtClean="0"/>
              <a:t> the surroundings</a:t>
            </a:r>
            <a:endParaRPr lang="en-US" sz="1400" dirty="0"/>
          </a:p>
        </p:txBody>
      </p:sp>
      <p:sp>
        <p:nvSpPr>
          <p:cNvPr id="13" name="Double Bracket 12"/>
          <p:cNvSpPr/>
          <p:nvPr/>
        </p:nvSpPr>
        <p:spPr>
          <a:xfrm>
            <a:off x="5715000" y="3886200"/>
            <a:ext cx="1371600" cy="1371600"/>
          </a:xfrm>
          <a:prstGeom prst="bracketPair">
            <a:avLst/>
          </a:prstGeom>
          <a:ln w="38100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Rate of energy added to the system by mass flow </a:t>
            </a:r>
            <a:r>
              <a:rPr lang="en-US" sz="1400" b="1" i="1" dirty="0" smtClean="0"/>
              <a:t>into</a:t>
            </a:r>
            <a:r>
              <a:rPr lang="en-US" sz="1400" dirty="0" smtClean="0"/>
              <a:t> the system</a:t>
            </a:r>
            <a:endParaRPr lang="en-US" sz="1400" dirty="0"/>
          </a:p>
        </p:txBody>
      </p:sp>
      <p:sp>
        <p:nvSpPr>
          <p:cNvPr id="14" name="Double Bracket 13"/>
          <p:cNvSpPr/>
          <p:nvPr/>
        </p:nvSpPr>
        <p:spPr>
          <a:xfrm>
            <a:off x="7467600" y="3886200"/>
            <a:ext cx="1371600" cy="1371600"/>
          </a:xfrm>
          <a:prstGeom prst="bracketPair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Rate of energy leaving system by mass flow </a:t>
            </a:r>
            <a:r>
              <a:rPr lang="en-US" sz="1400" b="1" i="1" dirty="0" smtClean="0"/>
              <a:t>out</a:t>
            </a:r>
            <a:r>
              <a:rPr lang="en-US" sz="1400" dirty="0" smtClean="0"/>
              <a:t> of the system</a:t>
            </a:r>
            <a:endParaRPr lang="en-US" sz="1400" dirty="0"/>
          </a:p>
        </p:txBody>
      </p:sp>
      <p:graphicFrame>
        <p:nvGraphicFramePr>
          <p:cNvPr id="2055" name="Object 7"/>
          <p:cNvGraphicFramePr>
            <a:graphicFrameLocks noChangeAspect="1"/>
          </p:cNvGraphicFramePr>
          <p:nvPr/>
        </p:nvGraphicFramePr>
        <p:xfrm>
          <a:off x="4343400" y="5791200"/>
          <a:ext cx="6096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7611" name="Equation" r:id="rId6" imgW="304560" imgH="457200" progId="Equation.3">
                  <p:embed/>
                </p:oleObj>
              </mc:Choice>
              <mc:Fallback>
                <p:oleObj name="Equation" r:id="rId6" imgW="304560" imgH="457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3400" y="5791200"/>
                        <a:ext cx="609600" cy="914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6" name="Object 8"/>
          <p:cNvGraphicFramePr>
            <a:graphicFrameLocks noChangeAspect="1"/>
          </p:cNvGraphicFramePr>
          <p:nvPr/>
        </p:nvGraphicFramePr>
        <p:xfrm>
          <a:off x="6019800" y="5791200"/>
          <a:ext cx="7620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7612" name="Equation" r:id="rId8" imgW="380880" imgH="457200" progId="Equation.3">
                  <p:embed/>
                </p:oleObj>
              </mc:Choice>
              <mc:Fallback>
                <p:oleObj name="Equation" r:id="rId8" imgW="380880" imgH="457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9800" y="5791200"/>
                        <a:ext cx="762000" cy="914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7" name="Object 9"/>
          <p:cNvGraphicFramePr>
            <a:graphicFrameLocks noChangeAspect="1"/>
          </p:cNvGraphicFramePr>
          <p:nvPr/>
        </p:nvGraphicFramePr>
        <p:xfrm>
          <a:off x="7645400" y="5791200"/>
          <a:ext cx="9652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7613" name="Equation" r:id="rId10" imgW="482400" imgH="457200" progId="Equation.3">
                  <p:embed/>
                </p:oleObj>
              </mc:Choice>
              <mc:Fallback>
                <p:oleObj name="Equation" r:id="rId10" imgW="482400" imgH="457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45400" y="5791200"/>
                        <a:ext cx="965200" cy="914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0" name="Rectangle 69"/>
          <p:cNvSpPr/>
          <p:nvPr/>
        </p:nvSpPr>
        <p:spPr>
          <a:xfrm>
            <a:off x="3002844" y="1981200"/>
            <a:ext cx="2895600" cy="1524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Reactor</a:t>
            </a:r>
            <a:endParaRPr lang="en-US" dirty="0"/>
          </a:p>
        </p:txBody>
      </p:sp>
      <p:sp>
        <p:nvSpPr>
          <p:cNvPr id="71" name="Right Arrow 70"/>
          <p:cNvSpPr/>
          <p:nvPr/>
        </p:nvSpPr>
        <p:spPr>
          <a:xfrm>
            <a:off x="2431344" y="2590800"/>
            <a:ext cx="571500" cy="304800"/>
          </a:xfrm>
          <a:prstGeom prst="righ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Right Arrow 71"/>
          <p:cNvSpPr/>
          <p:nvPr/>
        </p:nvSpPr>
        <p:spPr>
          <a:xfrm>
            <a:off x="5905500" y="2590800"/>
            <a:ext cx="571500" cy="304800"/>
          </a:xfrm>
          <a:prstGeom prst="righ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ight Brace 72"/>
          <p:cNvSpPr/>
          <p:nvPr/>
        </p:nvSpPr>
        <p:spPr>
          <a:xfrm>
            <a:off x="1793522" y="2053166"/>
            <a:ext cx="609600" cy="1380068"/>
          </a:xfrm>
          <a:prstGeom prst="rightBrace">
            <a:avLst/>
          </a:prstGeom>
          <a:ln>
            <a:solidFill>
              <a:srgbClr val="92D050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Left Brace 73"/>
          <p:cNvSpPr/>
          <p:nvPr/>
        </p:nvSpPr>
        <p:spPr>
          <a:xfrm>
            <a:off x="6477000" y="2053166"/>
            <a:ext cx="609600" cy="1380067"/>
          </a:xfrm>
          <a:prstGeom prst="leftBrace">
            <a:avLst/>
          </a:prstGeom>
          <a:ln>
            <a:solidFill>
              <a:srgbClr val="00B050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5" name="Straight Arrow Connector 74"/>
          <p:cNvCxnSpPr/>
          <p:nvPr/>
        </p:nvCxnSpPr>
        <p:spPr>
          <a:xfrm>
            <a:off x="3770489" y="1672166"/>
            <a:ext cx="0" cy="7620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77" name="Straight Arrow Connector 76"/>
          <p:cNvCxnSpPr/>
          <p:nvPr/>
        </p:nvCxnSpPr>
        <p:spPr>
          <a:xfrm flipV="1">
            <a:off x="4950178" y="1562811"/>
            <a:ext cx="0" cy="836778"/>
          </a:xfrm>
          <a:prstGeom prst="straightConnector1">
            <a:avLst/>
          </a:prstGeom>
          <a:ln>
            <a:solidFill>
              <a:schemeClr val="tx2">
                <a:lumMod val="40000"/>
                <a:lumOff val="60000"/>
              </a:schemeClr>
            </a:solidFill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78" name="Oval 77"/>
          <p:cNvSpPr/>
          <p:nvPr/>
        </p:nvSpPr>
        <p:spPr>
          <a:xfrm rot="845967">
            <a:off x="4466157" y="2260743"/>
            <a:ext cx="499534" cy="1143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Oval 78"/>
          <p:cNvSpPr/>
          <p:nvPr/>
        </p:nvSpPr>
        <p:spPr>
          <a:xfrm rot="888859">
            <a:off x="4959311" y="2414537"/>
            <a:ext cx="499534" cy="1143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3079" name="Object 5"/>
          <p:cNvGraphicFramePr>
            <a:graphicFrameLocks noChangeAspect="1"/>
          </p:cNvGraphicFramePr>
          <p:nvPr/>
        </p:nvGraphicFramePr>
        <p:xfrm>
          <a:off x="3581400" y="1143000"/>
          <a:ext cx="3048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7614" name="Equation" r:id="rId12" imgW="152280" imgH="228600" progId="Equation.3">
                  <p:embed/>
                </p:oleObj>
              </mc:Choice>
              <mc:Fallback>
                <p:oleObj name="Equation" r:id="rId12" imgW="15228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1143000"/>
                        <a:ext cx="304800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0" name="Object 7"/>
          <p:cNvGraphicFramePr>
            <a:graphicFrameLocks noChangeAspect="1"/>
          </p:cNvGraphicFramePr>
          <p:nvPr/>
        </p:nvGraphicFramePr>
        <p:xfrm>
          <a:off x="4800600" y="1143000"/>
          <a:ext cx="3556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7615" name="Equation" r:id="rId14" imgW="177480" imgH="203040" progId="Equation.3">
                  <p:embed/>
                </p:oleObj>
              </mc:Choice>
              <mc:Fallback>
                <p:oleObj name="Equation" r:id="rId14" imgW="177480" imgH="203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1143000"/>
                        <a:ext cx="355600" cy="406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1" name="Object 9"/>
          <p:cNvGraphicFramePr>
            <a:graphicFrameLocks noChangeAspect="1"/>
          </p:cNvGraphicFramePr>
          <p:nvPr/>
        </p:nvGraphicFramePr>
        <p:xfrm>
          <a:off x="7086600" y="2286000"/>
          <a:ext cx="5334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7616" name="Equation" r:id="rId16" imgW="266400" imgH="457200" progId="Equation.3">
                  <p:embed/>
                </p:oleObj>
              </mc:Choice>
              <mc:Fallback>
                <p:oleObj name="Equation" r:id="rId16" imgW="266400" imgH="457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86600" y="2286000"/>
                        <a:ext cx="533400" cy="914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2" name="Object 8"/>
          <p:cNvGraphicFramePr>
            <a:graphicFrameLocks noChangeAspect="1"/>
          </p:cNvGraphicFramePr>
          <p:nvPr/>
        </p:nvGraphicFramePr>
        <p:xfrm>
          <a:off x="1371600" y="2286000"/>
          <a:ext cx="4318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7617" name="Equation" r:id="rId18" imgW="215640" imgH="457200" progId="Equation.3">
                  <p:embed/>
                </p:oleObj>
              </mc:Choice>
              <mc:Fallback>
                <p:oleObj name="Equation" r:id="rId18" imgW="215640" imgH="457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2286000"/>
                        <a:ext cx="431800" cy="914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8" name="TextBox 87"/>
          <p:cNvSpPr txBox="1"/>
          <p:nvPr/>
        </p:nvSpPr>
        <p:spPr>
          <a:xfrm>
            <a:off x="5334000" y="4267200"/>
            <a:ext cx="381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+</a:t>
            </a:r>
            <a:endParaRPr lang="en-US" sz="2400" b="1" dirty="0"/>
          </a:p>
        </p:txBody>
      </p:sp>
      <p:sp>
        <p:nvSpPr>
          <p:cNvPr id="89" name="TextBox 88"/>
          <p:cNvSpPr txBox="1"/>
          <p:nvPr/>
        </p:nvSpPr>
        <p:spPr>
          <a:xfrm>
            <a:off x="3581400" y="4267200"/>
            <a:ext cx="2792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-</a:t>
            </a:r>
            <a:endParaRPr lang="en-US" sz="2400" b="1" dirty="0"/>
          </a:p>
        </p:txBody>
      </p:sp>
      <p:sp>
        <p:nvSpPr>
          <p:cNvPr id="90" name="TextBox 89"/>
          <p:cNvSpPr txBox="1"/>
          <p:nvPr/>
        </p:nvSpPr>
        <p:spPr>
          <a:xfrm>
            <a:off x="7086600" y="4267200"/>
            <a:ext cx="381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-</a:t>
            </a:r>
            <a:endParaRPr lang="en-US" sz="2400" b="1" dirty="0"/>
          </a:p>
        </p:txBody>
      </p:sp>
      <p:sp>
        <p:nvSpPr>
          <p:cNvPr id="28" name="TextBox 27"/>
          <p:cNvSpPr txBox="1"/>
          <p:nvPr/>
        </p:nvSpPr>
        <p:spPr>
          <a:xfrm>
            <a:off x="5334000" y="5786735"/>
            <a:ext cx="381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+</a:t>
            </a:r>
            <a:endParaRPr lang="en-US" sz="2400" b="1" dirty="0"/>
          </a:p>
        </p:txBody>
      </p:sp>
      <p:sp>
        <p:nvSpPr>
          <p:cNvPr id="29" name="TextBox 28"/>
          <p:cNvSpPr txBox="1"/>
          <p:nvPr/>
        </p:nvSpPr>
        <p:spPr>
          <a:xfrm>
            <a:off x="3581400" y="5786735"/>
            <a:ext cx="2792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-</a:t>
            </a:r>
            <a:endParaRPr lang="en-US" sz="2400" b="1" dirty="0"/>
          </a:p>
        </p:txBody>
      </p:sp>
      <p:sp>
        <p:nvSpPr>
          <p:cNvPr id="30" name="TextBox 29"/>
          <p:cNvSpPr txBox="1"/>
          <p:nvPr/>
        </p:nvSpPr>
        <p:spPr>
          <a:xfrm>
            <a:off x="7086600" y="5786735"/>
            <a:ext cx="381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-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4049814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407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rgbClr val="006699"/>
                </a:solidFill>
                <a:latin typeface="Arial" pitchFamily="34" charset="0"/>
                <a:cs typeface="Arial" pitchFamily="34" charset="0"/>
              </a:rPr>
              <a:t>Energy Balance </a:t>
            </a:r>
            <a:r>
              <a:rPr lang="en-US" b="1" dirty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n-US" b="1" dirty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en-US" dirty="0" smtClean="0"/>
              <a:t>Reactor with no </a:t>
            </a:r>
            <a:r>
              <a:rPr lang="en-US" dirty="0"/>
              <a:t>S</a:t>
            </a:r>
            <a:r>
              <a:rPr lang="en-US" dirty="0" smtClean="0"/>
              <a:t>patial Variations</a:t>
            </a:r>
            <a:endParaRPr lang="en-US" dirty="0"/>
          </a:p>
        </p:txBody>
      </p:sp>
      <p:sp>
        <p:nvSpPr>
          <p:cNvPr id="6" name="Double Bracket 5"/>
          <p:cNvSpPr/>
          <p:nvPr/>
        </p:nvSpPr>
        <p:spPr>
          <a:xfrm>
            <a:off x="2209800" y="3886200"/>
            <a:ext cx="1295400" cy="1371600"/>
          </a:xfrm>
          <a:prstGeom prst="bracketPair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Rate of flow of heat </a:t>
            </a:r>
            <a:r>
              <a:rPr lang="en-US" sz="1400" b="1" i="1" dirty="0" smtClean="0"/>
              <a:t>to</a:t>
            </a:r>
            <a:r>
              <a:rPr lang="en-US" sz="1400" dirty="0" smtClean="0"/>
              <a:t> the system </a:t>
            </a:r>
            <a:r>
              <a:rPr lang="en-US" sz="1400" b="1" i="1" dirty="0" smtClean="0"/>
              <a:t>from</a:t>
            </a:r>
            <a:r>
              <a:rPr lang="en-US" sz="1400" dirty="0" smtClean="0"/>
              <a:t> the surroundings</a:t>
            </a:r>
            <a:endParaRPr lang="en-US" sz="1400" dirty="0"/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/>
        </p:nvGraphicFramePr>
        <p:xfrm>
          <a:off x="2590800" y="5791200"/>
          <a:ext cx="6096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8647" name="Equation" r:id="rId4" imgW="304560" imgH="457200" progId="Equation.3">
                  <p:embed/>
                </p:oleObj>
              </mc:Choice>
              <mc:Fallback>
                <p:oleObj name="Equation" r:id="rId4" imgW="304560" imgH="457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5791200"/>
                        <a:ext cx="609600" cy="914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Double Bracket 11"/>
          <p:cNvSpPr/>
          <p:nvPr/>
        </p:nvSpPr>
        <p:spPr>
          <a:xfrm>
            <a:off x="3962400" y="3886200"/>
            <a:ext cx="1371600" cy="1371600"/>
          </a:xfrm>
          <a:prstGeom prst="bracketPair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Rate of work </a:t>
            </a:r>
            <a:r>
              <a:rPr lang="en-US" sz="1400" b="1" i="1" dirty="0" smtClean="0"/>
              <a:t>done by  </a:t>
            </a:r>
            <a:r>
              <a:rPr lang="en-US" sz="1400" dirty="0" smtClean="0"/>
              <a:t>the system </a:t>
            </a:r>
            <a:r>
              <a:rPr lang="en-US" sz="1400" b="1" i="1" dirty="0" smtClean="0"/>
              <a:t>on</a:t>
            </a:r>
            <a:r>
              <a:rPr lang="en-US" sz="1400" dirty="0" smtClean="0"/>
              <a:t> the surroundings</a:t>
            </a:r>
            <a:endParaRPr lang="en-US" sz="1400" dirty="0"/>
          </a:p>
        </p:txBody>
      </p:sp>
      <p:sp>
        <p:nvSpPr>
          <p:cNvPr id="13" name="Double Bracket 12"/>
          <p:cNvSpPr/>
          <p:nvPr/>
        </p:nvSpPr>
        <p:spPr>
          <a:xfrm>
            <a:off x="5715000" y="3886200"/>
            <a:ext cx="1371600" cy="1371600"/>
          </a:xfrm>
          <a:prstGeom prst="bracketPair">
            <a:avLst/>
          </a:prstGeom>
          <a:ln w="38100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Rate of energy added to the system by mass flow </a:t>
            </a:r>
            <a:r>
              <a:rPr lang="en-US" sz="1400" b="1" i="1" dirty="0" smtClean="0"/>
              <a:t>into</a:t>
            </a:r>
            <a:r>
              <a:rPr lang="en-US" sz="1400" dirty="0" smtClean="0"/>
              <a:t> the system</a:t>
            </a:r>
            <a:endParaRPr lang="en-US" sz="1400" dirty="0"/>
          </a:p>
        </p:txBody>
      </p:sp>
      <p:sp>
        <p:nvSpPr>
          <p:cNvPr id="14" name="Double Bracket 13"/>
          <p:cNvSpPr/>
          <p:nvPr/>
        </p:nvSpPr>
        <p:spPr>
          <a:xfrm>
            <a:off x="7467600" y="3886200"/>
            <a:ext cx="1371600" cy="1371600"/>
          </a:xfrm>
          <a:prstGeom prst="bracketPair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Rate of energy leaving system by mass flow </a:t>
            </a:r>
            <a:r>
              <a:rPr lang="en-US" sz="1400" b="1" i="1" dirty="0" smtClean="0"/>
              <a:t>out</a:t>
            </a:r>
            <a:r>
              <a:rPr lang="en-US" sz="1400" dirty="0" smtClean="0"/>
              <a:t> of the system</a:t>
            </a:r>
            <a:endParaRPr lang="en-US" sz="1400" dirty="0"/>
          </a:p>
        </p:txBody>
      </p:sp>
      <p:sp>
        <p:nvSpPr>
          <p:cNvPr id="15" name="Double Bracket 14"/>
          <p:cNvSpPr/>
          <p:nvPr/>
        </p:nvSpPr>
        <p:spPr>
          <a:xfrm>
            <a:off x="457200" y="3886200"/>
            <a:ext cx="1295400" cy="1371600"/>
          </a:xfrm>
          <a:prstGeom prst="bracketPair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Rate of accumulation of energy </a:t>
            </a:r>
            <a:r>
              <a:rPr lang="en-US" sz="1400" b="1" i="1" dirty="0" smtClean="0"/>
              <a:t>within</a:t>
            </a:r>
            <a:r>
              <a:rPr lang="en-US" sz="1400" dirty="0" smtClean="0"/>
              <a:t> the system </a:t>
            </a:r>
            <a:endParaRPr lang="en-US" sz="1400" dirty="0"/>
          </a:p>
        </p:txBody>
      </p:sp>
      <p:graphicFrame>
        <p:nvGraphicFramePr>
          <p:cNvPr id="2054" name="Object 6"/>
          <p:cNvGraphicFramePr>
            <a:graphicFrameLocks noChangeAspect="1"/>
          </p:cNvGraphicFramePr>
          <p:nvPr/>
        </p:nvGraphicFramePr>
        <p:xfrm>
          <a:off x="698500" y="5359400"/>
          <a:ext cx="736600" cy="1346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8648" name="Equation" r:id="rId6" imgW="368280" imgH="672840" progId="Equation.3">
                  <p:embed/>
                </p:oleObj>
              </mc:Choice>
              <mc:Fallback>
                <p:oleObj name="Equation" r:id="rId6" imgW="368280" imgH="6728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8500" y="5359400"/>
                        <a:ext cx="736600" cy="1346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5" name="Object 7"/>
          <p:cNvGraphicFramePr>
            <a:graphicFrameLocks noChangeAspect="1"/>
          </p:cNvGraphicFramePr>
          <p:nvPr/>
        </p:nvGraphicFramePr>
        <p:xfrm>
          <a:off x="4343400" y="5791200"/>
          <a:ext cx="6096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8649" name="Equation" r:id="rId8" imgW="304560" imgH="457200" progId="Equation.3">
                  <p:embed/>
                </p:oleObj>
              </mc:Choice>
              <mc:Fallback>
                <p:oleObj name="Equation" r:id="rId8" imgW="304560" imgH="457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3400" y="5791200"/>
                        <a:ext cx="609600" cy="914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6" name="Object 8"/>
          <p:cNvGraphicFramePr>
            <a:graphicFrameLocks noChangeAspect="1"/>
          </p:cNvGraphicFramePr>
          <p:nvPr/>
        </p:nvGraphicFramePr>
        <p:xfrm>
          <a:off x="6019800" y="5791200"/>
          <a:ext cx="7620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8650" name="Equation" r:id="rId10" imgW="380880" imgH="457200" progId="Equation.3">
                  <p:embed/>
                </p:oleObj>
              </mc:Choice>
              <mc:Fallback>
                <p:oleObj name="Equation" r:id="rId10" imgW="380880" imgH="457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9800" y="5791200"/>
                        <a:ext cx="762000" cy="914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7" name="Object 9"/>
          <p:cNvGraphicFramePr>
            <a:graphicFrameLocks noChangeAspect="1"/>
          </p:cNvGraphicFramePr>
          <p:nvPr/>
        </p:nvGraphicFramePr>
        <p:xfrm>
          <a:off x="7645400" y="5791200"/>
          <a:ext cx="9652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8651" name="Equation" r:id="rId12" imgW="482400" imgH="457200" progId="Equation.3">
                  <p:embed/>
                </p:oleObj>
              </mc:Choice>
              <mc:Fallback>
                <p:oleObj name="Equation" r:id="rId12" imgW="482400" imgH="457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45400" y="5791200"/>
                        <a:ext cx="965200" cy="914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0" name="Rectangle 69"/>
          <p:cNvSpPr/>
          <p:nvPr/>
        </p:nvSpPr>
        <p:spPr>
          <a:xfrm>
            <a:off x="3002844" y="1981200"/>
            <a:ext cx="2895600" cy="1524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Reactor</a:t>
            </a:r>
            <a:endParaRPr lang="en-US" dirty="0"/>
          </a:p>
        </p:txBody>
      </p:sp>
      <p:sp>
        <p:nvSpPr>
          <p:cNvPr id="71" name="Right Arrow 70"/>
          <p:cNvSpPr/>
          <p:nvPr/>
        </p:nvSpPr>
        <p:spPr>
          <a:xfrm>
            <a:off x="2431344" y="2590800"/>
            <a:ext cx="571500" cy="304800"/>
          </a:xfrm>
          <a:prstGeom prst="righ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Right Arrow 71"/>
          <p:cNvSpPr/>
          <p:nvPr/>
        </p:nvSpPr>
        <p:spPr>
          <a:xfrm>
            <a:off x="5905500" y="2590800"/>
            <a:ext cx="571500" cy="304800"/>
          </a:xfrm>
          <a:prstGeom prst="righ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ight Brace 72"/>
          <p:cNvSpPr/>
          <p:nvPr/>
        </p:nvSpPr>
        <p:spPr>
          <a:xfrm>
            <a:off x="1793522" y="2053166"/>
            <a:ext cx="609600" cy="1380068"/>
          </a:xfrm>
          <a:prstGeom prst="rightBrace">
            <a:avLst/>
          </a:prstGeom>
          <a:ln>
            <a:solidFill>
              <a:srgbClr val="92D050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Left Brace 73"/>
          <p:cNvSpPr/>
          <p:nvPr/>
        </p:nvSpPr>
        <p:spPr>
          <a:xfrm>
            <a:off x="6477000" y="2053166"/>
            <a:ext cx="609600" cy="1380067"/>
          </a:xfrm>
          <a:prstGeom prst="leftBrace">
            <a:avLst/>
          </a:prstGeom>
          <a:ln>
            <a:solidFill>
              <a:srgbClr val="00B050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5" name="Straight Arrow Connector 74"/>
          <p:cNvCxnSpPr/>
          <p:nvPr/>
        </p:nvCxnSpPr>
        <p:spPr>
          <a:xfrm>
            <a:off x="3770489" y="1672166"/>
            <a:ext cx="0" cy="7620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77" name="Straight Arrow Connector 76"/>
          <p:cNvCxnSpPr/>
          <p:nvPr/>
        </p:nvCxnSpPr>
        <p:spPr>
          <a:xfrm flipV="1">
            <a:off x="4950178" y="1562811"/>
            <a:ext cx="0" cy="836778"/>
          </a:xfrm>
          <a:prstGeom prst="straightConnector1">
            <a:avLst/>
          </a:prstGeom>
          <a:ln>
            <a:solidFill>
              <a:schemeClr val="tx2">
                <a:lumMod val="40000"/>
                <a:lumOff val="60000"/>
              </a:schemeClr>
            </a:solidFill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78" name="Oval 77"/>
          <p:cNvSpPr/>
          <p:nvPr/>
        </p:nvSpPr>
        <p:spPr>
          <a:xfrm rot="845967">
            <a:off x="4466157" y="2260743"/>
            <a:ext cx="499534" cy="1143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Oval 78"/>
          <p:cNvSpPr/>
          <p:nvPr/>
        </p:nvSpPr>
        <p:spPr>
          <a:xfrm rot="888859">
            <a:off x="4959311" y="2414537"/>
            <a:ext cx="499534" cy="1143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3079" name="Object 5"/>
          <p:cNvGraphicFramePr>
            <a:graphicFrameLocks noChangeAspect="1"/>
          </p:cNvGraphicFramePr>
          <p:nvPr/>
        </p:nvGraphicFramePr>
        <p:xfrm>
          <a:off x="3581400" y="1143000"/>
          <a:ext cx="3048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8652" name="Equation" r:id="rId14" imgW="152280" imgH="228600" progId="Equation.3">
                  <p:embed/>
                </p:oleObj>
              </mc:Choice>
              <mc:Fallback>
                <p:oleObj name="Equation" r:id="rId14" imgW="15228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1143000"/>
                        <a:ext cx="304800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0" name="Object 7"/>
          <p:cNvGraphicFramePr>
            <a:graphicFrameLocks noChangeAspect="1"/>
          </p:cNvGraphicFramePr>
          <p:nvPr/>
        </p:nvGraphicFramePr>
        <p:xfrm>
          <a:off x="4800600" y="1143000"/>
          <a:ext cx="3556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8653" name="Equation" r:id="rId16" imgW="177480" imgH="203040" progId="Equation.3">
                  <p:embed/>
                </p:oleObj>
              </mc:Choice>
              <mc:Fallback>
                <p:oleObj name="Equation" r:id="rId16" imgW="177480" imgH="203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1143000"/>
                        <a:ext cx="355600" cy="406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1" name="Object 9"/>
          <p:cNvGraphicFramePr>
            <a:graphicFrameLocks noChangeAspect="1"/>
          </p:cNvGraphicFramePr>
          <p:nvPr/>
        </p:nvGraphicFramePr>
        <p:xfrm>
          <a:off x="7086600" y="2286000"/>
          <a:ext cx="5334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8654" name="Equation" r:id="rId18" imgW="266400" imgH="457200" progId="Equation.3">
                  <p:embed/>
                </p:oleObj>
              </mc:Choice>
              <mc:Fallback>
                <p:oleObj name="Equation" r:id="rId18" imgW="266400" imgH="457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86600" y="2286000"/>
                        <a:ext cx="533400" cy="914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2" name="Object 8"/>
          <p:cNvGraphicFramePr>
            <a:graphicFrameLocks noChangeAspect="1"/>
          </p:cNvGraphicFramePr>
          <p:nvPr/>
        </p:nvGraphicFramePr>
        <p:xfrm>
          <a:off x="1371600" y="2286000"/>
          <a:ext cx="4318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8655" name="Equation" r:id="rId20" imgW="215640" imgH="457200" progId="Equation.3">
                  <p:embed/>
                </p:oleObj>
              </mc:Choice>
              <mc:Fallback>
                <p:oleObj name="Equation" r:id="rId20" imgW="215640" imgH="457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2286000"/>
                        <a:ext cx="431800" cy="914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6" name="TextBox 85"/>
          <p:cNvSpPr txBox="1"/>
          <p:nvPr/>
        </p:nvSpPr>
        <p:spPr>
          <a:xfrm>
            <a:off x="1828800" y="4267200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=</a:t>
            </a:r>
            <a:endParaRPr lang="en-US" sz="2400" b="1" dirty="0"/>
          </a:p>
        </p:txBody>
      </p:sp>
      <p:sp>
        <p:nvSpPr>
          <p:cNvPr id="88" name="TextBox 87"/>
          <p:cNvSpPr txBox="1"/>
          <p:nvPr/>
        </p:nvSpPr>
        <p:spPr>
          <a:xfrm>
            <a:off x="5334000" y="4267200"/>
            <a:ext cx="381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+</a:t>
            </a:r>
            <a:endParaRPr lang="en-US" sz="2400" b="1" dirty="0"/>
          </a:p>
        </p:txBody>
      </p:sp>
      <p:sp>
        <p:nvSpPr>
          <p:cNvPr id="89" name="TextBox 88"/>
          <p:cNvSpPr txBox="1"/>
          <p:nvPr/>
        </p:nvSpPr>
        <p:spPr>
          <a:xfrm>
            <a:off x="3581400" y="4267200"/>
            <a:ext cx="2792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-</a:t>
            </a:r>
            <a:endParaRPr lang="en-US" sz="2400" b="1" dirty="0"/>
          </a:p>
        </p:txBody>
      </p:sp>
      <p:sp>
        <p:nvSpPr>
          <p:cNvPr id="90" name="TextBox 89"/>
          <p:cNvSpPr txBox="1"/>
          <p:nvPr/>
        </p:nvSpPr>
        <p:spPr>
          <a:xfrm>
            <a:off x="7086600" y="4267200"/>
            <a:ext cx="381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-</a:t>
            </a:r>
            <a:endParaRPr lang="en-US" sz="2400" b="1" dirty="0"/>
          </a:p>
        </p:txBody>
      </p:sp>
      <p:sp>
        <p:nvSpPr>
          <p:cNvPr id="30" name="TextBox 29"/>
          <p:cNvSpPr txBox="1"/>
          <p:nvPr/>
        </p:nvSpPr>
        <p:spPr>
          <a:xfrm>
            <a:off x="1828800" y="5786735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=</a:t>
            </a:r>
            <a:endParaRPr lang="en-US" sz="2400" b="1" dirty="0"/>
          </a:p>
        </p:txBody>
      </p:sp>
      <p:sp>
        <p:nvSpPr>
          <p:cNvPr id="31" name="TextBox 30"/>
          <p:cNvSpPr txBox="1"/>
          <p:nvPr/>
        </p:nvSpPr>
        <p:spPr>
          <a:xfrm>
            <a:off x="5334000" y="5786735"/>
            <a:ext cx="381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+</a:t>
            </a:r>
            <a:endParaRPr lang="en-US" sz="2400" b="1" dirty="0"/>
          </a:p>
        </p:txBody>
      </p:sp>
      <p:sp>
        <p:nvSpPr>
          <p:cNvPr id="32" name="TextBox 31"/>
          <p:cNvSpPr txBox="1"/>
          <p:nvPr/>
        </p:nvSpPr>
        <p:spPr>
          <a:xfrm>
            <a:off x="3581400" y="5786735"/>
            <a:ext cx="2792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-</a:t>
            </a:r>
            <a:endParaRPr lang="en-US" sz="2400" b="1" dirty="0"/>
          </a:p>
        </p:txBody>
      </p:sp>
      <p:sp>
        <p:nvSpPr>
          <p:cNvPr id="33" name="TextBox 32"/>
          <p:cNvSpPr txBox="1"/>
          <p:nvPr/>
        </p:nvSpPr>
        <p:spPr>
          <a:xfrm>
            <a:off x="7086600" y="5786735"/>
            <a:ext cx="381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-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1974876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p 23"/>
          <p:cNvGrpSpPr/>
          <p:nvPr/>
        </p:nvGrpSpPr>
        <p:grpSpPr>
          <a:xfrm>
            <a:off x="979488" y="1638300"/>
            <a:ext cx="7313612" cy="2597150"/>
            <a:chOff x="859924" y="1419229"/>
            <a:chExt cx="7313612" cy="2597150"/>
          </a:xfrm>
        </p:grpSpPr>
        <p:grpSp>
          <p:nvGrpSpPr>
            <p:cNvPr id="3" name="Grupp 20"/>
            <p:cNvGrpSpPr/>
            <p:nvPr/>
          </p:nvGrpSpPr>
          <p:grpSpPr>
            <a:xfrm>
              <a:off x="859924" y="1582742"/>
              <a:ext cx="7313612" cy="2433637"/>
              <a:chOff x="3432044" y="2954837"/>
              <a:chExt cx="7313612" cy="2433637"/>
            </a:xfrm>
          </p:grpSpPr>
          <p:grpSp>
            <p:nvGrpSpPr>
              <p:cNvPr id="4" name="Grupp 16"/>
              <p:cNvGrpSpPr/>
              <p:nvPr/>
            </p:nvGrpSpPr>
            <p:grpSpPr>
              <a:xfrm>
                <a:off x="5334397" y="3336660"/>
                <a:ext cx="3659078" cy="1353679"/>
                <a:chOff x="5334397" y="3336660"/>
                <a:chExt cx="3659078" cy="1353679"/>
              </a:xfrm>
            </p:grpSpPr>
            <p:sp>
              <p:nvSpPr>
                <p:cNvPr id="5" name="Rektangel med rundade hörn 4"/>
                <p:cNvSpPr/>
                <p:nvPr/>
              </p:nvSpPr>
              <p:spPr>
                <a:xfrm>
                  <a:off x="6109836" y="3848100"/>
                  <a:ext cx="2108200" cy="660400"/>
                </a:xfrm>
                <a:prstGeom prst="roundRect">
                  <a:avLst/>
                </a:prstGeom>
                <a:noFill/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sv-SE">
                    <a:latin typeface="Arial" pitchFamily="34" charset="0"/>
                    <a:cs typeface="Arial" pitchFamily="34" charset="0"/>
                  </a:endParaRPr>
                </a:p>
              </p:txBody>
            </p:sp>
            <p:grpSp>
              <p:nvGrpSpPr>
                <p:cNvPr id="8" name="Grupp 10"/>
                <p:cNvGrpSpPr/>
                <p:nvPr/>
              </p:nvGrpSpPr>
              <p:grpSpPr>
                <a:xfrm rot="20612608">
                  <a:off x="6346919" y="4148974"/>
                  <a:ext cx="653389" cy="541365"/>
                  <a:chOff x="4057891" y="3785892"/>
                  <a:chExt cx="2013397" cy="2954768"/>
                </a:xfrm>
              </p:grpSpPr>
              <p:grpSp>
                <p:nvGrpSpPr>
                  <p:cNvPr id="9" name="Grupp 7"/>
                  <p:cNvGrpSpPr/>
                  <p:nvPr/>
                </p:nvGrpSpPr>
                <p:grpSpPr>
                  <a:xfrm>
                    <a:off x="5460906" y="3785892"/>
                    <a:ext cx="610382" cy="2223434"/>
                    <a:chOff x="5460906" y="3785892"/>
                    <a:chExt cx="610382" cy="2223434"/>
                  </a:xfrm>
                </p:grpSpPr>
                <p:sp>
                  <p:nvSpPr>
                    <p:cNvPr id="6" name="Ellips 5"/>
                    <p:cNvSpPr/>
                    <p:nvPr/>
                  </p:nvSpPr>
                  <p:spPr>
                    <a:xfrm rot="14400000">
                      <a:off x="4997358" y="4249440"/>
                      <a:ext cx="1181095" cy="254000"/>
                    </a:xfrm>
                    <a:prstGeom prst="ellipse">
                      <a:avLst/>
                    </a:prstGeom>
                    <a:noFill/>
                    <a:ln>
                      <a:solidFill>
                        <a:srgbClr val="00000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sv-SE">
                        <a:latin typeface="Arial" pitchFamily="34" charset="0"/>
                        <a:cs typeface="Arial" pitchFamily="34" charset="0"/>
                      </a:endParaRPr>
                    </a:p>
                  </p:txBody>
                </p:sp>
                <p:sp>
                  <p:nvSpPr>
                    <p:cNvPr id="7" name="Ellips 6"/>
                    <p:cNvSpPr/>
                    <p:nvPr/>
                  </p:nvSpPr>
                  <p:spPr>
                    <a:xfrm rot="14400000">
                      <a:off x="5353739" y="5291777"/>
                      <a:ext cx="1181098" cy="254000"/>
                    </a:xfrm>
                    <a:prstGeom prst="ellipse">
                      <a:avLst/>
                    </a:prstGeom>
                    <a:noFill/>
                    <a:ln>
                      <a:solidFill>
                        <a:srgbClr val="00000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sv-SE">
                        <a:latin typeface="Arial" pitchFamily="34" charset="0"/>
                        <a:cs typeface="Arial" pitchFamily="34" charset="0"/>
                      </a:endParaRPr>
                    </a:p>
                  </p:txBody>
                </p:sp>
              </p:grpSp>
              <p:cxnSp>
                <p:nvCxnSpPr>
                  <p:cNvPr id="10" name="Rak 9"/>
                  <p:cNvCxnSpPr/>
                  <p:nvPr/>
                </p:nvCxnSpPr>
                <p:spPr>
                  <a:xfrm rot="11787392" flipV="1">
                    <a:off x="4057891" y="4447855"/>
                    <a:ext cx="1586774" cy="2292805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4" name="Rak pil 13"/>
                <p:cNvCxnSpPr/>
                <p:nvPr/>
              </p:nvCxnSpPr>
              <p:spPr>
                <a:xfrm rot="5400000">
                  <a:off x="6674572" y="3723586"/>
                  <a:ext cx="775439" cy="1588"/>
                </a:xfrm>
                <a:prstGeom prst="straightConnector1">
                  <a:avLst/>
                </a:prstGeom>
                <a:ln>
                  <a:solidFill>
                    <a:srgbClr val="000000"/>
                  </a:solidFill>
                  <a:tailEnd type="arrow"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" name="Rak pil 14"/>
                <p:cNvCxnSpPr/>
                <p:nvPr/>
              </p:nvCxnSpPr>
              <p:spPr>
                <a:xfrm>
                  <a:off x="8218036" y="4164490"/>
                  <a:ext cx="775439" cy="1588"/>
                </a:xfrm>
                <a:prstGeom prst="straightConnector1">
                  <a:avLst/>
                </a:prstGeom>
                <a:ln>
                  <a:solidFill>
                    <a:srgbClr val="000000"/>
                  </a:solidFill>
                  <a:tailEnd type="arrow"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" name="Rak pil 15"/>
                <p:cNvCxnSpPr/>
                <p:nvPr/>
              </p:nvCxnSpPr>
              <p:spPr>
                <a:xfrm>
                  <a:off x="5334397" y="4161314"/>
                  <a:ext cx="775439" cy="1588"/>
                </a:xfrm>
                <a:prstGeom prst="straightConnector1">
                  <a:avLst/>
                </a:prstGeom>
                <a:ln>
                  <a:solidFill>
                    <a:srgbClr val="000000"/>
                  </a:solidFill>
                  <a:tailEnd type="arrow"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1" name="Grupp 19"/>
              <p:cNvGrpSpPr/>
              <p:nvPr/>
            </p:nvGrpSpPr>
            <p:grpSpPr>
              <a:xfrm>
                <a:off x="3432044" y="2954837"/>
                <a:ext cx="7313612" cy="2433637"/>
                <a:chOff x="3432044" y="2797607"/>
                <a:chExt cx="7313612" cy="2433637"/>
              </a:xfrm>
            </p:grpSpPr>
            <p:graphicFrame>
              <p:nvGraphicFramePr>
                <p:cNvPr id="27651" name="Object 3"/>
                <p:cNvGraphicFramePr>
                  <a:graphicFrameLocks noChangeAspect="1"/>
                </p:cNvGraphicFramePr>
                <p:nvPr/>
              </p:nvGraphicFramePr>
              <p:xfrm>
                <a:off x="3432044" y="2797607"/>
                <a:ext cx="1671637" cy="2413000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spid="_x0000_s133197" name="Equation" r:id="rId3" imgW="736600" imgH="1016000" progId="Equation.3">
                        <p:embed/>
                      </p:oleObj>
                    </mc:Choice>
                    <mc:Fallback>
                      <p:oleObj name="Equation" r:id="rId3" imgW="736600" imgH="1016000" progId="Equation.3">
                        <p:embed/>
                        <p:pic>
                          <p:nvPicPr>
                            <p:cNvPr id="0" name="Picture 7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4">
                              <a:extLst>
                                <a:ext uri="{28A0092B-C50C-407E-A947-70E740481C1C}">
                                  <a14:useLocalDpi xmlns:a14="http://schemas.microsoft.com/office/drawing/2010/main" val="0"/>
                                </a:ext>
                              </a:extLst>
                            </a:blip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3432044" y="2797607"/>
                              <a:ext cx="1671637" cy="2413000"/>
                            </a:xfrm>
                            <a:prstGeom prst="rect">
                              <a:avLst/>
                            </a:prstGeom>
                            <a:noFill/>
                            <a:extLst>
                              <a:ext uri="{909E8E84-426E-40DD-AFC4-6F175D3DCCD1}">
                                <a14:hiddenFill xmlns:a14="http://schemas.microsoft.com/office/drawing/2010/main">
                                  <a:solidFill>
                                    <a:srgbClr val="FFFFFF"/>
                                  </a:solidFill>
                                </a14:hiddenFill>
                              </a:ext>
                            </a:extLst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  <p:graphicFrame>
              <p:nvGraphicFramePr>
                <p:cNvPr id="27652" name="Object 4"/>
                <p:cNvGraphicFramePr>
                  <a:graphicFrameLocks noChangeAspect="1"/>
                </p:cNvGraphicFramePr>
                <p:nvPr/>
              </p:nvGraphicFramePr>
              <p:xfrm>
                <a:off x="9186731" y="2818244"/>
                <a:ext cx="1558925" cy="2413000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spid="_x0000_s133198" name="Equation" r:id="rId5" imgW="685800" imgH="1016000" progId="Equation.3">
                        <p:embed/>
                      </p:oleObj>
                    </mc:Choice>
                    <mc:Fallback>
                      <p:oleObj name="Equation" r:id="rId5" imgW="685800" imgH="1016000" progId="Equation.3">
                        <p:embed/>
                        <p:pic>
                          <p:nvPicPr>
                            <p:cNvPr id="0" name="Picture 8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6">
                              <a:extLst>
                                <a:ext uri="{28A0092B-C50C-407E-A947-70E740481C1C}">
                                  <a14:useLocalDpi xmlns:a14="http://schemas.microsoft.com/office/drawing/2010/main" val="0"/>
                                </a:ext>
                              </a:extLst>
                            </a:blip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9186731" y="2818244"/>
                              <a:ext cx="1558925" cy="2413000"/>
                            </a:xfrm>
                            <a:prstGeom prst="rect">
                              <a:avLst/>
                            </a:prstGeom>
                            <a:noFill/>
                            <a:extLst>
                              <a:ext uri="{909E8E84-426E-40DD-AFC4-6F175D3DCCD1}">
                                <a14:hiddenFill xmlns:a14="http://schemas.microsoft.com/office/drawing/2010/main">
                                  <a:solidFill>
                                    <a:srgbClr val="FFFFFF"/>
                                  </a:solidFill>
                                </a14:hiddenFill>
                              </a:ext>
                            </a:extLst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</p:grpSp>
        </p:grpSp>
        <p:graphicFrame>
          <p:nvGraphicFramePr>
            <p:cNvPr id="22" name="Object 4"/>
            <p:cNvGraphicFramePr>
              <a:graphicFrameLocks noChangeAspect="1"/>
            </p:cNvGraphicFramePr>
            <p:nvPr/>
          </p:nvGraphicFramePr>
          <p:xfrm>
            <a:off x="3391986" y="3232154"/>
            <a:ext cx="519113" cy="5730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33199" name="Equation" r:id="rId7" imgW="228600" imgH="241300" progId="Equation.3">
                    <p:embed/>
                  </p:oleObj>
                </mc:Choice>
                <mc:Fallback>
                  <p:oleObj name="Equation" r:id="rId7" imgW="228600" imgH="241300" progId="Equation.3">
                    <p:embed/>
                    <p:pic>
                      <p:nvPicPr>
                        <p:cNvPr id="0" name="Picture 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391986" y="3232154"/>
                          <a:ext cx="519113" cy="57308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7654" name="Object 6"/>
            <p:cNvGraphicFramePr>
              <a:graphicFrameLocks noChangeAspect="1"/>
            </p:cNvGraphicFramePr>
            <p:nvPr/>
          </p:nvGraphicFramePr>
          <p:xfrm>
            <a:off x="4347661" y="1419229"/>
            <a:ext cx="346075" cy="5429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33200" name="Equation" r:id="rId9" imgW="152334" imgH="228501" progId="Equation.3">
                    <p:embed/>
                  </p:oleObj>
                </mc:Choice>
                <mc:Fallback>
                  <p:oleObj name="Equation" r:id="rId9" imgW="152334" imgH="228501" progId="Equation.3">
                    <p:embed/>
                    <p:pic>
                      <p:nvPicPr>
                        <p:cNvPr id="0" name="Picture 1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347661" y="1419229"/>
                          <a:ext cx="346075" cy="54292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25" name="textruta 24"/>
          <p:cNvSpPr txBox="1"/>
          <p:nvPr/>
        </p:nvSpPr>
        <p:spPr>
          <a:xfrm>
            <a:off x="936625" y="4445009"/>
            <a:ext cx="7772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i="1" dirty="0">
                <a:solidFill>
                  <a:srgbClr val="006699"/>
                </a:solidFill>
                <a:latin typeface="Arial" pitchFamily="34" charset="0"/>
                <a:cs typeface="Arial" pitchFamily="34" charset="0"/>
              </a:rPr>
              <a:t>Energy Balance </a:t>
            </a:r>
            <a:r>
              <a:rPr lang="sv-SE" sz="2600" i="1" dirty="0" smtClean="0">
                <a:latin typeface="Arial" pitchFamily="34" charset="0"/>
                <a:cs typeface="Arial" pitchFamily="34" charset="0"/>
              </a:rPr>
              <a:t>on an open system: schematic.</a:t>
            </a:r>
            <a:endParaRPr lang="sv-SE" sz="2600" i="1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765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3942710"/>
              </p:ext>
            </p:extLst>
          </p:nvPr>
        </p:nvGraphicFramePr>
        <p:xfrm>
          <a:off x="1041400" y="5199063"/>
          <a:ext cx="6376988" cy="995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01" name="Equation" r:id="rId11" imgW="2806700" imgH="419100" progId="Equation.3">
                  <p:embed/>
                </p:oleObj>
              </mc:Choice>
              <mc:Fallback>
                <p:oleObj name="Equation" r:id="rId11" imgW="2806700" imgH="419100" progId="Equation.3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1400" y="5199063"/>
                        <a:ext cx="6376988" cy="9953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rgbClr val="006699"/>
                </a:solidFill>
                <a:latin typeface="Arial" pitchFamily="34" charset="0"/>
                <a:cs typeface="Arial" pitchFamily="34" charset="0"/>
              </a:rPr>
              <a:t>Energy Balance </a:t>
            </a:r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C02DE-3705-034E-B67D-44EF38F104D2}" type="slidenum">
              <a:rPr lang="sv-SE" smtClean="0">
                <a:latin typeface="Arial" pitchFamily="34" charset="0"/>
                <a:cs typeface="Arial" pitchFamily="34" charset="0"/>
              </a:rPr>
              <a:pPr/>
              <a:t>19</a:t>
            </a:fld>
            <a:endParaRPr lang="sv-SE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dirty="0" smtClean="0"/>
              <a:t>Web Lecture 19</a:t>
            </a:r>
            <a:br>
              <a:rPr lang="sv-SE" dirty="0" smtClean="0"/>
            </a:br>
            <a:r>
              <a:rPr lang="sv-SE" dirty="0" smtClean="0"/>
              <a:t>Class Lecture </a:t>
            </a:r>
            <a:r>
              <a:rPr lang="sv-SE" dirty="0" smtClean="0"/>
              <a:t>17–Tuesday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rgbClr val="006699"/>
                </a:solidFill>
                <a:latin typeface="Arial" pitchFamily="34" charset="0"/>
                <a:cs typeface="Arial" pitchFamily="34" charset="0"/>
              </a:rPr>
              <a:t>Energy Balance </a:t>
            </a:r>
            <a:r>
              <a:rPr lang="sv-SE" dirty="0" smtClean="0">
                <a:latin typeface="Arial" pitchFamily="34" charset="0"/>
                <a:cs typeface="Arial" pitchFamily="34" charset="0"/>
              </a:rPr>
              <a:t>Fundamentals</a:t>
            </a:r>
          </a:p>
          <a:p>
            <a:pPr lvl="1"/>
            <a:r>
              <a:rPr lang="sv-SE" sz="2600" dirty="0" smtClean="0">
                <a:latin typeface="Arial" pitchFamily="34" charset="0"/>
                <a:cs typeface="Arial" pitchFamily="34" charset="0"/>
              </a:rPr>
              <a:t>Adiabatic reactors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C02DE-3705-034E-B67D-44EF38F104D2}" type="slidenum">
              <a:rPr lang="sv-SE" smtClean="0"/>
              <a:pPr/>
              <a:t>2</a:t>
            </a:fld>
            <a:endParaRPr lang="sv-S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ruta 4"/>
          <p:cNvSpPr txBox="1"/>
          <p:nvPr/>
        </p:nvSpPr>
        <p:spPr>
          <a:xfrm>
            <a:off x="914400" y="841375"/>
            <a:ext cx="77724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600" i="1" dirty="0" smtClean="0">
                <a:latin typeface="Arial" pitchFamily="34" charset="0"/>
                <a:cs typeface="Arial" pitchFamily="34" charset="0"/>
              </a:rPr>
              <a:t>OK folks, </a:t>
            </a:r>
            <a:r>
              <a:rPr lang="sv-SE" sz="2600" i="1" dirty="0" err="1" smtClean="0">
                <a:latin typeface="Arial" pitchFamily="34" charset="0"/>
                <a:cs typeface="Arial" pitchFamily="34" charset="0"/>
              </a:rPr>
              <a:t>here</a:t>
            </a:r>
            <a:r>
              <a:rPr lang="sv-SE" sz="2600" i="1" dirty="0" smtClean="0">
                <a:latin typeface="Arial" pitchFamily="34" charset="0"/>
                <a:cs typeface="Arial" pitchFamily="34" charset="0"/>
              </a:rPr>
              <a:t> is </a:t>
            </a:r>
            <a:r>
              <a:rPr lang="sv-SE" sz="2600" i="1" dirty="0" err="1" smtClean="0">
                <a:latin typeface="Arial" pitchFamily="34" charset="0"/>
                <a:cs typeface="Arial" pitchFamily="34" charset="0"/>
              </a:rPr>
              <a:t>what</a:t>
            </a:r>
            <a:r>
              <a:rPr lang="sv-SE" sz="26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sv-SE" sz="2600" i="1" dirty="0" err="1" smtClean="0">
                <a:latin typeface="Arial" pitchFamily="34" charset="0"/>
                <a:cs typeface="Arial" pitchFamily="34" charset="0"/>
              </a:rPr>
              <a:t>we</a:t>
            </a:r>
            <a:r>
              <a:rPr lang="sv-SE" sz="2600" i="1" dirty="0" smtClean="0">
                <a:latin typeface="Arial" pitchFamily="34" charset="0"/>
                <a:cs typeface="Arial" pitchFamily="34" charset="0"/>
              </a:rPr>
              <a:t> are </a:t>
            </a:r>
            <a:r>
              <a:rPr lang="sv-SE" sz="2600" i="1" dirty="0" err="1" smtClean="0">
                <a:latin typeface="Arial" pitchFamily="34" charset="0"/>
                <a:cs typeface="Arial" pitchFamily="34" charset="0"/>
              </a:rPr>
              <a:t>going</a:t>
            </a:r>
            <a:r>
              <a:rPr lang="sv-SE" sz="2600" i="1" dirty="0" smtClean="0">
                <a:latin typeface="Arial" pitchFamily="34" charset="0"/>
                <a:cs typeface="Arial" pitchFamily="34" charset="0"/>
              </a:rPr>
              <a:t> to </a:t>
            </a:r>
            <a:r>
              <a:rPr lang="sv-SE" sz="2600" i="1" dirty="0" err="1" smtClean="0">
                <a:latin typeface="Arial" pitchFamily="34" charset="0"/>
                <a:cs typeface="Arial" pitchFamily="34" charset="0"/>
              </a:rPr>
              <a:t>do</a:t>
            </a:r>
            <a:r>
              <a:rPr lang="sv-SE" sz="2600" i="1" dirty="0" smtClean="0">
                <a:latin typeface="Arial" pitchFamily="34" charset="0"/>
                <a:cs typeface="Arial" pitchFamily="34" charset="0"/>
              </a:rPr>
              <a:t> to </a:t>
            </a:r>
            <a:r>
              <a:rPr lang="sv-SE" sz="2600" i="1" dirty="0" err="1" smtClean="0">
                <a:latin typeface="Arial" pitchFamily="34" charset="0"/>
                <a:cs typeface="Arial" pitchFamily="34" charset="0"/>
              </a:rPr>
              <a:t>put</a:t>
            </a:r>
            <a:r>
              <a:rPr lang="sv-SE" sz="2600" i="1" dirty="0" smtClean="0">
                <a:latin typeface="Arial" pitchFamily="34" charset="0"/>
                <a:cs typeface="Arial" pitchFamily="34" charset="0"/>
              </a:rPr>
              <a:t> the </a:t>
            </a:r>
            <a:r>
              <a:rPr lang="sv-SE" sz="2600" i="1" dirty="0" err="1" smtClean="0">
                <a:latin typeface="Arial" pitchFamily="34" charset="0"/>
                <a:cs typeface="Arial" pitchFamily="34" charset="0"/>
              </a:rPr>
              <a:t>above</a:t>
            </a:r>
            <a:r>
              <a:rPr lang="sv-SE" sz="26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sv-SE" sz="2600" i="1" dirty="0" err="1" smtClean="0">
                <a:latin typeface="Arial" pitchFamily="34" charset="0"/>
                <a:cs typeface="Arial" pitchFamily="34" charset="0"/>
              </a:rPr>
              <a:t>equation</a:t>
            </a:r>
            <a:r>
              <a:rPr lang="sv-SE" sz="26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sv-SE" sz="2600" i="1" dirty="0" err="1" smtClean="0">
                <a:latin typeface="Arial" pitchFamily="34" charset="0"/>
                <a:cs typeface="Arial" pitchFamily="34" charset="0"/>
              </a:rPr>
              <a:t>into</a:t>
            </a:r>
            <a:r>
              <a:rPr lang="sv-SE" sz="2600" i="1" dirty="0" smtClean="0">
                <a:latin typeface="Arial" pitchFamily="34" charset="0"/>
                <a:cs typeface="Arial" pitchFamily="34" charset="0"/>
              </a:rPr>
              <a:t> a </a:t>
            </a:r>
            <a:r>
              <a:rPr lang="sv-SE" sz="2600" i="1" dirty="0" err="1" smtClean="0">
                <a:latin typeface="Arial" pitchFamily="34" charset="0"/>
                <a:cs typeface="Arial" pitchFamily="34" charset="0"/>
              </a:rPr>
              <a:t>usable</a:t>
            </a:r>
            <a:r>
              <a:rPr lang="sv-SE" sz="2600" i="1" dirty="0" smtClean="0">
                <a:latin typeface="Arial" pitchFamily="34" charset="0"/>
                <a:cs typeface="Arial" pitchFamily="34" charset="0"/>
              </a:rPr>
              <a:t> form.</a:t>
            </a:r>
            <a:endParaRPr lang="sv-SE" sz="2600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ruta 5"/>
          <p:cNvSpPr txBox="1"/>
          <p:nvPr/>
        </p:nvSpPr>
        <p:spPr>
          <a:xfrm>
            <a:off x="936625" y="1886327"/>
            <a:ext cx="77724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600" dirty="0" smtClean="0">
                <a:latin typeface="Arial" pitchFamily="34" charset="0"/>
                <a:cs typeface="Arial" pitchFamily="34" charset="0"/>
              </a:rPr>
              <a:t>1. </a:t>
            </a:r>
            <a:r>
              <a:rPr lang="sv-SE" sz="2600" dirty="0" err="1" smtClean="0">
                <a:latin typeface="Arial" pitchFamily="34" charset="0"/>
                <a:cs typeface="Arial" pitchFamily="34" charset="0"/>
              </a:rPr>
              <a:t>Replace</a:t>
            </a:r>
            <a:r>
              <a:rPr lang="sv-SE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sv-SE" sz="2600" dirty="0" err="1" smtClean="0">
                <a:latin typeface="Arial" pitchFamily="34" charset="0"/>
                <a:cs typeface="Arial" pitchFamily="34" charset="0"/>
              </a:rPr>
              <a:t>U</a:t>
            </a:r>
            <a:r>
              <a:rPr lang="sv-SE" sz="2600" baseline="-25000" dirty="0" err="1" smtClean="0">
                <a:latin typeface="Arial" pitchFamily="34" charset="0"/>
                <a:cs typeface="Arial" pitchFamily="34" charset="0"/>
              </a:rPr>
              <a:t>i</a:t>
            </a:r>
            <a:r>
              <a:rPr lang="sv-SE" sz="2600" dirty="0" smtClean="0">
                <a:latin typeface="Arial" pitchFamily="34" charset="0"/>
                <a:cs typeface="Arial" pitchFamily="34" charset="0"/>
              </a:rPr>
              <a:t> by </a:t>
            </a:r>
            <a:r>
              <a:rPr lang="sv-SE" sz="2600" dirty="0" err="1" smtClean="0">
                <a:latin typeface="Arial" pitchFamily="34" charset="0"/>
                <a:cs typeface="Arial" pitchFamily="34" charset="0"/>
              </a:rPr>
              <a:t>U</a:t>
            </a:r>
            <a:r>
              <a:rPr lang="sv-SE" sz="2600" baseline="-25000" dirty="0" err="1" smtClean="0">
                <a:latin typeface="Arial" pitchFamily="34" charset="0"/>
                <a:cs typeface="Arial" pitchFamily="34" charset="0"/>
              </a:rPr>
              <a:t>i</a:t>
            </a:r>
            <a:r>
              <a:rPr lang="sv-SE" sz="2600" dirty="0" err="1" smtClean="0">
                <a:latin typeface="Arial" pitchFamily="34" charset="0"/>
                <a:cs typeface="Arial" pitchFamily="34" charset="0"/>
              </a:rPr>
              <a:t>=H</a:t>
            </a:r>
            <a:r>
              <a:rPr lang="sv-SE" sz="2600" baseline="-25000" dirty="0" err="1" smtClean="0">
                <a:latin typeface="Arial" pitchFamily="34" charset="0"/>
                <a:cs typeface="Arial" pitchFamily="34" charset="0"/>
              </a:rPr>
              <a:t>i</a:t>
            </a:r>
            <a:r>
              <a:rPr lang="sv-SE" sz="2600" dirty="0" err="1" smtClean="0">
                <a:latin typeface="Arial" pitchFamily="34" charset="0"/>
                <a:cs typeface="Arial" pitchFamily="34" charset="0"/>
              </a:rPr>
              <a:t>-PV</a:t>
            </a:r>
            <a:r>
              <a:rPr lang="sv-SE" sz="2600" baseline="-25000" dirty="0" err="1" smtClean="0">
                <a:latin typeface="Arial" pitchFamily="34" charset="0"/>
                <a:cs typeface="Arial" pitchFamily="34" charset="0"/>
              </a:rPr>
              <a:t>i</a:t>
            </a:r>
            <a:r>
              <a:rPr lang="sv-SE" sz="2600" dirty="0" smtClean="0">
                <a:latin typeface="Arial" pitchFamily="34" charset="0"/>
                <a:cs typeface="Arial" pitchFamily="34" charset="0"/>
              </a:rPr>
              <a:t>  </a:t>
            </a:r>
            <a:endParaRPr lang="sv-SE" sz="2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ruta 6"/>
          <p:cNvSpPr txBox="1"/>
          <p:nvPr/>
        </p:nvSpPr>
        <p:spPr>
          <a:xfrm>
            <a:off x="936625" y="2378770"/>
            <a:ext cx="77724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600" dirty="0" smtClean="0">
                <a:latin typeface="Arial" pitchFamily="34" charset="0"/>
                <a:cs typeface="Arial" pitchFamily="34" charset="0"/>
              </a:rPr>
              <a:t>2. Express H</a:t>
            </a:r>
            <a:r>
              <a:rPr lang="sv-SE" sz="2600" baseline="-25000" dirty="0" smtClean="0">
                <a:latin typeface="Arial" pitchFamily="34" charset="0"/>
                <a:cs typeface="Arial" pitchFamily="34" charset="0"/>
              </a:rPr>
              <a:t>i</a:t>
            </a:r>
            <a:r>
              <a:rPr lang="sv-SE" sz="2600" dirty="0" smtClean="0">
                <a:latin typeface="Arial" pitchFamily="34" charset="0"/>
                <a:cs typeface="Arial" pitchFamily="34" charset="0"/>
              </a:rPr>
              <a:t> in terms of heat </a:t>
            </a:r>
            <a:r>
              <a:rPr lang="sv-SE" sz="2600" dirty="0" err="1" smtClean="0">
                <a:latin typeface="Arial" pitchFamily="34" charset="0"/>
                <a:cs typeface="Arial" pitchFamily="34" charset="0"/>
              </a:rPr>
              <a:t>capacities</a:t>
            </a:r>
            <a:endParaRPr lang="sv-SE" sz="2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ruta 7"/>
          <p:cNvSpPr txBox="1"/>
          <p:nvPr/>
        </p:nvSpPr>
        <p:spPr>
          <a:xfrm>
            <a:off x="936625" y="2947413"/>
            <a:ext cx="77724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600" dirty="0" smtClean="0">
                <a:latin typeface="Arial" pitchFamily="34" charset="0"/>
                <a:cs typeface="Arial" pitchFamily="34" charset="0"/>
              </a:rPr>
              <a:t>3. Express F</a:t>
            </a:r>
            <a:r>
              <a:rPr lang="sv-SE" sz="2600" baseline="-25000" dirty="0" smtClean="0">
                <a:latin typeface="Arial" pitchFamily="34" charset="0"/>
                <a:cs typeface="Arial" pitchFamily="34" charset="0"/>
              </a:rPr>
              <a:t>i</a:t>
            </a:r>
            <a:r>
              <a:rPr lang="sv-SE" sz="2600" dirty="0" smtClean="0">
                <a:latin typeface="Arial" pitchFamily="34" charset="0"/>
                <a:cs typeface="Arial" pitchFamily="34" charset="0"/>
              </a:rPr>
              <a:t> in terms of either conversion or rates </a:t>
            </a:r>
            <a:br>
              <a:rPr lang="sv-SE" sz="2600" dirty="0" smtClean="0">
                <a:latin typeface="Arial" pitchFamily="34" charset="0"/>
                <a:cs typeface="Arial" pitchFamily="34" charset="0"/>
              </a:rPr>
            </a:br>
            <a:r>
              <a:rPr lang="sv-SE" sz="2600" dirty="0" smtClean="0">
                <a:latin typeface="Arial" pitchFamily="34" charset="0"/>
                <a:cs typeface="Arial" pitchFamily="34" charset="0"/>
              </a:rPr>
              <a:t>	of reaction</a:t>
            </a:r>
            <a:endParaRPr lang="sv-SE" sz="2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ruta 8"/>
          <p:cNvSpPr txBox="1"/>
          <p:nvPr/>
        </p:nvSpPr>
        <p:spPr>
          <a:xfrm>
            <a:off x="936625" y="3808156"/>
            <a:ext cx="77724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600" dirty="0" smtClean="0">
                <a:latin typeface="Arial" pitchFamily="34" charset="0"/>
                <a:cs typeface="Arial" pitchFamily="34" charset="0"/>
              </a:rPr>
              <a:t>4. </a:t>
            </a:r>
            <a:r>
              <a:rPr lang="sv-SE" sz="2600" dirty="0" err="1" smtClean="0">
                <a:latin typeface="Arial" pitchFamily="34" charset="0"/>
                <a:cs typeface="Arial" pitchFamily="34" charset="0"/>
              </a:rPr>
              <a:t>Define</a:t>
            </a:r>
            <a:r>
              <a:rPr lang="sv-SE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sv-SE" sz="2600" dirty="0" err="1" smtClean="0">
                <a:latin typeface="Arial" pitchFamily="34" charset="0"/>
                <a:cs typeface="Arial" pitchFamily="34" charset="0"/>
              </a:rPr>
              <a:t>ΔH</a:t>
            </a:r>
            <a:r>
              <a:rPr lang="sv-SE" sz="2600" baseline="-25000" dirty="0" err="1" smtClean="0">
                <a:latin typeface="Arial" pitchFamily="34" charset="0"/>
                <a:cs typeface="Arial" pitchFamily="34" charset="0"/>
              </a:rPr>
              <a:t>Rx</a:t>
            </a:r>
            <a:endParaRPr lang="sv-SE" sz="2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ruta 9"/>
          <p:cNvSpPr txBox="1"/>
          <p:nvPr/>
        </p:nvSpPr>
        <p:spPr>
          <a:xfrm>
            <a:off x="936625" y="4325999"/>
            <a:ext cx="77724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600" dirty="0" smtClean="0">
                <a:latin typeface="Arial" pitchFamily="34" charset="0"/>
                <a:cs typeface="Arial" pitchFamily="34" charset="0"/>
              </a:rPr>
              <a:t>5. </a:t>
            </a:r>
            <a:r>
              <a:rPr lang="sv-SE" sz="2600" dirty="0" err="1" smtClean="0">
                <a:latin typeface="Arial" pitchFamily="34" charset="0"/>
                <a:cs typeface="Arial" pitchFamily="34" charset="0"/>
              </a:rPr>
              <a:t>Define</a:t>
            </a:r>
            <a:r>
              <a:rPr lang="sv-SE" sz="2600" dirty="0" smtClean="0">
                <a:latin typeface="Arial" pitchFamily="34" charset="0"/>
                <a:cs typeface="Arial" pitchFamily="34" charset="0"/>
              </a:rPr>
              <a:t> ΔC</a:t>
            </a:r>
            <a:r>
              <a:rPr lang="sv-SE" sz="2600" baseline="-25000" dirty="0" smtClean="0">
                <a:latin typeface="Arial" pitchFamily="34" charset="0"/>
                <a:cs typeface="Arial" pitchFamily="34" charset="0"/>
              </a:rPr>
              <a:t>P</a:t>
            </a:r>
            <a:endParaRPr lang="sv-SE" sz="2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ruta 10"/>
          <p:cNvSpPr txBox="1"/>
          <p:nvPr/>
        </p:nvSpPr>
        <p:spPr>
          <a:xfrm>
            <a:off x="936625" y="4843842"/>
            <a:ext cx="7772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92100" indent="-292100"/>
            <a:r>
              <a:rPr lang="sv-SE" sz="2600" dirty="0" smtClean="0">
                <a:latin typeface="Arial" pitchFamily="34" charset="0"/>
                <a:cs typeface="Arial" pitchFamily="34" charset="0"/>
              </a:rPr>
              <a:t>6. Manipulate so that the overall </a:t>
            </a:r>
            <a:r>
              <a:rPr lang="en-US" sz="2800" dirty="0" smtClean="0">
                <a:solidFill>
                  <a:srgbClr val="006699"/>
                </a:solidFill>
                <a:latin typeface="Arial" pitchFamily="34" charset="0"/>
                <a:cs typeface="Arial" pitchFamily="34" charset="0"/>
              </a:rPr>
              <a:t>energy </a:t>
            </a:r>
            <a:r>
              <a:rPr lang="en-US" sz="2800" dirty="0">
                <a:solidFill>
                  <a:srgbClr val="006699"/>
                </a:solidFill>
                <a:latin typeface="Arial" pitchFamily="34" charset="0"/>
                <a:cs typeface="Arial" pitchFamily="34" charset="0"/>
              </a:rPr>
              <a:t>b</a:t>
            </a:r>
            <a:r>
              <a:rPr lang="en-US" sz="2800" dirty="0" smtClean="0">
                <a:solidFill>
                  <a:srgbClr val="006699"/>
                </a:solidFill>
                <a:latin typeface="Arial" pitchFamily="34" charset="0"/>
                <a:cs typeface="Arial" pitchFamily="34" charset="0"/>
              </a:rPr>
              <a:t>alance </a:t>
            </a:r>
            <a:endParaRPr lang="en-US" sz="2800" b="1" dirty="0">
              <a:solidFill>
                <a:schemeClr val="accent5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292100" indent="-292100"/>
            <a:r>
              <a:rPr lang="sv-SE" sz="2600" dirty="0" smtClean="0">
                <a:latin typeface="Arial" pitchFamily="34" charset="0"/>
                <a:cs typeface="Arial" pitchFamily="34" charset="0"/>
              </a:rPr>
              <a:t>is in terms of the User Friendly Equations.</a:t>
            </a:r>
            <a:endParaRPr lang="sv-SE" sz="2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C02DE-3705-034E-B67D-44EF38F104D2}" type="slidenum">
              <a:rPr lang="sv-SE" smtClean="0">
                <a:latin typeface="Arial" pitchFamily="34" charset="0"/>
                <a:cs typeface="Arial" pitchFamily="34" charset="0"/>
              </a:rPr>
              <a:pPr/>
              <a:t>20</a:t>
            </a:fld>
            <a:endParaRPr lang="sv-SE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630" name="Text Box 46"/>
          <p:cNvSpPr txBox="1">
            <a:spLocks noChangeArrowheads="1"/>
          </p:cNvSpPr>
          <p:nvPr/>
        </p:nvSpPr>
        <p:spPr bwMode="auto">
          <a:xfrm>
            <a:off x="914399" y="1396311"/>
            <a:ext cx="2878667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600" u="sng" dirty="0">
                <a:solidFill>
                  <a:schemeClr val="accent5"/>
                </a:solidFill>
                <a:latin typeface="Arial" pitchFamily="34" charset="0"/>
                <a:cs typeface="Arial" pitchFamily="34" charset="0"/>
              </a:rPr>
              <a:t>Assumptions:</a:t>
            </a:r>
          </a:p>
        </p:txBody>
      </p:sp>
      <p:grpSp>
        <p:nvGrpSpPr>
          <p:cNvPr id="2" name="Grupp 47"/>
          <p:cNvGrpSpPr/>
          <p:nvPr/>
        </p:nvGrpSpPr>
        <p:grpSpPr>
          <a:xfrm>
            <a:off x="1027112" y="1892989"/>
            <a:ext cx="8116889" cy="2222873"/>
            <a:chOff x="1027112" y="1926855"/>
            <a:chExt cx="8116889" cy="2222873"/>
          </a:xfrm>
        </p:grpSpPr>
        <p:grpSp>
          <p:nvGrpSpPr>
            <p:cNvPr id="3" name="Grupp 44"/>
            <p:cNvGrpSpPr/>
            <p:nvPr/>
          </p:nvGrpSpPr>
          <p:grpSpPr>
            <a:xfrm>
              <a:off x="1027112" y="2189166"/>
              <a:ext cx="7078662" cy="1960562"/>
              <a:chOff x="746190" y="4038264"/>
              <a:chExt cx="4724205" cy="1308453"/>
            </a:xfrm>
          </p:grpSpPr>
          <p:graphicFrame>
            <p:nvGraphicFramePr>
              <p:cNvPr id="67631" name="Object 47"/>
              <p:cNvGraphicFramePr>
                <a:graphicFrameLocks noChangeAspect="1"/>
              </p:cNvGraphicFramePr>
              <p:nvPr/>
            </p:nvGraphicFramePr>
            <p:xfrm>
              <a:off x="746190" y="4038264"/>
              <a:ext cx="4724205" cy="1308453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86402" name="Equation" r:id="rId4" imgW="3441700" imgH="952500" progId="Equation.3">
                      <p:embed/>
                    </p:oleObj>
                  </mc:Choice>
                  <mc:Fallback>
                    <p:oleObj name="Equation" r:id="rId4" imgW="3441700" imgH="952500" progId="Equation.3">
                      <p:embed/>
                      <p:pic>
                        <p:nvPicPr>
                          <p:cNvPr id="0" name="Picture 4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5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746190" y="4038264"/>
                            <a:ext cx="4724205" cy="1308453"/>
                          </a:xfrm>
                          <a:prstGeom prst="rect">
                            <a:avLst/>
                          </a:prstGeom>
                          <a:noFill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67632" name="Line 48"/>
              <p:cNvSpPr>
                <a:spLocks noChangeShapeType="1"/>
              </p:cNvSpPr>
              <p:nvPr/>
            </p:nvSpPr>
            <p:spPr bwMode="auto">
              <a:xfrm flipV="1">
                <a:off x="1447800" y="4038600"/>
                <a:ext cx="381000" cy="3048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sv-SE" sz="26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7633" name="Line 49"/>
              <p:cNvSpPr>
                <a:spLocks noChangeShapeType="1"/>
              </p:cNvSpPr>
              <p:nvPr/>
            </p:nvSpPr>
            <p:spPr bwMode="auto">
              <a:xfrm flipV="1">
                <a:off x="1981200" y="4038600"/>
                <a:ext cx="381000" cy="3810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sv-SE" sz="2600"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67634" name="Text Box 50"/>
            <p:cNvSpPr txBox="1">
              <a:spLocks noChangeArrowheads="1"/>
            </p:cNvSpPr>
            <p:nvPr/>
          </p:nvSpPr>
          <p:spPr bwMode="auto">
            <a:xfrm>
              <a:off x="2572212" y="1926855"/>
              <a:ext cx="863600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dirty="0">
                  <a:latin typeface="Arial" pitchFamily="34" charset="0"/>
                  <a:cs typeface="Arial" pitchFamily="34" charset="0"/>
                </a:rPr>
                <a:t>=0</a:t>
              </a:r>
            </a:p>
          </p:txBody>
        </p:sp>
        <p:sp>
          <p:nvSpPr>
            <p:cNvPr id="67635" name="Text Box 51"/>
            <p:cNvSpPr txBox="1">
              <a:spLocks noChangeArrowheads="1"/>
            </p:cNvSpPr>
            <p:nvPr/>
          </p:nvSpPr>
          <p:spPr bwMode="auto">
            <a:xfrm>
              <a:off x="3373967" y="1973022"/>
              <a:ext cx="863600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dirty="0">
                  <a:latin typeface="Arial" pitchFamily="34" charset="0"/>
                  <a:cs typeface="Arial" pitchFamily="34" charset="0"/>
                </a:rPr>
                <a:t>=0</a:t>
              </a:r>
            </a:p>
          </p:txBody>
        </p:sp>
        <p:sp>
          <p:nvSpPr>
            <p:cNvPr id="46" name="Text Box 46"/>
            <p:cNvSpPr txBox="1">
              <a:spLocks noChangeArrowheads="1"/>
            </p:cNvSpPr>
            <p:nvPr/>
          </p:nvSpPr>
          <p:spPr bwMode="auto">
            <a:xfrm>
              <a:off x="3793067" y="2189671"/>
              <a:ext cx="5350934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dirty="0" smtClean="0">
                  <a:latin typeface="Arial" pitchFamily="34" charset="0"/>
                  <a:cs typeface="Arial" pitchFamily="34" charset="0"/>
                </a:rPr>
                <a:t>Other energies small compared to internal</a:t>
              </a:r>
              <a:endParaRPr lang="en-US" sz="2000" dirty="0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3" name="Rubrik 1"/>
          <p:cNvSpPr txBox="1">
            <a:spLocks/>
          </p:cNvSpPr>
          <p:nvPr/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v-SE" sz="4400" dirty="0" smtClean="0">
                <a:ln w="12700">
                  <a:noFill/>
                  <a:prstDash val="solid"/>
                </a:ln>
                <a:solidFill>
                  <a:srgbClr val="C6491E"/>
                </a:solidFill>
                <a:latin typeface="Arial" pitchFamily="34" charset="0"/>
                <a:cs typeface="Arial" pitchFamily="34" charset="0"/>
              </a:rPr>
              <a:t>Intro to Heat </a:t>
            </a:r>
            <a:r>
              <a:rPr lang="sv-SE" sz="4400" dirty="0" err="1" smtClean="0">
                <a:ln w="12700">
                  <a:noFill/>
                  <a:prstDash val="solid"/>
                </a:ln>
                <a:solidFill>
                  <a:srgbClr val="C6491E"/>
                </a:solidFill>
                <a:latin typeface="Arial" pitchFamily="34" charset="0"/>
                <a:cs typeface="Arial" pitchFamily="34" charset="0"/>
              </a:rPr>
              <a:t>Effects</a:t>
            </a:r>
            <a:endParaRPr lang="sv-SE" sz="4400" dirty="0">
              <a:ln w="12700">
                <a:noFill/>
                <a:prstDash val="solid"/>
              </a:ln>
              <a:solidFill>
                <a:srgbClr val="C6491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C02DE-3705-034E-B67D-44EF38F104D2}" type="slidenum">
              <a:rPr lang="sv-SE" smtClean="0">
                <a:latin typeface="Arial" pitchFamily="34" charset="0"/>
                <a:cs typeface="Arial" pitchFamily="34" charset="0"/>
              </a:rPr>
              <a:pPr/>
              <a:t>21</a:t>
            </a:fld>
            <a:endParaRPr lang="sv-SE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0" name="Grupp 19"/>
          <p:cNvGrpSpPr/>
          <p:nvPr/>
        </p:nvGrpSpPr>
        <p:grpSpPr>
          <a:xfrm>
            <a:off x="914400" y="4373030"/>
            <a:ext cx="8207375" cy="911543"/>
            <a:chOff x="914400" y="4373030"/>
            <a:chExt cx="8207375" cy="911543"/>
          </a:xfrm>
        </p:grpSpPr>
        <p:graphicFrame>
          <p:nvGraphicFramePr>
            <p:cNvPr id="12" name="Object 47"/>
            <p:cNvGraphicFramePr>
              <a:graphicFrameLocks noChangeAspect="1"/>
            </p:cNvGraphicFramePr>
            <p:nvPr/>
          </p:nvGraphicFramePr>
          <p:xfrm>
            <a:off x="914400" y="4865473"/>
            <a:ext cx="1751013" cy="4191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86403" name="Equation" r:id="rId6" imgW="850900" imgH="203200" progId="Equation.3">
                    <p:embed/>
                  </p:oleObj>
                </mc:Choice>
                <mc:Fallback>
                  <p:oleObj name="Equation" r:id="rId6" imgW="850900" imgH="203200" progId="Equation.3">
                    <p:embed/>
                    <p:pic>
                      <p:nvPicPr>
                        <p:cNvPr id="0" name="Picture 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914400" y="4865473"/>
                          <a:ext cx="1751013" cy="4191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9" name="textruta 18"/>
            <p:cNvSpPr txBox="1"/>
            <p:nvPr/>
          </p:nvSpPr>
          <p:spPr>
            <a:xfrm>
              <a:off x="914400" y="4373030"/>
              <a:ext cx="8207375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v-SE" sz="2600" dirty="0" err="1" smtClean="0">
                  <a:latin typeface="Arial" pitchFamily="34" charset="0"/>
                  <a:cs typeface="Arial" pitchFamily="34" charset="0"/>
                </a:rPr>
                <a:t>Recall</a:t>
              </a:r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:</a:t>
              </a:r>
              <a:endParaRPr lang="sv-SE" sz="2600" dirty="0">
                <a:latin typeface="Arial" pitchFamily="34" charset="0"/>
                <a:cs typeface="Arial" pitchFamily="34" charset="0"/>
              </a:endParaRPr>
            </a:p>
          </p:txBody>
        </p:sp>
      </p:grpSp>
      <p:pic>
        <p:nvPicPr>
          <p:cNvPr id="18" name="Picture 17" descr="Fire.svg.med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915432" y="371853"/>
            <a:ext cx="1087977" cy="172119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059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17416504"/>
              </p:ext>
            </p:extLst>
          </p:nvPr>
        </p:nvGraphicFramePr>
        <p:xfrm>
          <a:off x="622300" y="1901825"/>
          <a:ext cx="8331200" cy="879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8499" name="Equation" r:id="rId4" imgW="3848040" imgH="406080" progId="">
                  <p:embed/>
                </p:oleObj>
              </mc:Choice>
              <mc:Fallback>
                <p:oleObj name="Equation" r:id="rId4" imgW="3848040" imgH="406080" progId="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2300" y="1901825"/>
                        <a:ext cx="8331200" cy="8794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059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86887782"/>
              </p:ext>
            </p:extLst>
          </p:nvPr>
        </p:nvGraphicFramePr>
        <p:xfrm>
          <a:off x="573088" y="3087688"/>
          <a:ext cx="7342187" cy="1122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8500" name="Equation" r:id="rId6" imgW="3327120" imgH="507960" progId="">
                  <p:embed/>
                </p:oleObj>
              </mc:Choice>
              <mc:Fallback>
                <p:oleObj name="Equation" r:id="rId6" imgW="3327120" imgH="507960" progId="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3088" y="3087688"/>
                        <a:ext cx="7342187" cy="11223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" name="Grupp 7"/>
          <p:cNvGrpSpPr/>
          <p:nvPr/>
        </p:nvGrpSpPr>
        <p:grpSpPr>
          <a:xfrm>
            <a:off x="603504" y="4414777"/>
            <a:ext cx="5729563" cy="1190158"/>
            <a:chOff x="479682" y="4588347"/>
            <a:chExt cx="5729563" cy="1190158"/>
          </a:xfrm>
        </p:grpSpPr>
        <p:graphicFrame>
          <p:nvGraphicFramePr>
            <p:cNvPr id="110596" name="Object 4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354542235"/>
                </p:ext>
              </p:extLst>
            </p:nvPr>
          </p:nvGraphicFramePr>
          <p:xfrm>
            <a:off x="601666" y="4658258"/>
            <a:ext cx="5424487" cy="97313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88501" name="Equation" r:id="rId8" imgW="2260440" imgH="406080" progId="">
                    <p:embed/>
                  </p:oleObj>
                </mc:Choice>
                <mc:Fallback>
                  <p:oleObj name="Equation" r:id="rId8" imgW="2260440" imgH="406080" progId="">
                    <p:embed/>
                    <p:pic>
                      <p:nvPicPr>
                        <p:cNvPr id="0" name="Picture 1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01666" y="4658258"/>
                          <a:ext cx="5424487" cy="97313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7" name="Rektangel 6"/>
            <p:cNvSpPr/>
            <p:nvPr/>
          </p:nvSpPr>
          <p:spPr>
            <a:xfrm>
              <a:off x="479682" y="4588347"/>
              <a:ext cx="5729563" cy="1190158"/>
            </a:xfrm>
            <a:prstGeom prst="rect">
              <a:avLst/>
            </a:prstGeom>
            <a:noFill/>
            <a:ln>
              <a:solidFill>
                <a:schemeClr val="accent5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C02DE-3705-034E-B67D-44EF38F104D2}" type="slidenum">
              <a:rPr lang="sv-SE" smtClean="0">
                <a:latin typeface="Arial" pitchFamily="34" charset="0"/>
                <a:cs typeface="Arial" pitchFamily="34" charset="0"/>
              </a:rPr>
              <a:pPr/>
              <a:t>22</a:t>
            </a:fld>
            <a:endParaRPr lang="sv-SE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1" name="Grupp 10"/>
          <p:cNvGrpSpPr/>
          <p:nvPr/>
        </p:nvGrpSpPr>
        <p:grpSpPr>
          <a:xfrm>
            <a:off x="682629" y="1389063"/>
            <a:ext cx="8207375" cy="511178"/>
            <a:chOff x="919691" y="1541460"/>
            <a:chExt cx="8207375" cy="511178"/>
          </a:xfrm>
        </p:grpSpPr>
        <p:sp>
          <p:nvSpPr>
            <p:cNvPr id="9" name="textruta 8"/>
            <p:cNvSpPr txBox="1"/>
            <p:nvPr/>
          </p:nvSpPr>
          <p:spPr>
            <a:xfrm>
              <a:off x="919691" y="1560195"/>
              <a:ext cx="8207375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v-SE" sz="2600" dirty="0" err="1" smtClean="0">
                  <a:latin typeface="Arial" pitchFamily="34" charset="0"/>
                  <a:cs typeface="Arial" pitchFamily="34" charset="0"/>
                </a:rPr>
                <a:t>Substituting</a:t>
              </a:r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 for </a:t>
              </a:r>
              <a:endParaRPr lang="sv-SE" sz="2600" dirty="0">
                <a:latin typeface="Arial" pitchFamily="34" charset="0"/>
                <a:cs typeface="Arial" pitchFamily="34" charset="0"/>
              </a:endParaRPr>
            </a:p>
          </p:txBody>
        </p:sp>
        <p:graphicFrame>
          <p:nvGraphicFramePr>
            <p:cNvPr id="188423" name="Object 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543652524"/>
                </p:ext>
              </p:extLst>
            </p:nvPr>
          </p:nvGraphicFramePr>
          <p:xfrm>
            <a:off x="3324347" y="1541460"/>
            <a:ext cx="411163" cy="47148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88502" name="Equation" r:id="rId10" imgW="177480" imgH="203040" progId="">
                    <p:embed/>
                  </p:oleObj>
                </mc:Choice>
                <mc:Fallback>
                  <p:oleObj name="Equation" r:id="rId10" imgW="177480" imgH="203040" progId="">
                    <p:embed/>
                    <p:pic>
                      <p:nvPicPr>
                        <p:cNvPr id="0" name="Picture 1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324347" y="1541460"/>
                          <a:ext cx="411163" cy="47148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188428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15967031"/>
              </p:ext>
            </p:extLst>
          </p:nvPr>
        </p:nvGraphicFramePr>
        <p:xfrm>
          <a:off x="2984500" y="5863434"/>
          <a:ext cx="4911725" cy="66833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8503" name="Equation" r:id="rId12" imgW="1954951" imgH="253890" progId="Equation.3">
                  <p:embed/>
                </p:oleObj>
              </mc:Choice>
              <mc:Fallback>
                <p:oleObj name="Equation" r:id="rId12" imgW="1954951" imgH="253890" progId="Equation.3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4500" y="5863434"/>
                        <a:ext cx="4911725" cy="66833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ruta 18"/>
          <p:cNvSpPr txBox="1"/>
          <p:nvPr/>
        </p:nvSpPr>
        <p:spPr>
          <a:xfrm>
            <a:off x="682629" y="5928994"/>
            <a:ext cx="2301871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600" dirty="0" smtClean="0">
                <a:latin typeface="Arial" pitchFamily="34" charset="0"/>
                <a:cs typeface="Arial" pitchFamily="34" charset="0"/>
              </a:rPr>
              <a:t>Steady State:</a:t>
            </a:r>
            <a:endParaRPr lang="sv-SE" sz="26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4" name="Picture 13" descr="Fire.svg.med.png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6915432" y="371853"/>
            <a:ext cx="1087977" cy="1721191"/>
          </a:xfrm>
          <a:prstGeom prst="rect">
            <a:avLst/>
          </a:prstGeom>
        </p:spPr>
      </p:pic>
      <p:sp>
        <p:nvSpPr>
          <p:cNvPr id="16" name="Rubrik 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v-SE" sz="4400" dirty="0" smtClean="0">
                <a:ln w="12700">
                  <a:noFill/>
                  <a:prstDash val="solid"/>
                </a:ln>
                <a:solidFill>
                  <a:srgbClr val="C6491E"/>
                </a:solidFill>
                <a:latin typeface="Arial" pitchFamily="34" charset="0"/>
                <a:cs typeface="Arial" pitchFamily="34" charset="0"/>
              </a:rPr>
              <a:t>Intro to Heat </a:t>
            </a:r>
            <a:r>
              <a:rPr lang="sv-SE" sz="4400" dirty="0" err="1" smtClean="0">
                <a:ln w="12700">
                  <a:noFill/>
                  <a:prstDash val="solid"/>
                </a:ln>
                <a:solidFill>
                  <a:srgbClr val="C6491E"/>
                </a:solidFill>
                <a:latin typeface="Arial" pitchFamily="34" charset="0"/>
                <a:cs typeface="Arial" pitchFamily="34" charset="0"/>
              </a:rPr>
              <a:t>Effects</a:t>
            </a:r>
            <a:endParaRPr lang="sv-SE" sz="4400" dirty="0">
              <a:ln w="12700">
                <a:noFill/>
                <a:prstDash val="solid"/>
              </a:ln>
              <a:solidFill>
                <a:srgbClr val="C6491E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upp 12"/>
          <p:cNvGrpSpPr/>
          <p:nvPr/>
        </p:nvGrpSpPr>
        <p:grpSpPr>
          <a:xfrm>
            <a:off x="936625" y="1569494"/>
            <a:ext cx="8207375" cy="2022682"/>
            <a:chOff x="936625" y="841375"/>
            <a:chExt cx="8207375" cy="2022682"/>
          </a:xfrm>
        </p:grpSpPr>
        <p:sp>
          <p:nvSpPr>
            <p:cNvPr id="4" name="textruta 3"/>
            <p:cNvSpPr txBox="1"/>
            <p:nvPr/>
          </p:nvSpPr>
          <p:spPr>
            <a:xfrm>
              <a:off x="936625" y="841375"/>
              <a:ext cx="8207375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General </a:t>
              </a:r>
              <a:r>
                <a:rPr lang="en-US" sz="2800" dirty="0">
                  <a:solidFill>
                    <a:srgbClr val="006699"/>
                  </a:solidFill>
                  <a:latin typeface="Arial" pitchFamily="34" charset="0"/>
                  <a:cs typeface="Arial" pitchFamily="34" charset="0"/>
                </a:rPr>
                <a:t>Energy Balance </a:t>
              </a:r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:</a:t>
              </a:r>
              <a:endParaRPr lang="sv-SE" sz="2600" dirty="0"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5" name="Grupp 4"/>
            <p:cNvGrpSpPr/>
            <p:nvPr/>
          </p:nvGrpSpPr>
          <p:grpSpPr>
            <a:xfrm>
              <a:off x="948266" y="1503148"/>
              <a:ext cx="6705600" cy="1360909"/>
              <a:chOff x="829735" y="5252088"/>
              <a:chExt cx="6705600" cy="1360909"/>
            </a:xfrm>
          </p:grpSpPr>
          <p:graphicFrame>
            <p:nvGraphicFramePr>
              <p:cNvPr id="6" name="Object 5"/>
              <p:cNvGraphicFramePr>
                <a:graphicFrameLocks noChangeAspect="1"/>
              </p:cNvGraphicFramePr>
              <p:nvPr/>
            </p:nvGraphicFramePr>
            <p:xfrm>
              <a:off x="970494" y="5333265"/>
              <a:ext cx="6426200" cy="120650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88099" name="Equation" r:id="rId3" imgW="2336800" imgH="419100" progId="Equation.3">
                      <p:embed/>
                    </p:oleObj>
                  </mc:Choice>
                  <mc:Fallback>
                    <p:oleObj name="Equation" r:id="rId3" imgW="2336800" imgH="419100" progId="Equation.3">
                      <p:embed/>
                      <p:pic>
                        <p:nvPicPr>
                          <p:cNvPr id="0" name="Picture 5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4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970494" y="5333265"/>
                            <a:ext cx="6426200" cy="1206500"/>
                          </a:xfrm>
                          <a:prstGeom prst="rect">
                            <a:avLst/>
                          </a:prstGeom>
                          <a:noFill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7" name="Rektangel 6"/>
              <p:cNvSpPr/>
              <p:nvPr/>
            </p:nvSpPr>
            <p:spPr>
              <a:xfrm>
                <a:off x="829735" y="5252088"/>
                <a:ext cx="6705600" cy="1360909"/>
              </a:xfrm>
              <a:prstGeom prst="rect">
                <a:avLst/>
              </a:prstGeom>
              <a:noFill/>
              <a:ln>
                <a:solidFill>
                  <a:schemeClr val="accent5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grpSp>
        <p:nvGrpSpPr>
          <p:cNvPr id="14" name="Grupp 13"/>
          <p:cNvGrpSpPr/>
          <p:nvPr/>
        </p:nvGrpSpPr>
        <p:grpSpPr>
          <a:xfrm>
            <a:off x="936625" y="4182514"/>
            <a:ext cx="8207375" cy="2072109"/>
            <a:chOff x="936625" y="3454395"/>
            <a:chExt cx="8207375" cy="2072109"/>
          </a:xfrm>
        </p:grpSpPr>
        <p:sp>
          <p:nvSpPr>
            <p:cNvPr id="8" name="textruta 7"/>
            <p:cNvSpPr txBox="1"/>
            <p:nvPr/>
          </p:nvSpPr>
          <p:spPr>
            <a:xfrm>
              <a:off x="936625" y="3454395"/>
              <a:ext cx="8207375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For </a:t>
              </a:r>
              <a:r>
                <a:rPr lang="sv-SE" sz="2600" dirty="0" err="1" smtClean="0">
                  <a:latin typeface="Arial" pitchFamily="34" charset="0"/>
                  <a:cs typeface="Arial" pitchFamily="34" charset="0"/>
                </a:rPr>
                <a:t>Steady</a:t>
              </a:r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 State Operation:</a:t>
              </a:r>
              <a:endParaRPr lang="sv-SE" sz="2600" dirty="0"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10" name="Grupp 9"/>
            <p:cNvGrpSpPr/>
            <p:nvPr/>
          </p:nvGrpSpPr>
          <p:grpSpPr>
            <a:xfrm>
              <a:off x="936625" y="4165595"/>
              <a:ext cx="6705600" cy="1360909"/>
              <a:chOff x="829735" y="5252088"/>
              <a:chExt cx="6705600" cy="1360909"/>
            </a:xfrm>
          </p:grpSpPr>
          <p:graphicFrame>
            <p:nvGraphicFramePr>
              <p:cNvPr id="11" name="Object 5"/>
              <p:cNvGraphicFramePr>
                <a:graphicFrameLocks noChangeAspect="1"/>
              </p:cNvGraphicFramePr>
              <p:nvPr/>
            </p:nvGraphicFramePr>
            <p:xfrm>
              <a:off x="1494898" y="5568006"/>
              <a:ext cx="5378450" cy="731837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88100" name="Equation" r:id="rId5" imgW="1954951" imgH="253890" progId="Equation.3">
                      <p:embed/>
                    </p:oleObj>
                  </mc:Choice>
                  <mc:Fallback>
                    <p:oleObj name="Equation" r:id="rId5" imgW="1954951" imgH="253890" progId="Equation.3">
                      <p:embed/>
                      <p:pic>
                        <p:nvPicPr>
                          <p:cNvPr id="0" name="Picture 6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6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1494898" y="5568006"/>
                            <a:ext cx="5378450" cy="731837"/>
                          </a:xfrm>
                          <a:prstGeom prst="rect">
                            <a:avLst/>
                          </a:prstGeom>
                          <a:noFill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12" name="Rektangel 11"/>
              <p:cNvSpPr/>
              <p:nvPr/>
            </p:nvSpPr>
            <p:spPr>
              <a:xfrm>
                <a:off x="829735" y="5252088"/>
                <a:ext cx="6705600" cy="1360909"/>
              </a:xfrm>
              <a:prstGeom prst="rect">
                <a:avLst/>
              </a:prstGeom>
              <a:noFill/>
              <a:ln>
                <a:solidFill>
                  <a:schemeClr val="accent5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C02DE-3705-034E-B67D-44EF38F104D2}" type="slidenum">
              <a:rPr lang="sv-SE" smtClean="0">
                <a:latin typeface="Arial" pitchFamily="34" charset="0"/>
                <a:cs typeface="Arial" pitchFamily="34" charset="0"/>
              </a:rPr>
              <a:pPr/>
              <a:t>23</a:t>
            </a:fld>
            <a:endParaRPr lang="sv-SE">
              <a:latin typeface="Arial" pitchFamily="34" charset="0"/>
              <a:cs typeface="Arial" pitchFamily="34" charset="0"/>
            </a:endParaRPr>
          </a:p>
        </p:txBody>
      </p:sp>
      <p:pic>
        <p:nvPicPr>
          <p:cNvPr id="17" name="Picture 16" descr="Fire.svg.m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915432" y="371853"/>
            <a:ext cx="1087977" cy="1721191"/>
          </a:xfrm>
          <a:prstGeom prst="rect">
            <a:avLst/>
          </a:prstGeom>
        </p:spPr>
      </p:pic>
      <p:sp>
        <p:nvSpPr>
          <p:cNvPr id="18" name="Rubrik 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v-SE" sz="4400" dirty="0" smtClean="0">
                <a:ln w="12700">
                  <a:noFill/>
                  <a:prstDash val="solid"/>
                </a:ln>
                <a:solidFill>
                  <a:srgbClr val="C6491E"/>
                </a:solidFill>
                <a:latin typeface="Arial" pitchFamily="34" charset="0"/>
                <a:cs typeface="Arial" pitchFamily="34" charset="0"/>
              </a:rPr>
              <a:t>Intro to Heat </a:t>
            </a:r>
            <a:r>
              <a:rPr lang="sv-SE" sz="4400" dirty="0" err="1" smtClean="0">
                <a:ln w="12700">
                  <a:noFill/>
                  <a:prstDash val="solid"/>
                </a:ln>
                <a:solidFill>
                  <a:srgbClr val="C6491E"/>
                </a:solidFill>
                <a:latin typeface="Arial" pitchFamily="34" charset="0"/>
                <a:cs typeface="Arial" pitchFamily="34" charset="0"/>
              </a:rPr>
              <a:t>Effects</a:t>
            </a:r>
            <a:endParaRPr lang="sv-SE" sz="4400" dirty="0">
              <a:ln w="12700">
                <a:noFill/>
                <a:prstDash val="solid"/>
              </a:ln>
              <a:solidFill>
                <a:srgbClr val="C6491E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72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37545944"/>
              </p:ext>
            </p:extLst>
          </p:nvPr>
        </p:nvGraphicFramePr>
        <p:xfrm>
          <a:off x="885825" y="1654159"/>
          <a:ext cx="3344862" cy="641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9191" name="Equation" r:id="rId3" imgW="1460500" imgH="266700" progId="Equation.3">
                  <p:embed/>
                </p:oleObj>
              </mc:Choice>
              <mc:Fallback>
                <p:oleObj name="Equation" r:id="rId3" imgW="1460500" imgH="266700" progId="Equation.3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5825" y="1654159"/>
                        <a:ext cx="3344862" cy="6413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C02DE-3705-034E-B67D-44EF38F104D2}" type="slidenum">
              <a:rPr lang="sv-SE" smtClean="0">
                <a:latin typeface="Arial" pitchFamily="34" charset="0"/>
                <a:cs typeface="Arial" pitchFamily="34" charset="0"/>
              </a:rPr>
              <a:pPr/>
              <a:t>24</a:t>
            </a:fld>
            <a:endParaRPr lang="sv-SE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1914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46552367"/>
              </p:ext>
            </p:extLst>
          </p:nvPr>
        </p:nvGraphicFramePr>
        <p:xfrm>
          <a:off x="582930" y="2638425"/>
          <a:ext cx="8378825" cy="1038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9192" name="Equation" r:id="rId5" imgW="3657600" imgH="431640" progId="">
                  <p:embed/>
                </p:oleObj>
              </mc:Choice>
              <mc:Fallback>
                <p:oleObj name="Equation" r:id="rId5" imgW="3657600" imgH="431640" progId="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2930" y="2638425"/>
                        <a:ext cx="8378825" cy="1038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9145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00655842"/>
              </p:ext>
            </p:extLst>
          </p:nvPr>
        </p:nvGraphicFramePr>
        <p:xfrm>
          <a:off x="827088" y="4430713"/>
          <a:ext cx="6807200" cy="671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9193" name="Equation" r:id="rId7" imgW="2971800" imgH="279360" progId="">
                  <p:embed/>
                </p:oleObj>
              </mc:Choice>
              <mc:Fallback>
                <p:oleObj name="Equation" r:id="rId7" imgW="2971800" imgH="279360" progId="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088" y="4430713"/>
                        <a:ext cx="6807200" cy="6715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7" name="Picture 6" descr="Fire.svg.med.png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915432" y="371853"/>
            <a:ext cx="1087977" cy="1721191"/>
          </a:xfrm>
          <a:prstGeom prst="rect">
            <a:avLst/>
          </a:prstGeom>
        </p:spPr>
      </p:pic>
      <p:sp>
        <p:nvSpPr>
          <p:cNvPr id="9" name="Rubrik 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v-SE" sz="4400" dirty="0" smtClean="0">
                <a:ln w="12700">
                  <a:noFill/>
                  <a:prstDash val="solid"/>
                </a:ln>
                <a:solidFill>
                  <a:srgbClr val="C6491E"/>
                </a:solidFill>
                <a:latin typeface="Arial" pitchFamily="34" charset="0"/>
                <a:cs typeface="Arial" pitchFamily="34" charset="0"/>
              </a:rPr>
              <a:t>Intro to Heat </a:t>
            </a:r>
            <a:r>
              <a:rPr lang="sv-SE" sz="4400" dirty="0" err="1" smtClean="0">
                <a:ln w="12700">
                  <a:noFill/>
                  <a:prstDash val="solid"/>
                </a:ln>
                <a:solidFill>
                  <a:srgbClr val="C6491E"/>
                </a:solidFill>
                <a:latin typeface="Arial" pitchFamily="34" charset="0"/>
                <a:cs typeface="Arial" pitchFamily="34" charset="0"/>
              </a:rPr>
              <a:t>Effects</a:t>
            </a:r>
            <a:endParaRPr lang="sv-SE" sz="4400" dirty="0">
              <a:ln w="12700">
                <a:noFill/>
                <a:prstDash val="solid"/>
              </a:ln>
              <a:solidFill>
                <a:srgbClr val="C6491E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p 13"/>
          <p:cNvGrpSpPr/>
          <p:nvPr/>
        </p:nvGrpSpPr>
        <p:grpSpPr>
          <a:xfrm>
            <a:off x="962025" y="2111406"/>
            <a:ext cx="7194845" cy="1116608"/>
            <a:chOff x="457200" y="2713886"/>
            <a:chExt cx="4692808" cy="638767"/>
          </a:xfrm>
        </p:grpSpPr>
        <p:graphicFrame>
          <p:nvGraphicFramePr>
            <p:cNvPr id="116744" name="Object 8"/>
            <p:cNvGraphicFramePr>
              <a:graphicFrameLocks noChangeAspect="1"/>
            </p:cNvGraphicFramePr>
            <p:nvPr/>
          </p:nvGraphicFramePr>
          <p:xfrm>
            <a:off x="457200" y="2713886"/>
            <a:ext cx="2301784" cy="40503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90518" name="Equation" r:id="rId4" imgW="1701800" imgH="317500" progId="Equation.3">
                    <p:embed/>
                  </p:oleObj>
                </mc:Choice>
                <mc:Fallback>
                  <p:oleObj name="Equation" r:id="rId4" imgW="1701800" imgH="317500" progId="Equation.3">
                    <p:embed/>
                    <p:pic>
                      <p:nvPicPr>
                        <p:cNvPr id="0" name="Picture 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57200" y="2713886"/>
                          <a:ext cx="2301784" cy="40503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16745" name="Text Box 9"/>
            <p:cNvSpPr txBox="1">
              <a:spLocks noChangeArrowheads="1"/>
            </p:cNvSpPr>
            <p:nvPr/>
          </p:nvSpPr>
          <p:spPr bwMode="auto">
            <a:xfrm>
              <a:off x="1751500" y="3123765"/>
              <a:ext cx="3398508" cy="228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dirty="0">
                  <a:latin typeface="Arial" pitchFamily="34" charset="0"/>
                  <a:cs typeface="Arial" pitchFamily="34" charset="0"/>
                </a:rPr>
                <a:t>Enthalpy of formation at temperature T</a:t>
              </a:r>
              <a:r>
                <a:rPr lang="en-US" sz="2000" baseline="-25000" dirty="0">
                  <a:latin typeface="Arial" pitchFamily="34" charset="0"/>
                  <a:cs typeface="Arial" pitchFamily="34" charset="0"/>
                </a:rPr>
                <a:t>R</a:t>
              </a:r>
            </a:p>
          </p:txBody>
        </p:sp>
        <p:cxnSp>
          <p:nvCxnSpPr>
            <p:cNvPr id="116746" name="AutoShape 10"/>
            <p:cNvCxnSpPr>
              <a:cxnSpLocks noChangeShapeType="1"/>
            </p:cNvCxnSpPr>
            <p:nvPr/>
          </p:nvCxnSpPr>
          <p:spPr bwMode="auto">
            <a:xfrm>
              <a:off x="1454400" y="3118921"/>
              <a:ext cx="225312" cy="129892"/>
            </a:xfrm>
            <a:prstGeom prst="curvedConnector3">
              <a:avLst>
                <a:gd name="adj1" fmla="val -23529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</p:grpSp>
      <p:grpSp>
        <p:nvGrpSpPr>
          <p:cNvPr id="3" name="Grupp 17"/>
          <p:cNvGrpSpPr/>
          <p:nvPr/>
        </p:nvGrpSpPr>
        <p:grpSpPr>
          <a:xfrm>
            <a:off x="939800" y="4696617"/>
            <a:ext cx="6713532" cy="1704183"/>
            <a:chOff x="1617658" y="4221740"/>
            <a:chExt cx="6713532" cy="1704183"/>
          </a:xfrm>
        </p:grpSpPr>
        <p:graphicFrame>
          <p:nvGraphicFramePr>
            <p:cNvPr id="116748" name="Object 12"/>
            <p:cNvGraphicFramePr>
              <a:graphicFrameLocks noChangeAspect="1"/>
            </p:cNvGraphicFramePr>
            <p:nvPr/>
          </p:nvGraphicFramePr>
          <p:xfrm>
            <a:off x="1617658" y="4221740"/>
            <a:ext cx="4589997" cy="113343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90519" name="Equation" r:id="rId6" imgW="2209800" imgH="546100" progId="Equation.3">
                    <p:embed/>
                  </p:oleObj>
                </mc:Choice>
                <mc:Fallback>
                  <p:oleObj name="Equation" r:id="rId6" imgW="2209800" imgH="546100" progId="Equation.3">
                    <p:embed/>
                    <p:pic>
                      <p:nvPicPr>
                        <p:cNvPr id="0" name="Picture 1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617658" y="4221740"/>
                          <a:ext cx="4589997" cy="1133439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16749" name="Text Box 13"/>
            <p:cNvSpPr txBox="1">
              <a:spLocks noChangeArrowheads="1"/>
            </p:cNvSpPr>
            <p:nvPr/>
          </p:nvSpPr>
          <p:spPr bwMode="auto">
            <a:xfrm>
              <a:off x="2793990" y="5433480"/>
              <a:ext cx="5537200" cy="4924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600" dirty="0">
                  <a:latin typeface="Arial" pitchFamily="34" charset="0"/>
                  <a:cs typeface="Arial" pitchFamily="34" charset="0"/>
                </a:rPr>
                <a:t>Heat of reaction at temperature T</a:t>
              </a:r>
            </a:p>
          </p:txBody>
        </p:sp>
        <p:cxnSp>
          <p:nvCxnSpPr>
            <p:cNvPr id="116750" name="AutoShape 14"/>
            <p:cNvCxnSpPr>
              <a:cxnSpLocks noChangeShapeType="1"/>
            </p:cNvCxnSpPr>
            <p:nvPr/>
          </p:nvCxnSpPr>
          <p:spPr bwMode="auto">
            <a:xfrm rot="16200000" flipH="1">
              <a:off x="2447571" y="5379848"/>
              <a:ext cx="354172" cy="304800"/>
            </a:xfrm>
            <a:prstGeom prst="curvedConnector2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</p:grp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C02DE-3705-034E-B67D-44EF38F104D2}" type="slidenum">
              <a:rPr lang="sv-SE" smtClean="0">
                <a:latin typeface="Arial" pitchFamily="34" charset="0"/>
                <a:cs typeface="Arial" pitchFamily="34" charset="0"/>
              </a:rPr>
              <a:pPr/>
              <a:t>25</a:t>
            </a:fld>
            <a:endParaRPr lang="sv-SE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 Box 9"/>
          <p:cNvSpPr txBox="1">
            <a:spLocks noChangeArrowheads="1"/>
          </p:cNvSpPr>
          <p:nvPr/>
        </p:nvSpPr>
        <p:spPr bwMode="auto">
          <a:xfrm>
            <a:off x="962025" y="1523473"/>
            <a:ext cx="5210471" cy="4924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600" dirty="0" smtClean="0">
                <a:latin typeface="Arial" pitchFamily="34" charset="0"/>
                <a:cs typeface="Arial" pitchFamily="34" charset="0"/>
              </a:rPr>
              <a:t>For No Phase Changes</a:t>
            </a:r>
            <a:endParaRPr lang="en-US" sz="2600" baseline="-250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9047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4054706"/>
              </p:ext>
            </p:extLst>
          </p:nvPr>
        </p:nvGraphicFramePr>
        <p:xfrm>
          <a:off x="962025" y="3858422"/>
          <a:ext cx="4131733" cy="50975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0520" name="Equation" r:id="rId8" imgW="1955800" imgH="241300" progId="Equation.3">
                  <p:embed/>
                </p:oleObj>
              </mc:Choice>
              <mc:Fallback>
                <p:oleObj name="Equation" r:id="rId8" imgW="1955800" imgH="241300" progId="Equation.3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2025" y="3858422"/>
                        <a:ext cx="4131733" cy="50975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Text Box 9"/>
          <p:cNvSpPr txBox="1">
            <a:spLocks noChangeArrowheads="1"/>
          </p:cNvSpPr>
          <p:nvPr/>
        </p:nvSpPr>
        <p:spPr bwMode="auto">
          <a:xfrm>
            <a:off x="955670" y="3201107"/>
            <a:ext cx="5210471" cy="4924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600" dirty="0" smtClean="0">
                <a:latin typeface="Arial" pitchFamily="34" charset="0"/>
                <a:cs typeface="Arial" pitchFamily="34" charset="0"/>
              </a:rPr>
              <a:t>Constant Heat Capacities</a:t>
            </a:r>
            <a:endParaRPr lang="en-US" sz="2600" baseline="-250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5" name="Picture 14" descr="Fire.svg.med.png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915432" y="371853"/>
            <a:ext cx="1087977" cy="1721191"/>
          </a:xfrm>
          <a:prstGeom prst="rect">
            <a:avLst/>
          </a:prstGeom>
        </p:spPr>
      </p:pic>
      <p:sp>
        <p:nvSpPr>
          <p:cNvPr id="17" name="Rubrik 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v-SE" sz="4400" dirty="0" smtClean="0">
                <a:ln w="12700">
                  <a:noFill/>
                  <a:prstDash val="solid"/>
                </a:ln>
                <a:solidFill>
                  <a:srgbClr val="C6491E"/>
                </a:solidFill>
                <a:latin typeface="Arial" pitchFamily="34" charset="0"/>
                <a:cs typeface="Arial" pitchFamily="34" charset="0"/>
              </a:rPr>
              <a:t>Intro to Heat </a:t>
            </a:r>
            <a:r>
              <a:rPr lang="sv-SE" sz="4400" dirty="0" err="1" smtClean="0">
                <a:ln w="12700">
                  <a:noFill/>
                  <a:prstDash val="solid"/>
                </a:ln>
                <a:solidFill>
                  <a:srgbClr val="C6491E"/>
                </a:solidFill>
                <a:latin typeface="Arial" pitchFamily="34" charset="0"/>
                <a:cs typeface="Arial" pitchFamily="34" charset="0"/>
              </a:rPr>
              <a:t>Effects</a:t>
            </a:r>
            <a:endParaRPr lang="sv-SE" sz="4400" dirty="0">
              <a:ln w="12700">
                <a:noFill/>
                <a:prstDash val="solid"/>
              </a:ln>
              <a:solidFill>
                <a:srgbClr val="C6491E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p 9"/>
          <p:cNvGrpSpPr/>
          <p:nvPr/>
        </p:nvGrpSpPr>
        <p:grpSpPr>
          <a:xfrm>
            <a:off x="286132" y="4387604"/>
            <a:ext cx="8857868" cy="1390896"/>
            <a:chOff x="286132" y="2709339"/>
            <a:chExt cx="8857868" cy="1390896"/>
          </a:xfrm>
        </p:grpSpPr>
        <p:sp>
          <p:nvSpPr>
            <p:cNvPr id="5" name="textruta 4"/>
            <p:cNvSpPr txBox="1"/>
            <p:nvPr/>
          </p:nvSpPr>
          <p:spPr>
            <a:xfrm>
              <a:off x="936625" y="2709339"/>
              <a:ext cx="8207375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600" u="sng" dirty="0" smtClean="0">
                  <a:latin typeface="Arial" pitchFamily="34" charset="0"/>
                  <a:cs typeface="Arial" pitchFamily="34" charset="0"/>
                </a:rPr>
                <a:t>Substituting</a:t>
              </a:r>
              <a:r>
                <a:rPr lang="en-US" sz="2600" dirty="0" smtClean="0">
                  <a:latin typeface="Arial" pitchFamily="34" charset="0"/>
                  <a:cs typeface="Arial" pitchFamily="34" charset="0"/>
                </a:rPr>
                <a:t> back into the </a:t>
              </a:r>
              <a:r>
                <a:rPr lang="en-US" sz="2600" dirty="0">
                  <a:solidFill>
                    <a:srgbClr val="006699"/>
                  </a:solidFill>
                  <a:latin typeface="Arial" pitchFamily="34" charset="0"/>
                  <a:cs typeface="Arial" pitchFamily="34" charset="0"/>
                </a:rPr>
                <a:t>Energy Balance </a:t>
              </a:r>
              <a:endParaRPr lang="en-US" sz="2600" dirty="0">
                <a:latin typeface="Arial" pitchFamily="34" charset="0"/>
                <a:cs typeface="Arial" pitchFamily="34" charset="0"/>
              </a:endParaRPr>
            </a:p>
          </p:txBody>
        </p:sp>
        <p:graphicFrame>
          <p:nvGraphicFramePr>
            <p:cNvPr id="93187" name="Object 3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728960402"/>
                </p:ext>
              </p:extLst>
            </p:nvPr>
          </p:nvGraphicFramePr>
          <p:xfrm>
            <a:off x="286132" y="3416023"/>
            <a:ext cx="8747125" cy="68421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33549" name="Equation" r:id="rId3" imgW="4241520" imgH="304560" progId="">
                    <p:embed/>
                  </p:oleObj>
                </mc:Choice>
                <mc:Fallback>
                  <p:oleObj name="Equation" r:id="rId3" imgW="4241520" imgH="304560" progId="">
                    <p:embed/>
                    <p:pic>
                      <p:nvPicPr>
                        <p:cNvPr id="0" name="Picture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86132" y="3416023"/>
                          <a:ext cx="8747125" cy="68421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C02DE-3705-034E-B67D-44EF38F104D2}" type="slidenum">
              <a:rPr lang="en-US" smtClean="0">
                <a:latin typeface="Arial" pitchFamily="34" charset="0"/>
                <a:cs typeface="Arial" pitchFamily="34" charset="0"/>
              </a:rPr>
              <a:pPr/>
              <a:t>26</a:t>
            </a:fld>
            <a:endParaRPr lang="en-US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4986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71976412"/>
              </p:ext>
            </p:extLst>
          </p:nvPr>
        </p:nvGraphicFramePr>
        <p:xfrm>
          <a:off x="927100" y="1676400"/>
          <a:ext cx="50419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3550" name="Equation" r:id="rId5" imgW="2209800" imgH="266700" progId="Equation.3">
                  <p:embed/>
                </p:oleObj>
              </mc:Choice>
              <mc:Fallback>
                <p:oleObj name="Equation" r:id="rId5" imgW="2209800" imgH="26670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7100" y="1676400"/>
                        <a:ext cx="5041900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986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20626887"/>
              </p:ext>
            </p:extLst>
          </p:nvPr>
        </p:nvGraphicFramePr>
        <p:xfrm>
          <a:off x="939800" y="2616200"/>
          <a:ext cx="43307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3551" name="Equation" r:id="rId7" imgW="2108200" imgH="241300" progId="Equation.3">
                  <p:embed/>
                </p:oleObj>
              </mc:Choice>
              <mc:Fallback>
                <p:oleObj name="Equation" r:id="rId7" imgW="2108200" imgH="24130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9800" y="2616200"/>
                        <a:ext cx="4330700" cy="508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986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6144025"/>
              </p:ext>
            </p:extLst>
          </p:nvPr>
        </p:nvGraphicFramePr>
        <p:xfrm>
          <a:off x="927100" y="3249613"/>
          <a:ext cx="5651500" cy="815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3552" name="Equation" r:id="rId9" imgW="2831760" imgH="393480" progId="Equation.3">
                  <p:embed/>
                </p:oleObj>
              </mc:Choice>
              <mc:Fallback>
                <p:oleObj name="Equation" r:id="rId9" imgW="2831760" imgH="39348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7100" y="3249613"/>
                        <a:ext cx="5651500" cy="815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ruta 4"/>
          <p:cNvSpPr txBox="1"/>
          <p:nvPr/>
        </p:nvSpPr>
        <p:spPr>
          <a:xfrm>
            <a:off x="1089025" y="5964078"/>
            <a:ext cx="8207375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smtClean="0">
                <a:latin typeface="Arial" pitchFamily="34" charset="0"/>
                <a:cs typeface="Arial" pitchFamily="34" charset="0"/>
              </a:rPr>
              <a:t>Adiabatic (Q=0) and no Work </a:t>
            </a:r>
            <a:endParaRPr lang="en-US" sz="26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3347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17843742"/>
              </p:ext>
            </p:extLst>
          </p:nvPr>
        </p:nvGraphicFramePr>
        <p:xfrm>
          <a:off x="5576887" y="5791994"/>
          <a:ext cx="1116013" cy="658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3553" name="Equation" r:id="rId11" imgW="558720" imgH="317160" progId="Equation.3">
                  <p:embed/>
                </p:oleObj>
              </mc:Choice>
              <mc:Fallback>
                <p:oleObj name="Equation" r:id="rId11" imgW="558720" imgH="31716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76887" y="5791994"/>
                        <a:ext cx="1116013" cy="6588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2" name="Picture 11" descr="Fire.svg.med.png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6915432" y="371853"/>
            <a:ext cx="1087977" cy="1721191"/>
          </a:xfrm>
          <a:prstGeom prst="rect">
            <a:avLst/>
          </a:prstGeom>
        </p:spPr>
      </p:pic>
      <p:sp>
        <p:nvSpPr>
          <p:cNvPr id="14" name="Rubrik 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v-SE" sz="4400" dirty="0" smtClean="0">
                <a:ln w="12700">
                  <a:noFill/>
                  <a:prstDash val="solid"/>
                </a:ln>
                <a:solidFill>
                  <a:srgbClr val="C6491E"/>
                </a:solidFill>
                <a:latin typeface="Arial" pitchFamily="34" charset="0"/>
                <a:cs typeface="Arial" pitchFamily="34" charset="0"/>
              </a:rPr>
              <a:t>Intro to Heat </a:t>
            </a:r>
            <a:r>
              <a:rPr lang="sv-SE" sz="4400" dirty="0" err="1" smtClean="0">
                <a:ln w="12700">
                  <a:noFill/>
                  <a:prstDash val="solid"/>
                </a:ln>
                <a:solidFill>
                  <a:srgbClr val="C6491E"/>
                </a:solidFill>
                <a:latin typeface="Arial" pitchFamily="34" charset="0"/>
                <a:cs typeface="Arial" pitchFamily="34" charset="0"/>
              </a:rPr>
              <a:t>Effects</a:t>
            </a:r>
            <a:endParaRPr lang="sv-SE" sz="4400" dirty="0">
              <a:ln w="12700">
                <a:noFill/>
                <a:prstDash val="solid"/>
              </a:ln>
              <a:solidFill>
                <a:srgbClr val="C6491E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p 5"/>
          <p:cNvGrpSpPr/>
          <p:nvPr/>
        </p:nvGrpSpPr>
        <p:grpSpPr>
          <a:xfrm>
            <a:off x="936625" y="1896944"/>
            <a:ext cx="6042026" cy="1186180"/>
            <a:chOff x="614899" y="942659"/>
            <a:chExt cx="6042026" cy="1186180"/>
          </a:xfrm>
        </p:grpSpPr>
        <p:graphicFrame>
          <p:nvGraphicFramePr>
            <p:cNvPr id="10" name="Object 2"/>
            <p:cNvGraphicFramePr>
              <a:graphicFrameLocks noChangeAspect="1"/>
            </p:cNvGraphicFramePr>
            <p:nvPr/>
          </p:nvGraphicFramePr>
          <p:xfrm>
            <a:off x="721261" y="990602"/>
            <a:ext cx="5552578" cy="109728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66272" name="Equation" r:id="rId3" imgW="2082800" imgH="393700" progId="Equation.3">
                    <p:embed/>
                  </p:oleObj>
                </mc:Choice>
                <mc:Fallback>
                  <p:oleObj name="Equation" r:id="rId3" imgW="2082800" imgH="393700" progId="Equation.3">
                    <p:embed/>
                    <p:pic>
                      <p:nvPicPr>
                        <p:cNvPr id="0" name="Picture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21261" y="990602"/>
                          <a:ext cx="5552578" cy="109728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1" name="Rektangel 4"/>
            <p:cNvSpPr/>
            <p:nvPr/>
          </p:nvSpPr>
          <p:spPr>
            <a:xfrm>
              <a:off x="614899" y="942659"/>
              <a:ext cx="6042026" cy="1186180"/>
            </a:xfrm>
            <a:prstGeom prst="rect">
              <a:avLst/>
            </a:prstGeom>
            <a:noFill/>
            <a:ln>
              <a:solidFill>
                <a:schemeClr val="accent5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</p:grpSp>
      <p:grpSp>
        <p:nvGrpSpPr>
          <p:cNvPr id="3" name="Grupp 7"/>
          <p:cNvGrpSpPr/>
          <p:nvPr/>
        </p:nvGrpSpPr>
        <p:grpSpPr>
          <a:xfrm>
            <a:off x="936624" y="3399037"/>
            <a:ext cx="6543675" cy="1097280"/>
            <a:chOff x="1008604" y="3435241"/>
            <a:chExt cx="6543675" cy="1246187"/>
          </a:xfrm>
        </p:grpSpPr>
        <p:graphicFrame>
          <p:nvGraphicFramePr>
            <p:cNvPr id="13" name="Object 3"/>
            <p:cNvGraphicFramePr>
              <a:graphicFrameLocks noChangeAspect="1"/>
            </p:cNvGraphicFramePr>
            <p:nvPr/>
          </p:nvGraphicFramePr>
          <p:xfrm>
            <a:off x="1113380" y="3536841"/>
            <a:ext cx="5937250" cy="113188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66273" name="Equation" r:id="rId5" imgW="2159000" imgH="393700" progId="Equation.3">
                    <p:embed/>
                  </p:oleObj>
                </mc:Choice>
                <mc:Fallback>
                  <p:oleObj name="Equation" r:id="rId5" imgW="2159000" imgH="393700" progId="Equation.3">
                    <p:embed/>
                    <p:pic>
                      <p:nvPicPr>
                        <p:cNvPr id="0" name="Picture 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113380" y="3536841"/>
                          <a:ext cx="5937250" cy="1131887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4" name="Rektangel 6"/>
            <p:cNvSpPr/>
            <p:nvPr/>
          </p:nvSpPr>
          <p:spPr>
            <a:xfrm>
              <a:off x="1008604" y="3435241"/>
              <a:ext cx="6543675" cy="1246187"/>
            </a:xfrm>
            <a:prstGeom prst="rect">
              <a:avLst/>
            </a:prstGeom>
            <a:noFill/>
            <a:ln>
              <a:solidFill>
                <a:schemeClr val="accent5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</p:grp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C02DE-3705-034E-B67D-44EF38F104D2}" type="slidenum">
              <a:rPr lang="sv-SE" smtClean="0"/>
              <a:pPr/>
              <a:t>27</a:t>
            </a:fld>
            <a:endParaRPr lang="sv-SE"/>
          </a:p>
        </p:txBody>
      </p:sp>
      <p:pic>
        <p:nvPicPr>
          <p:cNvPr id="12" name="Picture 11" descr="Fire.svg.m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915432" y="371853"/>
            <a:ext cx="1087977" cy="1721191"/>
          </a:xfrm>
          <a:prstGeom prst="rect">
            <a:avLst/>
          </a:prstGeom>
        </p:spPr>
      </p:pic>
      <p:sp>
        <p:nvSpPr>
          <p:cNvPr id="17" name="Rubrik 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v-SE" sz="4400" dirty="0" smtClean="0">
                <a:ln w="12700">
                  <a:noFill/>
                  <a:prstDash val="solid"/>
                </a:ln>
                <a:solidFill>
                  <a:srgbClr val="C6491E"/>
                </a:solidFill>
                <a:latin typeface="Arial" pitchFamily="34" charset="0"/>
                <a:cs typeface="Arial" pitchFamily="34" charset="0"/>
              </a:rPr>
              <a:t>Intro to Heat </a:t>
            </a:r>
            <a:r>
              <a:rPr lang="sv-SE" sz="4400" dirty="0" err="1" smtClean="0">
                <a:ln w="12700">
                  <a:noFill/>
                  <a:prstDash val="solid"/>
                </a:ln>
                <a:solidFill>
                  <a:srgbClr val="C6491E"/>
                </a:solidFill>
                <a:latin typeface="Arial" pitchFamily="34" charset="0"/>
                <a:cs typeface="Arial" pitchFamily="34" charset="0"/>
              </a:rPr>
              <a:t>Effects</a:t>
            </a:r>
            <a:endParaRPr lang="sv-SE" sz="4400" dirty="0">
              <a:ln w="12700">
                <a:noFill/>
                <a:prstDash val="solid"/>
              </a:ln>
              <a:solidFill>
                <a:srgbClr val="C6491E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p 9"/>
          <p:cNvGrpSpPr/>
          <p:nvPr/>
        </p:nvGrpSpPr>
        <p:grpSpPr>
          <a:xfrm>
            <a:off x="184404" y="2988689"/>
            <a:ext cx="8847708" cy="1390896"/>
            <a:chOff x="296292" y="2709339"/>
            <a:chExt cx="8847708" cy="1390896"/>
          </a:xfrm>
        </p:grpSpPr>
        <p:sp>
          <p:nvSpPr>
            <p:cNvPr id="5" name="textruta 4"/>
            <p:cNvSpPr txBox="1"/>
            <p:nvPr/>
          </p:nvSpPr>
          <p:spPr>
            <a:xfrm>
              <a:off x="936625" y="2709339"/>
              <a:ext cx="8207375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v-SE" sz="2600" u="sng" dirty="0" smtClean="0">
                  <a:latin typeface="Arial" pitchFamily="34" charset="0"/>
                  <a:cs typeface="Arial" pitchFamily="34" charset="0"/>
                </a:rPr>
                <a:t>Substituting</a:t>
              </a:r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 back into the </a:t>
              </a:r>
              <a:r>
                <a:rPr lang="en-US" sz="2800" dirty="0">
                  <a:solidFill>
                    <a:srgbClr val="006699"/>
                  </a:solidFill>
                  <a:latin typeface="Arial" pitchFamily="34" charset="0"/>
                  <a:cs typeface="Arial" pitchFamily="34" charset="0"/>
                </a:rPr>
                <a:t>Energy Balance </a:t>
              </a:r>
              <a:endParaRPr lang="en-US" sz="2800" b="1" dirty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graphicFrame>
          <p:nvGraphicFramePr>
            <p:cNvPr id="93187" name="Object 3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418248565"/>
                </p:ext>
              </p:extLst>
            </p:nvPr>
          </p:nvGraphicFramePr>
          <p:xfrm>
            <a:off x="296292" y="3416023"/>
            <a:ext cx="8747125" cy="68421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67296" name="Equation" r:id="rId3" imgW="4241520" imgH="304560" progId="">
                    <p:embed/>
                  </p:oleObj>
                </mc:Choice>
                <mc:Fallback>
                  <p:oleObj name="Equation" r:id="rId3" imgW="4241520" imgH="304560" progId="">
                    <p:embed/>
                    <p:pic>
                      <p:nvPicPr>
                        <p:cNvPr id="0" name="Picture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96292" y="3416023"/>
                          <a:ext cx="8747125" cy="68421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C02DE-3705-034E-B67D-44EF38F104D2}" type="slidenum">
              <a:rPr lang="sv-SE" smtClean="0">
                <a:latin typeface="Arial" pitchFamily="34" charset="0"/>
                <a:cs typeface="Arial" pitchFamily="34" charset="0"/>
              </a:rPr>
              <a:pPr/>
              <a:t>28</a:t>
            </a:fld>
            <a:endParaRPr lang="sv-SE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9319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99823170"/>
              </p:ext>
            </p:extLst>
          </p:nvPr>
        </p:nvGraphicFramePr>
        <p:xfrm>
          <a:off x="811213" y="2055566"/>
          <a:ext cx="6807200" cy="671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7297" name="Equation" r:id="rId5" imgW="2971800" imgH="279360" progId="">
                  <p:embed/>
                </p:oleObj>
              </mc:Choice>
              <mc:Fallback>
                <p:oleObj name="Equation" r:id="rId5" imgW="2971800" imgH="279360" progId="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1213" y="2055566"/>
                        <a:ext cx="6807200" cy="6715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9" name="Picture 8" descr="Fire.svg.m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915432" y="371853"/>
            <a:ext cx="1087977" cy="1721191"/>
          </a:xfrm>
          <a:prstGeom prst="rect">
            <a:avLst/>
          </a:prstGeom>
        </p:spPr>
      </p:pic>
      <p:sp>
        <p:nvSpPr>
          <p:cNvPr id="10" name="Rubrik 1"/>
          <p:cNvSpPr txBox="1">
            <a:spLocks/>
          </p:cNvSpPr>
          <p:nvPr/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sv-SE" sz="4400" smtClean="0">
                <a:ln w="12700">
                  <a:noFill/>
                  <a:prstDash val="solid"/>
                </a:ln>
                <a:solidFill>
                  <a:srgbClr val="C6491E"/>
                </a:solidFill>
                <a:latin typeface="Arial" pitchFamily="34" charset="0"/>
                <a:cs typeface="Arial" pitchFamily="34" charset="0"/>
              </a:rPr>
              <a:t>Intro to Heat Effects</a:t>
            </a:r>
            <a:endParaRPr lang="sv-SE" sz="4400" dirty="0">
              <a:ln w="12700">
                <a:noFill/>
                <a:prstDash val="solid"/>
              </a:ln>
              <a:solidFill>
                <a:srgbClr val="C6491E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p 11"/>
          <p:cNvGrpSpPr/>
          <p:nvPr/>
        </p:nvGrpSpPr>
        <p:grpSpPr>
          <a:xfrm>
            <a:off x="1247183" y="3241514"/>
            <a:ext cx="4060293" cy="3502186"/>
            <a:chOff x="656983" y="2107512"/>
            <a:chExt cx="4984762" cy="4717610"/>
          </a:xfrm>
        </p:grpSpPr>
        <p:grpSp>
          <p:nvGrpSpPr>
            <p:cNvPr id="3" name="Grupp 7"/>
            <p:cNvGrpSpPr/>
            <p:nvPr/>
          </p:nvGrpSpPr>
          <p:grpSpPr>
            <a:xfrm>
              <a:off x="1252272" y="2353734"/>
              <a:ext cx="3268930" cy="3802330"/>
              <a:chOff x="4571205" y="2827867"/>
              <a:chExt cx="3268930" cy="3802330"/>
            </a:xfrm>
          </p:grpSpPr>
          <p:cxnSp>
            <p:nvCxnSpPr>
              <p:cNvPr id="4" name="Rak 3"/>
              <p:cNvCxnSpPr/>
              <p:nvPr/>
            </p:nvCxnSpPr>
            <p:spPr>
              <a:xfrm rot="16200000" flipV="1">
                <a:off x="2670835" y="4728237"/>
                <a:ext cx="3802330" cy="1590"/>
              </a:xfrm>
              <a:prstGeom prst="line">
                <a:avLst/>
              </a:prstGeom>
              <a:ln>
                <a:solidFill>
                  <a:schemeClr val="tx2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" name="Rak 4"/>
              <p:cNvCxnSpPr/>
              <p:nvPr/>
            </p:nvCxnSpPr>
            <p:spPr>
              <a:xfrm rot="10800000" flipV="1">
                <a:off x="4571206" y="6627811"/>
                <a:ext cx="3268929" cy="1588"/>
              </a:xfrm>
              <a:prstGeom prst="line">
                <a:avLst/>
              </a:prstGeom>
              <a:ln>
                <a:solidFill>
                  <a:schemeClr val="tx2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" name="Rak 5"/>
              <p:cNvCxnSpPr/>
              <p:nvPr/>
            </p:nvCxnSpPr>
            <p:spPr>
              <a:xfrm rot="10800000" flipV="1">
                <a:off x="4571209" y="3094276"/>
                <a:ext cx="3000937" cy="2591334"/>
              </a:xfrm>
              <a:prstGeom prst="line">
                <a:avLst/>
              </a:prstGeom>
              <a:ln>
                <a:solidFill>
                  <a:schemeClr val="tx2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9" name="textruta 8"/>
            <p:cNvSpPr txBox="1"/>
            <p:nvPr/>
          </p:nvSpPr>
          <p:spPr>
            <a:xfrm>
              <a:off x="4253213" y="6161778"/>
              <a:ext cx="1388532" cy="6633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600" smtClean="0">
                  <a:latin typeface="Arial" pitchFamily="34" charset="0"/>
                  <a:cs typeface="Arial" pitchFamily="34" charset="0"/>
                </a:rPr>
                <a:t>X</a:t>
              </a:r>
              <a:endParaRPr lang="en-US" sz="26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" name="textruta 9"/>
            <p:cNvSpPr txBox="1"/>
            <p:nvPr/>
          </p:nvSpPr>
          <p:spPr>
            <a:xfrm>
              <a:off x="656983" y="4900466"/>
              <a:ext cx="1388533" cy="6633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600" dirty="0" smtClean="0">
                  <a:latin typeface="Arial" pitchFamily="34" charset="0"/>
                  <a:cs typeface="Arial" pitchFamily="34" charset="0"/>
                </a:rPr>
                <a:t>T</a:t>
              </a:r>
              <a:r>
                <a:rPr lang="en-US" sz="2600" baseline="-25000" dirty="0" smtClean="0">
                  <a:latin typeface="Arial" pitchFamily="34" charset="0"/>
                  <a:cs typeface="Arial" pitchFamily="34" charset="0"/>
                </a:rPr>
                <a:t>0</a:t>
              </a:r>
              <a:endParaRPr lang="en-US" sz="26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" name="textruta 10"/>
            <p:cNvSpPr txBox="1"/>
            <p:nvPr/>
          </p:nvSpPr>
          <p:spPr>
            <a:xfrm>
              <a:off x="776246" y="2107512"/>
              <a:ext cx="1388532" cy="6633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600" smtClean="0">
                  <a:latin typeface="Arial" pitchFamily="34" charset="0"/>
                  <a:cs typeface="Arial" pitchFamily="34" charset="0"/>
                </a:rPr>
                <a:t>T</a:t>
              </a:r>
              <a:endParaRPr lang="en-US" sz="2600">
                <a:latin typeface="Arial" pitchFamily="34" charset="0"/>
                <a:cs typeface="Arial" pitchFamily="34" charset="0"/>
              </a:endParaRPr>
            </a:p>
          </p:txBody>
        </p:sp>
      </p:grpSp>
      <p:graphicFrame>
        <p:nvGraphicFramePr>
          <p:cNvPr id="1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58736449"/>
              </p:ext>
            </p:extLst>
          </p:nvPr>
        </p:nvGraphicFramePr>
        <p:xfrm>
          <a:off x="707135" y="2273109"/>
          <a:ext cx="8170862" cy="1136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4528" name="Equation" r:id="rId3" imgW="3822480" imgH="507960" progId="Equation.3">
                  <p:embed/>
                </p:oleObj>
              </mc:Choice>
              <mc:Fallback>
                <p:oleObj name="Equation" r:id="rId3" imgW="3822480" imgH="50796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7135" y="2273109"/>
                        <a:ext cx="8170862" cy="1136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Adiabatic </a:t>
            </a:r>
            <a:r>
              <a:rPr lang="en-US" dirty="0">
                <a:solidFill>
                  <a:srgbClr val="006699"/>
                </a:solidFill>
                <a:cs typeface="Arial" pitchFamily="34" charset="0"/>
              </a:rPr>
              <a:t>Energy Balance </a:t>
            </a:r>
            <a:endParaRPr lang="en-US" dirty="0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C02DE-3705-034E-B67D-44EF38F104D2}" type="slidenum">
              <a:rPr lang="en-US" smtClean="0">
                <a:latin typeface="Arial" pitchFamily="34" charset="0"/>
                <a:cs typeface="Arial" pitchFamily="34" charset="0"/>
              </a:rPr>
              <a:pPr/>
              <a:t>29</a:t>
            </a:fld>
            <a:endParaRPr lang="en-US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2" name="Group 11"/>
          <p:cNvGrpSpPr/>
          <p:nvPr/>
        </p:nvGrpSpPr>
        <p:grpSpPr>
          <a:xfrm>
            <a:off x="1089025" y="1320865"/>
            <a:ext cx="8207375" cy="658812"/>
            <a:chOff x="1089025" y="1193865"/>
            <a:chExt cx="8207375" cy="658812"/>
          </a:xfrm>
        </p:grpSpPr>
        <p:sp>
          <p:nvSpPr>
            <p:cNvPr id="17" name="textruta 4"/>
            <p:cNvSpPr txBox="1"/>
            <p:nvPr/>
          </p:nvSpPr>
          <p:spPr>
            <a:xfrm>
              <a:off x="1089025" y="1340914"/>
              <a:ext cx="8207375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600" dirty="0" smtClean="0">
                  <a:latin typeface="Arial" pitchFamily="34" charset="0"/>
                  <a:cs typeface="Arial" pitchFamily="34" charset="0"/>
                </a:rPr>
                <a:t>Adiabatic (Q=0) and no Work </a:t>
              </a:r>
              <a:endParaRPr lang="en-US" sz="2600" dirty="0">
                <a:latin typeface="Arial" pitchFamily="34" charset="0"/>
                <a:cs typeface="Arial" pitchFamily="34" charset="0"/>
              </a:endParaRPr>
            </a:p>
          </p:txBody>
        </p:sp>
        <p:graphicFrame>
          <p:nvGraphicFramePr>
            <p:cNvPr id="18" name="Object 6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761552932"/>
                </p:ext>
              </p:extLst>
            </p:nvPr>
          </p:nvGraphicFramePr>
          <p:xfrm>
            <a:off x="5589587" y="1193865"/>
            <a:ext cx="1116013" cy="65881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34529" name="Equation" r:id="rId5" imgW="558720" imgH="317160" progId="Equation.3">
                    <p:embed/>
                  </p:oleObj>
                </mc:Choice>
                <mc:Fallback>
                  <p:oleObj name="Equation" r:id="rId5" imgW="558720" imgH="317160" progId="Equation.3">
                    <p:embed/>
                    <p:pic>
                      <p:nvPicPr>
                        <p:cNvPr id="0" name="Picture 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589587" y="1193865"/>
                          <a:ext cx="1116013" cy="65881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9" name="textruta 4"/>
          <p:cNvSpPr txBox="1"/>
          <p:nvPr/>
        </p:nvSpPr>
        <p:spPr>
          <a:xfrm>
            <a:off x="5117306" y="4625657"/>
            <a:ext cx="2591594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smtClean="0">
                <a:latin typeface="Arial" pitchFamily="34" charset="0"/>
                <a:cs typeface="Arial" pitchFamily="34" charset="0"/>
              </a:rPr>
              <a:t>Exothermic</a:t>
            </a:r>
            <a:endParaRPr lang="en-US" sz="26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Today’s Lecture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C02DE-3705-034E-B67D-44EF38F104D2}" type="slidenum">
              <a:rPr lang="sv-SE" smtClean="0"/>
              <a:pPr/>
              <a:t>3</a:t>
            </a:fld>
            <a:endParaRPr lang="sv-SE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>
                <a:solidFill>
                  <a:srgbClr val="006699"/>
                </a:solidFill>
                <a:latin typeface="Arial" pitchFamily="34" charset="0"/>
                <a:cs typeface="Arial" pitchFamily="34" charset="0"/>
              </a:rPr>
              <a:t>Energy Balance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, Rationale and Overview</a:t>
            </a:r>
          </a:p>
          <a:p>
            <a:pPr marL="0" indent="0" algn="just">
              <a:spcBef>
                <a:spcPts val="1200"/>
              </a:spcBef>
              <a:buNone/>
            </a:pPr>
            <a:r>
              <a:rPr lang="sv-SE" sz="2400" dirty="0">
                <a:latin typeface="Arial" pitchFamily="34" charset="0"/>
                <a:cs typeface="Arial" pitchFamily="34" charset="0"/>
              </a:rPr>
              <a:t>Let’s calculate the volume necessary to achieve a conversion, X, in a PFR for a first-order, exothermic and adiabatic reaction. </a:t>
            </a:r>
          </a:p>
          <a:p>
            <a:pPr marL="0" indent="0" algn="just">
              <a:spcBef>
                <a:spcPts val="1200"/>
              </a:spcBef>
              <a:buNone/>
            </a:pPr>
            <a:r>
              <a:rPr lang="sv-SE" sz="2400" dirty="0">
                <a:latin typeface="Arial" pitchFamily="34" charset="0"/>
                <a:cs typeface="Arial" pitchFamily="34" charset="0"/>
              </a:rPr>
              <a:t>The temperature profile might look something like this:</a:t>
            </a:r>
          </a:p>
          <a:p>
            <a:pPr marL="0" indent="0">
              <a:buNone/>
            </a:pPr>
            <a:endParaRPr lang="en-US" b="1" dirty="0">
              <a:solidFill>
                <a:schemeClr val="accent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5" name="Grupp 37"/>
          <p:cNvGrpSpPr/>
          <p:nvPr/>
        </p:nvGrpSpPr>
        <p:grpSpPr>
          <a:xfrm>
            <a:off x="561444" y="3870646"/>
            <a:ext cx="8021112" cy="2777067"/>
            <a:chOff x="835027" y="2947776"/>
            <a:chExt cx="8021112" cy="2777067"/>
          </a:xfrm>
        </p:grpSpPr>
        <p:grpSp>
          <p:nvGrpSpPr>
            <p:cNvPr id="6" name="Grupp 34"/>
            <p:cNvGrpSpPr/>
            <p:nvPr/>
          </p:nvGrpSpPr>
          <p:grpSpPr>
            <a:xfrm>
              <a:off x="835027" y="2947776"/>
              <a:ext cx="2645515" cy="2770717"/>
              <a:chOff x="835027" y="2947776"/>
              <a:chExt cx="2645515" cy="2770717"/>
            </a:xfrm>
          </p:grpSpPr>
          <p:grpSp>
            <p:nvGrpSpPr>
              <p:cNvPr id="23" name="Grupp 17"/>
              <p:cNvGrpSpPr/>
              <p:nvPr/>
            </p:nvGrpSpPr>
            <p:grpSpPr>
              <a:xfrm>
                <a:off x="1193799" y="2947776"/>
                <a:ext cx="2286743" cy="2281449"/>
                <a:chOff x="931332" y="2798551"/>
                <a:chExt cx="2286743" cy="2281449"/>
              </a:xfrm>
            </p:grpSpPr>
            <p:grpSp>
              <p:nvGrpSpPr>
                <p:cNvPr id="26" name="Grupp 10"/>
                <p:cNvGrpSpPr/>
                <p:nvPr/>
              </p:nvGrpSpPr>
              <p:grpSpPr>
                <a:xfrm>
                  <a:off x="936625" y="2798551"/>
                  <a:ext cx="2281449" cy="2281449"/>
                  <a:chOff x="4822825" y="2476817"/>
                  <a:chExt cx="2281449" cy="2281449"/>
                </a:xfrm>
              </p:grpSpPr>
              <p:cxnSp>
                <p:nvCxnSpPr>
                  <p:cNvPr id="28" name="Rak 8"/>
                  <p:cNvCxnSpPr/>
                  <p:nvPr/>
                </p:nvCxnSpPr>
                <p:spPr>
                  <a:xfrm rot="16200000" flipH="1">
                    <a:off x="3683688" y="3615954"/>
                    <a:ext cx="2281449" cy="3175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9" name="Rak 9"/>
                  <p:cNvCxnSpPr/>
                  <p:nvPr/>
                </p:nvCxnSpPr>
                <p:spPr>
                  <a:xfrm rot="10800000" flipH="1">
                    <a:off x="4822825" y="4755091"/>
                    <a:ext cx="2281449" cy="3175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27" name="Frihandsfigur 16"/>
                <p:cNvSpPr/>
                <p:nvPr/>
              </p:nvSpPr>
              <p:spPr>
                <a:xfrm>
                  <a:off x="931332" y="4199467"/>
                  <a:ext cx="2286743" cy="880533"/>
                </a:xfrm>
                <a:custGeom>
                  <a:avLst/>
                  <a:gdLst>
                    <a:gd name="connsiteX0" fmla="*/ 0 w 1524000"/>
                    <a:gd name="connsiteY0" fmla="*/ 883355 h 883355"/>
                    <a:gd name="connsiteX1" fmla="*/ 541867 w 1524000"/>
                    <a:gd name="connsiteY1" fmla="*/ 747888 h 883355"/>
                    <a:gd name="connsiteX2" fmla="*/ 948267 w 1524000"/>
                    <a:gd name="connsiteY2" fmla="*/ 121355 h 883355"/>
                    <a:gd name="connsiteX3" fmla="*/ 1524000 w 1524000"/>
                    <a:gd name="connsiteY3" fmla="*/ 19755 h 88335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1524000" h="883355">
                      <a:moveTo>
                        <a:pt x="0" y="883355"/>
                      </a:moveTo>
                      <a:cubicBezTo>
                        <a:pt x="191911" y="879121"/>
                        <a:pt x="383822" y="874888"/>
                        <a:pt x="541867" y="747888"/>
                      </a:cubicBezTo>
                      <a:cubicBezTo>
                        <a:pt x="699912" y="620888"/>
                        <a:pt x="784578" y="242710"/>
                        <a:pt x="948267" y="121355"/>
                      </a:cubicBezTo>
                      <a:cubicBezTo>
                        <a:pt x="1111956" y="0"/>
                        <a:pt x="1524000" y="19755"/>
                        <a:pt x="1524000" y="19755"/>
                      </a:cubicBezTo>
                    </a:path>
                  </a:pathLst>
                </a:cu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sv-SE"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sp>
            <p:nvSpPr>
              <p:cNvPr id="24" name="textruta 28"/>
              <p:cNvSpPr txBox="1"/>
              <p:nvPr/>
            </p:nvSpPr>
            <p:spPr>
              <a:xfrm>
                <a:off x="835027" y="2950951"/>
                <a:ext cx="468842" cy="4924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v-SE" sz="2600" dirty="0" smtClean="0">
                    <a:latin typeface="Arial" pitchFamily="34" charset="0"/>
                    <a:cs typeface="Arial" pitchFamily="34" charset="0"/>
                  </a:rPr>
                  <a:t>T</a:t>
                </a:r>
                <a:endParaRPr lang="sv-SE" sz="2600" dirty="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5" name="textruta 31"/>
              <p:cNvSpPr txBox="1"/>
              <p:nvPr/>
            </p:nvSpPr>
            <p:spPr>
              <a:xfrm>
                <a:off x="2172758" y="5226050"/>
                <a:ext cx="468842" cy="4924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v-SE" sz="2600" dirty="0" smtClean="0">
                    <a:latin typeface="Arial" pitchFamily="34" charset="0"/>
                    <a:cs typeface="Arial" pitchFamily="34" charset="0"/>
                  </a:rPr>
                  <a:t>V</a:t>
                </a:r>
                <a:endParaRPr lang="sv-SE" sz="2600" dirty="0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7" name="Grupp 35"/>
            <p:cNvGrpSpPr/>
            <p:nvPr/>
          </p:nvGrpSpPr>
          <p:grpSpPr>
            <a:xfrm>
              <a:off x="3425827" y="2950951"/>
              <a:ext cx="2755585" cy="2773892"/>
              <a:chOff x="3629023" y="2950951"/>
              <a:chExt cx="2755585" cy="2773892"/>
            </a:xfrm>
          </p:grpSpPr>
          <p:grpSp>
            <p:nvGrpSpPr>
              <p:cNvPr id="16" name="Grupp 18"/>
              <p:cNvGrpSpPr/>
              <p:nvPr/>
            </p:nvGrpSpPr>
            <p:grpSpPr>
              <a:xfrm>
                <a:off x="4097865" y="2950951"/>
                <a:ext cx="2286743" cy="2281449"/>
                <a:chOff x="931332" y="2798551"/>
                <a:chExt cx="2286743" cy="2281449"/>
              </a:xfrm>
            </p:grpSpPr>
            <p:grpSp>
              <p:nvGrpSpPr>
                <p:cNvPr id="19" name="Grupp 10"/>
                <p:cNvGrpSpPr/>
                <p:nvPr/>
              </p:nvGrpSpPr>
              <p:grpSpPr>
                <a:xfrm>
                  <a:off x="936625" y="2798551"/>
                  <a:ext cx="2281449" cy="2281449"/>
                  <a:chOff x="4822825" y="2476817"/>
                  <a:chExt cx="2281449" cy="2281449"/>
                </a:xfrm>
              </p:grpSpPr>
              <p:cxnSp>
                <p:nvCxnSpPr>
                  <p:cNvPr id="21" name="Rak 21"/>
                  <p:cNvCxnSpPr/>
                  <p:nvPr/>
                </p:nvCxnSpPr>
                <p:spPr>
                  <a:xfrm rot="16200000" flipH="1">
                    <a:off x="3683688" y="3615954"/>
                    <a:ext cx="2281449" cy="3175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2" name="Rak 22"/>
                  <p:cNvCxnSpPr/>
                  <p:nvPr/>
                </p:nvCxnSpPr>
                <p:spPr>
                  <a:xfrm rot="10800000" flipH="1">
                    <a:off x="4822825" y="4755091"/>
                    <a:ext cx="2281449" cy="3175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20" name="Frihandsfigur 20"/>
                <p:cNvSpPr/>
                <p:nvPr/>
              </p:nvSpPr>
              <p:spPr>
                <a:xfrm>
                  <a:off x="931332" y="4199467"/>
                  <a:ext cx="2286743" cy="880533"/>
                </a:xfrm>
                <a:custGeom>
                  <a:avLst/>
                  <a:gdLst>
                    <a:gd name="connsiteX0" fmla="*/ 0 w 1524000"/>
                    <a:gd name="connsiteY0" fmla="*/ 883355 h 883355"/>
                    <a:gd name="connsiteX1" fmla="*/ 541867 w 1524000"/>
                    <a:gd name="connsiteY1" fmla="*/ 747888 h 883355"/>
                    <a:gd name="connsiteX2" fmla="*/ 948267 w 1524000"/>
                    <a:gd name="connsiteY2" fmla="*/ 121355 h 883355"/>
                    <a:gd name="connsiteX3" fmla="*/ 1524000 w 1524000"/>
                    <a:gd name="connsiteY3" fmla="*/ 19755 h 88335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1524000" h="883355">
                      <a:moveTo>
                        <a:pt x="0" y="883355"/>
                      </a:moveTo>
                      <a:cubicBezTo>
                        <a:pt x="191911" y="879121"/>
                        <a:pt x="383822" y="874888"/>
                        <a:pt x="541867" y="747888"/>
                      </a:cubicBezTo>
                      <a:cubicBezTo>
                        <a:pt x="699912" y="620888"/>
                        <a:pt x="784578" y="242710"/>
                        <a:pt x="948267" y="121355"/>
                      </a:cubicBezTo>
                      <a:cubicBezTo>
                        <a:pt x="1111956" y="0"/>
                        <a:pt x="1524000" y="19755"/>
                        <a:pt x="1524000" y="19755"/>
                      </a:cubicBezTo>
                    </a:path>
                  </a:pathLst>
                </a:cu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sv-SE"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sp>
            <p:nvSpPr>
              <p:cNvPr id="17" name="textruta 29"/>
              <p:cNvSpPr txBox="1"/>
              <p:nvPr/>
            </p:nvSpPr>
            <p:spPr>
              <a:xfrm>
                <a:off x="3629023" y="2950951"/>
                <a:ext cx="468842" cy="4924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v-SE" sz="2600" dirty="0" smtClean="0">
                    <a:latin typeface="Arial" pitchFamily="34" charset="0"/>
                    <a:cs typeface="Arial" pitchFamily="34" charset="0"/>
                  </a:rPr>
                  <a:t>k</a:t>
                </a:r>
                <a:endParaRPr lang="sv-SE" sz="2600" dirty="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8" name="textruta 32"/>
              <p:cNvSpPr txBox="1"/>
              <p:nvPr/>
            </p:nvSpPr>
            <p:spPr>
              <a:xfrm>
                <a:off x="5000625" y="5232400"/>
                <a:ext cx="468842" cy="4924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v-SE" sz="2600" dirty="0" smtClean="0">
                    <a:latin typeface="Arial" pitchFamily="34" charset="0"/>
                    <a:cs typeface="Arial" pitchFamily="34" charset="0"/>
                  </a:rPr>
                  <a:t>V</a:t>
                </a:r>
                <a:endParaRPr lang="sv-SE" sz="2600" dirty="0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8" name="Grupp 36"/>
            <p:cNvGrpSpPr/>
            <p:nvPr/>
          </p:nvGrpSpPr>
          <p:grpSpPr>
            <a:xfrm>
              <a:off x="6109022" y="2950951"/>
              <a:ext cx="2747117" cy="2767542"/>
              <a:chOff x="6396883" y="2950951"/>
              <a:chExt cx="2747117" cy="2767542"/>
            </a:xfrm>
          </p:grpSpPr>
          <p:grpSp>
            <p:nvGrpSpPr>
              <p:cNvPr id="9" name="Grupp 23"/>
              <p:cNvGrpSpPr/>
              <p:nvPr/>
            </p:nvGrpSpPr>
            <p:grpSpPr>
              <a:xfrm>
                <a:off x="6857257" y="2950952"/>
                <a:ext cx="2286743" cy="2281449"/>
                <a:chOff x="931332" y="2798551"/>
                <a:chExt cx="2286743" cy="2281449"/>
              </a:xfrm>
            </p:grpSpPr>
            <p:grpSp>
              <p:nvGrpSpPr>
                <p:cNvPr id="12" name="Grupp 10"/>
                <p:cNvGrpSpPr/>
                <p:nvPr/>
              </p:nvGrpSpPr>
              <p:grpSpPr>
                <a:xfrm>
                  <a:off x="936625" y="2798551"/>
                  <a:ext cx="2281449" cy="2281449"/>
                  <a:chOff x="4822825" y="2476817"/>
                  <a:chExt cx="2281449" cy="2281449"/>
                </a:xfrm>
              </p:grpSpPr>
              <p:cxnSp>
                <p:nvCxnSpPr>
                  <p:cNvPr id="14" name="Rak 26"/>
                  <p:cNvCxnSpPr/>
                  <p:nvPr/>
                </p:nvCxnSpPr>
                <p:spPr>
                  <a:xfrm rot="16200000" flipH="1">
                    <a:off x="3683688" y="3615954"/>
                    <a:ext cx="2281449" cy="3175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" name="Rak 27"/>
                  <p:cNvCxnSpPr/>
                  <p:nvPr/>
                </p:nvCxnSpPr>
                <p:spPr>
                  <a:xfrm rot="10800000" flipH="1">
                    <a:off x="4822825" y="4755091"/>
                    <a:ext cx="2281449" cy="3175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13" name="Frihandsfigur 25"/>
                <p:cNvSpPr/>
                <p:nvPr/>
              </p:nvSpPr>
              <p:spPr>
                <a:xfrm>
                  <a:off x="931332" y="4199467"/>
                  <a:ext cx="2286743" cy="880533"/>
                </a:xfrm>
                <a:custGeom>
                  <a:avLst/>
                  <a:gdLst>
                    <a:gd name="connsiteX0" fmla="*/ 0 w 1524000"/>
                    <a:gd name="connsiteY0" fmla="*/ 883355 h 883355"/>
                    <a:gd name="connsiteX1" fmla="*/ 541867 w 1524000"/>
                    <a:gd name="connsiteY1" fmla="*/ 747888 h 883355"/>
                    <a:gd name="connsiteX2" fmla="*/ 948267 w 1524000"/>
                    <a:gd name="connsiteY2" fmla="*/ 121355 h 883355"/>
                    <a:gd name="connsiteX3" fmla="*/ 1524000 w 1524000"/>
                    <a:gd name="connsiteY3" fmla="*/ 19755 h 88335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1524000" h="883355">
                      <a:moveTo>
                        <a:pt x="0" y="883355"/>
                      </a:moveTo>
                      <a:cubicBezTo>
                        <a:pt x="191911" y="879121"/>
                        <a:pt x="383822" y="874888"/>
                        <a:pt x="541867" y="747888"/>
                      </a:cubicBezTo>
                      <a:cubicBezTo>
                        <a:pt x="699912" y="620888"/>
                        <a:pt x="784578" y="242710"/>
                        <a:pt x="948267" y="121355"/>
                      </a:cubicBezTo>
                      <a:cubicBezTo>
                        <a:pt x="1111956" y="0"/>
                        <a:pt x="1524000" y="19755"/>
                        <a:pt x="1524000" y="19755"/>
                      </a:cubicBezTo>
                    </a:path>
                  </a:pathLst>
                </a:cu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sv-SE"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sp>
            <p:nvSpPr>
              <p:cNvPr id="10" name="textruta 30"/>
              <p:cNvSpPr txBox="1"/>
              <p:nvPr/>
            </p:nvSpPr>
            <p:spPr>
              <a:xfrm>
                <a:off x="6396883" y="2950951"/>
                <a:ext cx="468842" cy="4924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v-SE" sz="2600" dirty="0" smtClean="0">
                    <a:latin typeface="Arial" pitchFamily="34" charset="0"/>
                    <a:cs typeface="Arial" pitchFamily="34" charset="0"/>
                  </a:rPr>
                  <a:t>X</a:t>
                </a:r>
                <a:endParaRPr lang="sv-SE" sz="2600" dirty="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1" name="textruta 33"/>
              <p:cNvSpPr txBox="1"/>
              <p:nvPr/>
            </p:nvSpPr>
            <p:spPr>
              <a:xfrm>
                <a:off x="7760758" y="5226050"/>
                <a:ext cx="468842" cy="4924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v-SE" sz="2600" dirty="0" smtClean="0">
                    <a:latin typeface="Arial" pitchFamily="34" charset="0"/>
                    <a:cs typeface="Arial" pitchFamily="34" charset="0"/>
                  </a:rPr>
                  <a:t>V</a:t>
                </a:r>
                <a:endParaRPr lang="sv-SE" sz="2600" dirty="0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444242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p 38"/>
          <p:cNvGrpSpPr/>
          <p:nvPr/>
        </p:nvGrpSpPr>
        <p:grpSpPr>
          <a:xfrm>
            <a:off x="936625" y="2111505"/>
            <a:ext cx="4678363" cy="984250"/>
            <a:chOff x="1012825" y="1586984"/>
            <a:chExt cx="4678363" cy="984250"/>
          </a:xfrm>
        </p:grpSpPr>
        <p:graphicFrame>
          <p:nvGraphicFramePr>
            <p:cNvPr id="68640" name="Object 32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272122893"/>
                </p:ext>
              </p:extLst>
            </p:nvPr>
          </p:nvGraphicFramePr>
          <p:xfrm>
            <a:off x="4094163" y="1650484"/>
            <a:ext cx="1597025" cy="9207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68320" name="Equation" r:id="rId4" imgW="748975" imgH="431613" progId="Equation.3">
                    <p:embed/>
                  </p:oleObj>
                </mc:Choice>
                <mc:Fallback>
                  <p:oleObj name="Equation" r:id="rId4" imgW="748975" imgH="431613" progId="Equation.3">
                    <p:embed/>
                    <p:pic>
                      <p:nvPicPr>
                        <p:cNvPr id="0" name="Picture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094163" y="1650484"/>
                          <a:ext cx="1597025" cy="92075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35" name="Rektangel 34"/>
            <p:cNvSpPr/>
            <p:nvPr/>
          </p:nvSpPr>
          <p:spPr>
            <a:xfrm>
              <a:off x="1012825" y="1586984"/>
              <a:ext cx="3023585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defTabSz="914400">
                <a:defRPr/>
              </a:pPr>
              <a:r>
                <a:rPr lang="en-US" sz="2800" b="1" dirty="0" smtClean="0">
                  <a:solidFill>
                    <a:srgbClr val="FFC000"/>
                  </a:solidFill>
                  <a:latin typeface="Arial" pitchFamily="34" charset="0"/>
                  <a:cs typeface="Arial" pitchFamily="34" charset="0"/>
                </a:rPr>
                <a:t>1) Mole Balance:</a:t>
              </a:r>
              <a:endParaRPr lang="en-US" sz="2800" b="1" dirty="0">
                <a:solidFill>
                  <a:srgbClr val="FFC000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3" name="Grupp 39"/>
          <p:cNvGrpSpPr/>
          <p:nvPr/>
        </p:nvGrpSpPr>
        <p:grpSpPr>
          <a:xfrm>
            <a:off x="936625" y="3389307"/>
            <a:ext cx="8196263" cy="2197100"/>
            <a:chOff x="936625" y="3310416"/>
            <a:chExt cx="8196263" cy="2197100"/>
          </a:xfrm>
        </p:grpSpPr>
        <p:graphicFrame>
          <p:nvGraphicFramePr>
            <p:cNvPr id="68641" name="Object 33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4236732625"/>
                </p:ext>
              </p:extLst>
            </p:nvPr>
          </p:nvGraphicFramePr>
          <p:xfrm>
            <a:off x="3357563" y="3310416"/>
            <a:ext cx="5775325" cy="21971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68321" name="Equation" r:id="rId6" imgW="2870200" imgH="1092200" progId="Equation.3">
                    <p:embed/>
                  </p:oleObj>
                </mc:Choice>
                <mc:Fallback>
                  <p:oleObj name="Equation" r:id="rId6" imgW="2870200" imgH="1092200" progId="Equation.3">
                    <p:embed/>
                    <p:pic>
                      <p:nvPicPr>
                        <p:cNvPr id="0" name="Picture 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357563" y="3310416"/>
                          <a:ext cx="5775325" cy="21971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36" name="Rektangel 35"/>
            <p:cNvSpPr/>
            <p:nvPr/>
          </p:nvSpPr>
          <p:spPr>
            <a:xfrm>
              <a:off x="936625" y="3537796"/>
              <a:ext cx="2603598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defTabSz="914400">
                <a:defRPr/>
              </a:pPr>
              <a:r>
                <a:rPr lang="en-US" sz="2800" b="1" dirty="0" smtClean="0">
                  <a:solidFill>
                    <a:srgbClr val="E818CA"/>
                  </a:solidFill>
                  <a:latin typeface="Arial" pitchFamily="34" charset="0"/>
                  <a:cs typeface="Arial" pitchFamily="34" charset="0"/>
                </a:rPr>
                <a:t>2) Rate Laws: </a:t>
              </a:r>
              <a:endParaRPr lang="en-US" sz="2800" b="1" dirty="0">
                <a:solidFill>
                  <a:srgbClr val="E818CA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 Adiabatic </a:t>
            </a:r>
            <a:r>
              <a:rPr lang="en-US" dirty="0">
                <a:solidFill>
                  <a:srgbClr val="FF00FF"/>
                </a:solidFill>
                <a:cs typeface="Arial" pitchFamily="34" charset="0"/>
              </a:rPr>
              <a:t>PFR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C02DE-3705-034E-B67D-44EF38F104D2}" type="slidenum">
              <a:rPr lang="sv-SE" smtClean="0">
                <a:latin typeface="Arial" pitchFamily="34" charset="0"/>
                <a:cs typeface="Arial" pitchFamily="34" charset="0"/>
              </a:rPr>
              <a:pPr/>
              <a:t>30</a:t>
            </a:fld>
            <a:endParaRPr lang="sv-SE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Rektangel 11"/>
          <p:cNvSpPr/>
          <p:nvPr/>
        </p:nvSpPr>
        <p:spPr>
          <a:xfrm>
            <a:off x="936625" y="1350990"/>
            <a:ext cx="149290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v-SE" sz="36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A ↔ B</a:t>
            </a:r>
            <a:endParaRPr lang="sv-SE" sz="36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p 12"/>
          <p:cNvGrpSpPr/>
          <p:nvPr/>
        </p:nvGrpSpPr>
        <p:grpSpPr>
          <a:xfrm>
            <a:off x="1004357" y="2076444"/>
            <a:ext cx="4991630" cy="1849755"/>
            <a:chOff x="1004357" y="1636186"/>
            <a:chExt cx="4991630" cy="1849755"/>
          </a:xfrm>
        </p:grpSpPr>
        <p:graphicFrame>
          <p:nvGraphicFramePr>
            <p:cNvPr id="68642" name="Object 34"/>
            <p:cNvGraphicFramePr>
              <a:graphicFrameLocks noChangeAspect="1"/>
            </p:cNvGraphicFramePr>
            <p:nvPr/>
          </p:nvGraphicFramePr>
          <p:xfrm>
            <a:off x="3406774" y="2128629"/>
            <a:ext cx="2589213" cy="135731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69344" name="Equation" r:id="rId4" imgW="1016000" imgH="533400" progId="Equation.3">
                    <p:embed/>
                  </p:oleObj>
                </mc:Choice>
                <mc:Fallback>
                  <p:oleObj name="Equation" r:id="rId4" imgW="1016000" imgH="533400" progId="Equation.3">
                    <p:embed/>
                    <p:pic>
                      <p:nvPicPr>
                        <p:cNvPr id="0" name="Picture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406774" y="2128629"/>
                          <a:ext cx="2589213" cy="135731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37" name="Rektangel 36"/>
            <p:cNvSpPr/>
            <p:nvPr/>
          </p:nvSpPr>
          <p:spPr>
            <a:xfrm>
              <a:off x="1004357" y="1636186"/>
              <a:ext cx="3121367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defTabSz="914400">
                <a:defRPr/>
              </a:pPr>
              <a:r>
                <a:rPr lang="en-US" sz="2800" b="1" dirty="0" smtClean="0">
                  <a:solidFill>
                    <a:srgbClr val="00B050"/>
                  </a:solidFill>
                  <a:latin typeface="Arial" pitchFamily="34" charset="0"/>
                  <a:cs typeface="Arial" pitchFamily="34" charset="0"/>
                </a:rPr>
                <a:t>3) Stoichiometry:</a:t>
              </a:r>
              <a:endParaRPr lang="en-US" sz="2800" b="1" dirty="0">
                <a:solidFill>
                  <a:srgbClr val="00B050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3" name="Grupp 13"/>
          <p:cNvGrpSpPr/>
          <p:nvPr/>
        </p:nvGrpSpPr>
        <p:grpSpPr>
          <a:xfrm>
            <a:off x="936625" y="3996255"/>
            <a:ext cx="5059362" cy="1620500"/>
            <a:chOff x="936625" y="3793059"/>
            <a:chExt cx="5059362" cy="1620500"/>
          </a:xfrm>
        </p:grpSpPr>
        <p:graphicFrame>
          <p:nvGraphicFramePr>
            <p:cNvPr id="68644" name="Object 36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204399623"/>
                </p:ext>
              </p:extLst>
            </p:nvPr>
          </p:nvGraphicFramePr>
          <p:xfrm>
            <a:off x="3416968" y="4316279"/>
            <a:ext cx="2579019" cy="109728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69345" name="Equation" r:id="rId6" imgW="1104900" imgH="469900" progId="Equation.3">
                    <p:embed/>
                  </p:oleObj>
                </mc:Choice>
                <mc:Fallback>
                  <p:oleObj name="Equation" r:id="rId6" imgW="1104900" imgH="469900" progId="Equation.3">
                    <p:embed/>
                    <p:pic>
                      <p:nvPicPr>
                        <p:cNvPr id="0" name="Picture 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416968" y="4316279"/>
                          <a:ext cx="2579019" cy="109728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38" name="Rektangel 37"/>
            <p:cNvSpPr/>
            <p:nvPr/>
          </p:nvSpPr>
          <p:spPr>
            <a:xfrm>
              <a:off x="936625" y="3793059"/>
              <a:ext cx="3401893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defTabSz="914400">
                <a:defRPr/>
              </a:pPr>
              <a:r>
                <a:rPr lang="en-US" sz="2800" b="1" dirty="0" smtClean="0">
                  <a:solidFill>
                    <a:srgbClr val="006699"/>
                  </a:solidFill>
                  <a:latin typeface="Arial" pitchFamily="34" charset="0"/>
                  <a:cs typeface="Arial" pitchFamily="34" charset="0"/>
                </a:rPr>
                <a:t>4) Energy </a:t>
              </a:r>
              <a:r>
                <a:rPr lang="en-US" sz="2800" b="1" dirty="0">
                  <a:solidFill>
                    <a:srgbClr val="006699"/>
                  </a:solidFill>
                  <a:latin typeface="Arial" pitchFamily="34" charset="0"/>
                  <a:cs typeface="Arial" pitchFamily="34" charset="0"/>
                </a:rPr>
                <a:t>Balance </a:t>
              </a:r>
              <a:endParaRPr lang="en-US" sz="2800" b="1" dirty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C02DE-3705-034E-B67D-44EF38F104D2}" type="slidenum">
              <a:rPr lang="sv-SE" smtClean="0">
                <a:latin typeface="Arial" pitchFamily="34" charset="0"/>
                <a:cs typeface="Arial" pitchFamily="34" charset="0"/>
              </a:rPr>
              <a:pPr/>
              <a:t>31</a:t>
            </a:fld>
            <a:endParaRPr lang="sv-SE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Rektangel 12"/>
          <p:cNvSpPr/>
          <p:nvPr/>
        </p:nvSpPr>
        <p:spPr>
          <a:xfrm>
            <a:off x="914400" y="5777815"/>
            <a:ext cx="7772400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v-SE" sz="26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First need to calculate the maximum conversion which is at the </a:t>
            </a:r>
            <a:r>
              <a:rPr lang="sv-SE" sz="2600" i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a</a:t>
            </a:r>
            <a:r>
              <a:rPr lang="sv-SE" sz="2600" i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diabatic equilibrium conversion</a:t>
            </a:r>
            <a:r>
              <a:rPr lang="sv-SE" sz="26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.</a:t>
            </a:r>
            <a:endParaRPr lang="sv-SE" sz="2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Rektangel 13"/>
          <p:cNvSpPr/>
          <p:nvPr/>
        </p:nvSpPr>
        <p:spPr>
          <a:xfrm>
            <a:off x="936625" y="1350990"/>
            <a:ext cx="149290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v-SE" sz="36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A ↔ B</a:t>
            </a:r>
            <a:endParaRPr lang="sv-SE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 Adiabatic </a:t>
            </a:r>
            <a:r>
              <a:rPr lang="en-US" dirty="0">
                <a:solidFill>
                  <a:srgbClr val="FF00FF"/>
                </a:solidFill>
                <a:cs typeface="Arial" pitchFamily="34" charset="0"/>
              </a:rPr>
              <a:t>PFR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W11ClassProb13-insertA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3172" y="1905508"/>
            <a:ext cx="3538728" cy="2907792"/>
          </a:xfrm>
          <a:prstGeom prst="rect">
            <a:avLst/>
          </a:prstGeom>
        </p:spPr>
      </p:pic>
      <p:pic>
        <p:nvPicPr>
          <p:cNvPr id="5" name="Picture 4" descr="W11ClassProb13-insert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86200" y="1740408"/>
            <a:ext cx="5132832" cy="4035552"/>
          </a:xfrm>
          <a:prstGeom prst="rect">
            <a:avLst/>
          </a:prstGeom>
        </p:spPr>
      </p:pic>
      <p:sp>
        <p:nvSpPr>
          <p:cNvPr id="6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 Adiabatic </a:t>
            </a:r>
            <a:r>
              <a:rPr lang="en-US" dirty="0">
                <a:solidFill>
                  <a:srgbClr val="FF00FF"/>
                </a:solidFill>
                <a:cs typeface="Arial" pitchFamily="34" charset="0"/>
              </a:rPr>
              <a:t>PFR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p 34"/>
          <p:cNvGrpSpPr/>
          <p:nvPr/>
        </p:nvGrpSpPr>
        <p:grpSpPr>
          <a:xfrm>
            <a:off x="936625" y="1702287"/>
            <a:ext cx="7784042" cy="3857853"/>
            <a:chOff x="6477000" y="3727002"/>
            <a:chExt cx="4877206" cy="2417195"/>
          </a:xfrm>
        </p:grpSpPr>
        <p:sp>
          <p:nvSpPr>
            <p:cNvPr id="68645" name="Line 37"/>
            <p:cNvSpPr>
              <a:spLocks noChangeShapeType="1"/>
            </p:cNvSpPr>
            <p:nvPr/>
          </p:nvSpPr>
          <p:spPr bwMode="auto">
            <a:xfrm>
              <a:off x="6858000" y="4587915"/>
              <a:ext cx="0" cy="14478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 sz="26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8646" name="Line 38"/>
            <p:cNvSpPr>
              <a:spLocks noChangeShapeType="1"/>
            </p:cNvSpPr>
            <p:nvPr/>
          </p:nvSpPr>
          <p:spPr bwMode="auto">
            <a:xfrm>
              <a:off x="6858000" y="6035715"/>
              <a:ext cx="16002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 sz="26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8647" name="Line 39"/>
            <p:cNvSpPr>
              <a:spLocks noChangeShapeType="1"/>
            </p:cNvSpPr>
            <p:nvPr/>
          </p:nvSpPr>
          <p:spPr bwMode="auto">
            <a:xfrm flipV="1">
              <a:off x="7315200" y="4724400"/>
              <a:ext cx="609600" cy="12954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 sz="26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8648" name="Freeform 40"/>
            <p:cNvSpPr>
              <a:spLocks/>
            </p:cNvSpPr>
            <p:nvPr/>
          </p:nvSpPr>
          <p:spPr bwMode="auto">
            <a:xfrm>
              <a:off x="6858000" y="4876800"/>
              <a:ext cx="1524000" cy="1155700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288" y="8"/>
                </a:cxn>
                <a:cxn ang="0">
                  <a:pos x="432" y="56"/>
                </a:cxn>
                <a:cxn ang="0">
                  <a:pos x="528" y="200"/>
                </a:cxn>
                <a:cxn ang="0">
                  <a:pos x="624" y="344"/>
                </a:cxn>
                <a:cxn ang="0">
                  <a:pos x="720" y="536"/>
                </a:cxn>
                <a:cxn ang="0">
                  <a:pos x="864" y="680"/>
                </a:cxn>
                <a:cxn ang="0">
                  <a:pos x="960" y="728"/>
                </a:cxn>
              </a:cxnLst>
              <a:rect l="0" t="0" r="r" b="b"/>
              <a:pathLst>
                <a:path w="960" h="728">
                  <a:moveTo>
                    <a:pt x="0" y="8"/>
                  </a:moveTo>
                  <a:cubicBezTo>
                    <a:pt x="108" y="4"/>
                    <a:pt x="216" y="0"/>
                    <a:pt x="288" y="8"/>
                  </a:cubicBezTo>
                  <a:cubicBezTo>
                    <a:pt x="360" y="16"/>
                    <a:pt x="392" y="24"/>
                    <a:pt x="432" y="56"/>
                  </a:cubicBezTo>
                  <a:cubicBezTo>
                    <a:pt x="472" y="88"/>
                    <a:pt x="496" y="152"/>
                    <a:pt x="528" y="200"/>
                  </a:cubicBezTo>
                  <a:cubicBezTo>
                    <a:pt x="560" y="248"/>
                    <a:pt x="592" y="288"/>
                    <a:pt x="624" y="344"/>
                  </a:cubicBezTo>
                  <a:cubicBezTo>
                    <a:pt x="656" y="400"/>
                    <a:pt x="680" y="480"/>
                    <a:pt x="720" y="536"/>
                  </a:cubicBezTo>
                  <a:cubicBezTo>
                    <a:pt x="760" y="592"/>
                    <a:pt x="824" y="648"/>
                    <a:pt x="864" y="680"/>
                  </a:cubicBezTo>
                  <a:cubicBezTo>
                    <a:pt x="904" y="712"/>
                    <a:pt x="944" y="720"/>
                    <a:pt x="960" y="728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 sz="26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8649" name="Line 41"/>
            <p:cNvSpPr>
              <a:spLocks noChangeShapeType="1"/>
            </p:cNvSpPr>
            <p:nvPr/>
          </p:nvSpPr>
          <p:spPr bwMode="auto">
            <a:xfrm flipH="1">
              <a:off x="7772399" y="5054524"/>
              <a:ext cx="381000" cy="12707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 sz="26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8650" name="Line 42"/>
            <p:cNvSpPr>
              <a:spLocks noChangeShapeType="1"/>
            </p:cNvSpPr>
            <p:nvPr/>
          </p:nvSpPr>
          <p:spPr bwMode="auto">
            <a:xfrm>
              <a:off x="7545277" y="4178842"/>
              <a:ext cx="303323" cy="59159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 sz="2600">
                <a:latin typeface="Arial" pitchFamily="34" charset="0"/>
                <a:cs typeface="Arial" pitchFamily="34" charset="0"/>
              </a:endParaRPr>
            </a:p>
          </p:txBody>
        </p:sp>
        <p:graphicFrame>
          <p:nvGraphicFramePr>
            <p:cNvPr id="68651" name="Object 43"/>
            <p:cNvGraphicFramePr>
              <a:graphicFrameLocks noChangeAspect="1"/>
            </p:cNvGraphicFramePr>
            <p:nvPr/>
          </p:nvGraphicFramePr>
          <p:xfrm>
            <a:off x="7391400" y="3727002"/>
            <a:ext cx="1676400" cy="69581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73440" name="Equation" r:id="rId4" imgW="1129810" imgH="469696" progId="Equation.3">
                    <p:embed/>
                  </p:oleObj>
                </mc:Choice>
                <mc:Fallback>
                  <p:oleObj name="Equation" r:id="rId4" imgW="1129810" imgH="469696" progId="Equation.3">
                    <p:embed/>
                    <p:pic>
                      <p:nvPicPr>
                        <p:cNvPr id="0" name="Picture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391400" y="3727002"/>
                          <a:ext cx="1676400" cy="695814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68652" name="Text Box 44"/>
            <p:cNvSpPr txBox="1">
              <a:spLocks noChangeArrowheads="1"/>
            </p:cNvSpPr>
            <p:nvPr/>
          </p:nvSpPr>
          <p:spPr bwMode="auto">
            <a:xfrm>
              <a:off x="8458200" y="5835650"/>
              <a:ext cx="609600" cy="30854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600">
                  <a:latin typeface="Arial" pitchFamily="34" charset="0"/>
                  <a:cs typeface="Arial" pitchFamily="34" charset="0"/>
                </a:rPr>
                <a:t>T</a:t>
              </a:r>
            </a:p>
          </p:txBody>
        </p:sp>
        <p:sp>
          <p:nvSpPr>
            <p:cNvPr id="68653" name="Text Box 45"/>
            <p:cNvSpPr txBox="1">
              <a:spLocks noChangeArrowheads="1"/>
            </p:cNvSpPr>
            <p:nvPr/>
          </p:nvSpPr>
          <p:spPr bwMode="auto">
            <a:xfrm>
              <a:off x="6477000" y="4692650"/>
              <a:ext cx="609600" cy="30854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600" smtClean="0">
                  <a:latin typeface="Arial" pitchFamily="34" charset="0"/>
                  <a:cs typeface="Arial" pitchFamily="34" charset="0"/>
                </a:rPr>
                <a:t>X</a:t>
              </a:r>
              <a:r>
                <a:rPr lang="en-US" sz="2800" baseline="-25000" smtClean="0">
                  <a:latin typeface="Arial" pitchFamily="34" charset="0"/>
                  <a:cs typeface="Arial" pitchFamily="34" charset="0"/>
                </a:rPr>
                <a:t>e</a:t>
              </a:r>
              <a:endParaRPr lang="en-US" sz="2800" baseline="-25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8654" name="Text Box 46"/>
            <p:cNvSpPr txBox="1">
              <a:spLocks noChangeArrowheads="1"/>
            </p:cNvSpPr>
            <p:nvPr/>
          </p:nvSpPr>
          <p:spPr bwMode="auto">
            <a:xfrm>
              <a:off x="8153400" y="4770437"/>
              <a:ext cx="3200806" cy="5592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600" dirty="0">
                  <a:latin typeface="Arial" pitchFamily="34" charset="0"/>
                  <a:cs typeface="Arial" pitchFamily="34" charset="0"/>
                </a:rPr>
                <a:t>Adiabatic equilibrium </a:t>
              </a:r>
              <a:r>
                <a:rPr lang="en-US" sz="2600" dirty="0" smtClean="0">
                  <a:latin typeface="Arial" pitchFamily="34" charset="0"/>
                  <a:cs typeface="Arial" pitchFamily="34" charset="0"/>
                </a:rPr>
                <a:t>conversion and temperature</a:t>
              </a:r>
              <a:endParaRPr lang="en-US" sz="2600" dirty="0">
                <a:latin typeface="Arial" pitchFamily="34" charset="0"/>
                <a:cs typeface="Arial" pitchFamily="34" charset="0"/>
              </a:endParaRPr>
            </a:p>
          </p:txBody>
        </p:sp>
      </p:grpSp>
      <p:graphicFrame>
        <p:nvGraphicFramePr>
          <p:cNvPr id="37" name="Object 4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71756440"/>
              </p:ext>
            </p:extLst>
          </p:nvPr>
        </p:nvGraphicFramePr>
        <p:xfrm>
          <a:off x="3108325" y="5505450"/>
          <a:ext cx="2252663" cy="1108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3441" name="Equation" r:id="rId6" imgW="800100" imgH="393700" progId="Equation.3">
                  <p:embed/>
                </p:oleObj>
              </mc:Choice>
              <mc:Fallback>
                <p:oleObj name="Equation" r:id="rId6" imgW="800100" imgH="39370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08325" y="5505450"/>
                        <a:ext cx="2252663" cy="1108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C02DE-3705-034E-B67D-44EF38F104D2}" type="slidenum">
              <a:rPr lang="en-US" smtClean="0">
                <a:latin typeface="Arial" pitchFamily="34" charset="0"/>
                <a:cs typeface="Arial" pitchFamily="34" charset="0"/>
              </a:rPr>
              <a:pPr/>
              <a:t>33</a:t>
            </a:fld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Rektangel 18"/>
          <p:cNvSpPr/>
          <p:nvPr/>
        </p:nvSpPr>
        <p:spPr>
          <a:xfrm>
            <a:off x="936625" y="1408366"/>
            <a:ext cx="149290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A ↔ B</a:t>
            </a:r>
            <a:endParaRPr lang="en-US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Line 42"/>
          <p:cNvSpPr>
            <a:spLocks noChangeShapeType="1"/>
          </p:cNvSpPr>
          <p:nvPr/>
        </p:nvSpPr>
        <p:spPr bwMode="auto">
          <a:xfrm>
            <a:off x="2396012" y="6032234"/>
            <a:ext cx="729694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 sz="2600"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Line 39"/>
          <p:cNvSpPr>
            <a:spLocks noChangeShapeType="1"/>
          </p:cNvSpPr>
          <p:nvPr/>
        </p:nvSpPr>
        <p:spPr bwMode="auto">
          <a:xfrm flipV="1">
            <a:off x="2396010" y="4978400"/>
            <a:ext cx="1058389" cy="105383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 sz="2600"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Line 39"/>
          <p:cNvSpPr>
            <a:spLocks noChangeShapeType="1"/>
          </p:cNvSpPr>
          <p:nvPr/>
        </p:nvSpPr>
        <p:spPr bwMode="auto">
          <a:xfrm flipH="1" flipV="1">
            <a:off x="2895600" y="4051300"/>
            <a:ext cx="12700" cy="12954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 sz="2600"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Line 39"/>
          <p:cNvSpPr>
            <a:spLocks noChangeShapeType="1"/>
          </p:cNvSpPr>
          <p:nvPr/>
        </p:nvSpPr>
        <p:spPr bwMode="auto">
          <a:xfrm>
            <a:off x="1536700" y="4064000"/>
            <a:ext cx="1333500" cy="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 sz="2600"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 Adiabatic </a:t>
            </a:r>
            <a:r>
              <a:rPr lang="en-US" dirty="0">
                <a:solidFill>
                  <a:srgbClr val="FF00FF"/>
                </a:solidFill>
                <a:cs typeface="Arial" pitchFamily="34" charset="0"/>
              </a:rPr>
              <a:t>PFR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innehåll 3"/>
          <p:cNvSpPr txBox="1">
            <a:spLocks/>
          </p:cNvSpPr>
          <p:nvPr/>
        </p:nvSpPr>
        <p:spPr>
          <a:xfrm>
            <a:off x="799584" y="1375832"/>
            <a:ext cx="7927975" cy="1071033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lvl="0" algn="just" defTabSz="914400">
              <a:spcBef>
                <a:spcPts val="580"/>
              </a:spcBef>
              <a:buClr>
                <a:schemeClr val="accent1"/>
              </a:buClr>
              <a:buSzPct val="85000"/>
            </a:pPr>
            <a:r>
              <a:rPr kumimoji="0" lang="sv-SE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We</a:t>
            </a:r>
            <a:r>
              <a:rPr kumimoji="0" lang="sv-SE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kumimoji="0" lang="sv-SE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can</a:t>
            </a:r>
            <a:r>
              <a:rPr kumimoji="0" lang="sv-SE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kumimoji="0" lang="sv-SE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now</a:t>
            </a:r>
            <a:r>
              <a:rPr kumimoji="0" lang="sv-SE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form a table. Set</a:t>
            </a:r>
            <a:r>
              <a:rPr kumimoji="0" lang="sv-SE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X, then calculate T, -V</a:t>
            </a:r>
            <a:r>
              <a:rPr kumimoji="0" lang="sv-SE" sz="2400" b="0" i="0" u="none" strike="noStrike" kern="1200" cap="none" spc="0" normalizeH="0" baseline="-25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A</a:t>
            </a:r>
            <a:r>
              <a:rPr kumimoji="0" lang="sv-SE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, </a:t>
            </a:r>
          </a:p>
          <a:p>
            <a:pPr lvl="0" algn="just" defTabSz="914400">
              <a:spcBef>
                <a:spcPts val="580"/>
              </a:spcBef>
              <a:buClr>
                <a:schemeClr val="accent1"/>
              </a:buClr>
              <a:buSzPct val="85000"/>
            </a:pPr>
            <a:r>
              <a:rPr kumimoji="0" lang="sv-SE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and F</a:t>
            </a:r>
            <a:r>
              <a:rPr kumimoji="0" lang="sv-SE" sz="2400" b="0" i="0" u="none" strike="noStrike" kern="1200" cap="none" spc="0" normalizeH="0" baseline="-25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A0</a:t>
            </a:r>
            <a:r>
              <a:rPr kumimoji="0" lang="sv-SE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/-r</a:t>
            </a:r>
            <a:r>
              <a:rPr kumimoji="0" lang="sv-SE" sz="2400" b="0" i="0" u="none" strike="noStrike" kern="1200" cap="none" spc="0" normalizeH="0" baseline="-25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A</a:t>
            </a:r>
            <a:r>
              <a:rPr kumimoji="0" lang="sv-SE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, increment X, then plot</a:t>
            </a:r>
            <a:r>
              <a:rPr lang="sv-SE" sz="2400" dirty="0" smtClean="0">
                <a:latin typeface="Arial" pitchFamily="34" charset="0"/>
                <a:cs typeface="Arial" pitchFamily="34" charset="0"/>
              </a:rPr>
              <a:t> F</a:t>
            </a:r>
            <a:r>
              <a:rPr lang="sv-SE" sz="2400" baseline="-25000" dirty="0" smtClean="0">
                <a:latin typeface="Arial" pitchFamily="34" charset="0"/>
                <a:cs typeface="Arial" pitchFamily="34" charset="0"/>
              </a:rPr>
              <a:t>A0</a:t>
            </a:r>
            <a:r>
              <a:rPr lang="sv-SE" sz="2400" dirty="0" smtClean="0">
                <a:latin typeface="Arial" pitchFamily="34" charset="0"/>
                <a:cs typeface="Arial" pitchFamily="34" charset="0"/>
              </a:rPr>
              <a:t>/-r</a:t>
            </a:r>
            <a:r>
              <a:rPr lang="sv-SE" sz="2400" baseline="-25000" dirty="0" smtClean="0">
                <a:latin typeface="Arial" pitchFamily="34" charset="0"/>
                <a:cs typeface="Arial" pitchFamily="34" charset="0"/>
              </a:rPr>
              <a:t>A</a:t>
            </a:r>
            <a:r>
              <a:rPr lang="sv-SE" sz="2400" dirty="0" smtClean="0">
                <a:latin typeface="Arial" pitchFamily="34" charset="0"/>
                <a:cs typeface="Arial" pitchFamily="34" charset="0"/>
              </a:rPr>
              <a:t> vs. X:</a:t>
            </a:r>
            <a:endParaRPr kumimoji="0" lang="sv-SE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endParaRPr kumimoji="0" lang="sv-SE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7" name="Grupp 6"/>
          <p:cNvGrpSpPr/>
          <p:nvPr/>
        </p:nvGrpSpPr>
        <p:grpSpPr>
          <a:xfrm>
            <a:off x="963929" y="2365562"/>
            <a:ext cx="5345642" cy="4402491"/>
            <a:chOff x="3502342" y="591344"/>
            <a:chExt cx="3932714" cy="3238851"/>
          </a:xfrm>
        </p:grpSpPr>
        <p:grpSp>
          <p:nvGrpSpPr>
            <p:cNvPr id="8" name="Grupp 9"/>
            <p:cNvGrpSpPr/>
            <p:nvPr/>
          </p:nvGrpSpPr>
          <p:grpSpPr>
            <a:xfrm>
              <a:off x="4571206" y="591344"/>
              <a:ext cx="2863850" cy="2863850"/>
              <a:chOff x="4571206" y="591344"/>
              <a:chExt cx="2863850" cy="2863850"/>
            </a:xfrm>
          </p:grpSpPr>
          <p:cxnSp>
            <p:nvCxnSpPr>
              <p:cNvPr id="11" name="Rak 10"/>
              <p:cNvCxnSpPr/>
              <p:nvPr/>
            </p:nvCxnSpPr>
            <p:spPr>
              <a:xfrm rot="16200000" flipH="1">
                <a:off x="3140075" y="2022475"/>
                <a:ext cx="2863850" cy="1588"/>
              </a:xfrm>
              <a:prstGeom prst="line">
                <a:avLst/>
              </a:prstGeom>
              <a:ln>
                <a:solidFill>
                  <a:srgbClr val="00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Rak 11"/>
              <p:cNvCxnSpPr/>
              <p:nvPr/>
            </p:nvCxnSpPr>
            <p:spPr>
              <a:xfrm rot="10800000" flipH="1">
                <a:off x="4571206" y="3453606"/>
                <a:ext cx="2863850" cy="1588"/>
              </a:xfrm>
              <a:prstGeom prst="line">
                <a:avLst/>
              </a:prstGeom>
              <a:ln>
                <a:solidFill>
                  <a:srgbClr val="00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3" name="Frihandsfigur 12"/>
              <p:cNvSpPr/>
              <p:nvPr/>
            </p:nvSpPr>
            <p:spPr>
              <a:xfrm>
                <a:off x="4571206" y="2040467"/>
                <a:ext cx="2863850" cy="533400"/>
              </a:xfrm>
              <a:custGeom>
                <a:avLst/>
                <a:gdLst>
                  <a:gd name="connsiteX0" fmla="*/ 0 w 1930400"/>
                  <a:gd name="connsiteY0" fmla="*/ 67733 h 533400"/>
                  <a:gd name="connsiteX1" fmla="*/ 558800 w 1930400"/>
                  <a:gd name="connsiteY1" fmla="*/ 474133 h 533400"/>
                  <a:gd name="connsiteX2" fmla="*/ 1490133 w 1930400"/>
                  <a:gd name="connsiteY2" fmla="*/ 423333 h 533400"/>
                  <a:gd name="connsiteX3" fmla="*/ 1930400 w 1930400"/>
                  <a:gd name="connsiteY3" fmla="*/ 0 h 5334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930400" h="533400">
                    <a:moveTo>
                      <a:pt x="0" y="67733"/>
                    </a:moveTo>
                    <a:cubicBezTo>
                      <a:pt x="155222" y="241299"/>
                      <a:pt x="310445" y="414866"/>
                      <a:pt x="558800" y="474133"/>
                    </a:cubicBezTo>
                    <a:cubicBezTo>
                      <a:pt x="807156" y="533400"/>
                      <a:pt x="1261533" y="502355"/>
                      <a:pt x="1490133" y="423333"/>
                    </a:cubicBezTo>
                    <a:cubicBezTo>
                      <a:pt x="1718733" y="344311"/>
                      <a:pt x="1930400" y="0"/>
                      <a:pt x="1930400" y="0"/>
                    </a:cubicBezTo>
                  </a:path>
                </a:pathLst>
              </a:custGeom>
              <a:ln>
                <a:solidFill>
                  <a:srgbClr val="00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SE" sz="1600"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9" name="Rektangel 8"/>
            <p:cNvSpPr/>
            <p:nvPr/>
          </p:nvSpPr>
          <p:spPr>
            <a:xfrm>
              <a:off x="3502342" y="863608"/>
              <a:ext cx="1089210" cy="33964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sv-SE" sz="2400" dirty="0" smtClean="0">
                  <a:latin typeface="Arial" pitchFamily="34" charset="0"/>
                  <a:cs typeface="Arial" pitchFamily="34" charset="0"/>
                </a:rPr>
                <a:t>F</a:t>
              </a:r>
              <a:r>
                <a:rPr lang="sv-SE" sz="2400" baseline="-25000" dirty="0" smtClean="0">
                  <a:latin typeface="Arial" pitchFamily="34" charset="0"/>
                  <a:cs typeface="Arial" pitchFamily="34" charset="0"/>
                </a:rPr>
                <a:t>A0</a:t>
              </a:r>
              <a:r>
                <a:rPr lang="sv-SE" sz="2400" dirty="0" smtClean="0">
                  <a:latin typeface="Arial" pitchFamily="34" charset="0"/>
                  <a:cs typeface="Arial" pitchFamily="34" charset="0"/>
                </a:rPr>
                <a:t>/-r</a:t>
              </a:r>
              <a:r>
                <a:rPr lang="sv-SE" sz="2400" baseline="-25000" dirty="0" smtClean="0">
                  <a:latin typeface="Arial" pitchFamily="34" charset="0"/>
                  <a:cs typeface="Arial" pitchFamily="34" charset="0"/>
                </a:rPr>
                <a:t>A</a:t>
              </a:r>
              <a:endParaRPr lang="sv-SE" sz="24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" name="Rektangel 9"/>
            <p:cNvSpPr/>
            <p:nvPr/>
          </p:nvSpPr>
          <p:spPr>
            <a:xfrm>
              <a:off x="6102786" y="3490555"/>
              <a:ext cx="389800" cy="33964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sv-SE" sz="2400" dirty="0" smtClean="0">
                  <a:latin typeface="Arial" pitchFamily="34" charset="0"/>
                  <a:cs typeface="Arial" pitchFamily="34" charset="0"/>
                </a:rPr>
                <a:t>X</a:t>
              </a:r>
              <a:endParaRPr lang="sv-SE" sz="2400" dirty="0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C02DE-3705-034E-B67D-44EF38F104D2}" type="slidenum">
              <a:rPr lang="sv-SE" sz="1200" smtClean="0">
                <a:latin typeface="Arial" pitchFamily="34" charset="0"/>
                <a:cs typeface="Arial" pitchFamily="34" charset="0"/>
              </a:rPr>
              <a:pPr/>
              <a:t>34</a:t>
            </a:fld>
            <a:endParaRPr lang="sv-SE" sz="1200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 Adiabatic </a:t>
            </a:r>
            <a:r>
              <a:rPr lang="en-US" dirty="0">
                <a:solidFill>
                  <a:srgbClr val="FF00FF"/>
                </a:solidFill>
                <a:cs typeface="Arial" pitchFamily="34" charset="0"/>
              </a:rPr>
              <a:t>PFR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b="1" dirty="0" smtClean="0"/>
              <a:t>End of Web Lecture 19</a:t>
            </a:r>
            <a:br>
              <a:rPr lang="sv-SE" b="1" dirty="0" smtClean="0"/>
            </a:br>
            <a:r>
              <a:rPr lang="sv-SE" b="1" dirty="0" smtClean="0"/>
              <a:t>Class Lecture 17</a:t>
            </a:r>
            <a:endParaRPr lang="sv-SE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C02DE-3705-034E-B67D-44EF38F104D2}" type="slidenum">
              <a:rPr lang="sv-SE" smtClean="0"/>
              <a:pPr/>
              <a:t>35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75646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solidFill>
                  <a:srgbClr val="006699"/>
                </a:solidFill>
                <a:latin typeface="Arial" pitchFamily="34" charset="0"/>
                <a:cs typeface="Arial" pitchFamily="34" charset="0"/>
              </a:rPr>
              <a:t>Energy Balance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Rationale and 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Overview</a:t>
            </a:r>
            <a:endParaRPr lang="en-US" sz="32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C02DE-3705-034E-B67D-44EF38F104D2}" type="slidenum">
              <a:rPr lang="sv-SE" smtClean="0"/>
              <a:pPr/>
              <a:t>4</a:t>
            </a:fld>
            <a:endParaRPr lang="sv-SE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Mole </a:t>
            </a:r>
            <a:r>
              <a:rPr lang="en-US" b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Balance:</a:t>
            </a:r>
          </a:p>
          <a:p>
            <a:pPr marL="0" indent="0">
              <a:buNone/>
            </a:pPr>
            <a:endParaRPr lang="en-US" b="1" dirty="0" smtClean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n-US" b="1" dirty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US" b="1" dirty="0">
                <a:solidFill>
                  <a:srgbClr val="E818CA"/>
                </a:solidFill>
                <a:latin typeface="Arial" pitchFamily="34" charset="0"/>
                <a:cs typeface="Arial" pitchFamily="34" charset="0"/>
              </a:rPr>
              <a:t>Rate </a:t>
            </a:r>
            <a:r>
              <a:rPr lang="en-US" b="1" dirty="0" smtClean="0">
                <a:solidFill>
                  <a:srgbClr val="E818CA"/>
                </a:solidFill>
                <a:latin typeface="Arial" pitchFamily="34" charset="0"/>
                <a:cs typeface="Arial" pitchFamily="34" charset="0"/>
              </a:rPr>
              <a:t>Law:</a:t>
            </a:r>
          </a:p>
          <a:p>
            <a:pPr marL="0" indent="0">
              <a:buNone/>
            </a:pPr>
            <a:endParaRPr lang="en-US" b="1" dirty="0">
              <a:solidFill>
                <a:srgbClr val="E818CA"/>
              </a:solidFill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US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Stoichiometry:</a:t>
            </a:r>
          </a:p>
          <a:p>
            <a:pPr marL="0" indent="0">
              <a:buNone/>
            </a:pPr>
            <a:endParaRPr lang="en-US" b="1" dirty="0" smtClean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n-US" b="1" dirty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US" b="1" dirty="0" smtClean="0">
                <a:latin typeface="Arial" pitchFamily="34" charset="0"/>
                <a:cs typeface="Arial" pitchFamily="34" charset="0"/>
              </a:rPr>
              <a:t>Combine:</a:t>
            </a:r>
            <a:endParaRPr lang="en-US" b="1" dirty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80251292"/>
              </p:ext>
            </p:extLst>
          </p:nvPr>
        </p:nvGraphicFramePr>
        <p:xfrm>
          <a:off x="3517900" y="1417638"/>
          <a:ext cx="1581150" cy="1046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9602" name="Equation" r:id="rId3" imgW="698197" imgH="444307" progId="Equation.3">
                  <p:embed/>
                </p:oleObj>
              </mc:Choice>
              <mc:Fallback>
                <p:oleObj name="Equation" r:id="rId3" imgW="698197" imgH="444307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17900" y="1417638"/>
                        <a:ext cx="1581150" cy="10461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06184427"/>
              </p:ext>
            </p:extLst>
          </p:nvPr>
        </p:nvGraphicFramePr>
        <p:xfrm>
          <a:off x="3575050" y="2484438"/>
          <a:ext cx="3979863" cy="1206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9603" name="Equation" r:id="rId5" imgW="1752600" imgH="508000" progId="Equation.3">
                  <p:embed/>
                </p:oleObj>
              </mc:Choice>
              <mc:Fallback>
                <p:oleObj name="Equation" r:id="rId5" imgW="1752600" imgH="5080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75050" y="2484438"/>
                        <a:ext cx="3979863" cy="1206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7785015"/>
              </p:ext>
            </p:extLst>
          </p:nvPr>
        </p:nvGraphicFramePr>
        <p:xfrm>
          <a:off x="3517900" y="3786188"/>
          <a:ext cx="2111375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9604" name="Equation" r:id="rId7" imgW="1040948" imgH="228501" progId="Equation.3">
                  <p:embed/>
                </p:oleObj>
              </mc:Choice>
              <mc:Fallback>
                <p:oleObj name="Equation" r:id="rId7" imgW="1040948" imgH="228501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17900" y="3786188"/>
                        <a:ext cx="2111375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94973761"/>
              </p:ext>
            </p:extLst>
          </p:nvPr>
        </p:nvGraphicFramePr>
        <p:xfrm>
          <a:off x="3048000" y="4505325"/>
          <a:ext cx="5638800" cy="168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9605" name="Equation" r:id="rId9" imgW="2273040" imgH="711000" progId="Equation.3">
                  <p:embed/>
                </p:oleObj>
              </mc:Choice>
              <mc:Fallback>
                <p:oleObj name="Equation" r:id="rId9" imgW="2273040" imgH="7110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4505325"/>
                        <a:ext cx="5638800" cy="168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602876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solidFill>
                  <a:srgbClr val="006699"/>
                </a:solidFill>
                <a:latin typeface="Arial" pitchFamily="34" charset="0"/>
                <a:cs typeface="Arial" pitchFamily="34" charset="0"/>
              </a:rPr>
              <a:t>Energy Balance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, Rationale and Overview</a:t>
            </a:r>
            <a:endParaRPr lang="en-US" sz="32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C02DE-3705-034E-B67D-44EF38F104D2}" type="slidenum">
              <a:rPr lang="sv-SE" smtClean="0"/>
              <a:pPr/>
              <a:t>5</a:t>
            </a:fld>
            <a:endParaRPr lang="sv-SE"/>
          </a:p>
        </p:txBody>
      </p:sp>
      <p:sp>
        <p:nvSpPr>
          <p:cNvPr id="10" name="textruta 6"/>
          <p:cNvSpPr txBox="1"/>
          <p:nvPr/>
        </p:nvSpPr>
        <p:spPr>
          <a:xfrm>
            <a:off x="936625" y="3589867"/>
            <a:ext cx="7772400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600" dirty="0" smtClean="0">
                <a:latin typeface="Arial" pitchFamily="34" charset="0"/>
                <a:cs typeface="Arial" pitchFamily="34" charset="0"/>
              </a:rPr>
              <a:t>We cannot solve this equation because we don’t have X either as a function of  V or T. </a:t>
            </a:r>
          </a:p>
          <a:p>
            <a:endParaRPr lang="sv-SE" sz="2600" dirty="0" smtClean="0">
              <a:latin typeface="Arial" pitchFamily="34" charset="0"/>
              <a:cs typeface="Arial" pitchFamily="34" charset="0"/>
            </a:endParaRPr>
          </a:p>
          <a:p>
            <a:r>
              <a:rPr lang="sv-SE" sz="2600" dirty="0" smtClean="0">
                <a:latin typeface="Arial" pitchFamily="34" charset="0"/>
                <a:cs typeface="Arial" pitchFamily="34" charset="0"/>
              </a:rPr>
              <a:t>We need another </a:t>
            </a:r>
            <a:r>
              <a:rPr lang="sv-SE" sz="2600" dirty="0">
                <a:latin typeface="Arial" pitchFamily="34" charset="0"/>
                <a:cs typeface="Arial" pitchFamily="34" charset="0"/>
              </a:rPr>
              <a:t>e</a:t>
            </a:r>
            <a:r>
              <a:rPr lang="sv-SE" sz="2600" dirty="0" smtClean="0">
                <a:latin typeface="Arial" pitchFamily="34" charset="0"/>
                <a:cs typeface="Arial" pitchFamily="34" charset="0"/>
              </a:rPr>
              <a:t>quation. That </a:t>
            </a:r>
            <a:r>
              <a:rPr lang="sv-SE" sz="2600" dirty="0">
                <a:latin typeface="Arial" pitchFamily="34" charset="0"/>
                <a:cs typeface="Arial" pitchFamily="34" charset="0"/>
              </a:rPr>
              <a:t>e</a:t>
            </a:r>
            <a:r>
              <a:rPr lang="sv-SE" sz="2600" dirty="0" smtClean="0">
                <a:latin typeface="Arial" pitchFamily="34" charset="0"/>
                <a:cs typeface="Arial" pitchFamily="34" charset="0"/>
              </a:rPr>
              <a:t>quation is: </a:t>
            </a:r>
            <a:endParaRPr lang="sv-SE" sz="26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1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34687175"/>
              </p:ext>
            </p:extLst>
          </p:nvPr>
        </p:nvGraphicFramePr>
        <p:xfrm>
          <a:off x="1069975" y="1587500"/>
          <a:ext cx="5160963" cy="168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0588" name="Equation" r:id="rId3" imgW="2273040" imgH="711000" progId="Equation.3">
                  <p:embed/>
                </p:oleObj>
              </mc:Choice>
              <mc:Fallback>
                <p:oleObj name="Equation" r:id="rId3" imgW="2273040" imgH="7110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9975" y="1587500"/>
                        <a:ext cx="5160963" cy="168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ruta 9"/>
          <p:cNvSpPr txBox="1"/>
          <p:nvPr/>
        </p:nvSpPr>
        <p:spPr>
          <a:xfrm>
            <a:off x="955675" y="5364324"/>
            <a:ext cx="7772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400">
              <a:defRPr/>
            </a:pPr>
            <a:r>
              <a:rPr lang="en-US" sz="2800" b="1" dirty="0" smtClean="0">
                <a:solidFill>
                  <a:srgbClr val="006699"/>
                </a:solidFill>
                <a:latin typeface="Arial" pitchFamily="34" charset="0"/>
                <a:cs typeface="Arial" pitchFamily="34" charset="0"/>
              </a:rPr>
              <a:t>The Energy </a:t>
            </a:r>
            <a:r>
              <a:rPr lang="en-US" sz="2800" b="1" dirty="0">
                <a:solidFill>
                  <a:srgbClr val="006699"/>
                </a:solidFill>
                <a:latin typeface="Arial" pitchFamily="34" charset="0"/>
                <a:cs typeface="Arial" pitchFamily="34" charset="0"/>
              </a:rPr>
              <a:t>Balance</a:t>
            </a:r>
            <a:endParaRPr lang="en-US" sz="2800" b="1" dirty="0">
              <a:solidFill>
                <a:schemeClr val="accent5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6803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 smtClean="0">
                <a:ln w="12700">
                  <a:noFill/>
                  <a:prstDash val="solid"/>
                </a:ln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User Friendly Equations Relate T and X or F</a:t>
            </a:r>
            <a:r>
              <a:rPr lang="en-US" sz="2800" baseline="-25000" dirty="0" smtClean="0">
                <a:ln w="12700">
                  <a:noFill/>
                  <a:prstDash val="solid"/>
                </a:ln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</a:t>
            </a:r>
            <a:br>
              <a:rPr lang="en-US" sz="2800" baseline="-25000" dirty="0" smtClean="0">
                <a:ln w="12700">
                  <a:noFill/>
                  <a:prstDash val="solid"/>
                </a:ln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endParaRPr lang="sv-SE" sz="2800" baseline="-25000" dirty="0">
              <a:ln w="12700">
                <a:noFill/>
                <a:prstDash val="solid"/>
              </a:ln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C02DE-3705-034E-B67D-44EF38F104D2}" type="slidenum">
              <a:rPr lang="sv-SE" smtClean="0">
                <a:latin typeface="Arial" pitchFamily="34" charset="0"/>
                <a:cs typeface="Arial" pitchFamily="34" charset="0"/>
              </a:rPr>
              <a:pPr/>
              <a:t>6</a:t>
            </a:fld>
            <a:endParaRPr lang="sv-SE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ruta 3"/>
          <p:cNvSpPr txBox="1"/>
          <p:nvPr/>
        </p:nvSpPr>
        <p:spPr>
          <a:xfrm>
            <a:off x="914400" y="1491932"/>
            <a:ext cx="77724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600" u="sng" dirty="0" smtClean="0">
                <a:latin typeface="Arial" pitchFamily="34" charset="0"/>
                <a:cs typeface="Arial" pitchFamily="34" charset="0"/>
              </a:rPr>
              <a:t>1. </a:t>
            </a:r>
            <a:r>
              <a:rPr lang="sv-SE" sz="2600" u="sng" dirty="0" err="1" smtClean="0">
                <a:latin typeface="Arial" pitchFamily="34" charset="0"/>
                <a:cs typeface="Arial" pitchFamily="34" charset="0"/>
              </a:rPr>
              <a:t>Adiabatic</a:t>
            </a:r>
            <a:r>
              <a:rPr lang="sv-SE" sz="2600" u="sng" dirty="0" smtClean="0">
                <a:latin typeface="Arial" pitchFamily="34" charset="0"/>
                <a:cs typeface="Arial" pitchFamily="34" charset="0"/>
              </a:rPr>
              <a:t> CSTR, PFR, </a:t>
            </a:r>
            <a:r>
              <a:rPr lang="sv-SE" sz="2600" u="sng" dirty="0" err="1" smtClean="0">
                <a:latin typeface="Arial" pitchFamily="34" charset="0"/>
                <a:cs typeface="Arial" pitchFamily="34" charset="0"/>
              </a:rPr>
              <a:t>Batch</a:t>
            </a:r>
            <a:r>
              <a:rPr lang="sv-SE" sz="2600" u="sng" dirty="0" smtClean="0">
                <a:latin typeface="Arial" pitchFamily="34" charset="0"/>
                <a:cs typeface="Arial" pitchFamily="34" charset="0"/>
              </a:rPr>
              <a:t> or PBR</a:t>
            </a:r>
            <a:endParaRPr lang="sv-SE" sz="2600" u="sng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662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09719298"/>
              </p:ext>
            </p:extLst>
          </p:nvPr>
        </p:nvGraphicFramePr>
        <p:xfrm>
          <a:off x="3286125" y="2101850"/>
          <a:ext cx="2570163" cy="603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86" name="Equation" r:id="rId3" imgW="1130040" imgH="253800" progId="">
                  <p:embed/>
                </p:oleObj>
              </mc:Choice>
              <mc:Fallback>
                <p:oleObj name="Equation" r:id="rId3" imgW="1130040" imgH="253800" progId="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86125" y="2101850"/>
                        <a:ext cx="2570163" cy="603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2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11528978"/>
              </p:ext>
            </p:extLst>
          </p:nvPr>
        </p:nvGraphicFramePr>
        <p:xfrm>
          <a:off x="2943225" y="2963863"/>
          <a:ext cx="3259138" cy="1055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87" name="Equation" r:id="rId5" imgW="1435100" imgH="444500" progId="Equation.3">
                  <p:embed/>
                </p:oleObj>
              </mc:Choice>
              <mc:Fallback>
                <p:oleObj name="Equation" r:id="rId5" imgW="1435100" imgH="444500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43225" y="2963863"/>
                        <a:ext cx="3259138" cy="10556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2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21519494"/>
              </p:ext>
            </p:extLst>
          </p:nvPr>
        </p:nvGraphicFramePr>
        <p:xfrm>
          <a:off x="3417888" y="4262438"/>
          <a:ext cx="2306637" cy="1055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88" name="Equation" r:id="rId7" imgW="1016000" imgH="444500" progId="Equation.3">
                  <p:embed/>
                </p:oleObj>
              </mc:Choice>
              <mc:Fallback>
                <p:oleObj name="Equation" r:id="rId7" imgW="1016000" imgH="444500" progId="Equation.3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7888" y="4262438"/>
                        <a:ext cx="2306637" cy="10556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2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95032981"/>
              </p:ext>
            </p:extLst>
          </p:nvPr>
        </p:nvGraphicFramePr>
        <p:xfrm>
          <a:off x="2986088" y="5403850"/>
          <a:ext cx="3173412" cy="1206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89" name="Equation" r:id="rId9" imgW="1397000" imgH="508000" progId="Equation.3">
                  <p:embed/>
                </p:oleObj>
              </mc:Choice>
              <mc:Fallback>
                <p:oleObj name="Equation" r:id="rId9" imgW="1397000" imgH="508000" progId="Equation.3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6088" y="5403850"/>
                        <a:ext cx="3173412" cy="1206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C02DE-3705-034E-B67D-44EF38F104D2}" type="slidenum">
              <a:rPr lang="sv-SE" sz="1200" smtClean="0">
                <a:latin typeface="Arial" pitchFamily="34" charset="0"/>
                <a:cs typeface="Arial" pitchFamily="34" charset="0"/>
              </a:rPr>
              <a:pPr/>
              <a:t>7</a:t>
            </a:fld>
            <a:endParaRPr lang="sv-SE" sz="120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31" name="Grupp 30"/>
          <p:cNvGrpSpPr/>
          <p:nvPr/>
        </p:nvGrpSpPr>
        <p:grpSpPr>
          <a:xfrm>
            <a:off x="860424" y="1621477"/>
            <a:ext cx="6051273" cy="4003430"/>
            <a:chOff x="860424" y="1621477"/>
            <a:chExt cx="6051273" cy="4003430"/>
          </a:xfrm>
        </p:grpSpPr>
        <p:grpSp>
          <p:nvGrpSpPr>
            <p:cNvPr id="29" name="Grupp 28"/>
            <p:cNvGrpSpPr/>
            <p:nvPr/>
          </p:nvGrpSpPr>
          <p:grpSpPr>
            <a:xfrm>
              <a:off x="860424" y="1621477"/>
              <a:ext cx="6051273" cy="4003430"/>
              <a:chOff x="980280" y="842169"/>
              <a:chExt cx="6051273" cy="4003430"/>
            </a:xfrm>
          </p:grpSpPr>
          <p:grpSp>
            <p:nvGrpSpPr>
              <p:cNvPr id="17" name="Grupp 16"/>
              <p:cNvGrpSpPr/>
              <p:nvPr/>
            </p:nvGrpSpPr>
            <p:grpSpPr>
              <a:xfrm>
                <a:off x="980280" y="1333818"/>
                <a:ext cx="6051273" cy="3511781"/>
                <a:chOff x="404018" y="842169"/>
                <a:chExt cx="6051273" cy="3511781"/>
              </a:xfrm>
            </p:grpSpPr>
            <p:cxnSp>
              <p:nvCxnSpPr>
                <p:cNvPr id="11" name="Rak 10"/>
                <p:cNvCxnSpPr/>
                <p:nvPr/>
              </p:nvCxnSpPr>
              <p:spPr>
                <a:xfrm rot="5400000">
                  <a:off x="-590021" y="2368021"/>
                  <a:ext cx="3053292" cy="1588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" name="Rak 11"/>
                <p:cNvCxnSpPr/>
                <p:nvPr/>
              </p:nvCxnSpPr>
              <p:spPr>
                <a:xfrm>
                  <a:off x="935831" y="3893873"/>
                  <a:ext cx="3053292" cy="1588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" name="Rak 12"/>
                <p:cNvCxnSpPr/>
                <p:nvPr/>
              </p:nvCxnSpPr>
              <p:spPr>
                <a:xfrm flipV="1">
                  <a:off x="935831" y="1439333"/>
                  <a:ext cx="2772569" cy="2452952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5" name="textruta 14"/>
                <p:cNvSpPr txBox="1"/>
                <p:nvPr/>
              </p:nvSpPr>
              <p:spPr>
                <a:xfrm>
                  <a:off x="404018" y="2187094"/>
                  <a:ext cx="457200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sv-SE" sz="2400" dirty="0" smtClean="0">
                      <a:latin typeface="Arial" pitchFamily="34" charset="0"/>
                      <a:cs typeface="Arial" pitchFamily="34" charset="0"/>
                    </a:rPr>
                    <a:t>T</a:t>
                  </a:r>
                  <a:endParaRPr lang="sv-SE" sz="2400" dirty="0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16" name="textruta 15"/>
                <p:cNvSpPr txBox="1"/>
                <p:nvPr/>
              </p:nvSpPr>
              <p:spPr>
                <a:xfrm flipH="1">
                  <a:off x="2810932" y="3892285"/>
                  <a:ext cx="3644359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sv-SE" sz="2400" dirty="0" smtClean="0">
                      <a:latin typeface="Arial" pitchFamily="34" charset="0"/>
                      <a:cs typeface="Arial" pitchFamily="34" charset="0"/>
                    </a:rPr>
                    <a:t>X</a:t>
                  </a:r>
                  <a:r>
                    <a:rPr lang="sv-SE" sz="2400" baseline="-25000" dirty="0" smtClean="0">
                      <a:latin typeface="Arial" pitchFamily="34" charset="0"/>
                      <a:cs typeface="Arial" pitchFamily="34" charset="0"/>
                    </a:rPr>
                    <a:t>EB</a:t>
                  </a:r>
                  <a:endParaRPr lang="sv-SE" sz="2400" dirty="0"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sp>
            <p:nvSpPr>
              <p:cNvPr id="27" name="textruta 26"/>
              <p:cNvSpPr txBox="1"/>
              <p:nvPr/>
            </p:nvSpPr>
            <p:spPr>
              <a:xfrm>
                <a:off x="1666080" y="842169"/>
                <a:ext cx="1721115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v-SE" sz="2400" dirty="0" err="1" smtClean="0">
                    <a:latin typeface="Arial" pitchFamily="34" charset="0"/>
                    <a:cs typeface="Arial" pitchFamily="34" charset="0"/>
                  </a:rPr>
                  <a:t>Exothermic</a:t>
                </a:r>
                <a:endParaRPr lang="sv-SE" sz="2400" dirty="0"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25" name="textruta 24"/>
            <p:cNvSpPr txBox="1"/>
            <p:nvPr/>
          </p:nvSpPr>
          <p:spPr>
            <a:xfrm>
              <a:off x="908298" y="4707844"/>
              <a:ext cx="79032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v-SE" sz="2400" dirty="0" smtClean="0">
                  <a:latin typeface="Arial" pitchFamily="34" charset="0"/>
                  <a:cs typeface="Arial" pitchFamily="34" charset="0"/>
                </a:rPr>
                <a:t>T</a:t>
              </a:r>
              <a:r>
                <a:rPr lang="sv-SE" sz="2400" baseline="-25000" dirty="0" smtClean="0">
                  <a:latin typeface="Arial" pitchFamily="34" charset="0"/>
                  <a:cs typeface="Arial" pitchFamily="34" charset="0"/>
                </a:rPr>
                <a:t>0</a:t>
              </a:r>
              <a:endParaRPr lang="sv-SE" sz="24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6" name="textruta 25"/>
            <p:cNvSpPr txBox="1"/>
            <p:nvPr/>
          </p:nvSpPr>
          <p:spPr>
            <a:xfrm>
              <a:off x="1317624" y="5163242"/>
              <a:ext cx="4572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v-SE" sz="2400" dirty="0" smtClean="0">
                  <a:latin typeface="Arial" pitchFamily="34" charset="0"/>
                  <a:cs typeface="Arial" pitchFamily="34" charset="0"/>
                </a:rPr>
                <a:t>0</a:t>
              </a:r>
              <a:endParaRPr lang="sv-SE" sz="2400" dirty="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34" name="Grupp 33"/>
          <p:cNvGrpSpPr/>
          <p:nvPr/>
        </p:nvGrpSpPr>
        <p:grpSpPr>
          <a:xfrm>
            <a:off x="4945050" y="1621477"/>
            <a:ext cx="3602038" cy="4003430"/>
            <a:chOff x="4945050" y="1621477"/>
            <a:chExt cx="3602038" cy="4003430"/>
          </a:xfrm>
        </p:grpSpPr>
        <p:grpSp>
          <p:nvGrpSpPr>
            <p:cNvPr id="30" name="Grupp 29"/>
            <p:cNvGrpSpPr/>
            <p:nvPr/>
          </p:nvGrpSpPr>
          <p:grpSpPr>
            <a:xfrm>
              <a:off x="4945050" y="1621477"/>
              <a:ext cx="3602038" cy="4003430"/>
              <a:chOff x="4472251" y="842169"/>
              <a:chExt cx="3602038" cy="4003430"/>
            </a:xfrm>
          </p:grpSpPr>
          <p:grpSp>
            <p:nvGrpSpPr>
              <p:cNvPr id="18" name="Grupp 17"/>
              <p:cNvGrpSpPr/>
              <p:nvPr/>
            </p:nvGrpSpPr>
            <p:grpSpPr>
              <a:xfrm>
                <a:off x="4472251" y="1333818"/>
                <a:ext cx="3602038" cy="3511781"/>
                <a:chOff x="387085" y="842169"/>
                <a:chExt cx="3602038" cy="3511781"/>
              </a:xfrm>
            </p:grpSpPr>
            <p:cxnSp>
              <p:nvCxnSpPr>
                <p:cNvPr id="19" name="Rak 18"/>
                <p:cNvCxnSpPr/>
                <p:nvPr/>
              </p:nvCxnSpPr>
              <p:spPr>
                <a:xfrm rot="5400000">
                  <a:off x="-590021" y="2368021"/>
                  <a:ext cx="3053292" cy="1588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" name="Rak 19"/>
                <p:cNvCxnSpPr/>
                <p:nvPr/>
              </p:nvCxnSpPr>
              <p:spPr>
                <a:xfrm>
                  <a:off x="935831" y="3893873"/>
                  <a:ext cx="3053292" cy="1588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" name="Rak 20"/>
                <p:cNvCxnSpPr/>
                <p:nvPr/>
              </p:nvCxnSpPr>
              <p:spPr>
                <a:xfrm>
                  <a:off x="935831" y="1333024"/>
                  <a:ext cx="2772569" cy="222239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2" name="textruta 21"/>
                <p:cNvSpPr txBox="1"/>
                <p:nvPr/>
              </p:nvSpPr>
              <p:spPr>
                <a:xfrm>
                  <a:off x="387085" y="2187094"/>
                  <a:ext cx="457200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sv-SE" sz="2400" dirty="0" smtClean="0">
                      <a:latin typeface="Arial" pitchFamily="34" charset="0"/>
                      <a:cs typeface="Arial" pitchFamily="34" charset="0"/>
                    </a:rPr>
                    <a:t>T</a:t>
                  </a:r>
                  <a:endParaRPr lang="sv-SE" sz="2400" dirty="0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23" name="textruta 22"/>
                <p:cNvSpPr txBox="1"/>
                <p:nvPr/>
              </p:nvSpPr>
              <p:spPr>
                <a:xfrm>
                  <a:off x="2130702" y="3892285"/>
                  <a:ext cx="680231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sv-SE" sz="2400" dirty="0" smtClean="0">
                      <a:latin typeface="Arial" pitchFamily="34" charset="0"/>
                      <a:cs typeface="Arial" pitchFamily="34" charset="0"/>
                    </a:rPr>
                    <a:t>X</a:t>
                  </a:r>
                  <a:r>
                    <a:rPr lang="sv-SE" sz="2400" baseline="-25000" dirty="0" smtClean="0">
                      <a:latin typeface="Arial" pitchFamily="34" charset="0"/>
                      <a:cs typeface="Arial" pitchFamily="34" charset="0"/>
                    </a:rPr>
                    <a:t>EB</a:t>
                  </a:r>
                  <a:endParaRPr lang="sv-SE" sz="2400" dirty="0"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sp>
            <p:nvSpPr>
              <p:cNvPr id="28" name="textruta 27"/>
              <p:cNvSpPr txBox="1"/>
              <p:nvPr/>
            </p:nvSpPr>
            <p:spPr>
              <a:xfrm>
                <a:off x="5468869" y="842169"/>
                <a:ext cx="1940059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v-SE" sz="2400" dirty="0" err="1" smtClean="0">
                    <a:latin typeface="Arial" pitchFamily="34" charset="0"/>
                    <a:cs typeface="Arial" pitchFamily="34" charset="0"/>
                  </a:rPr>
                  <a:t>Endothermic</a:t>
                </a:r>
                <a:endParaRPr lang="sv-SE" sz="2400" dirty="0"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32" name="textruta 31"/>
            <p:cNvSpPr txBox="1"/>
            <p:nvPr/>
          </p:nvSpPr>
          <p:spPr>
            <a:xfrm>
              <a:off x="4945050" y="2357759"/>
              <a:ext cx="79032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v-SE" sz="2400" dirty="0" smtClean="0">
                  <a:latin typeface="Arial" pitchFamily="34" charset="0"/>
                  <a:cs typeface="Arial" pitchFamily="34" charset="0"/>
                </a:rPr>
                <a:t>T</a:t>
              </a:r>
              <a:r>
                <a:rPr lang="sv-SE" sz="2400" baseline="-25000" dirty="0" smtClean="0">
                  <a:latin typeface="Arial" pitchFamily="34" charset="0"/>
                  <a:cs typeface="Arial" pitchFamily="34" charset="0"/>
                </a:rPr>
                <a:t>0</a:t>
              </a:r>
              <a:endParaRPr lang="sv-SE" sz="24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3" name="textruta 32"/>
            <p:cNvSpPr txBox="1"/>
            <p:nvPr/>
          </p:nvSpPr>
          <p:spPr>
            <a:xfrm>
              <a:off x="5402250" y="5163242"/>
              <a:ext cx="4572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v-SE" sz="2400" dirty="0" smtClean="0">
                  <a:latin typeface="Arial" pitchFamily="34" charset="0"/>
                  <a:cs typeface="Arial" pitchFamily="34" charset="0"/>
                </a:rPr>
                <a:t>0</a:t>
              </a:r>
              <a:endParaRPr lang="sv-SE" sz="2400" dirty="0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Adiabatic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ruta 7"/>
          <p:cNvSpPr txBox="1"/>
          <p:nvPr/>
        </p:nvSpPr>
        <p:spPr>
          <a:xfrm>
            <a:off x="893763" y="1491932"/>
            <a:ext cx="755597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sv-SE" sz="2600" dirty="0" smtClean="0">
                <a:latin typeface="Arial" pitchFamily="34" charset="0"/>
                <a:cs typeface="Arial" pitchFamily="34" charset="0"/>
              </a:rPr>
              <a:t>2. </a:t>
            </a:r>
            <a:r>
              <a:rPr lang="en-US" sz="2600" u="sng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CSTR</a:t>
            </a:r>
            <a:r>
              <a:rPr lang="sv-SE" sz="2600" u="sng" dirty="0" smtClean="0">
                <a:latin typeface="Arial" pitchFamily="34" charset="0"/>
                <a:cs typeface="Arial" pitchFamily="34" charset="0"/>
              </a:rPr>
              <a:t> with </a:t>
            </a:r>
            <a:r>
              <a:rPr lang="en-US" sz="2800" u="sng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heat exchange</a:t>
            </a:r>
            <a:r>
              <a:rPr lang="sv-SE" sz="2600" dirty="0" smtClean="0">
                <a:latin typeface="Arial" pitchFamily="34" charset="0"/>
                <a:cs typeface="Arial" pitchFamily="34" charset="0"/>
              </a:rPr>
              <a:t>: UA(T</a:t>
            </a:r>
            <a:r>
              <a:rPr lang="sv-SE" sz="2600" baseline="-25000" dirty="0" smtClean="0">
                <a:latin typeface="Arial" pitchFamily="34" charset="0"/>
                <a:cs typeface="Arial" pitchFamily="34" charset="0"/>
              </a:rPr>
              <a:t>a</a:t>
            </a:r>
            <a:r>
              <a:rPr lang="sv-SE" sz="2600" dirty="0" smtClean="0">
                <a:latin typeface="Arial" pitchFamily="34" charset="0"/>
                <a:cs typeface="Arial" pitchFamily="34" charset="0"/>
              </a:rPr>
              <a:t>-T) and a large coolant flow rate</a:t>
            </a:r>
            <a:endParaRPr lang="sv-SE" sz="26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7680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43462036"/>
              </p:ext>
            </p:extLst>
          </p:nvPr>
        </p:nvGraphicFramePr>
        <p:xfrm>
          <a:off x="1831975" y="2414588"/>
          <a:ext cx="5480050" cy="1508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836" name="Equation" r:id="rId3" imgW="2413000" imgH="635000" progId="Equation.3">
                  <p:embed/>
                </p:oleObj>
              </mc:Choice>
              <mc:Fallback>
                <p:oleObj name="Equation" r:id="rId3" imgW="2413000" imgH="635000" progId="Equation.3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1975" y="2414588"/>
                        <a:ext cx="5480050" cy="1508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1" name="Grupp 20"/>
          <p:cNvGrpSpPr/>
          <p:nvPr/>
        </p:nvGrpSpPr>
        <p:grpSpPr>
          <a:xfrm>
            <a:off x="893763" y="4089860"/>
            <a:ext cx="4185157" cy="2495781"/>
            <a:chOff x="1795858" y="4550831"/>
            <a:chExt cx="3182542" cy="1897880"/>
          </a:xfrm>
        </p:grpSpPr>
        <p:grpSp>
          <p:nvGrpSpPr>
            <p:cNvPr id="10" name="Grupp 9"/>
            <p:cNvGrpSpPr/>
            <p:nvPr/>
          </p:nvGrpSpPr>
          <p:grpSpPr>
            <a:xfrm>
              <a:off x="1892318" y="4550831"/>
              <a:ext cx="3086082" cy="1897880"/>
              <a:chOff x="1473402" y="3259663"/>
              <a:chExt cx="2099531" cy="1291170"/>
            </a:xfrm>
          </p:grpSpPr>
          <p:grpSp>
            <p:nvGrpSpPr>
              <p:cNvPr id="11" name="Grupp 19"/>
              <p:cNvGrpSpPr/>
              <p:nvPr/>
            </p:nvGrpSpPr>
            <p:grpSpPr>
              <a:xfrm>
                <a:off x="1473402" y="3259663"/>
                <a:ext cx="2099531" cy="1291170"/>
                <a:chOff x="1473402" y="3259663"/>
                <a:chExt cx="2099531" cy="1291170"/>
              </a:xfrm>
            </p:grpSpPr>
            <p:sp>
              <p:nvSpPr>
                <p:cNvPr id="14" name="Cylinder 13"/>
                <p:cNvSpPr/>
                <p:nvPr/>
              </p:nvSpPr>
              <p:spPr>
                <a:xfrm>
                  <a:off x="2108201" y="3644900"/>
                  <a:ext cx="872066" cy="905933"/>
                </a:xfrm>
                <a:prstGeom prst="can">
                  <a:avLst/>
                </a:prstGeom>
                <a:solidFill>
                  <a:srgbClr val="FFFFFF"/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sv-SE">
                    <a:latin typeface="Arial" pitchFamily="34" charset="0"/>
                    <a:cs typeface="Arial" pitchFamily="34" charset="0"/>
                  </a:endParaRPr>
                </a:p>
              </p:txBody>
            </p:sp>
            <p:cxnSp>
              <p:nvCxnSpPr>
                <p:cNvPr id="15" name="Vinklad  14"/>
                <p:cNvCxnSpPr/>
                <p:nvPr/>
              </p:nvCxnSpPr>
              <p:spPr>
                <a:xfrm rot="16200000" flipH="1">
                  <a:off x="2072218" y="3295650"/>
                  <a:ext cx="385233" cy="313266"/>
                </a:xfrm>
                <a:prstGeom prst="bentConnector3">
                  <a:avLst>
                    <a:gd name="adj1" fmla="val -28"/>
                  </a:avLst>
                </a:prstGeom>
                <a:ln>
                  <a:solidFill>
                    <a:srgbClr val="000000"/>
                  </a:solidFill>
                  <a:tailEnd type="arrow"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" name="Rak pil 15"/>
                <p:cNvCxnSpPr/>
                <p:nvPr/>
              </p:nvCxnSpPr>
              <p:spPr>
                <a:xfrm>
                  <a:off x="2843213" y="4391024"/>
                  <a:ext cx="729720" cy="1588"/>
                </a:xfrm>
                <a:prstGeom prst="straightConnector1">
                  <a:avLst/>
                </a:prstGeom>
                <a:ln>
                  <a:solidFill>
                    <a:srgbClr val="000000"/>
                  </a:solidFill>
                  <a:tailEnd type="arrow"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" name="Rak pil 16"/>
                <p:cNvCxnSpPr/>
                <p:nvPr/>
              </p:nvCxnSpPr>
              <p:spPr>
                <a:xfrm>
                  <a:off x="1473402" y="4089400"/>
                  <a:ext cx="729720" cy="1588"/>
                </a:xfrm>
                <a:prstGeom prst="straightConnector1">
                  <a:avLst/>
                </a:prstGeom>
                <a:ln>
                  <a:solidFill>
                    <a:srgbClr val="000000"/>
                  </a:solidFill>
                  <a:tailEnd type="arrow"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" name="Rak pil 17"/>
                <p:cNvCxnSpPr/>
                <p:nvPr/>
              </p:nvCxnSpPr>
              <p:spPr>
                <a:xfrm rot="10800000">
                  <a:off x="1585839" y="4394200"/>
                  <a:ext cx="729720" cy="1588"/>
                </a:xfrm>
                <a:prstGeom prst="straightConnector1">
                  <a:avLst/>
                </a:prstGeom>
                <a:ln>
                  <a:solidFill>
                    <a:srgbClr val="000000"/>
                  </a:solidFill>
                  <a:tailEnd type="arrow"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9" name="Frihandsfigur 18"/>
                <p:cNvSpPr/>
                <p:nvPr/>
              </p:nvSpPr>
              <p:spPr>
                <a:xfrm>
                  <a:off x="2192867" y="4096911"/>
                  <a:ext cx="211823" cy="305756"/>
                </a:xfrm>
                <a:custGeom>
                  <a:avLst/>
                  <a:gdLst>
                    <a:gd name="connsiteX0" fmla="*/ 0 w 211823"/>
                    <a:gd name="connsiteY0" fmla="*/ 956 h 305756"/>
                    <a:gd name="connsiteX1" fmla="*/ 127000 w 211823"/>
                    <a:gd name="connsiteY1" fmla="*/ 17889 h 305756"/>
                    <a:gd name="connsiteX2" fmla="*/ 160866 w 211823"/>
                    <a:gd name="connsiteY2" fmla="*/ 34822 h 305756"/>
                    <a:gd name="connsiteX3" fmla="*/ 160866 w 211823"/>
                    <a:gd name="connsiteY3" fmla="*/ 102556 h 305756"/>
                    <a:gd name="connsiteX4" fmla="*/ 135466 w 211823"/>
                    <a:gd name="connsiteY4" fmla="*/ 111022 h 305756"/>
                    <a:gd name="connsiteX5" fmla="*/ 67733 w 211823"/>
                    <a:gd name="connsiteY5" fmla="*/ 77156 h 305756"/>
                    <a:gd name="connsiteX6" fmla="*/ 84666 w 211823"/>
                    <a:gd name="connsiteY6" fmla="*/ 60222 h 305756"/>
                    <a:gd name="connsiteX7" fmla="*/ 203200 w 211823"/>
                    <a:gd name="connsiteY7" fmla="*/ 68689 h 305756"/>
                    <a:gd name="connsiteX8" fmla="*/ 211666 w 211823"/>
                    <a:gd name="connsiteY8" fmla="*/ 94089 h 305756"/>
                    <a:gd name="connsiteX9" fmla="*/ 203200 w 211823"/>
                    <a:gd name="connsiteY9" fmla="*/ 144889 h 305756"/>
                    <a:gd name="connsiteX10" fmla="*/ 127000 w 211823"/>
                    <a:gd name="connsiteY10" fmla="*/ 187222 h 305756"/>
                    <a:gd name="connsiteX11" fmla="*/ 67733 w 211823"/>
                    <a:gd name="connsiteY11" fmla="*/ 178756 h 305756"/>
                    <a:gd name="connsiteX12" fmla="*/ 84666 w 211823"/>
                    <a:gd name="connsiteY12" fmla="*/ 161822 h 305756"/>
                    <a:gd name="connsiteX13" fmla="*/ 110066 w 211823"/>
                    <a:gd name="connsiteY13" fmla="*/ 153356 h 305756"/>
                    <a:gd name="connsiteX14" fmla="*/ 177800 w 211823"/>
                    <a:gd name="connsiteY14" fmla="*/ 178756 h 305756"/>
                    <a:gd name="connsiteX15" fmla="*/ 186266 w 211823"/>
                    <a:gd name="connsiteY15" fmla="*/ 204156 h 305756"/>
                    <a:gd name="connsiteX16" fmla="*/ 177800 w 211823"/>
                    <a:gd name="connsiteY16" fmla="*/ 238022 h 305756"/>
                    <a:gd name="connsiteX17" fmla="*/ 127000 w 211823"/>
                    <a:gd name="connsiteY17" fmla="*/ 254956 h 305756"/>
                    <a:gd name="connsiteX18" fmla="*/ 93133 w 211823"/>
                    <a:gd name="connsiteY18" fmla="*/ 246489 h 305756"/>
                    <a:gd name="connsiteX19" fmla="*/ 101600 w 211823"/>
                    <a:gd name="connsiteY19" fmla="*/ 221089 h 305756"/>
                    <a:gd name="connsiteX20" fmla="*/ 177800 w 211823"/>
                    <a:gd name="connsiteY20" fmla="*/ 229556 h 305756"/>
                    <a:gd name="connsiteX21" fmla="*/ 186266 w 211823"/>
                    <a:gd name="connsiteY21" fmla="*/ 254956 h 305756"/>
                    <a:gd name="connsiteX22" fmla="*/ 160866 w 211823"/>
                    <a:gd name="connsiteY22" fmla="*/ 305756 h 305756"/>
                    <a:gd name="connsiteX23" fmla="*/ 16933 w 211823"/>
                    <a:gd name="connsiteY23" fmla="*/ 297289 h 30575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</a:cxnLst>
                  <a:rect l="l" t="t" r="r" b="b"/>
                  <a:pathLst>
                    <a:path w="211823" h="305756">
                      <a:moveTo>
                        <a:pt x="0" y="956"/>
                      </a:moveTo>
                      <a:cubicBezTo>
                        <a:pt x="49953" y="5118"/>
                        <a:pt x="85259" y="0"/>
                        <a:pt x="127000" y="17889"/>
                      </a:cubicBezTo>
                      <a:cubicBezTo>
                        <a:pt x="138601" y="22861"/>
                        <a:pt x="149577" y="29178"/>
                        <a:pt x="160866" y="34822"/>
                      </a:cubicBezTo>
                      <a:cubicBezTo>
                        <a:pt x="168956" y="59090"/>
                        <a:pt x="179030" y="75310"/>
                        <a:pt x="160866" y="102556"/>
                      </a:cubicBezTo>
                      <a:cubicBezTo>
                        <a:pt x="155915" y="109982"/>
                        <a:pt x="143933" y="108200"/>
                        <a:pt x="135466" y="111022"/>
                      </a:cubicBezTo>
                      <a:cubicBezTo>
                        <a:pt x="118764" y="108636"/>
                        <a:pt x="59524" y="118204"/>
                        <a:pt x="67733" y="77156"/>
                      </a:cubicBezTo>
                      <a:cubicBezTo>
                        <a:pt x="69298" y="69328"/>
                        <a:pt x="79022" y="65867"/>
                        <a:pt x="84666" y="60222"/>
                      </a:cubicBezTo>
                      <a:cubicBezTo>
                        <a:pt x="124177" y="63044"/>
                        <a:pt x="164926" y="58482"/>
                        <a:pt x="203200" y="68689"/>
                      </a:cubicBezTo>
                      <a:cubicBezTo>
                        <a:pt x="211823" y="70989"/>
                        <a:pt x="211666" y="85164"/>
                        <a:pt x="211666" y="94089"/>
                      </a:cubicBezTo>
                      <a:cubicBezTo>
                        <a:pt x="211666" y="111256"/>
                        <a:pt x="210877" y="129534"/>
                        <a:pt x="203200" y="144889"/>
                      </a:cubicBezTo>
                      <a:cubicBezTo>
                        <a:pt x="183626" y="184038"/>
                        <a:pt x="162933" y="180036"/>
                        <a:pt x="127000" y="187222"/>
                      </a:cubicBezTo>
                      <a:cubicBezTo>
                        <a:pt x="107244" y="184400"/>
                        <a:pt x="84845" y="189023"/>
                        <a:pt x="67733" y="178756"/>
                      </a:cubicBezTo>
                      <a:cubicBezTo>
                        <a:pt x="60888" y="174649"/>
                        <a:pt x="77821" y="165929"/>
                        <a:pt x="84666" y="161822"/>
                      </a:cubicBezTo>
                      <a:cubicBezTo>
                        <a:pt x="92319" y="157230"/>
                        <a:pt x="101599" y="156178"/>
                        <a:pt x="110066" y="153356"/>
                      </a:cubicBezTo>
                      <a:cubicBezTo>
                        <a:pt x="140953" y="158503"/>
                        <a:pt x="161649" y="151837"/>
                        <a:pt x="177800" y="178756"/>
                      </a:cubicBezTo>
                      <a:cubicBezTo>
                        <a:pt x="182392" y="186409"/>
                        <a:pt x="183444" y="195689"/>
                        <a:pt x="186266" y="204156"/>
                      </a:cubicBezTo>
                      <a:cubicBezTo>
                        <a:pt x="183444" y="215445"/>
                        <a:pt x="186635" y="230449"/>
                        <a:pt x="177800" y="238022"/>
                      </a:cubicBezTo>
                      <a:cubicBezTo>
                        <a:pt x="164248" y="249638"/>
                        <a:pt x="127000" y="254956"/>
                        <a:pt x="127000" y="254956"/>
                      </a:cubicBezTo>
                      <a:cubicBezTo>
                        <a:pt x="115711" y="252134"/>
                        <a:pt x="100115" y="255798"/>
                        <a:pt x="93133" y="246489"/>
                      </a:cubicBezTo>
                      <a:cubicBezTo>
                        <a:pt x="87778" y="239349"/>
                        <a:pt x="92849" y="222839"/>
                        <a:pt x="101600" y="221089"/>
                      </a:cubicBezTo>
                      <a:cubicBezTo>
                        <a:pt x="126660" y="216077"/>
                        <a:pt x="152400" y="226734"/>
                        <a:pt x="177800" y="229556"/>
                      </a:cubicBezTo>
                      <a:cubicBezTo>
                        <a:pt x="180622" y="238023"/>
                        <a:pt x="186266" y="246031"/>
                        <a:pt x="186266" y="254956"/>
                      </a:cubicBezTo>
                      <a:cubicBezTo>
                        <a:pt x="186266" y="286164"/>
                        <a:pt x="178892" y="287730"/>
                        <a:pt x="160866" y="305756"/>
                      </a:cubicBezTo>
                      <a:cubicBezTo>
                        <a:pt x="45204" y="296117"/>
                        <a:pt x="93250" y="297289"/>
                        <a:pt x="16933" y="297289"/>
                      </a:cubicBezTo>
                    </a:path>
                  </a:pathLst>
                </a:cu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sv-SE"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sp>
            <p:nvSpPr>
              <p:cNvPr id="12" name="textruta 11"/>
              <p:cNvSpPr txBox="1"/>
              <p:nvPr/>
            </p:nvSpPr>
            <p:spPr>
              <a:xfrm>
                <a:off x="2421468" y="3935406"/>
                <a:ext cx="558799" cy="25476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v-SE" sz="2600" dirty="0" smtClean="0">
                    <a:latin typeface="Arial" pitchFamily="34" charset="0"/>
                    <a:cs typeface="Arial" pitchFamily="34" charset="0"/>
                  </a:rPr>
                  <a:t>T</a:t>
                </a:r>
                <a:endParaRPr lang="sv-SE" sz="2600" dirty="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3" name="textruta 12"/>
              <p:cNvSpPr txBox="1"/>
              <p:nvPr/>
            </p:nvSpPr>
            <p:spPr>
              <a:xfrm>
                <a:off x="1634069" y="4177027"/>
                <a:ext cx="558799" cy="25476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v-SE" sz="2600" dirty="0" smtClean="0">
                    <a:latin typeface="Arial" pitchFamily="34" charset="0"/>
                    <a:cs typeface="Arial" pitchFamily="34" charset="0"/>
                  </a:rPr>
                  <a:t>T</a:t>
                </a:r>
                <a:r>
                  <a:rPr lang="sv-SE" sz="2600" baseline="-25000" dirty="0" smtClean="0">
                    <a:latin typeface="Arial" pitchFamily="34" charset="0"/>
                    <a:cs typeface="Arial" pitchFamily="34" charset="0"/>
                  </a:rPr>
                  <a:t>a</a:t>
                </a:r>
                <a:endParaRPr lang="sv-SE" sz="2600" dirty="0">
                  <a:latin typeface="Arial" pitchFamily="34" charset="0"/>
                  <a:cs typeface="Arial" pitchFamily="34" charset="0"/>
                </a:endParaRPr>
              </a:p>
            </p:txBody>
          </p:sp>
        </p:grpSp>
        <p:graphicFrame>
          <p:nvGraphicFramePr>
            <p:cNvPr id="20" name="Object 6"/>
            <p:cNvGraphicFramePr>
              <a:graphicFrameLocks noChangeAspect="1"/>
            </p:cNvGraphicFramePr>
            <p:nvPr/>
          </p:nvGraphicFramePr>
          <p:xfrm>
            <a:off x="1795858" y="5205986"/>
            <a:ext cx="548065" cy="54323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6837" name="Equation" r:id="rId5" imgW="241300" imgH="228600" progId="Equation.3">
                    <p:embed/>
                  </p:oleObj>
                </mc:Choice>
                <mc:Fallback>
                  <p:oleObj name="Equation" r:id="rId5" imgW="241300" imgH="228600" progId="Equation.3">
                    <p:embed/>
                    <p:pic>
                      <p:nvPicPr>
                        <p:cNvPr id="0" name="Picture 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795858" y="5205986"/>
                          <a:ext cx="548065" cy="543236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C02DE-3705-034E-B67D-44EF38F104D2}" type="slidenum">
              <a:rPr lang="sv-SE" smtClean="0">
                <a:latin typeface="Arial" pitchFamily="34" charset="0"/>
                <a:cs typeface="Arial" pitchFamily="34" charset="0"/>
              </a:rPr>
              <a:pPr/>
              <a:t>8</a:t>
            </a:fld>
            <a:endParaRPr lang="sv-SE"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Rubrik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 smtClean="0">
                <a:ln w="12700">
                  <a:noFill/>
                  <a:prstDash val="solid"/>
                </a:ln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User Friendly Equations Relate T and X or F</a:t>
            </a:r>
            <a:r>
              <a:rPr lang="en-US" sz="2800" baseline="-25000" dirty="0" smtClean="0">
                <a:ln w="12700">
                  <a:noFill/>
                  <a:prstDash val="solid"/>
                </a:ln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</a:t>
            </a:r>
            <a:br>
              <a:rPr lang="en-US" sz="2800" baseline="-25000" dirty="0" smtClean="0">
                <a:ln w="12700">
                  <a:noFill/>
                  <a:prstDash val="solid"/>
                </a:ln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endParaRPr lang="sv-SE" sz="2800" baseline="-25000" dirty="0">
              <a:ln w="12700">
                <a:noFill/>
                <a:prstDash val="solid"/>
              </a:ln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ruta 7"/>
          <p:cNvSpPr txBox="1"/>
          <p:nvPr/>
        </p:nvSpPr>
        <p:spPr>
          <a:xfrm>
            <a:off x="914400" y="1491932"/>
            <a:ext cx="77724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600" dirty="0" smtClean="0">
                <a:latin typeface="Arial" pitchFamily="34" charset="0"/>
                <a:cs typeface="Arial" pitchFamily="34" charset="0"/>
              </a:rPr>
              <a:t>3. </a:t>
            </a:r>
            <a:r>
              <a:rPr lang="en-US" sz="2600" u="sng" dirty="0">
                <a:solidFill>
                  <a:srgbClr val="FF00FF"/>
                </a:solidFill>
                <a:latin typeface="Arial" pitchFamily="34" charset="0"/>
                <a:cs typeface="Arial" pitchFamily="34" charset="0"/>
              </a:rPr>
              <a:t>PFR</a:t>
            </a:r>
            <a:r>
              <a:rPr lang="sv-SE" sz="2600" u="sng" dirty="0" smtClean="0">
                <a:latin typeface="Arial" pitchFamily="34" charset="0"/>
                <a:cs typeface="Arial" pitchFamily="34" charset="0"/>
              </a:rPr>
              <a:t>/</a:t>
            </a:r>
            <a:r>
              <a:rPr lang="en-US" sz="2600" u="sng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PBR</a:t>
            </a:r>
            <a:r>
              <a:rPr lang="sv-SE" sz="2600" u="sng" dirty="0" smtClean="0">
                <a:latin typeface="Arial" pitchFamily="34" charset="0"/>
                <a:cs typeface="Arial" pitchFamily="34" charset="0"/>
              </a:rPr>
              <a:t> with heat exchange</a:t>
            </a:r>
            <a:endParaRPr lang="sv-SE" sz="2600" u="sng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51" name="Grupp 50"/>
          <p:cNvGrpSpPr/>
          <p:nvPr/>
        </p:nvGrpSpPr>
        <p:grpSpPr>
          <a:xfrm>
            <a:off x="914400" y="2163910"/>
            <a:ext cx="8504421" cy="2077581"/>
            <a:chOff x="639579" y="3000411"/>
            <a:chExt cx="8504421" cy="2077581"/>
          </a:xfrm>
        </p:grpSpPr>
        <p:sp>
          <p:nvSpPr>
            <p:cNvPr id="25" name="Cylinder 24"/>
            <p:cNvSpPr/>
            <p:nvPr/>
          </p:nvSpPr>
          <p:spPr>
            <a:xfrm rot="16200000">
              <a:off x="3238320" y="1666153"/>
              <a:ext cx="1911460" cy="4912217"/>
            </a:xfrm>
            <a:prstGeom prst="can">
              <a:avLst/>
            </a:prstGeom>
            <a:noFill/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6" name="Cylinder 25"/>
            <p:cNvSpPr/>
            <p:nvPr/>
          </p:nvSpPr>
          <p:spPr>
            <a:xfrm rot="16200000">
              <a:off x="3637033" y="1824193"/>
              <a:ext cx="1168604" cy="4846491"/>
            </a:xfrm>
            <a:prstGeom prst="can">
              <a:avLst/>
            </a:prstGeom>
            <a:noFill/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27" name="Rak pil 26"/>
            <p:cNvCxnSpPr/>
            <p:nvPr/>
          </p:nvCxnSpPr>
          <p:spPr>
            <a:xfrm>
              <a:off x="639579" y="4232990"/>
              <a:ext cx="868703" cy="2"/>
            </a:xfrm>
            <a:prstGeom prst="straightConnector1">
              <a:avLst/>
            </a:prstGeom>
            <a:ln>
              <a:solidFill>
                <a:srgbClr val="00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Rak pil 27"/>
            <p:cNvCxnSpPr/>
            <p:nvPr/>
          </p:nvCxnSpPr>
          <p:spPr>
            <a:xfrm rot="10800000" flipV="1">
              <a:off x="6278770" y="3463891"/>
              <a:ext cx="1844121" cy="28963"/>
            </a:xfrm>
            <a:prstGeom prst="straightConnector1">
              <a:avLst/>
            </a:prstGeom>
            <a:ln>
              <a:solidFill>
                <a:srgbClr val="00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9" name="Grupp 36"/>
            <p:cNvGrpSpPr/>
            <p:nvPr/>
          </p:nvGrpSpPr>
          <p:grpSpPr>
            <a:xfrm>
              <a:off x="2549953" y="4050106"/>
              <a:ext cx="1245864" cy="182886"/>
              <a:chOff x="4284133" y="5715000"/>
              <a:chExt cx="692125" cy="101600"/>
            </a:xfrm>
          </p:grpSpPr>
          <p:sp>
            <p:nvSpPr>
              <p:cNvPr id="40" name="Ellips 39"/>
              <p:cNvSpPr/>
              <p:nvPr/>
            </p:nvSpPr>
            <p:spPr>
              <a:xfrm>
                <a:off x="4284133" y="5715000"/>
                <a:ext cx="96295" cy="101600"/>
              </a:xfrm>
              <a:prstGeom prst="ellipse">
                <a:avLst/>
              </a:prstGeom>
              <a:noFill/>
              <a:ln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1" name="Ellips 40"/>
              <p:cNvSpPr/>
              <p:nvPr/>
            </p:nvSpPr>
            <p:spPr>
              <a:xfrm>
                <a:off x="4484680" y="5715000"/>
                <a:ext cx="96295" cy="101600"/>
              </a:xfrm>
              <a:prstGeom prst="ellipse">
                <a:avLst/>
              </a:prstGeom>
              <a:noFill/>
              <a:ln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2" name="Ellips 41"/>
              <p:cNvSpPr/>
              <p:nvPr/>
            </p:nvSpPr>
            <p:spPr>
              <a:xfrm>
                <a:off x="4685228" y="5715000"/>
                <a:ext cx="96295" cy="101600"/>
              </a:xfrm>
              <a:prstGeom prst="ellipse">
                <a:avLst/>
              </a:prstGeom>
              <a:noFill/>
              <a:ln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3" name="Ellips 42"/>
              <p:cNvSpPr/>
              <p:nvPr/>
            </p:nvSpPr>
            <p:spPr>
              <a:xfrm>
                <a:off x="4879963" y="5715000"/>
                <a:ext cx="96295" cy="101600"/>
              </a:xfrm>
              <a:prstGeom prst="ellipse">
                <a:avLst/>
              </a:prstGeom>
              <a:noFill/>
              <a:ln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30" name="Grupp 37"/>
            <p:cNvGrpSpPr/>
            <p:nvPr/>
          </p:nvGrpSpPr>
          <p:grpSpPr>
            <a:xfrm>
              <a:off x="2748076" y="4293952"/>
              <a:ext cx="1245864" cy="182886"/>
              <a:chOff x="4284133" y="5715000"/>
              <a:chExt cx="692125" cy="101600"/>
            </a:xfrm>
          </p:grpSpPr>
          <p:sp>
            <p:nvSpPr>
              <p:cNvPr id="36" name="Ellips 35"/>
              <p:cNvSpPr/>
              <p:nvPr/>
            </p:nvSpPr>
            <p:spPr>
              <a:xfrm>
                <a:off x="4284133" y="5715000"/>
                <a:ext cx="96295" cy="101600"/>
              </a:xfrm>
              <a:prstGeom prst="ellipse">
                <a:avLst/>
              </a:prstGeom>
              <a:noFill/>
              <a:ln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7" name="Ellips 36"/>
              <p:cNvSpPr/>
              <p:nvPr/>
            </p:nvSpPr>
            <p:spPr>
              <a:xfrm>
                <a:off x="4484680" y="5715000"/>
                <a:ext cx="96295" cy="101600"/>
              </a:xfrm>
              <a:prstGeom prst="ellipse">
                <a:avLst/>
              </a:prstGeom>
              <a:noFill/>
              <a:ln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8" name="Ellips 37"/>
              <p:cNvSpPr/>
              <p:nvPr/>
            </p:nvSpPr>
            <p:spPr>
              <a:xfrm>
                <a:off x="4685228" y="5715000"/>
                <a:ext cx="96295" cy="101600"/>
              </a:xfrm>
              <a:prstGeom prst="ellipse">
                <a:avLst/>
              </a:prstGeom>
              <a:noFill/>
              <a:ln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9" name="Ellips 38"/>
              <p:cNvSpPr/>
              <p:nvPr/>
            </p:nvSpPr>
            <p:spPr>
              <a:xfrm>
                <a:off x="4879963" y="5715000"/>
                <a:ext cx="96295" cy="101600"/>
              </a:xfrm>
              <a:prstGeom prst="ellipse">
                <a:avLst/>
              </a:prstGeom>
              <a:noFill/>
              <a:ln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31" name="Grupp 42"/>
            <p:cNvGrpSpPr/>
            <p:nvPr/>
          </p:nvGrpSpPr>
          <p:grpSpPr>
            <a:xfrm>
              <a:off x="2961440" y="4522558"/>
              <a:ext cx="1245864" cy="182886"/>
              <a:chOff x="4284133" y="5715000"/>
              <a:chExt cx="692125" cy="101600"/>
            </a:xfrm>
          </p:grpSpPr>
          <p:sp>
            <p:nvSpPr>
              <p:cNvPr id="32" name="Ellips 31"/>
              <p:cNvSpPr/>
              <p:nvPr/>
            </p:nvSpPr>
            <p:spPr>
              <a:xfrm>
                <a:off x="4284133" y="5715000"/>
                <a:ext cx="96295" cy="101600"/>
              </a:xfrm>
              <a:prstGeom prst="ellipse">
                <a:avLst/>
              </a:prstGeom>
              <a:noFill/>
              <a:ln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3" name="Ellips 32"/>
              <p:cNvSpPr/>
              <p:nvPr/>
            </p:nvSpPr>
            <p:spPr>
              <a:xfrm>
                <a:off x="4484680" y="5715000"/>
                <a:ext cx="96295" cy="101600"/>
              </a:xfrm>
              <a:prstGeom prst="ellipse">
                <a:avLst/>
              </a:prstGeom>
              <a:noFill/>
              <a:ln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4" name="Ellips 33"/>
              <p:cNvSpPr/>
              <p:nvPr/>
            </p:nvSpPr>
            <p:spPr>
              <a:xfrm>
                <a:off x="4685228" y="5715000"/>
                <a:ext cx="96295" cy="101600"/>
              </a:xfrm>
              <a:prstGeom prst="ellipse">
                <a:avLst/>
              </a:prstGeom>
              <a:noFill/>
              <a:ln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5" name="Ellips 34"/>
              <p:cNvSpPr/>
              <p:nvPr/>
            </p:nvSpPr>
            <p:spPr>
              <a:xfrm>
                <a:off x="4879963" y="5715000"/>
                <a:ext cx="96295" cy="101600"/>
              </a:xfrm>
              <a:prstGeom prst="ellipse">
                <a:avLst/>
              </a:prstGeom>
              <a:noFill/>
              <a:ln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23" name="textruta 22"/>
            <p:cNvSpPr txBox="1"/>
            <p:nvPr/>
          </p:nvSpPr>
          <p:spPr>
            <a:xfrm>
              <a:off x="776990" y="3272708"/>
              <a:ext cx="1326729" cy="89255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F</a:t>
              </a:r>
              <a:r>
                <a:rPr lang="sv-SE" sz="2600" baseline="-25000" dirty="0" smtClean="0">
                  <a:latin typeface="Arial" pitchFamily="34" charset="0"/>
                  <a:cs typeface="Arial" pitchFamily="34" charset="0"/>
                </a:rPr>
                <a:t>A0</a:t>
              </a:r>
              <a:endParaRPr lang="sv-SE" sz="2600" dirty="0" smtClean="0">
                <a:latin typeface="Arial" pitchFamily="34" charset="0"/>
                <a:cs typeface="Arial" pitchFamily="34" charset="0"/>
              </a:endParaRPr>
            </a:p>
            <a:p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T</a:t>
              </a:r>
              <a:r>
                <a:rPr lang="sv-SE" sz="2600" baseline="-25000" dirty="0" smtClean="0">
                  <a:latin typeface="Arial" pitchFamily="34" charset="0"/>
                  <a:cs typeface="Arial" pitchFamily="34" charset="0"/>
                </a:rPr>
                <a:t>0</a:t>
              </a:r>
              <a:endParaRPr lang="sv-SE" sz="26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" name="textruta 23"/>
            <p:cNvSpPr txBox="1"/>
            <p:nvPr/>
          </p:nvSpPr>
          <p:spPr>
            <a:xfrm>
              <a:off x="7101781" y="3000411"/>
              <a:ext cx="2042219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v-SE" sz="2600" dirty="0" err="1" smtClean="0">
                  <a:latin typeface="Arial" pitchFamily="34" charset="0"/>
                  <a:cs typeface="Arial" pitchFamily="34" charset="0"/>
                </a:rPr>
                <a:t>Coolant</a:t>
              </a:r>
              <a:endParaRPr lang="sv-SE" sz="26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4" name="textruta 43"/>
            <p:cNvSpPr txBox="1"/>
            <p:nvPr/>
          </p:nvSpPr>
          <p:spPr>
            <a:xfrm>
              <a:off x="3632635" y="3111168"/>
              <a:ext cx="1326729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T</a:t>
              </a:r>
              <a:r>
                <a:rPr lang="sv-SE" sz="2600" baseline="-25000" dirty="0" smtClean="0">
                  <a:latin typeface="Arial" pitchFamily="34" charset="0"/>
                  <a:cs typeface="Arial" pitchFamily="34" charset="0"/>
                </a:rPr>
                <a:t>a</a:t>
              </a:r>
              <a:endParaRPr lang="sv-SE" sz="2600" dirty="0"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45" name="Grupp 36"/>
            <p:cNvGrpSpPr/>
            <p:nvPr/>
          </p:nvGrpSpPr>
          <p:grpSpPr>
            <a:xfrm>
              <a:off x="2369838" y="3820531"/>
              <a:ext cx="1245864" cy="182886"/>
              <a:chOff x="4284133" y="5715000"/>
              <a:chExt cx="692125" cy="101600"/>
            </a:xfrm>
          </p:grpSpPr>
          <p:sp>
            <p:nvSpPr>
              <p:cNvPr id="46" name="Ellips 45"/>
              <p:cNvSpPr/>
              <p:nvPr/>
            </p:nvSpPr>
            <p:spPr>
              <a:xfrm>
                <a:off x="4284133" y="5715000"/>
                <a:ext cx="96295" cy="101600"/>
              </a:xfrm>
              <a:prstGeom prst="ellipse">
                <a:avLst/>
              </a:prstGeom>
              <a:noFill/>
              <a:ln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7" name="Ellips 46"/>
              <p:cNvSpPr/>
              <p:nvPr/>
            </p:nvSpPr>
            <p:spPr>
              <a:xfrm>
                <a:off x="4484680" y="5715000"/>
                <a:ext cx="96295" cy="101600"/>
              </a:xfrm>
              <a:prstGeom prst="ellipse">
                <a:avLst/>
              </a:prstGeom>
              <a:noFill/>
              <a:ln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8" name="Ellips 47"/>
              <p:cNvSpPr/>
              <p:nvPr/>
            </p:nvSpPr>
            <p:spPr>
              <a:xfrm>
                <a:off x="4685228" y="5715000"/>
                <a:ext cx="96295" cy="101600"/>
              </a:xfrm>
              <a:prstGeom prst="ellipse">
                <a:avLst/>
              </a:prstGeom>
              <a:noFill/>
              <a:ln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9" name="Ellips 48"/>
              <p:cNvSpPr/>
              <p:nvPr/>
            </p:nvSpPr>
            <p:spPr>
              <a:xfrm>
                <a:off x="4879963" y="5715000"/>
                <a:ext cx="96295" cy="101600"/>
              </a:xfrm>
              <a:prstGeom prst="ellipse">
                <a:avLst/>
              </a:prstGeom>
              <a:noFill/>
              <a:ln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sp>
        <p:nvSpPr>
          <p:cNvPr id="53" name="textruta 7"/>
          <p:cNvSpPr txBox="1"/>
          <p:nvPr/>
        </p:nvSpPr>
        <p:spPr>
          <a:xfrm>
            <a:off x="1051811" y="4415580"/>
            <a:ext cx="77724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600" dirty="0" smtClean="0">
                <a:latin typeface="Arial" pitchFamily="34" charset="0"/>
                <a:cs typeface="Arial" pitchFamily="34" charset="0"/>
              </a:rPr>
              <a:t>3A. </a:t>
            </a:r>
            <a:r>
              <a:rPr lang="en-US" sz="2600" u="sng" dirty="0">
                <a:solidFill>
                  <a:srgbClr val="FF00FF"/>
                </a:solidFill>
                <a:latin typeface="Arial" pitchFamily="34" charset="0"/>
                <a:cs typeface="Arial" pitchFamily="34" charset="0"/>
              </a:rPr>
              <a:t>PFR</a:t>
            </a:r>
            <a:r>
              <a:rPr lang="sv-SE" sz="2600" u="sng" dirty="0" smtClean="0">
                <a:latin typeface="Arial" pitchFamily="34" charset="0"/>
                <a:cs typeface="Arial" pitchFamily="34" charset="0"/>
              </a:rPr>
              <a:t> in terms of conversion</a:t>
            </a:r>
            <a:endParaRPr lang="sv-SE" sz="2600" u="sng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76887063"/>
              </p:ext>
            </p:extLst>
          </p:nvPr>
        </p:nvGraphicFramePr>
        <p:xfrm>
          <a:off x="777875" y="4816793"/>
          <a:ext cx="7993063" cy="1628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888" name="Equation" r:id="rId3" imgW="3517560" imgH="685800" progId="">
                  <p:embed/>
                </p:oleObj>
              </mc:Choice>
              <mc:Fallback>
                <p:oleObj name="Equation" r:id="rId3" imgW="3517560" imgH="685800" progId="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7875" y="4816793"/>
                        <a:ext cx="7993063" cy="1628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0" name="Slide Number Placeholder 4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C02DE-3705-034E-B67D-44EF38F104D2}" type="slidenum">
              <a:rPr lang="sv-SE" smtClean="0">
                <a:latin typeface="Arial" pitchFamily="34" charset="0"/>
                <a:cs typeface="Arial" pitchFamily="34" charset="0"/>
              </a:rPr>
              <a:pPr/>
              <a:t>9</a:t>
            </a:fld>
            <a:endParaRPr lang="sv-SE">
              <a:latin typeface="Arial" pitchFamily="34" charset="0"/>
              <a:cs typeface="Arial" pitchFamily="34" charset="0"/>
            </a:endParaRPr>
          </a:p>
        </p:txBody>
      </p:sp>
      <p:sp>
        <p:nvSpPr>
          <p:cNvPr id="55" name="Rubrik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 smtClean="0">
                <a:ln w="12700">
                  <a:noFill/>
                  <a:prstDash val="solid"/>
                </a:ln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User Friendly Equations Relate T and X or F</a:t>
            </a:r>
            <a:r>
              <a:rPr lang="en-US" sz="2800" baseline="-25000" dirty="0" smtClean="0">
                <a:ln w="12700">
                  <a:noFill/>
                  <a:prstDash val="solid"/>
                </a:ln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</a:t>
            </a:r>
            <a:br>
              <a:rPr lang="en-US" sz="2800" baseline="-25000" dirty="0" smtClean="0">
                <a:ln w="12700">
                  <a:noFill/>
                  <a:prstDash val="solid"/>
                </a:ln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endParaRPr lang="sv-SE" sz="2800" baseline="-25000" dirty="0">
              <a:ln w="12700">
                <a:noFill/>
                <a:prstDash val="solid"/>
              </a:ln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Lecture_1_draft_yellow">
  <a:themeElements>
    <a:clrScheme name="Anpassad 9">
      <a:dk1>
        <a:sysClr val="windowText" lastClr="000000"/>
      </a:dk1>
      <a:lt1>
        <a:srgbClr val="FFFFFF"/>
      </a:lt1>
      <a:dk2>
        <a:srgbClr val="000000"/>
      </a:dk2>
      <a:lt2>
        <a:srgbClr val="FFF700"/>
      </a:lt2>
      <a:accent1>
        <a:srgbClr val="FFE600"/>
      </a:accent1>
      <a:accent2>
        <a:srgbClr val="FF9E1E"/>
      </a:accent2>
      <a:accent3>
        <a:srgbClr val="9BBB59"/>
      </a:accent3>
      <a:accent4>
        <a:srgbClr val="982F00"/>
      </a:accent4>
      <a:accent5>
        <a:srgbClr val="C6491E"/>
      </a:accent5>
      <a:accent6>
        <a:srgbClr val="F79646"/>
      </a:accent6>
      <a:hlink>
        <a:srgbClr val="0000FF"/>
      </a:hlink>
      <a:folHlink>
        <a:srgbClr val="800080"/>
      </a:folHlink>
    </a:clrScheme>
    <a:fontScheme name="Egendom">
      <a:majorFont>
        <a:latin typeface="Franklin Gothic Book"/>
        <a:ea typeface=""/>
        <a:cs typeface=""/>
        <a:font script="Grek" typeface="Calibri"/>
        <a:font script="Cyrl" typeface="Calibri"/>
        <a:font script="Jpan" typeface="ＭＳ ゴシック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ヒラギノ明朝 Pro W3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gendom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Lecture_1_draft_yellow.thmx</Template>
  <TotalTime>3791</TotalTime>
  <Words>862</Words>
  <Application>Microsoft Office PowerPoint</Application>
  <PresentationFormat>On-screen Show (4:3)</PresentationFormat>
  <Paragraphs>211</Paragraphs>
  <Slides>35</Slides>
  <Notes>12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42" baseType="lpstr">
      <vt:lpstr>Arial</vt:lpstr>
      <vt:lpstr>Calibri</vt:lpstr>
      <vt:lpstr>Franklin Gothic Book</vt:lpstr>
      <vt:lpstr>Perpetua</vt:lpstr>
      <vt:lpstr>Wingdings 2</vt:lpstr>
      <vt:lpstr>Lecture_1_draft_yellow</vt:lpstr>
      <vt:lpstr>Equation</vt:lpstr>
      <vt:lpstr>Lecture 19</vt:lpstr>
      <vt:lpstr>Web Lecture 19 Class Lecture 17–Tuesday</vt:lpstr>
      <vt:lpstr>Today’s Lecture</vt:lpstr>
      <vt:lpstr>Energy Balance, Rationale and Overview</vt:lpstr>
      <vt:lpstr>Energy Balance, Rationale and Overview</vt:lpstr>
      <vt:lpstr>User Friendly Equations Relate T and X or Fi </vt:lpstr>
      <vt:lpstr>Adiabatic</vt:lpstr>
      <vt:lpstr>User Friendly Equations Relate T and X or Fi </vt:lpstr>
      <vt:lpstr>User Friendly Equations Relate T and X or Fi </vt:lpstr>
      <vt:lpstr>User Friendly Equations Relate T and X or Fi </vt:lpstr>
      <vt:lpstr>User Friendly Equations Relate T and X or Fi</vt:lpstr>
      <vt:lpstr>User Friendly Equations Relate T and X or Fi</vt:lpstr>
      <vt:lpstr>Energy Balance  Reactor with no Spatial Variations</vt:lpstr>
      <vt:lpstr>Energy Balance  Reactor with no Spatial Variations</vt:lpstr>
      <vt:lpstr>Energy Balance  Reactor with no Spatial Variations</vt:lpstr>
      <vt:lpstr>Energy Balance  Reactor with no Spatial Variations</vt:lpstr>
      <vt:lpstr>Energy Balance  Reactor with no Spatial Variations</vt:lpstr>
      <vt:lpstr>Energy Balance  Reactor with no Spatial Variations</vt:lpstr>
      <vt:lpstr>Energy Balance </vt:lpstr>
      <vt:lpstr>PowerPoint Presentation</vt:lpstr>
      <vt:lpstr>PowerPoint Presentation</vt:lpstr>
      <vt:lpstr>Intro to Heat Effects</vt:lpstr>
      <vt:lpstr>Intro to Heat Effects</vt:lpstr>
      <vt:lpstr>Intro to Heat Effects</vt:lpstr>
      <vt:lpstr>Intro to Heat Effects</vt:lpstr>
      <vt:lpstr>Intro to Heat Effects</vt:lpstr>
      <vt:lpstr>Intro to Heat Effects</vt:lpstr>
      <vt:lpstr>PowerPoint Presentation</vt:lpstr>
      <vt:lpstr>Adiabatic Energy Balance </vt:lpstr>
      <vt:lpstr>Example:  Adiabatic PFR</vt:lpstr>
      <vt:lpstr>Example:  Adiabatic PFR</vt:lpstr>
      <vt:lpstr>Example:  Adiabatic PFR</vt:lpstr>
      <vt:lpstr>Example:  Adiabatic PFR</vt:lpstr>
      <vt:lpstr>Example:  Adiabatic PFR</vt:lpstr>
      <vt:lpstr>End of Web Lecture 19 Class Lecture 17</vt:lpstr>
    </vt:vector>
  </TitlesOfParts>
  <Company>KTH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17</dc:title>
  <dc:creator>Akash Gupta</dc:creator>
  <cp:lastModifiedBy>alkuehne</cp:lastModifiedBy>
  <cp:revision>105</cp:revision>
  <dcterms:created xsi:type="dcterms:W3CDTF">2010-08-03T20:34:51Z</dcterms:created>
  <dcterms:modified xsi:type="dcterms:W3CDTF">2016-07-13T16:17:59Z</dcterms:modified>
</cp:coreProperties>
</file>