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44"/>
  </p:notesMasterIdLst>
  <p:sldIdLst>
    <p:sldId id="256" r:id="rId2"/>
    <p:sldId id="368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50" r:id="rId17"/>
    <p:sldId id="351" r:id="rId18"/>
    <p:sldId id="352" r:id="rId19"/>
    <p:sldId id="353" r:id="rId20"/>
    <p:sldId id="362" r:id="rId21"/>
    <p:sldId id="340" r:id="rId22"/>
    <p:sldId id="266" r:id="rId23"/>
    <p:sldId id="267" r:id="rId24"/>
    <p:sldId id="268" r:id="rId25"/>
    <p:sldId id="269" r:id="rId26"/>
    <p:sldId id="270" r:id="rId27"/>
    <p:sldId id="271" r:id="rId28"/>
    <p:sldId id="363" r:id="rId29"/>
    <p:sldId id="364" r:id="rId30"/>
    <p:sldId id="365" r:id="rId31"/>
    <p:sldId id="366" r:id="rId32"/>
    <p:sldId id="367" r:id="rId33"/>
    <p:sldId id="328" r:id="rId34"/>
    <p:sldId id="341" r:id="rId35"/>
    <p:sldId id="355" r:id="rId36"/>
    <p:sldId id="356" r:id="rId37"/>
    <p:sldId id="361" r:id="rId38"/>
    <p:sldId id="273" r:id="rId39"/>
    <p:sldId id="274" r:id="rId40"/>
    <p:sldId id="275" r:id="rId41"/>
    <p:sldId id="276" r:id="rId42"/>
    <p:sldId id="384" r:id="rId43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5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366FF"/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1008" y="90"/>
      </p:cViewPr>
      <p:guideLst>
        <p:guide orient="horz" pos="528"/>
        <p:guide pos="5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png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37E29B1-A18E-5647-8A00-06B6E6FF163E}" type="datetimeFigureOut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C3E444A-1C37-9D47-976F-381ACA4E968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121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BA5450-8E96-ED48-B6CB-4037584FA1D9}" type="slidenum">
              <a:rPr lang="en-US"/>
              <a:pPr/>
              <a:t>16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9392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19A2E5-C6B2-704A-9172-8FB528185803}" type="slidenum">
              <a:rPr lang="en-US"/>
              <a:pPr/>
              <a:t>25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7390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BD3B23-14DB-5A46-9DA4-9DC6FD557DF6}" type="slidenum">
              <a:rPr lang="en-US"/>
              <a:pPr/>
              <a:t>26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4112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DAF303-9D10-884C-9B59-01DC98FF42E1}" type="slidenum">
              <a:rPr lang="en-US"/>
              <a:pPr/>
              <a:t>27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4910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210BC-9AFB-8242-B8FE-A494E128C4DE}" type="slidenum">
              <a:rPr lang="en-US"/>
              <a:pPr/>
              <a:t>32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5001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DAF303-9D10-884C-9B59-01DC98FF42E1}" type="slidenum">
              <a:rPr lang="en-US"/>
              <a:pPr/>
              <a:t>33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4411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DB57E1-C9CC-4D99-A787-0AE5A8D36ABA}" type="slidenum">
              <a:rPr lang="en-US"/>
              <a:pPr/>
              <a:t>34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94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210BC-9AFB-8242-B8FE-A494E128C4DE}" type="slidenum">
              <a:rPr lang="en-US"/>
              <a:pPr/>
              <a:t>35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5131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210BC-9AFB-8242-B8FE-A494E128C4DE}" type="slidenum">
              <a:rPr lang="en-US"/>
              <a:pPr/>
              <a:t>36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5625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2975BB-BDE5-1448-B04C-89D18569DAA1}" type="slidenum">
              <a:rPr lang="en-US"/>
              <a:pPr/>
              <a:t>40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85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336E01-46ED-DA44-A7B2-5207BD68D08D}" type="slidenum">
              <a:rPr lang="en-US"/>
              <a:pPr/>
              <a:t>41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7526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C9262-2CF2-A244-8CFA-E09BF00F022F}" type="slidenum">
              <a:rPr lang="en-US"/>
              <a:pPr/>
              <a:t>17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44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C9262-2CF2-A244-8CFA-E09BF00F022F}" type="slidenum">
              <a:rPr lang="en-US"/>
              <a:pPr/>
              <a:t>18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4755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C9262-2CF2-A244-8CFA-E09BF00F022F}" type="slidenum">
              <a:rPr lang="en-US"/>
              <a:pPr/>
              <a:t>19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436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C9262-2CF2-A244-8CFA-E09BF00F022F}" type="slidenum">
              <a:rPr lang="en-US"/>
              <a:pPr/>
              <a:t>20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8428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5A0A8-6850-AF4E-AC3B-F907125D98CC}" type="slidenum">
              <a:rPr lang="en-US"/>
              <a:pPr/>
              <a:t>21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5492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2423D0-5F72-334C-AD3A-944CE1F69008}" type="slidenum">
              <a:rPr lang="en-US"/>
              <a:pPr/>
              <a:t>22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124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1B9C9D-F79D-CC46-B66D-0446C533CB60}" type="slidenum">
              <a:rPr lang="en-US"/>
              <a:pPr/>
              <a:t>23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329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12F89A-554D-A547-B88D-BBD770374558}" type="slidenum">
              <a:rPr lang="en-US"/>
              <a:pPr/>
              <a:t>24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7291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030C-FDF3-4458-8037-06DD7B805495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9BDFF-6242-4D17-93F1-F9C46A587AC3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8F0A-533F-4DDE-9D4D-0CDC3AF0AC1B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8B4F6-F373-4363-AB79-1F02BED362BB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37A76FF-A81F-40FF-A3A6-21664FAE326F}" type="datetime1">
              <a:rPr lang="sv-SE" smtClean="0"/>
              <a:pPr/>
              <a:t>2016-07-13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87C42543-6B77-3B41-B67E-D1413202DC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8C70-D25E-4D54-92B6-7EC17C665822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3497-ED60-49D1-A0A3-D83FB0B72D9C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4F55-E80C-4541-9DC6-BE2DA5C4E471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784E-D1E0-4282-B5A7-B8CA1C9B080B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44D6-2896-4451-8EDF-3CB94BAD1FC4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9A4D-FCCE-4CB0-A33D-30F520205FC0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D5EDF-7EF8-4AB1-97E5-19D354AB47D2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5444-49A8-449D-9621-5B694CD54D23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A3217CE-0C12-48D9-9FA3-07624582181C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EE5E742-7FEB-C64B-A4DB-2BAB2C728B0C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6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5.w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3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6.wmf"/><Relationship Id="rId5" Type="http://schemas.openxmlformats.org/officeDocument/2006/relationships/oleObject" Target="../embeddings/Microsoft_Word_97_-_2003_Document2.doc"/><Relationship Id="rId4" Type="http://schemas.openxmlformats.org/officeDocument/2006/relationships/oleObject" Target="../embeddings/oleObject3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7.wmf"/><Relationship Id="rId5" Type="http://schemas.openxmlformats.org/officeDocument/2006/relationships/oleObject" Target="../embeddings/Microsoft_Word_97_-_2003_Document3.doc"/><Relationship Id="rId4" Type="http://schemas.openxmlformats.org/officeDocument/2006/relationships/oleObject" Target="../embeddings/oleObject3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8.wmf"/><Relationship Id="rId5" Type="http://schemas.openxmlformats.org/officeDocument/2006/relationships/oleObject" Target="../embeddings/Microsoft_Word_97_-_2003_Document4.doc"/><Relationship Id="rId4" Type="http://schemas.openxmlformats.org/officeDocument/2006/relationships/oleObject" Target="../embeddings/oleObject3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9.wmf"/><Relationship Id="rId5" Type="http://schemas.openxmlformats.org/officeDocument/2006/relationships/oleObject" Target="../embeddings/Microsoft_Word_97_-_2003_Document5.doc"/><Relationship Id="rId4" Type="http://schemas.openxmlformats.org/officeDocument/2006/relationships/oleObject" Target="../embeddings/oleObject3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0.emf"/><Relationship Id="rId5" Type="http://schemas.openxmlformats.org/officeDocument/2006/relationships/oleObject" Target="../embeddings/Microsoft_Word_97_-_2003_Document6.doc"/><Relationship Id="rId4" Type="http://schemas.openxmlformats.org/officeDocument/2006/relationships/oleObject" Target="../embeddings/oleObject3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1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3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6.png"/><Relationship Id="rId5" Type="http://schemas.openxmlformats.org/officeDocument/2006/relationships/oleObject" Target="../embeddings/Microsoft_Word_97_-_2003_Document7.doc"/><Relationship Id="rId4" Type="http://schemas.openxmlformats.org/officeDocument/2006/relationships/oleObject" Target="../embeddings/oleObject44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7.png"/><Relationship Id="rId5" Type="http://schemas.openxmlformats.org/officeDocument/2006/relationships/oleObject" Target="../embeddings/Microsoft_Word_97_-_2003_Document8.doc"/><Relationship Id="rId4" Type="http://schemas.openxmlformats.org/officeDocument/2006/relationships/oleObject" Target="../embeddings/oleObject45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51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52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Document10.doc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5.wmf"/><Relationship Id="rId5" Type="http://schemas.openxmlformats.org/officeDocument/2006/relationships/oleObject" Target="../embeddings/Microsoft_Word_97_-_2003_Document9.doc"/><Relationship Id="rId4" Type="http://schemas.openxmlformats.org/officeDocument/2006/relationships/oleObject" Target="../embeddings/oleObject51.bin"/><Relationship Id="rId9" Type="http://schemas.openxmlformats.org/officeDocument/2006/relationships/image" Target="../media/image56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Document12.doc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57.wmf"/><Relationship Id="rId5" Type="http://schemas.openxmlformats.org/officeDocument/2006/relationships/oleObject" Target="../embeddings/Microsoft_Word_97_-_2003_Document11.doc"/><Relationship Id="rId4" Type="http://schemas.openxmlformats.org/officeDocument/2006/relationships/oleObject" Target="../embeddings/oleObject53.bin"/><Relationship Id="rId9" Type="http://schemas.openxmlformats.org/officeDocument/2006/relationships/image" Target="../media/image58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cs typeface=""/>
              </a:rPr>
              <a:t>Chemical Reaction Engineering</a:t>
            </a:r>
            <a:r>
              <a:rPr lang="en-US" dirty="0" smtClean="0">
                <a:cs typeface=""/>
              </a:rPr>
              <a:t> (CRE) is the field that studies the rates and mechanisms of chemical reactions and the design of the reactors in which they take place.</a:t>
            </a:r>
            <a:endParaRPr lang="sv-SE" dirty="0" smtClean="0">
              <a:cs typeface=""/>
            </a:endParaRPr>
          </a:p>
          <a:p>
            <a:endParaRPr lang="sv-SE" dirty="0">
              <a:cs typeface="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Lecture 21</a:t>
            </a:r>
            <a:endParaRPr lang="sv-S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Heat Exchange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400" y="1438275"/>
            <a:ext cx="7315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14350" indent="-514350" algn="just" eaLnBrk="0" hangingPunct="0">
              <a:buFont typeface="+mj-lt"/>
              <a:buAutoNum type="alphaLcParenR" startAt="3"/>
            </a:pPr>
            <a:r>
              <a:rPr lang="en-US" sz="24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Variable T</a:t>
            </a:r>
            <a:r>
              <a:rPr lang="en-US" sz="2400" b="1" baseline="-25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lang="en-US" sz="24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Co-Current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. Plot X, </a:t>
            </a:r>
            <a:r>
              <a:rPr lang="en-US" sz="24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X</a:t>
            </a:r>
            <a:r>
              <a:rPr lang="en-US" sz="2400" baseline="-250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e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, T, T</a:t>
            </a:r>
            <a:r>
              <a:rPr lang="en-US" sz="2400" baseline="-25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and </a:t>
            </a:r>
            <a:r>
              <a:rPr lang="en-US" sz="2400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of disappearance of A when there is a heat loss to the coolant and the coolant temperature varies along the length of the reactor for V = 40 dm</a:t>
            </a:r>
            <a:r>
              <a:rPr lang="en-US" sz="2400" baseline="30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3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. The coolant enters at 300 K. How do these curves differ from those in the adiabatic case and part (a) and (</a:t>
            </a:r>
            <a:r>
              <a:rPr lang="en-US" sz="24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b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)?</a:t>
            </a:r>
            <a:endParaRPr lang="en-US" sz="2400" b="1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4400" y="4118590"/>
            <a:ext cx="7315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14350" indent="-514350" algn="just" eaLnBrk="0" hangingPunct="0">
              <a:buFont typeface="+mj-lt"/>
              <a:buAutoNum type="alphaLcParenR" startAt="4"/>
            </a:pPr>
            <a:r>
              <a:rPr lang="en-US" sz="24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Variable T</a:t>
            </a:r>
            <a:r>
              <a:rPr lang="en-US" sz="2400" b="1" baseline="-25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lang="en-US" sz="24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Countercurrent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. Plot X, </a:t>
            </a:r>
            <a:r>
              <a:rPr lang="en-US" sz="24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X</a:t>
            </a:r>
            <a:r>
              <a:rPr lang="en-US" sz="2400" baseline="-250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e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, T, T</a:t>
            </a:r>
            <a:r>
              <a:rPr lang="en-US" sz="2400" baseline="-25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and </a:t>
            </a:r>
            <a:r>
              <a:rPr lang="en-US" sz="2400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of disappearance of A when there is a heat loss to the coolant and the coolant temperature varies along the length of the reactor for V = 20 dm</a:t>
            </a:r>
            <a:r>
              <a:rPr lang="en-US" sz="2400" baseline="30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3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. The coolant enters at 300 K. How do these curves differ from those in the adiabatic case and part (a) and (</a:t>
            </a:r>
            <a:r>
              <a:rPr lang="en-US" sz="24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b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)?</a:t>
            </a:r>
            <a:endParaRPr lang="en-US" sz="24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Heat Exchange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30274" y="1411662"/>
            <a:ext cx="3870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 dirty="0">
                <a:latin typeface="Arial" pitchFamily="34" charset="0"/>
                <a:cs typeface="Arial" pitchFamily="34" charset="0"/>
              </a:rPr>
              <a:t>Example: </a:t>
            </a:r>
            <a:r>
              <a:rPr lang="en-US" sz="2600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en-US" sz="2600" u="sng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600" u="sng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u="sng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  <p:grpSp>
        <p:nvGrpSpPr>
          <p:cNvPr id="8" name="Grupp 13"/>
          <p:cNvGrpSpPr/>
          <p:nvPr/>
        </p:nvGrpSpPr>
        <p:grpSpPr>
          <a:xfrm>
            <a:off x="990600" y="2353733"/>
            <a:ext cx="7443788" cy="3837517"/>
            <a:chOff x="990600" y="2353733"/>
            <a:chExt cx="7443788" cy="3837517"/>
          </a:xfrm>
        </p:grpSpPr>
        <p:grpSp>
          <p:nvGrpSpPr>
            <p:cNvPr id="9" name="Grupp 12"/>
            <p:cNvGrpSpPr/>
            <p:nvPr/>
          </p:nvGrpSpPr>
          <p:grpSpPr>
            <a:xfrm>
              <a:off x="990600" y="2353733"/>
              <a:ext cx="7443788" cy="3837517"/>
              <a:chOff x="990600" y="2523063"/>
              <a:chExt cx="7443788" cy="3837517"/>
            </a:xfrm>
          </p:grpSpPr>
          <p:sp>
            <p:nvSpPr>
              <p:cNvPr id="11" name="Rektangel 8"/>
              <p:cNvSpPr/>
              <p:nvPr/>
            </p:nvSpPr>
            <p:spPr>
              <a:xfrm>
                <a:off x="990600" y="2523063"/>
                <a:ext cx="7010400" cy="3493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5) Parameters</a:t>
                </a:r>
              </a:p>
              <a:p>
                <a:pPr marL="228600" indent="-228600">
                  <a:spcBef>
                    <a:spcPct val="50000"/>
                  </a:spcBef>
                  <a:buClr>
                    <a:srgbClr val="FFFF00"/>
                  </a:buClr>
                  <a:buFont typeface="Arial" pitchFamily="34" charset="0"/>
                  <a:buChar char="•"/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For adiabatic:</a:t>
                </a:r>
              </a:p>
              <a:p>
                <a:pPr marL="228600" indent="-228600">
                  <a:spcBef>
                    <a:spcPct val="50000"/>
                  </a:spcBef>
                  <a:buClr>
                    <a:srgbClr val="FFFF00"/>
                  </a:buClr>
                  <a:buFont typeface="Arial" pitchFamily="34" charset="0"/>
                  <a:buChar char="•"/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Constant T</a:t>
                </a:r>
                <a:r>
                  <a:rPr lang="en-US" sz="2600" baseline="-25000" dirty="0" smtClean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marL="228600" indent="-228600">
                  <a:spcBef>
                    <a:spcPct val="50000"/>
                  </a:spcBef>
                  <a:buClr>
                    <a:srgbClr val="FFFF00"/>
                  </a:buClr>
                  <a:buFont typeface="Arial" pitchFamily="34" charset="0"/>
                  <a:buChar char="•"/>
                </a:pPr>
                <a:endParaRPr lang="en-US" sz="2600" dirty="0" smtClean="0">
                  <a:latin typeface="Arial" pitchFamily="34" charset="0"/>
                  <a:cs typeface="Arial" pitchFamily="34" charset="0"/>
                </a:endParaRPr>
              </a:p>
              <a:p>
                <a:pPr marL="228600" indent="-228600">
                  <a:spcBef>
                    <a:spcPct val="50000"/>
                  </a:spcBef>
                  <a:buClr>
                    <a:srgbClr val="FFFF00"/>
                  </a:buClr>
                  <a:buFont typeface="Arial" pitchFamily="34" charset="0"/>
                  <a:buChar char="•"/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Co-current: 			    Equations as is </a:t>
                </a:r>
              </a:p>
              <a:p>
                <a:pPr marL="228600" indent="-228600">
                  <a:spcBef>
                    <a:spcPct val="50000"/>
                  </a:spcBef>
                  <a:buClr>
                    <a:srgbClr val="FFFF00"/>
                  </a:buClr>
                  <a:buFont typeface="Arial" pitchFamily="34" charset="0"/>
                  <a:buChar char="•"/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Counter-current: </a:t>
                </a:r>
                <a:endParaRPr lang="en-US" sz="2600" dirty="0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12" name="Object 3"/>
              <p:cNvGraphicFramePr>
                <a:graphicFrameLocks noChangeAspect="1"/>
              </p:cNvGraphicFramePr>
              <p:nvPr/>
            </p:nvGraphicFramePr>
            <p:xfrm>
              <a:off x="4076700" y="3584043"/>
              <a:ext cx="1101725" cy="8302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8131" name="Equation" r:id="rId3" imgW="520560" imgH="393480" progId="Equation.3">
                      <p:embed/>
                    </p:oleObj>
                  </mc:Choice>
                  <mc:Fallback>
                    <p:oleObj name="Equation" r:id="rId3" imgW="52056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76700" y="3584043"/>
                            <a:ext cx="1101725" cy="8302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Object 4"/>
              <p:cNvGraphicFramePr>
                <a:graphicFrameLocks noChangeAspect="1"/>
              </p:cNvGraphicFramePr>
              <p:nvPr/>
            </p:nvGraphicFramePr>
            <p:xfrm>
              <a:off x="4102100" y="5536668"/>
              <a:ext cx="4332288" cy="8239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8132" name="Equation" r:id="rId5" imgW="2070000" imgH="393480" progId="Equation.3">
                      <p:embed/>
                    </p:oleObj>
                  </mc:Choice>
                  <mc:Fallback>
                    <p:oleObj name="Equation" r:id="rId5" imgW="207000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02100" y="5536668"/>
                            <a:ext cx="4332288" cy="8239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2481218"/>
                </p:ext>
              </p:extLst>
            </p:nvPr>
          </p:nvGraphicFramePr>
          <p:xfrm>
            <a:off x="4141788" y="2998788"/>
            <a:ext cx="939800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8133" name="Equation" r:id="rId7" imgW="444240" imgH="177480" progId="Equation.3">
                    <p:embed/>
                  </p:oleObj>
                </mc:Choice>
                <mc:Fallback>
                  <p:oleObj name="Equation" r:id="rId7" imgW="4442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1788" y="2998788"/>
                          <a:ext cx="939800" cy="374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4790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1) Mole </a:t>
            </a: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Balances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181926"/>
              </p:ext>
            </p:extLst>
          </p:nvPr>
        </p:nvGraphicFramePr>
        <p:xfrm>
          <a:off x="3981450" y="1892295"/>
          <a:ext cx="3128963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49" name="Equation" r:id="rId3" imgW="1320480" imgH="393480" progId="Equation.3">
                  <p:embed/>
                </p:oleObj>
              </mc:Choice>
              <mc:Fallback>
                <p:oleObj name="Equation" r:id="rId3" imgW="1320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450" y="1892295"/>
                        <a:ext cx="3128963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545369"/>
              </p:ext>
            </p:extLst>
          </p:nvPr>
        </p:nvGraphicFramePr>
        <p:xfrm>
          <a:off x="4062413" y="3038475"/>
          <a:ext cx="2971800" cy="167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50" name="Equation" r:id="rId5" imgW="1308100" imgH="736600" progId="Equation.3">
                  <p:embed/>
                </p:oleObj>
              </mc:Choice>
              <mc:Fallback>
                <p:oleObj name="Equation" r:id="rId5" imgW="1308100" imgH="736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2413" y="3038475"/>
                        <a:ext cx="2971800" cy="167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107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2) Rate </a:t>
            </a:r>
            <a:r>
              <a:rPr lang="en-US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Laws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370154"/>
              </p:ext>
            </p:extLst>
          </p:nvPr>
        </p:nvGraphicFramePr>
        <p:xfrm>
          <a:off x="3348038" y="1531938"/>
          <a:ext cx="3757612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85" name="Equation" r:id="rId3" imgW="1523880" imgH="482400" progId="Equation.3">
                  <p:embed/>
                </p:oleObj>
              </mc:Choice>
              <mc:Fallback>
                <p:oleObj name="Equation" r:id="rId3" imgW="1523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531938"/>
                        <a:ext cx="3757612" cy="119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611710"/>
              </p:ext>
            </p:extLst>
          </p:nvPr>
        </p:nvGraphicFramePr>
        <p:xfrm>
          <a:off x="3341688" y="3267075"/>
          <a:ext cx="4267200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86" name="Equation" r:id="rId5" imgW="1815840" imgH="507960" progId="Equation.3">
                  <p:embed/>
                </p:oleObj>
              </mc:Choice>
              <mc:Fallback>
                <p:oleObj name="Equation" r:id="rId5" imgW="1815840" imgH="507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688" y="3267075"/>
                        <a:ext cx="4267200" cy="119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016567"/>
              </p:ext>
            </p:extLst>
          </p:nvPr>
        </p:nvGraphicFramePr>
        <p:xfrm>
          <a:off x="3328988" y="5091113"/>
          <a:ext cx="5164137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87" name="Equation" r:id="rId7" imgW="2349360" imgH="507960" progId="Equation.3">
                  <p:embed/>
                </p:oleObj>
              </mc:Choice>
              <mc:Fallback>
                <p:oleObj name="Equation" r:id="rId7" imgW="2349360" imgH="5079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8988" y="5091113"/>
                        <a:ext cx="5164137" cy="111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226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3) Stoichiometry</a:t>
            </a:r>
            <a:endParaRPr lang="en-US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325549"/>
              </p:ext>
            </p:extLst>
          </p:nvPr>
        </p:nvGraphicFramePr>
        <p:xfrm>
          <a:off x="3770313" y="1793876"/>
          <a:ext cx="4764087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09" name="Equation" r:id="rId3" imgW="1816100" imgH="241300" progId="Equation.3">
                  <p:embed/>
                </p:oleObj>
              </mc:Choice>
              <mc:Fallback>
                <p:oleObj name="Equation" r:id="rId3" imgW="1816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313" y="1793876"/>
                        <a:ext cx="4764087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917035"/>
              </p:ext>
            </p:extLst>
          </p:nvPr>
        </p:nvGraphicFramePr>
        <p:xfrm>
          <a:off x="3824288" y="2506663"/>
          <a:ext cx="356711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10" name="Equation" r:id="rId5" imgW="1485900" imgH="241300" progId="Equation.3">
                  <p:embed/>
                </p:oleObj>
              </mc:Choice>
              <mc:Fallback>
                <p:oleObj name="Equation" r:id="rId5" imgW="14859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4288" y="2506663"/>
                        <a:ext cx="3567112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780134"/>
              </p:ext>
            </p:extLst>
          </p:nvPr>
        </p:nvGraphicFramePr>
        <p:xfrm>
          <a:off x="3809669" y="3236559"/>
          <a:ext cx="4540250" cy="347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11" name="Equation" r:id="rId7" imgW="1892160" imgH="1447560" progId="Equation.3">
                  <p:embed/>
                </p:oleObj>
              </mc:Choice>
              <mc:Fallback>
                <p:oleObj name="Equation" r:id="rId7" imgW="1892160" imgH="1447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669" y="3236559"/>
                        <a:ext cx="4540250" cy="347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846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Parameters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892526"/>
              </p:ext>
            </p:extLst>
          </p:nvPr>
        </p:nvGraphicFramePr>
        <p:xfrm>
          <a:off x="3244850" y="1933575"/>
          <a:ext cx="4897438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33" name="Equation" r:id="rId3" imgW="2044440" imgH="457200" progId="Equation.3">
                  <p:embed/>
                </p:oleObj>
              </mc:Choice>
              <mc:Fallback>
                <p:oleObj name="Equation" r:id="rId3" imgW="2044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1933575"/>
                        <a:ext cx="4897438" cy="1098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5195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1"/>
          <p:cNvGrpSpPr/>
          <p:nvPr/>
        </p:nvGrpSpPr>
        <p:grpSpPr>
          <a:xfrm>
            <a:off x="702424" y="2507633"/>
            <a:ext cx="8318587" cy="3565525"/>
            <a:chOff x="702424" y="2253638"/>
            <a:chExt cx="8318587" cy="3565525"/>
          </a:xfrm>
        </p:grpSpPr>
        <p:sp>
          <p:nvSpPr>
            <p:cNvPr id="9" name="Rektangel 8"/>
            <p:cNvSpPr/>
            <p:nvPr/>
          </p:nvSpPr>
          <p:spPr>
            <a:xfrm>
              <a:off x="702424" y="2376253"/>
              <a:ext cx="269817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4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3) Stoichiometry:</a:t>
              </a:r>
              <a:br>
                <a:rPr lang="en-US" sz="24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24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Gas Phase </a:t>
              </a:r>
              <a:endParaRPr lang="en-US" sz="2400" dirty="0"/>
            </a:p>
            <a:p>
              <a:pPr defTabSz="914400">
                <a:defRPr/>
              </a:pPr>
              <a:endPara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3312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1511832"/>
                </p:ext>
              </p:extLst>
            </p:nvPr>
          </p:nvGraphicFramePr>
          <p:xfrm>
            <a:off x="3318711" y="2253638"/>
            <a:ext cx="5702300" cy="3565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141" name="Equation" r:id="rId4" imgW="2781300" imgH="1739900" progId="Equation.3">
                    <p:embed/>
                  </p:oleObj>
                </mc:Choice>
                <mc:Fallback>
                  <p:oleObj name="Equation" r:id="rId4" imgW="2781300" imgH="17399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8711" y="2253638"/>
                          <a:ext cx="5702300" cy="3565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930274" y="1455368"/>
            <a:ext cx="47720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 dirty="0">
                <a:latin typeface="Arial" pitchFamily="34" charset="0"/>
                <a:cs typeface="Arial" pitchFamily="34" charset="0"/>
              </a:rPr>
              <a:t>Example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Reversible Reactions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710517"/>
              </p:ext>
            </p:extLst>
          </p:nvPr>
        </p:nvGraphicFramePr>
        <p:xfrm>
          <a:off x="920750" y="2638425"/>
          <a:ext cx="4314825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89" name="Equation" r:id="rId4" imgW="1879600" imgH="876300" progId="Equation.3">
                  <p:embed/>
                </p:oleObj>
              </mc:Choice>
              <mc:Fallback>
                <p:oleObj name="Equation" r:id="rId4" imgW="1879600" imgH="876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2638425"/>
                        <a:ext cx="4314825" cy="200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Reversible Reactions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b="1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30274" y="1455368"/>
            <a:ext cx="47720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 dirty="0">
                <a:latin typeface="Arial" pitchFamily="34" charset="0"/>
                <a:cs typeface="Arial" pitchFamily="34" charset="0"/>
              </a:rPr>
              <a:t>Example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" name="Grupp 43"/>
          <p:cNvGrpSpPr/>
          <p:nvPr/>
        </p:nvGrpSpPr>
        <p:grpSpPr>
          <a:xfrm>
            <a:off x="892174" y="2147050"/>
            <a:ext cx="5240396" cy="2059063"/>
            <a:chOff x="892174" y="2147050"/>
            <a:chExt cx="5240396" cy="2059063"/>
          </a:xfrm>
        </p:grpSpPr>
        <p:grpSp>
          <p:nvGrpSpPr>
            <p:cNvPr id="2" name="Grupp 38"/>
            <p:cNvGrpSpPr/>
            <p:nvPr/>
          </p:nvGrpSpPr>
          <p:grpSpPr>
            <a:xfrm>
              <a:off x="892174" y="2147050"/>
              <a:ext cx="5240396" cy="2059063"/>
              <a:chOff x="777875" y="4410498"/>
              <a:chExt cx="3429000" cy="1347327"/>
            </a:xfrm>
          </p:grpSpPr>
          <p:sp>
            <p:nvSpPr>
              <p:cNvPr id="114700" name="Text Box 12"/>
              <p:cNvSpPr txBox="1">
                <a:spLocks noChangeArrowheads="1"/>
              </p:cNvSpPr>
              <p:nvPr/>
            </p:nvSpPr>
            <p:spPr bwMode="auto">
              <a:xfrm>
                <a:off x="810962" y="4410498"/>
                <a:ext cx="2387600" cy="322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Exothermic Case: </a:t>
                </a:r>
                <a:endParaRPr lang="en-US" sz="2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" name="Grupp 32"/>
              <p:cNvGrpSpPr/>
              <p:nvPr/>
            </p:nvGrpSpPr>
            <p:grpSpPr>
              <a:xfrm>
                <a:off x="2454275" y="4749800"/>
                <a:ext cx="1752600" cy="1008025"/>
                <a:chOff x="2286000" y="1676400"/>
                <a:chExt cx="1752600" cy="1008025"/>
              </a:xfrm>
            </p:grpSpPr>
            <p:sp>
              <p:nvSpPr>
                <p:cNvPr id="114705" name="Line 17"/>
                <p:cNvSpPr>
                  <a:spLocks noChangeShapeType="1"/>
                </p:cNvSpPr>
                <p:nvPr/>
              </p:nvSpPr>
              <p:spPr bwMode="auto">
                <a:xfrm>
                  <a:off x="26670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6" name="Line 18"/>
                <p:cNvSpPr>
                  <a:spLocks noChangeShapeType="1"/>
                </p:cNvSpPr>
                <p:nvPr/>
              </p:nvSpPr>
              <p:spPr bwMode="auto">
                <a:xfrm>
                  <a:off x="26670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286000" y="1676400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X</a:t>
                  </a:r>
                  <a:r>
                    <a:rPr lang="en-US" sz="2600" baseline="-25000">
                      <a:latin typeface="Arial" pitchFamily="34" charset="0"/>
                      <a:cs typeface="Arial" pitchFamily="34" charset="0"/>
                    </a:rPr>
                    <a:t>e</a:t>
                  </a:r>
                </a:p>
              </p:txBody>
            </p:sp>
            <p:sp>
              <p:nvSpPr>
                <p:cNvPr id="11470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810000" y="2362200"/>
                  <a:ext cx="2286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</p:grpSp>
          <p:grpSp>
            <p:nvGrpSpPr>
              <p:cNvPr id="4" name="Grupp 31"/>
              <p:cNvGrpSpPr/>
              <p:nvPr/>
            </p:nvGrpSpPr>
            <p:grpSpPr>
              <a:xfrm>
                <a:off x="777875" y="4749799"/>
                <a:ext cx="1828800" cy="1008025"/>
                <a:chOff x="609600" y="1676399"/>
                <a:chExt cx="1828800" cy="1008025"/>
              </a:xfrm>
            </p:grpSpPr>
            <p:sp>
              <p:nvSpPr>
                <p:cNvPr id="114701" name="Line 13"/>
                <p:cNvSpPr>
                  <a:spLocks noChangeShapeType="1"/>
                </p:cNvSpPr>
                <p:nvPr/>
              </p:nvSpPr>
              <p:spPr bwMode="auto">
                <a:xfrm>
                  <a:off x="9906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2" name="Line 14"/>
                <p:cNvSpPr>
                  <a:spLocks noChangeShapeType="1"/>
                </p:cNvSpPr>
                <p:nvPr/>
              </p:nvSpPr>
              <p:spPr bwMode="auto">
                <a:xfrm>
                  <a:off x="9906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609600" y="1676399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K</a:t>
                  </a:r>
                  <a:r>
                    <a:rPr lang="en-US" sz="2600" baseline="-25000" dirty="0" smtClean="0">
                      <a:latin typeface="Arial" pitchFamily="34" charset="0"/>
                      <a:cs typeface="Arial" pitchFamily="34" charset="0"/>
                    </a:rPr>
                    <a:t>C</a:t>
                  </a:r>
                  <a:endParaRPr lang="en-US" sz="26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133600" y="2362199"/>
                  <a:ext cx="3048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</p:grpSp>
        </p:grpSp>
        <p:sp>
          <p:nvSpPr>
            <p:cNvPr id="42" name="Frihandsfigur 41"/>
            <p:cNvSpPr/>
            <p:nvPr/>
          </p:nvSpPr>
          <p:spPr>
            <a:xfrm>
              <a:off x="1473200" y="2819400"/>
              <a:ext cx="1346200" cy="812800"/>
            </a:xfrm>
            <a:custGeom>
              <a:avLst/>
              <a:gdLst>
                <a:gd name="connsiteX0" fmla="*/ 0 w 1346200"/>
                <a:gd name="connsiteY0" fmla="*/ 0 h 812800"/>
                <a:gd name="connsiteX1" fmla="*/ 414867 w 1346200"/>
                <a:gd name="connsiteY1" fmla="*/ 110067 h 812800"/>
                <a:gd name="connsiteX2" fmla="*/ 863600 w 1346200"/>
                <a:gd name="connsiteY2" fmla="*/ 584200 h 812800"/>
                <a:gd name="connsiteX3" fmla="*/ 1346200 w 1346200"/>
                <a:gd name="connsiteY3" fmla="*/ 81280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200" h="812800">
                  <a:moveTo>
                    <a:pt x="0" y="0"/>
                  </a:moveTo>
                  <a:cubicBezTo>
                    <a:pt x="135467" y="6350"/>
                    <a:pt x="270934" y="12700"/>
                    <a:pt x="414867" y="110067"/>
                  </a:cubicBezTo>
                  <a:cubicBezTo>
                    <a:pt x="558800" y="207434"/>
                    <a:pt x="708378" y="467078"/>
                    <a:pt x="863600" y="584200"/>
                  </a:cubicBezTo>
                  <a:cubicBezTo>
                    <a:pt x="1018822" y="701322"/>
                    <a:pt x="1346200" y="812800"/>
                    <a:pt x="1346200" y="8128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rihandsfigur 42"/>
            <p:cNvSpPr/>
            <p:nvPr/>
          </p:nvSpPr>
          <p:spPr>
            <a:xfrm>
              <a:off x="4040913" y="2819400"/>
              <a:ext cx="1346200" cy="812800"/>
            </a:xfrm>
            <a:custGeom>
              <a:avLst/>
              <a:gdLst>
                <a:gd name="connsiteX0" fmla="*/ 0 w 1346200"/>
                <a:gd name="connsiteY0" fmla="*/ 0 h 812800"/>
                <a:gd name="connsiteX1" fmla="*/ 414867 w 1346200"/>
                <a:gd name="connsiteY1" fmla="*/ 110067 h 812800"/>
                <a:gd name="connsiteX2" fmla="*/ 863600 w 1346200"/>
                <a:gd name="connsiteY2" fmla="*/ 584200 h 812800"/>
                <a:gd name="connsiteX3" fmla="*/ 1346200 w 1346200"/>
                <a:gd name="connsiteY3" fmla="*/ 81280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200" h="812800">
                  <a:moveTo>
                    <a:pt x="0" y="0"/>
                  </a:moveTo>
                  <a:cubicBezTo>
                    <a:pt x="135467" y="6350"/>
                    <a:pt x="270934" y="12700"/>
                    <a:pt x="414867" y="110067"/>
                  </a:cubicBezTo>
                  <a:cubicBezTo>
                    <a:pt x="558800" y="207434"/>
                    <a:pt x="708378" y="467078"/>
                    <a:pt x="863600" y="584200"/>
                  </a:cubicBezTo>
                  <a:cubicBezTo>
                    <a:pt x="1018822" y="701322"/>
                    <a:pt x="1346200" y="812800"/>
                    <a:pt x="1346200" y="8128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" name="Grupp 46"/>
          <p:cNvGrpSpPr/>
          <p:nvPr/>
        </p:nvGrpSpPr>
        <p:grpSpPr>
          <a:xfrm>
            <a:off x="914399" y="4426240"/>
            <a:ext cx="6288472" cy="2125371"/>
            <a:chOff x="914399" y="4426240"/>
            <a:chExt cx="6288472" cy="2125371"/>
          </a:xfrm>
        </p:grpSpPr>
        <p:grpSp>
          <p:nvGrpSpPr>
            <p:cNvPr id="5" name="Grupp 39"/>
            <p:cNvGrpSpPr/>
            <p:nvPr/>
          </p:nvGrpSpPr>
          <p:grpSpPr>
            <a:xfrm>
              <a:off x="914399" y="4426240"/>
              <a:ext cx="6288472" cy="2125371"/>
              <a:chOff x="4664075" y="4367110"/>
              <a:chExt cx="4114800" cy="1390716"/>
            </a:xfrm>
          </p:grpSpPr>
          <p:grpSp>
            <p:nvGrpSpPr>
              <p:cNvPr id="6" name="Grupp 33"/>
              <p:cNvGrpSpPr/>
              <p:nvPr/>
            </p:nvGrpSpPr>
            <p:grpSpPr>
              <a:xfrm>
                <a:off x="4664075" y="4749800"/>
                <a:ext cx="1828800" cy="1008025"/>
                <a:chOff x="4495800" y="1676400"/>
                <a:chExt cx="1828800" cy="1008025"/>
              </a:xfrm>
            </p:grpSpPr>
            <p:sp>
              <p:nvSpPr>
                <p:cNvPr id="114709" name="Line 21"/>
                <p:cNvSpPr>
                  <a:spLocks noChangeShapeType="1"/>
                </p:cNvSpPr>
                <p:nvPr/>
              </p:nvSpPr>
              <p:spPr bwMode="auto">
                <a:xfrm>
                  <a:off x="48768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0" name="Line 22"/>
                <p:cNvSpPr>
                  <a:spLocks noChangeShapeType="1"/>
                </p:cNvSpPr>
                <p:nvPr/>
              </p:nvSpPr>
              <p:spPr bwMode="auto">
                <a:xfrm>
                  <a:off x="48768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495800" y="1676400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K</a:t>
                  </a:r>
                  <a:r>
                    <a:rPr lang="en-US" sz="2600" baseline="-25000" dirty="0" smtClean="0">
                      <a:latin typeface="Arial" pitchFamily="34" charset="0"/>
                      <a:cs typeface="Arial" pitchFamily="34" charset="0"/>
                    </a:rPr>
                    <a:t>C</a:t>
                  </a:r>
                  <a:endParaRPr lang="en-US" sz="26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6019800" y="2362200"/>
                  <a:ext cx="3048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</p:grpSp>
          <p:grpSp>
            <p:nvGrpSpPr>
              <p:cNvPr id="7" name="Grupp 34"/>
              <p:cNvGrpSpPr/>
              <p:nvPr/>
            </p:nvGrpSpPr>
            <p:grpSpPr>
              <a:xfrm>
                <a:off x="6569075" y="4597401"/>
                <a:ext cx="2209800" cy="1160425"/>
                <a:chOff x="6400800" y="1524001"/>
                <a:chExt cx="2209800" cy="1160425"/>
              </a:xfrm>
            </p:grpSpPr>
            <p:sp>
              <p:nvSpPr>
                <p:cNvPr id="114713" name="Line 25"/>
                <p:cNvSpPr>
                  <a:spLocks noChangeShapeType="1"/>
                </p:cNvSpPr>
                <p:nvPr/>
              </p:nvSpPr>
              <p:spPr bwMode="auto">
                <a:xfrm>
                  <a:off x="67818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4" name="Line 26"/>
                <p:cNvSpPr>
                  <a:spLocks noChangeShapeType="1"/>
                </p:cNvSpPr>
                <p:nvPr/>
              </p:nvSpPr>
              <p:spPr bwMode="auto">
                <a:xfrm>
                  <a:off x="67818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7924800" y="2362201"/>
                  <a:ext cx="3810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  <p:sp>
              <p:nvSpPr>
                <p:cNvPr id="114717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6400800" y="1676402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X</a:t>
                  </a:r>
                  <a:r>
                    <a:rPr lang="en-US" sz="2600" baseline="-25000">
                      <a:latin typeface="Arial" pitchFamily="34" charset="0"/>
                      <a:cs typeface="Arial" pitchFamily="34" charset="0"/>
                    </a:rPr>
                    <a:t>e</a:t>
                  </a:r>
                </a:p>
              </p:txBody>
            </p:sp>
            <p:sp>
              <p:nvSpPr>
                <p:cNvPr id="114725" name="Line 37"/>
                <p:cNvSpPr>
                  <a:spLocks noChangeShapeType="1"/>
                </p:cNvSpPr>
                <p:nvPr/>
              </p:nvSpPr>
              <p:spPr bwMode="auto">
                <a:xfrm>
                  <a:off x="6781800" y="1676400"/>
                  <a:ext cx="1295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26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8077200" y="1524001"/>
                  <a:ext cx="5334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~1</a:t>
                  </a:r>
                </a:p>
              </p:txBody>
            </p:sp>
          </p:grpSp>
          <p:sp>
            <p:nvSpPr>
              <p:cNvPr id="38" name="Rektangel 37"/>
              <p:cNvSpPr/>
              <p:nvPr/>
            </p:nvSpPr>
            <p:spPr>
              <a:xfrm>
                <a:off x="4664075" y="4367110"/>
                <a:ext cx="2486240" cy="322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Endothermic Case:</a:t>
                </a:r>
                <a:endParaRPr lang="sv-SE" sz="2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5" name="Frihandsfigur 44"/>
            <p:cNvSpPr/>
            <p:nvPr/>
          </p:nvSpPr>
          <p:spPr>
            <a:xfrm>
              <a:off x="1507067" y="5003800"/>
              <a:ext cx="1540933" cy="1032933"/>
            </a:xfrm>
            <a:custGeom>
              <a:avLst/>
              <a:gdLst>
                <a:gd name="connsiteX0" fmla="*/ 0 w 1540933"/>
                <a:gd name="connsiteY0" fmla="*/ 1032933 h 1032933"/>
                <a:gd name="connsiteX1" fmla="*/ 465666 w 1540933"/>
                <a:gd name="connsiteY1" fmla="*/ 889000 h 1032933"/>
                <a:gd name="connsiteX2" fmla="*/ 948266 w 1540933"/>
                <a:gd name="connsiteY2" fmla="*/ 245533 h 1032933"/>
                <a:gd name="connsiteX3" fmla="*/ 1540933 w 1540933"/>
                <a:gd name="connsiteY3" fmla="*/ 0 h 103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0933" h="1032933">
                  <a:moveTo>
                    <a:pt x="0" y="1032933"/>
                  </a:moveTo>
                  <a:cubicBezTo>
                    <a:pt x="153811" y="1026583"/>
                    <a:pt x="307622" y="1020233"/>
                    <a:pt x="465666" y="889000"/>
                  </a:cubicBezTo>
                  <a:cubicBezTo>
                    <a:pt x="623710" y="757767"/>
                    <a:pt x="769055" y="393700"/>
                    <a:pt x="948266" y="245533"/>
                  </a:cubicBezTo>
                  <a:cubicBezTo>
                    <a:pt x="1127477" y="97366"/>
                    <a:pt x="1540933" y="0"/>
                    <a:pt x="1540933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Frihandsfigur 45"/>
            <p:cNvSpPr/>
            <p:nvPr/>
          </p:nvSpPr>
          <p:spPr>
            <a:xfrm>
              <a:off x="4407995" y="5088466"/>
              <a:ext cx="1540933" cy="1075266"/>
            </a:xfrm>
            <a:custGeom>
              <a:avLst/>
              <a:gdLst>
                <a:gd name="connsiteX0" fmla="*/ 0 w 1540933"/>
                <a:gd name="connsiteY0" fmla="*/ 1032933 h 1032933"/>
                <a:gd name="connsiteX1" fmla="*/ 465666 w 1540933"/>
                <a:gd name="connsiteY1" fmla="*/ 889000 h 1032933"/>
                <a:gd name="connsiteX2" fmla="*/ 948266 w 1540933"/>
                <a:gd name="connsiteY2" fmla="*/ 245533 h 1032933"/>
                <a:gd name="connsiteX3" fmla="*/ 1540933 w 1540933"/>
                <a:gd name="connsiteY3" fmla="*/ 0 h 103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0933" h="1032933">
                  <a:moveTo>
                    <a:pt x="0" y="1032933"/>
                  </a:moveTo>
                  <a:cubicBezTo>
                    <a:pt x="153811" y="1026583"/>
                    <a:pt x="307622" y="1020233"/>
                    <a:pt x="465666" y="889000"/>
                  </a:cubicBezTo>
                  <a:cubicBezTo>
                    <a:pt x="623710" y="757767"/>
                    <a:pt x="769055" y="393700"/>
                    <a:pt x="948266" y="245533"/>
                  </a:cubicBezTo>
                  <a:cubicBezTo>
                    <a:pt x="1127477" y="97366"/>
                    <a:pt x="1540933" y="0"/>
                    <a:pt x="1540933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930274" y="1455368"/>
            <a:ext cx="47720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 dirty="0">
                <a:latin typeface="Arial" pitchFamily="34" charset="0"/>
                <a:cs typeface="Arial" pitchFamily="34" charset="0"/>
              </a:rPr>
              <a:t>Example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Reversible Reactions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05038" y="1561618"/>
            <a:ext cx="4787900" cy="1850672"/>
            <a:chOff x="2205038" y="1848226"/>
            <a:chExt cx="4787900" cy="1850672"/>
          </a:xfrm>
        </p:grpSpPr>
        <p:graphicFrame>
          <p:nvGraphicFramePr>
            <p:cNvPr id="26726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2251687"/>
                </p:ext>
              </p:extLst>
            </p:nvPr>
          </p:nvGraphicFramePr>
          <p:xfrm>
            <a:off x="2205038" y="1848226"/>
            <a:ext cx="4787900" cy="1090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45" name="Equation" r:id="rId4" imgW="2057400" imgH="469900" progId="Equation.3">
                    <p:embed/>
                  </p:oleObj>
                </mc:Choice>
                <mc:Fallback>
                  <p:oleObj name="Equation" r:id="rId4" imgW="2057400" imgH="4699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5038" y="1848226"/>
                          <a:ext cx="4787900" cy="1090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727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8080583"/>
                </p:ext>
              </p:extLst>
            </p:nvPr>
          </p:nvGraphicFramePr>
          <p:xfrm>
            <a:off x="2438187" y="3070248"/>
            <a:ext cx="4137025" cy="628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46" name="Equation" r:id="rId6" imgW="1930400" imgH="292100" progId="Equation.3">
                    <p:embed/>
                  </p:oleObj>
                </mc:Choice>
                <mc:Fallback>
                  <p:oleObj name="Equation" r:id="rId6" imgW="1930400" imgH="2921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8187" y="3070248"/>
                          <a:ext cx="4137025" cy="628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upp 15"/>
          <p:cNvGrpSpPr/>
          <p:nvPr/>
        </p:nvGrpSpPr>
        <p:grpSpPr>
          <a:xfrm>
            <a:off x="931862" y="3541278"/>
            <a:ext cx="6677026" cy="1658926"/>
            <a:chOff x="931862" y="1524000"/>
            <a:chExt cx="6677026" cy="1658926"/>
          </a:xfrm>
        </p:grpSpPr>
        <p:sp>
          <p:nvSpPr>
            <p:cNvPr id="13" name="textruta 12"/>
            <p:cNvSpPr txBox="1"/>
            <p:nvPr/>
          </p:nvSpPr>
          <p:spPr>
            <a:xfrm>
              <a:off x="931862" y="1524000"/>
              <a:ext cx="594360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Case 1: 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Adiabatic and ΔC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=0</a:t>
              </a:r>
            </a:p>
          </p:txBody>
        </p:sp>
        <p:graphicFrame>
          <p:nvGraphicFramePr>
            <p:cNvPr id="14" name="Object 5"/>
            <p:cNvGraphicFramePr>
              <a:graphicFrameLocks noChangeAspect="1"/>
            </p:cNvGraphicFramePr>
            <p:nvPr/>
          </p:nvGraphicFramePr>
          <p:xfrm>
            <a:off x="3246438" y="2046276"/>
            <a:ext cx="4362450" cy="1136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47" name="Equation" r:id="rId8" imgW="1803400" imgH="469900" progId="Equation.3">
                    <p:embed/>
                  </p:oleObj>
                </mc:Choice>
                <mc:Fallback>
                  <p:oleObj name="Equation" r:id="rId8" imgW="1803400" imgH="4699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6438" y="2046276"/>
                          <a:ext cx="4362450" cy="1136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upp 14"/>
          <p:cNvGrpSpPr/>
          <p:nvPr/>
        </p:nvGrpSpPr>
        <p:grpSpPr>
          <a:xfrm>
            <a:off x="931862" y="5348256"/>
            <a:ext cx="6847362" cy="1138987"/>
            <a:chOff x="931862" y="3613666"/>
            <a:chExt cx="6847362" cy="1138987"/>
          </a:xfrm>
        </p:grpSpPr>
        <p:sp>
          <p:nvSpPr>
            <p:cNvPr id="16" name="textruta 15"/>
            <p:cNvSpPr txBox="1"/>
            <p:nvPr/>
          </p:nvSpPr>
          <p:spPr>
            <a:xfrm>
              <a:off x="931862" y="3613666"/>
              <a:ext cx="684736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Additional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Parameters (17A) &amp; (17B)</a:t>
              </a:r>
            </a:p>
          </p:txBody>
        </p:sp>
        <p:graphicFrame>
          <p:nvGraphicFramePr>
            <p:cNvPr id="1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0881184"/>
                </p:ext>
              </p:extLst>
            </p:nvPr>
          </p:nvGraphicFramePr>
          <p:xfrm>
            <a:off x="3212108" y="4289103"/>
            <a:ext cx="3903662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48" name="Equation" r:id="rId10" imgW="1714500" imgH="203200" progId="Equation.3">
                    <p:embed/>
                  </p:oleObj>
                </mc:Choice>
                <mc:Fallback>
                  <p:oleObj name="Equation" r:id="rId10" imgW="1714500" imgH="2032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2108" y="4289103"/>
                          <a:ext cx="3903662" cy="463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Reversible Reactions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 smtClean="0"/>
              <a:t>Web Lecture 21</a:t>
            </a:r>
            <a:br>
              <a:rPr lang="sv-SE" sz="3200" b="1" dirty="0" smtClean="0"/>
            </a:br>
            <a:r>
              <a:rPr lang="sv-SE" sz="3200" b="1" dirty="0" smtClean="0"/>
              <a:t>Class Lecture 17 </a:t>
            </a:r>
            <a:r>
              <a:rPr lang="sv-SE" sz="3200" b="1" smtClean="0"/>
              <a:t>– </a:t>
            </a:r>
            <a:r>
              <a:rPr lang="sv-SE" sz="3200" b="1" smtClean="0"/>
              <a:t>Tuesday</a:t>
            </a:r>
            <a:endParaRPr lang="sv-SE" sz="3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Gas Phase Reactions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Trends and Optimums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EA7F-5285-9745-9C5B-2BCB106FA4B5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576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914400" y="1219200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40"/>
          <p:cNvGrpSpPr/>
          <p:nvPr/>
        </p:nvGrpSpPr>
        <p:grpSpPr>
          <a:xfrm>
            <a:off x="990600" y="2433638"/>
            <a:ext cx="7394575" cy="1979612"/>
            <a:chOff x="990600" y="2162710"/>
            <a:chExt cx="7394575" cy="1979612"/>
          </a:xfrm>
        </p:grpSpPr>
        <p:sp>
          <p:nvSpPr>
            <p:cNvPr id="35" name="Rektangel 34"/>
            <p:cNvSpPr/>
            <p:nvPr/>
          </p:nvSpPr>
          <p:spPr>
            <a:xfrm>
              <a:off x="990600" y="2675460"/>
              <a:ext cx="205415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u="sng" dirty="0" smtClean="0">
                  <a:solidFill>
                    <a:srgbClr val="C6491E"/>
                  </a:solidFill>
                  <a:latin typeface="Arial" pitchFamily="34" charset="0"/>
                  <a:cs typeface="Arial" pitchFamily="34" charset="0"/>
                </a:rPr>
                <a:t>Heat effects:</a:t>
              </a:r>
              <a:endParaRPr lang="en-US" sz="2600" u="sng" dirty="0">
                <a:solidFill>
                  <a:srgbClr val="C6491E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4336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3233399"/>
                </p:ext>
              </p:extLst>
            </p:nvPr>
          </p:nvGraphicFramePr>
          <p:xfrm>
            <a:off x="3124200" y="2162710"/>
            <a:ext cx="5260975" cy="1979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085" name="Equation" r:id="rId4" imgW="2361960" imgH="888840" progId="Equation.3">
                    <p:embed/>
                  </p:oleObj>
                </mc:Choice>
                <mc:Fallback>
                  <p:oleObj name="Equation" r:id="rId4" imgW="2361960" imgH="8888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4200" y="2162710"/>
                          <a:ext cx="5260975" cy="19796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931862" y="1802507"/>
            <a:ext cx="74532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b="1" dirty="0" smtClean="0">
                <a:latin typeface="Arial" pitchFamily="34" charset="0"/>
                <a:cs typeface="Arial" pitchFamily="34" charset="0"/>
              </a:rPr>
              <a:t>Case 2: </a:t>
            </a:r>
            <a:r>
              <a:rPr 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Exchange 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– Constant T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</a:t>
            </a:r>
            <a:endParaRPr lang="sv-SE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Reversible Reactions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12"/>
          <p:cNvGrpSpPr/>
          <p:nvPr/>
        </p:nvGrpSpPr>
        <p:grpSpPr>
          <a:xfrm>
            <a:off x="931863" y="1911758"/>
            <a:ext cx="6935787" cy="1661743"/>
            <a:chOff x="931863" y="3711945"/>
            <a:chExt cx="6935787" cy="1661743"/>
          </a:xfrm>
        </p:grpSpPr>
        <p:graphicFrame>
          <p:nvGraphicFramePr>
            <p:cNvPr id="83973" name="Object 5"/>
            <p:cNvGraphicFramePr>
              <a:graphicFrameLocks noChangeAspect="1"/>
            </p:cNvGraphicFramePr>
            <p:nvPr/>
          </p:nvGraphicFramePr>
          <p:xfrm>
            <a:off x="1276350" y="4268788"/>
            <a:ext cx="6591300" cy="1104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553" name="Equation" r:id="rId4" imgW="2730240" imgH="457200" progId="Equation.3">
                    <p:embed/>
                  </p:oleObj>
                </mc:Choice>
                <mc:Fallback>
                  <p:oleObj name="Equation" r:id="rId4" imgW="2730240" imgH="457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6350" y="4268788"/>
                          <a:ext cx="6591300" cy="1104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ruta 10"/>
            <p:cNvSpPr txBox="1"/>
            <p:nvPr/>
          </p:nvSpPr>
          <p:spPr>
            <a:xfrm>
              <a:off x="931863" y="3711945"/>
              <a:ext cx="632874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Case 3. 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Variable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Co-Current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upp 17"/>
          <p:cNvGrpSpPr/>
          <p:nvPr/>
        </p:nvGrpSpPr>
        <p:grpSpPr>
          <a:xfrm>
            <a:off x="439728" y="3734809"/>
            <a:ext cx="8363075" cy="2175816"/>
            <a:chOff x="439728" y="4242799"/>
            <a:chExt cx="8363075" cy="2175816"/>
          </a:xfrm>
        </p:grpSpPr>
        <p:sp>
          <p:nvSpPr>
            <p:cNvPr id="10" name="textruta 6"/>
            <p:cNvSpPr txBox="1"/>
            <p:nvPr/>
          </p:nvSpPr>
          <p:spPr>
            <a:xfrm>
              <a:off x="904566" y="4242799"/>
              <a:ext cx="693578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Case 4. 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Variable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Countercurrent</a:t>
              </a:r>
            </a:p>
          </p:txBody>
        </p:sp>
        <p:graphicFrame>
          <p:nvGraphicFramePr>
            <p:cNvPr id="1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3806134"/>
                </p:ext>
              </p:extLst>
            </p:nvPr>
          </p:nvGraphicFramePr>
          <p:xfrm>
            <a:off x="1976438" y="4829165"/>
            <a:ext cx="5402262" cy="1096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554" name="Equation" r:id="rId6" imgW="2247840" imgH="457200" progId="Equation.3">
                    <p:embed/>
                  </p:oleObj>
                </mc:Choice>
                <mc:Fallback>
                  <p:oleObj name="Equation" r:id="rId6" imgW="2247840" imgH="4572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6438" y="4829165"/>
                          <a:ext cx="5402262" cy="1096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ruta 12"/>
            <p:cNvSpPr txBox="1"/>
            <p:nvPr/>
          </p:nvSpPr>
          <p:spPr>
            <a:xfrm>
              <a:off x="439728" y="5926172"/>
              <a:ext cx="836307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Guess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at V = 0 to match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 =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at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exit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, i.e., V =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sv-SE" sz="2600" baseline="-25000" dirty="0" err="1" smtClean="0">
                  <a:latin typeface="Arial" pitchFamily="34" charset="0"/>
                  <a:cs typeface="Arial" pitchFamily="34" charset="0"/>
                </a:rPr>
                <a:t>f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Reversible Reactions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2032000" y="1243013"/>
          <a:ext cx="5081588" cy="437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" name="Dokument" r:id="rId5" imgW="5081016" imgH="4370832" progId="Word.Document.8">
                  <p:embed/>
                </p:oleObj>
              </mc:Choice>
              <mc:Fallback>
                <p:oleObj name="Dokument" r:id="rId5" imgW="5081016" imgH="4370832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1243013"/>
                        <a:ext cx="5081588" cy="437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22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1993900" y="1236663"/>
          <a:ext cx="5157788" cy="438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" name="Dokument" r:id="rId5" imgW="5157216" imgH="4383024" progId="Word.Document.8">
                  <p:embed/>
                </p:oleObj>
              </mc:Choice>
              <mc:Fallback>
                <p:oleObj name="Dokument" r:id="rId5" imgW="5157216" imgH="4383024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1236663"/>
                        <a:ext cx="5157788" cy="438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23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2038350" y="1236663"/>
          <a:ext cx="5068888" cy="438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7" name="Dokument" r:id="rId5" imgW="5068824" imgH="4383024" progId="Word.Document.8">
                  <p:embed/>
                </p:oleObj>
              </mc:Choice>
              <mc:Fallback>
                <p:oleObj name="Dokument" r:id="rId5" imgW="5068824" imgH="4383024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1236663"/>
                        <a:ext cx="5068888" cy="438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24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1985963" y="1223963"/>
          <a:ext cx="5170487" cy="440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9" name="Dokument" r:id="rId5" imgW="5169408" imgH="4407408" progId="Word.Document.8">
                  <p:embed/>
                </p:oleObj>
              </mc:Choice>
              <mc:Fallback>
                <p:oleObj name="Dokument" r:id="rId5" imgW="5169408" imgH="4407408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3" y="1223963"/>
                        <a:ext cx="5170487" cy="4408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622300" y="6245225"/>
            <a:ext cx="2133600" cy="476250"/>
          </a:xfrm>
          <a:noFill/>
        </p:spPr>
        <p:txBody>
          <a:bodyPr/>
          <a:lstStyle/>
          <a:p>
            <a:fld id="{87C42543-6B77-3B41-B67E-D1413202DC0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1992313" y="1233488"/>
          <a:ext cx="5157787" cy="438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" name="Dokument" r:id="rId5" imgW="5157216" imgH="4389120" progId="Word.Document.8">
                  <p:embed/>
                </p:oleObj>
              </mc:Choice>
              <mc:Fallback>
                <p:oleObj name="Dokument" r:id="rId5" imgW="5157216" imgH="438912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1233488"/>
                        <a:ext cx="5157787" cy="438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546100" y="6207125"/>
            <a:ext cx="2133600" cy="476250"/>
          </a:xfrm>
          <a:noFill/>
        </p:spPr>
        <p:txBody>
          <a:bodyPr/>
          <a:lstStyle/>
          <a:p>
            <a:fld id="{87C42543-6B77-3B41-B67E-D1413202DC04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524946"/>
              </p:ext>
            </p:extLst>
          </p:nvPr>
        </p:nvGraphicFramePr>
        <p:xfrm>
          <a:off x="804863" y="682625"/>
          <a:ext cx="7397750" cy="585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5" name="Document" r:id="rId5" imgW="5940848" imgH="4705096" progId="Word.Document.8">
                  <p:embed/>
                </p:oleObj>
              </mc:Choice>
              <mc:Fallback>
                <p:oleObj name="Document" r:id="rId5" imgW="5940848" imgH="4705096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3" y="682625"/>
                        <a:ext cx="7397750" cy="585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698500" y="6232525"/>
            <a:ext cx="2133600" cy="476250"/>
          </a:xfrm>
          <a:noFill/>
        </p:spPr>
        <p:txBody>
          <a:bodyPr/>
          <a:lstStyle/>
          <a:p>
            <a:fld id="{87C42543-6B77-3B41-B67E-D1413202DC04}" type="slidenum">
              <a:rPr 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3"/>
          <p:cNvSpPr txBox="1">
            <a:spLocks/>
          </p:cNvSpPr>
          <p:nvPr/>
        </p:nvSpPr>
        <p:spPr>
          <a:xfrm>
            <a:off x="914400" y="1447800"/>
            <a:ext cx="7772400" cy="56777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Conversion on temperature</a:t>
            </a:r>
            <a:r>
              <a:rPr kumimoji="0" lang="sv-S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latshållare för innehåll 3"/>
          <p:cNvSpPr txBox="1">
            <a:spLocks/>
          </p:cNvSpPr>
          <p:nvPr/>
        </p:nvSpPr>
        <p:spPr>
          <a:xfrm>
            <a:off x="936625" y="1977477"/>
            <a:ext cx="7772400" cy="56777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Exothermic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ΔH is negative</a:t>
            </a: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latshållare för innehåll 3"/>
          <p:cNvSpPr txBox="1">
            <a:spLocks/>
          </p:cNvSpPr>
          <p:nvPr/>
        </p:nvSpPr>
        <p:spPr>
          <a:xfrm>
            <a:off x="936624" y="2587777"/>
            <a:ext cx="7966075" cy="61780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Adiabatic Equilibrium temperature (T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adia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) and conversion (Xe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adia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)</a:t>
            </a: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433173"/>
              </p:ext>
            </p:extLst>
          </p:nvPr>
        </p:nvGraphicFramePr>
        <p:xfrm>
          <a:off x="5384061" y="3904193"/>
          <a:ext cx="2910840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48" name="Equation" r:id="rId3" imgW="1257120" imgH="431640" progId="Equation.3">
                  <p:embed/>
                </p:oleObj>
              </mc:Choice>
              <mc:Fallback>
                <p:oleObj name="Equation" r:id="rId3" imgW="125712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061" y="3904193"/>
                        <a:ext cx="2910840" cy="10058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799013"/>
              </p:ext>
            </p:extLst>
          </p:nvPr>
        </p:nvGraphicFramePr>
        <p:xfrm>
          <a:off x="6082561" y="5118975"/>
          <a:ext cx="1823258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49" name="Equation" r:id="rId5" imgW="787320" imgH="431640" progId="Equation.3">
                  <p:embed/>
                </p:oleObj>
              </mc:Choice>
              <mc:Fallback>
                <p:oleObj name="Equation" r:id="rId5" imgW="78732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2561" y="5118975"/>
                        <a:ext cx="1823258" cy="10058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8"/>
          <p:cNvGrpSpPr/>
          <p:nvPr/>
        </p:nvGrpSpPr>
        <p:grpSpPr>
          <a:xfrm>
            <a:off x="146305" y="3065600"/>
            <a:ext cx="4765435" cy="3770485"/>
            <a:chOff x="-716124" y="1104524"/>
            <a:chExt cx="9325837" cy="5821292"/>
          </a:xfrm>
        </p:grpSpPr>
        <p:cxnSp>
          <p:nvCxnSpPr>
            <p:cNvPr id="10" name="Rak 9"/>
            <p:cNvCxnSpPr/>
            <p:nvPr/>
          </p:nvCxnSpPr>
          <p:spPr>
            <a:xfrm flipV="1">
              <a:off x="1567722" y="6145920"/>
              <a:ext cx="6575956" cy="15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upp 19"/>
            <p:cNvGrpSpPr/>
            <p:nvPr/>
          </p:nvGrpSpPr>
          <p:grpSpPr>
            <a:xfrm>
              <a:off x="-716124" y="1104524"/>
              <a:ext cx="9325837" cy="5821292"/>
              <a:chOff x="-716124" y="1104524"/>
              <a:chExt cx="9325837" cy="5821292"/>
            </a:xfrm>
          </p:grpSpPr>
          <p:cxnSp>
            <p:nvCxnSpPr>
              <p:cNvPr id="12" name="Rak 11"/>
              <p:cNvCxnSpPr/>
              <p:nvPr/>
            </p:nvCxnSpPr>
            <p:spPr>
              <a:xfrm rot="16200000" flipH="1">
                <a:off x="-863534" y="3715458"/>
                <a:ext cx="4864100" cy="158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ak 12"/>
              <p:cNvCxnSpPr/>
              <p:nvPr/>
            </p:nvCxnSpPr>
            <p:spPr>
              <a:xfrm rot="5400000" flipH="1" flipV="1">
                <a:off x="2655753" y="2702460"/>
                <a:ext cx="3690240" cy="3201442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Frihandsfigur 13"/>
              <p:cNvSpPr/>
              <p:nvPr/>
            </p:nvSpPr>
            <p:spPr>
              <a:xfrm>
                <a:off x="1572294" y="1955109"/>
                <a:ext cx="4958775" cy="4172244"/>
              </a:xfrm>
              <a:custGeom>
                <a:avLst/>
                <a:gdLst>
                  <a:gd name="connsiteX0" fmla="*/ 0 w 4958775"/>
                  <a:gd name="connsiteY0" fmla="*/ 0 h 4172244"/>
                  <a:gd name="connsiteX1" fmla="*/ 3003486 w 4958775"/>
                  <a:gd name="connsiteY1" fmla="*/ 967477 h 4172244"/>
                  <a:gd name="connsiteX2" fmla="*/ 4958775 w 4958775"/>
                  <a:gd name="connsiteY2" fmla="*/ 4172244 h 417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58775" h="4172244">
                    <a:moveTo>
                      <a:pt x="0" y="0"/>
                    </a:moveTo>
                    <a:cubicBezTo>
                      <a:pt x="1088512" y="136051"/>
                      <a:pt x="2177024" y="272103"/>
                      <a:pt x="3003486" y="967477"/>
                    </a:cubicBezTo>
                    <a:cubicBezTo>
                      <a:pt x="3829948" y="1662851"/>
                      <a:pt x="4958775" y="4172244"/>
                      <a:pt x="4958775" y="4172244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5" name="Rak pil 14"/>
              <p:cNvCxnSpPr/>
              <p:nvPr/>
            </p:nvCxnSpPr>
            <p:spPr>
              <a:xfrm rot="10800000">
                <a:off x="1567721" y="3556398"/>
                <a:ext cx="3520647" cy="20157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ak pil 15"/>
              <p:cNvCxnSpPr/>
              <p:nvPr/>
            </p:nvCxnSpPr>
            <p:spPr>
              <a:xfrm rot="5400000">
                <a:off x="3853077" y="4882425"/>
                <a:ext cx="2611741" cy="2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ruta 16"/>
              <p:cNvSpPr txBox="1"/>
              <p:nvPr/>
            </p:nvSpPr>
            <p:spPr>
              <a:xfrm>
                <a:off x="752582" y="1104524"/>
                <a:ext cx="635670" cy="76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textruta 17"/>
              <p:cNvSpPr txBox="1"/>
              <p:nvPr/>
            </p:nvSpPr>
            <p:spPr>
              <a:xfrm>
                <a:off x="-716124" y="3176253"/>
                <a:ext cx="2452328" cy="76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10000" dirty="0" smtClean="0"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adia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ruta 18"/>
              <p:cNvSpPr txBox="1"/>
              <p:nvPr/>
            </p:nvSpPr>
            <p:spPr>
              <a:xfrm>
                <a:off x="4755699" y="6127353"/>
                <a:ext cx="2174232" cy="76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adia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ruta 19"/>
              <p:cNvSpPr txBox="1"/>
              <p:nvPr/>
            </p:nvSpPr>
            <p:spPr>
              <a:xfrm>
                <a:off x="7727350" y="6165528"/>
                <a:ext cx="882363" cy="76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 Equilibrium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32"/>
          <p:cNvGrpSpPr/>
          <p:nvPr/>
        </p:nvGrpSpPr>
        <p:grpSpPr>
          <a:xfrm>
            <a:off x="402689" y="1948710"/>
            <a:ext cx="8560333" cy="1952625"/>
            <a:chOff x="250292" y="841375"/>
            <a:chExt cx="8560333" cy="1952625"/>
          </a:xfrm>
        </p:grpSpPr>
        <p:sp>
          <p:nvSpPr>
            <p:cNvPr id="27" name="textruta 26"/>
            <p:cNvSpPr txBox="1"/>
            <p:nvPr/>
          </p:nvSpPr>
          <p:spPr>
            <a:xfrm>
              <a:off x="4713287" y="186129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ektangel 2"/>
            <p:cNvSpPr/>
            <p:nvPr/>
          </p:nvSpPr>
          <p:spPr>
            <a:xfrm>
              <a:off x="936625" y="1303867"/>
              <a:ext cx="807508" cy="10498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ktangel 3"/>
            <p:cNvSpPr/>
            <p:nvPr/>
          </p:nvSpPr>
          <p:spPr>
            <a:xfrm>
              <a:off x="7066492" y="1303867"/>
              <a:ext cx="807508" cy="10498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ktangel 4"/>
            <p:cNvSpPr/>
            <p:nvPr/>
          </p:nvSpPr>
          <p:spPr>
            <a:xfrm>
              <a:off x="3933825" y="1303867"/>
              <a:ext cx="807508" cy="10498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Ellips 5"/>
            <p:cNvSpPr/>
            <p:nvPr/>
          </p:nvSpPr>
          <p:spPr>
            <a:xfrm>
              <a:off x="2506133" y="1524000"/>
              <a:ext cx="829734" cy="829733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Ellips 6"/>
            <p:cNvSpPr/>
            <p:nvPr/>
          </p:nvSpPr>
          <p:spPr>
            <a:xfrm>
              <a:off x="5541432" y="1524000"/>
              <a:ext cx="829734" cy="829733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Rak pil 10"/>
            <p:cNvCxnSpPr/>
            <p:nvPr/>
          </p:nvCxnSpPr>
          <p:spPr>
            <a:xfrm>
              <a:off x="304800" y="1845733"/>
              <a:ext cx="631825" cy="1588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pil 11"/>
            <p:cNvCxnSpPr/>
            <p:nvPr/>
          </p:nvCxnSpPr>
          <p:spPr>
            <a:xfrm>
              <a:off x="7874000" y="1844145"/>
              <a:ext cx="631825" cy="1588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k pil 12"/>
            <p:cNvCxnSpPr/>
            <p:nvPr/>
          </p:nvCxnSpPr>
          <p:spPr>
            <a:xfrm>
              <a:off x="1744133" y="1842557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k pil 13"/>
            <p:cNvCxnSpPr/>
            <p:nvPr/>
          </p:nvCxnSpPr>
          <p:spPr>
            <a:xfrm>
              <a:off x="3302000" y="1840969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pil 14"/>
            <p:cNvCxnSpPr/>
            <p:nvPr/>
          </p:nvCxnSpPr>
          <p:spPr>
            <a:xfrm>
              <a:off x="4741333" y="1839381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pil 15"/>
            <p:cNvCxnSpPr/>
            <p:nvPr/>
          </p:nvCxnSpPr>
          <p:spPr>
            <a:xfrm>
              <a:off x="6371166" y="1837793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pil 16"/>
            <p:cNvCxnSpPr/>
            <p:nvPr/>
          </p:nvCxnSpPr>
          <p:spPr>
            <a:xfrm rot="5400000" flipH="1" flipV="1">
              <a:off x="4964377" y="1058599"/>
              <a:ext cx="1952624" cy="151817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k pil 19"/>
            <p:cNvCxnSpPr/>
            <p:nvPr/>
          </p:nvCxnSpPr>
          <p:spPr>
            <a:xfrm rot="5400000" flipH="1" flipV="1">
              <a:off x="1882512" y="1058598"/>
              <a:ext cx="1952624" cy="151817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ruta 20"/>
            <p:cNvSpPr txBox="1"/>
            <p:nvPr/>
          </p:nvSpPr>
          <p:spPr>
            <a:xfrm>
              <a:off x="250292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749953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A1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4741333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A2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7874000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A3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368823" y="194871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ruta 25"/>
            <p:cNvSpPr txBox="1"/>
            <p:nvPr/>
          </p:nvSpPr>
          <p:spPr>
            <a:xfrm>
              <a:off x="1744133" y="186129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ruta 27"/>
            <p:cNvSpPr txBox="1"/>
            <p:nvPr/>
          </p:nvSpPr>
          <p:spPr>
            <a:xfrm>
              <a:off x="7874000" y="186129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ruta 28"/>
            <p:cNvSpPr txBox="1"/>
            <p:nvPr/>
          </p:nvSpPr>
          <p:spPr>
            <a:xfrm>
              <a:off x="3403599" y="194871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ruta 29"/>
            <p:cNvSpPr txBox="1"/>
            <p:nvPr/>
          </p:nvSpPr>
          <p:spPr>
            <a:xfrm>
              <a:off x="6598179" y="194871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ruta 30"/>
            <p:cNvSpPr txBox="1"/>
            <p:nvPr/>
          </p:nvSpPr>
          <p:spPr>
            <a:xfrm>
              <a:off x="2675463" y="841376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Q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ruta 31"/>
            <p:cNvSpPr txBox="1"/>
            <p:nvPr/>
          </p:nvSpPr>
          <p:spPr>
            <a:xfrm>
              <a:off x="5706529" y="841376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Q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EA7F-5285-9745-9C5B-2BCB106FA4B5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User Friendly Equations relate T, X, or F</a:t>
            </a:r>
            <a:r>
              <a:rPr lang="en-US" b="1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</a:t>
            </a:r>
            <a:endParaRPr lang="en-US" b="1" dirty="0">
              <a:ln w="3175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2" name="textruta 25"/>
          <p:cNvSpPr txBox="1"/>
          <p:nvPr/>
        </p:nvSpPr>
        <p:spPr>
          <a:xfrm>
            <a:off x="254000" y="193357"/>
            <a:ext cx="34163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ruta 3"/>
          <p:cNvSpPr txBox="1"/>
          <p:nvPr/>
        </p:nvSpPr>
        <p:spPr>
          <a:xfrm>
            <a:off x="914400" y="1559664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1. Adiabatic </a:t>
            </a:r>
            <a:r>
              <a:rPr lang="sv-SE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v-SE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v-SE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achieve this: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660831"/>
              </p:ext>
            </p:extLst>
          </p:nvPr>
        </p:nvGraphicFramePr>
        <p:xfrm>
          <a:off x="3576638" y="2168525"/>
          <a:ext cx="199072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66" name="Equation" r:id="rId3" imgW="876240" imgH="253800" progId="Equation.3">
                  <p:embed/>
                </p:oleObj>
              </mc:Choice>
              <mc:Fallback>
                <p:oleObj name="Equation" r:id="rId3" imgW="876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6638" y="2168525"/>
                        <a:ext cx="1990725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762540"/>
              </p:ext>
            </p:extLst>
          </p:nvPr>
        </p:nvGraphicFramePr>
        <p:xfrm>
          <a:off x="2928938" y="2971800"/>
          <a:ext cx="3287712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67" name="Equation" r:id="rId5" imgW="1447560" imgH="495000" progId="Equation.3">
                  <p:embed/>
                </p:oleObj>
              </mc:Choice>
              <mc:Fallback>
                <p:oleObj name="Equation" r:id="rId5" imgW="14475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2971800"/>
                        <a:ext cx="3287712" cy="1176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348542"/>
              </p:ext>
            </p:extLst>
          </p:nvPr>
        </p:nvGraphicFramePr>
        <p:xfrm>
          <a:off x="3417888" y="4286250"/>
          <a:ext cx="2306637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68" name="Equation" r:id="rId7" imgW="1015920" imgH="482400" progId="Equation.3">
                  <p:embed/>
                </p:oleObj>
              </mc:Choice>
              <mc:Fallback>
                <p:oleObj name="Equation" r:id="rId7" imgW="10159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888" y="4286250"/>
                        <a:ext cx="2306637" cy="114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515623"/>
              </p:ext>
            </p:extLst>
          </p:nvPr>
        </p:nvGraphicFramePr>
        <p:xfrm>
          <a:off x="3159125" y="5532438"/>
          <a:ext cx="2827338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69" name="Equation" r:id="rId9" imgW="1244520" imgH="457200" progId="Equation.3">
                  <p:embed/>
                </p:oleObj>
              </mc:Choice>
              <mc:Fallback>
                <p:oleObj name="Equation" r:id="rId9" imgW="1244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25" y="5532438"/>
                        <a:ext cx="2827338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958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45"/>
          <p:cNvGrpSpPr/>
          <p:nvPr/>
        </p:nvGrpSpPr>
        <p:grpSpPr>
          <a:xfrm>
            <a:off x="569937" y="1545649"/>
            <a:ext cx="7827939" cy="4461755"/>
            <a:chOff x="767295" y="3403603"/>
            <a:chExt cx="5472516" cy="3119216"/>
          </a:xfrm>
        </p:grpSpPr>
        <p:grpSp>
          <p:nvGrpSpPr>
            <p:cNvPr id="3" name="Grupp 37"/>
            <p:cNvGrpSpPr/>
            <p:nvPr/>
          </p:nvGrpSpPr>
          <p:grpSpPr>
            <a:xfrm>
              <a:off x="767295" y="3403603"/>
              <a:ext cx="3656534" cy="3119216"/>
              <a:chOff x="767295" y="3403603"/>
              <a:chExt cx="3656534" cy="3119216"/>
            </a:xfrm>
          </p:grpSpPr>
          <p:cxnSp>
            <p:nvCxnSpPr>
              <p:cNvPr id="6" name="Rak 5"/>
              <p:cNvCxnSpPr/>
              <p:nvPr/>
            </p:nvCxnSpPr>
            <p:spPr>
              <a:xfrm rot="16200000" flipV="1">
                <a:off x="-73026" y="4884208"/>
                <a:ext cx="2588684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Rak 6"/>
              <p:cNvCxnSpPr/>
              <p:nvPr/>
            </p:nvCxnSpPr>
            <p:spPr>
              <a:xfrm rot="10800000">
                <a:off x="1217083" y="6178550"/>
                <a:ext cx="2779184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ihandsfigur 7"/>
              <p:cNvSpPr/>
              <p:nvPr/>
            </p:nvSpPr>
            <p:spPr>
              <a:xfrm>
                <a:off x="1211791" y="4025900"/>
                <a:ext cx="2235200" cy="2226733"/>
              </a:xfrm>
              <a:custGeom>
                <a:avLst/>
                <a:gdLst>
                  <a:gd name="connsiteX0" fmla="*/ 0 w 2235200"/>
                  <a:gd name="connsiteY0" fmla="*/ 0 h 2226733"/>
                  <a:gd name="connsiteX1" fmla="*/ 1625600 w 2235200"/>
                  <a:gd name="connsiteY1" fmla="*/ 338666 h 2226733"/>
                  <a:gd name="connsiteX2" fmla="*/ 2032000 w 2235200"/>
                  <a:gd name="connsiteY2" fmla="*/ 1930400 h 2226733"/>
                  <a:gd name="connsiteX3" fmla="*/ 2235200 w 2235200"/>
                  <a:gd name="connsiteY3" fmla="*/ 2116666 h 2226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5200" h="2226733">
                    <a:moveTo>
                      <a:pt x="0" y="0"/>
                    </a:moveTo>
                    <a:cubicBezTo>
                      <a:pt x="643466" y="8466"/>
                      <a:pt x="1286933" y="16933"/>
                      <a:pt x="1625600" y="338666"/>
                    </a:cubicBezTo>
                    <a:cubicBezTo>
                      <a:pt x="1964267" y="660399"/>
                      <a:pt x="1930400" y="1634067"/>
                      <a:pt x="2032000" y="1930400"/>
                    </a:cubicBezTo>
                    <a:cubicBezTo>
                      <a:pt x="2133600" y="2226733"/>
                      <a:pt x="2235200" y="2116666"/>
                      <a:pt x="2235200" y="2116666"/>
                    </a:cubicBezTo>
                  </a:path>
                </a:pathLst>
              </a:custGeom>
              <a:ln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ruta 10"/>
              <p:cNvSpPr txBox="1"/>
              <p:nvPr/>
            </p:nvSpPr>
            <p:spPr>
              <a:xfrm>
                <a:off x="767295" y="3403603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ruta 11"/>
              <p:cNvSpPr txBox="1"/>
              <p:nvPr/>
            </p:nvSpPr>
            <p:spPr>
              <a:xfrm>
                <a:off x="3633254" y="6110820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ruta 12"/>
              <p:cNvSpPr txBox="1"/>
              <p:nvPr/>
            </p:nvSpPr>
            <p:spPr>
              <a:xfrm>
                <a:off x="767295" y="4133111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ruta 13"/>
              <p:cNvSpPr txBox="1"/>
              <p:nvPr/>
            </p:nvSpPr>
            <p:spPr>
              <a:xfrm>
                <a:off x="767295" y="4794887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ruta 14"/>
              <p:cNvSpPr txBox="1"/>
              <p:nvPr/>
            </p:nvSpPr>
            <p:spPr>
              <a:xfrm>
                <a:off x="767295" y="5431953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7" name="Rak 16"/>
              <p:cNvCxnSpPr/>
              <p:nvPr/>
            </p:nvCxnSpPr>
            <p:spPr>
              <a:xfrm>
                <a:off x="1221315" y="5706532"/>
                <a:ext cx="1962152" cy="16934"/>
              </a:xfrm>
              <a:prstGeom prst="line">
                <a:avLst/>
              </a:prstGeom>
              <a:ln w="127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ak 17"/>
              <p:cNvCxnSpPr/>
              <p:nvPr/>
            </p:nvCxnSpPr>
            <p:spPr>
              <a:xfrm>
                <a:off x="1221317" y="5181597"/>
                <a:ext cx="1962150" cy="1588"/>
              </a:xfrm>
              <a:prstGeom prst="line">
                <a:avLst/>
              </a:prstGeom>
              <a:ln w="127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ak 20"/>
              <p:cNvCxnSpPr/>
              <p:nvPr/>
            </p:nvCxnSpPr>
            <p:spPr>
              <a:xfrm>
                <a:off x="1211791" y="4573167"/>
                <a:ext cx="1734609" cy="1588"/>
              </a:xfrm>
              <a:prstGeom prst="line">
                <a:avLst/>
              </a:prstGeom>
              <a:ln w="127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ruta 22"/>
              <p:cNvSpPr txBox="1"/>
              <p:nvPr/>
            </p:nvSpPr>
            <p:spPr>
              <a:xfrm>
                <a:off x="1221317" y="6178552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sv-SE" sz="2600" baseline="-25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endParaRPr lang="sv-SE" sz="2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textruta 23"/>
              <p:cNvSpPr txBox="1"/>
              <p:nvPr/>
            </p:nvSpPr>
            <p:spPr>
              <a:xfrm>
                <a:off x="2011892" y="3533457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e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7" name="Rak pil 26"/>
              <p:cNvCxnSpPr/>
              <p:nvPr/>
            </p:nvCxnSpPr>
            <p:spPr>
              <a:xfrm flipV="1">
                <a:off x="1557870" y="4574755"/>
                <a:ext cx="1388530" cy="60684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ak pil 27"/>
              <p:cNvCxnSpPr/>
              <p:nvPr/>
            </p:nvCxnSpPr>
            <p:spPr>
              <a:xfrm flipV="1">
                <a:off x="1557870" y="5183185"/>
                <a:ext cx="1625597" cy="54028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ak pil 34"/>
              <p:cNvCxnSpPr/>
              <p:nvPr/>
            </p:nvCxnSpPr>
            <p:spPr>
              <a:xfrm flipV="1">
                <a:off x="2011892" y="5723468"/>
                <a:ext cx="1171575" cy="45508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6553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9896337"/>
                </p:ext>
              </p:extLst>
            </p:nvPr>
          </p:nvGraphicFramePr>
          <p:xfrm>
            <a:off x="3295453" y="4062098"/>
            <a:ext cx="2944358" cy="9799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6853" name="Equation" r:id="rId3" imgW="1422360" imgH="469800" progId="Equation.3">
                    <p:embed/>
                  </p:oleObj>
                </mc:Choice>
                <mc:Fallback>
                  <p:oleObj name="Equation" r:id="rId3" imgW="1422360" imgH="4698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5453" y="4062098"/>
                          <a:ext cx="2944358" cy="97997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3" name="Rak pil 42"/>
            <p:cNvCxnSpPr/>
            <p:nvPr/>
          </p:nvCxnSpPr>
          <p:spPr>
            <a:xfrm rot="10800000" flipV="1">
              <a:off x="2506142" y="4862562"/>
              <a:ext cx="1127112" cy="108103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"/>
          <p:cNvPicPr>
            <a:picLocks noChangeAspect="1" noChangeArrowheads="1"/>
          </p:cNvPicPr>
          <p:nvPr/>
        </p:nvPicPr>
        <p:blipFill>
          <a:blip r:embed="rId2">
            <a:lum bright="-8000" contrast="20000"/>
          </a:blip>
          <a:srcRect/>
          <a:stretch>
            <a:fillRect/>
          </a:stretch>
        </p:blipFill>
        <p:spPr bwMode="auto">
          <a:xfrm>
            <a:off x="1551781" y="838200"/>
            <a:ext cx="6040438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31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70"/>
          <p:cNvGrpSpPr/>
          <p:nvPr/>
        </p:nvGrpSpPr>
        <p:grpSpPr>
          <a:xfrm>
            <a:off x="930275" y="2261958"/>
            <a:ext cx="8695252" cy="3571366"/>
            <a:chOff x="930275" y="1516906"/>
            <a:chExt cx="8695252" cy="3571366"/>
          </a:xfrm>
        </p:grpSpPr>
        <p:grpSp>
          <p:nvGrpSpPr>
            <p:cNvPr id="3" name="Grupp 68"/>
            <p:cNvGrpSpPr/>
            <p:nvPr/>
          </p:nvGrpSpPr>
          <p:grpSpPr>
            <a:xfrm>
              <a:off x="930275" y="1523741"/>
              <a:ext cx="4289823" cy="3510230"/>
              <a:chOff x="3040693" y="2271634"/>
              <a:chExt cx="2421227" cy="1981216"/>
            </a:xfrm>
          </p:grpSpPr>
          <p:sp>
            <p:nvSpPr>
              <p:cNvPr id="83976" name="Line 8"/>
              <p:cNvSpPr>
                <a:spLocks noChangeShapeType="1"/>
              </p:cNvSpPr>
              <p:nvPr/>
            </p:nvSpPr>
            <p:spPr bwMode="auto">
              <a:xfrm>
                <a:off x="3162300" y="2581804"/>
                <a:ext cx="0" cy="1447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77" name="Line 9"/>
              <p:cNvSpPr>
                <a:spLocks noChangeShapeType="1"/>
              </p:cNvSpPr>
              <p:nvPr/>
            </p:nvSpPr>
            <p:spPr bwMode="auto">
              <a:xfrm>
                <a:off x="3162300" y="4029604"/>
                <a:ext cx="1600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78" name="Line 10"/>
              <p:cNvSpPr>
                <a:spLocks noChangeShapeType="1"/>
              </p:cNvSpPr>
              <p:nvPr/>
            </p:nvSpPr>
            <p:spPr bwMode="auto">
              <a:xfrm flipV="1">
                <a:off x="3619500" y="2734204"/>
                <a:ext cx="609600" cy="1295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79" name="Freeform 11"/>
              <p:cNvSpPr>
                <a:spLocks/>
              </p:cNvSpPr>
              <p:nvPr/>
            </p:nvSpPr>
            <p:spPr bwMode="auto">
              <a:xfrm>
                <a:off x="3162300" y="2886604"/>
                <a:ext cx="1524000" cy="11557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88" y="8"/>
                  </a:cxn>
                  <a:cxn ang="0">
                    <a:pos x="432" y="56"/>
                  </a:cxn>
                  <a:cxn ang="0">
                    <a:pos x="528" y="200"/>
                  </a:cxn>
                  <a:cxn ang="0">
                    <a:pos x="624" y="344"/>
                  </a:cxn>
                  <a:cxn ang="0">
                    <a:pos x="720" y="536"/>
                  </a:cxn>
                  <a:cxn ang="0">
                    <a:pos x="864" y="680"/>
                  </a:cxn>
                  <a:cxn ang="0">
                    <a:pos x="960" y="728"/>
                  </a:cxn>
                </a:cxnLst>
                <a:rect l="0" t="0" r="r" b="b"/>
                <a:pathLst>
                  <a:path w="960" h="728">
                    <a:moveTo>
                      <a:pt x="0" y="8"/>
                    </a:moveTo>
                    <a:cubicBezTo>
                      <a:pt x="108" y="4"/>
                      <a:pt x="216" y="0"/>
                      <a:pt x="288" y="8"/>
                    </a:cubicBezTo>
                    <a:cubicBezTo>
                      <a:pt x="360" y="16"/>
                      <a:pt x="392" y="24"/>
                      <a:pt x="432" y="56"/>
                    </a:cubicBezTo>
                    <a:cubicBezTo>
                      <a:pt x="472" y="88"/>
                      <a:pt x="496" y="152"/>
                      <a:pt x="528" y="200"/>
                    </a:cubicBezTo>
                    <a:cubicBezTo>
                      <a:pt x="560" y="248"/>
                      <a:pt x="592" y="288"/>
                      <a:pt x="624" y="344"/>
                    </a:cubicBezTo>
                    <a:cubicBezTo>
                      <a:pt x="656" y="400"/>
                      <a:pt x="680" y="480"/>
                      <a:pt x="720" y="536"/>
                    </a:cubicBezTo>
                    <a:cubicBezTo>
                      <a:pt x="760" y="592"/>
                      <a:pt x="824" y="648"/>
                      <a:pt x="864" y="680"/>
                    </a:cubicBezTo>
                    <a:cubicBezTo>
                      <a:pt x="904" y="712"/>
                      <a:pt x="944" y="720"/>
                      <a:pt x="960" y="728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0" name="Line 12"/>
              <p:cNvSpPr>
                <a:spLocks noChangeShapeType="1"/>
              </p:cNvSpPr>
              <p:nvPr/>
            </p:nvSpPr>
            <p:spPr bwMode="auto">
              <a:xfrm flipH="1">
                <a:off x="4076700" y="3115204"/>
                <a:ext cx="3048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3" name="Text Box 15"/>
              <p:cNvSpPr txBox="1">
                <a:spLocks noChangeArrowheads="1"/>
              </p:cNvSpPr>
              <p:nvPr/>
            </p:nvSpPr>
            <p:spPr bwMode="auto">
              <a:xfrm>
                <a:off x="4762500" y="384545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Arial" pitchFamily="34" charset="0"/>
                    <a:cs typeface="Arial" pitchFamily="34" charset="0"/>
                  </a:rPr>
                  <a:t>T</a:t>
                </a:r>
              </a:p>
            </p:txBody>
          </p:sp>
          <p:sp>
            <p:nvSpPr>
              <p:cNvPr id="83984" name="Text Box 16"/>
              <p:cNvSpPr txBox="1">
                <a:spLocks noChangeArrowheads="1"/>
              </p:cNvSpPr>
              <p:nvPr/>
            </p:nvSpPr>
            <p:spPr bwMode="auto">
              <a:xfrm>
                <a:off x="3040693" y="230023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X</a:t>
                </a:r>
                <a:endParaRPr lang="en-US" sz="26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5" name="Text Box 17"/>
              <p:cNvSpPr txBox="1">
                <a:spLocks noChangeArrowheads="1"/>
              </p:cNvSpPr>
              <p:nvPr/>
            </p:nvSpPr>
            <p:spPr bwMode="auto">
              <a:xfrm>
                <a:off x="4457700" y="2810405"/>
                <a:ext cx="837432" cy="399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Adiabatic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T and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en-US" sz="2000" baseline="-25000" dirty="0" err="1">
                    <a:latin typeface="Arial" pitchFamily="34" charset="0"/>
                    <a:cs typeface="Arial" pitchFamily="34" charset="0"/>
                  </a:rPr>
                  <a:t>e</a:t>
                </a:r>
                <a:endParaRPr lang="en-US" sz="20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6" name="Text Box 18"/>
              <p:cNvSpPr txBox="1">
                <a:spLocks noChangeArrowheads="1"/>
              </p:cNvSpPr>
              <p:nvPr/>
            </p:nvSpPr>
            <p:spPr bwMode="auto">
              <a:xfrm>
                <a:off x="3390900" y="3974909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600" baseline="-25000" dirty="0"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83987" name="Text Box 19"/>
              <p:cNvSpPr txBox="1">
                <a:spLocks noChangeArrowheads="1"/>
              </p:cNvSpPr>
              <p:nvPr/>
            </p:nvSpPr>
            <p:spPr bwMode="auto">
              <a:xfrm>
                <a:off x="3328320" y="2271634"/>
                <a:ext cx="2133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exothermic</a:t>
                </a:r>
              </a:p>
            </p:txBody>
          </p:sp>
        </p:grpSp>
        <p:grpSp>
          <p:nvGrpSpPr>
            <p:cNvPr id="4" name="Grupp 69"/>
            <p:cNvGrpSpPr/>
            <p:nvPr/>
          </p:nvGrpSpPr>
          <p:grpSpPr>
            <a:xfrm>
              <a:off x="5224825" y="1516906"/>
              <a:ext cx="4400702" cy="3571366"/>
              <a:chOff x="5648559" y="2260074"/>
              <a:chExt cx="2483808" cy="2015722"/>
            </a:xfrm>
          </p:grpSpPr>
          <p:sp>
            <p:nvSpPr>
              <p:cNvPr id="83988" name="Line 20"/>
              <p:cNvSpPr>
                <a:spLocks noChangeShapeType="1"/>
              </p:cNvSpPr>
              <p:nvPr/>
            </p:nvSpPr>
            <p:spPr bwMode="auto">
              <a:xfrm>
                <a:off x="5770166" y="2581804"/>
                <a:ext cx="0" cy="1447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9" name="Line 21"/>
              <p:cNvSpPr>
                <a:spLocks noChangeShapeType="1"/>
              </p:cNvSpPr>
              <p:nvPr/>
            </p:nvSpPr>
            <p:spPr bwMode="auto">
              <a:xfrm>
                <a:off x="5770166" y="4029604"/>
                <a:ext cx="1600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93" name="Text Box 25"/>
              <p:cNvSpPr txBox="1">
                <a:spLocks noChangeArrowheads="1"/>
              </p:cNvSpPr>
              <p:nvPr/>
            </p:nvSpPr>
            <p:spPr bwMode="auto">
              <a:xfrm>
                <a:off x="7370366" y="384545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Arial" pitchFamily="34" charset="0"/>
                    <a:cs typeface="Arial" pitchFamily="34" charset="0"/>
                  </a:rPr>
                  <a:t>T</a:t>
                </a:r>
              </a:p>
            </p:txBody>
          </p:sp>
          <p:sp>
            <p:nvSpPr>
              <p:cNvPr id="83994" name="Text Box 26"/>
              <p:cNvSpPr txBox="1">
                <a:spLocks noChangeArrowheads="1"/>
              </p:cNvSpPr>
              <p:nvPr/>
            </p:nvSpPr>
            <p:spPr bwMode="auto">
              <a:xfrm>
                <a:off x="5648559" y="229356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X</a:t>
                </a:r>
                <a:endParaRPr lang="en-US" sz="26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96" name="Text Box 28"/>
              <p:cNvSpPr txBox="1">
                <a:spLocks noChangeArrowheads="1"/>
              </p:cNvSpPr>
              <p:nvPr/>
            </p:nvSpPr>
            <p:spPr bwMode="auto">
              <a:xfrm>
                <a:off x="6760766" y="399785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600" baseline="-25000"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83997" name="Text Box 29"/>
              <p:cNvSpPr txBox="1">
                <a:spLocks noChangeArrowheads="1"/>
              </p:cNvSpPr>
              <p:nvPr/>
            </p:nvSpPr>
            <p:spPr bwMode="auto">
              <a:xfrm>
                <a:off x="5998767" y="2260074"/>
                <a:ext cx="2133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endothermic</a:t>
                </a:r>
              </a:p>
            </p:txBody>
          </p:sp>
          <p:sp>
            <p:nvSpPr>
              <p:cNvPr id="83998" name="Line 30"/>
              <p:cNvSpPr>
                <a:spLocks noChangeShapeType="1"/>
              </p:cNvSpPr>
              <p:nvPr/>
            </p:nvSpPr>
            <p:spPr bwMode="auto">
              <a:xfrm>
                <a:off x="5922566" y="2734204"/>
                <a:ext cx="990600" cy="1295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99" name="Freeform 31"/>
              <p:cNvSpPr>
                <a:spLocks/>
              </p:cNvSpPr>
              <p:nvPr/>
            </p:nvSpPr>
            <p:spPr bwMode="auto">
              <a:xfrm>
                <a:off x="5922566" y="2810404"/>
                <a:ext cx="1143000" cy="1066800"/>
              </a:xfrm>
              <a:custGeom>
                <a:avLst/>
                <a:gdLst/>
                <a:ahLst/>
                <a:cxnLst>
                  <a:cxn ang="0">
                    <a:pos x="0" y="672"/>
                  </a:cxn>
                  <a:cxn ang="0">
                    <a:pos x="192" y="576"/>
                  </a:cxn>
                  <a:cxn ang="0">
                    <a:pos x="288" y="336"/>
                  </a:cxn>
                  <a:cxn ang="0">
                    <a:pos x="384" y="96"/>
                  </a:cxn>
                  <a:cxn ang="0">
                    <a:pos x="720" y="0"/>
                  </a:cxn>
                </a:cxnLst>
                <a:rect l="0" t="0" r="r" b="b"/>
                <a:pathLst>
                  <a:path w="720" h="672">
                    <a:moveTo>
                      <a:pt x="0" y="672"/>
                    </a:moveTo>
                    <a:cubicBezTo>
                      <a:pt x="72" y="652"/>
                      <a:pt x="144" y="632"/>
                      <a:pt x="192" y="576"/>
                    </a:cubicBezTo>
                    <a:cubicBezTo>
                      <a:pt x="240" y="520"/>
                      <a:pt x="256" y="416"/>
                      <a:pt x="288" y="336"/>
                    </a:cubicBezTo>
                    <a:cubicBezTo>
                      <a:pt x="320" y="256"/>
                      <a:pt x="312" y="152"/>
                      <a:pt x="384" y="96"/>
                    </a:cubicBezTo>
                    <a:cubicBezTo>
                      <a:pt x="456" y="40"/>
                      <a:pt x="664" y="16"/>
                      <a:pt x="720" y="0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aphicFrame>
        <p:nvGraphicFramePr>
          <p:cNvPr id="8400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878397"/>
              </p:ext>
            </p:extLst>
          </p:nvPr>
        </p:nvGraphicFramePr>
        <p:xfrm>
          <a:off x="2992438" y="5778500"/>
          <a:ext cx="2974975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77" name="Equation" r:id="rId4" imgW="1333440" imgH="431640" progId="Equation.3">
                  <p:embed/>
                </p:oleObj>
              </mc:Choice>
              <mc:Fallback>
                <p:oleObj name="Equation" r:id="rId4" imgW="133344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438" y="5778500"/>
                        <a:ext cx="2974975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p 28"/>
          <p:cNvGrpSpPr/>
          <p:nvPr/>
        </p:nvGrpSpPr>
        <p:grpSpPr>
          <a:xfrm>
            <a:off x="930273" y="1332972"/>
            <a:ext cx="3050624" cy="907995"/>
            <a:chOff x="930273" y="1332972"/>
            <a:chExt cx="3050624" cy="907995"/>
          </a:xfrm>
        </p:grpSpPr>
        <p:sp>
          <p:nvSpPr>
            <p:cNvPr id="68" name="Text Box 6"/>
            <p:cNvSpPr txBox="1">
              <a:spLocks noChangeArrowheads="1"/>
            </p:cNvSpPr>
            <p:nvPr/>
          </p:nvSpPr>
          <p:spPr bwMode="auto">
            <a:xfrm>
              <a:off x="930275" y="1332972"/>
              <a:ext cx="3050622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Trends:</a:t>
              </a:r>
              <a:endParaRPr lang="en-US" sz="2600" b="1" dirty="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930273" y="1748524"/>
              <a:ext cx="2915615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Adiabatic</a:t>
              </a:r>
              <a:endParaRPr lang="en-US" sz="2600" dirty="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Flow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Effects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883819"/>
              </p:ext>
            </p:extLst>
          </p:nvPr>
        </p:nvGraphicFramePr>
        <p:xfrm>
          <a:off x="1036284" y="1422704"/>
          <a:ext cx="6087849" cy="5369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7" name="Dokument" r:id="rId5" imgW="5943381" imgH="5244907" progId="Word.Document.8">
                  <p:embed/>
                </p:oleObj>
              </mc:Choice>
              <mc:Fallback>
                <p:oleObj name="Dokument" r:id="rId5" imgW="5943381" imgH="5244907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284" y="1422704"/>
                        <a:ext cx="6087849" cy="536929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</a:t>
            </a:r>
            <a:r>
              <a:rPr lang="en-US" dirty="0" err="1" smtClean="0"/>
              <a:t>Inerts</a:t>
            </a:r>
            <a:r>
              <a:rPr lang="en-US" dirty="0" smtClean="0"/>
              <a:t> in the Feed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C42543-6B77-3B41-B67E-D1413202DC04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336675" y="4237037"/>
            <a:ext cx="932392" cy="1388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p 6"/>
          <p:cNvGrpSpPr/>
          <p:nvPr/>
        </p:nvGrpSpPr>
        <p:grpSpPr>
          <a:xfrm>
            <a:off x="526197" y="1837886"/>
            <a:ext cx="8153400" cy="4579938"/>
            <a:chOff x="667887" y="-2059490"/>
            <a:chExt cx="8153400" cy="4579938"/>
          </a:xfrm>
        </p:grpSpPr>
        <p:graphicFrame>
          <p:nvGraphicFramePr>
            <p:cNvPr id="7577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5560382"/>
                </p:ext>
              </p:extLst>
            </p:nvPr>
          </p:nvGraphicFramePr>
          <p:xfrm>
            <a:off x="667887" y="-2059490"/>
            <a:ext cx="8153400" cy="4579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3578" name="Dokument" r:id="rId5" imgW="5943381" imgH="3339977" progId="Word.Document.8">
                    <p:embed/>
                  </p:oleObj>
                </mc:Choice>
                <mc:Fallback>
                  <p:oleObj name="Dokument" r:id="rId5" imgW="5943381" imgH="3339977" progId="Word.Document.8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7887" y="-2059490"/>
                          <a:ext cx="8153400" cy="45799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354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829237"/>
                </p:ext>
              </p:extLst>
            </p:nvPr>
          </p:nvGraphicFramePr>
          <p:xfrm>
            <a:off x="1151317" y="767126"/>
            <a:ext cx="932392" cy="744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3579" name="Equation" r:id="rId7" imgW="546100" imgH="444500" progId="Equation.3">
                    <p:embed/>
                  </p:oleObj>
                </mc:Choice>
                <mc:Fallback>
                  <p:oleObj name="Equation" r:id="rId7" imgW="546100" imgH="4445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1317" y="767126"/>
                          <a:ext cx="932392" cy="74463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Endothermic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C42543-6B77-3B41-B67E-D1413202DC04}" type="slidenum">
              <a:rPr lang="en-US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latshållare för innehåll 28"/>
          <p:cNvSpPr>
            <a:spLocks noGrp="1"/>
          </p:cNvSpPr>
          <p:nvPr>
            <p:ph sz="quarter" idx="4294967295"/>
          </p:nvPr>
        </p:nvSpPr>
        <p:spPr>
          <a:xfrm>
            <a:off x="4776717" y="3970338"/>
            <a:ext cx="4039737" cy="192246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None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	As inert flow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increases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conversion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increase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However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as inerts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increase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reactant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concentration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decreases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slowing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down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Therefore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is an optimal inert flow rate to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maximize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X.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914400" y="1297662"/>
            <a:ext cx="604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First Order Irreversible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Box 6"/>
          <p:cNvSpPr txBox="1">
            <a:spLocks noChangeArrowheads="1"/>
          </p:cNvSpPr>
          <p:nvPr/>
        </p:nvSpPr>
        <p:spPr bwMode="auto">
          <a:xfrm>
            <a:off x="930275" y="1401327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Adiabatic:</a:t>
            </a:r>
            <a:endParaRPr lang="en-US" sz="2400" dirty="0"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z="1200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sv-SE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Platshållare för innehåll 28"/>
          <p:cNvSpPr>
            <a:spLocks noGrp="1"/>
          </p:cNvSpPr>
          <p:nvPr>
            <p:ph sz="quarter" idx="4294967295"/>
          </p:nvPr>
        </p:nvSpPr>
        <p:spPr>
          <a:xfrm>
            <a:off x="1042568" y="1875670"/>
            <a:ext cx="7772400" cy="5444986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As T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decreases the conversion X will increase, however the reaction will progress slower to equilibrium conversion and may not make it in the volume of reactor that you have.</a:t>
            </a:r>
          </a:p>
          <a:p>
            <a:pPr marL="0" indent="0">
              <a:spcBef>
                <a:spcPct val="50000"/>
              </a:spcBef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Therefore, for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exothermic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reactions there is an optimum inlet temperature, where X reaches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eq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right at the end of  V.  However, for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endothermic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reactions there is no temperature maximum and the X will continue to increase as T increases.</a:t>
            </a:r>
          </a:p>
          <a:p>
            <a:pPr marL="0" indent="0">
              <a:buNone/>
            </a:pPr>
            <a:endParaRPr lang="sv-SE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73962" y="2896068"/>
            <a:ext cx="7580570" cy="2315304"/>
            <a:chOff x="1173962" y="2500276"/>
            <a:chExt cx="7580570" cy="2315304"/>
          </a:xfrm>
        </p:grpSpPr>
        <p:grpSp>
          <p:nvGrpSpPr>
            <p:cNvPr id="17" name="Grupp 16"/>
            <p:cNvGrpSpPr/>
            <p:nvPr/>
          </p:nvGrpSpPr>
          <p:grpSpPr>
            <a:xfrm>
              <a:off x="1173962" y="2500278"/>
              <a:ext cx="2212708" cy="2293966"/>
              <a:chOff x="647682" y="2257047"/>
              <a:chExt cx="3311907" cy="3433533"/>
            </a:xfrm>
          </p:grpSpPr>
          <p:sp>
            <p:nvSpPr>
              <p:cNvPr id="6" name="Line 33"/>
              <p:cNvSpPr>
                <a:spLocks noChangeShapeType="1"/>
              </p:cNvSpPr>
              <p:nvPr/>
            </p:nvSpPr>
            <p:spPr bwMode="auto">
              <a:xfrm>
                <a:off x="912634" y="2935154"/>
                <a:ext cx="0" cy="22520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Line 34"/>
              <p:cNvSpPr>
                <a:spLocks noChangeShapeType="1"/>
              </p:cNvSpPr>
              <p:nvPr/>
            </p:nvSpPr>
            <p:spPr bwMode="auto">
              <a:xfrm>
                <a:off x="912634" y="5187250"/>
                <a:ext cx="1987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Freeform 35"/>
              <p:cNvSpPr>
                <a:spLocks/>
              </p:cNvSpPr>
              <p:nvPr/>
            </p:nvSpPr>
            <p:spPr bwMode="auto">
              <a:xfrm>
                <a:off x="912634" y="3465059"/>
                <a:ext cx="1854668" cy="1589714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2" y="24"/>
                  </a:cxn>
                  <a:cxn ang="0">
                    <a:pos x="432" y="216"/>
                  </a:cxn>
                  <a:cxn ang="0">
                    <a:pos x="624" y="600"/>
                  </a:cxn>
                  <a:cxn ang="0">
                    <a:pos x="912" y="696"/>
                  </a:cxn>
                </a:cxnLst>
                <a:rect l="0" t="0" r="r" b="b"/>
                <a:pathLst>
                  <a:path w="912" h="696">
                    <a:moveTo>
                      <a:pt x="0" y="72"/>
                    </a:moveTo>
                    <a:cubicBezTo>
                      <a:pt x="60" y="36"/>
                      <a:pt x="120" y="0"/>
                      <a:pt x="192" y="24"/>
                    </a:cubicBezTo>
                    <a:cubicBezTo>
                      <a:pt x="264" y="48"/>
                      <a:pt x="360" y="120"/>
                      <a:pt x="432" y="216"/>
                    </a:cubicBezTo>
                    <a:cubicBezTo>
                      <a:pt x="504" y="312"/>
                      <a:pt x="544" y="520"/>
                      <a:pt x="624" y="600"/>
                    </a:cubicBezTo>
                    <a:cubicBezTo>
                      <a:pt x="704" y="680"/>
                      <a:pt x="808" y="688"/>
                      <a:pt x="912" y="69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Text Box 36"/>
              <p:cNvSpPr txBox="1">
                <a:spLocks noChangeArrowheads="1"/>
              </p:cNvSpPr>
              <p:nvPr/>
            </p:nvSpPr>
            <p:spPr bwMode="auto">
              <a:xfrm>
                <a:off x="647682" y="2257047"/>
                <a:ext cx="1059811" cy="691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X</a:t>
                </a:r>
                <a:endParaRPr lang="en-US" sz="24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 Box 37"/>
              <p:cNvSpPr txBox="1">
                <a:spLocks noChangeArrowheads="1"/>
              </p:cNvSpPr>
              <p:nvPr/>
            </p:nvSpPr>
            <p:spPr bwMode="auto">
              <a:xfrm>
                <a:off x="2899778" y="4999575"/>
                <a:ext cx="1059811" cy="691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T</a:t>
                </a:r>
                <a:endParaRPr lang="en-US" sz="24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Line 38"/>
              <p:cNvSpPr>
                <a:spLocks noChangeShapeType="1"/>
              </p:cNvSpPr>
              <p:nvPr/>
            </p:nvSpPr>
            <p:spPr bwMode="auto">
              <a:xfrm flipV="1">
                <a:off x="912634" y="3939766"/>
                <a:ext cx="927334" cy="12474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Line 39"/>
              <p:cNvSpPr>
                <a:spLocks noChangeShapeType="1"/>
              </p:cNvSpPr>
              <p:nvPr/>
            </p:nvSpPr>
            <p:spPr bwMode="auto">
              <a:xfrm flipV="1">
                <a:off x="1177587" y="4127440"/>
                <a:ext cx="794858" cy="10598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Line 40"/>
              <p:cNvSpPr>
                <a:spLocks noChangeShapeType="1"/>
              </p:cNvSpPr>
              <p:nvPr/>
            </p:nvSpPr>
            <p:spPr bwMode="auto">
              <a:xfrm flipV="1">
                <a:off x="1442540" y="4392393"/>
                <a:ext cx="529905" cy="7948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Line 41"/>
              <p:cNvSpPr>
                <a:spLocks noChangeShapeType="1"/>
              </p:cNvSpPr>
              <p:nvPr/>
            </p:nvSpPr>
            <p:spPr bwMode="auto">
              <a:xfrm flipV="1">
                <a:off x="1707492" y="4657345"/>
                <a:ext cx="397429" cy="5299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Line 42"/>
              <p:cNvSpPr>
                <a:spLocks noChangeShapeType="1"/>
              </p:cNvSpPr>
              <p:nvPr/>
            </p:nvSpPr>
            <p:spPr bwMode="auto">
              <a:xfrm flipV="1">
                <a:off x="1972445" y="4789821"/>
                <a:ext cx="264953" cy="3974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Line 43"/>
              <p:cNvSpPr>
                <a:spLocks noChangeShapeType="1"/>
              </p:cNvSpPr>
              <p:nvPr/>
            </p:nvSpPr>
            <p:spPr bwMode="auto">
              <a:xfrm flipV="1">
                <a:off x="2237397" y="4922297"/>
                <a:ext cx="132476" cy="2649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8" name="Grupp 17"/>
            <p:cNvGrpSpPr/>
            <p:nvPr/>
          </p:nvGrpSpPr>
          <p:grpSpPr>
            <a:xfrm>
              <a:off x="3021449" y="2500276"/>
              <a:ext cx="2175349" cy="2293967"/>
              <a:chOff x="703600" y="2257047"/>
              <a:chExt cx="3255989" cy="3433533"/>
            </a:xfrm>
          </p:grpSpPr>
          <p:sp>
            <p:nvSpPr>
              <p:cNvPr id="19" name="Line 33"/>
              <p:cNvSpPr>
                <a:spLocks noChangeShapeType="1"/>
              </p:cNvSpPr>
              <p:nvPr/>
            </p:nvSpPr>
            <p:spPr bwMode="auto">
              <a:xfrm>
                <a:off x="912634" y="2935154"/>
                <a:ext cx="0" cy="22520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Line 34"/>
              <p:cNvSpPr>
                <a:spLocks noChangeShapeType="1"/>
              </p:cNvSpPr>
              <p:nvPr/>
            </p:nvSpPr>
            <p:spPr bwMode="auto">
              <a:xfrm>
                <a:off x="912634" y="5187250"/>
                <a:ext cx="1987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Freeform 35"/>
              <p:cNvSpPr>
                <a:spLocks/>
              </p:cNvSpPr>
              <p:nvPr/>
            </p:nvSpPr>
            <p:spPr bwMode="auto">
              <a:xfrm>
                <a:off x="912634" y="3465060"/>
                <a:ext cx="1854668" cy="1192286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2" y="24"/>
                  </a:cxn>
                  <a:cxn ang="0">
                    <a:pos x="432" y="216"/>
                  </a:cxn>
                  <a:cxn ang="0">
                    <a:pos x="624" y="600"/>
                  </a:cxn>
                  <a:cxn ang="0">
                    <a:pos x="912" y="696"/>
                  </a:cxn>
                </a:cxnLst>
                <a:rect l="0" t="0" r="r" b="b"/>
                <a:pathLst>
                  <a:path w="912" h="696">
                    <a:moveTo>
                      <a:pt x="0" y="72"/>
                    </a:moveTo>
                    <a:cubicBezTo>
                      <a:pt x="60" y="36"/>
                      <a:pt x="120" y="0"/>
                      <a:pt x="192" y="24"/>
                    </a:cubicBezTo>
                    <a:cubicBezTo>
                      <a:pt x="264" y="48"/>
                      <a:pt x="360" y="120"/>
                      <a:pt x="432" y="216"/>
                    </a:cubicBezTo>
                    <a:cubicBezTo>
                      <a:pt x="504" y="312"/>
                      <a:pt x="544" y="520"/>
                      <a:pt x="624" y="600"/>
                    </a:cubicBezTo>
                    <a:cubicBezTo>
                      <a:pt x="704" y="680"/>
                      <a:pt x="808" y="688"/>
                      <a:pt x="912" y="69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 Box 36"/>
              <p:cNvSpPr txBox="1">
                <a:spLocks noChangeArrowheads="1"/>
              </p:cNvSpPr>
              <p:nvPr/>
            </p:nvSpPr>
            <p:spPr bwMode="auto">
              <a:xfrm>
                <a:off x="703600" y="2257047"/>
                <a:ext cx="1059811" cy="691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en-US" sz="2400" baseline="-25000" dirty="0" err="1" smtClean="0">
                    <a:latin typeface="Arial" pitchFamily="34" charset="0"/>
                    <a:cs typeface="Arial" pitchFamily="34" charset="0"/>
                  </a:rPr>
                  <a:t>e</a:t>
                </a:r>
                <a:endParaRPr lang="en-US" sz="24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Text Box 37"/>
              <p:cNvSpPr txBox="1">
                <a:spLocks noChangeArrowheads="1"/>
              </p:cNvSpPr>
              <p:nvPr/>
            </p:nvSpPr>
            <p:spPr bwMode="auto">
              <a:xfrm>
                <a:off x="2899778" y="4999575"/>
                <a:ext cx="1059811" cy="691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400" baseline="-25000" dirty="0" smtClean="0">
                    <a:latin typeface="Arial" pitchFamily="34" charset="0"/>
                    <a:cs typeface="Arial" pitchFamily="34" charset="0"/>
                  </a:rPr>
                  <a:t>0</a:t>
                </a:r>
                <a:endParaRPr lang="en-US" sz="24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9" name="Grupp 38"/>
            <p:cNvGrpSpPr/>
            <p:nvPr/>
          </p:nvGrpSpPr>
          <p:grpSpPr>
            <a:xfrm>
              <a:off x="4928768" y="2517209"/>
              <a:ext cx="2175349" cy="2293966"/>
              <a:chOff x="5416928" y="2369283"/>
              <a:chExt cx="2364510" cy="2493442"/>
            </a:xfrm>
          </p:grpSpPr>
          <p:grpSp>
            <p:nvGrpSpPr>
              <p:cNvPr id="32" name="Grupp 31"/>
              <p:cNvGrpSpPr/>
              <p:nvPr/>
            </p:nvGrpSpPr>
            <p:grpSpPr>
              <a:xfrm>
                <a:off x="5416928" y="2369283"/>
                <a:ext cx="2364510" cy="2493442"/>
                <a:chOff x="703600" y="2257047"/>
                <a:chExt cx="3255989" cy="3433533"/>
              </a:xfrm>
            </p:grpSpPr>
            <p:sp>
              <p:nvSpPr>
                <p:cNvPr id="33" name="Line 33"/>
                <p:cNvSpPr>
                  <a:spLocks noChangeShapeType="1"/>
                </p:cNvSpPr>
                <p:nvPr/>
              </p:nvSpPr>
              <p:spPr bwMode="auto">
                <a:xfrm>
                  <a:off x="912634" y="2935154"/>
                  <a:ext cx="0" cy="225209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4" name="Line 34"/>
                <p:cNvSpPr>
                  <a:spLocks noChangeShapeType="1"/>
                </p:cNvSpPr>
                <p:nvPr/>
              </p:nvSpPr>
              <p:spPr bwMode="auto">
                <a:xfrm>
                  <a:off x="912634" y="5187250"/>
                  <a:ext cx="1987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912634" y="3465059"/>
                  <a:ext cx="1854668" cy="662381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192" y="24"/>
                    </a:cxn>
                    <a:cxn ang="0">
                      <a:pos x="432" y="216"/>
                    </a:cxn>
                    <a:cxn ang="0">
                      <a:pos x="624" y="600"/>
                    </a:cxn>
                    <a:cxn ang="0">
                      <a:pos x="912" y="696"/>
                    </a:cxn>
                  </a:cxnLst>
                  <a:rect l="0" t="0" r="r" b="b"/>
                  <a:pathLst>
                    <a:path w="912" h="696">
                      <a:moveTo>
                        <a:pt x="0" y="72"/>
                      </a:moveTo>
                      <a:cubicBezTo>
                        <a:pt x="60" y="36"/>
                        <a:pt x="120" y="0"/>
                        <a:pt x="192" y="24"/>
                      </a:cubicBezTo>
                      <a:cubicBezTo>
                        <a:pt x="264" y="48"/>
                        <a:pt x="360" y="120"/>
                        <a:pt x="432" y="216"/>
                      </a:cubicBezTo>
                      <a:cubicBezTo>
                        <a:pt x="504" y="312"/>
                        <a:pt x="544" y="520"/>
                        <a:pt x="624" y="600"/>
                      </a:cubicBezTo>
                      <a:cubicBezTo>
                        <a:pt x="704" y="680"/>
                        <a:pt x="808" y="688"/>
                        <a:pt x="912" y="6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703600" y="2257047"/>
                  <a:ext cx="1059811" cy="6910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dirty="0" smtClean="0">
                      <a:latin typeface="Arial" pitchFamily="34" charset="0"/>
                      <a:cs typeface="Arial" pitchFamily="34" charset="0"/>
                    </a:rPr>
                    <a:t>X</a:t>
                  </a:r>
                  <a:endParaRPr lang="en-US" sz="24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7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899778" y="4999575"/>
                  <a:ext cx="1059811" cy="6910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dirty="0" smtClean="0">
                      <a:latin typeface="Arial" pitchFamily="34" charset="0"/>
                      <a:cs typeface="Arial" pitchFamily="34" charset="0"/>
                    </a:rPr>
                    <a:t>T</a:t>
                  </a:r>
                  <a:endParaRPr lang="en-US" sz="24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8" name="Freeform 35"/>
              <p:cNvSpPr>
                <a:spLocks/>
              </p:cNvSpPr>
              <p:nvPr/>
            </p:nvSpPr>
            <p:spPr bwMode="auto">
              <a:xfrm flipV="1">
                <a:off x="5568729" y="3919977"/>
                <a:ext cx="1346866" cy="440937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2" y="24"/>
                  </a:cxn>
                  <a:cxn ang="0">
                    <a:pos x="432" y="216"/>
                  </a:cxn>
                  <a:cxn ang="0">
                    <a:pos x="624" y="600"/>
                  </a:cxn>
                  <a:cxn ang="0">
                    <a:pos x="912" y="696"/>
                  </a:cxn>
                </a:cxnLst>
                <a:rect l="0" t="0" r="r" b="b"/>
                <a:pathLst>
                  <a:path w="912" h="696">
                    <a:moveTo>
                      <a:pt x="0" y="72"/>
                    </a:moveTo>
                    <a:cubicBezTo>
                      <a:pt x="60" y="36"/>
                      <a:pt x="120" y="0"/>
                      <a:pt x="192" y="24"/>
                    </a:cubicBezTo>
                    <a:cubicBezTo>
                      <a:pt x="264" y="48"/>
                      <a:pt x="360" y="120"/>
                      <a:pt x="432" y="216"/>
                    </a:cubicBezTo>
                    <a:cubicBezTo>
                      <a:pt x="504" y="312"/>
                      <a:pt x="544" y="520"/>
                      <a:pt x="624" y="600"/>
                    </a:cubicBezTo>
                    <a:cubicBezTo>
                      <a:pt x="704" y="680"/>
                      <a:pt x="808" y="688"/>
                      <a:pt x="912" y="69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7" name="Grupp 56"/>
            <p:cNvGrpSpPr/>
            <p:nvPr/>
          </p:nvGrpSpPr>
          <p:grpSpPr>
            <a:xfrm>
              <a:off x="6857645" y="2521614"/>
              <a:ext cx="1896887" cy="2293966"/>
              <a:chOff x="6857645" y="2521614"/>
              <a:chExt cx="1896887" cy="2293966"/>
            </a:xfrm>
          </p:grpSpPr>
          <p:grpSp>
            <p:nvGrpSpPr>
              <p:cNvPr id="49" name="Grupp 31"/>
              <p:cNvGrpSpPr/>
              <p:nvPr/>
            </p:nvGrpSpPr>
            <p:grpSpPr>
              <a:xfrm>
                <a:off x="6857645" y="2521614"/>
                <a:ext cx="1896887" cy="2293966"/>
                <a:chOff x="703601" y="2257047"/>
                <a:chExt cx="2665034" cy="3433533"/>
              </a:xfrm>
            </p:grpSpPr>
            <p:sp>
              <p:nvSpPr>
                <p:cNvPr id="51" name="Line 33"/>
                <p:cNvSpPr>
                  <a:spLocks noChangeShapeType="1"/>
                </p:cNvSpPr>
                <p:nvPr/>
              </p:nvSpPr>
              <p:spPr bwMode="auto">
                <a:xfrm>
                  <a:off x="912634" y="2935154"/>
                  <a:ext cx="0" cy="225209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" name="Line 34"/>
                <p:cNvSpPr>
                  <a:spLocks noChangeShapeType="1"/>
                </p:cNvSpPr>
                <p:nvPr/>
              </p:nvSpPr>
              <p:spPr bwMode="auto">
                <a:xfrm>
                  <a:off x="912634" y="5187250"/>
                  <a:ext cx="1987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703601" y="2257047"/>
                  <a:ext cx="629518" cy="6910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dirty="0" smtClean="0">
                      <a:latin typeface="Arial" pitchFamily="34" charset="0"/>
                      <a:cs typeface="Arial" pitchFamily="34" charset="0"/>
                    </a:rPr>
                    <a:t>X</a:t>
                  </a:r>
                  <a:endParaRPr lang="en-US" sz="24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5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899779" y="4999575"/>
                  <a:ext cx="468856" cy="6910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dirty="0" smtClean="0">
                      <a:latin typeface="Arial" pitchFamily="34" charset="0"/>
                      <a:cs typeface="Arial" pitchFamily="34" charset="0"/>
                    </a:rPr>
                    <a:t>T</a:t>
                  </a:r>
                  <a:endParaRPr lang="en-US" sz="24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6" name="Frihandsfigur 55"/>
              <p:cNvSpPr/>
              <p:nvPr/>
            </p:nvSpPr>
            <p:spPr>
              <a:xfrm>
                <a:off x="7010400" y="3228622"/>
                <a:ext cx="1371600" cy="1241778"/>
              </a:xfrm>
              <a:custGeom>
                <a:avLst/>
                <a:gdLst>
                  <a:gd name="connsiteX0" fmla="*/ 0 w 1371600"/>
                  <a:gd name="connsiteY0" fmla="*/ 1241778 h 1241778"/>
                  <a:gd name="connsiteX1" fmla="*/ 423333 w 1371600"/>
                  <a:gd name="connsiteY1" fmla="*/ 666045 h 1241778"/>
                  <a:gd name="connsiteX2" fmla="*/ 626533 w 1371600"/>
                  <a:gd name="connsiteY2" fmla="*/ 158045 h 1241778"/>
                  <a:gd name="connsiteX3" fmla="*/ 982133 w 1371600"/>
                  <a:gd name="connsiteY3" fmla="*/ 90311 h 1241778"/>
                  <a:gd name="connsiteX4" fmla="*/ 1219200 w 1371600"/>
                  <a:gd name="connsiteY4" fmla="*/ 699911 h 1241778"/>
                  <a:gd name="connsiteX5" fmla="*/ 1371600 w 1371600"/>
                  <a:gd name="connsiteY5" fmla="*/ 1241778 h 1241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1600" h="1241778">
                    <a:moveTo>
                      <a:pt x="0" y="1241778"/>
                    </a:moveTo>
                    <a:cubicBezTo>
                      <a:pt x="159455" y="1044222"/>
                      <a:pt x="318911" y="846667"/>
                      <a:pt x="423333" y="666045"/>
                    </a:cubicBezTo>
                    <a:cubicBezTo>
                      <a:pt x="527755" y="485423"/>
                      <a:pt x="533400" y="254001"/>
                      <a:pt x="626533" y="158045"/>
                    </a:cubicBezTo>
                    <a:cubicBezTo>
                      <a:pt x="719666" y="62089"/>
                      <a:pt x="883355" y="0"/>
                      <a:pt x="982133" y="90311"/>
                    </a:cubicBezTo>
                    <a:cubicBezTo>
                      <a:pt x="1080911" y="180622"/>
                      <a:pt x="1154289" y="508000"/>
                      <a:pt x="1219200" y="699911"/>
                    </a:cubicBezTo>
                    <a:cubicBezTo>
                      <a:pt x="1284111" y="891822"/>
                      <a:pt x="1371600" y="1241778"/>
                      <a:pt x="1371600" y="1241778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 sz="16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Box 6"/>
          <p:cNvSpPr txBox="1">
            <a:spLocks noChangeArrowheads="1"/>
          </p:cNvSpPr>
          <p:nvPr/>
        </p:nvSpPr>
        <p:spPr bwMode="auto">
          <a:xfrm>
            <a:off x="930275" y="1782154"/>
            <a:ext cx="3276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Adiabatic:</a:t>
            </a:r>
            <a:endParaRPr lang="en-US" sz="2600" dirty="0"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930274" y="1353653"/>
            <a:ext cx="545463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Effect of adding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nerts</a:t>
            </a:r>
            <a:endParaRPr lang="en-US" sz="2600" dirty="0"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grpSp>
        <p:nvGrpSpPr>
          <p:cNvPr id="55" name="Grupp 54"/>
          <p:cNvGrpSpPr/>
          <p:nvPr/>
        </p:nvGrpSpPr>
        <p:grpSpPr>
          <a:xfrm>
            <a:off x="1508047" y="2155874"/>
            <a:ext cx="5773519" cy="3277462"/>
            <a:chOff x="914400" y="2091954"/>
            <a:chExt cx="6000414" cy="3406264"/>
          </a:xfrm>
        </p:grpSpPr>
        <p:grpSp>
          <p:nvGrpSpPr>
            <p:cNvPr id="2" name="Grupp 71"/>
            <p:cNvGrpSpPr/>
            <p:nvPr/>
          </p:nvGrpSpPr>
          <p:grpSpPr>
            <a:xfrm>
              <a:off x="914400" y="2322002"/>
              <a:ext cx="5987671" cy="3176216"/>
              <a:chOff x="3444193" y="1650085"/>
              <a:chExt cx="5987671" cy="3176216"/>
            </a:xfrm>
          </p:grpSpPr>
          <p:grpSp>
            <p:nvGrpSpPr>
              <p:cNvPr id="4" name="Grupp 68"/>
              <p:cNvGrpSpPr/>
              <p:nvPr/>
            </p:nvGrpSpPr>
            <p:grpSpPr>
              <a:xfrm>
                <a:off x="6188525" y="1651369"/>
                <a:ext cx="3243339" cy="3043735"/>
                <a:chOff x="344240" y="2734636"/>
                <a:chExt cx="1865560" cy="1750748"/>
              </a:xfrm>
            </p:grpSpPr>
            <p:sp>
              <p:nvSpPr>
                <p:cNvPr id="84013" name="Line 45"/>
                <p:cNvSpPr>
                  <a:spLocks noChangeShapeType="1"/>
                </p:cNvSpPr>
                <p:nvPr/>
              </p:nvSpPr>
              <p:spPr bwMode="auto">
                <a:xfrm>
                  <a:off x="457200" y="3003550"/>
                  <a:ext cx="0" cy="1295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14" name="Line 46"/>
                <p:cNvSpPr>
                  <a:spLocks noChangeShapeType="1"/>
                </p:cNvSpPr>
                <p:nvPr/>
              </p:nvSpPr>
              <p:spPr bwMode="auto">
                <a:xfrm>
                  <a:off x="457200" y="4298950"/>
                  <a:ext cx="1143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16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344240" y="2734636"/>
                  <a:ext cx="609600" cy="294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X</a:t>
                  </a:r>
                  <a:endParaRPr lang="en-US" sz="26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17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600200" y="4191001"/>
                  <a:ext cx="609600" cy="294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  <a:endParaRPr lang="en-US" sz="2600" baseline="-250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26" name="Freeform 58"/>
                <p:cNvSpPr>
                  <a:spLocks/>
                </p:cNvSpPr>
                <p:nvPr/>
              </p:nvSpPr>
              <p:spPr bwMode="auto">
                <a:xfrm>
                  <a:off x="457200" y="3505200"/>
                  <a:ext cx="990600" cy="762000"/>
                </a:xfrm>
                <a:custGeom>
                  <a:avLst/>
                  <a:gdLst/>
                  <a:ahLst/>
                  <a:cxnLst>
                    <a:cxn ang="0">
                      <a:pos x="0" y="480"/>
                    </a:cxn>
                    <a:cxn ang="0">
                      <a:pos x="192" y="432"/>
                    </a:cxn>
                    <a:cxn ang="0">
                      <a:pos x="384" y="240"/>
                    </a:cxn>
                    <a:cxn ang="0">
                      <a:pos x="432" y="48"/>
                    </a:cxn>
                    <a:cxn ang="0">
                      <a:pos x="624" y="0"/>
                    </a:cxn>
                  </a:cxnLst>
                  <a:rect l="0" t="0" r="r" b="b"/>
                  <a:pathLst>
                    <a:path w="624" h="480">
                      <a:moveTo>
                        <a:pt x="0" y="480"/>
                      </a:moveTo>
                      <a:cubicBezTo>
                        <a:pt x="64" y="476"/>
                        <a:pt x="128" y="472"/>
                        <a:pt x="192" y="432"/>
                      </a:cubicBezTo>
                      <a:cubicBezTo>
                        <a:pt x="256" y="392"/>
                        <a:pt x="344" y="304"/>
                        <a:pt x="384" y="240"/>
                      </a:cubicBezTo>
                      <a:cubicBezTo>
                        <a:pt x="424" y="176"/>
                        <a:pt x="392" y="88"/>
                        <a:pt x="432" y="48"/>
                      </a:cubicBezTo>
                      <a:cubicBezTo>
                        <a:pt x="472" y="8"/>
                        <a:pt x="548" y="4"/>
                        <a:pt x="624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27" name="Freeform 59"/>
                <p:cNvSpPr>
                  <a:spLocks/>
                </p:cNvSpPr>
                <p:nvPr/>
              </p:nvSpPr>
              <p:spPr bwMode="auto">
                <a:xfrm>
                  <a:off x="457200" y="3302000"/>
                  <a:ext cx="990600" cy="203200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92" y="16"/>
                    </a:cxn>
                    <a:cxn ang="0">
                      <a:pos x="384" y="112"/>
                    </a:cxn>
                    <a:cxn ang="0">
                      <a:pos x="624" y="112"/>
                    </a:cxn>
                  </a:cxnLst>
                  <a:rect l="0" t="0" r="r" b="b"/>
                  <a:pathLst>
                    <a:path w="624" h="128">
                      <a:moveTo>
                        <a:pt x="0" y="16"/>
                      </a:moveTo>
                      <a:cubicBezTo>
                        <a:pt x="64" y="8"/>
                        <a:pt x="128" y="0"/>
                        <a:pt x="192" y="16"/>
                      </a:cubicBezTo>
                      <a:cubicBezTo>
                        <a:pt x="256" y="32"/>
                        <a:pt x="312" y="96"/>
                        <a:pt x="384" y="112"/>
                      </a:cubicBezTo>
                      <a:cubicBezTo>
                        <a:pt x="456" y="128"/>
                        <a:pt x="540" y="120"/>
                        <a:pt x="624" y="11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28" name="Line 60"/>
                <p:cNvSpPr>
                  <a:spLocks noChangeShapeType="1"/>
                </p:cNvSpPr>
                <p:nvPr/>
              </p:nvSpPr>
              <p:spPr bwMode="auto">
                <a:xfrm>
                  <a:off x="685800" y="3048000"/>
                  <a:ext cx="0" cy="1295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29" name="Line 61"/>
                <p:cNvSpPr>
                  <a:spLocks noChangeShapeType="1"/>
                </p:cNvSpPr>
                <p:nvPr/>
              </p:nvSpPr>
              <p:spPr bwMode="auto">
                <a:xfrm>
                  <a:off x="1143000" y="3048000"/>
                  <a:ext cx="0" cy="1295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30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609600" y="2743200"/>
                  <a:ext cx="838200" cy="294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V</a:t>
                  </a:r>
                  <a:r>
                    <a:rPr lang="en-US" sz="2600" baseline="-25000"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  <p:sp>
              <p:nvSpPr>
                <p:cNvPr id="84031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990600" y="2743200"/>
                  <a:ext cx="838200" cy="294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V</a:t>
                  </a:r>
                  <a:r>
                    <a:rPr lang="en-US" sz="2600" baseline="-25000">
                      <a:latin typeface="Arial" pitchFamily="34" charset="0"/>
                      <a:cs typeface="Arial" pitchFamily="34" charset="0"/>
                    </a:rPr>
                    <a:t>2</a:t>
                  </a:r>
                </a:p>
              </p:txBody>
            </p:sp>
          </p:grpSp>
          <p:grpSp>
            <p:nvGrpSpPr>
              <p:cNvPr id="5" name="Grupp 69"/>
              <p:cNvGrpSpPr/>
              <p:nvPr/>
            </p:nvGrpSpPr>
            <p:grpSpPr>
              <a:xfrm>
                <a:off x="3444193" y="1650085"/>
                <a:ext cx="3243173" cy="3176216"/>
                <a:chOff x="344336" y="4303085"/>
                <a:chExt cx="1865464" cy="1826949"/>
              </a:xfrm>
            </p:grpSpPr>
            <p:sp>
              <p:nvSpPr>
                <p:cNvPr id="84032" name="Line 64"/>
                <p:cNvSpPr>
                  <a:spLocks noChangeShapeType="1"/>
                </p:cNvSpPr>
                <p:nvPr/>
              </p:nvSpPr>
              <p:spPr bwMode="auto">
                <a:xfrm>
                  <a:off x="457200" y="4572000"/>
                  <a:ext cx="0" cy="1295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33" name="Line 65"/>
                <p:cNvSpPr>
                  <a:spLocks noChangeShapeType="1"/>
                </p:cNvSpPr>
                <p:nvPr/>
              </p:nvSpPr>
              <p:spPr bwMode="auto">
                <a:xfrm>
                  <a:off x="457200" y="5867400"/>
                  <a:ext cx="1143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34" name="Freeform 66"/>
                <p:cNvSpPr>
                  <a:spLocks/>
                </p:cNvSpPr>
                <p:nvPr/>
              </p:nvSpPr>
              <p:spPr bwMode="auto">
                <a:xfrm>
                  <a:off x="457200" y="4876800"/>
                  <a:ext cx="1066800" cy="914400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192" y="24"/>
                    </a:cxn>
                    <a:cxn ang="0">
                      <a:pos x="432" y="216"/>
                    </a:cxn>
                    <a:cxn ang="0">
                      <a:pos x="624" y="600"/>
                    </a:cxn>
                    <a:cxn ang="0">
                      <a:pos x="912" y="696"/>
                    </a:cxn>
                  </a:cxnLst>
                  <a:rect l="0" t="0" r="r" b="b"/>
                  <a:pathLst>
                    <a:path w="912" h="696">
                      <a:moveTo>
                        <a:pt x="0" y="72"/>
                      </a:moveTo>
                      <a:cubicBezTo>
                        <a:pt x="60" y="36"/>
                        <a:pt x="120" y="0"/>
                        <a:pt x="192" y="24"/>
                      </a:cubicBezTo>
                      <a:cubicBezTo>
                        <a:pt x="264" y="48"/>
                        <a:pt x="360" y="120"/>
                        <a:pt x="432" y="216"/>
                      </a:cubicBezTo>
                      <a:cubicBezTo>
                        <a:pt x="504" y="312"/>
                        <a:pt x="544" y="520"/>
                        <a:pt x="624" y="600"/>
                      </a:cubicBezTo>
                      <a:cubicBezTo>
                        <a:pt x="704" y="680"/>
                        <a:pt x="808" y="688"/>
                        <a:pt x="912" y="6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35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344336" y="4303085"/>
                  <a:ext cx="609600" cy="294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X</a:t>
                  </a:r>
                  <a:endParaRPr lang="en-US" sz="26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2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1600200" y="5683251"/>
                  <a:ext cx="609600" cy="294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  <a:endParaRPr lang="en-US" sz="2600" baseline="-250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3" name="Line 75"/>
                <p:cNvSpPr>
                  <a:spLocks noChangeShapeType="1"/>
                </p:cNvSpPr>
                <p:nvPr/>
              </p:nvSpPr>
              <p:spPr bwMode="auto">
                <a:xfrm>
                  <a:off x="838200" y="50292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4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838200" y="5181600"/>
                  <a:ext cx="152400" cy="685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5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838200" y="5410200"/>
                  <a:ext cx="228600" cy="457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6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838200" y="5562600"/>
                  <a:ext cx="304800" cy="304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7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838200" y="5105400"/>
                  <a:ext cx="76200" cy="762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8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838200" y="5715000"/>
                  <a:ext cx="38100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9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685800" y="5835651"/>
                  <a:ext cx="609600" cy="294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  <a:r>
                    <a:rPr lang="en-US" sz="2600" baseline="-25000"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graphicFrame>
              <p:nvGraphicFramePr>
                <p:cNvPr id="84050" name="Object 82"/>
                <p:cNvGraphicFramePr>
                  <a:graphicFrameLocks noChangeAspect="1"/>
                </p:cNvGraphicFramePr>
                <p:nvPr/>
              </p:nvGraphicFramePr>
              <p:xfrm>
                <a:off x="744677" y="4656174"/>
                <a:ext cx="644667" cy="29676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81661" name="Equation" r:id="rId4" imgW="469800" imgH="215640" progId="Equation.3">
                        <p:embed/>
                      </p:oleObj>
                    </mc:Choice>
                    <mc:Fallback>
                      <p:oleObj name="Equation" r:id="rId4" imgW="469800" imgH="215640" progId="Equation.3">
                        <p:embed/>
                        <p:pic>
                          <p:nvPicPr>
                            <p:cNvPr id="0" name="Picture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44677" y="4656174"/>
                              <a:ext cx="644667" cy="29676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4051" name="Object 83"/>
                <p:cNvGraphicFramePr>
                  <a:graphicFrameLocks noChangeAspect="1"/>
                </p:cNvGraphicFramePr>
                <p:nvPr/>
              </p:nvGraphicFramePr>
              <p:xfrm>
                <a:off x="1218590" y="5410415"/>
                <a:ext cx="609968" cy="29676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81662" name="Equation" r:id="rId6" imgW="444240" imgH="215640" progId="Equation.3">
                        <p:embed/>
                      </p:oleObj>
                    </mc:Choice>
                    <mc:Fallback>
                      <p:oleObj name="Equation" r:id="rId6" imgW="444240" imgH="215640" progId="Equation.3">
                        <p:embed/>
                        <p:pic>
                          <p:nvPicPr>
                            <p:cNvPr id="0" name="Picture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218590" y="5410415"/>
                              <a:ext cx="609968" cy="29676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45" name="Text Box 48"/>
            <p:cNvSpPr txBox="1">
              <a:spLocks noChangeArrowheads="1"/>
            </p:cNvSpPr>
            <p:nvPr/>
          </p:nvSpPr>
          <p:spPr bwMode="auto">
            <a:xfrm>
              <a:off x="5855004" y="2091954"/>
              <a:ext cx="1059810" cy="511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600" baseline="-25000" dirty="0" err="1" smtClean="0">
                  <a:latin typeface="Arial" pitchFamily="34" charset="0"/>
                  <a:cs typeface="Arial" pitchFamily="34" charset="0"/>
                </a:rPr>
                <a:t>e</a:t>
              </a:r>
              <a:endParaRPr lang="en-US" sz="2600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7" name="Rak pil 46"/>
            <p:cNvCxnSpPr/>
            <p:nvPr/>
          </p:nvCxnSpPr>
          <p:spPr>
            <a:xfrm rot="10800000" flipV="1">
              <a:off x="4718542" y="2584397"/>
              <a:ext cx="1136462" cy="73502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 Box 48"/>
            <p:cNvSpPr txBox="1">
              <a:spLocks noChangeArrowheads="1"/>
            </p:cNvSpPr>
            <p:nvPr/>
          </p:nvSpPr>
          <p:spPr bwMode="auto">
            <a:xfrm>
              <a:off x="5628109" y="4467498"/>
              <a:ext cx="1059810" cy="511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X</a:t>
              </a:r>
              <a:endParaRPr lang="en-US" sz="2600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9" name="Rak pil 48"/>
            <p:cNvCxnSpPr/>
            <p:nvPr/>
          </p:nvCxnSpPr>
          <p:spPr>
            <a:xfrm rot="10800000">
              <a:off x="4833250" y="4562513"/>
              <a:ext cx="794859" cy="20975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16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384540"/>
              </p:ext>
            </p:extLst>
          </p:nvPr>
        </p:nvGraphicFramePr>
        <p:xfrm>
          <a:off x="2079246" y="5603875"/>
          <a:ext cx="35306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63" name="Equation" r:id="rId8" imgW="1600200" imgH="482600" progId="Equation.3">
                  <p:embed/>
                </p:oleObj>
              </mc:Choice>
              <mc:Fallback>
                <p:oleObj name="Equation" r:id="rId8" imgW="1600200" imgH="482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246" y="5603875"/>
                        <a:ext cx="3530600" cy="106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Exothermic Adiabatic</a:t>
            </a:r>
            <a:endParaRPr lang="en-US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37</a:t>
            </a:fld>
            <a:endParaRPr lang="sv-SE"/>
          </a:p>
        </p:txBody>
      </p:sp>
      <p:grpSp>
        <p:nvGrpSpPr>
          <p:cNvPr id="7" name="Grupp 6"/>
          <p:cNvGrpSpPr/>
          <p:nvPr/>
        </p:nvGrpSpPr>
        <p:grpSpPr>
          <a:xfrm>
            <a:off x="930275" y="4390478"/>
            <a:ext cx="7772400" cy="1497541"/>
            <a:chOff x="914400" y="1642533"/>
            <a:chExt cx="7772400" cy="1497541"/>
          </a:xfrm>
        </p:grpSpPr>
        <p:sp>
          <p:nvSpPr>
            <p:cNvPr id="5" name="textruta 4"/>
            <p:cNvSpPr txBox="1"/>
            <p:nvPr/>
          </p:nvSpPr>
          <p:spPr>
            <a:xfrm>
              <a:off x="914400" y="1642533"/>
              <a:ext cx="7772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As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θ</a:t>
              </a:r>
              <a:r>
                <a:rPr lang="sv-SE" sz="2600" baseline="-25000" dirty="0" err="1" smtClean="0">
                  <a:latin typeface="Arial" pitchFamily="34" charset="0"/>
                  <a:cs typeface="Arial" pitchFamily="34" charset="0"/>
                </a:rPr>
                <a:t>I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increase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, T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decrease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and 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29730" name="Object 2"/>
            <p:cNvGraphicFramePr>
              <a:graphicFrameLocks noChangeAspect="1"/>
            </p:cNvGraphicFramePr>
            <p:nvPr/>
          </p:nvGraphicFramePr>
          <p:xfrm>
            <a:off x="3996796" y="2216149"/>
            <a:ext cx="2073275" cy="92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749" name="Equation" r:id="rId3" imgW="939800" imgH="419100" progId="Equation.3">
                    <p:embed/>
                  </p:oleObj>
                </mc:Choice>
                <mc:Fallback>
                  <p:oleObj name="Equation" r:id="rId3" imgW="939800" imgH="4191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6796" y="2216149"/>
                          <a:ext cx="2073275" cy="923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upp 14"/>
          <p:cNvGrpSpPr/>
          <p:nvPr/>
        </p:nvGrpSpPr>
        <p:grpSpPr>
          <a:xfrm>
            <a:off x="857498" y="1727200"/>
            <a:ext cx="3409167" cy="2292138"/>
            <a:chOff x="603504" y="1417638"/>
            <a:chExt cx="2275212" cy="2292138"/>
          </a:xfrm>
        </p:grpSpPr>
        <p:cxnSp>
          <p:nvCxnSpPr>
            <p:cNvPr id="9" name="Rak 8"/>
            <p:cNvCxnSpPr/>
            <p:nvPr/>
          </p:nvCxnSpPr>
          <p:spPr>
            <a:xfrm rot="16200000" flipH="1" flipV="1">
              <a:off x="14553" y="2317485"/>
              <a:ext cx="1808162" cy="846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k 9"/>
            <p:cNvCxnSpPr/>
            <p:nvPr/>
          </p:nvCxnSpPr>
          <p:spPr>
            <a:xfrm rot="10800000" flipH="1" flipV="1">
              <a:off x="914400" y="3217333"/>
              <a:ext cx="1808162" cy="846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ihandsfigur 10"/>
            <p:cNvSpPr/>
            <p:nvPr/>
          </p:nvSpPr>
          <p:spPr>
            <a:xfrm>
              <a:off x="897467" y="1727200"/>
              <a:ext cx="1693333" cy="1286933"/>
            </a:xfrm>
            <a:custGeom>
              <a:avLst/>
              <a:gdLst>
                <a:gd name="connsiteX0" fmla="*/ 0 w 1693333"/>
                <a:gd name="connsiteY0" fmla="*/ 0 h 1286933"/>
                <a:gd name="connsiteX1" fmla="*/ 609600 w 1693333"/>
                <a:gd name="connsiteY1" fmla="*/ 897467 h 1286933"/>
                <a:gd name="connsiteX2" fmla="*/ 1693333 w 1693333"/>
                <a:gd name="connsiteY2" fmla="*/ 1286933 h 128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3333" h="1286933">
                  <a:moveTo>
                    <a:pt x="0" y="0"/>
                  </a:moveTo>
                  <a:cubicBezTo>
                    <a:pt x="163689" y="341489"/>
                    <a:pt x="327378" y="682978"/>
                    <a:pt x="609600" y="897467"/>
                  </a:cubicBezTo>
                  <a:cubicBezTo>
                    <a:pt x="891822" y="1111956"/>
                    <a:pt x="1693333" y="1286933"/>
                    <a:pt x="1693333" y="1286933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ruta 11"/>
            <p:cNvSpPr txBox="1"/>
            <p:nvPr/>
          </p:nvSpPr>
          <p:spPr>
            <a:xfrm>
              <a:off x="603504" y="1727200"/>
              <a:ext cx="32677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k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ktangel 13"/>
            <p:cNvSpPr/>
            <p:nvPr/>
          </p:nvSpPr>
          <p:spPr>
            <a:xfrm>
              <a:off x="2302884" y="3217333"/>
              <a:ext cx="575832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θ</a:t>
              </a:r>
              <a:r>
                <a:rPr lang="sv-SE" sz="2600" baseline="-25000" dirty="0" err="1" smtClean="0">
                  <a:latin typeface="Arial" pitchFamily="34" charset="0"/>
                  <a:cs typeface="Arial" pitchFamily="34" charset="0"/>
                </a:rPr>
                <a:t>I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titled-2"/>
          <p:cNvPicPr>
            <a:picLocks noChangeAspect="1" noChangeArrowheads="1"/>
          </p:cNvPicPr>
          <p:nvPr/>
        </p:nvPicPr>
        <p:blipFill>
          <a:blip r:embed="rId2">
            <a:lum bright="-5000" contrast="16000"/>
          </a:blip>
          <a:srcRect/>
          <a:stretch>
            <a:fillRect/>
          </a:stretch>
        </p:blipFill>
        <p:spPr bwMode="auto">
          <a:xfrm>
            <a:off x="1818481" y="1092994"/>
            <a:ext cx="5507038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38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titled-3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819275" y="1092994"/>
            <a:ext cx="5505450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39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EA7F-5285-9745-9C5B-2BCB106FA4B5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User Friendly Equations relate T, X, or F</a:t>
            </a:r>
            <a:r>
              <a:rPr lang="en-US" b="1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</a:t>
            </a:r>
            <a:endParaRPr lang="en-US" b="1" dirty="0">
              <a:ln w="3175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0" name="textruta 7"/>
          <p:cNvSpPr txBox="1"/>
          <p:nvPr/>
        </p:nvSpPr>
        <p:spPr>
          <a:xfrm>
            <a:off x="952500" y="1491932"/>
            <a:ext cx="7327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26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sv-SE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with 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, UA(T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-T) and a large coolant flow rate: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435816"/>
              </p:ext>
            </p:extLst>
          </p:nvPr>
        </p:nvGraphicFramePr>
        <p:xfrm>
          <a:off x="2168525" y="2378075"/>
          <a:ext cx="5595938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60" name="Equation" r:id="rId3" imgW="2463480" imgH="698400" progId="Equation.3">
                  <p:embed/>
                </p:oleObj>
              </mc:Choice>
              <mc:Fallback>
                <p:oleObj name="Equation" r:id="rId3" imgW="246348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525" y="2378075"/>
                        <a:ext cx="5595938" cy="165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p 20"/>
          <p:cNvGrpSpPr/>
          <p:nvPr/>
        </p:nvGrpSpPr>
        <p:grpSpPr>
          <a:xfrm>
            <a:off x="1325563" y="4089860"/>
            <a:ext cx="4147056" cy="2495781"/>
            <a:chOff x="1824831" y="4550831"/>
            <a:chExt cx="3153569" cy="1897880"/>
          </a:xfrm>
        </p:grpSpPr>
        <p:grpSp>
          <p:nvGrpSpPr>
            <p:cNvPr id="13" name="Grupp 9"/>
            <p:cNvGrpSpPr/>
            <p:nvPr/>
          </p:nvGrpSpPr>
          <p:grpSpPr>
            <a:xfrm>
              <a:off x="1892318" y="4550831"/>
              <a:ext cx="3086082" cy="1897880"/>
              <a:chOff x="1473402" y="3259663"/>
              <a:chExt cx="2099531" cy="1291170"/>
            </a:xfrm>
          </p:grpSpPr>
          <p:grpSp>
            <p:nvGrpSpPr>
              <p:cNvPr id="15" name="Grupp 19"/>
              <p:cNvGrpSpPr/>
              <p:nvPr/>
            </p:nvGrpSpPr>
            <p:grpSpPr>
              <a:xfrm>
                <a:off x="1473402" y="3259663"/>
                <a:ext cx="2099531" cy="1291170"/>
                <a:chOff x="1473402" y="3259663"/>
                <a:chExt cx="2099531" cy="1291170"/>
              </a:xfrm>
            </p:grpSpPr>
            <p:sp>
              <p:nvSpPr>
                <p:cNvPr id="18" name="Cylinder 13"/>
                <p:cNvSpPr/>
                <p:nvPr/>
              </p:nvSpPr>
              <p:spPr>
                <a:xfrm>
                  <a:off x="2108201" y="3644900"/>
                  <a:ext cx="872066" cy="905933"/>
                </a:xfrm>
                <a:prstGeom prst="can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9" name="Vinklad  14"/>
                <p:cNvCxnSpPr/>
                <p:nvPr/>
              </p:nvCxnSpPr>
              <p:spPr>
                <a:xfrm rot="16200000" flipH="1">
                  <a:off x="2072218" y="3295650"/>
                  <a:ext cx="385233" cy="313266"/>
                </a:xfrm>
                <a:prstGeom prst="bentConnector3">
                  <a:avLst>
                    <a:gd name="adj1" fmla="val -28"/>
                  </a:avLst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Rak pil 15"/>
                <p:cNvCxnSpPr/>
                <p:nvPr/>
              </p:nvCxnSpPr>
              <p:spPr>
                <a:xfrm>
                  <a:off x="2843213" y="4391024"/>
                  <a:ext cx="729720" cy="1588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Rak pil 16"/>
                <p:cNvCxnSpPr/>
                <p:nvPr/>
              </p:nvCxnSpPr>
              <p:spPr>
                <a:xfrm>
                  <a:off x="1473402" y="4089400"/>
                  <a:ext cx="729720" cy="1588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Rak pil 17"/>
                <p:cNvCxnSpPr/>
                <p:nvPr/>
              </p:nvCxnSpPr>
              <p:spPr>
                <a:xfrm rot="10800000">
                  <a:off x="1585839" y="4394200"/>
                  <a:ext cx="729720" cy="1588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Frihandsfigur 18"/>
                <p:cNvSpPr/>
                <p:nvPr/>
              </p:nvSpPr>
              <p:spPr>
                <a:xfrm>
                  <a:off x="2192867" y="4096911"/>
                  <a:ext cx="211823" cy="305756"/>
                </a:xfrm>
                <a:custGeom>
                  <a:avLst/>
                  <a:gdLst>
                    <a:gd name="connsiteX0" fmla="*/ 0 w 211823"/>
                    <a:gd name="connsiteY0" fmla="*/ 956 h 305756"/>
                    <a:gd name="connsiteX1" fmla="*/ 127000 w 211823"/>
                    <a:gd name="connsiteY1" fmla="*/ 17889 h 305756"/>
                    <a:gd name="connsiteX2" fmla="*/ 160866 w 211823"/>
                    <a:gd name="connsiteY2" fmla="*/ 34822 h 305756"/>
                    <a:gd name="connsiteX3" fmla="*/ 160866 w 211823"/>
                    <a:gd name="connsiteY3" fmla="*/ 102556 h 305756"/>
                    <a:gd name="connsiteX4" fmla="*/ 135466 w 211823"/>
                    <a:gd name="connsiteY4" fmla="*/ 111022 h 305756"/>
                    <a:gd name="connsiteX5" fmla="*/ 67733 w 211823"/>
                    <a:gd name="connsiteY5" fmla="*/ 77156 h 305756"/>
                    <a:gd name="connsiteX6" fmla="*/ 84666 w 211823"/>
                    <a:gd name="connsiteY6" fmla="*/ 60222 h 305756"/>
                    <a:gd name="connsiteX7" fmla="*/ 203200 w 211823"/>
                    <a:gd name="connsiteY7" fmla="*/ 68689 h 305756"/>
                    <a:gd name="connsiteX8" fmla="*/ 211666 w 211823"/>
                    <a:gd name="connsiteY8" fmla="*/ 94089 h 305756"/>
                    <a:gd name="connsiteX9" fmla="*/ 203200 w 211823"/>
                    <a:gd name="connsiteY9" fmla="*/ 144889 h 305756"/>
                    <a:gd name="connsiteX10" fmla="*/ 127000 w 211823"/>
                    <a:gd name="connsiteY10" fmla="*/ 187222 h 305756"/>
                    <a:gd name="connsiteX11" fmla="*/ 67733 w 211823"/>
                    <a:gd name="connsiteY11" fmla="*/ 178756 h 305756"/>
                    <a:gd name="connsiteX12" fmla="*/ 84666 w 211823"/>
                    <a:gd name="connsiteY12" fmla="*/ 161822 h 305756"/>
                    <a:gd name="connsiteX13" fmla="*/ 110066 w 211823"/>
                    <a:gd name="connsiteY13" fmla="*/ 153356 h 305756"/>
                    <a:gd name="connsiteX14" fmla="*/ 177800 w 211823"/>
                    <a:gd name="connsiteY14" fmla="*/ 178756 h 305756"/>
                    <a:gd name="connsiteX15" fmla="*/ 186266 w 211823"/>
                    <a:gd name="connsiteY15" fmla="*/ 204156 h 305756"/>
                    <a:gd name="connsiteX16" fmla="*/ 177800 w 211823"/>
                    <a:gd name="connsiteY16" fmla="*/ 238022 h 305756"/>
                    <a:gd name="connsiteX17" fmla="*/ 127000 w 211823"/>
                    <a:gd name="connsiteY17" fmla="*/ 254956 h 305756"/>
                    <a:gd name="connsiteX18" fmla="*/ 93133 w 211823"/>
                    <a:gd name="connsiteY18" fmla="*/ 246489 h 305756"/>
                    <a:gd name="connsiteX19" fmla="*/ 101600 w 211823"/>
                    <a:gd name="connsiteY19" fmla="*/ 221089 h 305756"/>
                    <a:gd name="connsiteX20" fmla="*/ 177800 w 211823"/>
                    <a:gd name="connsiteY20" fmla="*/ 229556 h 305756"/>
                    <a:gd name="connsiteX21" fmla="*/ 186266 w 211823"/>
                    <a:gd name="connsiteY21" fmla="*/ 254956 h 305756"/>
                    <a:gd name="connsiteX22" fmla="*/ 160866 w 211823"/>
                    <a:gd name="connsiteY22" fmla="*/ 305756 h 305756"/>
                    <a:gd name="connsiteX23" fmla="*/ 16933 w 211823"/>
                    <a:gd name="connsiteY23" fmla="*/ 297289 h 30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11823" h="305756">
                      <a:moveTo>
                        <a:pt x="0" y="956"/>
                      </a:moveTo>
                      <a:cubicBezTo>
                        <a:pt x="49953" y="5118"/>
                        <a:pt x="85259" y="0"/>
                        <a:pt x="127000" y="17889"/>
                      </a:cubicBezTo>
                      <a:cubicBezTo>
                        <a:pt x="138601" y="22861"/>
                        <a:pt x="149577" y="29178"/>
                        <a:pt x="160866" y="34822"/>
                      </a:cubicBezTo>
                      <a:cubicBezTo>
                        <a:pt x="168956" y="59090"/>
                        <a:pt x="179030" y="75310"/>
                        <a:pt x="160866" y="102556"/>
                      </a:cubicBezTo>
                      <a:cubicBezTo>
                        <a:pt x="155915" y="109982"/>
                        <a:pt x="143933" y="108200"/>
                        <a:pt x="135466" y="111022"/>
                      </a:cubicBezTo>
                      <a:cubicBezTo>
                        <a:pt x="118764" y="108636"/>
                        <a:pt x="59524" y="118204"/>
                        <a:pt x="67733" y="77156"/>
                      </a:cubicBezTo>
                      <a:cubicBezTo>
                        <a:pt x="69298" y="69328"/>
                        <a:pt x="79022" y="65867"/>
                        <a:pt x="84666" y="60222"/>
                      </a:cubicBezTo>
                      <a:cubicBezTo>
                        <a:pt x="124177" y="63044"/>
                        <a:pt x="164926" y="58482"/>
                        <a:pt x="203200" y="68689"/>
                      </a:cubicBezTo>
                      <a:cubicBezTo>
                        <a:pt x="211823" y="70989"/>
                        <a:pt x="211666" y="85164"/>
                        <a:pt x="211666" y="94089"/>
                      </a:cubicBezTo>
                      <a:cubicBezTo>
                        <a:pt x="211666" y="111256"/>
                        <a:pt x="210877" y="129534"/>
                        <a:pt x="203200" y="144889"/>
                      </a:cubicBezTo>
                      <a:cubicBezTo>
                        <a:pt x="183626" y="184038"/>
                        <a:pt x="162933" y="180036"/>
                        <a:pt x="127000" y="187222"/>
                      </a:cubicBezTo>
                      <a:cubicBezTo>
                        <a:pt x="107244" y="184400"/>
                        <a:pt x="84845" y="189023"/>
                        <a:pt x="67733" y="178756"/>
                      </a:cubicBezTo>
                      <a:cubicBezTo>
                        <a:pt x="60888" y="174649"/>
                        <a:pt x="77821" y="165929"/>
                        <a:pt x="84666" y="161822"/>
                      </a:cubicBezTo>
                      <a:cubicBezTo>
                        <a:pt x="92319" y="157230"/>
                        <a:pt x="101599" y="156178"/>
                        <a:pt x="110066" y="153356"/>
                      </a:cubicBezTo>
                      <a:cubicBezTo>
                        <a:pt x="140953" y="158503"/>
                        <a:pt x="161649" y="151837"/>
                        <a:pt x="177800" y="178756"/>
                      </a:cubicBezTo>
                      <a:cubicBezTo>
                        <a:pt x="182392" y="186409"/>
                        <a:pt x="183444" y="195689"/>
                        <a:pt x="186266" y="204156"/>
                      </a:cubicBezTo>
                      <a:cubicBezTo>
                        <a:pt x="183444" y="215445"/>
                        <a:pt x="186635" y="230449"/>
                        <a:pt x="177800" y="238022"/>
                      </a:cubicBezTo>
                      <a:cubicBezTo>
                        <a:pt x="164248" y="249638"/>
                        <a:pt x="127000" y="254956"/>
                        <a:pt x="127000" y="254956"/>
                      </a:cubicBezTo>
                      <a:cubicBezTo>
                        <a:pt x="115711" y="252134"/>
                        <a:pt x="100115" y="255798"/>
                        <a:pt x="93133" y="246489"/>
                      </a:cubicBezTo>
                      <a:cubicBezTo>
                        <a:pt x="87778" y="239349"/>
                        <a:pt x="92849" y="222839"/>
                        <a:pt x="101600" y="221089"/>
                      </a:cubicBezTo>
                      <a:cubicBezTo>
                        <a:pt x="126660" y="216077"/>
                        <a:pt x="152400" y="226734"/>
                        <a:pt x="177800" y="229556"/>
                      </a:cubicBezTo>
                      <a:cubicBezTo>
                        <a:pt x="180622" y="238023"/>
                        <a:pt x="186266" y="246031"/>
                        <a:pt x="186266" y="254956"/>
                      </a:cubicBezTo>
                      <a:cubicBezTo>
                        <a:pt x="186266" y="286164"/>
                        <a:pt x="178892" y="287730"/>
                        <a:pt x="160866" y="305756"/>
                      </a:cubicBezTo>
                      <a:cubicBezTo>
                        <a:pt x="45204" y="296117"/>
                        <a:pt x="93250" y="297289"/>
                        <a:pt x="16933" y="297289"/>
                      </a:cubicBezTo>
                    </a:path>
                  </a:pathLst>
                </a:cu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6" name="textruta 11"/>
              <p:cNvSpPr txBox="1"/>
              <p:nvPr/>
            </p:nvSpPr>
            <p:spPr>
              <a:xfrm>
                <a:off x="2421468" y="3935406"/>
                <a:ext cx="558799" cy="254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ruta 12"/>
              <p:cNvSpPr txBox="1"/>
              <p:nvPr/>
            </p:nvSpPr>
            <p:spPr>
              <a:xfrm>
                <a:off x="1634069" y="4128846"/>
                <a:ext cx="558799" cy="254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1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497077"/>
                </p:ext>
              </p:extLst>
            </p:nvPr>
          </p:nvGraphicFramePr>
          <p:xfrm>
            <a:off x="1824831" y="5282254"/>
            <a:ext cx="421309" cy="4669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961" name="Equation" r:id="rId5" imgW="215640" imgH="228600" progId="Equation.3">
                    <p:embed/>
                  </p:oleObj>
                </mc:Choice>
                <mc:Fallback>
                  <p:oleObj name="Equation" r:id="rId5" imgW="2156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831" y="5282254"/>
                          <a:ext cx="421309" cy="46696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3233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 7"/>
          <p:cNvGrpSpPr/>
          <p:nvPr/>
        </p:nvGrpSpPr>
        <p:grpSpPr>
          <a:xfrm>
            <a:off x="914400" y="3778416"/>
            <a:ext cx="7924800" cy="1775637"/>
            <a:chOff x="914400" y="3778416"/>
            <a:chExt cx="7924800" cy="1775637"/>
          </a:xfrm>
        </p:grpSpPr>
        <p:graphicFrame>
          <p:nvGraphicFramePr>
            <p:cNvPr id="79877" name="Object 5"/>
            <p:cNvGraphicFramePr>
              <a:graphicFrameLocks noChangeAspect="1"/>
            </p:cNvGraphicFramePr>
            <p:nvPr/>
          </p:nvGraphicFramePr>
          <p:xfrm>
            <a:off x="1054100" y="4443406"/>
            <a:ext cx="7785100" cy="11106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44" name="Dokument" r:id="rId5" imgW="7354824" imgH="1045464" progId="Word.Document.8">
                    <p:embed/>
                  </p:oleObj>
                </mc:Choice>
                <mc:Fallback>
                  <p:oleObj name="Dokument" r:id="rId5" imgW="7354824" imgH="1045464" progId="Word.Document.8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4100" y="4443406"/>
                          <a:ext cx="7785100" cy="111064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ktangel 6"/>
            <p:cNvSpPr/>
            <p:nvPr/>
          </p:nvSpPr>
          <p:spPr>
            <a:xfrm>
              <a:off x="914400" y="3778416"/>
              <a:ext cx="205857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Endothermic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upp 9"/>
          <p:cNvGrpSpPr/>
          <p:nvPr/>
        </p:nvGrpSpPr>
        <p:grpSpPr>
          <a:xfrm>
            <a:off x="914400" y="1688566"/>
            <a:ext cx="7520499" cy="1930934"/>
            <a:chOff x="914400" y="1688566"/>
            <a:chExt cx="7520499" cy="1930934"/>
          </a:xfrm>
        </p:grpSpPr>
        <p:graphicFrame>
          <p:nvGraphicFramePr>
            <p:cNvPr id="79876" name="Object 4"/>
            <p:cNvGraphicFramePr>
              <a:graphicFrameLocks noChangeAspect="1"/>
            </p:cNvGraphicFramePr>
            <p:nvPr/>
          </p:nvGraphicFramePr>
          <p:xfrm>
            <a:off x="1524000" y="2398713"/>
            <a:ext cx="6910899" cy="1220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45" name="Document" r:id="rId8" imgW="5817785" imgH="1183214" progId="Word.Document.8">
                    <p:embed/>
                  </p:oleObj>
                </mc:Choice>
                <mc:Fallback>
                  <p:oleObj name="Document" r:id="rId8" imgW="5817785" imgH="1183214" progId="Word.Document.8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0" y="2398713"/>
                          <a:ext cx="6910899" cy="12207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ktangel 8"/>
            <p:cNvSpPr/>
            <p:nvPr/>
          </p:nvSpPr>
          <p:spPr>
            <a:xfrm>
              <a:off x="914400" y="1688566"/>
              <a:ext cx="185339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Exothermic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Heat Exchange</a:t>
            </a:r>
            <a:endParaRPr lang="en-US" dirty="0"/>
          </a:p>
        </p:txBody>
      </p:sp>
      <p:grpSp>
        <p:nvGrpSpPr>
          <p:cNvPr id="10" name="Grupp 9"/>
          <p:cNvGrpSpPr/>
          <p:nvPr/>
        </p:nvGrpSpPr>
        <p:grpSpPr>
          <a:xfrm>
            <a:off x="914400" y="3778416"/>
            <a:ext cx="5956300" cy="1578333"/>
            <a:chOff x="914400" y="3490555"/>
            <a:chExt cx="5956300" cy="1578333"/>
          </a:xfrm>
        </p:grpSpPr>
        <p:graphicFrame>
          <p:nvGraphicFramePr>
            <p:cNvPr id="80900" name="Object 4"/>
            <p:cNvGraphicFramePr>
              <a:graphicFrameLocks noChangeAspect="1"/>
            </p:cNvGraphicFramePr>
            <p:nvPr/>
          </p:nvGraphicFramePr>
          <p:xfrm>
            <a:off x="2057400" y="4038600"/>
            <a:ext cx="4813300" cy="1030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92" name="Document" r:id="rId5" imgW="4812792" imgH="1030224" progId="Word.Document.8">
                    <p:embed/>
                  </p:oleObj>
                </mc:Choice>
                <mc:Fallback>
                  <p:oleObj name="Document" r:id="rId5" imgW="4812792" imgH="1030224" progId="Word.Document.8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400" y="4038600"/>
                          <a:ext cx="4813300" cy="1030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ktangel 6"/>
            <p:cNvSpPr/>
            <p:nvPr/>
          </p:nvSpPr>
          <p:spPr>
            <a:xfrm>
              <a:off x="914400" y="3490555"/>
              <a:ext cx="205857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Endothermic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upp 8"/>
          <p:cNvGrpSpPr/>
          <p:nvPr/>
        </p:nvGrpSpPr>
        <p:grpSpPr>
          <a:xfrm>
            <a:off x="887104" y="1688566"/>
            <a:ext cx="6045200" cy="1819275"/>
            <a:chOff x="914400" y="1417638"/>
            <a:chExt cx="6045200" cy="1819275"/>
          </a:xfrm>
        </p:grpSpPr>
        <p:graphicFrame>
          <p:nvGraphicFramePr>
            <p:cNvPr id="80901" name="Object 5"/>
            <p:cNvGraphicFramePr>
              <a:graphicFrameLocks noChangeAspect="1"/>
            </p:cNvGraphicFramePr>
            <p:nvPr/>
          </p:nvGraphicFramePr>
          <p:xfrm>
            <a:off x="2133600" y="2209800"/>
            <a:ext cx="4826000" cy="1027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93" name="Dokument" r:id="rId8" imgW="4824984" imgH="1027176" progId="Word.Document.8">
                    <p:embed/>
                  </p:oleObj>
                </mc:Choice>
                <mc:Fallback>
                  <p:oleObj name="Dokument" r:id="rId8" imgW="4824984" imgH="1027176" progId="Word.Document.8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3600" y="2209800"/>
                          <a:ext cx="4826000" cy="1027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ktangel 7"/>
            <p:cNvSpPr/>
            <p:nvPr/>
          </p:nvSpPr>
          <p:spPr>
            <a:xfrm>
              <a:off x="914400" y="1417638"/>
              <a:ext cx="185339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Exothermic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41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 of Web Lecture 21</a:t>
            </a:r>
            <a:br>
              <a:rPr lang="en-US" dirty="0" smtClean="0"/>
            </a:br>
            <a:r>
              <a:rPr lang="en-US" dirty="0" smtClean="0"/>
              <a:t>End of Class </a:t>
            </a:r>
            <a:r>
              <a:rPr lang="en-US" smtClean="0"/>
              <a:t>Lecture 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42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6087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EA7F-5285-9745-9C5B-2BCB106FA4B5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User Friendly Equations relate T, X, or F</a:t>
            </a:r>
            <a:r>
              <a:rPr lang="en-US" b="1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</a:t>
            </a:r>
            <a:endParaRPr lang="en-US" b="1" dirty="0">
              <a:ln w="3175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2" name="textruta 7"/>
          <p:cNvSpPr txBox="1"/>
          <p:nvPr/>
        </p:nvSpPr>
        <p:spPr>
          <a:xfrm>
            <a:off x="914400" y="1491932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sz="26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sv-SE" sz="2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with 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: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upp 50"/>
          <p:cNvGrpSpPr/>
          <p:nvPr/>
        </p:nvGrpSpPr>
        <p:grpSpPr>
          <a:xfrm>
            <a:off x="1193800" y="2163910"/>
            <a:ext cx="8059921" cy="2204581"/>
            <a:chOff x="918979" y="3000411"/>
            <a:chExt cx="8059921" cy="2204581"/>
          </a:xfrm>
        </p:grpSpPr>
        <p:sp>
          <p:nvSpPr>
            <p:cNvPr id="26" name="Cylinder 24"/>
            <p:cNvSpPr/>
            <p:nvPr/>
          </p:nvSpPr>
          <p:spPr>
            <a:xfrm rot="16200000">
              <a:off x="3238320" y="1793153"/>
              <a:ext cx="1911460" cy="4912217"/>
            </a:xfrm>
            <a:prstGeom prst="can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Cylinder 25"/>
            <p:cNvSpPr/>
            <p:nvPr/>
          </p:nvSpPr>
          <p:spPr>
            <a:xfrm rot="16200000">
              <a:off x="3637033" y="1836893"/>
              <a:ext cx="1168604" cy="4846491"/>
            </a:xfrm>
            <a:prstGeom prst="can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" name="Rak pil 26"/>
            <p:cNvCxnSpPr/>
            <p:nvPr/>
          </p:nvCxnSpPr>
          <p:spPr>
            <a:xfrm>
              <a:off x="918979" y="4293954"/>
              <a:ext cx="1070026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pil 27"/>
            <p:cNvCxnSpPr/>
            <p:nvPr/>
          </p:nvCxnSpPr>
          <p:spPr>
            <a:xfrm rot="10800000" flipV="1">
              <a:off x="6278770" y="3463891"/>
              <a:ext cx="1844121" cy="28963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upp 36"/>
            <p:cNvGrpSpPr/>
            <p:nvPr/>
          </p:nvGrpSpPr>
          <p:grpSpPr>
            <a:xfrm>
              <a:off x="2549953" y="4050106"/>
              <a:ext cx="1245864" cy="182886"/>
              <a:chOff x="4284133" y="5715000"/>
              <a:chExt cx="692125" cy="101600"/>
            </a:xfrm>
          </p:grpSpPr>
          <p:sp>
            <p:nvSpPr>
              <p:cNvPr id="49" name="Ellips 39"/>
              <p:cNvSpPr/>
              <p:nvPr/>
            </p:nvSpPr>
            <p:spPr>
              <a:xfrm>
                <a:off x="428413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Ellips 40"/>
              <p:cNvSpPr/>
              <p:nvPr/>
            </p:nvSpPr>
            <p:spPr>
              <a:xfrm>
                <a:off x="4484680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Ellips 41"/>
              <p:cNvSpPr/>
              <p:nvPr/>
            </p:nvSpPr>
            <p:spPr>
              <a:xfrm>
                <a:off x="4685228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Ellips 42"/>
              <p:cNvSpPr/>
              <p:nvPr/>
            </p:nvSpPr>
            <p:spPr>
              <a:xfrm>
                <a:off x="487996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1" name="Grupp 37"/>
            <p:cNvGrpSpPr/>
            <p:nvPr/>
          </p:nvGrpSpPr>
          <p:grpSpPr>
            <a:xfrm>
              <a:off x="2748076" y="4293952"/>
              <a:ext cx="1245864" cy="182886"/>
              <a:chOff x="4284133" y="5715000"/>
              <a:chExt cx="692125" cy="101600"/>
            </a:xfrm>
          </p:grpSpPr>
          <p:sp>
            <p:nvSpPr>
              <p:cNvPr id="45" name="Ellips 35"/>
              <p:cNvSpPr/>
              <p:nvPr/>
            </p:nvSpPr>
            <p:spPr>
              <a:xfrm>
                <a:off x="428413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Ellips 36"/>
              <p:cNvSpPr/>
              <p:nvPr/>
            </p:nvSpPr>
            <p:spPr>
              <a:xfrm>
                <a:off x="4484680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Ellips 37"/>
              <p:cNvSpPr/>
              <p:nvPr/>
            </p:nvSpPr>
            <p:spPr>
              <a:xfrm>
                <a:off x="4685228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Ellips 38"/>
              <p:cNvSpPr/>
              <p:nvPr/>
            </p:nvSpPr>
            <p:spPr>
              <a:xfrm>
                <a:off x="487996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2" name="Grupp 42"/>
            <p:cNvGrpSpPr/>
            <p:nvPr/>
          </p:nvGrpSpPr>
          <p:grpSpPr>
            <a:xfrm>
              <a:off x="2961440" y="4522558"/>
              <a:ext cx="1245864" cy="182886"/>
              <a:chOff x="4284133" y="5715000"/>
              <a:chExt cx="692125" cy="101600"/>
            </a:xfrm>
          </p:grpSpPr>
          <p:sp>
            <p:nvSpPr>
              <p:cNvPr id="41" name="Ellips 31"/>
              <p:cNvSpPr/>
              <p:nvPr/>
            </p:nvSpPr>
            <p:spPr>
              <a:xfrm>
                <a:off x="428413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Ellips 32"/>
              <p:cNvSpPr/>
              <p:nvPr/>
            </p:nvSpPr>
            <p:spPr>
              <a:xfrm>
                <a:off x="4484680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Ellips 33"/>
              <p:cNvSpPr/>
              <p:nvPr/>
            </p:nvSpPr>
            <p:spPr>
              <a:xfrm>
                <a:off x="4685228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Ellips 34"/>
              <p:cNvSpPr/>
              <p:nvPr/>
            </p:nvSpPr>
            <p:spPr>
              <a:xfrm>
                <a:off x="487996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3" name="textruta 22"/>
            <p:cNvSpPr txBox="1"/>
            <p:nvPr/>
          </p:nvSpPr>
          <p:spPr>
            <a:xfrm>
              <a:off x="1043109" y="3282539"/>
              <a:ext cx="132672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ruta 23"/>
            <p:cNvSpPr txBox="1"/>
            <p:nvPr/>
          </p:nvSpPr>
          <p:spPr>
            <a:xfrm>
              <a:off x="6936681" y="3000411"/>
              <a:ext cx="204221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Coolant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ruta 43"/>
            <p:cNvSpPr txBox="1"/>
            <p:nvPr/>
          </p:nvSpPr>
          <p:spPr>
            <a:xfrm>
              <a:off x="3632635" y="3212768"/>
              <a:ext cx="132672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6" name="Grupp 36"/>
            <p:cNvGrpSpPr/>
            <p:nvPr/>
          </p:nvGrpSpPr>
          <p:grpSpPr>
            <a:xfrm>
              <a:off x="2369838" y="3820531"/>
              <a:ext cx="1245864" cy="182886"/>
              <a:chOff x="4284133" y="5715000"/>
              <a:chExt cx="692125" cy="101600"/>
            </a:xfrm>
          </p:grpSpPr>
          <p:sp>
            <p:nvSpPr>
              <p:cNvPr id="37" name="Ellips 45"/>
              <p:cNvSpPr/>
              <p:nvPr/>
            </p:nvSpPr>
            <p:spPr>
              <a:xfrm>
                <a:off x="428413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Ellips 46"/>
              <p:cNvSpPr/>
              <p:nvPr/>
            </p:nvSpPr>
            <p:spPr>
              <a:xfrm>
                <a:off x="4484680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Ellips 47"/>
              <p:cNvSpPr/>
              <p:nvPr/>
            </p:nvSpPr>
            <p:spPr>
              <a:xfrm>
                <a:off x="4685228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Ellips 48"/>
              <p:cNvSpPr/>
              <p:nvPr/>
            </p:nvSpPr>
            <p:spPr>
              <a:xfrm>
                <a:off x="487996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3" name="textruta 7"/>
          <p:cNvSpPr txBox="1"/>
          <p:nvPr/>
        </p:nvSpPr>
        <p:spPr>
          <a:xfrm>
            <a:off x="1051811" y="4500245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3A. </a:t>
            </a:r>
            <a:r>
              <a:rPr lang="sv-SE" sz="2600" u="sng" dirty="0" smtClean="0">
                <a:latin typeface="Arial" pitchFamily="34" charset="0"/>
                <a:cs typeface="Arial" pitchFamily="34" charset="0"/>
              </a:rPr>
              <a:t>In terms of conversion, X</a:t>
            </a:r>
            <a:endParaRPr lang="sv-SE" sz="2600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731049"/>
              </p:ext>
            </p:extLst>
          </p:nvPr>
        </p:nvGraphicFramePr>
        <p:xfrm>
          <a:off x="2489200" y="4992688"/>
          <a:ext cx="4443413" cy="159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68" name="Equation" r:id="rId3" imgW="1955520" imgH="672840" progId="Equation.3">
                  <p:embed/>
                </p:oleObj>
              </mc:Choice>
              <mc:Fallback>
                <p:oleObj name="Equation" r:id="rId3" imgW="19555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4992688"/>
                        <a:ext cx="4443413" cy="1598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241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EA7F-5285-9745-9C5B-2BCB106FA4B5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User Friendly Equations relate T, X, or F</a:t>
            </a:r>
            <a:r>
              <a:rPr lang="en-US" b="1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</a:t>
            </a:r>
            <a:endParaRPr lang="en-US" b="1" dirty="0">
              <a:ln w="3175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1" name="textruta 7"/>
          <p:cNvSpPr txBox="1"/>
          <p:nvPr/>
        </p:nvSpPr>
        <p:spPr>
          <a:xfrm>
            <a:off x="937511" y="1485900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3B. In terms of molar flow rates, F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i</a:t>
            </a:r>
            <a:endParaRPr lang="sv-SE" sz="2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369130"/>
              </p:ext>
            </p:extLst>
          </p:nvPr>
        </p:nvGraphicFramePr>
        <p:xfrm>
          <a:off x="2679700" y="1851025"/>
          <a:ext cx="3724275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14" name="Equation" r:id="rId3" imgW="1993680" imgH="672840" progId="Equation.3">
                  <p:embed/>
                </p:oleObj>
              </mc:Choice>
              <mc:Fallback>
                <p:oleObj name="Equation" r:id="rId3" imgW="199368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700" y="1851025"/>
                        <a:ext cx="3724275" cy="1314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ruta 3"/>
          <p:cNvSpPr txBox="1"/>
          <p:nvPr/>
        </p:nvSpPr>
        <p:spPr>
          <a:xfrm>
            <a:off x="937511" y="3292673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4. For multiple reactions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207253"/>
              </p:ext>
            </p:extLst>
          </p:nvPr>
        </p:nvGraphicFramePr>
        <p:xfrm>
          <a:off x="2757488" y="3683000"/>
          <a:ext cx="37719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15" name="Equation" r:id="rId5" imgW="1917360" imgH="672840" progId="Equation.3">
                  <p:embed/>
                </p:oleObj>
              </mc:Choice>
              <mc:Fallback>
                <p:oleObj name="Equation" r:id="rId5" imgW="191736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3683000"/>
                        <a:ext cx="3771900" cy="138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ruta 3"/>
          <p:cNvSpPr txBox="1"/>
          <p:nvPr/>
        </p:nvSpPr>
        <p:spPr>
          <a:xfrm>
            <a:off x="937511" y="5062195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5. Coolant Balance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536456"/>
              </p:ext>
            </p:extLst>
          </p:nvPr>
        </p:nvGraphicFramePr>
        <p:xfrm>
          <a:off x="2733675" y="5529263"/>
          <a:ext cx="255905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16" name="Equation" r:id="rId7" imgW="1117440" imgH="457200" progId="Equation.3">
                  <p:embed/>
                </p:oleObj>
              </mc:Choice>
              <mc:Fallback>
                <p:oleObj name="Equation" r:id="rId7" imgW="1117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675" y="5529263"/>
                        <a:ext cx="2559050" cy="1093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206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EA7F-5285-9745-9C5B-2BCB106FA4B5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Reversible Reactions</a:t>
            </a:r>
            <a:endParaRPr lang="en-US" b="1" dirty="0">
              <a:ln w="3175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grpSp>
        <p:nvGrpSpPr>
          <p:cNvPr id="4" name="Grupp 28"/>
          <p:cNvGrpSpPr/>
          <p:nvPr/>
        </p:nvGrpSpPr>
        <p:grpSpPr>
          <a:xfrm>
            <a:off x="665163" y="2382762"/>
            <a:ext cx="8435337" cy="3475304"/>
            <a:chOff x="914400" y="1890319"/>
            <a:chExt cx="8435337" cy="3475304"/>
          </a:xfrm>
        </p:grpSpPr>
        <p:grpSp>
          <p:nvGrpSpPr>
            <p:cNvPr id="5" name="Grupp 6"/>
            <p:cNvGrpSpPr/>
            <p:nvPr/>
          </p:nvGrpSpPr>
          <p:grpSpPr>
            <a:xfrm>
              <a:off x="4982272" y="1890319"/>
              <a:ext cx="4367465" cy="3475302"/>
              <a:chOff x="4043123" y="1893373"/>
              <a:chExt cx="3983277" cy="3169591"/>
            </a:xfrm>
          </p:grpSpPr>
          <p:grpSp>
            <p:nvGrpSpPr>
              <p:cNvPr id="18" name="Grupp 13"/>
              <p:cNvGrpSpPr/>
              <p:nvPr/>
            </p:nvGrpSpPr>
            <p:grpSpPr>
              <a:xfrm>
                <a:off x="4245769" y="2342499"/>
                <a:ext cx="3780631" cy="2255695"/>
                <a:chOff x="4245769" y="2342499"/>
                <a:chExt cx="3780631" cy="2255695"/>
              </a:xfrm>
            </p:grpSpPr>
            <p:grpSp>
              <p:nvGrpSpPr>
                <p:cNvPr id="21" name="Grupp 10"/>
                <p:cNvGrpSpPr/>
                <p:nvPr/>
              </p:nvGrpSpPr>
              <p:grpSpPr>
                <a:xfrm>
                  <a:off x="4245769" y="2348706"/>
                  <a:ext cx="2247900" cy="2249488"/>
                  <a:chOff x="931069" y="1956594"/>
                  <a:chExt cx="2247900" cy="2249488"/>
                </a:xfrm>
              </p:grpSpPr>
              <p:cxnSp>
                <p:nvCxnSpPr>
                  <p:cNvPr id="24" name="Rak 5"/>
                  <p:cNvCxnSpPr/>
                  <p:nvPr/>
                </p:nvCxnSpPr>
                <p:spPr>
                  <a:xfrm rot="5400000">
                    <a:off x="-192087" y="3079750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Rak 14"/>
                  <p:cNvCxnSpPr/>
                  <p:nvPr/>
                </p:nvCxnSpPr>
                <p:spPr>
                  <a:xfrm>
                    <a:off x="931069" y="4204494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Frihandsfigur 15"/>
                  <p:cNvSpPr/>
                  <p:nvPr/>
                </p:nvSpPr>
                <p:spPr>
                  <a:xfrm>
                    <a:off x="939800" y="28575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3366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" name="Frihandsfigur 16"/>
                  <p:cNvSpPr/>
                  <p:nvPr/>
                </p:nvSpPr>
                <p:spPr>
                  <a:xfrm flipH="1">
                    <a:off x="939800" y="28829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2" name="textruta 11"/>
                <p:cNvSpPr txBox="1"/>
                <p:nvPr/>
              </p:nvSpPr>
              <p:spPr>
                <a:xfrm>
                  <a:off x="5588000" y="2342499"/>
                  <a:ext cx="2438400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sv-SE" sz="2600" dirty="0" err="1" smtClean="0">
                      <a:solidFill>
                        <a:srgbClr val="0000FF"/>
                      </a:solidFill>
                      <a:latin typeface="Arial" pitchFamily="34" charset="0"/>
                      <a:cs typeface="Arial" pitchFamily="34" charset="0"/>
                    </a:rPr>
                    <a:t>endothermic</a:t>
                  </a:r>
                  <a:r>
                    <a:rPr lang="sv-SE" sz="2600" dirty="0" smtClean="0">
                      <a:solidFill>
                        <a:srgbClr val="0000FF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0000FF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" name="textruta 12"/>
                <p:cNvSpPr txBox="1"/>
                <p:nvPr/>
              </p:nvSpPr>
              <p:spPr>
                <a:xfrm>
                  <a:off x="5909998" y="3500060"/>
                  <a:ext cx="1928755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exothermic</a:t>
                  </a:r>
                  <a:r>
                    <a:rPr lang="sv-SE" sz="2600" dirty="0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9" name="textruta 8"/>
              <p:cNvSpPr txBox="1"/>
              <p:nvPr/>
            </p:nvSpPr>
            <p:spPr>
              <a:xfrm>
                <a:off x="4043123" y="1893373"/>
                <a:ext cx="638969" cy="449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P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ruta 9"/>
              <p:cNvSpPr txBox="1"/>
              <p:nvPr/>
            </p:nvSpPr>
            <p:spPr>
              <a:xfrm>
                <a:off x="4949031" y="4613840"/>
                <a:ext cx="638969" cy="449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upp 17"/>
            <p:cNvGrpSpPr/>
            <p:nvPr/>
          </p:nvGrpSpPr>
          <p:grpSpPr>
            <a:xfrm>
              <a:off x="914400" y="1890319"/>
              <a:ext cx="4282312" cy="3475304"/>
              <a:chOff x="4120788" y="1893372"/>
              <a:chExt cx="3905612" cy="3169593"/>
            </a:xfrm>
          </p:grpSpPr>
          <p:grpSp>
            <p:nvGrpSpPr>
              <p:cNvPr id="8" name="Grupp 18"/>
              <p:cNvGrpSpPr/>
              <p:nvPr/>
            </p:nvGrpSpPr>
            <p:grpSpPr>
              <a:xfrm>
                <a:off x="4245769" y="2348706"/>
                <a:ext cx="3780631" cy="2249488"/>
                <a:chOff x="4245769" y="2348706"/>
                <a:chExt cx="3780631" cy="2249488"/>
              </a:xfrm>
            </p:grpSpPr>
            <p:grpSp>
              <p:nvGrpSpPr>
                <p:cNvPr id="11" name="Grupp 10"/>
                <p:cNvGrpSpPr/>
                <p:nvPr/>
              </p:nvGrpSpPr>
              <p:grpSpPr>
                <a:xfrm>
                  <a:off x="4245769" y="2348706"/>
                  <a:ext cx="2247900" cy="2249488"/>
                  <a:chOff x="931069" y="1956594"/>
                  <a:chExt cx="2247900" cy="2249488"/>
                </a:xfrm>
              </p:grpSpPr>
              <p:cxnSp>
                <p:nvCxnSpPr>
                  <p:cNvPr id="14" name="Rak 5"/>
                  <p:cNvCxnSpPr/>
                  <p:nvPr/>
                </p:nvCxnSpPr>
                <p:spPr>
                  <a:xfrm rot="5400000">
                    <a:off x="-192087" y="3079750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Rak 25"/>
                  <p:cNvCxnSpPr/>
                  <p:nvPr/>
                </p:nvCxnSpPr>
                <p:spPr>
                  <a:xfrm>
                    <a:off x="931069" y="4204494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Frihandsfigur 26"/>
                  <p:cNvSpPr/>
                  <p:nvPr/>
                </p:nvSpPr>
                <p:spPr>
                  <a:xfrm>
                    <a:off x="939800" y="28575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3333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" name="Frihandsfigur 27"/>
                  <p:cNvSpPr/>
                  <p:nvPr/>
                </p:nvSpPr>
                <p:spPr>
                  <a:xfrm flipH="1">
                    <a:off x="939800" y="28829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" name="textruta 22"/>
                <p:cNvSpPr txBox="1"/>
                <p:nvPr/>
              </p:nvSpPr>
              <p:spPr>
                <a:xfrm>
                  <a:off x="5588000" y="2348706"/>
                  <a:ext cx="2438400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sv-SE" sz="2600" dirty="0" err="1" smtClean="0">
                      <a:solidFill>
                        <a:srgbClr val="0000FF"/>
                      </a:solidFill>
                      <a:latin typeface="Arial" pitchFamily="34" charset="0"/>
                      <a:cs typeface="Arial" pitchFamily="34" charset="0"/>
                    </a:rPr>
                    <a:t>endothermic</a:t>
                  </a:r>
                  <a:r>
                    <a:rPr lang="sv-SE" sz="2600" dirty="0" smtClean="0">
                      <a:solidFill>
                        <a:srgbClr val="0000FF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0000FF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" name="textruta 23"/>
                <p:cNvSpPr txBox="1"/>
                <p:nvPr/>
              </p:nvSpPr>
              <p:spPr>
                <a:xfrm>
                  <a:off x="5968735" y="3506267"/>
                  <a:ext cx="2057665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exothermic</a:t>
                  </a:r>
                  <a:r>
                    <a:rPr lang="sv-SE" sz="2600" dirty="0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9" name="textruta 19"/>
              <p:cNvSpPr txBox="1"/>
              <p:nvPr/>
            </p:nvSpPr>
            <p:spPr>
              <a:xfrm>
                <a:off x="4120788" y="1893372"/>
                <a:ext cx="638969" cy="44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e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ruta 20"/>
              <p:cNvSpPr txBox="1"/>
              <p:nvPr/>
            </p:nvSpPr>
            <p:spPr>
              <a:xfrm>
                <a:off x="4949031" y="4613840"/>
                <a:ext cx="638969" cy="44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053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Heat Exchange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21" name="textruta 7"/>
          <p:cNvSpPr txBox="1"/>
          <p:nvPr/>
        </p:nvSpPr>
        <p:spPr>
          <a:xfrm>
            <a:off x="931862" y="1738153"/>
            <a:ext cx="82121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200" b="1" dirty="0" smtClean="0">
                <a:latin typeface="Arial" pitchFamily="34" charset="0"/>
                <a:cs typeface="Arial" pitchFamily="34" charset="0"/>
              </a:rPr>
              <a:t>Example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: Elementary liquid phase reaction carried out in a </a:t>
            </a:r>
            <a:r>
              <a:rPr lang="en-US" sz="22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endParaRPr lang="sv-SE" sz="22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upp 54"/>
          <p:cNvGrpSpPr/>
          <p:nvPr/>
        </p:nvGrpSpPr>
        <p:grpSpPr>
          <a:xfrm>
            <a:off x="392170" y="2578448"/>
            <a:ext cx="8851786" cy="2387602"/>
            <a:chOff x="943200" y="2810093"/>
            <a:chExt cx="8851786" cy="2387602"/>
          </a:xfrm>
        </p:grpSpPr>
        <p:cxnSp>
          <p:nvCxnSpPr>
            <p:cNvPr id="23" name="Rak pil 44"/>
            <p:cNvCxnSpPr/>
            <p:nvPr/>
          </p:nvCxnSpPr>
          <p:spPr>
            <a:xfrm>
              <a:off x="1425172" y="3474793"/>
              <a:ext cx="868703" cy="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p 53"/>
            <p:cNvGrpSpPr/>
            <p:nvPr/>
          </p:nvGrpSpPr>
          <p:grpSpPr>
            <a:xfrm>
              <a:off x="943200" y="2810093"/>
              <a:ext cx="8851786" cy="2387602"/>
              <a:chOff x="943200" y="2810093"/>
              <a:chExt cx="8851786" cy="2387602"/>
            </a:xfrm>
          </p:grpSpPr>
          <p:grpSp>
            <p:nvGrpSpPr>
              <p:cNvPr id="25" name="Grupp 50"/>
              <p:cNvGrpSpPr/>
              <p:nvPr/>
            </p:nvGrpSpPr>
            <p:grpSpPr>
              <a:xfrm>
                <a:off x="943200" y="3143239"/>
                <a:ext cx="8315100" cy="2054456"/>
                <a:chOff x="668379" y="3132335"/>
                <a:chExt cx="8315100" cy="2054456"/>
              </a:xfrm>
            </p:grpSpPr>
            <p:sp>
              <p:nvSpPr>
                <p:cNvPr id="30" name="Cylinder 24"/>
                <p:cNvSpPr/>
                <p:nvPr/>
              </p:nvSpPr>
              <p:spPr>
                <a:xfrm rot="16200000">
                  <a:off x="3183921" y="1720552"/>
                  <a:ext cx="2020260" cy="4912217"/>
                </a:xfrm>
                <a:prstGeom prst="can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" name="Cylinder 25"/>
                <p:cNvSpPr/>
                <p:nvPr/>
              </p:nvSpPr>
              <p:spPr>
                <a:xfrm rot="16200000">
                  <a:off x="3568235" y="1842193"/>
                  <a:ext cx="1168604" cy="4708892"/>
                </a:xfrm>
                <a:prstGeom prst="can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2" name="Rak pil 26"/>
                <p:cNvCxnSpPr/>
                <p:nvPr/>
              </p:nvCxnSpPr>
              <p:spPr>
                <a:xfrm>
                  <a:off x="722383" y="4232992"/>
                  <a:ext cx="1260023" cy="0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Rak pil 27"/>
                <p:cNvCxnSpPr/>
                <p:nvPr/>
              </p:nvCxnSpPr>
              <p:spPr>
                <a:xfrm flipV="1">
                  <a:off x="6278770" y="3492855"/>
                  <a:ext cx="2704709" cy="1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ruta 22"/>
                <p:cNvSpPr txBox="1"/>
                <p:nvPr/>
              </p:nvSpPr>
              <p:spPr>
                <a:xfrm>
                  <a:off x="668379" y="3769861"/>
                  <a:ext cx="779758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F</a:t>
                  </a:r>
                  <a:r>
                    <a:rPr lang="sv-SE" sz="2600" baseline="-25000" dirty="0" smtClean="0">
                      <a:latin typeface="Arial" pitchFamily="34" charset="0"/>
                      <a:cs typeface="Arial" pitchFamily="34" charset="0"/>
                    </a:rPr>
                    <a:t>A0</a:t>
                  </a:r>
                  <a:endParaRPr lang="sv-SE" sz="2600" dirty="0" smtClean="0">
                    <a:latin typeface="Arial" pitchFamily="34" charset="0"/>
                    <a:cs typeface="Arial" pitchFamily="34" charset="0"/>
                  </a:endParaRPr>
                </a:p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F</a:t>
                  </a:r>
                  <a:r>
                    <a:rPr lang="sv-SE" sz="2600" baseline="-25000" dirty="0" smtClean="0">
                      <a:latin typeface="Arial" pitchFamily="34" charset="0"/>
                      <a:cs typeface="Arial" pitchFamily="34" charset="0"/>
                    </a:rPr>
                    <a:t>I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" name="textruta 43"/>
                <p:cNvSpPr txBox="1"/>
                <p:nvPr/>
              </p:nvSpPr>
              <p:spPr>
                <a:xfrm>
                  <a:off x="3632635" y="3132335"/>
                  <a:ext cx="1326729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T</a:t>
                  </a:r>
                  <a:r>
                    <a:rPr lang="sv-SE" sz="2600" baseline="-25000" dirty="0" smtClean="0">
                      <a:latin typeface="Arial" pitchFamily="34" charset="0"/>
                      <a:cs typeface="Arial" pitchFamily="34" charset="0"/>
                    </a:rPr>
                    <a:t>a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aphicFrame>
            <p:nvGraphicFramePr>
              <p:cNvPr id="26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50368216"/>
                  </p:ext>
                </p:extLst>
              </p:nvPr>
            </p:nvGraphicFramePr>
            <p:xfrm>
              <a:off x="1473200" y="2810093"/>
              <a:ext cx="522288" cy="614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4026" name="Equation" r:id="rId3" imgW="203040" imgH="228600" progId="Equation.3">
                      <p:embed/>
                    </p:oleObj>
                  </mc:Choice>
                  <mc:Fallback>
                    <p:oleObj name="Equation" r:id="rId3" imgW="2030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73200" y="2810093"/>
                            <a:ext cx="522288" cy="6143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7" name="Rak pil 49"/>
              <p:cNvCxnSpPr/>
              <p:nvPr/>
            </p:nvCxnSpPr>
            <p:spPr>
              <a:xfrm>
                <a:off x="6919402" y="4243892"/>
                <a:ext cx="1447028" cy="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ruta 50"/>
              <p:cNvSpPr txBox="1"/>
              <p:nvPr/>
            </p:nvSpPr>
            <p:spPr>
              <a:xfrm>
                <a:off x="6937875" y="3057482"/>
                <a:ext cx="2857111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Heat Exchange Fluid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29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03310750"/>
                  </p:ext>
                </p:extLst>
              </p:nvPr>
            </p:nvGraphicFramePr>
            <p:xfrm>
              <a:off x="3924300" y="3988018"/>
              <a:ext cx="1327150" cy="511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4027" name="Equation" r:id="rId5" imgW="482400" imgH="177480" progId="Equation.3">
                      <p:embed/>
                    </p:oleObj>
                  </mc:Choice>
                  <mc:Fallback>
                    <p:oleObj name="Equation" r:id="rId5" imgW="48240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24300" y="3988018"/>
                            <a:ext cx="1327150" cy="5111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6" name="textruta 52"/>
          <p:cNvSpPr txBox="1"/>
          <p:nvPr/>
        </p:nvSpPr>
        <p:spPr>
          <a:xfrm>
            <a:off x="931863" y="5319728"/>
            <a:ext cx="7772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feed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consists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both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inerts I and Species A with the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ratio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of inerts to the species A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being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2 to 1.</a:t>
            </a:r>
          </a:p>
        </p:txBody>
      </p:sp>
    </p:spTree>
    <p:extLst>
      <p:ext uri="{BB962C8B-B14F-4D97-AF65-F5344CB8AC3E}">
        <p14:creationId xmlns:p14="http://schemas.microsoft.com/office/powerpoint/2010/main" val="268623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Heat Exchange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914400" y="1625600"/>
            <a:ext cx="7670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514350" indent="-514350" algn="just" eaLnBrk="0" hangingPunct="0">
              <a:buFont typeface="+mj-lt"/>
              <a:buAutoNum type="alphaLcParenR"/>
            </a:pPr>
            <a:r>
              <a:rPr lang="en-US" sz="24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Adiabatic</a:t>
            </a:r>
            <a:r>
              <a:rPr lang="en-US" sz="2400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. 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Plot X, </a:t>
            </a:r>
            <a:r>
              <a:rPr lang="en-US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X</a:t>
            </a:r>
            <a:r>
              <a:rPr lang="en-US" sz="2400" baseline="-250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e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, T and the </a:t>
            </a:r>
            <a:r>
              <a:rPr lang="en-US" sz="2400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of disappearance as a function of 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V 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up to V = 40 dm</a:t>
            </a:r>
            <a:r>
              <a:rPr lang="en-US" sz="2400" baseline="30000" dirty="0">
                <a:latin typeface="Arial" pitchFamily="34" charset="0"/>
                <a:ea typeface="MS PGothic" pitchFamily="34" charset="-128"/>
                <a:cs typeface="Arial" pitchFamily="34" charset="0"/>
              </a:rPr>
              <a:t>3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.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 </a:t>
            </a:r>
          </a:p>
          <a:p>
            <a:pPr marL="514350" indent="-514350" algn="just" eaLnBrk="0" hangingPunct="0">
              <a:buFont typeface="+mj-lt"/>
              <a:buAutoNum type="alphaLcParenR"/>
            </a:pPr>
            <a:endParaRPr lang="en-US" sz="2400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514350" indent="-514350" algn="just" eaLnBrk="0" hangingPunct="0">
              <a:buFont typeface="+mj-lt"/>
              <a:buAutoNum type="alphaLcParenR"/>
            </a:pPr>
            <a:r>
              <a:rPr lang="en-US" sz="24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Constant </a:t>
            </a:r>
            <a:r>
              <a:rPr lang="en-US" sz="2400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T</a:t>
            </a:r>
            <a:r>
              <a:rPr lang="en-US" sz="2400" b="1" baseline="-25000" dirty="0"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. Plot X, </a:t>
            </a:r>
            <a:r>
              <a:rPr lang="en-US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X</a:t>
            </a:r>
            <a:r>
              <a:rPr lang="en-US" sz="2400" baseline="-250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e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, T, T</a:t>
            </a:r>
            <a:r>
              <a:rPr lang="en-US" sz="2400" baseline="-25000" dirty="0"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 and </a:t>
            </a:r>
            <a:r>
              <a:rPr lang="en-US" sz="2400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of disappearance of A when there is a heat loss to the coolant and the coolant temperature is constant at 300 K for V = 40 dm</a:t>
            </a:r>
            <a:r>
              <a:rPr lang="en-US" sz="2400" baseline="30000" dirty="0">
                <a:latin typeface="Arial" pitchFamily="34" charset="0"/>
                <a:ea typeface="MS PGothic" pitchFamily="34" charset="-128"/>
                <a:cs typeface="Arial" pitchFamily="34" charset="0"/>
              </a:rPr>
              <a:t>3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. How do these curves differ from the adiabatic 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case. </a:t>
            </a:r>
          </a:p>
        </p:txBody>
      </p:sp>
    </p:spTree>
    <p:extLst>
      <p:ext uri="{BB962C8B-B14F-4D97-AF65-F5344CB8AC3E}">
        <p14:creationId xmlns:p14="http://schemas.microsoft.com/office/powerpoint/2010/main" val="420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2059</TotalTime>
  <Words>781</Words>
  <Application>Microsoft Office PowerPoint</Application>
  <PresentationFormat>On-screen Show (4:3)</PresentationFormat>
  <Paragraphs>248</Paragraphs>
  <Slides>42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MS PGothic</vt:lpstr>
      <vt:lpstr>Arial</vt:lpstr>
      <vt:lpstr>Calibri</vt:lpstr>
      <vt:lpstr>Franklin Gothic Book</vt:lpstr>
      <vt:lpstr>Perpetua</vt:lpstr>
      <vt:lpstr>Wingdings 2</vt:lpstr>
      <vt:lpstr>Lecture_1_draft_yellow</vt:lpstr>
      <vt:lpstr>Equation</vt:lpstr>
      <vt:lpstr>Dokument</vt:lpstr>
      <vt:lpstr>Document</vt:lpstr>
      <vt:lpstr>Lecture 21</vt:lpstr>
      <vt:lpstr>Web Lecture 21 Class Lecture 17 – Tuesday</vt:lpstr>
      <vt:lpstr>User Friendly Equations relate T, X, or Fi</vt:lpstr>
      <vt:lpstr>User Friendly Equations relate T, X, or Fi</vt:lpstr>
      <vt:lpstr>User Friendly Equations relate T, X, or Fi</vt:lpstr>
      <vt:lpstr>User Friendly Equations relate T, X, or Fi</vt:lpstr>
      <vt:lpstr>Reversible Reactions</vt:lpstr>
      <vt:lpstr>Heat Exchange</vt:lpstr>
      <vt:lpstr>Heat Exchange</vt:lpstr>
      <vt:lpstr>Heat Exchange</vt:lpstr>
      <vt:lpstr>Heat Exchange</vt:lpstr>
      <vt:lpstr>Reversible Reactions</vt:lpstr>
      <vt:lpstr>Reversible Reactions</vt:lpstr>
      <vt:lpstr>Reversible Reactions</vt:lpstr>
      <vt:lpstr>Reversible Reactions</vt:lpstr>
      <vt:lpstr>Reversible Reactions Gas Phase Heat Effects</vt:lpstr>
      <vt:lpstr>Reversible Reactions Gas Phase Heat Effects</vt:lpstr>
      <vt:lpstr>Reversible Reactions Gas Phase Heat Effects</vt:lpstr>
      <vt:lpstr>Reversible Reactions Gas Phase Heat Effects</vt:lpstr>
      <vt:lpstr>Reversible Reactions Gas Phase Heat Effects</vt:lpstr>
      <vt:lpstr>Reversible Reactions Gas Phase Heat Effects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Adiabatic Equilibrium</vt:lpstr>
      <vt:lpstr>PowerPoint Presentation</vt:lpstr>
      <vt:lpstr>PowerPoint Presentation</vt:lpstr>
      <vt:lpstr>PowerPoint Presentation</vt:lpstr>
      <vt:lpstr>Gas Flow Heat Effects</vt:lpstr>
      <vt:lpstr>Effects of Inerts in the Feed</vt:lpstr>
      <vt:lpstr>Endothermic</vt:lpstr>
      <vt:lpstr>Gas Phase Heat Effects</vt:lpstr>
      <vt:lpstr>Gas Phase Heat Effects</vt:lpstr>
      <vt:lpstr>Exothermic Adiabatic</vt:lpstr>
      <vt:lpstr>PowerPoint Presentation</vt:lpstr>
      <vt:lpstr>PowerPoint Presentation</vt:lpstr>
      <vt:lpstr>Adiabatic</vt:lpstr>
      <vt:lpstr>Heat Exchange</vt:lpstr>
      <vt:lpstr>End of Web Lecture 21 End of Class Lecture 17</vt:lpstr>
    </vt:vector>
  </TitlesOfParts>
  <Company>KTH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19</dc:title>
  <dc:creator>Emma Sundin</dc:creator>
  <cp:lastModifiedBy>alkuehne</cp:lastModifiedBy>
  <cp:revision>61</cp:revision>
  <dcterms:created xsi:type="dcterms:W3CDTF">2010-08-03T20:46:36Z</dcterms:created>
  <dcterms:modified xsi:type="dcterms:W3CDTF">2016-07-13T16:21:30Z</dcterms:modified>
</cp:coreProperties>
</file>