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1"/>
  </p:notesMasterIdLst>
  <p:sldIdLst>
    <p:sldId id="256" r:id="rId2"/>
    <p:sldId id="374" r:id="rId3"/>
    <p:sldId id="363" r:id="rId4"/>
    <p:sldId id="364" r:id="rId5"/>
    <p:sldId id="355" r:id="rId6"/>
    <p:sldId id="365" r:id="rId7"/>
    <p:sldId id="366" r:id="rId8"/>
    <p:sldId id="367" r:id="rId9"/>
    <p:sldId id="368" r:id="rId10"/>
    <p:sldId id="369" r:id="rId11"/>
    <p:sldId id="370" r:id="rId12"/>
    <p:sldId id="371" r:id="rId13"/>
    <p:sldId id="372" r:id="rId14"/>
    <p:sldId id="356" r:id="rId15"/>
    <p:sldId id="357" r:id="rId16"/>
    <p:sldId id="346" r:id="rId17"/>
    <p:sldId id="376" r:id="rId18"/>
    <p:sldId id="377" r:id="rId19"/>
    <p:sldId id="378" r:id="rId20"/>
    <p:sldId id="304" r:id="rId21"/>
    <p:sldId id="347" r:id="rId22"/>
    <p:sldId id="348" r:id="rId23"/>
    <p:sldId id="349" r:id="rId24"/>
    <p:sldId id="360" r:id="rId25"/>
    <p:sldId id="361" r:id="rId26"/>
    <p:sldId id="362" r:id="rId27"/>
    <p:sldId id="350" r:id="rId28"/>
    <p:sldId id="351" r:id="rId29"/>
    <p:sldId id="276" r:id="rId30"/>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0">
          <p15:clr>
            <a:srgbClr val="A4A3A4"/>
          </p15:clr>
        </p15:guide>
        <p15:guide id="2" pos="59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5" autoAdjust="0"/>
    <p:restoredTop sz="94660"/>
  </p:normalViewPr>
  <p:slideViewPr>
    <p:cSldViewPr snapToGrid="0" snapToObjects="1">
      <p:cViewPr varScale="1">
        <p:scale>
          <a:sx n="61" d="100"/>
          <a:sy n="61" d="100"/>
        </p:scale>
        <p:origin x="276" y="66"/>
      </p:cViewPr>
      <p:guideLst>
        <p:guide orient="horz" pos="530"/>
        <p:guide pos="590"/>
      </p:guideLst>
    </p:cSldViewPr>
  </p:slideViewPr>
  <p:notesTextViewPr>
    <p:cViewPr>
      <p:scale>
        <a:sx n="100" d="100"/>
        <a:sy n="100" d="100"/>
      </p:scale>
      <p:origin x="0" y="0"/>
    </p:cViewPr>
  </p:notesTextViewPr>
  <p:notesViewPr>
    <p:cSldViewPr snapToGrid="0" snapToObjects="1">
      <p:cViewPr varScale="1">
        <p:scale>
          <a:sx n="57" d="100"/>
          <a:sy n="57" d="100"/>
        </p:scale>
        <p:origin x="-2520"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D0806B9-B431-0744-A3E2-672B2347D18B}" type="datetimeFigureOut">
              <a:rPr lang="sv-SE" smtClean="0"/>
              <a:pPr/>
              <a:t>2016-07-13</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F5327C7D-4ADA-144B-82B5-47122DD6ECB7}" type="slidenum">
              <a:rPr lang="sv-SE" smtClean="0"/>
              <a:pPr/>
              <a:t>‹#›</a:t>
            </a:fld>
            <a:endParaRPr lang="sv-SE"/>
          </a:p>
        </p:txBody>
      </p:sp>
    </p:spTree>
    <p:extLst>
      <p:ext uri="{BB962C8B-B14F-4D97-AF65-F5344CB8AC3E}">
        <p14:creationId xmlns:p14="http://schemas.microsoft.com/office/powerpoint/2010/main" val="23728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26393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401361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60420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25969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72027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63035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76391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38579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15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13804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27C7D-4ADA-144B-82B5-47122DD6ECB7}" type="slidenum">
              <a:rPr lang="sv-SE" smtClean="0"/>
              <a:pPr/>
              <a:t>18</a:t>
            </a:fld>
            <a:endParaRPr lang="sv-SE"/>
          </a:p>
        </p:txBody>
      </p:sp>
    </p:spTree>
    <p:extLst>
      <p:ext uri="{BB962C8B-B14F-4D97-AF65-F5344CB8AC3E}">
        <p14:creationId xmlns:p14="http://schemas.microsoft.com/office/powerpoint/2010/main" val="400354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75042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EC259156-2654-4C42-8267-963BA892613C}" type="datetime1">
              <a:rPr lang="sv-SE" smtClean="0"/>
              <a:pPr/>
              <a:t>2016-07-13</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F3C01CFD-C562-5C4B-97C2-CC3D9416D8E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EBCB447-5F11-41DA-8887-09BB2548826D}" type="datetime1">
              <a:rPr lang="sv-SE" smtClean="0"/>
              <a:pPr/>
              <a:t>2016-07-13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934B920-7D42-4F2E-9989-76AF48A0E866}" type="datetime1">
              <a:rPr lang="sv-SE" smtClean="0"/>
              <a:pPr/>
              <a:t>2016-07-13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0091F372-125D-41E4-973D-E7A96D895F7F}" type="datetime1">
              <a:rPr lang="sv-SE" smtClean="0"/>
              <a:pPr/>
              <a:t>2016-07-13</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F3C01CFD-C562-5C4B-97C2-CC3D9416D8E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20ACFA41-BF6D-4205-840C-09D8FE29610B}" type="datetime1">
              <a:rPr lang="sv-SE" smtClean="0"/>
              <a:pPr/>
              <a:t>2016-07-13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278286E-DF9E-41ED-9356-05DCD5110355}" type="datetime1">
              <a:rPr lang="sv-SE" smtClean="0"/>
              <a:pPr/>
              <a:t>2016-07-13</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D62A993-FADE-4722-8030-0D72773F86C2}" type="datetime1">
              <a:rPr lang="sv-SE" smtClean="0"/>
              <a:pPr/>
              <a:t>2016-07-13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AF9B265F-9821-4EBC-9B9D-F04E46657F8F}" type="datetime1">
              <a:rPr lang="sv-SE" smtClean="0"/>
              <a:pPr/>
              <a:t>2016-07-13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916C14D-64D6-4DE5-957D-F1F18AFC1A00}" type="datetime1">
              <a:rPr lang="sv-SE" smtClean="0"/>
              <a:pPr/>
              <a:t>2016-07-13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7C79BB-C9FB-4068-A316-0F823227F3AC}" type="datetime1">
              <a:rPr lang="sv-SE" smtClean="0"/>
              <a:pPr/>
              <a:t>2016-07-13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10415DCE-773A-4A80-922E-233E8EE82D08}" type="datetime1">
              <a:rPr lang="sv-SE" smtClean="0"/>
              <a:pPr/>
              <a:t>2016-07-13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B0D151F3-02AC-4550-9C8D-0450452C5C12}" type="datetime1">
              <a:rPr lang="sv-SE" smtClean="0"/>
              <a:pPr/>
              <a:t>2016-07-13</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61E5E25-33DC-41B0-9845-71C456B9A6CF}" type="datetime1">
              <a:rPr lang="sv-SE" smtClean="0"/>
              <a:pPr/>
              <a:t>2016-07-13</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F3C01CFD-C562-5C4B-97C2-CC3D9416D8E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6.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2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3.wmf"/><Relationship Id="rId3" Type="http://schemas.openxmlformats.org/officeDocument/2006/relationships/notesSlide" Target="../notesSlides/notesSlide8.xml"/><Relationship Id="rId7" Type="http://schemas.openxmlformats.org/officeDocument/2006/relationships/image" Target="../media/image40.wmf"/><Relationship Id="rId12"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12.vml"/><Relationship Id="rId6" Type="http://schemas.openxmlformats.org/officeDocument/2006/relationships/image" Target="../media/image45.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1.bin"/><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6.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0.bin"/><Relationship Id="rId14"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6.bin"/><Relationship Id="rId14" Type="http://schemas.openxmlformats.org/officeDocument/2006/relationships/image" Target="../media/image6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6.w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67.wmf"/><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1.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image" Target="../media/image68.wmf"/><Relationship Id="rId4" Type="http://schemas.openxmlformats.org/officeDocument/2006/relationships/oleObject" Target="../embeddings/oleObject51.bin"/><Relationship Id="rId9"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5.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58.bin"/><Relationship Id="rId14" Type="http://schemas.openxmlformats.org/officeDocument/2006/relationships/image" Target="../media/image4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endParaRPr lang="sv-SE" dirty="0" smtClean="0"/>
          </a:p>
          <a:p>
            <a:endParaRPr lang="sv-SE" dirty="0"/>
          </a:p>
        </p:txBody>
      </p:sp>
      <p:sp>
        <p:nvSpPr>
          <p:cNvPr id="2" name="Rubrik 1"/>
          <p:cNvSpPr>
            <a:spLocks noGrp="1"/>
          </p:cNvSpPr>
          <p:nvPr>
            <p:ph type="ctrTitle"/>
          </p:nvPr>
        </p:nvSpPr>
        <p:spPr/>
        <p:txBody>
          <a:bodyPr/>
          <a:lstStyle/>
          <a:p>
            <a:r>
              <a:rPr lang="sv-SE" dirty="0" smtClean="0">
                <a:solidFill>
                  <a:schemeClr val="tx1"/>
                </a:solidFill>
              </a:rPr>
              <a:t>Lecture 22</a:t>
            </a:r>
            <a:endParaRPr lang="sv-S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CF1E1E-B490-D94E-B870-EF1EEE5D3D0F}" type="slidenum">
              <a:rPr lang="sv-SE" smtClean="0"/>
              <a:pPr/>
              <a:t>10</a:t>
            </a:fld>
            <a:endParaRPr lang="sv-SE"/>
          </a:p>
        </p:txBody>
      </p:sp>
      <p:pic>
        <p:nvPicPr>
          <p:cNvPr id="8" name="Picture 7" descr="Heading-PolymathReport.jpg"/>
          <p:cNvPicPr>
            <a:picLocks noChangeAspect="1"/>
          </p:cNvPicPr>
          <p:nvPr/>
        </p:nvPicPr>
        <p:blipFill>
          <a:blip r:embed="rId2"/>
          <a:stretch>
            <a:fillRect/>
          </a:stretch>
        </p:blipFill>
        <p:spPr>
          <a:xfrm>
            <a:off x="2524760" y="0"/>
            <a:ext cx="1064362" cy="230429"/>
          </a:xfrm>
          <a:prstGeom prst="rect">
            <a:avLst/>
          </a:prstGeom>
        </p:spPr>
      </p:pic>
      <p:pic>
        <p:nvPicPr>
          <p:cNvPr id="9" name="Picture 8" descr="Heading-CalculatedValues.jpg"/>
          <p:cNvPicPr>
            <a:picLocks noChangeAspect="1"/>
          </p:cNvPicPr>
          <p:nvPr/>
        </p:nvPicPr>
        <p:blipFill>
          <a:blip r:embed="rId3"/>
          <a:stretch>
            <a:fillRect/>
          </a:stretch>
        </p:blipFill>
        <p:spPr>
          <a:xfrm>
            <a:off x="2521204" y="248921"/>
            <a:ext cx="1599834" cy="98755"/>
          </a:xfrm>
          <a:prstGeom prst="rect">
            <a:avLst/>
          </a:prstGeom>
        </p:spPr>
      </p:pic>
      <p:pic>
        <p:nvPicPr>
          <p:cNvPr id="10" name="Picture 9"/>
          <p:cNvPicPr>
            <a:picLocks noChangeAspect="1"/>
          </p:cNvPicPr>
          <p:nvPr/>
        </p:nvPicPr>
        <p:blipFill>
          <a:blip r:embed="rId4"/>
          <a:stretch>
            <a:fillRect/>
          </a:stretch>
        </p:blipFill>
        <p:spPr>
          <a:xfrm>
            <a:off x="2498345" y="351130"/>
            <a:ext cx="1193841" cy="6506870"/>
          </a:xfrm>
          <a:prstGeom prst="rect">
            <a:avLst/>
          </a:prstGeom>
        </p:spPr>
      </p:pic>
      <p:pic>
        <p:nvPicPr>
          <p:cNvPr id="11" name="Picture 10"/>
          <p:cNvPicPr>
            <a:picLocks noChangeAspect="1"/>
          </p:cNvPicPr>
          <p:nvPr/>
        </p:nvPicPr>
        <p:blipFill>
          <a:blip r:embed="rId5"/>
          <a:stretch>
            <a:fillRect/>
          </a:stretch>
        </p:blipFill>
        <p:spPr>
          <a:xfrm>
            <a:off x="3673349" y="342351"/>
            <a:ext cx="544251" cy="6515649"/>
          </a:xfrm>
          <a:prstGeom prst="rect">
            <a:avLst/>
          </a:prstGeom>
        </p:spPr>
      </p:pic>
      <p:pic>
        <p:nvPicPr>
          <p:cNvPr id="12" name="Picture 11" descr="W11LectProbPolymath-02.jpg"/>
          <p:cNvPicPr>
            <a:picLocks noChangeAspect="1"/>
          </p:cNvPicPr>
          <p:nvPr/>
        </p:nvPicPr>
        <p:blipFill>
          <a:blip r:embed="rId6"/>
          <a:stretch>
            <a:fillRect/>
          </a:stretch>
        </p:blipFill>
        <p:spPr>
          <a:xfrm>
            <a:off x="4507818" y="151425"/>
            <a:ext cx="2137501" cy="67065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11</a:t>
            </a:fld>
            <a:endParaRPr lang="sv-SE"/>
          </a:p>
        </p:txBody>
      </p:sp>
      <p:pic>
        <p:nvPicPr>
          <p:cNvPr id="3" name="Picture 2" descr="W11LectProbPolymath-09.jpg"/>
          <p:cNvPicPr>
            <a:picLocks noChangeAspect="1"/>
          </p:cNvPicPr>
          <p:nvPr/>
        </p:nvPicPr>
        <p:blipFill>
          <a:blip r:embed="rId2"/>
          <a:stretch>
            <a:fillRect/>
          </a:stretch>
        </p:blipFill>
        <p:spPr>
          <a:xfrm>
            <a:off x="330200" y="127000"/>
            <a:ext cx="4023360" cy="3328416"/>
          </a:xfrm>
          <a:prstGeom prst="rect">
            <a:avLst/>
          </a:prstGeom>
        </p:spPr>
      </p:pic>
      <p:pic>
        <p:nvPicPr>
          <p:cNvPr id="4" name="Picture 3" descr="W11LectProbPolymath-10.jpg"/>
          <p:cNvPicPr>
            <a:picLocks noChangeAspect="1"/>
          </p:cNvPicPr>
          <p:nvPr/>
        </p:nvPicPr>
        <p:blipFill>
          <a:blip r:embed="rId3"/>
          <a:stretch>
            <a:fillRect/>
          </a:stretch>
        </p:blipFill>
        <p:spPr>
          <a:xfrm>
            <a:off x="4764837" y="127000"/>
            <a:ext cx="4048963" cy="3357677"/>
          </a:xfrm>
          <a:prstGeom prst="rect">
            <a:avLst/>
          </a:prstGeom>
        </p:spPr>
      </p:pic>
      <p:pic>
        <p:nvPicPr>
          <p:cNvPr id="5" name="Picture 4" descr="W11LectProbPolymath-11.jpg"/>
          <p:cNvPicPr>
            <a:picLocks noChangeAspect="1"/>
          </p:cNvPicPr>
          <p:nvPr/>
        </p:nvPicPr>
        <p:blipFill>
          <a:blip r:embed="rId4"/>
          <a:stretch>
            <a:fillRect/>
          </a:stretch>
        </p:blipFill>
        <p:spPr>
          <a:xfrm>
            <a:off x="2425700" y="3402584"/>
            <a:ext cx="4023360" cy="33284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12</a:t>
            </a:fld>
            <a:endParaRPr lang="sv-SE"/>
          </a:p>
        </p:txBody>
      </p:sp>
      <p:pic>
        <p:nvPicPr>
          <p:cNvPr id="3" name="Picture 2" descr="W11LectProbPolymath-06.jpg"/>
          <p:cNvPicPr>
            <a:picLocks noChangeAspect="1"/>
          </p:cNvPicPr>
          <p:nvPr/>
        </p:nvPicPr>
        <p:blipFill>
          <a:blip r:embed="rId2"/>
          <a:stretch>
            <a:fillRect/>
          </a:stretch>
        </p:blipFill>
        <p:spPr>
          <a:xfrm>
            <a:off x="330200" y="114300"/>
            <a:ext cx="4023360" cy="3328416"/>
          </a:xfrm>
          <a:prstGeom prst="rect">
            <a:avLst/>
          </a:prstGeom>
        </p:spPr>
      </p:pic>
      <p:pic>
        <p:nvPicPr>
          <p:cNvPr id="4" name="Picture 3" descr="W11LectProbPolymath-07.jpg"/>
          <p:cNvPicPr>
            <a:picLocks noChangeAspect="1"/>
          </p:cNvPicPr>
          <p:nvPr/>
        </p:nvPicPr>
        <p:blipFill>
          <a:blip r:embed="rId3"/>
          <a:stretch>
            <a:fillRect/>
          </a:stretch>
        </p:blipFill>
        <p:spPr>
          <a:xfrm>
            <a:off x="4777638" y="114300"/>
            <a:ext cx="4036162" cy="3343046"/>
          </a:xfrm>
          <a:prstGeom prst="rect">
            <a:avLst/>
          </a:prstGeom>
        </p:spPr>
      </p:pic>
      <p:pic>
        <p:nvPicPr>
          <p:cNvPr id="5" name="Picture 4" descr="W11LectProbPolymath-08.jpg"/>
          <p:cNvPicPr>
            <a:picLocks noChangeAspect="1"/>
          </p:cNvPicPr>
          <p:nvPr/>
        </p:nvPicPr>
        <p:blipFill>
          <a:blip r:embed="rId4"/>
          <a:stretch>
            <a:fillRect/>
          </a:stretch>
        </p:blipFill>
        <p:spPr>
          <a:xfrm>
            <a:off x="2288032" y="3375254"/>
            <a:ext cx="4036162" cy="33430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13</a:t>
            </a:fld>
            <a:endParaRPr lang="sv-SE"/>
          </a:p>
        </p:txBody>
      </p:sp>
      <p:pic>
        <p:nvPicPr>
          <p:cNvPr id="3" name="Picture 2" descr="W11LectProbPolymath-03.jpg"/>
          <p:cNvPicPr>
            <a:picLocks noChangeAspect="1"/>
          </p:cNvPicPr>
          <p:nvPr/>
        </p:nvPicPr>
        <p:blipFill>
          <a:blip r:embed="rId2"/>
          <a:stretch>
            <a:fillRect/>
          </a:stretch>
        </p:blipFill>
        <p:spPr>
          <a:xfrm>
            <a:off x="330203" y="127001"/>
            <a:ext cx="3972154" cy="3299155"/>
          </a:xfrm>
          <a:prstGeom prst="rect">
            <a:avLst/>
          </a:prstGeom>
        </p:spPr>
      </p:pic>
      <p:pic>
        <p:nvPicPr>
          <p:cNvPr id="4" name="Picture 3" descr="W11LectProbPolymath-04.jpg"/>
          <p:cNvPicPr>
            <a:picLocks noChangeAspect="1"/>
          </p:cNvPicPr>
          <p:nvPr/>
        </p:nvPicPr>
        <p:blipFill>
          <a:blip r:embed="rId3"/>
          <a:stretch>
            <a:fillRect/>
          </a:stretch>
        </p:blipFill>
        <p:spPr>
          <a:xfrm>
            <a:off x="4841646" y="127000"/>
            <a:ext cx="3972154" cy="3299155"/>
          </a:xfrm>
          <a:prstGeom prst="rect">
            <a:avLst/>
          </a:prstGeom>
        </p:spPr>
      </p:pic>
      <p:pic>
        <p:nvPicPr>
          <p:cNvPr id="5" name="Picture 4" descr="W11LectProbPolymath-05.jpg"/>
          <p:cNvPicPr>
            <a:picLocks noChangeAspect="1"/>
          </p:cNvPicPr>
          <p:nvPr/>
        </p:nvPicPr>
        <p:blipFill>
          <a:blip r:embed="rId4"/>
          <a:stretch>
            <a:fillRect/>
          </a:stretch>
        </p:blipFill>
        <p:spPr>
          <a:xfrm>
            <a:off x="2374900" y="3402584"/>
            <a:ext cx="4023360" cy="33284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058461"/>
            <a:ext cx="7902575" cy="2730500"/>
            <a:chOff x="936625" y="2058461"/>
            <a:chExt cx="7902575" cy="2730500"/>
          </a:xfrm>
        </p:grpSpPr>
        <p:sp>
          <p:nvSpPr>
            <p:cNvPr id="7" name="Rektangel 6"/>
            <p:cNvSpPr/>
            <p:nvPr/>
          </p:nvSpPr>
          <p:spPr>
            <a:xfrm>
              <a:off x="936625" y="2167468"/>
              <a:ext cx="2427268" cy="461665"/>
            </a:xfrm>
            <a:prstGeom prst="rect">
              <a:avLst/>
            </a:prstGeom>
          </p:spPr>
          <p:txBody>
            <a:bodyPr wrap="none">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Effects:</a:t>
              </a:r>
            </a:p>
          </p:txBody>
        </p:sp>
        <p:graphicFrame>
          <p:nvGraphicFramePr>
            <p:cNvPr id="117763" name="Object 3"/>
            <p:cNvGraphicFramePr>
              <a:graphicFrameLocks noChangeAspect="1"/>
            </p:cNvGraphicFramePr>
            <p:nvPr>
              <p:extLst>
                <p:ext uri="{D42A27DB-BD31-4B8C-83A1-F6EECF244321}">
                  <p14:modId xmlns:p14="http://schemas.microsoft.com/office/powerpoint/2010/main" val="3134154790"/>
                </p:ext>
              </p:extLst>
            </p:nvPr>
          </p:nvGraphicFramePr>
          <p:xfrm>
            <a:off x="3473450" y="2058461"/>
            <a:ext cx="5365750" cy="2730500"/>
          </p:xfrm>
          <a:graphic>
            <a:graphicData uri="http://schemas.openxmlformats.org/presentationml/2006/ole">
              <mc:AlternateContent xmlns:mc="http://schemas.openxmlformats.org/markup-compatibility/2006">
                <mc:Choice xmlns:v="urn:schemas-microsoft-com:vml" Requires="v">
                  <p:oleObj spid="_x0000_s219155" name="Equation" r:id="rId4" imgW="2793960" imgH="1422360" progId="Equation.3">
                    <p:embed/>
                  </p:oleObj>
                </mc:Choice>
                <mc:Fallback>
                  <p:oleObj name="Equation" r:id="rId4" imgW="2793960" imgH="1422360" progId="Equation.3">
                    <p:embed/>
                    <p:pic>
                      <p:nvPicPr>
                        <p:cNvPr id="0" name="Picture 2"/>
                        <p:cNvPicPr>
                          <a:picLocks noChangeAspect="1" noChangeArrowheads="1"/>
                        </p:cNvPicPr>
                        <p:nvPr/>
                      </p:nvPicPr>
                      <p:blipFill>
                        <a:blip r:embed="rId5"/>
                        <a:srcRect/>
                        <a:stretch>
                          <a:fillRect/>
                        </a:stretch>
                      </p:blipFill>
                      <p:spPr bwMode="auto">
                        <a:xfrm>
                          <a:off x="3473450" y="2058461"/>
                          <a:ext cx="536575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14</a:t>
            </a:fld>
            <a:endParaRPr lang="sv-SE"/>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3"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C01CFD-C562-5C4B-97C2-CC3D9416D8EA}" type="slidenum">
              <a:rPr lang="sv-SE" smtClean="0"/>
              <a:pPr/>
              <a:t>15</a:t>
            </a:fld>
            <a:endParaRPr lang="sv-SE"/>
          </a:p>
        </p:txBody>
      </p:sp>
      <p:grpSp>
        <p:nvGrpSpPr>
          <p:cNvPr id="13" name="Grupp 12"/>
          <p:cNvGrpSpPr/>
          <p:nvPr/>
        </p:nvGrpSpPr>
        <p:grpSpPr>
          <a:xfrm>
            <a:off x="1073105" y="2184400"/>
            <a:ext cx="3204633" cy="1861114"/>
            <a:chOff x="936625" y="2184400"/>
            <a:chExt cx="3204633" cy="1861114"/>
          </a:xfrm>
        </p:grpSpPr>
        <p:graphicFrame>
          <p:nvGraphicFramePr>
            <p:cNvPr id="53256" name="Object 8"/>
            <p:cNvGraphicFramePr>
              <a:graphicFrameLocks noChangeAspect="1"/>
            </p:cNvGraphicFramePr>
            <p:nvPr/>
          </p:nvGraphicFramePr>
          <p:xfrm>
            <a:off x="936625" y="2184400"/>
            <a:ext cx="2181225" cy="898525"/>
          </p:xfrm>
          <a:graphic>
            <a:graphicData uri="http://schemas.openxmlformats.org/presentationml/2006/ole">
              <mc:AlternateContent xmlns:mc="http://schemas.openxmlformats.org/markup-compatibility/2006">
                <mc:Choice xmlns:v="urn:schemas-microsoft-com:vml" Requires="v">
                  <p:oleObj spid="_x0000_s221256" name="Equation" r:id="rId4" imgW="1016000" imgH="419100" progId="Equation.3">
                    <p:embed/>
                  </p:oleObj>
                </mc:Choice>
                <mc:Fallback>
                  <p:oleObj name="Equation" r:id="rId4" imgW="1016000" imgH="419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2184400"/>
                          <a:ext cx="218122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936625" y="3710702"/>
            <a:ext cx="3204633" cy="334812"/>
          </p:xfrm>
          <a:graphic>
            <a:graphicData uri="http://schemas.openxmlformats.org/presentationml/2006/ole">
              <mc:AlternateContent xmlns:mc="http://schemas.openxmlformats.org/markup-compatibility/2006">
                <mc:Choice xmlns:v="urn:schemas-microsoft-com:vml" Requires="v">
                  <p:oleObj spid="_x0000_s221257" name="Equation" r:id="rId6" imgW="1701800" imgH="177800" progId="Equation.3">
                    <p:embed/>
                  </p:oleObj>
                </mc:Choice>
                <mc:Fallback>
                  <p:oleObj name="Equation" r:id="rId6" imgW="1701800" imgH="1778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710702"/>
                          <a:ext cx="3204633"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7"/>
            <p:cNvSpPr/>
            <p:nvPr/>
          </p:nvSpPr>
          <p:spPr>
            <a:xfrm>
              <a:off x="936625" y="3116661"/>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grpSp>
        <p:nvGrpSpPr>
          <p:cNvPr id="11" name="Grupp 10"/>
          <p:cNvGrpSpPr/>
          <p:nvPr/>
        </p:nvGrpSpPr>
        <p:grpSpPr>
          <a:xfrm>
            <a:off x="1073105" y="4629150"/>
            <a:ext cx="3061138" cy="1799355"/>
            <a:chOff x="936625" y="4629150"/>
            <a:chExt cx="3061138" cy="1799355"/>
          </a:xfrm>
        </p:grpSpPr>
        <p:graphicFrame>
          <p:nvGraphicFramePr>
            <p:cNvPr id="108549" name="Object 5"/>
            <p:cNvGraphicFramePr>
              <a:graphicFrameLocks noChangeAspect="1"/>
            </p:cNvGraphicFramePr>
            <p:nvPr/>
          </p:nvGraphicFramePr>
          <p:xfrm>
            <a:off x="936625" y="4629150"/>
            <a:ext cx="2389187" cy="874713"/>
          </p:xfrm>
          <a:graphic>
            <a:graphicData uri="http://schemas.openxmlformats.org/presentationml/2006/ole">
              <mc:AlternateContent xmlns:mc="http://schemas.openxmlformats.org/markup-compatibility/2006">
                <mc:Choice xmlns:v="urn:schemas-microsoft-com:vml" Requires="v">
                  <p:oleObj spid="_x0000_s221258" name="Equation" r:id="rId8" imgW="1143000" imgH="419100" progId="Equation.3">
                    <p:embed/>
                  </p:oleObj>
                </mc:Choice>
                <mc:Fallback>
                  <p:oleObj name="Equation" r:id="rId8" imgW="11430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4629150"/>
                          <a:ext cx="2389187"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7"/>
            <p:cNvGraphicFramePr>
              <a:graphicFrameLocks noChangeAspect="1"/>
            </p:cNvGraphicFramePr>
            <p:nvPr/>
          </p:nvGraphicFramePr>
          <p:xfrm>
            <a:off x="936625" y="6093693"/>
            <a:ext cx="3061138" cy="334812"/>
          </p:xfrm>
          <a:graphic>
            <a:graphicData uri="http://schemas.openxmlformats.org/presentationml/2006/ole">
              <mc:AlternateContent xmlns:mc="http://schemas.openxmlformats.org/markup-compatibility/2006">
                <mc:Choice xmlns:v="urn:schemas-microsoft-com:vml" Requires="v">
                  <p:oleObj spid="_x0000_s221259" name="Equation" r:id="rId10" imgW="1625600" imgH="177800" progId="Equation.3">
                    <p:embed/>
                  </p:oleObj>
                </mc:Choice>
                <mc:Fallback>
                  <p:oleObj name="Equation" r:id="rId10" imgW="1625600" imgH="177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 y="6093693"/>
                          <a:ext cx="3061138"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36625" y="5503863"/>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sp>
        <p:nvSpPr>
          <p:cNvPr id="14" name="Title 2"/>
          <p:cNvSpPr>
            <a:spLocks noGrp="1"/>
          </p:cNvSpPr>
          <p:nvPr>
            <p:ph type="title"/>
          </p:nvPr>
        </p:nvSpPr>
        <p:spPr/>
        <p:txBody>
          <a:bodyPr>
            <a:normAutofit fontScale="90000"/>
          </a:bodyPr>
          <a:lstStyle/>
          <a:p>
            <a:pPr lvl="0"/>
            <a:r>
              <a:rPr lang="en-US" dirty="0" smtClean="0">
                <a:cs typeface="Arial" pitchFamily="34" charset="0"/>
              </a:rPr>
              <a:t/>
            </a:r>
            <a:br>
              <a:rPr lang="en-US" dirty="0" smtClean="0">
                <a:cs typeface="Arial" pitchFamily="34" charset="0"/>
              </a:rPr>
            </a:br>
            <a:r>
              <a:rPr lang="en-US" dirty="0" smtClean="0">
                <a:cs typeface="Arial" pitchFamily="34" charset="0"/>
              </a:rPr>
              <a:t>Multiple </a:t>
            </a:r>
            <a:r>
              <a:rPr lang="en-US" dirty="0">
                <a:cs typeface="Arial" pitchFamily="34" charset="0"/>
              </a:rPr>
              <a:t>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br>
              <a:rPr lang="sv-SE" dirty="0" smtClean="0">
                <a:ln w="12700">
                  <a:noFill/>
                  <a:prstDash val="solid"/>
                </a:ln>
                <a:solidFill>
                  <a:srgbClr val="C6491E"/>
                </a:solidFill>
                <a:cs typeface="Arial" pitchFamily="34" charset="0"/>
              </a:rPr>
            </a:br>
            <a:r>
              <a:rPr lang="sv-SE" dirty="0" smtClean="0">
                <a:ln w="12700">
                  <a:noFill/>
                  <a:prstDash val="solid"/>
                </a:ln>
                <a:solidFill>
                  <a:schemeClr val="tx1"/>
                </a:solidFill>
                <a:cs typeface="Arial" pitchFamily="34" charset="0"/>
              </a:rPr>
              <a:t>in a </a:t>
            </a:r>
            <a:r>
              <a:rPr lang="en-US" dirty="0">
                <a:solidFill>
                  <a:srgbClr val="FF00FF"/>
                </a:solidFill>
                <a:cs typeface="Arial" pitchFamily="34" charset="0"/>
              </a:rPr>
              <a:t>PFR</a:t>
            </a:r>
            <a:r>
              <a:rPr lang="sv-SE" dirty="0" smtClean="0">
                <a:ln w="12700">
                  <a:noFill/>
                  <a:prstDash val="solid"/>
                </a:ln>
                <a:solidFill>
                  <a:schemeClr val="tx1"/>
                </a:solidFill>
                <a:cs typeface="Arial" pitchFamily="34" charset="0"/>
              </a:rPr>
              <a:t> and </a:t>
            </a:r>
            <a:r>
              <a:rPr lang="en-US" dirty="0">
                <a:solidFill>
                  <a:srgbClr val="FF0000"/>
                </a:solidFill>
                <a:cs typeface="Arial" pitchFamily="34" charset="0"/>
              </a:rPr>
              <a:t>CSTR</a:t>
            </a:r>
            <a:endParaRPr lang="en-US" dirty="0"/>
          </a:p>
        </p:txBody>
      </p:sp>
      <p:sp>
        <p:nvSpPr>
          <p:cNvPr id="15" name="Rektangel 11"/>
          <p:cNvSpPr/>
          <p:nvPr/>
        </p:nvSpPr>
        <p:spPr>
          <a:xfrm>
            <a:off x="1073105" y="1482312"/>
            <a:ext cx="1742785"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Examples: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grpSp>
        <p:nvGrpSpPr>
          <p:cNvPr id="2" name="Grupp 18"/>
          <p:cNvGrpSpPr/>
          <p:nvPr/>
        </p:nvGrpSpPr>
        <p:grpSpPr>
          <a:xfrm>
            <a:off x="803275" y="2113281"/>
            <a:ext cx="8137525" cy="1582598"/>
            <a:chOff x="266007" y="2113281"/>
            <a:chExt cx="8420793" cy="1582598"/>
          </a:xfrm>
        </p:grpSpPr>
        <p:grpSp>
          <p:nvGrpSpPr>
            <p:cNvPr id="3" name="Grupp 12"/>
            <p:cNvGrpSpPr/>
            <p:nvPr/>
          </p:nvGrpSpPr>
          <p:grpSpPr>
            <a:xfrm>
              <a:off x="266007" y="2113281"/>
              <a:ext cx="6690053" cy="579119"/>
              <a:chOff x="266007" y="1910081"/>
              <a:chExt cx="6690053" cy="579119"/>
            </a:xfrm>
          </p:grpSpPr>
          <p:graphicFrame>
            <p:nvGraphicFramePr>
              <p:cNvPr id="97282" name="Object 2"/>
              <p:cNvGraphicFramePr>
                <a:graphicFrameLocks noChangeAspect="1"/>
              </p:cNvGraphicFramePr>
              <p:nvPr>
                <p:extLst>
                  <p:ext uri="{D42A27DB-BD31-4B8C-83A1-F6EECF244321}">
                    <p14:modId xmlns:p14="http://schemas.microsoft.com/office/powerpoint/2010/main" val="3185511853"/>
                  </p:ext>
                </p:extLst>
              </p:nvPr>
            </p:nvGraphicFramePr>
            <p:xfrm>
              <a:off x="266007" y="1939925"/>
              <a:ext cx="2740125" cy="549275"/>
            </p:xfrm>
            <a:graphic>
              <a:graphicData uri="http://schemas.openxmlformats.org/presentationml/2006/ole">
                <mc:AlternateContent xmlns:mc="http://schemas.openxmlformats.org/markup-compatibility/2006">
                  <mc:Choice xmlns:v="urn:schemas-microsoft-com:vml" Requires="v">
                    <p:oleObj spid="_x0000_s170054" name="Equation" r:id="rId3" imgW="1054080" imgH="203040" progId="Equation.3">
                      <p:embed/>
                    </p:oleObj>
                  </mc:Choice>
                  <mc:Fallback>
                    <p:oleObj name="Equation" r:id="rId3" imgW="1054080" imgH="203040" progId="Equation.3">
                      <p:embed/>
                      <p:pic>
                        <p:nvPicPr>
                          <p:cNvPr id="0" name="Picture 2"/>
                          <p:cNvPicPr>
                            <a:picLocks noChangeAspect="1" noChangeArrowheads="1"/>
                          </p:cNvPicPr>
                          <p:nvPr/>
                        </p:nvPicPr>
                        <p:blipFill>
                          <a:blip r:embed="rId4"/>
                          <a:srcRect/>
                          <a:stretch>
                            <a:fillRect/>
                          </a:stretch>
                        </p:blipFill>
                        <p:spPr bwMode="auto">
                          <a:xfrm>
                            <a:off x="266007" y="1939925"/>
                            <a:ext cx="27401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3" name="Object 3"/>
              <p:cNvGraphicFramePr>
                <a:graphicFrameLocks noChangeAspect="1"/>
              </p:cNvGraphicFramePr>
              <p:nvPr/>
            </p:nvGraphicFramePr>
            <p:xfrm>
              <a:off x="4419599" y="1910081"/>
              <a:ext cx="2536461" cy="569912"/>
            </p:xfrm>
            <a:graphic>
              <a:graphicData uri="http://schemas.openxmlformats.org/presentationml/2006/ole">
                <mc:AlternateContent xmlns:mc="http://schemas.openxmlformats.org/markup-compatibility/2006">
                  <mc:Choice xmlns:v="urn:schemas-microsoft-com:vml" Requires="v">
                    <p:oleObj spid="_x0000_s170055" name="Equation" r:id="rId5" imgW="939800" imgH="203200" progId="Equation.3">
                      <p:embed/>
                    </p:oleObj>
                  </mc:Choice>
                  <mc:Fallback>
                    <p:oleObj name="Equation" r:id="rId5" imgW="939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1910081"/>
                            <a:ext cx="2536461"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Rektangel 8"/>
            <p:cNvSpPr/>
            <p:nvPr/>
          </p:nvSpPr>
          <p:spPr>
            <a:xfrm>
              <a:off x="381000" y="2987993"/>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1A</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A.</a:t>
              </a:r>
              <a:endParaRPr lang="sv-SE" sz="2000" dirty="0">
                <a:latin typeface="Arial" pitchFamily="34" charset="0"/>
                <a:cs typeface="Arial" pitchFamily="34" charset="0"/>
              </a:endParaRPr>
            </a:p>
          </p:txBody>
        </p:sp>
      </p:grpSp>
      <p:grpSp>
        <p:nvGrpSpPr>
          <p:cNvPr id="5" name="Grupp 17"/>
          <p:cNvGrpSpPr/>
          <p:nvPr/>
        </p:nvGrpSpPr>
        <p:grpSpPr>
          <a:xfrm>
            <a:off x="803275" y="4217194"/>
            <a:ext cx="8137525" cy="1557992"/>
            <a:chOff x="266007" y="4217194"/>
            <a:chExt cx="8420793" cy="1557992"/>
          </a:xfrm>
        </p:grpSpPr>
        <p:sp>
          <p:nvSpPr>
            <p:cNvPr id="10" name="Rektangel 9"/>
            <p:cNvSpPr/>
            <p:nvPr/>
          </p:nvSpPr>
          <p:spPr>
            <a:xfrm>
              <a:off x="381000" y="5067300"/>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2C</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C.</a:t>
              </a:r>
              <a:endParaRPr lang="sv-SE" sz="2000" dirty="0">
                <a:latin typeface="Arial" pitchFamily="34" charset="0"/>
                <a:cs typeface="Arial" pitchFamily="34" charset="0"/>
              </a:endParaRPr>
            </a:p>
          </p:txBody>
        </p:sp>
        <p:grpSp>
          <p:nvGrpSpPr>
            <p:cNvPr id="6" name="Grupp 13"/>
            <p:cNvGrpSpPr/>
            <p:nvPr/>
          </p:nvGrpSpPr>
          <p:grpSpPr>
            <a:xfrm>
              <a:off x="266007" y="4217194"/>
              <a:ext cx="6690052" cy="662781"/>
              <a:chOff x="266007" y="3340894"/>
              <a:chExt cx="6690052" cy="662781"/>
            </a:xfrm>
          </p:grpSpPr>
          <p:graphicFrame>
            <p:nvGraphicFramePr>
              <p:cNvPr id="97284" name="Object 4"/>
              <p:cNvGraphicFramePr>
                <a:graphicFrameLocks noChangeAspect="1"/>
              </p:cNvGraphicFramePr>
              <p:nvPr>
                <p:extLst>
                  <p:ext uri="{D42A27DB-BD31-4B8C-83A1-F6EECF244321}">
                    <p14:modId xmlns:p14="http://schemas.microsoft.com/office/powerpoint/2010/main" val="842315454"/>
                  </p:ext>
                </p:extLst>
              </p:nvPr>
            </p:nvGraphicFramePr>
            <p:xfrm>
              <a:off x="266007" y="3454400"/>
              <a:ext cx="3021038" cy="549275"/>
            </p:xfrm>
            <a:graphic>
              <a:graphicData uri="http://schemas.openxmlformats.org/presentationml/2006/ole">
                <mc:AlternateContent xmlns:mc="http://schemas.openxmlformats.org/markup-compatibility/2006">
                  <mc:Choice xmlns:v="urn:schemas-microsoft-com:vml" Requires="v">
                    <p:oleObj spid="_x0000_s170056"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266007" y="3454400"/>
                            <a:ext cx="302103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5" name="Object 5"/>
              <p:cNvGraphicFramePr>
                <a:graphicFrameLocks noChangeAspect="1"/>
              </p:cNvGraphicFramePr>
              <p:nvPr/>
            </p:nvGraphicFramePr>
            <p:xfrm>
              <a:off x="4419598" y="3340894"/>
              <a:ext cx="2536461" cy="547146"/>
            </p:xfrm>
            <a:graphic>
              <a:graphicData uri="http://schemas.openxmlformats.org/presentationml/2006/ole">
                <mc:AlternateContent xmlns:mc="http://schemas.openxmlformats.org/markup-compatibility/2006">
                  <mc:Choice xmlns:v="urn:schemas-microsoft-com:vml" Requires="v">
                    <p:oleObj spid="_x0000_s170057" name="Equation" r:id="rId9" imgW="977900" imgH="203200" progId="Equation.3">
                      <p:embed/>
                    </p:oleObj>
                  </mc:Choice>
                  <mc:Fallback>
                    <p:oleObj name="Equation" r:id="rId9" imgW="9779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8" y="3340894"/>
                            <a:ext cx="2536461" cy="5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4" name="Slide Number Placeholder 13"/>
          <p:cNvSpPr>
            <a:spLocks noGrp="1"/>
          </p:cNvSpPr>
          <p:nvPr>
            <p:ph type="sldNum" sz="quarter" idx="12"/>
          </p:nvPr>
        </p:nvSpPr>
        <p:spPr/>
        <p:txBody>
          <a:bodyPr/>
          <a:lstStyle/>
          <a:p>
            <a:fld id="{F3C01CFD-C562-5C4B-97C2-CC3D9416D8EA}" type="slidenum">
              <a:rPr lang="sv-SE" sz="1100" smtClean="0">
                <a:latin typeface="Arial" pitchFamily="34" charset="0"/>
                <a:cs typeface="Arial" pitchFamily="34" charset="0"/>
              </a:rPr>
              <a:pPr/>
              <a:t>16</a:t>
            </a:fld>
            <a:endParaRPr lang="sv-SE" sz="11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914400" y="1544638"/>
            <a:ext cx="7941730" cy="3754874"/>
          </a:xfrm>
          <a:prstGeom prst="rect">
            <a:avLst/>
          </a:prstGeom>
        </p:spPr>
        <p:txBody>
          <a:bodyPr wrap="square">
            <a:spAutoFit/>
          </a:bodyPr>
          <a:lstStyle/>
          <a:p>
            <a:pPr algn="just">
              <a:buNone/>
            </a:pPr>
            <a:r>
              <a:rPr lang="sv-SE" sz="2600" dirty="0" smtClean="0">
                <a:latin typeface="Arial" pitchFamily="34" charset="0"/>
                <a:cs typeface="Arial" pitchFamily="34" charset="0"/>
              </a:rPr>
              <a:t>The complex </a:t>
            </a:r>
            <a:r>
              <a:rPr lang="en-US" sz="2600" dirty="0" smtClean="0">
                <a:solidFill>
                  <a:srgbClr val="0070C0"/>
                </a:solidFill>
                <a:latin typeface="Arial" pitchFamily="34" charset="0"/>
                <a:cs typeface="Arial" pitchFamily="34" charset="0"/>
              </a:rPr>
              <a:t>liquid phase </a:t>
            </a:r>
            <a:r>
              <a:rPr lang="sv-SE" sz="2600" dirty="0" smtClean="0">
                <a:latin typeface="Arial" pitchFamily="34" charset="0"/>
                <a:cs typeface="Arial" pitchFamily="34" charset="0"/>
              </a:rPr>
              <a:t>reactions take place in a 2,500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 </a:t>
            </a:r>
            <a:r>
              <a:rPr lang="en-US" sz="2600" dirty="0">
                <a:solidFill>
                  <a:srgbClr val="FF0000"/>
                </a:solidFill>
                <a:latin typeface="Arial" pitchFamily="34" charset="0"/>
                <a:cs typeface="Arial" pitchFamily="34" charset="0"/>
              </a:rPr>
              <a:t>CSTR</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feed</a:t>
            </a:r>
            <a:r>
              <a:rPr lang="sv-SE" sz="2600" dirty="0" smtClean="0">
                <a:latin typeface="Arial" pitchFamily="34" charset="0"/>
                <a:cs typeface="Arial" pitchFamily="34" charset="0"/>
              </a:rPr>
              <a:t> is </a:t>
            </a:r>
            <a:r>
              <a:rPr lang="sv-SE" sz="2600" dirty="0" err="1" smtClean="0">
                <a:latin typeface="Arial" pitchFamily="34" charset="0"/>
                <a:cs typeface="Arial" pitchFamily="34" charset="0"/>
              </a:rPr>
              <a:t>equal</a:t>
            </a:r>
            <a:r>
              <a:rPr lang="sv-SE" sz="2600" dirty="0" smtClean="0">
                <a:latin typeface="Arial" pitchFamily="34" charset="0"/>
                <a:cs typeface="Arial" pitchFamily="34" charset="0"/>
              </a:rPr>
              <a:t> molar in A and B with F</a:t>
            </a:r>
            <a:r>
              <a:rPr lang="sv-SE" sz="2600" baseline="-25000" dirty="0" smtClean="0">
                <a:latin typeface="Arial" pitchFamily="34" charset="0"/>
                <a:cs typeface="Arial" pitchFamily="34" charset="0"/>
              </a:rPr>
              <a:t>A0</a:t>
            </a:r>
            <a:r>
              <a:rPr lang="sv-SE" sz="2600" dirty="0" smtClean="0">
                <a:latin typeface="Arial" pitchFamily="34" charset="0"/>
                <a:cs typeface="Arial" pitchFamily="34" charset="0"/>
              </a:rPr>
              <a:t>=200 mol/min, the </a:t>
            </a:r>
            <a:r>
              <a:rPr lang="sv-SE" sz="2600" dirty="0" err="1" smtClean="0">
                <a:latin typeface="Arial" pitchFamily="34" charset="0"/>
                <a:cs typeface="Arial" pitchFamily="34" charset="0"/>
              </a:rPr>
              <a:t>volumetric</a:t>
            </a:r>
            <a:r>
              <a:rPr lang="sv-SE" sz="2600" dirty="0" smtClean="0">
                <a:latin typeface="Arial" pitchFamily="34" charset="0"/>
                <a:cs typeface="Arial" pitchFamily="34" charset="0"/>
              </a:rPr>
              <a:t> flow rate is 100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/min and the </a:t>
            </a:r>
            <a:r>
              <a:rPr lang="sv-SE" sz="2600" dirty="0" err="1" smtClean="0">
                <a:latin typeface="Arial" pitchFamily="34" charset="0"/>
                <a:cs typeface="Arial" pitchFamily="34" charset="0"/>
              </a:rPr>
              <a:t>reation</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volume</a:t>
            </a:r>
            <a:r>
              <a:rPr lang="sv-SE" sz="2600" dirty="0" smtClean="0">
                <a:latin typeface="Arial" pitchFamily="34" charset="0"/>
                <a:cs typeface="Arial" pitchFamily="34" charset="0"/>
              </a:rPr>
              <a:t> is 50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Find</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concentrations</a:t>
            </a:r>
            <a:r>
              <a:rPr lang="sv-SE" sz="2600" dirty="0" smtClean="0">
                <a:latin typeface="Arial" pitchFamily="34" charset="0"/>
                <a:cs typeface="Arial" pitchFamily="34" charset="0"/>
              </a:rPr>
              <a:t> of A, B, C and D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in the </a:t>
            </a:r>
            <a:r>
              <a:rPr lang="sv-SE" sz="2600" dirty="0" err="1" smtClean="0">
                <a:latin typeface="Arial" pitchFamily="34" charset="0"/>
                <a:cs typeface="Arial" pitchFamily="34" charset="0"/>
              </a:rPr>
              <a:t>reactor</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along</a:t>
            </a:r>
            <a:r>
              <a:rPr lang="sv-SE" sz="2600" dirty="0" smtClean="0">
                <a:latin typeface="Arial" pitchFamily="34" charset="0"/>
                <a:cs typeface="Arial" pitchFamily="34" charset="0"/>
              </a:rPr>
              <a:t> with the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selectivity</a:t>
            </a:r>
            <a:r>
              <a:rPr lang="sv-SE" sz="2600" dirty="0" smtClean="0">
                <a:latin typeface="Arial" pitchFamily="34" charset="0"/>
                <a:cs typeface="Arial" pitchFamily="34" charset="0"/>
              </a:rPr>
              <a:t>. </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Plot</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A</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B</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C</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D</a:t>
            </a:r>
            <a:r>
              <a:rPr lang="sv-SE" sz="2600" dirty="0" smtClean="0">
                <a:latin typeface="Arial" pitchFamily="34" charset="0"/>
                <a:cs typeface="Arial" pitchFamily="34" charset="0"/>
              </a:rPr>
              <a:t> and S</a:t>
            </a:r>
            <a:r>
              <a:rPr lang="sv-SE" sz="2600" baseline="-25000" dirty="0" smtClean="0">
                <a:latin typeface="Arial" pitchFamily="34" charset="0"/>
                <a:cs typeface="Arial" pitchFamily="34" charset="0"/>
              </a:rPr>
              <a:t>C/D</a:t>
            </a:r>
            <a:r>
              <a:rPr lang="sv-SE" sz="2600" dirty="0" smtClean="0">
                <a:latin typeface="Arial" pitchFamily="34" charset="0"/>
                <a:cs typeface="Arial" pitchFamily="34" charset="0"/>
              </a:rPr>
              <a:t> as a </a:t>
            </a:r>
            <a:r>
              <a:rPr lang="sv-SE" sz="2600" dirty="0" err="1" smtClean="0">
                <a:latin typeface="Arial" pitchFamily="34" charset="0"/>
                <a:cs typeface="Arial" pitchFamily="34" charset="0"/>
              </a:rPr>
              <a:t>function</a:t>
            </a:r>
            <a:r>
              <a:rPr lang="sv-SE" sz="2600" dirty="0" smtClean="0">
                <a:latin typeface="Arial" pitchFamily="34" charset="0"/>
                <a:cs typeface="Arial" pitchFamily="34" charset="0"/>
              </a:rPr>
              <a:t> of V</a:t>
            </a:r>
          </a:p>
        </p:txBody>
      </p:sp>
      <p:sp>
        <p:nvSpPr>
          <p:cNvPr id="5" name="Slide Number Placeholder 4"/>
          <p:cNvSpPr>
            <a:spLocks noGrp="1"/>
          </p:cNvSpPr>
          <p:nvPr>
            <p:ph type="sldNum" sz="quarter" idx="12"/>
          </p:nvPr>
        </p:nvSpPr>
        <p:spPr/>
        <p:txBody>
          <a:bodyPr/>
          <a:lstStyle/>
          <a:p>
            <a:fld id="{F3C01CFD-C562-5C4B-97C2-CC3D9416D8EA}" type="slidenum">
              <a:rPr lang="sv-SE" smtClean="0"/>
              <a:pPr/>
              <a:t>17</a:t>
            </a:fld>
            <a:endParaRPr lang="sv-SE"/>
          </a:p>
        </p:txBody>
      </p:sp>
      <p:sp>
        <p:nvSpPr>
          <p:cNvPr id="6"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40619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3"/>
          <p:cNvGrpSpPr/>
          <p:nvPr/>
        </p:nvGrpSpPr>
        <p:grpSpPr>
          <a:xfrm>
            <a:off x="918465" y="1314184"/>
            <a:ext cx="4572001" cy="1015663"/>
            <a:chOff x="918465" y="1314184"/>
            <a:chExt cx="4572001" cy="1015663"/>
          </a:xfrm>
        </p:grpSpPr>
        <p:sp>
          <p:nvSpPr>
            <p:cNvPr id="3" name="Rektangel 2"/>
            <p:cNvSpPr/>
            <p:nvPr/>
          </p:nvSpPr>
          <p:spPr>
            <a:xfrm>
              <a:off x="918466" y="1314184"/>
              <a:ext cx="4572000" cy="492443"/>
            </a:xfrm>
            <a:prstGeom prst="rect">
              <a:avLst/>
            </a:prstGeom>
          </p:spPr>
          <p:txBody>
            <a:bodyPr>
              <a:spAutoFit/>
            </a:bodyPr>
            <a:lstStyle/>
            <a:p>
              <a:pPr>
                <a:buNone/>
              </a:pPr>
              <a:r>
                <a:rPr lang="sv-SE" sz="2600" b="1" i="1" dirty="0" smtClean="0">
                  <a:latin typeface="Arial" pitchFamily="34" charset="0"/>
                  <a:cs typeface="Arial" pitchFamily="34" charset="0"/>
                </a:rPr>
                <a:t>Solution</a:t>
              </a:r>
            </a:p>
          </p:txBody>
        </p:sp>
        <p:sp>
          <p:nvSpPr>
            <p:cNvPr id="5" name="Rektangel 4"/>
            <p:cNvSpPr/>
            <p:nvPr/>
          </p:nvSpPr>
          <p:spPr>
            <a:xfrm>
              <a:off x="918465" y="1806627"/>
              <a:ext cx="4281435" cy="523220"/>
            </a:xfrm>
            <a:prstGeom prst="rect">
              <a:avLst/>
            </a:prstGeom>
          </p:spPr>
          <p:txBody>
            <a:bodyPr wrap="square">
              <a:spAutoFit/>
            </a:bodyPr>
            <a:lstStyle/>
            <a:p>
              <a:pPr>
                <a:buNone/>
              </a:pPr>
              <a:r>
                <a:rPr lang="en-US" sz="2800" dirty="0">
                  <a:solidFill>
                    <a:srgbClr val="0070C0"/>
                  </a:solidFill>
                  <a:latin typeface="Arial" pitchFamily="34" charset="0"/>
                  <a:cs typeface="Arial" pitchFamily="34" charset="0"/>
                </a:rPr>
                <a:t>Liquid Phase </a:t>
              </a:r>
              <a:r>
                <a:rPr lang="en-US" sz="2800" dirty="0">
                  <a:solidFill>
                    <a:srgbClr val="FF0000"/>
                  </a:solidFill>
                  <a:latin typeface="Arial" pitchFamily="34" charset="0"/>
                  <a:cs typeface="Arial" pitchFamily="34" charset="0"/>
                </a:rPr>
                <a:t>CSTR</a:t>
              </a:r>
              <a:endParaRPr lang="sv-SE" sz="2600" b="1" dirty="0" smtClean="0">
                <a:latin typeface="Arial" pitchFamily="34" charset="0"/>
                <a:cs typeface="Arial" pitchFamily="34" charset="0"/>
              </a:endParaRPr>
            </a:p>
          </p:txBody>
        </p:sp>
      </p:grpSp>
      <p:graphicFrame>
        <p:nvGraphicFramePr>
          <p:cNvPr id="7" name="Tabell 6"/>
          <p:cNvGraphicFramePr>
            <a:graphicFrameLocks noGrp="1"/>
          </p:cNvGraphicFramePr>
          <p:nvPr>
            <p:extLst>
              <p:ext uri="{D42A27DB-BD31-4B8C-83A1-F6EECF244321}">
                <p14:modId xmlns:p14="http://schemas.microsoft.com/office/powerpoint/2010/main" val="3080951732"/>
              </p:ext>
            </p:extLst>
          </p:nvPr>
        </p:nvGraphicFramePr>
        <p:xfrm>
          <a:off x="952466" y="2980624"/>
          <a:ext cx="6096000" cy="2316480"/>
        </p:xfrm>
        <a:graphic>
          <a:graphicData uri="http://schemas.openxmlformats.org/drawingml/2006/table">
            <a:tbl>
              <a:tblPr firstRow="1" bandRow="1">
                <a:tableStyleId>{2D5ABB26-0587-4C30-8999-92F81FD0307C}</a:tableStyleId>
              </a:tblPr>
              <a:tblGrid>
                <a:gridCol w="1689147"/>
                <a:gridCol w="4406853"/>
              </a:tblGrid>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bl>
          </a:graphicData>
        </a:graphic>
      </p:graphicFrame>
      <p:grpSp>
        <p:nvGrpSpPr>
          <p:cNvPr id="8" name="Grupp 24"/>
          <p:cNvGrpSpPr/>
          <p:nvPr/>
        </p:nvGrpSpPr>
        <p:grpSpPr>
          <a:xfrm>
            <a:off x="914400" y="2333222"/>
            <a:ext cx="6309482" cy="3099751"/>
            <a:chOff x="914400" y="2333222"/>
            <a:chExt cx="6309482" cy="3099751"/>
          </a:xfrm>
        </p:grpSpPr>
        <p:sp>
          <p:nvSpPr>
            <p:cNvPr id="6" name="Rektangel 5"/>
            <p:cNvSpPr/>
            <p:nvPr/>
          </p:nvSpPr>
          <p:spPr>
            <a:xfrm>
              <a:off x="914400" y="2333222"/>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grpSp>
          <p:nvGrpSpPr>
            <p:cNvPr id="11" name="Grupp 7"/>
            <p:cNvGrpSpPr/>
            <p:nvPr/>
          </p:nvGrpSpPr>
          <p:grpSpPr>
            <a:xfrm>
              <a:off x="1538382" y="2980623"/>
              <a:ext cx="5685500" cy="560049"/>
              <a:chOff x="914400" y="4634250"/>
              <a:chExt cx="5685500" cy="560049"/>
            </a:xfrm>
          </p:grpSpPr>
          <p:graphicFrame>
            <p:nvGraphicFramePr>
              <p:cNvPr id="9" name="Object 2"/>
              <p:cNvGraphicFramePr>
                <a:graphicFrameLocks noChangeAspect="1"/>
              </p:cNvGraphicFramePr>
              <p:nvPr/>
            </p:nvGraphicFramePr>
            <p:xfrm>
              <a:off x="2711449" y="4634250"/>
              <a:ext cx="3888451" cy="560049"/>
            </p:xfrm>
            <a:graphic>
              <a:graphicData uri="http://schemas.openxmlformats.org/presentationml/2006/ole">
                <mc:AlternateContent xmlns:mc="http://schemas.openxmlformats.org/markup-compatibility/2006">
                  <mc:Choice xmlns:v="urn:schemas-microsoft-com:vml" Requires="v">
                    <p:oleObj spid="_x0000_s278600" name="Equation" r:id="rId4" imgW="1739900" imgH="241300" progId="Equation.3">
                      <p:embed/>
                    </p:oleObj>
                  </mc:Choice>
                  <mc:Fallback>
                    <p:oleObj name="Equation" r:id="rId4" imgW="1739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49" y="4634250"/>
                            <a:ext cx="3888451" cy="5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14400" y="4636262"/>
                <a:ext cx="591829" cy="492443"/>
              </a:xfrm>
              <a:prstGeom prst="rect">
                <a:avLst/>
              </a:prstGeom>
            </p:spPr>
            <p:txBody>
              <a:bodyPr wrap="none">
                <a:spAutoFit/>
              </a:bodyPr>
              <a:lstStyle/>
              <a:p>
                <a:r>
                  <a:rPr lang="sv-SE" sz="2600" dirty="0" smtClean="0">
                    <a:latin typeface="Arial" pitchFamily="34" charset="0"/>
                    <a:cs typeface="Arial" pitchFamily="34" charset="0"/>
                  </a:rPr>
                  <a:t>(1)</a:t>
                </a:r>
              </a:p>
            </p:txBody>
          </p:sp>
        </p:grpSp>
        <p:grpSp>
          <p:nvGrpSpPr>
            <p:cNvPr id="14" name="Grupp 10"/>
            <p:cNvGrpSpPr/>
            <p:nvPr/>
          </p:nvGrpSpPr>
          <p:grpSpPr>
            <a:xfrm>
              <a:off x="1538382" y="3596237"/>
              <a:ext cx="5503184" cy="616763"/>
              <a:chOff x="914400" y="5199064"/>
              <a:chExt cx="5503184" cy="616763"/>
            </a:xfrm>
          </p:grpSpPr>
          <p:graphicFrame>
            <p:nvGraphicFramePr>
              <p:cNvPr id="12" name="Object 8"/>
              <p:cNvGraphicFramePr>
                <a:graphicFrameLocks noChangeAspect="1"/>
              </p:cNvGraphicFramePr>
              <p:nvPr/>
            </p:nvGraphicFramePr>
            <p:xfrm>
              <a:off x="2711449" y="5282037"/>
              <a:ext cx="3706135" cy="533790"/>
            </p:xfrm>
            <a:graphic>
              <a:graphicData uri="http://schemas.openxmlformats.org/presentationml/2006/ole">
                <mc:AlternateContent xmlns:mc="http://schemas.openxmlformats.org/markup-compatibility/2006">
                  <mc:Choice xmlns:v="urn:schemas-microsoft-com:vml" Requires="v">
                    <p:oleObj spid="_x0000_s278601"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49" y="5282037"/>
                            <a:ext cx="3706135" cy="5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ktangel 12"/>
              <p:cNvSpPr/>
              <p:nvPr/>
            </p:nvSpPr>
            <p:spPr>
              <a:xfrm>
                <a:off x="914400" y="5199064"/>
                <a:ext cx="591829" cy="492443"/>
              </a:xfrm>
              <a:prstGeom prst="rect">
                <a:avLst/>
              </a:prstGeom>
            </p:spPr>
            <p:txBody>
              <a:bodyPr wrap="none">
                <a:spAutoFit/>
              </a:bodyPr>
              <a:lstStyle/>
              <a:p>
                <a:r>
                  <a:rPr lang="sv-SE" sz="2600" dirty="0" smtClean="0">
                    <a:latin typeface="Arial" pitchFamily="34" charset="0"/>
                    <a:cs typeface="Arial" pitchFamily="34" charset="0"/>
                  </a:rPr>
                  <a:t>(2)</a:t>
                </a:r>
              </a:p>
            </p:txBody>
          </p:sp>
        </p:grpSp>
        <p:grpSp>
          <p:nvGrpSpPr>
            <p:cNvPr id="17" name="Grupp 13"/>
            <p:cNvGrpSpPr/>
            <p:nvPr/>
          </p:nvGrpSpPr>
          <p:grpSpPr>
            <a:xfrm>
              <a:off x="1538382" y="4259651"/>
              <a:ext cx="4637727" cy="576422"/>
              <a:chOff x="914400" y="5773578"/>
              <a:chExt cx="4637727" cy="576422"/>
            </a:xfrm>
          </p:grpSpPr>
          <p:graphicFrame>
            <p:nvGraphicFramePr>
              <p:cNvPr id="15" name="Object 9"/>
              <p:cNvGraphicFramePr>
                <a:graphicFrameLocks noChangeAspect="1"/>
              </p:cNvGraphicFramePr>
              <p:nvPr/>
            </p:nvGraphicFramePr>
            <p:xfrm>
              <a:off x="2708275" y="5815827"/>
              <a:ext cx="2843852" cy="534173"/>
            </p:xfrm>
            <a:graphic>
              <a:graphicData uri="http://schemas.openxmlformats.org/presentationml/2006/ole">
                <mc:AlternateContent xmlns:mc="http://schemas.openxmlformats.org/markup-compatibility/2006">
                  <mc:Choice xmlns:v="urn:schemas-microsoft-com:vml" Requires="v">
                    <p:oleObj spid="_x0000_s278602" name="Equation" r:id="rId8" imgW="1333500" imgH="241300" progId="Equation.3">
                      <p:embed/>
                    </p:oleObj>
                  </mc:Choice>
                  <mc:Fallback>
                    <p:oleObj name="Equation" r:id="rId8" imgW="1333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8275" y="5815827"/>
                            <a:ext cx="2843852" cy="5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914400" y="5773578"/>
                <a:ext cx="591829" cy="492443"/>
              </a:xfrm>
              <a:prstGeom prst="rect">
                <a:avLst/>
              </a:prstGeom>
            </p:spPr>
            <p:txBody>
              <a:bodyPr wrap="none">
                <a:spAutoFit/>
              </a:bodyPr>
              <a:lstStyle/>
              <a:p>
                <a:r>
                  <a:rPr lang="sv-SE" sz="2600" dirty="0" smtClean="0">
                    <a:latin typeface="Arial" pitchFamily="34" charset="0"/>
                    <a:cs typeface="Arial" pitchFamily="34" charset="0"/>
                  </a:rPr>
                  <a:t>(3)</a:t>
                </a:r>
              </a:p>
            </p:txBody>
          </p:sp>
        </p:grpSp>
        <p:grpSp>
          <p:nvGrpSpPr>
            <p:cNvPr id="21" name="Grupp 16"/>
            <p:cNvGrpSpPr/>
            <p:nvPr/>
          </p:nvGrpSpPr>
          <p:grpSpPr>
            <a:xfrm>
              <a:off x="1525682" y="4883698"/>
              <a:ext cx="4516566" cy="549275"/>
              <a:chOff x="901700" y="6308725"/>
              <a:chExt cx="4516566" cy="549275"/>
            </a:xfrm>
          </p:grpSpPr>
          <p:graphicFrame>
            <p:nvGraphicFramePr>
              <p:cNvPr id="18" name="Object 10"/>
              <p:cNvGraphicFramePr>
                <a:graphicFrameLocks noChangeAspect="1"/>
              </p:cNvGraphicFramePr>
              <p:nvPr/>
            </p:nvGraphicFramePr>
            <p:xfrm>
              <a:off x="2686050" y="6350000"/>
              <a:ext cx="2732216" cy="508000"/>
            </p:xfrm>
            <a:graphic>
              <a:graphicData uri="http://schemas.openxmlformats.org/presentationml/2006/ole">
                <mc:AlternateContent xmlns:mc="http://schemas.openxmlformats.org/markup-compatibility/2006">
                  <mc:Choice xmlns:v="urn:schemas-microsoft-com:vml" Requires="v">
                    <p:oleObj spid="_x0000_s278603" name="Equation" r:id="rId10" imgW="1346200" imgH="241300" progId="Equation.3">
                      <p:embed/>
                    </p:oleObj>
                  </mc:Choice>
                  <mc:Fallback>
                    <p:oleObj name="Equation" r:id="rId10" imgW="13462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6350000"/>
                            <a:ext cx="2732216"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901700" y="6308725"/>
                <a:ext cx="591829" cy="492443"/>
              </a:xfrm>
              <a:prstGeom prst="rect">
                <a:avLst/>
              </a:prstGeom>
            </p:spPr>
            <p:txBody>
              <a:bodyPr wrap="none">
                <a:spAutoFit/>
              </a:bodyPr>
              <a:lstStyle/>
              <a:p>
                <a:r>
                  <a:rPr lang="sv-SE" sz="2600" dirty="0" smtClean="0">
                    <a:latin typeface="Arial" pitchFamily="34" charset="0"/>
                    <a:cs typeface="Arial" pitchFamily="34" charset="0"/>
                  </a:rPr>
                  <a:t>(4)</a:t>
                </a:r>
              </a:p>
            </p:txBody>
          </p:sp>
        </p:grpSp>
      </p:grpSp>
      <p:grpSp>
        <p:nvGrpSpPr>
          <p:cNvPr id="24" name="Grupp 25"/>
          <p:cNvGrpSpPr/>
          <p:nvPr/>
        </p:nvGrpSpPr>
        <p:grpSpPr>
          <a:xfrm>
            <a:off x="955344" y="5432973"/>
            <a:ext cx="4244556" cy="1006613"/>
            <a:chOff x="955344" y="5432973"/>
            <a:chExt cx="4244556" cy="1006613"/>
          </a:xfrm>
        </p:grpSpPr>
        <p:sp>
          <p:nvSpPr>
            <p:cNvPr id="20" name="Rektangel 19"/>
            <p:cNvSpPr/>
            <p:nvPr/>
          </p:nvSpPr>
          <p:spPr>
            <a:xfrm>
              <a:off x="955344" y="5432973"/>
              <a:ext cx="2385589" cy="523220"/>
            </a:xfrm>
            <a:prstGeom prst="rect">
              <a:avLst/>
            </a:prstGeom>
          </p:spPr>
          <p:txBody>
            <a:bodyPr wrap="none">
              <a:spAutoFit/>
            </a:bodyPr>
            <a:lstStyle/>
            <a:p>
              <a:pPr>
                <a:spcBef>
                  <a:spcPct val="50000"/>
                </a:spcBef>
              </a:pPr>
              <a:r>
                <a:rPr lang="en-US" sz="2800" b="1" dirty="0">
                  <a:solidFill>
                    <a:srgbClr val="E818CA"/>
                  </a:solidFill>
                  <a:latin typeface="Arial" pitchFamily="34" charset="0"/>
                  <a:cs typeface="Arial" pitchFamily="34" charset="0"/>
                </a:rPr>
                <a:t>2) </a:t>
              </a:r>
              <a:r>
                <a:rPr lang="en-US" sz="2800" b="1" dirty="0" smtClean="0">
                  <a:solidFill>
                    <a:srgbClr val="E818CA"/>
                  </a:solidFill>
                  <a:latin typeface="Arial" pitchFamily="34" charset="0"/>
                  <a:cs typeface="Arial" pitchFamily="34" charset="0"/>
                </a:rPr>
                <a:t>Net Rates:</a:t>
              </a:r>
              <a:endParaRPr lang="en-US" sz="2800" dirty="0">
                <a:latin typeface="Arial" pitchFamily="34" charset="0"/>
                <a:cs typeface="Arial" pitchFamily="34" charset="0"/>
              </a:endParaRPr>
            </a:p>
          </p:txBody>
        </p:sp>
        <p:grpSp>
          <p:nvGrpSpPr>
            <p:cNvPr id="25" name="Grupp 20"/>
            <p:cNvGrpSpPr/>
            <p:nvPr/>
          </p:nvGrpSpPr>
          <p:grpSpPr>
            <a:xfrm>
              <a:off x="1538382" y="5924124"/>
              <a:ext cx="3661518" cy="515462"/>
              <a:chOff x="516600" y="6141878"/>
              <a:chExt cx="3661518" cy="515462"/>
            </a:xfrm>
          </p:grpSpPr>
          <p:graphicFrame>
            <p:nvGraphicFramePr>
              <p:cNvPr id="22" name="Object 11"/>
              <p:cNvGraphicFramePr>
                <a:graphicFrameLocks noChangeAspect="1"/>
              </p:cNvGraphicFramePr>
              <p:nvPr/>
            </p:nvGraphicFramePr>
            <p:xfrm>
              <a:off x="2313649" y="6204743"/>
              <a:ext cx="1864469" cy="452597"/>
            </p:xfrm>
            <a:graphic>
              <a:graphicData uri="http://schemas.openxmlformats.org/presentationml/2006/ole">
                <mc:AlternateContent xmlns:mc="http://schemas.openxmlformats.org/markup-compatibility/2006">
                  <mc:Choice xmlns:v="urn:schemas-microsoft-com:vml" Requires="v">
                    <p:oleObj spid="_x0000_s278604" name="Equation" r:id="rId12" imgW="762000" imgH="177800" progId="Equation.3">
                      <p:embed/>
                    </p:oleObj>
                  </mc:Choice>
                  <mc:Fallback>
                    <p:oleObj name="Equation" r:id="rId12" imgW="7620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3649" y="6204743"/>
                            <a:ext cx="1864469" cy="4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516600" y="6141878"/>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sp>
        <p:nvSpPr>
          <p:cNvPr id="26" name="Slide Number Placeholder 25"/>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18</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200196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410067"/>
            <a:ext cx="3349625" cy="699589"/>
          </a:xfrm>
        </p:spPr>
        <p:txBody>
          <a:bodyPr>
            <a:norm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1310192"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279652"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1310192"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279653"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1310192"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279654"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1310192"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279655" name="Equation" r:id="rId9" imgW="761669" imgH="228501" progId="Equation.3">
                    <p:embed/>
                  </p:oleObj>
                </mc:Choice>
                <mc:Fallback>
                  <p:oleObj name="Equation" r:id="rId9" imgW="761669"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1323840" y="5031010"/>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279656" name="Equation" r:id="rId11" imgW="1155700" imgH="241300" progId="Equation.3">
                    <p:embed/>
                  </p:oleObj>
                </mc:Choice>
                <mc:Fallback>
                  <p:oleObj name="Equation" r:id="rId11" imgW="11557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1323840" y="5620766"/>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279657" name="Equation" r:id="rId13" imgW="1562100" imgH="266700" progId="Equation.3">
                    <p:embed/>
                  </p:oleObj>
                </mc:Choice>
                <mc:Fallback>
                  <p:oleObj name="Equation" r:id="rId13" imgW="1562100" imgH="266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1323840" y="6168930"/>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279658" name="Equation" r:id="rId15" imgW="1574800" imgH="279400" progId="Equation.3">
                    <p:embed/>
                  </p:oleObj>
                </mc:Choice>
                <mc:Fallback>
                  <p:oleObj name="Equation" r:id="rId15" imgW="1574800" imgH="279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400" y="4487355"/>
            <a:ext cx="6605516" cy="699589"/>
          </a:xfrm>
          <a:prstGeom prst="rect">
            <a:avLst/>
          </a:prstGeom>
        </p:spPr>
        <p:txBody>
          <a:bodyPr vert="horz">
            <a:normAutofit/>
          </a:bodyPr>
          <a:lstStyle/>
          <a:p>
            <a:pPr defTabSz="914400">
              <a:defRPr/>
            </a:pPr>
            <a:r>
              <a:rPr lang="en-US" sz="2800" b="1" dirty="0" smtClean="0">
                <a:latin typeface="Arial" pitchFamily="34" charset="0"/>
                <a:cs typeface="Arial" pitchFamily="34" charset="0"/>
              </a:rPr>
              <a:t>4)  Parameters: </a:t>
            </a:r>
            <a:endParaRPr lang="en-US" sz="28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CAE1467F-976F-A242-B377-F18E70E79327}" type="slidenum">
              <a:rPr lang="sv-SE" smtClean="0"/>
              <a:pPr/>
              <a:t>19</a:t>
            </a:fld>
            <a:endParaRPr lang="sv-SE"/>
          </a:p>
        </p:txBody>
      </p:sp>
      <p:sp>
        <p:nvSpPr>
          <p:cNvPr id="32"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57849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Web Lecture 22 </a:t>
            </a:r>
            <a:br>
              <a:rPr lang="sv-SE" dirty="0"/>
            </a:br>
            <a:r>
              <a:rPr lang="sv-SE" dirty="0"/>
              <a:t>Class Lecture </a:t>
            </a:r>
            <a:r>
              <a:rPr lang="sv-SE" dirty="0" smtClean="0"/>
              <a:t>18-Thursday</a:t>
            </a:r>
            <a:endParaRPr lang="en-US"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a:t>
            </a:fld>
            <a:endParaRPr lang="sv-SE"/>
          </a:p>
        </p:txBody>
      </p:sp>
      <p:sp>
        <p:nvSpPr>
          <p:cNvPr id="4" name="Content Placeholder 3"/>
          <p:cNvSpPr>
            <a:spLocks noGrp="1"/>
          </p:cNvSpPr>
          <p:nvPr>
            <p:ph sz="quarter" idx="1"/>
          </p:nvPr>
        </p:nvSpPr>
        <p:spPr/>
        <p:txBody>
          <a:bodyPr>
            <a:normAutofit/>
          </a:bodyPr>
          <a:lstStyle/>
          <a:p>
            <a:pPr marL="0" lvl="0" indent="0">
              <a:buNone/>
            </a:pPr>
            <a:endParaRPr lang="en-US" dirty="0" smtClean="0">
              <a:latin typeface="Arial" pitchFamily="34" charset="0"/>
              <a:cs typeface="Arial" pitchFamily="34" charset="0"/>
            </a:endParaRPr>
          </a:p>
          <a:p>
            <a:pPr marL="0" lvl="0" indent="0">
              <a:buNone/>
            </a:pPr>
            <a:r>
              <a:rPr lang="en-US" dirty="0" smtClean="0">
                <a:latin typeface="Arial" pitchFamily="34" charset="0"/>
                <a:cs typeface="Arial" pitchFamily="34" charset="0"/>
              </a:rPr>
              <a:t>Multiple Reactions with </a:t>
            </a:r>
            <a:r>
              <a:rPr lang="sv-SE" dirty="0">
                <a:ln w="12700">
                  <a:noFill/>
                  <a:prstDash val="solid"/>
                </a:ln>
                <a:solidFill>
                  <a:srgbClr val="C6491E"/>
                </a:solidFill>
                <a:latin typeface="Arial" pitchFamily="34" charset="0"/>
                <a:cs typeface="Arial" pitchFamily="34" charset="0"/>
              </a:rPr>
              <a:t>Heat </a:t>
            </a:r>
            <a:r>
              <a:rPr lang="sv-SE" dirty="0" smtClean="0">
                <a:ln w="12700">
                  <a:noFill/>
                  <a:prstDash val="solid"/>
                </a:ln>
                <a:solidFill>
                  <a:srgbClr val="C6491E"/>
                </a:solidFill>
                <a:latin typeface="Arial" pitchFamily="34" charset="0"/>
                <a:cs typeface="Arial" pitchFamily="34" charset="0"/>
              </a:rPr>
              <a:t>Effects</a:t>
            </a:r>
            <a:endParaRPr lang="sv-SE" dirty="0">
              <a:ln w="12700">
                <a:noFill/>
                <a:prstDash val="solid"/>
              </a:ln>
              <a:solidFill>
                <a:srgbClr val="C6491E"/>
              </a:solidFill>
              <a:latin typeface="Arial" pitchFamily="34" charset="0"/>
              <a:cs typeface="Arial" pitchFamily="34" charset="0"/>
            </a:endParaRPr>
          </a:p>
        </p:txBody>
      </p:sp>
      <p:pic>
        <p:nvPicPr>
          <p:cNvPr id="5" name="Picture 4" descr="Fire.svg.med.png"/>
          <p:cNvPicPr>
            <a:picLocks noChangeAspect="1"/>
          </p:cNvPicPr>
          <p:nvPr/>
        </p:nvPicPr>
        <p:blipFill>
          <a:blip r:embed="rId2"/>
          <a:stretch>
            <a:fillRect/>
          </a:stretch>
        </p:blipFill>
        <p:spPr>
          <a:xfrm>
            <a:off x="7067832" y="1591053"/>
            <a:ext cx="1087977" cy="1721191"/>
          </a:xfrm>
          <a:prstGeom prst="rect">
            <a:avLst/>
          </a:prstGeom>
        </p:spPr>
      </p:pic>
    </p:spTree>
    <p:extLst>
      <p:ext uri="{BB962C8B-B14F-4D97-AF65-F5344CB8AC3E}">
        <p14:creationId xmlns:p14="http://schemas.microsoft.com/office/powerpoint/2010/main" val="289033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914400" y="1672506"/>
            <a:ext cx="7772400" cy="1600438"/>
          </a:xfrm>
          <a:prstGeom prst="rect">
            <a:avLst/>
          </a:prstGeom>
        </p:spPr>
        <p:txBody>
          <a:bodyPr wrap="square">
            <a:spAutoFit/>
          </a:bodyPr>
          <a:lstStyle/>
          <a:p>
            <a:pPr algn="just">
              <a:buNone/>
            </a:pPr>
            <a:r>
              <a:rPr lang="sv-SE" sz="2400" dirty="0" smtClean="0">
                <a:latin typeface="Arial" pitchFamily="34" charset="0"/>
                <a:cs typeface="Arial" pitchFamily="34" charset="0"/>
              </a:rPr>
              <a:t>Takes place in a </a:t>
            </a:r>
            <a:r>
              <a:rPr lang="en-US" sz="2400" dirty="0">
                <a:solidFill>
                  <a:srgbClr val="FF00FF"/>
                </a:solidFill>
                <a:latin typeface="Arial" pitchFamily="34" charset="0"/>
                <a:cs typeface="Arial" pitchFamily="34" charset="0"/>
              </a:rPr>
              <a:t>PFR</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feed</a:t>
            </a:r>
            <a:r>
              <a:rPr lang="sv-SE" sz="2400" dirty="0" smtClean="0">
                <a:latin typeface="Arial" pitchFamily="34" charset="0"/>
                <a:cs typeface="Arial" pitchFamily="34" charset="0"/>
              </a:rPr>
              <a:t> is </a:t>
            </a:r>
            <a:r>
              <a:rPr lang="sv-SE" sz="2400" dirty="0" err="1" smtClean="0">
                <a:latin typeface="Arial" pitchFamily="34" charset="0"/>
                <a:cs typeface="Arial" pitchFamily="34" charset="0"/>
              </a:rPr>
              <a:t>equal</a:t>
            </a:r>
            <a:r>
              <a:rPr lang="sv-SE" sz="2400" dirty="0" smtClean="0">
                <a:latin typeface="Arial" pitchFamily="34" charset="0"/>
                <a:cs typeface="Arial" pitchFamily="34" charset="0"/>
              </a:rPr>
              <a:t> molar in A and B and F</a:t>
            </a:r>
            <a:r>
              <a:rPr lang="sv-SE" sz="2400" baseline="-25000" dirty="0" smtClean="0">
                <a:latin typeface="Arial" pitchFamily="34" charset="0"/>
                <a:cs typeface="Arial" pitchFamily="34" charset="0"/>
              </a:rPr>
              <a:t>A0</a:t>
            </a:r>
            <a:r>
              <a:rPr lang="sv-SE" sz="2400" dirty="0" smtClean="0">
                <a:latin typeface="Arial" pitchFamily="34" charset="0"/>
                <a:cs typeface="Arial" pitchFamily="34" charset="0"/>
              </a:rPr>
              <a:t>=200 mol/min and the </a:t>
            </a:r>
            <a:r>
              <a:rPr lang="sv-SE" sz="2400" dirty="0" err="1" smtClean="0">
                <a:latin typeface="Arial" pitchFamily="34" charset="0"/>
                <a:cs typeface="Arial" pitchFamily="34" charset="0"/>
              </a:rPr>
              <a:t>volumetric</a:t>
            </a:r>
            <a:r>
              <a:rPr lang="sv-SE" sz="2400" dirty="0" smtClean="0">
                <a:latin typeface="Arial" pitchFamily="34" charset="0"/>
                <a:cs typeface="Arial" pitchFamily="34" charset="0"/>
              </a:rPr>
              <a:t> flow rate is 100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/min. The </a:t>
            </a:r>
            <a:r>
              <a:rPr lang="sv-SE" sz="2400" dirty="0" err="1" smtClean="0">
                <a:latin typeface="Arial" pitchFamily="34" charset="0"/>
                <a:cs typeface="Arial" pitchFamily="34" charset="0"/>
              </a:rPr>
              <a:t>reaction</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is 50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and the rate </a:t>
            </a:r>
            <a:r>
              <a:rPr lang="sv-SE" sz="2400" dirty="0" err="1" smtClean="0">
                <a:latin typeface="Arial" pitchFamily="34" charset="0"/>
                <a:cs typeface="Arial" pitchFamily="34" charset="0"/>
              </a:rPr>
              <a:t>constants</a:t>
            </a:r>
            <a:r>
              <a:rPr lang="sv-SE" sz="2400" dirty="0" smtClean="0">
                <a:latin typeface="Arial" pitchFamily="34" charset="0"/>
                <a:cs typeface="Arial" pitchFamily="34" charset="0"/>
              </a:rPr>
              <a:t> are:</a:t>
            </a:r>
          </a:p>
        </p:txBody>
      </p:sp>
      <p:sp>
        <p:nvSpPr>
          <p:cNvPr id="4"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graphicFrame>
        <p:nvGraphicFramePr>
          <p:cNvPr id="93190" name="Object 6"/>
          <p:cNvGraphicFramePr>
            <a:graphicFrameLocks noChangeAspect="1"/>
          </p:cNvGraphicFramePr>
          <p:nvPr>
            <p:extLst>
              <p:ext uri="{D42A27DB-BD31-4B8C-83A1-F6EECF244321}">
                <p14:modId xmlns:p14="http://schemas.microsoft.com/office/powerpoint/2010/main" val="913918595"/>
              </p:ext>
            </p:extLst>
          </p:nvPr>
        </p:nvGraphicFramePr>
        <p:xfrm>
          <a:off x="955344" y="3354832"/>
          <a:ext cx="3082165" cy="578069"/>
        </p:xfrm>
        <a:graphic>
          <a:graphicData uri="http://schemas.openxmlformats.org/presentationml/2006/ole">
            <mc:AlternateContent xmlns:mc="http://schemas.openxmlformats.org/markup-compatibility/2006">
              <mc:Choice xmlns:v="urn:schemas-microsoft-com:vml" Requires="v">
                <p:oleObj spid="_x0000_s104484" name="Equation" r:id="rId3" imgW="1549400" imgH="279400" progId="Equation.3">
                  <p:embed/>
                </p:oleObj>
              </mc:Choice>
              <mc:Fallback>
                <p:oleObj name="Equation" r:id="rId3" imgW="15494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3354832"/>
                        <a:ext cx="3082165" cy="5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91" name="Object 7"/>
          <p:cNvGraphicFramePr>
            <a:graphicFrameLocks noChangeAspect="1"/>
          </p:cNvGraphicFramePr>
          <p:nvPr>
            <p:extLst>
              <p:ext uri="{D42A27DB-BD31-4B8C-83A1-F6EECF244321}">
                <p14:modId xmlns:p14="http://schemas.microsoft.com/office/powerpoint/2010/main" val="3358510289"/>
              </p:ext>
            </p:extLst>
          </p:nvPr>
        </p:nvGraphicFramePr>
        <p:xfrm>
          <a:off x="982640" y="4089844"/>
          <a:ext cx="3134008" cy="578067"/>
        </p:xfrm>
        <a:graphic>
          <a:graphicData uri="http://schemas.openxmlformats.org/presentationml/2006/ole">
            <mc:AlternateContent xmlns:mc="http://schemas.openxmlformats.org/markup-compatibility/2006">
              <mc:Choice xmlns:v="urn:schemas-microsoft-com:vml" Requires="v">
                <p:oleObj spid="_x0000_s104485" name="Equation" r:id="rId5" imgW="1574800" imgH="279400" progId="Equation.3">
                  <p:embed/>
                </p:oleObj>
              </mc:Choice>
              <mc:Fallback>
                <p:oleObj name="Equation" r:id="rId5" imgW="15748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0" y="4089844"/>
                        <a:ext cx="3134008" cy="5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889767" y="5595498"/>
            <a:ext cx="6371873" cy="461665"/>
          </a:xfrm>
          <a:prstGeom prst="rect">
            <a:avLst/>
          </a:prstGeom>
        </p:spPr>
        <p:txBody>
          <a:bodyPr wrap="none">
            <a:spAutoFit/>
          </a:bodyPr>
          <a:lstStyle/>
          <a:p>
            <a:pPr>
              <a:buNone/>
            </a:pPr>
            <a:r>
              <a:rPr lang="sv-SE" sz="2400" dirty="0" err="1" smtClean="0">
                <a:latin typeface="Arial" pitchFamily="34" charset="0"/>
                <a:cs typeface="Arial" pitchFamily="34" charset="0"/>
              </a:rPr>
              <a:t>Plot</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A</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B</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and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 as a </a:t>
            </a:r>
            <a:r>
              <a:rPr lang="sv-SE" sz="2400" dirty="0" err="1" smtClean="0">
                <a:latin typeface="Arial" pitchFamily="34" charset="0"/>
                <a:cs typeface="Arial" pitchFamily="34" charset="0"/>
              </a:rPr>
              <a:t>function</a:t>
            </a:r>
            <a:r>
              <a:rPr lang="sv-SE" sz="2400" dirty="0" smtClean="0">
                <a:latin typeface="Arial" pitchFamily="34" charset="0"/>
                <a:cs typeface="Arial" pitchFamily="34" charset="0"/>
              </a:rPr>
              <a:t> of V.</a:t>
            </a:r>
          </a:p>
        </p:txBody>
      </p:sp>
      <p:sp>
        <p:nvSpPr>
          <p:cNvPr id="7" name="Slide Number Placeholder 6"/>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20</a:t>
            </a:fld>
            <a:endParaRPr lang="sv-SE" sz="1200">
              <a:latin typeface="Arial" pitchFamily="34" charset="0"/>
              <a:cs typeface="Arial" pitchFamily="34" charset="0"/>
            </a:endParaRPr>
          </a:p>
        </p:txBody>
      </p:sp>
      <p:sp>
        <p:nvSpPr>
          <p:cNvPr id="9" name="Rektangel 15"/>
          <p:cNvSpPr/>
          <p:nvPr/>
        </p:nvSpPr>
        <p:spPr>
          <a:xfrm>
            <a:off x="905689" y="4997353"/>
            <a:ext cx="5709255" cy="461665"/>
          </a:xfrm>
          <a:prstGeom prst="rect">
            <a:avLst/>
          </a:prstGeom>
        </p:spPr>
        <p:txBody>
          <a:bodyPr wrap="none">
            <a:spAutoFit/>
          </a:bodyPr>
          <a:lstStyle/>
          <a:p>
            <a:pPr defTabSz="914400">
              <a:defRPr/>
            </a:pPr>
            <a:r>
              <a:rPr lang="en-US" sz="2400" b="1" dirty="0">
                <a:solidFill>
                  <a:srgbClr val="E818CA"/>
                </a:solidFill>
                <a:latin typeface="Arial" pitchFamily="34" charset="0"/>
                <a:cs typeface="Arial" pitchFamily="34" charset="0"/>
              </a:rPr>
              <a:t>Rate </a:t>
            </a:r>
            <a:r>
              <a:rPr lang="en-US" sz="2400" b="1" dirty="0" smtClean="0">
                <a:solidFill>
                  <a:srgbClr val="E818CA"/>
                </a:solidFill>
                <a:latin typeface="Arial" pitchFamily="34" charset="0"/>
                <a:cs typeface="Arial" pitchFamily="34" charset="0"/>
              </a:rPr>
              <a:t>laws </a:t>
            </a:r>
            <a:r>
              <a:rPr lang="en-US" sz="2400" dirty="0" smtClean="0">
                <a:latin typeface="Arial" pitchFamily="34" charset="0"/>
                <a:cs typeface="Arial" pitchFamily="34" charset="0"/>
              </a:rPr>
              <a:t>are the same as Example A.  </a:t>
            </a:r>
            <a:endParaRPr lang="en-US" sz="24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C01CFD-C562-5C4B-97C2-CC3D9416D8EA}" type="slidenum">
              <a:rPr lang="sv-SE" smtClean="0"/>
              <a:pPr/>
              <a:t>21</a:t>
            </a:fld>
            <a:endParaRPr lang="sv-SE"/>
          </a:p>
        </p:txBody>
      </p:sp>
      <p:grpSp>
        <p:nvGrpSpPr>
          <p:cNvPr id="2" name="Grupp 19"/>
          <p:cNvGrpSpPr/>
          <p:nvPr/>
        </p:nvGrpSpPr>
        <p:grpSpPr>
          <a:xfrm>
            <a:off x="5580063" y="2549878"/>
            <a:ext cx="2192337" cy="2018330"/>
            <a:chOff x="5580063" y="2549878"/>
            <a:chExt cx="2192337" cy="2018330"/>
          </a:xfrm>
        </p:grpSpPr>
      </p:grpSp>
      <p:pic>
        <p:nvPicPr>
          <p:cNvPr id="26" name="Picture 3"/>
          <p:cNvPicPr>
            <a:picLocks noChangeAspect="1" noChangeArrowheads="1"/>
          </p:cNvPicPr>
          <p:nvPr/>
        </p:nvPicPr>
        <p:blipFill rotWithShape="1">
          <a:blip r:embed="rId2">
            <a:lum bright="-8000" contrast="15000"/>
          </a:blip>
          <a:srcRect l="23869" t="33181" r="41044" b="47082"/>
          <a:stretch/>
        </p:blipFill>
        <p:spPr>
          <a:xfrm>
            <a:off x="978816" y="2319992"/>
            <a:ext cx="7707984" cy="3474720"/>
          </a:xfrm>
          <a:prstGeom prst="rect">
            <a:avLst/>
          </a:prstGeom>
        </p:spPr>
      </p:pic>
      <p:sp>
        <p:nvSpPr>
          <p:cNvPr id="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Rektangel 5"/>
          <p:cNvSpPr/>
          <p:nvPr/>
        </p:nvSpPr>
        <p:spPr>
          <a:xfrm>
            <a:off x="914400" y="1687590"/>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41387" y="1322687"/>
            <a:ext cx="2661621" cy="570978"/>
          </a:xfrm>
        </p:spPr>
        <p:txBody>
          <a:bodyPr>
            <a:noAutofit/>
          </a:bodyPr>
          <a:lstStyle/>
          <a:p>
            <a:pPr marL="0" indent="0">
              <a:spcBef>
                <a:spcPts val="0"/>
              </a:spcBef>
              <a:buClrTx/>
              <a:buSzTx/>
              <a:buNone/>
              <a:defRPr/>
            </a:pPr>
            <a:r>
              <a:rPr lang="en-US" sz="2800" b="1" dirty="0" smtClean="0">
                <a:solidFill>
                  <a:srgbClr val="E818CA"/>
                </a:solidFill>
                <a:latin typeface="Arial" pitchFamily="34" charset="0"/>
                <a:cs typeface="Arial" pitchFamily="34" charset="0"/>
              </a:rPr>
              <a:t>2) Net Rates:</a:t>
            </a:r>
            <a:endParaRPr lang="en-US" sz="2800" b="1" dirty="0">
              <a:solidFill>
                <a:srgbClr val="E818CA"/>
              </a:solidFill>
              <a:latin typeface="Arial" pitchFamily="34" charset="0"/>
              <a:cs typeface="Arial" pitchFamily="34" charset="0"/>
            </a:endParaRPr>
          </a:p>
        </p:txBody>
      </p:sp>
      <p:grpSp>
        <p:nvGrpSpPr>
          <p:cNvPr id="2" name="Grupp 21"/>
          <p:cNvGrpSpPr/>
          <p:nvPr/>
        </p:nvGrpSpPr>
        <p:grpSpPr>
          <a:xfrm>
            <a:off x="1268940" y="1841804"/>
            <a:ext cx="4110014" cy="593984"/>
            <a:chOff x="457200" y="1186781"/>
            <a:chExt cx="4110014" cy="593984"/>
          </a:xfrm>
        </p:grpSpPr>
        <p:graphicFrame>
          <p:nvGraphicFramePr>
            <p:cNvPr id="51202" name="Object 2"/>
            <p:cNvGraphicFramePr>
              <a:graphicFrameLocks noChangeAspect="1"/>
            </p:cNvGraphicFramePr>
            <p:nvPr/>
          </p:nvGraphicFramePr>
          <p:xfrm>
            <a:off x="2116667" y="1186781"/>
            <a:ext cx="2450547" cy="593984"/>
          </p:xfrm>
          <a:graphic>
            <a:graphicData uri="http://schemas.openxmlformats.org/presentationml/2006/ole">
              <mc:AlternateContent xmlns:mc="http://schemas.openxmlformats.org/markup-compatibility/2006">
                <mc:Choice xmlns:v="urn:schemas-microsoft-com:vml" Requires="v">
                  <p:oleObj spid="_x0000_s171112" name="Equation" r:id="rId3" imgW="762000" imgH="177800" progId="Equation.3">
                    <p:embed/>
                  </p:oleObj>
                </mc:Choice>
                <mc:Fallback>
                  <p:oleObj name="Equation" r:id="rId3" imgW="7620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7" y="1186781"/>
                          <a:ext cx="2450547" cy="5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17"/>
            <p:cNvSpPr/>
            <p:nvPr/>
          </p:nvSpPr>
          <p:spPr>
            <a:xfrm>
              <a:off x="457200" y="1186781"/>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nvGrpSpPr>
          <p:cNvPr id="3" name="Grupp 22"/>
          <p:cNvGrpSpPr/>
          <p:nvPr/>
        </p:nvGrpSpPr>
        <p:grpSpPr>
          <a:xfrm>
            <a:off x="1268940" y="2568278"/>
            <a:ext cx="3156580" cy="603463"/>
            <a:chOff x="457200" y="2027555"/>
            <a:chExt cx="3156580" cy="603463"/>
          </a:xfrm>
        </p:grpSpPr>
        <p:graphicFrame>
          <p:nvGraphicFramePr>
            <p:cNvPr id="51203" name="Object 3"/>
            <p:cNvGraphicFramePr>
              <a:graphicFrameLocks noChangeAspect="1"/>
            </p:cNvGraphicFramePr>
            <p:nvPr/>
          </p:nvGraphicFramePr>
          <p:xfrm>
            <a:off x="2121159" y="2027555"/>
            <a:ext cx="1492621" cy="603463"/>
          </p:xfrm>
          <a:graphic>
            <a:graphicData uri="http://schemas.openxmlformats.org/presentationml/2006/ole">
              <mc:AlternateContent xmlns:mc="http://schemas.openxmlformats.org/markup-compatibility/2006">
                <mc:Choice xmlns:v="urn:schemas-microsoft-com:vml" Requires="v">
                  <p:oleObj spid="_x0000_s171113" name="Equation" r:id="rId5" imgW="457200" imgH="177800" progId="Equation.3">
                    <p:embed/>
                  </p:oleObj>
                </mc:Choice>
                <mc:Fallback>
                  <p:oleObj name="Equation" r:id="rId5" imgW="457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159" y="2027555"/>
                          <a:ext cx="1492621" cy="6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457200" y="2027555"/>
              <a:ext cx="591829" cy="492443"/>
            </a:xfrm>
            <a:prstGeom prst="rect">
              <a:avLst/>
            </a:prstGeom>
          </p:spPr>
          <p:txBody>
            <a:bodyPr wrap="none">
              <a:spAutoFit/>
            </a:bodyPr>
            <a:lstStyle/>
            <a:p>
              <a:r>
                <a:rPr lang="sv-SE" sz="2600" dirty="0" smtClean="0">
                  <a:latin typeface="Arial" pitchFamily="34" charset="0"/>
                  <a:cs typeface="Arial" pitchFamily="34" charset="0"/>
                </a:rPr>
                <a:t>(6)</a:t>
              </a:r>
            </a:p>
          </p:txBody>
        </p:sp>
      </p:grpSp>
      <p:grpSp>
        <p:nvGrpSpPr>
          <p:cNvPr id="6" name="Grupp 23"/>
          <p:cNvGrpSpPr/>
          <p:nvPr/>
        </p:nvGrpSpPr>
        <p:grpSpPr>
          <a:xfrm>
            <a:off x="1268940" y="3258065"/>
            <a:ext cx="4110014" cy="592895"/>
            <a:chOff x="457200" y="2929237"/>
            <a:chExt cx="4110014" cy="592895"/>
          </a:xfrm>
        </p:grpSpPr>
        <p:graphicFrame>
          <p:nvGraphicFramePr>
            <p:cNvPr id="51204" name="Object 4"/>
            <p:cNvGraphicFramePr>
              <a:graphicFrameLocks noChangeAspect="1"/>
            </p:cNvGraphicFramePr>
            <p:nvPr/>
          </p:nvGraphicFramePr>
          <p:xfrm>
            <a:off x="2121160" y="2929237"/>
            <a:ext cx="2446054" cy="592895"/>
          </p:xfrm>
          <a:graphic>
            <a:graphicData uri="http://schemas.openxmlformats.org/presentationml/2006/ole">
              <mc:AlternateContent xmlns:mc="http://schemas.openxmlformats.org/markup-compatibility/2006">
                <mc:Choice xmlns:v="urn:schemas-microsoft-com:vml" Requires="v">
                  <p:oleObj spid="_x0000_s171114" name="Equation" r:id="rId7" imgW="762000" imgH="177800" progId="Equation.3">
                    <p:embed/>
                  </p:oleObj>
                </mc:Choice>
                <mc:Fallback>
                  <p:oleObj name="Equation" r:id="rId7" imgW="7620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160" y="2929237"/>
                          <a:ext cx="2446054" cy="5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929237"/>
              <a:ext cx="591829" cy="492443"/>
            </a:xfrm>
            <a:prstGeom prst="rect">
              <a:avLst/>
            </a:prstGeom>
          </p:spPr>
          <p:txBody>
            <a:bodyPr wrap="none">
              <a:spAutoFit/>
            </a:bodyPr>
            <a:lstStyle/>
            <a:p>
              <a:r>
                <a:rPr lang="sv-SE" sz="2600" dirty="0" smtClean="0">
                  <a:latin typeface="Arial" pitchFamily="34" charset="0"/>
                  <a:cs typeface="Arial" pitchFamily="34" charset="0"/>
                </a:rPr>
                <a:t>(7)</a:t>
              </a:r>
            </a:p>
          </p:txBody>
        </p:sp>
      </p:grpSp>
      <p:grpSp>
        <p:nvGrpSpPr>
          <p:cNvPr id="7" name="Grupp 24"/>
          <p:cNvGrpSpPr/>
          <p:nvPr/>
        </p:nvGrpSpPr>
        <p:grpSpPr>
          <a:xfrm>
            <a:off x="1268940" y="4082718"/>
            <a:ext cx="3156580" cy="572170"/>
            <a:chOff x="457200" y="3810000"/>
            <a:chExt cx="3156580" cy="572170"/>
          </a:xfrm>
        </p:grpSpPr>
        <p:graphicFrame>
          <p:nvGraphicFramePr>
            <p:cNvPr id="51205" name="Object 5"/>
            <p:cNvGraphicFramePr>
              <a:graphicFrameLocks noChangeAspect="1"/>
            </p:cNvGraphicFramePr>
            <p:nvPr/>
          </p:nvGraphicFramePr>
          <p:xfrm>
            <a:off x="2121159" y="3810000"/>
            <a:ext cx="1492621" cy="572170"/>
          </p:xfrm>
          <a:graphic>
            <a:graphicData uri="http://schemas.openxmlformats.org/presentationml/2006/ole">
              <mc:AlternateContent xmlns:mc="http://schemas.openxmlformats.org/markup-compatibility/2006">
                <mc:Choice xmlns:v="urn:schemas-microsoft-com:vml" Requires="v">
                  <p:oleObj spid="_x0000_s171115" name="Equation" r:id="rId9" imgW="482600" imgH="177800" progId="Equation.3">
                    <p:embed/>
                  </p:oleObj>
                </mc:Choice>
                <mc:Fallback>
                  <p:oleObj name="Equation" r:id="rId9" imgW="482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159" y="3810000"/>
                          <a:ext cx="1492621" cy="5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810000"/>
              <a:ext cx="591829" cy="492443"/>
            </a:xfrm>
            <a:prstGeom prst="rect">
              <a:avLst/>
            </a:prstGeom>
          </p:spPr>
          <p:txBody>
            <a:bodyPr wrap="none">
              <a:spAutoFit/>
            </a:bodyPr>
            <a:lstStyle/>
            <a:p>
              <a:r>
                <a:rPr lang="sv-SE" sz="2600" dirty="0" smtClean="0">
                  <a:latin typeface="Arial" pitchFamily="34" charset="0"/>
                  <a:cs typeface="Arial" pitchFamily="34" charset="0"/>
                </a:rPr>
                <a:t>(8)</a:t>
              </a:r>
            </a:p>
          </p:txBody>
        </p:sp>
      </p:grpSp>
      <p:sp>
        <p:nvSpPr>
          <p:cNvPr id="16" name="Platshållare för innehåll 3"/>
          <p:cNvSpPr txBox="1">
            <a:spLocks/>
          </p:cNvSpPr>
          <p:nvPr/>
        </p:nvSpPr>
        <p:spPr>
          <a:xfrm>
            <a:off x="951617" y="4707927"/>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grpSp>
        <p:nvGrpSpPr>
          <p:cNvPr id="8" name="Grupp 30"/>
          <p:cNvGrpSpPr/>
          <p:nvPr/>
        </p:nvGrpSpPr>
        <p:grpSpPr>
          <a:xfrm>
            <a:off x="1174655" y="5279624"/>
            <a:ext cx="4593475" cy="613614"/>
            <a:chOff x="457200" y="1469185"/>
            <a:chExt cx="4593475" cy="613614"/>
          </a:xfrm>
        </p:grpSpPr>
        <p:graphicFrame>
          <p:nvGraphicFramePr>
            <p:cNvPr id="26" name="Object 2"/>
            <p:cNvGraphicFramePr>
              <a:graphicFrameLocks noChangeAspect="1"/>
            </p:cNvGraphicFramePr>
            <p:nvPr/>
          </p:nvGraphicFramePr>
          <p:xfrm>
            <a:off x="2324360" y="1469185"/>
            <a:ext cx="2726315" cy="613614"/>
          </p:xfrm>
          <a:graphic>
            <a:graphicData uri="http://schemas.openxmlformats.org/presentationml/2006/ole">
              <mc:AlternateContent xmlns:mc="http://schemas.openxmlformats.org/markup-compatibility/2006">
                <mc:Choice xmlns:v="urn:schemas-microsoft-com:vml" Requires="v">
                  <p:oleObj spid="_x0000_s171116" name="Equation" r:id="rId11" imgW="939800" imgH="203200" progId="Equation.3">
                    <p:embed/>
                  </p:oleObj>
                </mc:Choice>
                <mc:Fallback>
                  <p:oleObj name="Equation" r:id="rId11" imgW="9398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360" y="1469185"/>
                          <a:ext cx="2726315" cy="61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8"/>
            <p:cNvSpPr/>
            <p:nvPr/>
          </p:nvSpPr>
          <p:spPr>
            <a:xfrm>
              <a:off x="457200" y="1522624"/>
              <a:ext cx="591829" cy="492443"/>
            </a:xfrm>
            <a:prstGeom prst="rect">
              <a:avLst/>
            </a:prstGeom>
          </p:spPr>
          <p:txBody>
            <a:bodyPr wrap="none">
              <a:spAutoFit/>
            </a:bodyPr>
            <a:lstStyle/>
            <a:p>
              <a:r>
                <a:rPr lang="sv-SE" sz="2600" dirty="0" smtClean="0">
                  <a:latin typeface="Arial" pitchFamily="34" charset="0"/>
                  <a:cs typeface="Arial" pitchFamily="34" charset="0"/>
                </a:rPr>
                <a:t>(9)</a:t>
              </a:r>
            </a:p>
          </p:txBody>
        </p:sp>
      </p:grpSp>
      <p:grpSp>
        <p:nvGrpSpPr>
          <p:cNvPr id="9" name="Grupp 32"/>
          <p:cNvGrpSpPr/>
          <p:nvPr/>
        </p:nvGrpSpPr>
        <p:grpSpPr>
          <a:xfrm>
            <a:off x="1174655" y="6100872"/>
            <a:ext cx="4593475" cy="590078"/>
            <a:chOff x="457200" y="2736908"/>
            <a:chExt cx="4593475" cy="590078"/>
          </a:xfrm>
        </p:grpSpPr>
        <p:graphicFrame>
          <p:nvGraphicFramePr>
            <p:cNvPr id="29" name="Object 10"/>
            <p:cNvGraphicFramePr>
              <a:graphicFrameLocks noChangeAspect="1"/>
            </p:cNvGraphicFramePr>
            <p:nvPr/>
          </p:nvGraphicFramePr>
          <p:xfrm>
            <a:off x="2324360" y="2736908"/>
            <a:ext cx="2726315" cy="590078"/>
          </p:xfrm>
          <a:graphic>
            <a:graphicData uri="http://schemas.openxmlformats.org/presentationml/2006/ole">
              <mc:AlternateContent xmlns:mc="http://schemas.openxmlformats.org/markup-compatibility/2006">
                <mc:Choice xmlns:v="urn:schemas-microsoft-com:vml" Requires="v">
                  <p:oleObj spid="_x0000_s171117" name="Equation" r:id="rId13" imgW="977900" imgH="203200" progId="Equation.3">
                    <p:embed/>
                  </p:oleObj>
                </mc:Choice>
                <mc:Fallback>
                  <p:oleObj name="Equation" r:id="rId13" imgW="9779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360" y="2736908"/>
                          <a:ext cx="2726315" cy="5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457200" y="2834543"/>
              <a:ext cx="777777" cy="492443"/>
            </a:xfrm>
            <a:prstGeom prst="rect">
              <a:avLst/>
            </a:prstGeom>
          </p:spPr>
          <p:txBody>
            <a:bodyPr wrap="none">
              <a:spAutoFit/>
            </a:bodyPr>
            <a:lstStyle/>
            <a:p>
              <a:r>
                <a:rPr lang="sv-SE" sz="2600" dirty="0" smtClean="0">
                  <a:latin typeface="Arial" pitchFamily="34" charset="0"/>
                  <a:cs typeface="Arial" pitchFamily="34" charset="0"/>
                </a:rPr>
                <a:t>(10)</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22</a:t>
            </a:fld>
            <a:endParaRPr lang="sv-SE">
              <a:latin typeface="Arial" pitchFamily="34" charset="0"/>
              <a:cs typeface="Arial" pitchFamily="34" charset="0"/>
            </a:endParaRPr>
          </a:p>
        </p:txBody>
      </p:sp>
      <p:sp>
        <p:nvSpPr>
          <p:cNvPr id="31"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31862" y="1433570"/>
            <a:ext cx="3166395" cy="815841"/>
          </a:xfrm>
        </p:spPr>
        <p:txBody>
          <a:bodyPr>
            <a:noAutofit/>
          </a:bodyPr>
          <a:lstStyle/>
          <a:p>
            <a:pPr marL="0" indent="0">
              <a:spcBef>
                <a:spcPts val="0"/>
              </a:spcBef>
              <a:buClrTx/>
              <a:buSzTx/>
              <a:buNone/>
              <a:defRPr/>
            </a:pPr>
            <a:r>
              <a:rPr lang="en-US" b="1" dirty="0" smtClean="0">
                <a:solidFill>
                  <a:srgbClr val="E818CA"/>
                </a:solidFill>
                <a:latin typeface="Arial" pitchFamily="34" charset="0"/>
                <a:cs typeface="Arial" pitchFamily="34" charset="0"/>
              </a:rPr>
              <a:t>2) Relative Rates:</a:t>
            </a:r>
            <a:endParaRPr lang="en-US" b="1" dirty="0">
              <a:solidFill>
                <a:srgbClr val="E818CA"/>
              </a:solidFill>
              <a:latin typeface="Arial" pitchFamily="34" charset="0"/>
              <a:cs typeface="Arial" pitchFamily="34" charset="0"/>
            </a:endParaRPr>
          </a:p>
        </p:txBody>
      </p:sp>
      <p:graphicFrame>
        <p:nvGraphicFramePr>
          <p:cNvPr id="51214" name="Object 14"/>
          <p:cNvGraphicFramePr>
            <a:graphicFrameLocks noChangeAspect="1"/>
          </p:cNvGraphicFramePr>
          <p:nvPr>
            <p:extLst>
              <p:ext uri="{D42A27DB-BD31-4B8C-83A1-F6EECF244321}">
                <p14:modId xmlns:p14="http://schemas.microsoft.com/office/powerpoint/2010/main" val="346715774"/>
              </p:ext>
            </p:extLst>
          </p:nvPr>
        </p:nvGraphicFramePr>
        <p:xfrm>
          <a:off x="2104497" y="4328608"/>
          <a:ext cx="2188204" cy="850285"/>
        </p:xfrm>
        <a:graphic>
          <a:graphicData uri="http://schemas.openxmlformats.org/presentationml/2006/ole">
            <mc:AlternateContent xmlns:mc="http://schemas.openxmlformats.org/markup-compatibility/2006">
              <mc:Choice xmlns:v="urn:schemas-microsoft-com:vml" Requires="v">
                <p:oleObj spid="_x0000_s172136" name="Equation" r:id="rId3" imgW="952500" imgH="355600" progId="Equation.3">
                  <p:embed/>
                </p:oleObj>
              </mc:Choice>
              <mc:Fallback>
                <p:oleObj name="Equation" r:id="rId3" imgW="952500" imgH="355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97" y="4328608"/>
                        <a:ext cx="2188204" cy="8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upp 23"/>
          <p:cNvGrpSpPr/>
          <p:nvPr/>
        </p:nvGrpSpPr>
        <p:grpSpPr>
          <a:xfrm>
            <a:off x="931863" y="3045346"/>
            <a:ext cx="3163714" cy="640080"/>
            <a:chOff x="457200" y="2489262"/>
            <a:chExt cx="2793388" cy="640080"/>
          </a:xfrm>
        </p:grpSpPr>
        <p:graphicFrame>
          <p:nvGraphicFramePr>
            <p:cNvPr id="51212" name="Object 12"/>
            <p:cNvGraphicFramePr>
              <a:graphicFrameLocks noChangeAspect="1"/>
            </p:cNvGraphicFramePr>
            <p:nvPr/>
          </p:nvGraphicFramePr>
          <p:xfrm>
            <a:off x="1592263" y="2489262"/>
            <a:ext cx="1658325" cy="640080"/>
          </p:xfrm>
          <a:graphic>
            <a:graphicData uri="http://schemas.openxmlformats.org/presentationml/2006/ole">
              <mc:AlternateContent xmlns:mc="http://schemas.openxmlformats.org/markup-compatibility/2006">
                <mc:Choice xmlns:v="urn:schemas-microsoft-com:vml" Requires="v">
                  <p:oleObj spid="_x0000_s172137" name="Equation" r:id="rId5" imgW="583920" imgH="215640" progId="Equation.3">
                    <p:embed/>
                  </p:oleObj>
                </mc:Choice>
                <mc:Fallback>
                  <p:oleObj name="Equation" r:id="rId5" imgW="583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2489262"/>
                          <a:ext cx="165832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608025"/>
              <a:ext cx="664882" cy="492443"/>
            </a:xfrm>
            <a:prstGeom prst="rect">
              <a:avLst/>
            </a:prstGeom>
          </p:spPr>
          <p:txBody>
            <a:bodyPr wrap="none">
              <a:spAutoFit/>
            </a:bodyPr>
            <a:lstStyle/>
            <a:p>
              <a:r>
                <a:rPr lang="sv-SE" sz="2600" dirty="0" smtClean="0">
                  <a:latin typeface="Arial" pitchFamily="34" charset="0"/>
                  <a:cs typeface="Arial" pitchFamily="34" charset="0"/>
                </a:rPr>
                <a:t>(11)</a:t>
              </a:r>
            </a:p>
          </p:txBody>
        </p:sp>
      </p:grpSp>
      <p:grpSp>
        <p:nvGrpSpPr>
          <p:cNvPr id="3" name="Grupp 29"/>
          <p:cNvGrpSpPr/>
          <p:nvPr/>
        </p:nvGrpSpPr>
        <p:grpSpPr>
          <a:xfrm>
            <a:off x="931863" y="5287404"/>
            <a:ext cx="3163714" cy="492443"/>
            <a:chOff x="457200" y="5239310"/>
            <a:chExt cx="3163714" cy="492443"/>
          </a:xfrm>
        </p:grpSpPr>
        <p:graphicFrame>
          <p:nvGraphicFramePr>
            <p:cNvPr id="51215" name="Object 15"/>
            <p:cNvGraphicFramePr>
              <a:graphicFrameLocks noChangeAspect="1"/>
            </p:cNvGraphicFramePr>
            <p:nvPr/>
          </p:nvGraphicFramePr>
          <p:xfrm>
            <a:off x="1629834" y="5239310"/>
            <a:ext cx="1991080" cy="492443"/>
          </p:xfrm>
          <a:graphic>
            <a:graphicData uri="http://schemas.openxmlformats.org/presentationml/2006/ole">
              <mc:AlternateContent xmlns:mc="http://schemas.openxmlformats.org/markup-compatibility/2006">
                <mc:Choice xmlns:v="urn:schemas-microsoft-com:vml" Requires="v">
                  <p:oleObj spid="_x0000_s172138" name="Equation" r:id="rId7" imgW="749300" imgH="177800" progId="Equation.3">
                    <p:embed/>
                  </p:oleObj>
                </mc:Choice>
                <mc:Fallback>
                  <p:oleObj name="Equation" r:id="rId7" imgW="749300" imgH="177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834" y="5239310"/>
                          <a:ext cx="199108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457200" y="5239310"/>
              <a:ext cx="777777" cy="492443"/>
            </a:xfrm>
            <a:prstGeom prst="rect">
              <a:avLst/>
            </a:prstGeom>
          </p:spPr>
          <p:txBody>
            <a:bodyPr wrap="none">
              <a:spAutoFit/>
            </a:bodyPr>
            <a:lstStyle/>
            <a:p>
              <a:r>
                <a:rPr lang="sv-SE" sz="2600" dirty="0" smtClean="0">
                  <a:latin typeface="Arial" pitchFamily="34" charset="0"/>
                  <a:cs typeface="Arial" pitchFamily="34" charset="0"/>
                </a:rPr>
                <a:t>(13)</a:t>
              </a:r>
            </a:p>
          </p:txBody>
        </p:sp>
      </p:grpSp>
      <p:grpSp>
        <p:nvGrpSpPr>
          <p:cNvPr id="5" name="Grupp 30"/>
          <p:cNvGrpSpPr/>
          <p:nvPr/>
        </p:nvGrpSpPr>
        <p:grpSpPr>
          <a:xfrm>
            <a:off x="931863" y="6081042"/>
            <a:ext cx="3163714" cy="492443"/>
            <a:chOff x="457200" y="6032948"/>
            <a:chExt cx="3163714" cy="492443"/>
          </a:xfrm>
        </p:grpSpPr>
        <p:graphicFrame>
          <p:nvGraphicFramePr>
            <p:cNvPr id="51216" name="Object 16"/>
            <p:cNvGraphicFramePr>
              <a:graphicFrameLocks noChangeAspect="1"/>
            </p:cNvGraphicFramePr>
            <p:nvPr/>
          </p:nvGraphicFramePr>
          <p:xfrm>
            <a:off x="1629834" y="6078150"/>
            <a:ext cx="1991080" cy="447241"/>
          </p:xfrm>
          <a:graphic>
            <a:graphicData uri="http://schemas.openxmlformats.org/presentationml/2006/ole">
              <mc:AlternateContent xmlns:mc="http://schemas.openxmlformats.org/markup-compatibility/2006">
                <mc:Choice xmlns:v="urn:schemas-microsoft-com:vml" Requires="v">
                  <p:oleObj spid="_x0000_s172139" name="Equation" r:id="rId9" imgW="825500" imgH="177800" progId="Equation.3">
                    <p:embed/>
                  </p:oleObj>
                </mc:Choice>
                <mc:Fallback>
                  <p:oleObj name="Equation" r:id="rId9" imgW="8255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9834" y="6078150"/>
                          <a:ext cx="1991080" cy="4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457200" y="6032948"/>
              <a:ext cx="777777" cy="492443"/>
            </a:xfrm>
            <a:prstGeom prst="rect">
              <a:avLst/>
            </a:prstGeom>
          </p:spPr>
          <p:txBody>
            <a:bodyPr wrap="none">
              <a:spAutoFit/>
            </a:bodyPr>
            <a:lstStyle/>
            <a:p>
              <a:r>
                <a:rPr lang="sv-SE" sz="2600" dirty="0" smtClean="0">
                  <a:latin typeface="Arial" pitchFamily="34" charset="0"/>
                  <a:cs typeface="Arial" pitchFamily="34" charset="0"/>
                </a:rPr>
                <a:t>(14)</a:t>
              </a:r>
            </a:p>
          </p:txBody>
        </p:sp>
      </p:grpSp>
      <p:grpSp>
        <p:nvGrpSpPr>
          <p:cNvPr id="6" name="Grupp 28"/>
          <p:cNvGrpSpPr/>
          <p:nvPr/>
        </p:nvGrpSpPr>
        <p:grpSpPr>
          <a:xfrm>
            <a:off x="931863" y="3635903"/>
            <a:ext cx="5357050" cy="731520"/>
            <a:chOff x="457200" y="3435412"/>
            <a:chExt cx="5357050" cy="731520"/>
          </a:xfrm>
        </p:grpSpPr>
        <p:grpSp>
          <p:nvGrpSpPr>
            <p:cNvPr id="7" name="Grupp 24"/>
            <p:cNvGrpSpPr/>
            <p:nvPr/>
          </p:nvGrpSpPr>
          <p:grpSpPr>
            <a:xfrm>
              <a:off x="457200" y="3435412"/>
              <a:ext cx="3166395" cy="731520"/>
              <a:chOff x="457200" y="3435412"/>
              <a:chExt cx="3166395" cy="731520"/>
            </a:xfrm>
          </p:grpSpPr>
          <p:graphicFrame>
            <p:nvGraphicFramePr>
              <p:cNvPr id="51213" name="Object 13"/>
              <p:cNvGraphicFramePr>
                <a:graphicFrameLocks noChangeAspect="1"/>
              </p:cNvGraphicFramePr>
              <p:nvPr/>
            </p:nvGraphicFramePr>
            <p:xfrm>
              <a:off x="1814512" y="3435412"/>
              <a:ext cx="1809083" cy="731520"/>
            </p:xfrm>
            <a:graphic>
              <a:graphicData uri="http://schemas.openxmlformats.org/presentationml/2006/ole">
                <mc:AlternateContent xmlns:mc="http://schemas.openxmlformats.org/markup-compatibility/2006">
                  <mc:Choice xmlns:v="urn:schemas-microsoft-com:vml" Requires="v">
                    <p:oleObj spid="_x0000_s172140" name="Equation" r:id="rId11" imgW="583920" imgH="228600" progId="Equation.3">
                      <p:embed/>
                    </p:oleObj>
                  </mc:Choice>
                  <mc:Fallback>
                    <p:oleObj name="Equation" r:id="rId11" imgW="583920" imgH="2286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512" y="3435412"/>
                            <a:ext cx="180908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569587"/>
                <a:ext cx="777777" cy="492443"/>
              </a:xfrm>
              <a:prstGeom prst="rect">
                <a:avLst/>
              </a:prstGeom>
            </p:spPr>
            <p:txBody>
              <a:bodyPr wrap="none">
                <a:spAutoFit/>
              </a:bodyPr>
              <a:lstStyle/>
              <a:p>
                <a:r>
                  <a:rPr lang="sv-SE" sz="2600" dirty="0" smtClean="0">
                    <a:latin typeface="Arial" pitchFamily="34" charset="0"/>
                    <a:cs typeface="Arial" pitchFamily="34" charset="0"/>
                  </a:rPr>
                  <a:t>(12)</a:t>
                </a:r>
              </a:p>
            </p:txBody>
          </p:sp>
        </p:grpSp>
        <p:sp>
          <p:nvSpPr>
            <p:cNvPr id="26" name="Rektangel 25"/>
            <p:cNvSpPr/>
            <p:nvPr/>
          </p:nvSpPr>
          <p:spPr>
            <a:xfrm>
              <a:off x="4032993" y="356958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2</a:t>
              </a:r>
            </a:p>
          </p:txBody>
        </p:sp>
      </p:grpSp>
      <p:grpSp>
        <p:nvGrpSpPr>
          <p:cNvPr id="8" name="Grupp 27"/>
          <p:cNvGrpSpPr/>
          <p:nvPr/>
        </p:nvGrpSpPr>
        <p:grpSpPr>
          <a:xfrm>
            <a:off x="2028825" y="1943621"/>
            <a:ext cx="4260088" cy="914400"/>
            <a:chOff x="1554162" y="1184341"/>
            <a:chExt cx="4260088" cy="914400"/>
          </a:xfrm>
        </p:grpSpPr>
        <p:graphicFrame>
          <p:nvGraphicFramePr>
            <p:cNvPr id="51211" name="Object 11"/>
            <p:cNvGraphicFramePr>
              <a:graphicFrameLocks noChangeAspect="1"/>
            </p:cNvGraphicFramePr>
            <p:nvPr/>
          </p:nvGraphicFramePr>
          <p:xfrm>
            <a:off x="1554162" y="1184341"/>
            <a:ext cx="2069433" cy="914400"/>
          </p:xfrm>
          <a:graphic>
            <a:graphicData uri="http://schemas.openxmlformats.org/presentationml/2006/ole">
              <mc:AlternateContent xmlns:mc="http://schemas.openxmlformats.org/markup-compatibility/2006">
                <mc:Choice xmlns:v="urn:schemas-microsoft-com:vml" Requires="v">
                  <p:oleObj spid="_x0000_s172141" name="Equation" r:id="rId13" imgW="927000" imgH="393480" progId="Equation.3">
                    <p:embed/>
                  </p:oleObj>
                </mc:Choice>
                <mc:Fallback>
                  <p:oleObj name="Equation" r:id="rId13" imgW="927000" imgH="39348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4162" y="1184341"/>
                          <a:ext cx="20694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6"/>
            <p:cNvSpPr/>
            <p:nvPr/>
          </p:nvSpPr>
          <p:spPr>
            <a:xfrm>
              <a:off x="4032993" y="135466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1</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23</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7" name="Object 3"/>
          <p:cNvGraphicFramePr>
            <a:graphicFrameLocks noChangeAspect="1"/>
          </p:cNvGraphicFramePr>
          <p:nvPr>
            <p:extLst>
              <p:ext uri="{D42A27DB-BD31-4B8C-83A1-F6EECF244321}">
                <p14:modId xmlns:p14="http://schemas.microsoft.com/office/powerpoint/2010/main" val="1870840355"/>
              </p:ext>
            </p:extLst>
          </p:nvPr>
        </p:nvGraphicFramePr>
        <p:xfrm>
          <a:off x="364305" y="2702252"/>
          <a:ext cx="8588625" cy="3216038"/>
        </p:xfrm>
        <a:graphic>
          <a:graphicData uri="http://schemas.openxmlformats.org/presentationml/2006/ole">
            <mc:AlternateContent xmlns:mc="http://schemas.openxmlformats.org/markup-compatibility/2006">
              <mc:Choice xmlns:v="urn:schemas-microsoft-com:vml" Requires="v">
                <p:oleObj spid="_x0000_s227347" name="Equation" r:id="rId4" imgW="3581280" imgH="1422360" progId="Equation.3">
                  <p:embed/>
                </p:oleObj>
              </mc:Choice>
              <mc:Fallback>
                <p:oleObj name="Equation" r:id="rId4" imgW="3581280" imgH="1422360" progId="Equation.3">
                  <p:embed/>
                  <p:pic>
                    <p:nvPicPr>
                      <p:cNvPr id="0" name="Picture 2"/>
                      <p:cNvPicPr>
                        <a:picLocks noChangeAspect="1" noChangeArrowheads="1"/>
                      </p:cNvPicPr>
                      <p:nvPr/>
                    </p:nvPicPr>
                    <p:blipFill>
                      <a:blip r:embed="rId5"/>
                      <a:srcRect/>
                      <a:stretch>
                        <a:fillRect/>
                      </a:stretch>
                    </p:blipFill>
                    <p:spPr bwMode="auto">
                      <a:xfrm>
                        <a:off x="364305" y="2702252"/>
                        <a:ext cx="8588625" cy="3216038"/>
                      </a:xfrm>
                      <a:prstGeom prst="rect">
                        <a:avLst/>
                      </a:prstGeom>
                      <a:noFill/>
                      <a:extLst/>
                    </p:spPr>
                  </p:pic>
                </p:oleObj>
              </mc:Fallback>
            </mc:AlternateContent>
          </a:graphicData>
        </a:graphic>
      </p:graphicFrame>
      <p:sp>
        <p:nvSpPr>
          <p:cNvPr id="8" name="Slide Number Placeholder 7"/>
          <p:cNvSpPr>
            <a:spLocks noGrp="1"/>
          </p:cNvSpPr>
          <p:nvPr>
            <p:ph type="sldNum" sz="quarter" idx="12"/>
          </p:nvPr>
        </p:nvSpPr>
        <p:spPr/>
        <p:txBody>
          <a:bodyPr/>
          <a:lstStyle/>
          <a:p>
            <a:fld id="{F3C01CFD-C562-5C4B-97C2-CC3D9416D8EA}" type="slidenum">
              <a:rPr lang="sv-SE" smtClean="0"/>
              <a:pPr/>
              <a:t>24</a:t>
            </a:fld>
            <a:endParaRPr lang="sv-SE"/>
          </a:p>
        </p:txBody>
      </p:sp>
      <p:sp>
        <p:nvSpPr>
          <p:cNvPr id="10"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Platshållare för innehåll 3"/>
          <p:cNvSpPr txBox="1">
            <a:spLocks/>
          </p:cNvSpPr>
          <p:nvPr/>
        </p:nvSpPr>
        <p:spPr>
          <a:xfrm>
            <a:off x="1003300" y="1746366"/>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p:nvPr/>
        </p:nvGrpSpPr>
        <p:grpSpPr>
          <a:xfrm>
            <a:off x="936625" y="2140705"/>
            <a:ext cx="7756525" cy="3902908"/>
            <a:chOff x="936625" y="2140705"/>
            <a:chExt cx="7756525" cy="3902908"/>
          </a:xfrm>
        </p:grpSpPr>
        <p:sp>
          <p:nvSpPr>
            <p:cNvPr id="13" name="Text Box 13"/>
            <p:cNvSpPr txBox="1">
              <a:spLocks noChangeArrowheads="1"/>
            </p:cNvSpPr>
            <p:nvPr/>
          </p:nvSpPr>
          <p:spPr bwMode="auto">
            <a:xfrm>
              <a:off x="936625" y="2140705"/>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136195" name="Object 3"/>
            <p:cNvGraphicFramePr>
              <a:graphicFrameLocks noChangeAspect="1"/>
            </p:cNvGraphicFramePr>
            <p:nvPr/>
          </p:nvGraphicFramePr>
          <p:xfrm>
            <a:off x="1019175" y="2795588"/>
            <a:ext cx="7673975" cy="3248025"/>
          </p:xfrm>
          <a:graphic>
            <a:graphicData uri="http://schemas.openxmlformats.org/presentationml/2006/ole">
              <mc:AlternateContent xmlns:mc="http://schemas.openxmlformats.org/markup-compatibility/2006">
                <mc:Choice xmlns:v="urn:schemas-microsoft-com:vml" Requires="v">
                  <p:oleObj spid="_x0000_s229395" name="Equation" r:id="rId4" imgW="3479760" imgH="1473120" progId="Equation.3">
                    <p:embed/>
                  </p:oleObj>
                </mc:Choice>
                <mc:Fallback>
                  <p:oleObj name="Equation" r:id="rId4" imgW="3479760" imgH="1473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2795588"/>
                          <a:ext cx="7673975"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F3C01CFD-C562-5C4B-97C2-CC3D9416D8EA}" type="slidenum">
              <a:rPr lang="sv-SE" smtClean="0"/>
              <a:pPr/>
              <a:t>25</a:t>
            </a:fld>
            <a:endParaRPr lang="sv-SE"/>
          </a:p>
        </p:txBody>
      </p:sp>
      <p:sp>
        <p:nvSpPr>
          <p:cNvPr id="9"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1114460" y="1492359"/>
            <a:ext cx="3327365" cy="2319092"/>
            <a:chOff x="959875" y="1962723"/>
            <a:chExt cx="3505200" cy="2580702"/>
          </a:xfrm>
        </p:grpSpPr>
        <p:sp>
          <p:nvSpPr>
            <p:cNvPr id="13" name="Text Box 13"/>
            <p:cNvSpPr txBox="1">
              <a:spLocks noChangeArrowheads="1"/>
            </p:cNvSpPr>
            <p:nvPr/>
          </p:nvSpPr>
          <p:spPr bwMode="auto">
            <a:xfrm>
              <a:off x="959875" y="1962723"/>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860284192"/>
                </p:ext>
              </p:extLst>
            </p:nvPr>
          </p:nvGraphicFramePr>
          <p:xfrm>
            <a:off x="959875" y="2643188"/>
            <a:ext cx="3257297" cy="1900237"/>
          </p:xfrm>
          <a:graphic>
            <a:graphicData uri="http://schemas.openxmlformats.org/presentationml/2006/ole">
              <mc:AlternateContent xmlns:mc="http://schemas.openxmlformats.org/markup-compatibility/2006">
                <mc:Choice xmlns:v="urn:schemas-microsoft-com:vml" Requires="v">
                  <p:oleObj spid="_x0000_s231477" name="Equation" r:id="rId4" imgW="1485720" imgH="914400" progId="Equation.3">
                    <p:embed/>
                  </p:oleObj>
                </mc:Choice>
                <mc:Fallback>
                  <p:oleObj name="Equation" r:id="rId4" imgW="1485720" imgH="914400" progId="Equation.3">
                    <p:embed/>
                    <p:pic>
                      <p:nvPicPr>
                        <p:cNvPr id="0" name="Picture 2"/>
                        <p:cNvPicPr>
                          <a:picLocks noChangeAspect="1" noChangeArrowheads="1"/>
                        </p:cNvPicPr>
                        <p:nvPr/>
                      </p:nvPicPr>
                      <p:blipFill>
                        <a:blip r:embed="rId5"/>
                        <a:srcRect/>
                        <a:stretch>
                          <a:fillRect/>
                        </a:stretch>
                      </p:blipFill>
                      <p:spPr bwMode="auto">
                        <a:xfrm>
                          <a:off x="959875" y="2643188"/>
                          <a:ext cx="3257297" cy="1900237"/>
                        </a:xfrm>
                        <a:prstGeom prst="rect">
                          <a:avLst/>
                        </a:prstGeom>
                        <a:noFill/>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101787433"/>
              </p:ext>
            </p:extLst>
          </p:nvPr>
        </p:nvGraphicFramePr>
        <p:xfrm>
          <a:off x="1114460" y="3827299"/>
          <a:ext cx="5733056" cy="1469696"/>
        </p:xfrm>
        <a:graphic>
          <a:graphicData uri="http://schemas.openxmlformats.org/presentationml/2006/ole">
            <mc:AlternateContent xmlns:mc="http://schemas.openxmlformats.org/markup-compatibility/2006">
              <mc:Choice xmlns:v="urn:schemas-microsoft-com:vml" Requires="v">
                <p:oleObj spid="_x0000_s231478" name="Equation" r:id="rId6" imgW="2844720" imgH="723600" progId="Equation.3">
                  <p:embed/>
                </p:oleObj>
              </mc:Choice>
              <mc:Fallback>
                <p:oleObj name="Equation" r:id="rId6" imgW="2844720" imgH="723600" progId="Equation.3">
                  <p:embed/>
                  <p:pic>
                    <p:nvPicPr>
                      <p:cNvPr id="0" name="Picture 3"/>
                      <p:cNvPicPr>
                        <a:picLocks noChangeAspect="1" noChangeArrowheads="1"/>
                      </p:cNvPicPr>
                      <p:nvPr/>
                    </p:nvPicPr>
                    <p:blipFill>
                      <a:blip r:embed="rId7"/>
                      <a:srcRect/>
                      <a:stretch>
                        <a:fillRect/>
                      </a:stretch>
                    </p:blipFill>
                    <p:spPr bwMode="auto">
                      <a:xfrm>
                        <a:off x="1114460" y="3827299"/>
                        <a:ext cx="5733056" cy="1469696"/>
                      </a:xfrm>
                      <a:prstGeom prst="rect">
                        <a:avLst/>
                      </a:prstGeom>
                      <a:noFill/>
                      <a:extLst/>
                    </p:spPr>
                  </p:pic>
                </p:oleObj>
              </mc:Fallback>
            </mc:AlternateContent>
          </a:graphicData>
        </a:graphic>
      </p:graphicFrame>
      <p:grpSp>
        <p:nvGrpSpPr>
          <p:cNvPr id="3" name="Grupp 9"/>
          <p:cNvGrpSpPr/>
          <p:nvPr/>
        </p:nvGrpSpPr>
        <p:grpSpPr>
          <a:xfrm>
            <a:off x="1073105" y="5351587"/>
            <a:ext cx="3505200" cy="1228722"/>
            <a:chOff x="936625" y="5264890"/>
            <a:chExt cx="3505200" cy="1228722"/>
          </a:xfrm>
        </p:grpSpPr>
        <p:sp>
          <p:nvSpPr>
            <p:cNvPr id="10" name="Text Box 13"/>
            <p:cNvSpPr txBox="1">
              <a:spLocks noChangeArrowheads="1"/>
            </p:cNvSpPr>
            <p:nvPr/>
          </p:nvSpPr>
          <p:spPr bwMode="auto">
            <a:xfrm>
              <a:off x="936625" y="5264890"/>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latin typeface="Arial" pitchFamily="34" charset="0"/>
                  <a:cs typeface="Arial" pitchFamily="34" charset="0"/>
                </a:rPr>
                <a:t>Parameters: </a:t>
              </a:r>
              <a:endParaRPr lang="en-US" sz="2800" b="1" dirty="0">
                <a:latin typeface="Arial" pitchFamily="34" charset="0"/>
                <a:cs typeface="Arial" pitchFamily="34" charset="0"/>
              </a:endParaRPr>
            </a:p>
          </p:txBody>
        </p:sp>
        <p:graphicFrame>
          <p:nvGraphicFramePr>
            <p:cNvPr id="14" name="Object 4"/>
            <p:cNvGraphicFramePr>
              <a:graphicFrameLocks noChangeAspect="1"/>
            </p:cNvGraphicFramePr>
            <p:nvPr/>
          </p:nvGraphicFramePr>
          <p:xfrm>
            <a:off x="936625" y="5900738"/>
            <a:ext cx="2466975" cy="592874"/>
          </p:xfrm>
          <a:graphic>
            <a:graphicData uri="http://schemas.openxmlformats.org/presentationml/2006/ole">
              <mc:AlternateContent xmlns:mc="http://schemas.openxmlformats.org/markup-compatibility/2006">
                <mc:Choice xmlns:v="urn:schemas-microsoft-com:vml" Requires="v">
                  <p:oleObj spid="_x0000_s231479" name="Equation" r:id="rId8" imgW="952200" imgH="228600" progId="Equation.3">
                    <p:embed/>
                  </p:oleObj>
                </mc:Choice>
                <mc:Fallback>
                  <p:oleObj name="Equation" r:id="rId8" imgW="952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5900738"/>
                          <a:ext cx="2466975" cy="592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ubrik 1"/>
          <p:cNvSpPr txBox="1">
            <a:spLocks/>
          </p:cNvSpPr>
          <p:nvPr/>
        </p:nvSpPr>
        <p:spPr>
          <a:xfrm>
            <a:off x="914400" y="269875"/>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Multiple Reactions with Heat Effects</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26</a:t>
            </a:fld>
            <a:endParaRPr lang="sv-S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p:txBody>
          <a:bodyPr/>
          <a:lstStyle/>
          <a:p>
            <a:pPr marL="0" indent="0" algn="just">
              <a:buNone/>
            </a:pPr>
            <a:r>
              <a:rPr lang="sv-SE" sz="2400" dirty="0" err="1" smtClean="0">
                <a:latin typeface="Arial" pitchFamily="34" charset="0"/>
                <a:cs typeface="Arial" pitchFamily="34" charset="0"/>
              </a:rPr>
              <a:t>If</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one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were</a:t>
            </a:r>
            <a:r>
              <a:rPr lang="sv-SE" sz="2400" dirty="0" smtClean="0">
                <a:latin typeface="Arial" pitchFamily="34" charset="0"/>
                <a:cs typeface="Arial" pitchFamily="34" charset="0"/>
              </a:rPr>
              <a:t> to </a:t>
            </a:r>
            <a:r>
              <a:rPr lang="sv-SE" sz="2400" dirty="0" err="1" smtClean="0">
                <a:latin typeface="Arial" pitchFamily="34" charset="0"/>
                <a:cs typeface="Arial" pitchFamily="34" charset="0"/>
              </a:rPr>
              <a:t>write</a:t>
            </a:r>
            <a:r>
              <a:rPr lang="sv-SE" sz="2400" dirty="0" smtClean="0">
                <a:latin typeface="Arial" pitchFamily="34" charset="0"/>
                <a:cs typeface="Arial" pitchFamily="34" charset="0"/>
              </a:rPr>
              <a:t>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in the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program,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would</a:t>
            </a:r>
            <a:r>
              <a:rPr lang="sv-SE" sz="2400" dirty="0" smtClean="0">
                <a:latin typeface="Arial" pitchFamily="34" charset="0"/>
                <a:cs typeface="Arial" pitchFamily="34" charset="0"/>
              </a:rPr>
              <a:t> not </a:t>
            </a:r>
            <a:r>
              <a:rPr lang="sv-SE" sz="2400" dirty="0" err="1" smtClean="0">
                <a:latin typeface="Arial" pitchFamily="34" charset="0"/>
                <a:cs typeface="Arial" pitchFamily="34" charset="0"/>
              </a:rPr>
              <a:t>execute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because</a:t>
            </a:r>
            <a:r>
              <a:rPr lang="sv-SE" sz="2400" dirty="0" smtClean="0">
                <a:latin typeface="Arial" pitchFamily="34" charset="0"/>
                <a:cs typeface="Arial" pitchFamily="34" charset="0"/>
              </a:rPr>
              <a:t> at V=0,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=0 </a:t>
            </a:r>
            <a:r>
              <a:rPr lang="sv-SE" sz="2400" dirty="0" err="1" smtClean="0">
                <a:latin typeface="Arial" pitchFamily="34" charset="0"/>
                <a:cs typeface="Arial" pitchFamily="34" charset="0"/>
              </a:rPr>
              <a:t>resulting</a:t>
            </a:r>
            <a:r>
              <a:rPr lang="sv-SE" sz="2400" dirty="0" smtClean="0">
                <a:latin typeface="Arial" pitchFamily="34" charset="0"/>
                <a:cs typeface="Arial" pitchFamily="34" charset="0"/>
              </a:rPr>
              <a:t> in an </a:t>
            </a:r>
            <a:r>
              <a:rPr lang="sv-SE" sz="2400" dirty="0" err="1" smtClean="0">
                <a:latin typeface="Arial" pitchFamily="34" charset="0"/>
                <a:cs typeface="Arial" pitchFamily="34" charset="0"/>
              </a:rPr>
              <a:t>undefined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infinity</a:t>
            </a:r>
            <a:r>
              <a:rPr lang="sv-SE" sz="2400" dirty="0" smtClean="0">
                <a:latin typeface="Arial" pitchFamily="34" charset="0"/>
                <a:cs typeface="Arial" pitchFamily="34" charset="0"/>
              </a:rPr>
              <a:t>) at V=0. To get </a:t>
            </a:r>
            <a:r>
              <a:rPr lang="sv-SE" sz="2400" dirty="0" err="1" smtClean="0">
                <a:latin typeface="Arial" pitchFamily="34" charset="0"/>
                <a:cs typeface="Arial" pitchFamily="34" charset="0"/>
              </a:rPr>
              <a:t>around</a:t>
            </a:r>
            <a:r>
              <a:rPr lang="sv-SE" sz="2400" dirty="0" smtClean="0">
                <a:latin typeface="Arial" pitchFamily="34" charset="0"/>
                <a:cs typeface="Arial" pitchFamily="34" charset="0"/>
              </a:rPr>
              <a:t> this problem </a:t>
            </a:r>
            <a:r>
              <a:rPr lang="sv-SE" sz="2400" dirty="0" err="1" smtClean="0">
                <a:latin typeface="Arial" pitchFamily="34" charset="0"/>
                <a:cs typeface="Arial" pitchFamily="34" charset="0"/>
              </a:rPr>
              <a:t>we</a:t>
            </a:r>
            <a:r>
              <a:rPr lang="sv-SE" sz="2400" dirty="0" smtClean="0">
                <a:latin typeface="Arial" pitchFamily="34" charset="0"/>
                <a:cs typeface="Arial" pitchFamily="34" charset="0"/>
              </a:rPr>
              <a:t> start the </a:t>
            </a:r>
            <a:r>
              <a:rPr lang="sv-SE" sz="2400" dirty="0" err="1" smtClean="0">
                <a:latin typeface="Arial" pitchFamily="34" charset="0"/>
                <a:cs typeface="Arial" pitchFamily="34" charset="0"/>
              </a:rPr>
              <a:t>calculation</a:t>
            </a:r>
            <a:r>
              <a:rPr lang="sv-SE" sz="2400" dirty="0" smtClean="0">
                <a:latin typeface="Arial" pitchFamily="34" charset="0"/>
                <a:cs typeface="Arial" pitchFamily="34" charset="0"/>
              </a:rPr>
              <a:t> 10</a:t>
            </a:r>
            <a:r>
              <a:rPr lang="sv-SE" sz="2400" baseline="30000" dirty="0" smtClean="0">
                <a:latin typeface="Arial" pitchFamily="34" charset="0"/>
                <a:cs typeface="Arial" pitchFamily="34" charset="0"/>
              </a:rPr>
              <a:t>-4</a:t>
            </a:r>
            <a:r>
              <a:rPr lang="sv-SE" sz="2400" dirty="0" smtClean="0">
                <a:latin typeface="Arial" pitchFamily="34" charset="0"/>
                <a:cs typeface="Arial" pitchFamily="34" charset="0"/>
              </a:rPr>
              <a:t>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from the </a:t>
            </a:r>
            <a:r>
              <a:rPr lang="sv-SE" sz="2400" dirty="0" err="1" smtClean="0">
                <a:latin typeface="Arial" pitchFamily="34" charset="0"/>
                <a:cs typeface="Arial" pitchFamily="34" charset="0"/>
              </a:rPr>
              <a:t>reactor</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entrance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where</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will</a:t>
            </a:r>
            <a:r>
              <a:rPr lang="sv-SE" sz="2400" dirty="0" smtClean="0">
                <a:latin typeface="Arial" pitchFamily="34" charset="0"/>
                <a:cs typeface="Arial" pitchFamily="34" charset="0"/>
              </a:rPr>
              <a:t> not be </a:t>
            </a:r>
            <a:r>
              <a:rPr lang="sv-SE" sz="2400" dirty="0" err="1" smtClean="0">
                <a:latin typeface="Arial" pitchFamily="34" charset="0"/>
                <a:cs typeface="Arial" pitchFamily="34" charset="0"/>
              </a:rPr>
              <a:t>zero</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following</a:t>
            </a:r>
            <a:r>
              <a:rPr lang="sv-SE" sz="2400" dirty="0" smtClean="0">
                <a:latin typeface="Arial" pitchFamily="34" charset="0"/>
                <a:cs typeface="Arial" pitchFamily="34" charset="0"/>
              </a:rPr>
              <a:t> IF </a:t>
            </a:r>
            <a:r>
              <a:rPr lang="sv-SE" sz="2400" dirty="0" err="1" smtClean="0">
                <a:latin typeface="Arial" pitchFamily="34" charset="0"/>
                <a:cs typeface="Arial" pitchFamily="34" charset="0"/>
              </a:rPr>
              <a:t>statement</a:t>
            </a:r>
            <a:r>
              <a:rPr lang="sv-SE" sz="2400" dirty="0" smtClean="0">
                <a:latin typeface="Arial" pitchFamily="34" charset="0"/>
                <a:cs typeface="Arial" pitchFamily="34" charset="0"/>
              </a:rPr>
              <a:t>. </a:t>
            </a: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05480585"/>
              </p:ext>
            </p:extLst>
          </p:nvPr>
        </p:nvGraphicFramePr>
        <p:xfrm>
          <a:off x="787400" y="3670755"/>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10"/>
          <p:cNvGrpSpPr/>
          <p:nvPr/>
        </p:nvGrpSpPr>
        <p:grpSpPr>
          <a:xfrm>
            <a:off x="838199" y="4161790"/>
            <a:ext cx="7258051" cy="1060450"/>
            <a:chOff x="838199" y="4161790"/>
            <a:chExt cx="7258051" cy="1060450"/>
          </a:xfrm>
        </p:grpSpPr>
        <p:grpSp>
          <p:nvGrpSpPr>
            <p:cNvPr id="3" name="Grupp 15"/>
            <p:cNvGrpSpPr/>
            <p:nvPr/>
          </p:nvGrpSpPr>
          <p:grpSpPr>
            <a:xfrm>
              <a:off x="838199" y="4384040"/>
              <a:ext cx="732893" cy="461665"/>
              <a:chOff x="787400" y="3749040"/>
              <a:chExt cx="732893" cy="461665"/>
            </a:xfrm>
          </p:grpSpPr>
          <p:sp>
            <p:nvSpPr>
              <p:cNvPr id="15" name="Rektangel 14"/>
              <p:cNvSpPr/>
              <p:nvPr/>
            </p:nvSpPr>
            <p:spPr>
              <a:xfrm>
                <a:off x="787400" y="3749040"/>
                <a:ext cx="732893" cy="461665"/>
              </a:xfrm>
              <a:prstGeom prst="rect">
                <a:avLst/>
              </a:prstGeom>
            </p:spPr>
            <p:txBody>
              <a:bodyPr wrap="none">
                <a:spAutoFit/>
              </a:bodyPr>
              <a:lstStyle/>
              <a:p>
                <a:r>
                  <a:rPr lang="sv-SE" sz="2400" dirty="0" smtClean="0">
                    <a:latin typeface="Arial" pitchFamily="34" charset="0"/>
                    <a:cs typeface="Arial" pitchFamily="34" charset="0"/>
                  </a:rPr>
                  <a:t>(15)</a:t>
                </a:r>
              </a:p>
            </p:txBody>
          </p:sp>
        </p:grpSp>
        <p:graphicFrame>
          <p:nvGraphicFramePr>
            <p:cNvPr id="95235" name="Object 3"/>
            <p:cNvGraphicFramePr>
              <a:graphicFrameLocks noChangeAspect="1"/>
            </p:cNvGraphicFramePr>
            <p:nvPr/>
          </p:nvGraphicFramePr>
          <p:xfrm>
            <a:off x="2117725" y="4161790"/>
            <a:ext cx="5978525" cy="1060450"/>
          </p:xfrm>
          <a:graphic>
            <a:graphicData uri="http://schemas.openxmlformats.org/presentationml/2006/ole">
              <mc:AlternateContent xmlns:mc="http://schemas.openxmlformats.org/markup-compatibility/2006">
                <mc:Choice xmlns:v="urn:schemas-microsoft-com:vml" Requires="v">
                  <p:oleObj spid="_x0000_s173075" name="Equation" r:id="rId3" imgW="2603500" imgH="444500" progId="Equation.3">
                    <p:embed/>
                  </p:oleObj>
                </mc:Choice>
                <mc:Fallback>
                  <p:oleObj name="Equation" r:id="rId3" imgW="26035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4161790"/>
                          <a:ext cx="59785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27</a:t>
            </a:fld>
            <a:endParaRPr lang="sv-SE" sz="120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380598"/>
            <a:ext cx="3493828" cy="699589"/>
          </a:xfrm>
        </p:spPr>
        <p:txBody>
          <a:bodyPr>
            <a:no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914400"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174201" name="Equation" r:id="rId3" imgW="761760" imgH="228600" progId="Equation.3">
                    <p:embed/>
                  </p:oleObj>
                </mc:Choice>
                <mc:Fallback>
                  <p:oleObj name="Equation" r:id="rId3" imgW="761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914400"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174202" name="Equation" r:id="rId5" imgW="749160" imgH="228600" progId="Equation.3">
                    <p:embed/>
                  </p:oleObj>
                </mc:Choice>
                <mc:Fallback>
                  <p:oleObj name="Equation" r:id="rId5" imgW="7491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914400"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174203" name="Equation" r:id="rId7" imgW="749160" imgH="228600" progId="Equation.3">
                    <p:embed/>
                  </p:oleObj>
                </mc:Choice>
                <mc:Fallback>
                  <p:oleObj name="Equation" r:id="rId7" imgW="7491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914400"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174204" name="Equation" r:id="rId9" imgW="761760" imgH="228600" progId="Equation.3">
                    <p:embed/>
                  </p:oleObj>
                </mc:Choice>
                <mc:Fallback>
                  <p:oleObj name="Equation" r:id="rId9" imgW="7617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914400" y="5044658"/>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174205" name="Equation" r:id="rId11" imgW="1155600" imgH="241200" progId="Equation.3">
                    <p:embed/>
                  </p:oleObj>
                </mc:Choice>
                <mc:Fallback>
                  <p:oleObj name="Equation" r:id="rId11" imgW="1155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914400" y="5634414"/>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174206" name="Equation" r:id="rId13" imgW="1562040" imgH="266400" progId="Equation.3">
                    <p:embed/>
                  </p:oleObj>
                </mc:Choice>
                <mc:Fallback>
                  <p:oleObj name="Equation" r:id="rId13" imgW="156204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914400" y="6182578"/>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174207" name="Equation" r:id="rId15" imgW="1574640" imgH="279360" progId="Equation.3">
                    <p:embed/>
                  </p:oleObj>
                </mc:Choice>
                <mc:Fallback>
                  <p:oleObj name="Equation" r:id="rId15" imgW="1574640" imgH="2793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399" y="4487355"/>
            <a:ext cx="2483893" cy="699589"/>
          </a:xfrm>
          <a:prstGeom prst="rect">
            <a:avLst/>
          </a:prstGeom>
        </p:spPr>
        <p:txBody>
          <a:bodyPr vert="horz">
            <a:normAutofit/>
          </a:bodyPr>
          <a:lstStyle/>
          <a:p>
            <a:pPr defTabSz="914400">
              <a:defRPr/>
            </a:pPr>
            <a:r>
              <a:rPr lang="en-US" sz="2800" b="1" dirty="0">
                <a:latin typeface="Arial" pitchFamily="34" charset="0"/>
                <a:cs typeface="Arial" pitchFamily="34" charset="0"/>
              </a:rPr>
              <a:t>Parameters: </a:t>
            </a:r>
          </a:p>
        </p:txBody>
      </p:sp>
      <p:sp>
        <p:nvSpPr>
          <p:cNvPr id="31" name="Slide Number Placeholder 30"/>
          <p:cNvSpPr>
            <a:spLocks noGrp="1"/>
          </p:cNvSpPr>
          <p:nvPr>
            <p:ph type="sldNum" sz="quarter" idx="12"/>
          </p:nvPr>
        </p:nvSpPr>
        <p:spPr/>
        <p:txBody>
          <a:bodyPr/>
          <a:lstStyle/>
          <a:p>
            <a:fld id="{F3C01CFD-C562-5C4B-97C2-CC3D9416D8EA}" type="slidenum">
              <a:rPr lang="sv-SE" smtClean="0"/>
              <a:pPr/>
              <a:t>28</a:t>
            </a:fld>
            <a:endParaRPr lang="sv-SE"/>
          </a:p>
        </p:txBody>
      </p:sp>
      <p:sp>
        <p:nvSpPr>
          <p:cNvPr id="25" name="Title 24"/>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End of Web Lecture 22 </a:t>
            </a:r>
            <a:br>
              <a:rPr lang="sv-SE" dirty="0" smtClean="0"/>
            </a:br>
            <a:r>
              <a:rPr lang="sv-SE" smtClean="0"/>
              <a:t>	Class Lecture 18</a:t>
            </a:r>
            <a:endParaRPr lang="sv-SE"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29</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914400" y="1580832"/>
            <a:ext cx="7772400" cy="2354581"/>
            <a:chOff x="914400" y="1580832"/>
            <a:chExt cx="7772400" cy="2354581"/>
          </a:xfrm>
        </p:grpSpPr>
        <p:sp>
          <p:nvSpPr>
            <p:cNvPr id="5" name="textruta 4"/>
            <p:cNvSpPr txBox="1"/>
            <p:nvPr/>
          </p:nvSpPr>
          <p:spPr>
            <a:xfrm>
              <a:off x="914400" y="1580832"/>
              <a:ext cx="7772400" cy="492443"/>
            </a:xfrm>
            <a:prstGeom prst="rect">
              <a:avLst/>
            </a:prstGeom>
            <a:noFill/>
          </p:spPr>
          <p:txBody>
            <a:bodyPr wrap="square" rtlCol="0">
              <a:spAutoFit/>
            </a:bodyPr>
            <a:lstStyle/>
            <a:p>
              <a:r>
                <a:rPr lang="en-US" sz="2600" b="1" dirty="0" smtClean="0">
                  <a:solidFill>
                    <a:srgbClr val="FF00FF"/>
                  </a:solidFill>
                  <a:latin typeface="Arial" pitchFamily="34" charset="0"/>
                  <a:cs typeface="Arial" pitchFamily="34" charset="0"/>
                </a:rPr>
                <a:t>PFR</a:t>
              </a:r>
              <a:r>
                <a:rPr lang="en-US" sz="2600" b="1" dirty="0" smtClean="0">
                  <a:latin typeface="Arial" pitchFamily="34" charset="0"/>
                  <a:cs typeface="Arial" pitchFamily="34" charset="0"/>
                </a:rPr>
                <a:t>/</a:t>
              </a:r>
              <a:r>
                <a:rPr lang="en-US" sz="2600" b="1" dirty="0" smtClean="0">
                  <a:solidFill>
                    <a:srgbClr val="00B050"/>
                  </a:solidFill>
                  <a:latin typeface="Arial" pitchFamily="34" charset="0"/>
                  <a:cs typeface="Arial" pitchFamily="34" charset="0"/>
                </a:rPr>
                <a:t>PBR</a:t>
              </a:r>
              <a:r>
                <a:rPr lang="en-US"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2378350910"/>
                </p:ext>
              </p:extLst>
            </p:nvPr>
          </p:nvGraphicFramePr>
          <p:xfrm>
            <a:off x="2117725" y="1827213"/>
            <a:ext cx="5037138" cy="2108200"/>
          </p:xfrm>
          <a:graphic>
            <a:graphicData uri="http://schemas.openxmlformats.org/presentationml/2006/ole">
              <mc:AlternateContent xmlns:mc="http://schemas.openxmlformats.org/markup-compatibility/2006">
                <mc:Choice xmlns:v="urn:schemas-microsoft-com:vml" Requires="v">
                  <p:oleObj spid="_x0000_s240676" name="Equation" r:id="rId3" imgW="2158920" imgH="863280" progId="Equation.3">
                    <p:embed/>
                  </p:oleObj>
                </mc:Choice>
                <mc:Fallback>
                  <p:oleObj name="Equation" r:id="rId3" imgW="2158920" imgH="863280" progId="Equation.3">
                    <p:embed/>
                    <p:pic>
                      <p:nvPicPr>
                        <p:cNvPr id="0" name="Picture 2"/>
                        <p:cNvPicPr>
                          <a:picLocks noChangeAspect="1" noChangeArrowheads="1"/>
                        </p:cNvPicPr>
                        <p:nvPr/>
                      </p:nvPicPr>
                      <p:blipFill>
                        <a:blip r:embed="rId4"/>
                        <a:srcRect/>
                        <a:stretch>
                          <a:fillRect/>
                        </a:stretch>
                      </p:blipFill>
                      <p:spPr bwMode="auto">
                        <a:xfrm>
                          <a:off x="2117725" y="1827213"/>
                          <a:ext cx="5037138"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upp 10"/>
          <p:cNvGrpSpPr/>
          <p:nvPr/>
        </p:nvGrpSpPr>
        <p:grpSpPr>
          <a:xfrm>
            <a:off x="914400" y="3963987"/>
            <a:ext cx="7772400" cy="1452509"/>
            <a:chOff x="914400" y="4154487"/>
            <a:chExt cx="7772400" cy="1452509"/>
          </a:xfrm>
        </p:grpSpPr>
        <p:sp>
          <p:nvSpPr>
            <p:cNvPr id="6" name="textruta 4"/>
            <p:cNvSpPr txBox="1"/>
            <p:nvPr/>
          </p:nvSpPr>
          <p:spPr>
            <a:xfrm>
              <a:off x="914400" y="4154487"/>
              <a:ext cx="7772400" cy="492443"/>
            </a:xfrm>
            <a:prstGeom prst="rect">
              <a:avLst/>
            </a:prstGeom>
            <a:noFill/>
          </p:spPr>
          <p:txBody>
            <a:bodyPr wrap="square" rtlCol="0">
              <a:spAutoFit/>
            </a:bodyPr>
            <a:lstStyle/>
            <a:p>
              <a:r>
                <a:rPr lang="en-US" sz="2600" b="1" dirty="0">
                  <a:solidFill>
                    <a:srgbClr val="FF0000"/>
                  </a:solidFill>
                  <a:latin typeface="Arial" pitchFamily="34" charset="0"/>
                  <a:cs typeface="Arial" pitchFamily="34" charset="0"/>
                </a:rPr>
                <a:t>CSTR</a:t>
              </a:r>
              <a:r>
                <a:rPr lang="sv-SE"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58341"/>
                </p:ext>
              </p:extLst>
            </p:nvPr>
          </p:nvGraphicFramePr>
          <p:xfrm>
            <a:off x="1457325" y="4490983"/>
            <a:ext cx="7229475" cy="1116013"/>
          </p:xfrm>
          <a:graphic>
            <a:graphicData uri="http://schemas.openxmlformats.org/presentationml/2006/ole">
              <mc:AlternateContent xmlns:mc="http://schemas.openxmlformats.org/markup-compatibility/2006">
                <mc:Choice xmlns:v="urn:schemas-microsoft-com:vml" Requires="v">
                  <p:oleObj spid="_x0000_s240677" name="Equation" r:id="rId5" imgW="3098520" imgH="457200" progId="Equation.3">
                    <p:embed/>
                  </p:oleObj>
                </mc:Choice>
                <mc:Fallback>
                  <p:oleObj name="Equation" r:id="rId5" imgW="30985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490983"/>
                          <a:ext cx="722947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ruta 5"/>
          <p:cNvSpPr txBox="1"/>
          <p:nvPr/>
        </p:nvSpPr>
        <p:spPr>
          <a:xfrm>
            <a:off x="939800" y="5568896"/>
            <a:ext cx="7975600" cy="954107"/>
          </a:xfrm>
          <a:prstGeom prst="rect">
            <a:avLst/>
          </a:prstGeom>
          <a:noFill/>
        </p:spPr>
        <p:txBody>
          <a:bodyPr wrap="square" rtlCol="0">
            <a:spAutoFit/>
          </a:bodyPr>
          <a:lstStyle/>
          <a:p>
            <a:r>
              <a:rPr lang="sv-SE" sz="2600" dirty="0" smtClean="0">
                <a:latin typeface="Arial" pitchFamily="34" charset="0"/>
                <a:cs typeface="Arial" pitchFamily="34" charset="0"/>
              </a:rPr>
              <a:t>These equations are coupled with the </a:t>
            </a:r>
            <a:r>
              <a:rPr lang="en-US" sz="2800" b="1" dirty="0" smtClean="0">
                <a:solidFill>
                  <a:srgbClr val="FFC000"/>
                </a:solidFill>
                <a:latin typeface="Arial" pitchFamily="34" charset="0"/>
                <a:cs typeface="Arial" pitchFamily="34" charset="0"/>
              </a:rPr>
              <a:t>mole balances </a:t>
            </a:r>
            <a:r>
              <a:rPr lang="sv-SE" sz="2600" dirty="0" smtClean="0">
                <a:latin typeface="Arial" pitchFamily="34" charset="0"/>
                <a:cs typeface="Arial" pitchFamily="34" charset="0"/>
              </a:rPr>
              <a:t>and </a:t>
            </a:r>
            <a:r>
              <a:rPr lang="en-US" sz="2800" b="1" dirty="0" smtClean="0">
                <a:solidFill>
                  <a:srgbClr val="E818CA"/>
                </a:solidFill>
                <a:latin typeface="Arial" pitchFamily="34" charset="0"/>
                <a:cs typeface="Arial" pitchFamily="34" charset="0"/>
              </a:rPr>
              <a:t>rate law</a:t>
            </a:r>
            <a:r>
              <a:rPr lang="sv-SE" sz="2600" dirty="0" smtClean="0">
                <a:latin typeface="Arial" pitchFamily="34" charset="0"/>
                <a:cs typeface="Arial" pitchFamily="34" charset="0"/>
              </a:rPr>
              <a:t> equations.</a:t>
            </a:r>
            <a:endParaRPr lang="sv-SE" sz="26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3</a:t>
            </a:fld>
            <a:endParaRPr lang="sv-SE">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2"/>
          <p:cNvGrpSpPr/>
          <p:nvPr/>
        </p:nvGrpSpPr>
        <p:grpSpPr>
          <a:xfrm>
            <a:off x="146303" y="2350258"/>
            <a:ext cx="8862759" cy="2196342"/>
            <a:chOff x="936623" y="2350258"/>
            <a:chExt cx="8171798" cy="2196342"/>
          </a:xfrm>
        </p:grpSpPr>
        <p:sp>
          <p:nvSpPr>
            <p:cNvPr id="7" name="Text Box 8"/>
            <p:cNvSpPr txBox="1">
              <a:spLocks noChangeArrowheads="1"/>
            </p:cNvSpPr>
            <p:nvPr/>
          </p:nvSpPr>
          <p:spPr bwMode="auto">
            <a:xfrm>
              <a:off x="1252791" y="2350258"/>
              <a:ext cx="7661275"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latin typeface="Arial" pitchFamily="34" charset="0"/>
                  <a:cs typeface="Arial" pitchFamily="34" charset="0"/>
                </a:rPr>
                <a:t>Make sure it is in respect to A</a:t>
              </a:r>
              <a:r>
                <a:rPr lang="en-US" sz="2000" dirty="0" smtClean="0">
                  <a:latin typeface="Arial" pitchFamily="34" charset="0"/>
                  <a:cs typeface="Arial" pitchFamily="34" charset="0"/>
                </a:rPr>
                <a:t>; Subscripts must agree </a:t>
              </a:r>
              <a:endParaRPr lang="en-US" sz="2000" dirty="0">
                <a:latin typeface="Arial" pitchFamily="34" charset="0"/>
                <a:cs typeface="Arial" pitchFamily="34" charset="0"/>
              </a:endParaRPr>
            </a:p>
          </p:txBody>
        </p:sp>
        <p:graphicFrame>
          <p:nvGraphicFramePr>
            <p:cNvPr id="8" name="Object 10"/>
            <p:cNvGraphicFramePr>
              <a:graphicFrameLocks noChangeAspect="1"/>
            </p:cNvGraphicFramePr>
            <p:nvPr/>
          </p:nvGraphicFramePr>
          <p:xfrm>
            <a:off x="936623" y="3492500"/>
            <a:ext cx="8171798" cy="1054100"/>
          </p:xfrm>
          <a:graphic>
            <a:graphicData uri="http://schemas.openxmlformats.org/presentationml/2006/ole">
              <mc:AlternateContent xmlns:mc="http://schemas.openxmlformats.org/markup-compatibility/2006">
                <mc:Choice xmlns:v="urn:schemas-microsoft-com:vml" Requires="v">
                  <p:oleObj spid="_x0000_s267283" name="Equation" r:id="rId4" imgW="3720960" imgH="469800" progId="Equation.3">
                    <p:embed/>
                  </p:oleObj>
                </mc:Choice>
                <mc:Fallback>
                  <p:oleObj name="Equation" r:id="rId4" imgW="372096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3" y="3492500"/>
                          <a:ext cx="817179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1"/>
            <p:cNvSpPr>
              <a:spLocks noChangeShapeType="1"/>
            </p:cNvSpPr>
            <p:nvPr/>
          </p:nvSpPr>
          <p:spPr bwMode="auto">
            <a:xfrm>
              <a:off x="4518024" y="2800727"/>
              <a:ext cx="3051175" cy="1077006"/>
            </a:xfrm>
            <a:prstGeom prst="line">
              <a:avLst/>
            </a:prstGeom>
            <a:noFill/>
            <a:ln w="9525">
              <a:solidFill>
                <a:schemeClr val="tx1"/>
              </a:solidFill>
              <a:round/>
              <a:headEnd/>
              <a:tailEnd type="triangle" w="med" len="med"/>
            </a:ln>
            <a:effectLst/>
          </p:spPr>
          <p:txBody>
            <a:bodyPr>
              <a:prstTxWarp prst="textNoShape">
                <a:avLst/>
              </a:prstTxWarp>
            </a:bodyPr>
            <a:lstStyle/>
            <a:p>
              <a:endParaRPr lang="sv-SE" sz="2600">
                <a:latin typeface="Arial" pitchFamily="34" charset="0"/>
                <a:cs typeface="Arial" pitchFamily="34" charset="0"/>
              </a:endParaRPr>
            </a:p>
          </p:txBody>
        </p:sp>
      </p:grpSp>
      <p:sp>
        <p:nvSpPr>
          <p:cNvPr id="12"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4</a:t>
            </a:fld>
            <a:endParaRPr lang="sv-SE"/>
          </a:p>
        </p:txBody>
      </p:sp>
      <p:sp>
        <p:nvSpPr>
          <p:cNvPr id="10"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9"/>
          <p:cNvGrpSpPr/>
          <p:nvPr/>
        </p:nvGrpSpPr>
        <p:grpSpPr>
          <a:xfrm>
            <a:off x="936625" y="4391025"/>
            <a:ext cx="6324600" cy="2182813"/>
            <a:chOff x="936625" y="4475690"/>
            <a:chExt cx="6324600" cy="2182813"/>
          </a:xfrm>
        </p:grpSpPr>
        <p:sp>
          <p:nvSpPr>
            <p:cNvPr id="80903" name="Text Box 7"/>
            <p:cNvSpPr txBox="1">
              <a:spLocks noChangeArrowheads="1"/>
            </p:cNvSpPr>
            <p:nvPr/>
          </p:nvSpPr>
          <p:spPr bwMode="auto">
            <a:xfrm>
              <a:off x="936625" y="4624496"/>
              <a:ext cx="63246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80904" name="Object 8"/>
            <p:cNvGraphicFramePr>
              <a:graphicFrameLocks noChangeAspect="1"/>
            </p:cNvGraphicFramePr>
            <p:nvPr>
              <p:extLst>
                <p:ext uri="{D42A27DB-BD31-4B8C-83A1-F6EECF244321}">
                  <p14:modId xmlns:p14="http://schemas.microsoft.com/office/powerpoint/2010/main" val="2163904367"/>
                </p:ext>
              </p:extLst>
            </p:nvPr>
          </p:nvGraphicFramePr>
          <p:xfrm>
            <a:off x="4327525" y="4475690"/>
            <a:ext cx="2500313" cy="2182813"/>
          </p:xfrm>
          <a:graphic>
            <a:graphicData uri="http://schemas.openxmlformats.org/presentationml/2006/ole">
              <mc:AlternateContent xmlns:mc="http://schemas.openxmlformats.org/markup-compatibility/2006">
                <mc:Choice xmlns:v="urn:schemas-microsoft-com:vml" Requires="v">
                  <p:oleObj spid="_x0000_s217107" name="Equation" r:id="rId4" imgW="1104840" imgH="965160" progId="Equation.3">
                    <p:embed/>
                  </p:oleObj>
                </mc:Choice>
                <mc:Fallback>
                  <p:oleObj name="Equation" r:id="rId4" imgW="1104840" imgH="965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4475690"/>
                          <a:ext cx="2500313" cy="218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ktangel 6"/>
          <p:cNvSpPr/>
          <p:nvPr/>
        </p:nvSpPr>
        <p:spPr>
          <a:xfrm>
            <a:off x="936625" y="2167468"/>
            <a:ext cx="9007475" cy="523220"/>
          </a:xfrm>
          <a:prstGeom prst="rect">
            <a:avLst/>
          </a:prstGeom>
        </p:spPr>
        <p:txBody>
          <a:bodyPr wrap="square">
            <a:spAutoFit/>
          </a:bodyPr>
          <a:lstStyle/>
          <a:p>
            <a:pPr>
              <a:spcBef>
                <a:spcPct val="50000"/>
              </a:spcBef>
            </a:pPr>
            <a:r>
              <a:rPr lang="en-US" sz="2800" b="1" dirty="0" smtClean="0">
                <a:solidFill>
                  <a:srgbClr val="FFC000"/>
                </a:solidFill>
                <a:latin typeface="Arial" pitchFamily="34" charset="0"/>
                <a:cs typeface="Arial" pitchFamily="34" charset="0"/>
              </a:rPr>
              <a:t>1) Mole Balances:</a:t>
            </a:r>
            <a:r>
              <a:rPr lang="en-US" sz="2600" dirty="0" smtClean="0">
                <a:latin typeface="Arial" pitchFamily="34" charset="0"/>
                <a:cs typeface="Arial" pitchFamily="34" charset="0"/>
              </a:rPr>
              <a:t>– </a:t>
            </a:r>
            <a:r>
              <a:rPr lang="en-US" sz="2400" dirty="0" smtClean="0">
                <a:latin typeface="Arial" pitchFamily="34" charset="0"/>
                <a:cs typeface="Arial" pitchFamily="34" charset="0"/>
              </a:rPr>
              <a:t>every species (no conversion!)</a:t>
            </a:r>
            <a:endParaRPr lang="en-US" sz="2400" dirty="0">
              <a:latin typeface="Arial" pitchFamily="34" charset="0"/>
              <a:cs typeface="Arial" pitchFamily="34" charset="0"/>
            </a:endParaRPr>
          </a:p>
        </p:txBody>
      </p:sp>
      <p:sp>
        <p:nvSpPr>
          <p:cNvPr id="14"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1" name="Slide Number Placeholder 10"/>
          <p:cNvSpPr>
            <a:spLocks noGrp="1"/>
          </p:cNvSpPr>
          <p:nvPr>
            <p:ph type="sldNum" sz="quarter" idx="12"/>
          </p:nvPr>
        </p:nvSpPr>
        <p:spPr/>
        <p:txBody>
          <a:bodyPr/>
          <a:lstStyle/>
          <a:p>
            <a:fld id="{F3C01CFD-C562-5C4B-97C2-CC3D9416D8EA}" type="slidenum">
              <a:rPr lang="sv-SE" smtClean="0"/>
              <a:pPr/>
              <a:t>5</a:t>
            </a:fld>
            <a:endParaRPr lang="sv-SE"/>
          </a:p>
        </p:txBody>
      </p:sp>
      <p:grpSp>
        <p:nvGrpSpPr>
          <p:cNvPr id="13" name="Grupp 12"/>
          <p:cNvGrpSpPr/>
          <p:nvPr/>
        </p:nvGrpSpPr>
        <p:grpSpPr>
          <a:xfrm>
            <a:off x="936625" y="3011782"/>
            <a:ext cx="6048376" cy="1523866"/>
            <a:chOff x="936625" y="3011782"/>
            <a:chExt cx="3349634" cy="1523866"/>
          </a:xfrm>
        </p:grpSpPr>
        <p:sp>
          <p:nvSpPr>
            <p:cNvPr id="8" name="Rektangel 7"/>
            <p:cNvSpPr/>
            <p:nvPr/>
          </p:nvSpPr>
          <p:spPr>
            <a:xfrm>
              <a:off x="936625" y="3011782"/>
              <a:ext cx="3349634" cy="523220"/>
            </a:xfrm>
            <a:prstGeom prst="rect">
              <a:avLst/>
            </a:prstGeom>
          </p:spPr>
          <p:txBody>
            <a:bodyPr wrap="square">
              <a:spAutoFit/>
            </a:bodyPr>
            <a:lstStyle/>
            <a:p>
              <a:pPr>
                <a:spcBef>
                  <a:spcPct val="50000"/>
                </a:spcBef>
              </a:pPr>
              <a:r>
                <a:rPr lang="en-US" sz="2800" b="1" dirty="0" smtClean="0">
                  <a:solidFill>
                    <a:srgbClr val="E818CA"/>
                  </a:solidFill>
                  <a:latin typeface="Arial" pitchFamily="34" charset="0"/>
                  <a:cs typeface="Arial" pitchFamily="34" charset="0"/>
                </a:rPr>
                <a:t>2) Rate Laws:</a:t>
              </a:r>
              <a:endParaRPr lang="en-US" sz="2600" dirty="0">
                <a:latin typeface="Arial" pitchFamily="34" charset="0"/>
                <a:cs typeface="Arial" pitchFamily="34" charset="0"/>
              </a:endParaRPr>
            </a:p>
          </p:txBody>
        </p:sp>
        <p:sp>
          <p:nvSpPr>
            <p:cNvPr id="9" name="Rektangel 8"/>
            <p:cNvSpPr/>
            <p:nvPr/>
          </p:nvSpPr>
          <p:spPr>
            <a:xfrm>
              <a:off x="2064866" y="3524116"/>
              <a:ext cx="1363769" cy="492443"/>
            </a:xfrm>
            <a:prstGeom prst="rect">
              <a:avLst/>
            </a:prstGeom>
          </p:spPr>
          <p:txBody>
            <a:bodyPr wrap="none">
              <a:spAutoFit/>
            </a:bodyPr>
            <a:lstStyle/>
            <a:p>
              <a:r>
                <a:rPr lang="en-US" sz="2600" dirty="0" smtClean="0">
                  <a:latin typeface="Arial" pitchFamily="34" charset="0"/>
                  <a:cs typeface="Arial" pitchFamily="34" charset="0"/>
                </a:rPr>
                <a:t>– relative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sp>
          <p:nvSpPr>
            <p:cNvPr id="12" name="Rektangel 11"/>
            <p:cNvSpPr/>
            <p:nvPr/>
          </p:nvSpPr>
          <p:spPr>
            <a:xfrm>
              <a:off x="2081799" y="4043205"/>
              <a:ext cx="1025534" cy="492443"/>
            </a:xfrm>
            <a:prstGeom prst="rect">
              <a:avLst/>
            </a:prstGeom>
          </p:spPr>
          <p:txBody>
            <a:bodyPr wrap="none">
              <a:spAutoFit/>
            </a:bodyPr>
            <a:lstStyle/>
            <a:p>
              <a:r>
                <a:rPr lang="en-US" sz="2600" dirty="0" smtClean="0">
                  <a:latin typeface="Arial" pitchFamily="34" charset="0"/>
                  <a:cs typeface="Arial" pitchFamily="34" charset="0"/>
                </a:rPr>
                <a:t>– net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grpSp>
      <p:sp>
        <p:nvSpPr>
          <p:cNvPr id="15"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167468"/>
            <a:ext cx="6463051" cy="3741082"/>
            <a:chOff x="936625" y="2167468"/>
            <a:chExt cx="6463051" cy="3741082"/>
          </a:xfrm>
        </p:grpSpPr>
        <p:sp>
          <p:nvSpPr>
            <p:cNvPr id="7" name="Rektangel 6"/>
            <p:cNvSpPr/>
            <p:nvPr/>
          </p:nvSpPr>
          <p:spPr>
            <a:xfrm>
              <a:off x="936625" y="2167468"/>
              <a:ext cx="2805576" cy="523220"/>
            </a:xfrm>
            <a:prstGeom prst="rect">
              <a:avLst/>
            </a:prstGeom>
          </p:spPr>
          <p:txBody>
            <a:bodyPr wrap="none">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2764076288"/>
                </p:ext>
              </p:extLst>
            </p:nvPr>
          </p:nvGraphicFramePr>
          <p:xfrm>
            <a:off x="1886289" y="2690688"/>
            <a:ext cx="5513387" cy="3217862"/>
          </p:xfrm>
          <a:graphic>
            <a:graphicData uri="http://schemas.openxmlformats.org/presentationml/2006/ole">
              <mc:AlternateContent xmlns:mc="http://schemas.openxmlformats.org/markup-compatibility/2006">
                <mc:Choice xmlns:v="urn:schemas-microsoft-com:vml" Requires="v">
                  <p:oleObj spid="_x0000_s273427" name="Equation" r:id="rId4" imgW="2869920" imgH="1676160" progId="Equation.3">
                    <p:embed/>
                  </p:oleObj>
                </mc:Choice>
                <mc:Fallback>
                  <p:oleObj name="Equation" r:id="rId4" imgW="2869920" imgH="167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289" y="2690688"/>
                          <a:ext cx="5513387" cy="321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6</a:t>
            </a:fld>
            <a:endParaRPr lang="sv-SE"/>
          </a:p>
        </p:txBody>
      </p:sp>
      <p:sp>
        <p:nvSpPr>
          <p:cNvPr id="10"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9"/>
          <p:cNvGrpSpPr/>
          <p:nvPr/>
        </p:nvGrpSpPr>
        <p:grpSpPr>
          <a:xfrm>
            <a:off x="958352" y="5550058"/>
            <a:ext cx="4035171" cy="1117442"/>
            <a:chOff x="-109819" y="5511108"/>
            <a:chExt cx="4035171" cy="1117442"/>
          </a:xfrm>
        </p:grpSpPr>
        <p:sp>
          <p:nvSpPr>
            <p:cNvPr id="10" name="Text Box 13"/>
            <p:cNvSpPr txBox="1">
              <a:spLocks noChangeArrowheads="1"/>
            </p:cNvSpPr>
            <p:nvPr/>
          </p:nvSpPr>
          <p:spPr bwMode="auto">
            <a:xfrm>
              <a:off x="-109819" y="5511108"/>
              <a:ext cx="3505200" cy="461665"/>
            </a:xfrm>
            <a:prstGeom prst="rect">
              <a:avLst/>
            </a:prstGeom>
            <a:noFill/>
            <a:ln w="9525">
              <a:noFill/>
              <a:miter lim="800000"/>
              <a:headEnd/>
              <a:tailEnd/>
            </a:ln>
            <a:effectLst/>
          </p:spPr>
          <p:txBody>
            <a:bodyPr>
              <a:prstTxWarp prst="textNoShape">
                <a:avLst/>
              </a:prstTxWarp>
              <a:spAutoFit/>
            </a:bodyPr>
            <a:lstStyle/>
            <a:p>
              <a:pPr defTabSz="914400">
                <a:defRPr/>
              </a:pPr>
              <a:r>
                <a:rPr lang="en-US" sz="2400" b="1" dirty="0" smtClean="0">
                  <a:latin typeface="Arial" pitchFamily="34" charset="0"/>
                  <a:cs typeface="Arial" pitchFamily="34" charset="0"/>
                </a:rPr>
                <a:t>5) Parameters</a:t>
              </a:r>
              <a:endParaRPr lang="en-US" sz="2400" b="1" dirty="0">
                <a:latin typeface="Arial" pitchFamily="34" charset="0"/>
                <a:cs typeface="Arial" pitchFamily="34" charset="0"/>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668992363"/>
                </p:ext>
              </p:extLst>
            </p:nvPr>
          </p:nvGraphicFramePr>
          <p:xfrm>
            <a:off x="340777" y="6036412"/>
            <a:ext cx="3584575" cy="592138"/>
          </p:xfrm>
          <a:graphic>
            <a:graphicData uri="http://schemas.openxmlformats.org/presentationml/2006/ole">
              <mc:AlternateContent xmlns:mc="http://schemas.openxmlformats.org/markup-compatibility/2006">
                <mc:Choice xmlns:v="urn:schemas-microsoft-com:vml" Requires="v">
                  <p:oleObj spid="_x0000_s274502" name="Equation" r:id="rId4" imgW="1384200" imgH="228600" progId="Equation.3">
                    <p:embed/>
                  </p:oleObj>
                </mc:Choice>
                <mc:Fallback>
                  <p:oleObj name="Equation" r:id="rId4" imgW="138420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77" y="6036412"/>
                          <a:ext cx="358457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3C01CFD-C562-5C4B-97C2-CC3D9416D8EA}" type="slidenum">
              <a:rPr lang="sv-SE" smtClean="0"/>
              <a:pPr/>
              <a:t>7</a:t>
            </a:fld>
            <a:endParaRPr lang="sv-SE"/>
          </a:p>
        </p:txBody>
      </p:sp>
      <p:grpSp>
        <p:nvGrpSpPr>
          <p:cNvPr id="4" name="Group 3"/>
          <p:cNvGrpSpPr/>
          <p:nvPr/>
        </p:nvGrpSpPr>
        <p:grpSpPr>
          <a:xfrm>
            <a:off x="958352" y="1445544"/>
            <a:ext cx="5186109" cy="3993231"/>
            <a:chOff x="958352" y="1445544"/>
            <a:chExt cx="5186109" cy="3993231"/>
          </a:xfrm>
        </p:grpSpPr>
        <p:grpSp>
          <p:nvGrpSpPr>
            <p:cNvPr id="2" name="Grupp 8"/>
            <p:cNvGrpSpPr/>
            <p:nvPr/>
          </p:nvGrpSpPr>
          <p:grpSpPr>
            <a:xfrm>
              <a:off x="958352" y="1445544"/>
              <a:ext cx="3505200" cy="1919956"/>
              <a:chOff x="626754" y="1770981"/>
              <a:chExt cx="3505200" cy="1919956"/>
            </a:xfrm>
          </p:grpSpPr>
          <p:sp>
            <p:nvSpPr>
              <p:cNvPr id="13" name="Text Box 13"/>
              <p:cNvSpPr txBox="1">
                <a:spLocks noChangeArrowheads="1"/>
              </p:cNvSpPr>
              <p:nvPr/>
            </p:nvSpPr>
            <p:spPr bwMode="auto">
              <a:xfrm>
                <a:off x="626754" y="1770981"/>
                <a:ext cx="3505200" cy="461665"/>
              </a:xfrm>
              <a:prstGeom prst="rect">
                <a:avLst/>
              </a:prstGeom>
              <a:noFill/>
              <a:ln w="9525">
                <a:noFill/>
                <a:miter lim="800000"/>
                <a:headEnd/>
                <a:tailEnd/>
              </a:ln>
              <a:effectLst/>
            </p:spPr>
            <p:txBody>
              <a:bodyPr>
                <a:prstTxWarp prst="textNoShape">
                  <a:avLst/>
                </a:prstTxWarp>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a:t>
                </a:r>
                <a:r>
                  <a:rPr lang="sv-SE" sz="2400" b="1" dirty="0" smtClean="0">
                    <a:ln w="12700">
                      <a:noFill/>
                      <a:prstDash val="solid"/>
                    </a:ln>
                    <a:solidFill>
                      <a:srgbClr val="C6491E"/>
                    </a:solidFill>
                    <a:latin typeface="Arial" pitchFamily="34" charset="0"/>
                    <a:cs typeface="Arial" pitchFamily="34" charset="0"/>
                  </a:rPr>
                  <a:t>Effects:</a:t>
                </a:r>
                <a:endParaRPr lang="sv-SE" sz="24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740794244"/>
                  </p:ext>
                </p:extLst>
              </p:nvPr>
            </p:nvGraphicFramePr>
            <p:xfrm>
              <a:off x="993213" y="2344737"/>
              <a:ext cx="2482850" cy="1346200"/>
            </p:xfrm>
            <a:graphic>
              <a:graphicData uri="http://schemas.openxmlformats.org/presentationml/2006/ole">
                <mc:AlternateContent xmlns:mc="http://schemas.openxmlformats.org/markup-compatibility/2006">
                  <mc:Choice xmlns:v="urn:schemas-microsoft-com:vml" Requires="v">
                    <p:oleObj spid="_x0000_s274503" name="Equation" r:id="rId6" imgW="1257120" imgH="711000" progId="Equation.3">
                      <p:embed/>
                    </p:oleObj>
                  </mc:Choice>
                  <mc:Fallback>
                    <p:oleObj name="Equation" r:id="rId6" imgW="1257120" imgH="711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13" y="2344737"/>
                            <a:ext cx="248285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562922961"/>
                </p:ext>
              </p:extLst>
            </p:nvPr>
          </p:nvGraphicFramePr>
          <p:xfrm>
            <a:off x="1354973" y="3014663"/>
            <a:ext cx="4789488" cy="1571625"/>
          </p:xfrm>
          <a:graphic>
            <a:graphicData uri="http://schemas.openxmlformats.org/presentationml/2006/ole">
              <mc:AlternateContent xmlns:mc="http://schemas.openxmlformats.org/markup-compatibility/2006">
                <mc:Choice xmlns:v="urn:schemas-microsoft-com:vml" Requires="v">
                  <p:oleObj spid="_x0000_s274504" name="Equation" r:id="rId8" imgW="2781000" imgH="723600" progId="Equation.3">
                    <p:embed/>
                  </p:oleObj>
                </mc:Choice>
                <mc:Fallback>
                  <p:oleObj name="Equation" r:id="rId8" imgW="2781000" imgH="723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4973" y="3014663"/>
                          <a:ext cx="4789488"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29" name="Object 5"/>
            <p:cNvGraphicFramePr>
              <a:graphicFrameLocks noChangeAspect="1"/>
            </p:cNvGraphicFramePr>
            <p:nvPr>
              <p:extLst>
                <p:ext uri="{D42A27DB-BD31-4B8C-83A1-F6EECF244321}">
                  <p14:modId xmlns:p14="http://schemas.microsoft.com/office/powerpoint/2010/main" val="3931485522"/>
                </p:ext>
              </p:extLst>
            </p:nvPr>
          </p:nvGraphicFramePr>
          <p:xfrm>
            <a:off x="1329573" y="4667250"/>
            <a:ext cx="2038350" cy="771525"/>
          </p:xfrm>
          <a:graphic>
            <a:graphicData uri="http://schemas.openxmlformats.org/presentationml/2006/ole">
              <mc:AlternateContent xmlns:mc="http://schemas.openxmlformats.org/markup-compatibility/2006">
                <mc:Choice xmlns:v="urn:schemas-microsoft-com:vml" Requires="v">
                  <p:oleObj spid="_x0000_s274505" name="Equation" r:id="rId10" imgW="1269720" imgH="444240" progId="Equation.3">
                    <p:embed/>
                  </p:oleObj>
                </mc:Choice>
                <mc:Fallback>
                  <p:oleObj name="Equation" r:id="rId10" imgW="1269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573" y="4667250"/>
                          <a:ext cx="20383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9875" y="1417638"/>
            <a:ext cx="3505200" cy="1412220"/>
            <a:chOff x="626754" y="1561527"/>
            <a:chExt cx="3505200" cy="1412220"/>
          </a:xfrm>
        </p:grpSpPr>
        <p:sp>
          <p:nvSpPr>
            <p:cNvPr id="13" name="Text Box 13"/>
            <p:cNvSpPr txBox="1">
              <a:spLocks noChangeArrowheads="1"/>
            </p:cNvSpPr>
            <p:nvPr/>
          </p:nvSpPr>
          <p:spPr bwMode="auto">
            <a:xfrm>
              <a:off x="626754" y="1561527"/>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a:ln w="12700">
                    <a:noFill/>
                    <a:prstDash val="solid"/>
                  </a:ln>
                  <a:solidFill>
                    <a:srgbClr val="C6491E"/>
                  </a:solidFill>
                  <a:latin typeface="Arial" pitchFamily="34" charset="0"/>
                  <a:cs typeface="Arial" pitchFamily="34" charset="0"/>
                </a:rPr>
                <a:t>4) Heat Effects:</a:t>
              </a:r>
            </a:p>
          </p:txBody>
        </p:sp>
        <p:graphicFrame>
          <p:nvGraphicFramePr>
            <p:cNvPr id="138243" name="Object 3"/>
            <p:cNvGraphicFramePr>
              <a:graphicFrameLocks noChangeAspect="1"/>
            </p:cNvGraphicFramePr>
            <p:nvPr>
              <p:extLst>
                <p:ext uri="{D42A27DB-BD31-4B8C-83A1-F6EECF244321}">
                  <p14:modId xmlns:p14="http://schemas.microsoft.com/office/powerpoint/2010/main" val="2648194948"/>
                </p:ext>
              </p:extLst>
            </p:nvPr>
          </p:nvGraphicFramePr>
          <p:xfrm>
            <a:off x="994029" y="2084747"/>
            <a:ext cx="2935287" cy="889000"/>
          </p:xfrm>
          <a:graphic>
            <a:graphicData uri="http://schemas.openxmlformats.org/presentationml/2006/ole">
              <mc:AlternateContent xmlns:mc="http://schemas.openxmlformats.org/markup-compatibility/2006">
                <mc:Choice xmlns:v="urn:schemas-microsoft-com:vml" Requires="v">
                  <p:oleObj spid="_x0000_s275492" name="Equation" r:id="rId4" imgW="1485720" imgH="469800" progId="Equation.3">
                    <p:embed/>
                  </p:oleObj>
                </mc:Choice>
                <mc:Fallback>
                  <p:oleObj name="Equation" r:id="rId4" imgW="1485720" imgH="469800" progId="Equation.3">
                    <p:embed/>
                    <p:pic>
                      <p:nvPicPr>
                        <p:cNvPr id="0" name="Picture 2"/>
                        <p:cNvPicPr>
                          <a:picLocks noChangeAspect="1" noChangeArrowheads="1"/>
                        </p:cNvPicPr>
                        <p:nvPr/>
                      </p:nvPicPr>
                      <p:blipFill>
                        <a:blip r:embed="rId5"/>
                        <a:srcRect/>
                        <a:stretch>
                          <a:fillRect/>
                        </a:stretch>
                      </p:blipFill>
                      <p:spPr bwMode="auto">
                        <a:xfrm>
                          <a:off x="994029" y="2084747"/>
                          <a:ext cx="29352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397119273"/>
              </p:ext>
            </p:extLst>
          </p:nvPr>
        </p:nvGraphicFramePr>
        <p:xfrm>
          <a:off x="1338263" y="2852738"/>
          <a:ext cx="7793037" cy="3725862"/>
        </p:xfrm>
        <a:graphic>
          <a:graphicData uri="http://schemas.openxmlformats.org/presentationml/2006/ole">
            <mc:AlternateContent xmlns:mc="http://schemas.openxmlformats.org/markup-compatibility/2006">
              <mc:Choice xmlns:v="urn:schemas-microsoft-com:vml" Requires="v">
                <p:oleObj spid="_x0000_s275493" name="Equation" r:id="rId6" imgW="3949560" imgH="1803240" progId="Equation.3">
                  <p:embed/>
                </p:oleObj>
              </mc:Choice>
              <mc:Fallback>
                <p:oleObj name="Equation" r:id="rId6" imgW="3949560" imgH="1803240" progId="Equation.3">
                  <p:embed/>
                  <p:pic>
                    <p:nvPicPr>
                      <p:cNvPr id="0" name="Picture 3"/>
                      <p:cNvPicPr>
                        <a:picLocks noChangeAspect="1" noChangeArrowheads="1"/>
                      </p:cNvPicPr>
                      <p:nvPr/>
                    </p:nvPicPr>
                    <p:blipFill>
                      <a:blip r:embed="rId7"/>
                      <a:srcRect/>
                      <a:stretch>
                        <a:fillRect/>
                      </a:stretch>
                    </p:blipFill>
                    <p:spPr bwMode="auto">
                      <a:xfrm>
                        <a:off x="1338263" y="2852738"/>
                        <a:ext cx="7793037" cy="372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3"/>
          <p:cNvSpPr txBox="1">
            <a:spLocks noChangeArrowheads="1"/>
          </p:cNvSpPr>
          <p:nvPr/>
        </p:nvSpPr>
        <p:spPr bwMode="auto">
          <a:xfrm>
            <a:off x="959875" y="5438778"/>
            <a:ext cx="3505200" cy="49244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600" u="sng" dirty="0">
              <a:solidFill>
                <a:srgbClr val="C6491E"/>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8</a:t>
            </a:fld>
            <a:endParaRPr lang="sv-SE">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8"/>
          <p:cNvSpPr>
            <a:spLocks noGrp="1"/>
          </p:cNvSpPr>
          <p:nvPr>
            <p:ph type="sldNum" sz="quarter" idx="12"/>
          </p:nvPr>
        </p:nvSpPr>
        <p:spPr>
          <a:xfrm>
            <a:off x="146304" y="6210300"/>
            <a:ext cx="457200" cy="457200"/>
          </a:xfrm>
        </p:spPr>
        <p:txBody>
          <a:bodyPr/>
          <a:lstStyle/>
          <a:p>
            <a:fld id="{9E8C02DE-3705-034E-B67D-44EF38F104D2}" type="slidenum">
              <a:rPr lang="en-US" smtClean="0"/>
              <a:pPr/>
              <a:t>9</a:t>
            </a:fld>
            <a:endParaRPr lang="en-US"/>
          </a:p>
        </p:txBody>
      </p:sp>
      <p:sp>
        <p:nvSpPr>
          <p:cNvPr id="6" name="TextBox 5"/>
          <p:cNvSpPr txBox="1"/>
          <p:nvPr/>
        </p:nvSpPr>
        <p:spPr>
          <a:xfrm>
            <a:off x="533400" y="190500"/>
            <a:ext cx="8255000" cy="4031873"/>
          </a:xfrm>
          <a:prstGeom prst="rect">
            <a:avLst/>
          </a:prstGeom>
          <a:noFill/>
        </p:spPr>
        <p:txBody>
          <a:bodyPr wrap="square" rtlCol="0">
            <a:spAutoFit/>
          </a:bodyPr>
          <a:lstStyle/>
          <a:p>
            <a:r>
              <a:rPr lang="en-US" sz="1600" dirty="0" smtClean="0">
                <a:latin typeface="Times New Roman"/>
                <a:cs typeface="Times New Roman"/>
              </a:rPr>
              <a:t>The complex gas phase reactions</a:t>
            </a: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r>
              <a:rPr lang="en-US" sz="1600" dirty="0" smtClean="0">
                <a:latin typeface="Times New Roman"/>
                <a:cs typeface="Times New Roman"/>
              </a:rPr>
              <a:t>take place in a 10 dm</a:t>
            </a:r>
            <a:r>
              <a:rPr lang="en-US" sz="1600" baseline="30000" dirty="0" smtClean="0">
                <a:latin typeface="Times New Roman"/>
                <a:cs typeface="Times New Roman"/>
              </a:rPr>
              <a:t>3</a:t>
            </a:r>
            <a:r>
              <a:rPr lang="en-US" sz="1600" dirty="0" smtClean="0">
                <a:latin typeface="Times New Roman"/>
                <a:cs typeface="Times New Roman"/>
              </a:rPr>
              <a:t> PFR with a heat exchanger. Plot the temperature, concentrations, molar flow rates down the length of the reactor for the following operations. E.g., Note any maximums or minimums on your plot along with how they change for the different types of operations.</a:t>
            </a:r>
          </a:p>
          <a:p>
            <a:pPr marL="342900" indent="-342900"/>
            <a:r>
              <a:rPr lang="en-US" sz="1600" dirty="0" smtClean="0">
                <a:latin typeface="Times New Roman"/>
                <a:cs typeface="Times New Roman"/>
              </a:rPr>
              <a:t>(a)	Adiabatic operation</a:t>
            </a:r>
          </a:p>
          <a:p>
            <a:pPr marL="342900" indent="-342900"/>
            <a:r>
              <a:rPr lang="en-US" sz="1600" dirty="0" smtClean="0">
                <a:latin typeface="Times New Roman"/>
                <a:cs typeface="Times New Roman"/>
              </a:rPr>
              <a:t>(</a:t>
            </a:r>
            <a:r>
              <a:rPr lang="en-US" sz="1600" dirty="0" err="1" smtClean="0">
                <a:latin typeface="Times New Roman"/>
                <a:cs typeface="Times New Roman"/>
              </a:rPr>
              <a:t>b</a:t>
            </a:r>
            <a:r>
              <a:rPr lang="en-US" sz="1600" dirty="0" smtClean="0">
                <a:latin typeface="Times New Roman"/>
                <a:cs typeface="Times New Roman"/>
              </a:rPr>
              <a:t>)	Heat exchange with constant T</a:t>
            </a:r>
            <a:r>
              <a:rPr lang="en-US" sz="1600" baseline="-25000" dirty="0" smtClean="0">
                <a:latin typeface="Times New Roman"/>
                <a:cs typeface="Times New Roman"/>
              </a:rPr>
              <a:t>a</a:t>
            </a:r>
            <a:endParaRPr lang="en-US" sz="1600" dirty="0" smtClean="0">
              <a:latin typeface="Times New Roman"/>
              <a:cs typeface="Times New Roman"/>
            </a:endParaRPr>
          </a:p>
          <a:p>
            <a:pPr marL="342900" indent="-342900"/>
            <a:r>
              <a:rPr lang="en-US" sz="1600" dirty="0" smtClean="0">
                <a:latin typeface="Times New Roman"/>
                <a:cs typeface="Times New Roman"/>
              </a:rPr>
              <a:t>(</a:t>
            </a:r>
            <a:r>
              <a:rPr lang="en-US" sz="1600" dirty="0" err="1" smtClean="0">
                <a:latin typeface="Times New Roman"/>
                <a:cs typeface="Times New Roman"/>
              </a:rPr>
              <a:t>c</a:t>
            </a:r>
            <a:r>
              <a:rPr lang="en-US" sz="1600" dirty="0" smtClean="0">
                <a:latin typeface="Times New Roman"/>
                <a:cs typeface="Times New Roman"/>
              </a:rPr>
              <a:t>)	Co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d</a:t>
            </a:r>
            <a:r>
              <a:rPr lang="en-US" sz="1600" dirty="0" smtClean="0">
                <a:latin typeface="Times New Roman"/>
                <a:cs typeface="Times New Roman"/>
              </a:rPr>
              <a:t>)	Counter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e</a:t>
            </a:r>
            <a:r>
              <a:rPr lang="en-US" sz="1600" dirty="0" smtClean="0">
                <a:latin typeface="Times New Roman"/>
                <a:cs typeface="Times New Roman"/>
              </a:rPr>
              <a:t>)	For parts (</a:t>
            </a:r>
            <a:r>
              <a:rPr lang="en-US" sz="1600" dirty="0" err="1" smtClean="0">
                <a:latin typeface="Times New Roman"/>
                <a:cs typeface="Times New Roman"/>
              </a:rPr>
              <a:t>c</a:t>
            </a:r>
            <a:r>
              <a:rPr lang="en-US" sz="1600" dirty="0" smtClean="0">
                <a:latin typeface="Times New Roman"/>
                <a:cs typeface="Times New Roman"/>
              </a:rPr>
              <a:t>) and (</a:t>
            </a:r>
            <a:r>
              <a:rPr lang="en-US" sz="1600" dirty="0" err="1" smtClean="0">
                <a:latin typeface="Times New Roman"/>
                <a:cs typeface="Times New Roman"/>
              </a:rPr>
              <a:t>d</a:t>
            </a:r>
            <a:r>
              <a:rPr lang="en-US" sz="1600" dirty="0" smtClean="0">
                <a:latin typeface="Times New Roman"/>
                <a:cs typeface="Times New Roman"/>
              </a:rPr>
              <a:t>), plot </a:t>
            </a:r>
            <a:r>
              <a:rPr lang="en-US" sz="1600" dirty="0" err="1" smtClean="0">
                <a:latin typeface="Times New Roman"/>
                <a:cs typeface="Times New Roman"/>
              </a:rPr>
              <a:t>Q</a:t>
            </a:r>
            <a:r>
              <a:rPr lang="en-US" sz="1600" baseline="-25000" dirty="0" err="1" smtClean="0">
                <a:latin typeface="Times New Roman"/>
                <a:cs typeface="Times New Roman"/>
              </a:rPr>
              <a:t>r</a:t>
            </a:r>
            <a:r>
              <a:rPr lang="en-US" sz="1600" dirty="0" smtClean="0">
                <a:latin typeface="Times New Roman"/>
                <a:cs typeface="Times New Roman"/>
              </a:rPr>
              <a:t> and </a:t>
            </a:r>
            <a:r>
              <a:rPr lang="en-US" sz="1600" dirty="0" err="1" smtClean="0">
                <a:latin typeface="Times New Roman"/>
                <a:cs typeface="Times New Roman"/>
              </a:rPr>
              <a:t>Q</a:t>
            </a:r>
            <a:r>
              <a:rPr lang="en-US" sz="1600" baseline="-25000" dirty="0" err="1" smtClean="0">
                <a:latin typeface="Times New Roman"/>
                <a:cs typeface="Times New Roman"/>
              </a:rPr>
              <a:t>g</a:t>
            </a:r>
            <a:r>
              <a:rPr lang="en-US" sz="1600" dirty="0" smtClean="0">
                <a:latin typeface="Times New Roman"/>
                <a:cs typeface="Times New Roman"/>
              </a:rPr>
              <a:t> down the length of the reactor. What do you observe?</a:t>
            </a:r>
          </a:p>
          <a:p>
            <a:endParaRPr lang="en-US" sz="1600" dirty="0" smtClean="0">
              <a:latin typeface="Times New Roman"/>
              <a:cs typeface="Times New Roman"/>
            </a:endParaRPr>
          </a:p>
          <a:p>
            <a:r>
              <a:rPr lang="en-US" sz="1600" i="1" u="sng" dirty="0" smtClean="0">
                <a:latin typeface="Times New Roman"/>
                <a:cs typeface="Times New Roman"/>
              </a:rPr>
              <a:t>Additional Information</a:t>
            </a:r>
            <a:endParaRPr lang="en-US" sz="1600" dirty="0" smtClean="0">
              <a:latin typeface="Times New Roman"/>
              <a:cs typeface="Times New Roman"/>
            </a:endParaRPr>
          </a:p>
          <a:p>
            <a:endParaRPr lang="en-US" sz="1600" dirty="0">
              <a:latin typeface="Times New Roman"/>
              <a:cs typeface="Times New Roman"/>
            </a:endParaRPr>
          </a:p>
        </p:txBody>
      </p:sp>
      <p:graphicFrame>
        <p:nvGraphicFramePr>
          <p:cNvPr id="7" name="Object 6"/>
          <p:cNvGraphicFramePr>
            <a:graphicFrameLocks noChangeAspect="1"/>
          </p:cNvGraphicFramePr>
          <p:nvPr/>
        </p:nvGraphicFramePr>
        <p:xfrm>
          <a:off x="1460499" y="609600"/>
          <a:ext cx="6074228" cy="685800"/>
        </p:xfrm>
        <a:graphic>
          <a:graphicData uri="http://schemas.openxmlformats.org/presentationml/2006/ole">
            <mc:AlternateContent xmlns:mc="http://schemas.openxmlformats.org/markup-compatibility/2006">
              <mc:Choice xmlns:v="urn:schemas-microsoft-com:vml" Requires="v">
                <p:oleObj spid="_x0000_s276516" name="Equation" r:id="rId3" imgW="4724400" imgH="533400" progId="Equation.3">
                  <p:embed/>
                </p:oleObj>
              </mc:Choice>
              <mc:Fallback>
                <p:oleObj name="Equation" r:id="rId3" imgW="47244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9" y="609600"/>
                        <a:ext cx="607422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62149" y="3981450"/>
          <a:ext cx="5098890" cy="2711450"/>
        </p:xfrm>
        <a:graphic>
          <a:graphicData uri="http://schemas.openxmlformats.org/presentationml/2006/ole">
            <mc:AlternateContent xmlns:mc="http://schemas.openxmlformats.org/markup-compatibility/2006">
              <mc:Choice xmlns:v="urn:schemas-microsoft-com:vml" Requires="v">
                <p:oleObj spid="_x0000_s276517" name="Equation" r:id="rId5" imgW="3797300" imgH="2019300" progId="Equation.3">
                  <p:embed/>
                </p:oleObj>
              </mc:Choice>
              <mc:Fallback>
                <p:oleObj name="Equation" r:id="rId5" imgW="3797300" imgH="201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49" y="3981450"/>
                        <a:ext cx="5098890" cy="271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825</TotalTime>
  <Words>726</Words>
  <Application>Microsoft Office PowerPoint</Application>
  <PresentationFormat>On-screen Show (4:3)</PresentationFormat>
  <Paragraphs>163</Paragraphs>
  <Slides>29</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Franklin Gothic Book</vt:lpstr>
      <vt:lpstr>Perpetua</vt:lpstr>
      <vt:lpstr>Times New Roman</vt:lpstr>
      <vt:lpstr>Wingdings 2</vt:lpstr>
      <vt:lpstr>Lecture_1_draft_yellow</vt:lpstr>
      <vt:lpstr>Equation</vt:lpstr>
      <vt:lpstr>Lecture 22</vt:lpstr>
      <vt:lpstr>Web Lecture 22  Class Lecture 18-Thursday</vt:lpstr>
      <vt:lpstr>Multiple Reactions with Heat Effects</vt:lpstr>
      <vt:lpstr>Multiple Reactions with Heat Effects</vt:lpstr>
      <vt:lpstr>Multiple Reactions with Heat Effects</vt:lpstr>
      <vt:lpstr>Multiple Reactions with Heat Effects</vt:lpstr>
      <vt:lpstr>Multiple Reactions with Heat Effects</vt:lpstr>
      <vt:lpstr>Multiple Reactions with Heat Effects</vt:lpstr>
      <vt:lpstr>PowerPoint Presentation</vt:lpstr>
      <vt:lpstr>PowerPoint Presentation</vt:lpstr>
      <vt:lpstr>PowerPoint Presentation</vt:lpstr>
      <vt:lpstr>PowerPoint Presentation</vt:lpstr>
      <vt:lpstr>PowerPoint Presentation</vt:lpstr>
      <vt:lpstr>Multiple Reactions with Heat Effects</vt:lpstr>
      <vt:lpstr> Multiple Reactions with Heat Effects in a PFR and CSTR</vt:lpstr>
      <vt:lpstr>Example A: Liquid Phase CSTR</vt:lpstr>
      <vt:lpstr>Example A: Liquid Phase CSTR</vt:lpstr>
      <vt:lpstr>Example A: Liquid Phase CSTR</vt:lpstr>
      <vt:lpstr>Example A: Liquid Phase CSTR</vt:lpstr>
      <vt:lpstr>Example B: Liquid Phase PFR</vt:lpstr>
      <vt:lpstr>Example B: Liquid Phase PFR</vt:lpstr>
      <vt:lpstr>Example B: Liquid Phase PFR</vt:lpstr>
      <vt:lpstr>Example B: Liquid Phase PFR</vt:lpstr>
      <vt:lpstr>Example B: Liquid Phase PFR</vt:lpstr>
      <vt:lpstr>Example B: Liquid Phase PFR</vt:lpstr>
      <vt:lpstr>PowerPoint Presentation</vt:lpstr>
      <vt:lpstr>Selectivity</vt:lpstr>
      <vt:lpstr>Selectivity</vt:lpstr>
      <vt:lpstr>End of Web Lecture 22   Class Lecture 18</vt:lpstr>
    </vt:vector>
  </TitlesOfParts>
  <Company>KTH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Emma Sundin</dc:creator>
  <cp:lastModifiedBy>alkuehne</cp:lastModifiedBy>
  <cp:revision>45</cp:revision>
  <dcterms:created xsi:type="dcterms:W3CDTF">2010-08-03T20:52:39Z</dcterms:created>
  <dcterms:modified xsi:type="dcterms:W3CDTF">2016-07-13T16:25:36Z</dcterms:modified>
</cp:coreProperties>
</file>