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pdf" ContentType="application/pd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26"/>
  </p:notesMasterIdLst>
  <p:sldIdLst>
    <p:sldId id="256" r:id="rId2"/>
    <p:sldId id="257" r:id="rId3"/>
    <p:sldId id="258" r:id="rId4"/>
    <p:sldId id="278" r:id="rId5"/>
    <p:sldId id="280" r:id="rId6"/>
    <p:sldId id="283" r:id="rId7"/>
    <p:sldId id="284" r:id="rId8"/>
    <p:sldId id="314" r:id="rId9"/>
    <p:sldId id="261" r:id="rId10"/>
    <p:sldId id="286" r:id="rId11"/>
    <p:sldId id="263" r:id="rId12"/>
    <p:sldId id="264" r:id="rId13"/>
    <p:sldId id="290" r:id="rId14"/>
    <p:sldId id="265" r:id="rId15"/>
    <p:sldId id="266" r:id="rId16"/>
    <p:sldId id="293" r:id="rId17"/>
    <p:sldId id="268" r:id="rId18"/>
    <p:sldId id="269" r:id="rId19"/>
    <p:sldId id="270" r:id="rId20"/>
    <p:sldId id="271" r:id="rId21"/>
    <p:sldId id="272" r:id="rId22"/>
    <p:sldId id="273" r:id="rId23"/>
    <p:sldId id="296" r:id="rId24"/>
    <p:sldId id="315" r:id="rId25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0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1008" y="90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8C77F42-E779-BA49-8D46-49C1D23188FF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E4EB3C8-9B88-B245-9239-BBAE4D9CD55B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536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3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837550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5541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C5877-88CC-D14A-A96A-7D5E663DE25C}" type="slidenum">
              <a:rPr lang="en-US"/>
              <a:pPr/>
              <a:t>14</a:t>
            </a:fld>
            <a:endParaRPr lang="en-US"/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413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15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626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A63CF-B1AA-8E41-B191-BD7F62516509}" type="slidenum">
              <a:rPr lang="en-US"/>
              <a:pPr/>
              <a:t>16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8303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F503C-2F04-0D45-AFB8-6D1368DB805A}" type="slidenum">
              <a:rPr lang="en-US"/>
              <a:pPr/>
              <a:t>17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85805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00ADF-4DC9-4046-A853-7940C0B94A16}" type="slidenum">
              <a:rPr lang="en-US"/>
              <a:pPr/>
              <a:t>18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91709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B0D2E3-DAD3-6F4E-BDD5-697B0B8E47DC}" type="slidenum">
              <a:rPr lang="en-US"/>
              <a:pPr/>
              <a:t>19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38047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B721D1-F701-024D-AF27-5ACEC9E9E49C}" type="slidenum">
              <a:rPr lang="en-US"/>
              <a:pPr/>
              <a:t>20</a:t>
            </a:fld>
            <a:endParaRPr lang="en-US"/>
          </a:p>
        </p:txBody>
      </p:sp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757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C9D759-68AF-574F-AE20-CC5165546FA5}" type="slidenum">
              <a:rPr lang="en-US"/>
              <a:pPr/>
              <a:t>21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50459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22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6135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C084EA-6B62-2045-9A70-6D6F837D3386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10750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3D7A5-1C4F-4E47-9700-8BE2F5B7AE8D}" type="slidenum">
              <a:rPr lang="en-US"/>
              <a:pPr/>
              <a:t>23</a:t>
            </a:fld>
            <a:endParaRPr lang="en-US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23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5274A3-EDFC-A742-9E3B-C037120F199F}" type="slidenum">
              <a:rPr lang="en-US"/>
              <a:pPr/>
              <a:t>5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6455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6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0910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2C1DD-4F2C-ED44-BB57-45C587ABE3C8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774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2149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BCF08E-924B-8F46-8947-BD5B78ABFDFC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896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F3D036-DE08-A940-8D23-46C9C03557D5}" type="slidenum">
              <a:rPr lang="en-US"/>
              <a:pPr/>
              <a:t>11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43892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D13640-5F37-4A43-A7AF-62E07EB9FA64}" type="slidenum">
              <a:rPr lang="en-US"/>
              <a:pPr/>
              <a:t>12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185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dirty="0" smtClean="0"/>
              <a:t>Klicka här för att ändra format på underrubrik i bakgrunden</a:t>
            </a:r>
            <a:endParaRPr kumimoji="0" lang="en-US" dirty="0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CC43A-4F64-4F46-8F51-E463BDD96B7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dirty="0" smtClean="0"/>
              <a:t>Klicka här för att ändra format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CD00-2A73-4BB6-A255-CC99C5963F1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A79E1-57B9-4FFD-AD17-CAC53AAB3F6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3C612-6E65-4534-A459-0CEFBBA6D74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B5550-1638-44A7-BDB7-B703DC1A4E6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fld id="{29CA702F-8CA5-7942-8FCB-83E61C4BE7C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BA404-D84B-484A-B78D-8CB7019DDB6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D5123-4ED9-4E59-BD2F-3362BD3566C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9C360-1318-42F4-BE42-CCD7000EDD5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7D91D-1CBD-4CDA-B78D-7521987DF29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A0AB-2F6E-4B9F-AAA8-CDBB04C3625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0FA8-23E7-4FEB-92A0-1628EE507A3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C3E56-0B08-4609-A5A8-92DE53B097D8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  <a:prstGeom prst="ellipse">
            <a:avLst/>
          </a:prstGeom>
        </p:spPr>
        <p:txBody>
          <a:bodyPr/>
          <a:lstStyle/>
          <a:p>
            <a:fld id="{29CA702F-8CA5-7942-8FCB-83E61C4BE7C9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dirty="0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dirty="0" smtClean="0"/>
              <a:t>Nivå två</a:t>
            </a:r>
          </a:p>
          <a:p>
            <a:pPr lvl="2" eaLnBrk="1" latinLnBrk="0" hangingPunct="1"/>
            <a:r>
              <a:rPr kumimoji="0" lang="sv-SE" dirty="0" smtClean="0"/>
              <a:t>Nivå tre</a:t>
            </a:r>
          </a:p>
          <a:p>
            <a:pPr lvl="3" eaLnBrk="1" latinLnBrk="0" hangingPunct="1"/>
            <a:r>
              <a:rPr kumimoji="0" lang="sv-SE" dirty="0" smtClean="0"/>
              <a:t>Nivå fyra</a:t>
            </a:r>
          </a:p>
          <a:p>
            <a:pPr lvl="4" eaLnBrk="1" latinLnBrk="0" hangingPunct="1"/>
            <a:r>
              <a:rPr kumimoji="0" lang="sv-SE" dirty="0" smtClean="0"/>
              <a:t>Nivå fem</a:t>
            </a:r>
            <a:endParaRPr kumimoji="0" lang="en-US" dirty="0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9CFA015-4021-4110-A550-587DAFE5E4C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0" name="Platshållare för bildnummer 28"/>
          <p:cNvSpPr>
            <a:spLocks noGrp="1"/>
          </p:cNvSpPr>
          <p:nvPr>
            <p:ph type="sldNum" sz="quarter" idx="4"/>
          </p:nvPr>
        </p:nvSpPr>
        <p:spPr>
          <a:xfrm>
            <a:off x="146304" y="6197600"/>
            <a:ext cx="457200" cy="457200"/>
          </a:xfrm>
          <a:prstGeom prst="ellipse">
            <a:avLst/>
          </a:prstGeom>
          <a:noFill/>
        </p:spPr>
        <p:txBody>
          <a:bodyPr lIns="0" tIns="0" rIns="0" bIns="0">
            <a:noAutofit/>
          </a:bodyPr>
          <a:lstStyle>
            <a:lvl1pPr algn="ctr">
              <a:defRPr sz="1600" b="1">
                <a:solidFill>
                  <a:schemeClr val="tx1"/>
                </a:solidFill>
                <a:latin typeface="+mj-lt"/>
              </a:defRPr>
            </a:lvl1pPr>
          </a:lstStyle>
          <a:p>
            <a:fld id="{91659398-F611-48B5-BB43-47C809DE50B2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d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d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d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d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40.wmf"/><Relationship Id="rId4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34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d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0000"/>
                </a:solidFill>
              </a:rPr>
              <a:t>Lecture 23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574800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X:</a:t>
            </a:r>
          </a:p>
        </p:txBody>
      </p:sp>
      <p:grpSp>
        <p:nvGrpSpPr>
          <p:cNvPr id="10" name="Grupp 9"/>
          <p:cNvGrpSpPr/>
          <p:nvPr/>
        </p:nvGrpSpPr>
        <p:grpSpPr>
          <a:xfrm>
            <a:off x="1419262" y="2143443"/>
            <a:ext cx="6551875" cy="1778000"/>
            <a:chOff x="1762393" y="2827870"/>
            <a:chExt cx="6551875" cy="1778000"/>
          </a:xfrm>
        </p:grpSpPr>
        <p:graphicFrame>
          <p:nvGraphicFramePr>
            <p:cNvPr id="88067" name="Object 3"/>
            <p:cNvGraphicFramePr>
              <a:graphicFrameLocks noChangeAspect="1"/>
            </p:cNvGraphicFramePr>
            <p:nvPr/>
          </p:nvGraphicFramePr>
          <p:xfrm>
            <a:off x="1854432" y="2937217"/>
            <a:ext cx="6420801" cy="1645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79" name="Equation" r:id="rId4" imgW="2527200" imgH="647640" progId="Equation.3">
                    <p:embed/>
                  </p:oleObj>
                </mc:Choice>
                <mc:Fallback>
                  <p:oleObj name="Equation" r:id="rId4" imgW="2527200" imgH="6476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4432" y="2937217"/>
                          <a:ext cx="6420801" cy="16459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63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1762393" y="2827870"/>
              <a:ext cx="6551875" cy="1778000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914400" y="4218573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Solving for T:</a:t>
            </a:r>
          </a:p>
        </p:txBody>
      </p:sp>
      <p:grpSp>
        <p:nvGrpSpPr>
          <p:cNvPr id="14" name="Grupp 9"/>
          <p:cNvGrpSpPr/>
          <p:nvPr/>
        </p:nvGrpSpPr>
        <p:grpSpPr>
          <a:xfrm>
            <a:off x="1390062" y="4814442"/>
            <a:ext cx="7119804" cy="1475259"/>
            <a:chOff x="812799" y="2929468"/>
            <a:chExt cx="7119804" cy="1475259"/>
          </a:xfrm>
        </p:grpSpPr>
        <p:sp>
          <p:nvSpPr>
            <p:cNvPr id="15" name="Rektangel 8"/>
            <p:cNvSpPr/>
            <p:nvPr/>
          </p:nvSpPr>
          <p:spPr>
            <a:xfrm>
              <a:off x="812799" y="2929468"/>
              <a:ext cx="7119804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6" name="Object 3"/>
            <p:cNvGraphicFramePr>
              <a:graphicFrameLocks noChangeAspect="1"/>
            </p:cNvGraphicFramePr>
            <p:nvPr/>
          </p:nvGraphicFramePr>
          <p:xfrm>
            <a:off x="1057900" y="3071201"/>
            <a:ext cx="6469717" cy="11887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8080" name="Equation" r:id="rId6" imgW="2628720" imgH="482400" progId="Equation.3">
                    <p:embed/>
                  </p:oleObj>
                </mc:Choice>
                <mc:Fallback>
                  <p:oleObj name="Equation" r:id="rId6" imgW="2628720" imgH="482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57900" y="3071201"/>
                          <a:ext cx="6469717" cy="11887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914400" y="15240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sv-SE" sz="240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681837"/>
              </p:ext>
            </p:extLst>
          </p:nvPr>
        </p:nvGraphicFramePr>
        <p:xfrm>
          <a:off x="3406775" y="5689600"/>
          <a:ext cx="201295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Equation" r:id="rId4" imgW="888840" imgH="393480" progId="Equation.3">
                  <p:embed/>
                </p:oleObj>
              </mc:Choice>
              <mc:Fallback>
                <p:oleObj name="Equation" r:id="rId4" imgW="888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5689600"/>
                        <a:ext cx="2012950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894898"/>
              </p:ext>
            </p:extLst>
          </p:nvPr>
        </p:nvGraphicFramePr>
        <p:xfrm>
          <a:off x="892175" y="1501775"/>
          <a:ext cx="6197600" cy="126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6" imgW="2616120" imgH="533160" progId="Equation.3">
                  <p:embed/>
                </p:oleObj>
              </mc:Choice>
              <mc:Fallback>
                <p:oleObj name="Equation" r:id="rId6" imgW="2616120" imgH="533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175" y="1501775"/>
                        <a:ext cx="6197600" cy="1263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15663"/>
              </p:ext>
            </p:extLst>
          </p:nvPr>
        </p:nvGraphicFramePr>
        <p:xfrm>
          <a:off x="927100" y="2936875"/>
          <a:ext cx="2124075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8" imgW="952200" imgH="457200" progId="Equation.3">
                  <p:embed/>
                </p:oleObj>
              </mc:Choice>
              <mc:Fallback>
                <p:oleObj name="Equation" r:id="rId8" imgW="95220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2936875"/>
                        <a:ext cx="2124075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060935"/>
              </p:ext>
            </p:extLst>
          </p:nvPr>
        </p:nvGraphicFramePr>
        <p:xfrm>
          <a:off x="820738" y="4065588"/>
          <a:ext cx="8040687" cy="144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10" imgW="3822480" imgH="685800" progId="Equation.3">
                  <p:embed/>
                </p:oleObj>
              </mc:Choice>
              <mc:Fallback>
                <p:oleObj name="Equation" r:id="rId10" imgW="3822480" imgH="685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065588"/>
                        <a:ext cx="8040687" cy="144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2400300" y="1571625"/>
          <a:ext cx="4344988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tion" r:id="rId4" imgW="1917360" imgH="482400" progId="Equation.3">
                  <p:embed/>
                </p:oleObj>
              </mc:Choice>
              <mc:Fallback>
                <p:oleObj name="Equation" r:id="rId4" imgW="1917360" imgH="482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571625"/>
                        <a:ext cx="4344988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upp 9"/>
          <p:cNvGrpSpPr/>
          <p:nvPr/>
        </p:nvGrpSpPr>
        <p:grpSpPr>
          <a:xfrm>
            <a:off x="2717006" y="4912717"/>
            <a:ext cx="3709987" cy="1475259"/>
            <a:chOff x="2717006" y="2929468"/>
            <a:chExt cx="3709987" cy="1475259"/>
          </a:xfrm>
        </p:grpSpPr>
        <p:graphicFrame>
          <p:nvGraphicFramePr>
            <p:cNvPr id="28680" name="Object 8"/>
            <p:cNvGraphicFramePr>
              <a:graphicFrameLocks noChangeAspect="1"/>
            </p:cNvGraphicFramePr>
            <p:nvPr/>
          </p:nvGraphicFramePr>
          <p:xfrm>
            <a:off x="2890044" y="3148806"/>
            <a:ext cx="3328923" cy="1097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699" name="Equation" r:id="rId6" imgW="1384300" imgH="457200" progId="Equation.3">
                    <p:embed/>
                  </p:oleObj>
                </mc:Choice>
                <mc:Fallback>
                  <p:oleObj name="Equation" r:id="rId6" imgW="1384300" imgH="457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0044" y="3148806"/>
                          <a:ext cx="3328923" cy="1097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2717006" y="2929468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grpSp>
        <p:nvGrpSpPr>
          <p:cNvPr id="12" name="Grupp 11"/>
          <p:cNvGrpSpPr/>
          <p:nvPr/>
        </p:nvGrpSpPr>
        <p:grpSpPr>
          <a:xfrm>
            <a:off x="2717006" y="2976575"/>
            <a:ext cx="3709987" cy="1475259"/>
            <a:chOff x="2717006" y="1712443"/>
            <a:chExt cx="3709987" cy="1475259"/>
          </a:xfrm>
        </p:grpSpPr>
        <p:graphicFrame>
          <p:nvGraphicFramePr>
            <p:cNvPr id="28681" name="Object 9"/>
            <p:cNvGraphicFramePr>
              <a:graphicFrameLocks noChangeAspect="1"/>
            </p:cNvGraphicFramePr>
            <p:nvPr/>
          </p:nvGraphicFramePr>
          <p:xfrm>
            <a:off x="2780506" y="1933728"/>
            <a:ext cx="3613841" cy="10058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00" name="Equation" r:id="rId8" imgW="1409400" imgH="393480" progId="Equation.3">
                    <p:embed/>
                  </p:oleObj>
                </mc:Choice>
                <mc:Fallback>
                  <p:oleObj name="Equation" r:id="rId8" imgW="14094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0506" y="1933728"/>
                          <a:ext cx="3613841" cy="10058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2717006" y="1712443"/>
              <a:ext cx="3709987" cy="147525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12</a:t>
            </a:fld>
            <a:endParaRPr lang="sv-SE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 26"/>
          <p:cNvGrpSpPr/>
          <p:nvPr/>
        </p:nvGrpSpPr>
        <p:grpSpPr>
          <a:xfrm>
            <a:off x="717102" y="1561979"/>
            <a:ext cx="8426897" cy="4743083"/>
            <a:chOff x="3173935" y="1638464"/>
            <a:chExt cx="3946052" cy="2145982"/>
          </a:xfrm>
        </p:grpSpPr>
        <p:cxnSp>
          <p:nvCxnSpPr>
            <p:cNvPr id="24" name="Rak pil 23"/>
            <p:cNvCxnSpPr/>
            <p:nvPr/>
          </p:nvCxnSpPr>
          <p:spPr>
            <a:xfrm flipV="1">
              <a:off x="3903138" y="2469568"/>
              <a:ext cx="2293679" cy="23299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p 25"/>
            <p:cNvGrpSpPr/>
            <p:nvPr/>
          </p:nvGrpSpPr>
          <p:grpSpPr>
            <a:xfrm>
              <a:off x="3173935" y="1638464"/>
              <a:ext cx="3946052" cy="2145982"/>
              <a:chOff x="4495518" y="574363"/>
              <a:chExt cx="3946052" cy="2145982"/>
            </a:xfrm>
          </p:grpSpPr>
          <p:grpSp>
            <p:nvGrpSpPr>
              <p:cNvPr id="21" name="Grupp 20"/>
              <p:cNvGrpSpPr/>
              <p:nvPr/>
            </p:nvGrpSpPr>
            <p:grpSpPr>
              <a:xfrm>
                <a:off x="4495518" y="574363"/>
                <a:ext cx="2803537" cy="1923179"/>
                <a:chOff x="4368257" y="1066806"/>
                <a:chExt cx="2803537" cy="1923179"/>
              </a:xfrm>
            </p:grpSpPr>
            <p:grpSp>
              <p:nvGrpSpPr>
                <p:cNvPr id="16" name="Grupp 15"/>
                <p:cNvGrpSpPr/>
                <p:nvPr/>
              </p:nvGrpSpPr>
              <p:grpSpPr>
                <a:xfrm>
                  <a:off x="4818060" y="1066806"/>
                  <a:ext cx="2353734" cy="1697034"/>
                  <a:chOff x="4021667" y="2883436"/>
                  <a:chExt cx="2353734" cy="1697034"/>
                </a:xfrm>
              </p:grpSpPr>
              <p:cxnSp>
                <p:nvCxnSpPr>
                  <p:cNvPr id="9" name="Rak 8"/>
                  <p:cNvCxnSpPr/>
                  <p:nvPr/>
                </p:nvCxnSpPr>
                <p:spPr>
                  <a:xfrm rot="16200000" flipH="1">
                    <a:off x="3181616" y="3723487"/>
                    <a:ext cx="1697034" cy="16931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Rak 9"/>
                  <p:cNvCxnSpPr/>
                  <p:nvPr/>
                </p:nvCxnSpPr>
                <p:spPr>
                  <a:xfrm flipV="1">
                    <a:off x="4038599" y="4563533"/>
                    <a:ext cx="2252137" cy="16935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" name="Rak 10"/>
                  <p:cNvCxnSpPr/>
                  <p:nvPr/>
                </p:nvCxnSpPr>
                <p:spPr>
                  <a:xfrm rot="5400000">
                    <a:off x="4157137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Rak 12"/>
                  <p:cNvCxnSpPr/>
                  <p:nvPr/>
                </p:nvCxnSpPr>
                <p:spPr>
                  <a:xfrm rot="5400000">
                    <a:off x="4470399" y="3351189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Rak 13"/>
                  <p:cNvCxnSpPr/>
                  <p:nvPr/>
                </p:nvCxnSpPr>
                <p:spPr>
                  <a:xfrm rot="5400000">
                    <a:off x="4817537" y="3352800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Rak 14"/>
                  <p:cNvCxnSpPr/>
                  <p:nvPr/>
                </p:nvCxnSpPr>
                <p:spPr>
                  <a:xfrm rot="5400000">
                    <a:off x="5147732" y="3352801"/>
                    <a:ext cx="1371599" cy="1083738"/>
                  </a:xfrm>
                  <a:prstGeom prst="line">
                    <a:avLst/>
                  </a:prstGeom>
                  <a:ln>
                    <a:solidFill>
                      <a:schemeClr val="tx2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9" name="textruta 18"/>
                <p:cNvSpPr txBox="1"/>
                <p:nvPr/>
              </p:nvSpPr>
              <p:spPr>
                <a:xfrm>
                  <a:off x="4368257" y="1638461"/>
                  <a:ext cx="46673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R(T)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ruta 19"/>
                <p:cNvSpPr txBox="1"/>
                <p:nvPr/>
              </p:nvSpPr>
              <p:spPr>
                <a:xfrm>
                  <a:off x="5757860" y="2763840"/>
                  <a:ext cx="889525" cy="22614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2" name="textruta 21"/>
              <p:cNvSpPr txBox="1"/>
              <p:nvPr/>
            </p:nvSpPr>
            <p:spPr>
              <a:xfrm>
                <a:off x="4540330" y="2497542"/>
                <a:ext cx="3861301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Variation of heat removal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line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with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inlet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temperature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textruta 24"/>
              <p:cNvSpPr txBox="1"/>
              <p:nvPr/>
            </p:nvSpPr>
            <p:spPr>
              <a:xfrm>
                <a:off x="7299055" y="1146018"/>
                <a:ext cx="1142515" cy="222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err="1" smtClean="0">
                    <a:latin typeface="Arial" pitchFamily="34" charset="0"/>
                    <a:cs typeface="Arial" pitchFamily="34" charset="0"/>
                  </a:rPr>
                  <a:t>Increasing</a:t>
                </a:r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 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Rak 23"/>
          <p:cNvCxnSpPr/>
          <p:nvPr/>
        </p:nvCxnSpPr>
        <p:spPr>
          <a:xfrm rot="10800000" flipV="1">
            <a:off x="3922825" y="2825463"/>
            <a:ext cx="2600500" cy="248733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9" name="Grupp 38"/>
          <p:cNvGrpSpPr/>
          <p:nvPr/>
        </p:nvGrpSpPr>
        <p:grpSpPr>
          <a:xfrm>
            <a:off x="937236" y="1461128"/>
            <a:ext cx="8244864" cy="5097928"/>
            <a:chOff x="937236" y="1461128"/>
            <a:chExt cx="8244864" cy="5097928"/>
          </a:xfrm>
        </p:grpSpPr>
        <p:grpSp>
          <p:nvGrpSpPr>
            <p:cNvPr id="6" name="Grupp 20"/>
            <p:cNvGrpSpPr/>
            <p:nvPr/>
          </p:nvGrpSpPr>
          <p:grpSpPr>
            <a:xfrm>
              <a:off x="937236" y="1561973"/>
              <a:ext cx="5586090" cy="4250648"/>
              <a:chOff x="4471339" y="1066803"/>
              <a:chExt cx="2615791" cy="1923182"/>
            </a:xfrm>
          </p:grpSpPr>
          <p:grpSp>
            <p:nvGrpSpPr>
              <p:cNvPr id="9" name="Grupp 15"/>
              <p:cNvGrpSpPr/>
              <p:nvPr/>
            </p:nvGrpSpPr>
            <p:grpSpPr>
              <a:xfrm>
                <a:off x="4818060" y="1066803"/>
                <a:ext cx="2269070" cy="1697038"/>
                <a:chOff x="4021667" y="2883433"/>
                <a:chExt cx="2269070" cy="1697038"/>
              </a:xfrm>
            </p:grpSpPr>
            <p:cxnSp>
              <p:nvCxnSpPr>
                <p:cNvPr id="12" name="Rak 11"/>
                <p:cNvCxnSpPr/>
                <p:nvPr/>
              </p:nvCxnSpPr>
              <p:spPr>
                <a:xfrm rot="16200000" flipH="1">
                  <a:off x="3181616" y="3723484"/>
                  <a:ext cx="1697034" cy="1693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Rak 12"/>
                <p:cNvCxnSpPr/>
                <p:nvPr/>
              </p:nvCxnSpPr>
              <p:spPr>
                <a:xfrm flipV="1">
                  <a:off x="4038600" y="4563533"/>
                  <a:ext cx="2252137" cy="16935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Rak 13"/>
                <p:cNvCxnSpPr/>
                <p:nvPr/>
              </p:nvCxnSpPr>
              <p:spPr>
                <a:xfrm rot="16200000" flipH="1">
                  <a:off x="3756586" y="3829872"/>
                  <a:ext cx="1501196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Rak 14"/>
                <p:cNvCxnSpPr/>
                <p:nvPr/>
              </p:nvCxnSpPr>
              <p:spPr>
                <a:xfrm rot="5400000">
                  <a:off x="4037300" y="3650859"/>
                  <a:ext cx="1501197" cy="347137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Rak 15"/>
                <p:cNvCxnSpPr/>
                <p:nvPr/>
              </p:nvCxnSpPr>
              <p:spPr>
                <a:xfrm rot="5400000">
                  <a:off x="4434518" y="3400117"/>
                  <a:ext cx="1501197" cy="859511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Rak 16"/>
                <p:cNvCxnSpPr/>
                <p:nvPr/>
              </p:nvCxnSpPr>
              <p:spPr>
                <a:xfrm rot="5400000">
                  <a:off x="4775908" y="3347357"/>
                  <a:ext cx="1371599" cy="108373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" name="textruta 9"/>
              <p:cNvSpPr txBox="1"/>
              <p:nvPr/>
            </p:nvSpPr>
            <p:spPr>
              <a:xfrm>
                <a:off x="4471339" y="1638461"/>
                <a:ext cx="466735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R(T)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" name="textruta 10"/>
              <p:cNvSpPr txBox="1"/>
              <p:nvPr/>
            </p:nvSpPr>
            <p:spPr>
              <a:xfrm>
                <a:off x="5797506" y="2763840"/>
                <a:ext cx="272796" cy="2261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v-SE" sz="2600" dirty="0" smtClean="0">
                    <a:latin typeface="Arial" pitchFamily="34" charset="0"/>
                    <a:cs typeface="Arial" pitchFamily="34" charset="0"/>
                  </a:rPr>
                  <a:t>T</a:t>
                </a:r>
                <a:r>
                  <a:rPr lang="sv-SE" sz="2600" baseline="-25000" dirty="0" smtClean="0">
                    <a:latin typeface="Arial" pitchFamily="34" charset="0"/>
                    <a:cs typeface="Arial" pitchFamily="34" charset="0"/>
                  </a:rPr>
                  <a:t>0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textruta 18"/>
            <p:cNvSpPr txBox="1"/>
            <p:nvPr/>
          </p:nvSpPr>
          <p:spPr>
            <a:xfrm>
              <a:off x="2514708" y="5312784"/>
              <a:ext cx="601033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ruta 25"/>
            <p:cNvSpPr txBox="1"/>
            <p:nvPr/>
          </p:nvSpPr>
          <p:spPr>
            <a:xfrm>
              <a:off x="5632037" y="5312796"/>
              <a:ext cx="556103" cy="4998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ruta 26"/>
            <p:cNvSpPr txBox="1"/>
            <p:nvPr/>
          </p:nvSpPr>
          <p:spPr>
            <a:xfrm>
              <a:off x="2388871" y="1461128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κ=∞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ruta 27"/>
            <p:cNvSpPr txBox="1"/>
            <p:nvPr/>
          </p:nvSpPr>
          <p:spPr>
            <a:xfrm>
              <a:off x="6260486" y="2337933"/>
              <a:ext cx="996725" cy="499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κ=0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ruta 28"/>
            <p:cNvSpPr txBox="1"/>
            <p:nvPr/>
          </p:nvSpPr>
          <p:spPr>
            <a:xfrm>
              <a:off x="5910090" y="3571513"/>
              <a:ext cx="204011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Increasing κ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" name="Rak pil 35"/>
            <p:cNvCxnSpPr/>
            <p:nvPr/>
          </p:nvCxnSpPr>
          <p:spPr>
            <a:xfrm rot="10800000">
              <a:off x="2514709" y="2269229"/>
              <a:ext cx="3395383" cy="154850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ruta 37"/>
            <p:cNvSpPr txBox="1"/>
            <p:nvPr/>
          </p:nvSpPr>
          <p:spPr>
            <a:xfrm>
              <a:off x="1009170" y="6066613"/>
              <a:ext cx="817293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Variation of heat removal line with κ (κ=UA/C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P0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</a:t>
              </a:r>
              <a:r>
                <a:rPr lang="sv-SE" sz="26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 13"/>
          <p:cNvGrpSpPr/>
          <p:nvPr/>
        </p:nvGrpSpPr>
        <p:grpSpPr>
          <a:xfrm>
            <a:off x="3108325" y="858308"/>
            <a:ext cx="2927350" cy="1359958"/>
            <a:chOff x="3541183" y="790576"/>
            <a:chExt cx="2927350" cy="1359958"/>
          </a:xfrm>
        </p:grpSpPr>
        <p:graphicFrame>
          <p:nvGraphicFramePr>
            <p:cNvPr id="32775" name="Object 7"/>
            <p:cNvGraphicFramePr>
              <a:graphicFrameLocks noChangeAspect="1"/>
            </p:cNvGraphicFramePr>
            <p:nvPr/>
          </p:nvGraphicFramePr>
          <p:xfrm>
            <a:off x="3777721" y="891118"/>
            <a:ext cx="2433637" cy="1133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99" name="Equation" r:id="rId4" imgW="927000" imgH="431640" progId="Equation.3">
                    <p:embed/>
                  </p:oleObj>
                </mc:Choice>
                <mc:Fallback>
                  <p:oleObj name="Equation" r:id="rId4" imgW="927000" imgH="43164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77721" y="891118"/>
                          <a:ext cx="2433637" cy="1133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3541183" y="790576"/>
              <a:ext cx="2927350" cy="1359958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73009"/>
              </p:ext>
            </p:extLst>
          </p:nvPr>
        </p:nvGraphicFramePr>
        <p:xfrm>
          <a:off x="4013200" y="2606675"/>
          <a:ext cx="1119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6" imgW="469800" imgH="177480" progId="Equation.3">
                  <p:embed/>
                </p:oleObj>
              </mc:Choice>
              <mc:Fallback>
                <p:oleObj name="Equation" r:id="rId6" imgW="46980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2606675"/>
                        <a:ext cx="111918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upp 18"/>
          <p:cNvGrpSpPr/>
          <p:nvPr/>
        </p:nvGrpSpPr>
        <p:grpSpPr>
          <a:xfrm>
            <a:off x="936625" y="3459163"/>
            <a:ext cx="4852988" cy="1027112"/>
            <a:chOff x="936625" y="3289833"/>
            <a:chExt cx="4852988" cy="1027112"/>
          </a:xfrm>
        </p:grpSpPr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936625" y="3427547"/>
              <a:ext cx="287337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FFC000"/>
                  </a:solidFill>
                  <a:latin typeface="Arial" pitchFamily="34" charset="0"/>
                  <a:cs typeface="Arial" pitchFamily="34" charset="0"/>
                </a:rPr>
                <a:t>1) Mole Balances:</a:t>
              </a:r>
              <a:endParaRPr lang="en-US" sz="2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7" name="Object 9"/>
            <p:cNvGraphicFramePr>
              <a:graphicFrameLocks noChangeAspect="1"/>
            </p:cNvGraphicFramePr>
            <p:nvPr/>
          </p:nvGraphicFramePr>
          <p:xfrm>
            <a:off x="4248150" y="3289833"/>
            <a:ext cx="1541463" cy="1027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1" name="Equation" r:id="rId8" imgW="647640" imgH="431640" progId="Equation.3">
                    <p:embed/>
                  </p:oleObj>
                </mc:Choice>
                <mc:Fallback>
                  <p:oleObj name="Equation" r:id="rId8" imgW="64764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48150" y="3289833"/>
                          <a:ext cx="1541463" cy="1027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0" name="Grupp 19"/>
          <p:cNvGrpSpPr/>
          <p:nvPr/>
        </p:nvGrpSpPr>
        <p:grpSpPr>
          <a:xfrm>
            <a:off x="936625" y="4846070"/>
            <a:ext cx="4694238" cy="538730"/>
            <a:chOff x="936625" y="4676740"/>
            <a:chExt cx="4694238" cy="53873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936625" y="4676740"/>
              <a:ext cx="21717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2) Rate Laws:</a:t>
              </a:r>
              <a:endPara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2778" name="Object 10"/>
            <p:cNvGraphicFramePr>
              <a:graphicFrameLocks noChangeAspect="1"/>
            </p:cNvGraphicFramePr>
            <p:nvPr/>
          </p:nvGraphicFramePr>
          <p:xfrm>
            <a:off x="3997325" y="4699533"/>
            <a:ext cx="1633538" cy="5159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02" name="Equation" r:id="rId10" imgW="685800" imgH="215640" progId="Equation.3">
                    <p:embed/>
                  </p:oleObj>
                </mc:Choice>
                <mc:Fallback>
                  <p:oleObj name="Equation" r:id="rId10" imgW="685800" imgH="215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7325" y="4699533"/>
                          <a:ext cx="1633538" cy="5159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p 16"/>
          <p:cNvGrpSpPr/>
          <p:nvPr/>
        </p:nvGrpSpPr>
        <p:grpSpPr>
          <a:xfrm>
            <a:off x="733425" y="1827213"/>
            <a:ext cx="8077200" cy="2176462"/>
            <a:chOff x="936625" y="2297114"/>
            <a:chExt cx="8077200" cy="2176462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936625" y="2438400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latin typeface="Arial" pitchFamily="34" charset="0"/>
                  <a:cs typeface="Arial" pitchFamily="34" charset="0"/>
                </a:rPr>
                <a:t>4) Combine:</a:t>
              </a:r>
              <a:endParaRPr lang="en-US" sz="2400" b="1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3" name="Object 5"/>
            <p:cNvGraphicFramePr>
              <a:graphicFrameLocks noChangeAspect="1"/>
            </p:cNvGraphicFramePr>
            <p:nvPr/>
          </p:nvGraphicFramePr>
          <p:xfrm>
            <a:off x="3422650" y="2297114"/>
            <a:ext cx="4592638" cy="217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4" name="Equation" r:id="rId4" imgW="1930320" imgH="914400" progId="Equation.3">
                    <p:embed/>
                  </p:oleObj>
                </mc:Choice>
                <mc:Fallback>
                  <p:oleObj name="Equation" r:id="rId4" imgW="1930320" imgH="9144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22650" y="2297114"/>
                          <a:ext cx="4592638" cy="217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upp 15"/>
          <p:cNvGrpSpPr/>
          <p:nvPr/>
        </p:nvGrpSpPr>
        <p:grpSpPr>
          <a:xfrm>
            <a:off x="746125" y="841375"/>
            <a:ext cx="8077200" cy="568325"/>
            <a:chOff x="746125" y="841375"/>
            <a:chExt cx="8077200" cy="568325"/>
          </a:xfrm>
        </p:grpSpPr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746125" y="841375"/>
              <a:ext cx="80772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defTabSz="914400">
                <a:defRPr/>
              </a:pPr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3) Stoichiometry:</a:t>
              </a:r>
              <a:endParaRPr lang="en-US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04457" name="Object 9"/>
            <p:cNvGraphicFramePr>
              <a:graphicFrameLocks noChangeAspect="1"/>
            </p:cNvGraphicFramePr>
            <p:nvPr/>
          </p:nvGraphicFramePr>
          <p:xfrm>
            <a:off x="3689350" y="866775"/>
            <a:ext cx="2325688" cy="54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475" name="Equation" r:id="rId6" imgW="977760" imgH="228600" progId="Equation.3">
                    <p:embed/>
                  </p:oleObj>
                </mc:Choice>
                <mc:Fallback>
                  <p:oleObj name="Equation" r:id="rId6" imgW="977760" imgH="2286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9350" y="866775"/>
                          <a:ext cx="2325688" cy="5429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044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3808758"/>
              </p:ext>
            </p:extLst>
          </p:nvPr>
        </p:nvGraphicFramePr>
        <p:xfrm>
          <a:off x="1977849" y="4264025"/>
          <a:ext cx="6037439" cy="218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6" name="Equation" r:id="rId8" imgW="2527200" imgH="914400" progId="Equation.3">
                  <p:embed/>
                </p:oleObj>
              </mc:Choice>
              <mc:Fallback>
                <p:oleObj name="Equation" r:id="rId8" imgW="2527200" imgH="914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849" y="4264025"/>
                        <a:ext cx="6037439" cy="218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G_T_lec21.pdf"/>
          <p:cNvPicPr>
            <a:picLocks noChangeAspect="1"/>
          </p:cNvPicPr>
          <p:nvPr/>
        </p:nvPicPr>
        <p:blipFill>
          <a:blip r:embed="rId3">
            <a:lum contrast="11000"/>
          </a:blip>
          <a:stretch>
            <a:fillRect/>
          </a:stretch>
        </p:blipFill>
        <p:spPr>
          <a:xfrm>
            <a:off x="2277532" y="1669717"/>
            <a:ext cx="4783667" cy="338093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914400" y="5320170"/>
            <a:ext cx="80655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Variation of heat generation curve with space-time.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922059" y="1341277"/>
            <a:ext cx="3731683" cy="4226243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270000" y="5717857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18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_T_2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360084" y="1385701"/>
            <a:ext cx="4423833" cy="4137398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016000" y="5566391"/>
            <a:ext cx="7226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Finding Multiple Steady States with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varied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Web Lecture 23</a:t>
            </a:r>
            <a:br>
              <a:rPr lang="sv-SE" dirty="0" smtClean="0"/>
            </a:br>
            <a:r>
              <a:rPr lang="sv-SE" dirty="0" smtClean="0"/>
              <a:t>Class Lecture 19 </a:t>
            </a:r>
            <a:r>
              <a:rPr lang="sv-SE" smtClean="0"/>
              <a:t>- </a:t>
            </a:r>
            <a:r>
              <a:rPr lang="sv-SE" smtClean="0"/>
              <a:t>Tuesday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Tx/>
              <a:buSzTx/>
              <a:buNone/>
              <a:defRPr/>
            </a:pP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CSTR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dirty="0">
                <a:ln w="12700">
                  <a:noFill/>
                  <a:prstDash val="solid"/>
                </a:ln>
                <a:solidFill>
                  <a:srgbClr val="C6491E"/>
                </a:solidFill>
                <a:latin typeface="Arial" pitchFamily="34" charset="0"/>
                <a:cs typeface="Arial" pitchFamily="34" charset="0"/>
              </a:rPr>
              <a:t>Heat Effects</a:t>
            </a: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Multiple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Steady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States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600" dirty="0" smtClean="0">
                <a:latin typeface="Arial" pitchFamily="34" charset="0"/>
                <a:cs typeface="Arial" pitchFamily="34" charset="0"/>
              </a:rPr>
              <a:t>Ignition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Extinction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T_s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413000" y="1739900"/>
            <a:ext cx="4318000" cy="3657600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937328" y="5566391"/>
            <a:ext cx="577262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Temperature ignition-extinction curve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RT_3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2506134" y="1356154"/>
            <a:ext cx="4131733" cy="4145692"/>
          </a:xfrm>
          <a:prstGeom prst="rect">
            <a:avLst/>
          </a:prstGeom>
        </p:spPr>
      </p:pic>
      <p:sp>
        <p:nvSpPr>
          <p:cNvPr id="6" name="textruta 37"/>
          <p:cNvSpPr txBox="1"/>
          <p:nvPr/>
        </p:nvSpPr>
        <p:spPr>
          <a:xfrm>
            <a:off x="1104371" y="5566391"/>
            <a:ext cx="693525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600" dirty="0" smtClean="0">
                <a:latin typeface="Arial" pitchFamily="34" charset="0"/>
                <a:cs typeface="Arial" pitchFamily="34" charset="0"/>
              </a:rPr>
              <a:t>Stability of multiple state temperatures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Steady States (MSS)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529044"/>
              </p:ext>
            </p:extLst>
          </p:nvPr>
        </p:nvGraphicFramePr>
        <p:xfrm>
          <a:off x="2719388" y="1868488"/>
          <a:ext cx="3567112" cy="213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4" imgW="1485720" imgH="888840" progId="Equation.3">
                  <p:embed/>
                </p:oleObj>
              </mc:Choice>
              <mc:Fallback>
                <p:oleObj name="Equation" r:id="rId4" imgW="1485720" imgH="888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1868488"/>
                        <a:ext cx="3567112" cy="213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ktangel 6"/>
          <p:cNvSpPr/>
          <p:nvPr/>
        </p:nvSpPr>
        <p:spPr>
          <a:xfrm>
            <a:off x="914400" y="4847848"/>
            <a:ext cx="7454900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Need to solve for X after combining </a:t>
            </a:r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balance, </a:t>
            </a: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law,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and </a:t>
            </a:r>
            <a:r>
              <a:rPr lang="en-US" sz="2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toichiometry. 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just" eaLnBrk="0" hangingPunct="0">
              <a:spcBef>
                <a:spcPct val="50000"/>
              </a:spcBef>
            </a:pP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781512" y="145769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For a first order irreversible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reaction</a:t>
            </a:r>
            <a:endParaRPr lang="sv-SE" sz="2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293938" y="2141538"/>
          <a:ext cx="3510356" cy="2377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3" name="Equation" r:id="rId4" imgW="1498320" imgH="1015920" progId="Equation.3">
                  <p:embed/>
                </p:oleObj>
              </mc:Choice>
              <mc:Fallback>
                <p:oleObj name="Equation" r:id="rId4" imgW="1498320" imgH="10159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3938" y="2141538"/>
                        <a:ext cx="3510356" cy="23774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5"/>
          <p:cNvGrpSpPr/>
          <p:nvPr/>
        </p:nvGrpSpPr>
        <p:grpSpPr>
          <a:xfrm>
            <a:off x="914400" y="4684078"/>
            <a:ext cx="7292975" cy="1154747"/>
            <a:chOff x="914400" y="1703912"/>
            <a:chExt cx="7292975" cy="1154747"/>
          </a:xfrm>
        </p:grpSpPr>
        <p:sp>
          <p:nvSpPr>
            <p:cNvPr id="10" name="Rektangel 6"/>
            <p:cNvSpPr/>
            <p:nvPr/>
          </p:nvSpPr>
          <p:spPr>
            <a:xfrm>
              <a:off x="914400" y="1703912"/>
              <a:ext cx="7292975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v-SE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Parameters</a:t>
              </a:r>
            </a:p>
          </p:txBody>
        </p:sp>
        <p:graphicFrame>
          <p:nvGraphicFramePr>
            <p:cNvPr id="11" name="Object 3"/>
            <p:cNvGraphicFramePr>
              <a:graphicFrameLocks noChangeAspect="1"/>
            </p:cNvGraphicFramePr>
            <p:nvPr/>
          </p:nvGraphicFramePr>
          <p:xfrm>
            <a:off x="1851487" y="2277634"/>
            <a:ext cx="6096000" cy="5810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584" name="Equation" r:id="rId6" imgW="2527200" imgH="241200" progId="Equation.3">
                    <p:embed/>
                  </p:oleObj>
                </mc:Choice>
                <mc:Fallback>
                  <p:oleObj name="Equation" r:id="rId6" imgW="252720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51487" y="2277634"/>
                          <a:ext cx="6096000" cy="5810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8"/>
          <p:cNvSpPr/>
          <p:nvPr/>
        </p:nvSpPr>
        <p:spPr>
          <a:xfrm>
            <a:off x="914400" y="5930900"/>
            <a:ext cx="72929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plot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G and R as a </a:t>
            </a:r>
            <a:r>
              <a:rPr lang="sv-SE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function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of  T</a:t>
            </a:r>
            <a:r>
              <a:rPr lang="sv-SE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23</a:t>
            </a:fld>
            <a:endParaRPr lang="sv-S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- Generating G(T) and R(T)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End of Web Lecture 23</a:t>
            </a:r>
            <a:r>
              <a:rPr lang="sv-SE" smtClean="0"/>
              <a:t/>
            </a:r>
            <a:br>
              <a:rPr lang="sv-SE" smtClean="0"/>
            </a:br>
            <a:r>
              <a:rPr lang="sv-SE" smtClean="0"/>
              <a:t>	Class Lecture 19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358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CSTR_heat_lec21.pdf"/>
          <p:cNvPicPr>
            <a:picLocks noChangeAspect="1"/>
          </p:cNvPicPr>
          <p:nvPr/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763482" y="1797050"/>
            <a:ext cx="7764568" cy="3028950"/>
          </a:xfrm>
          <a:prstGeom prst="rect">
            <a:avLst/>
          </a:prstGeom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588366" y="5717857"/>
            <a:ext cx="4114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Courtesy of </a:t>
            </a:r>
            <a:r>
              <a:rPr lang="en-US" sz="2600" dirty="0" err="1" smtClean="0">
                <a:latin typeface="Arial" pitchFamily="34" charset="0"/>
                <a:ea typeface="MS PGothic" pitchFamily="34" charset="-128"/>
                <a:cs typeface="Arial" pitchFamily="34" charset="0"/>
              </a:rPr>
              <a:t>Pfaudler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 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with </a:t>
            </a:r>
            <a:r>
              <a:rPr lang="sv-SE" dirty="0" smtClean="0">
                <a:ln w="12700">
                  <a:noFill/>
                  <a:prstDash val="solid"/>
                </a:ln>
                <a:solidFill>
                  <a:srgbClr val="C6491E"/>
                </a:solidFill>
                <a:cs typeface="Arial" pitchFamily="34" charset="0"/>
              </a:rPr>
              <a:t>Heat Effects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860170"/>
              </p:ext>
            </p:extLst>
          </p:nvPr>
        </p:nvGraphicFramePr>
        <p:xfrm>
          <a:off x="1889125" y="1460321"/>
          <a:ext cx="5049837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4" imgW="2222280" imgH="469800" progId="Equation.3">
                  <p:embed/>
                </p:oleObj>
              </mc:Choice>
              <mc:Fallback>
                <p:oleObj name="Equation" r:id="rId4" imgW="2222280" imgH="469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25" y="1460321"/>
                        <a:ext cx="5049837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3604" y="2961774"/>
            <a:ext cx="973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Using</a:t>
            </a:r>
          </a:p>
        </p:txBody>
      </p:sp>
      <p:grpSp>
        <p:nvGrpSpPr>
          <p:cNvPr id="7" name="Grupp 17"/>
          <p:cNvGrpSpPr/>
          <p:nvPr/>
        </p:nvGrpSpPr>
        <p:grpSpPr>
          <a:xfrm>
            <a:off x="1152525" y="2439647"/>
            <a:ext cx="7804150" cy="1095078"/>
            <a:chOff x="1152525" y="1624310"/>
            <a:chExt cx="7804150" cy="1095078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152525" y="2085975"/>
            <a:ext cx="6838950" cy="6334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8" name="Equation" r:id="rId6" imgW="3009600" imgH="266400" progId="Equation.3">
                    <p:embed/>
                  </p:oleObj>
                </mc:Choice>
                <mc:Fallback>
                  <p:oleObj name="Equation" r:id="rId6" imgW="3009600" imgH="2664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2525" y="2085975"/>
                          <a:ext cx="6838950" cy="6334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" name="Rak pil 10"/>
            <p:cNvCxnSpPr/>
            <p:nvPr/>
          </p:nvCxnSpPr>
          <p:spPr>
            <a:xfrm rot="5400000" flipH="1" flipV="1">
              <a:off x="7404888" y="2181218"/>
              <a:ext cx="633415" cy="44290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ruta 13"/>
            <p:cNvSpPr txBox="1"/>
            <p:nvPr/>
          </p:nvSpPr>
          <p:spPr>
            <a:xfrm>
              <a:off x="7586663" y="1624310"/>
              <a:ext cx="13700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Neglect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443023"/>
              </p:ext>
            </p:extLst>
          </p:nvPr>
        </p:nvGraphicFramePr>
        <p:xfrm>
          <a:off x="1557338" y="3717925"/>
          <a:ext cx="60293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8" imgW="2654280" imgH="431640" progId="Equation.3">
                  <p:embed/>
                </p:oleObj>
              </mc:Choice>
              <mc:Fallback>
                <p:oleObj name="Equation" r:id="rId8" imgW="265428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3717925"/>
                        <a:ext cx="60293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7119201"/>
              </p:ext>
            </p:extLst>
          </p:nvPr>
        </p:nvGraphicFramePr>
        <p:xfrm>
          <a:off x="3424238" y="4800601"/>
          <a:ext cx="199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0" imgW="876240" imgH="393480" progId="Equation.3">
                  <p:embed/>
                </p:oleObj>
              </mc:Choice>
              <mc:Fallback>
                <p:oleObj name="Equation" r:id="rId10" imgW="8762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800601"/>
                        <a:ext cx="199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57849"/>
              </p:ext>
            </p:extLst>
          </p:nvPr>
        </p:nvGraphicFramePr>
        <p:xfrm>
          <a:off x="2941638" y="5735638"/>
          <a:ext cx="32607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2" imgW="1434960" imgH="393480" progId="Equation.3">
                  <p:embed/>
                </p:oleObj>
              </mc:Choice>
              <mc:Fallback>
                <p:oleObj name="Equation" r:id="rId12" imgW="1434960" imgH="393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5735638"/>
                        <a:ext cx="3260725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ktangel 12"/>
          <p:cNvSpPr/>
          <p:nvPr/>
        </p:nvSpPr>
        <p:spPr>
          <a:xfrm>
            <a:off x="1889125" y="1460322"/>
            <a:ext cx="5049837" cy="1116012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36625" y="1417638"/>
            <a:ext cx="80772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We obtain after some manipulation:</a:t>
            </a:r>
          </a:p>
        </p:txBody>
      </p:sp>
      <p:grpSp>
        <p:nvGrpSpPr>
          <p:cNvPr id="16" name="Grupp 15"/>
          <p:cNvGrpSpPr/>
          <p:nvPr/>
        </p:nvGrpSpPr>
        <p:grpSpPr>
          <a:xfrm>
            <a:off x="948262" y="2082800"/>
            <a:ext cx="7685086" cy="1794933"/>
            <a:chOff x="948262" y="2082800"/>
            <a:chExt cx="7685086" cy="1794933"/>
          </a:xfrm>
        </p:grpSpPr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1006475" y="2387600"/>
            <a:ext cx="7502525" cy="1146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2" name="Equation" r:id="rId4" imgW="3301920" imgH="482400" progId="Equation.3">
                    <p:embed/>
                  </p:oleObj>
                </mc:Choice>
                <mc:Fallback>
                  <p:oleObj name="Equation" r:id="rId4" imgW="3301920" imgH="4824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6475" y="2387600"/>
                          <a:ext cx="7502525" cy="1146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948262" y="2082800"/>
              <a:ext cx="7685086" cy="1794933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upp 11"/>
          <p:cNvGrpSpPr/>
          <p:nvPr/>
        </p:nvGrpSpPr>
        <p:grpSpPr>
          <a:xfrm>
            <a:off x="914400" y="4389450"/>
            <a:ext cx="7772400" cy="917952"/>
            <a:chOff x="889000" y="2078038"/>
            <a:chExt cx="7772400" cy="917952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889000" y="2078038"/>
              <a:ext cx="7772400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Collecting terms with					   and high coolant flow rates,	and 		</a:t>
              </a:r>
            </a:p>
          </p:txBody>
        </p:sp>
        <p:graphicFrame>
          <p:nvGraphicFramePr>
            <p:cNvPr id="14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52312287"/>
                </p:ext>
              </p:extLst>
            </p:nvPr>
          </p:nvGraphicFramePr>
          <p:xfrm>
            <a:off x="4152900" y="2084753"/>
            <a:ext cx="2047875" cy="4921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3" name="Equation" r:id="rId6" imgW="1002960" imgH="241200" progId="Equation.3">
                    <p:embed/>
                  </p:oleObj>
                </mc:Choice>
                <mc:Fallback>
                  <p:oleObj name="Equation" r:id="rId6" imgW="100296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2900" y="2084753"/>
                          <a:ext cx="2047875" cy="4921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5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66696209"/>
                </p:ext>
              </p:extLst>
            </p:nvPr>
          </p:nvGraphicFramePr>
          <p:xfrm>
            <a:off x="4381500" y="2524503"/>
            <a:ext cx="1438275" cy="471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4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1500" y="2524503"/>
                          <a:ext cx="1438275" cy="4714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1911823"/>
                </p:ext>
              </p:extLst>
            </p:nvPr>
          </p:nvGraphicFramePr>
          <p:xfrm>
            <a:off x="6908800" y="2117825"/>
            <a:ext cx="936625" cy="4814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5805" name="Equation" r:id="rId10" imgW="469800" imgH="241200" progId="Equation.3">
                    <p:embed/>
                  </p:oleObj>
                </mc:Choice>
                <mc:Fallback>
                  <p:oleObj name="Equation" r:id="rId10" imgW="469800" imgH="241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08800" y="2117825"/>
                          <a:ext cx="936625" cy="4814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5</a:t>
            </a:fld>
            <a:endParaRPr lang="sv-SE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891421"/>
              </p:ext>
            </p:extLst>
          </p:nvPr>
        </p:nvGraphicFramePr>
        <p:xfrm>
          <a:off x="893763" y="1374139"/>
          <a:ext cx="7500937" cy="5242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2" name="Equation" r:id="rId4" imgW="3492360" imgH="2692080" progId="Equation.3">
                  <p:embed/>
                </p:oleObj>
              </mc:Choice>
              <mc:Fallback>
                <p:oleObj name="Equation" r:id="rId4" imgW="3492360" imgH="269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1374139"/>
                        <a:ext cx="7500937" cy="52425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2136775" y="1598613"/>
          <a:ext cx="4783138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5" name="Equation" r:id="rId4" imgW="1968480" imgH="1091880" progId="Equation.3">
                  <p:embed/>
                </p:oleObj>
              </mc:Choice>
              <mc:Fallback>
                <p:oleObj name="Equation" r:id="rId4" imgW="1968480" imgH="1091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1598613"/>
                        <a:ext cx="4783138" cy="2651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968249" y="4351439"/>
          <a:ext cx="685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96" name="Equation" r:id="rId6" imgW="3238200" imgH="431640" progId="Equation.3">
                  <p:embed/>
                </p:oleObj>
              </mc:Choice>
              <mc:Fallback>
                <p:oleObj name="Equation" r:id="rId6" imgW="32382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249" y="4351439"/>
                        <a:ext cx="685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7</a:t>
            </a:fld>
            <a:endParaRPr lang="sv-SE"/>
          </a:p>
        </p:txBody>
      </p:sp>
      <p:grpSp>
        <p:nvGrpSpPr>
          <p:cNvPr id="10" name="Grupp 9"/>
          <p:cNvGrpSpPr/>
          <p:nvPr/>
        </p:nvGrpSpPr>
        <p:grpSpPr>
          <a:xfrm>
            <a:off x="2136775" y="5350406"/>
            <a:ext cx="5689474" cy="1249362"/>
            <a:chOff x="2136775" y="5350406"/>
            <a:chExt cx="5689474" cy="1249362"/>
          </a:xfrm>
        </p:grpSpPr>
        <p:graphicFrame>
          <p:nvGraphicFramePr>
            <p:cNvPr id="83973" name="Object 5"/>
            <p:cNvGraphicFramePr>
              <a:graphicFrameLocks noChangeAspect="1"/>
            </p:cNvGraphicFramePr>
            <p:nvPr/>
          </p:nvGraphicFramePr>
          <p:xfrm>
            <a:off x="2633663" y="5418138"/>
            <a:ext cx="1668462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997" name="Equation" r:id="rId8" imgW="736560" imgH="431640" progId="Equation.3">
                    <p:embed/>
                  </p:oleObj>
                </mc:Choice>
                <mc:Fallback>
                  <p:oleObj name="Equation" r:id="rId8" imgW="73656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3663" y="5418138"/>
                          <a:ext cx="1668462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974" name="Object 6"/>
            <p:cNvGraphicFramePr>
              <a:graphicFrameLocks noChangeAspect="1"/>
            </p:cNvGraphicFramePr>
            <p:nvPr/>
          </p:nvGraphicFramePr>
          <p:xfrm>
            <a:off x="5279899" y="5481638"/>
            <a:ext cx="2012950" cy="890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3998" name="Equation" r:id="rId10" imgW="888840" imgH="393480" progId="Equation.3">
                    <p:embed/>
                  </p:oleObj>
                </mc:Choice>
                <mc:Fallback>
                  <p:oleObj name="Equation" r:id="rId10" imgW="88884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79899" y="5481638"/>
                          <a:ext cx="2012950" cy="8905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2136775" y="5350406"/>
              <a:ext cx="5689474" cy="1249362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3288154"/>
              </p:ext>
            </p:extLst>
          </p:nvPr>
        </p:nvGraphicFramePr>
        <p:xfrm>
          <a:off x="936625" y="1789623"/>
          <a:ext cx="2808288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2" name="Equation" r:id="rId3" imgW="1155700" imgH="355600" progId="Equation.3">
                  <p:embed/>
                </p:oleObj>
              </mc:Choice>
              <mc:Fallback>
                <p:oleObj name="Equation" r:id="rId3" imgW="1155700" imgH="355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1789623"/>
                        <a:ext cx="2808288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prstDash val="dash"/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936624" y="3031046"/>
            <a:ext cx="69246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G(T) &gt; R(T)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Increases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936624" y="3794420"/>
            <a:ext cx="675957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R(T) &gt; G(T)     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smtClean="0">
                <a:latin typeface="Arial" pitchFamily="34" charset="0"/>
                <a:cs typeface="Arial" pitchFamily="34" charset="0"/>
              </a:rPr>
              <a:t>Decreases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 9"/>
          <p:cNvGrpSpPr/>
          <p:nvPr/>
        </p:nvGrpSpPr>
        <p:grpSpPr>
          <a:xfrm>
            <a:off x="936625" y="1574800"/>
            <a:ext cx="8077200" cy="3609976"/>
            <a:chOff x="936625" y="1574800"/>
            <a:chExt cx="8077200" cy="3609976"/>
          </a:xfrm>
        </p:grpSpPr>
        <p:graphicFrame>
          <p:nvGraphicFramePr>
            <p:cNvPr id="75779" name="Object 3"/>
            <p:cNvGraphicFramePr>
              <a:graphicFrameLocks noChangeAspect="1"/>
            </p:cNvGraphicFramePr>
            <p:nvPr/>
          </p:nvGraphicFramePr>
          <p:xfrm>
            <a:off x="1358900" y="2067244"/>
            <a:ext cx="7311333" cy="3117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2536" name="Equation" r:id="rId4" imgW="3238200" imgH="1346040" progId="Equation.3">
                    <p:embed/>
                  </p:oleObj>
                </mc:Choice>
                <mc:Fallback>
                  <p:oleObj name="Equation" r:id="rId4" imgW="3238200" imgH="13460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58900" y="2067244"/>
                          <a:ext cx="7311333" cy="31175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4"/>
            <p:cNvSpPr txBox="1">
              <a:spLocks noChangeArrowheads="1"/>
            </p:cNvSpPr>
            <p:nvPr/>
          </p:nvSpPr>
          <p:spPr bwMode="auto">
            <a:xfrm>
              <a:off x="936625" y="1574800"/>
              <a:ext cx="8077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600" u="sng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At Steady State</a:t>
              </a: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A702F-8CA5-7942-8FCB-83E61C4BE7C9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7" name="textruta 6"/>
          <p:cNvSpPr txBox="1"/>
          <p:nvPr/>
        </p:nvSpPr>
        <p:spPr>
          <a:xfrm>
            <a:off x="936625" y="518477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936625" y="5554108"/>
            <a:ext cx="77336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Solving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X.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Steady State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r>
              <a:rPr lang="en-US" dirty="0" smtClean="0"/>
              <a:t>for 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CSTRs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431</TotalTime>
  <Words>365</Words>
  <Application>Microsoft Office PowerPoint</Application>
  <PresentationFormat>On-screen Show (4:3)</PresentationFormat>
  <Paragraphs>105</Paragraphs>
  <Slides>24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MS PGothic</vt:lpstr>
      <vt:lpstr>Arial</vt:lpstr>
      <vt:lpstr>Calibri</vt:lpstr>
      <vt:lpstr>Franklin Gothic Book</vt:lpstr>
      <vt:lpstr>Perpetua</vt:lpstr>
      <vt:lpstr>Wingdings 2</vt:lpstr>
      <vt:lpstr>Lecture_1_draft_yellow</vt:lpstr>
      <vt:lpstr>Equation</vt:lpstr>
      <vt:lpstr>Lecture 23</vt:lpstr>
      <vt:lpstr>Web Lecture 23 Class Lecture 19 - Tuesday</vt:lpstr>
      <vt:lpstr>CSTR with Heat Effects</vt:lpstr>
      <vt:lpstr>Unsteady State Energy Balance </vt:lpstr>
      <vt:lpstr>Unsteady State Energy Balance </vt:lpstr>
      <vt:lpstr>Unsteady State Energy Balance </vt:lpstr>
      <vt:lpstr>Unsteady State Energy Balance </vt:lpstr>
      <vt:lpstr>Unsteady State Energy Balance 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Steady State Energy Balance for CSTRs</vt:lpstr>
      <vt:lpstr>PowerPoint Presentation</vt:lpstr>
      <vt:lpstr>PowerPoint Presentation</vt:lpstr>
      <vt:lpstr>Multiple Steady States (MSS)</vt:lpstr>
      <vt:lpstr>Multiple Steady States (MSS)</vt:lpstr>
      <vt:lpstr>Multiple Steady States (MSS)</vt:lpstr>
      <vt:lpstr>Multiple Steady States (MSS)</vt:lpstr>
      <vt:lpstr>Multiple Steady States (MSS)</vt:lpstr>
      <vt:lpstr>MSS - Generating G(T) and R(T)</vt:lpstr>
      <vt:lpstr>MSS - Generating G(T) and R(T)</vt:lpstr>
      <vt:lpstr>End of Web Lecture 23  Class Lecture 19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21</dc:title>
  <dc:creator>Emma Sundin</dc:creator>
  <cp:lastModifiedBy>alkuehne</cp:lastModifiedBy>
  <cp:revision>54</cp:revision>
  <dcterms:created xsi:type="dcterms:W3CDTF">2010-08-03T20:58:17Z</dcterms:created>
  <dcterms:modified xsi:type="dcterms:W3CDTF">2016-07-13T16:26:13Z</dcterms:modified>
</cp:coreProperties>
</file>