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6" r:id="rId1"/>
  </p:sldMasterIdLst>
  <p:notesMasterIdLst>
    <p:notesMasterId r:id="rId33"/>
  </p:notesMasterIdLst>
  <p:sldIdLst>
    <p:sldId id="256" r:id="rId2"/>
    <p:sldId id="274" r:id="rId3"/>
    <p:sldId id="307" r:id="rId4"/>
    <p:sldId id="259" r:id="rId5"/>
    <p:sldId id="308" r:id="rId6"/>
    <p:sldId id="316" r:id="rId7"/>
    <p:sldId id="317" r:id="rId8"/>
    <p:sldId id="318" r:id="rId9"/>
    <p:sldId id="319" r:id="rId10"/>
    <p:sldId id="321" r:id="rId11"/>
    <p:sldId id="338" r:id="rId12"/>
    <p:sldId id="324" r:id="rId13"/>
    <p:sldId id="325" r:id="rId14"/>
    <p:sldId id="326" r:id="rId15"/>
    <p:sldId id="327" r:id="rId16"/>
    <p:sldId id="268" r:id="rId17"/>
    <p:sldId id="339" r:id="rId18"/>
    <p:sldId id="328" r:id="rId19"/>
    <p:sldId id="329" r:id="rId20"/>
    <p:sldId id="330" r:id="rId21"/>
    <p:sldId id="313" r:id="rId22"/>
    <p:sldId id="331" r:id="rId23"/>
    <p:sldId id="332" r:id="rId24"/>
    <p:sldId id="340" r:id="rId25"/>
    <p:sldId id="334" r:id="rId26"/>
    <p:sldId id="333" r:id="rId27"/>
    <p:sldId id="289" r:id="rId28"/>
    <p:sldId id="304" r:id="rId29"/>
    <p:sldId id="335" r:id="rId30"/>
    <p:sldId id="336" r:id="rId31"/>
    <p:sldId id="337" r:id="rId32"/>
  </p:sldIdLst>
  <p:sldSz cx="9144000" cy="6858000" type="screen4x3"/>
  <p:notesSz cx="7102475" cy="102314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>
          <p15:clr>
            <a:srgbClr val="A4A3A4"/>
          </p15:clr>
        </p15:guide>
        <p15:guide id="2" pos="58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mma Sundin" initials="E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E818CA"/>
    <a:srgbClr val="FF0000"/>
    <a:srgbClr val="00B050"/>
    <a:srgbClr val="7030A0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02" autoAdjust="0"/>
    <p:restoredTop sz="90421" autoAdjust="0"/>
  </p:normalViewPr>
  <p:slideViewPr>
    <p:cSldViewPr snapToGrid="0" snapToObjects="1">
      <p:cViewPr varScale="1">
        <p:scale>
          <a:sx n="61" d="100"/>
          <a:sy n="61" d="100"/>
        </p:scale>
        <p:origin x="1008" y="66"/>
      </p:cViewPr>
      <p:guideLst>
        <p:guide orient="horz" pos="528"/>
        <p:guide pos="58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4" Type="http://schemas.openxmlformats.org/officeDocument/2006/relationships/image" Target="../media/image62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B8047EA-D0FE-A549-BD83-BAC973F3F5D1}" type="datetimeFigureOut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248" y="4859933"/>
            <a:ext cx="5681980" cy="4604147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092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24EDD39-BC4D-A54B-A68E-3A29D751A40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1581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27822-13DA-614F-A5CF-9257C28AC705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6992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27822-13DA-614F-A5CF-9257C28AC705}" type="slidenum">
              <a:rPr lang="sv-SE" smtClean="0"/>
              <a:pPr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5545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8C8B7-B00D-455F-B2E7-3C3EB2BB9C77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FC74082-BA38-9943-A524-CD5DABEC68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12260-F521-4345-A04A-510943E64298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F3BB8-21A6-48AD-960E-30FA6897C8D3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ECEF8B-735F-4429-9483-DD9E7F979CD2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74082-BA38-9943-A524-CD5DABEC68F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5625F-DA65-4D57-8ACD-DE63837FFAE7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E683-C1E1-454C-A51E-99E9A8A93813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BF5CD18-686B-47A9-AFD5-66CE5FA52A66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C7D9C-5D07-49E3-BA42-36C14DA5BE6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8173E-5AD1-4C7A-8AAC-49244C875FE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91F0-F3B6-494E-93EA-9CA9D54058CD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2608B-1988-4C19-B4CA-F5C86124A3F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EAC80-287D-4116-9D03-248D95BFE507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D4A8-24E7-4737-98DA-B177312F5B24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C74082-BA38-9943-A524-CD5DABEC68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4F11DDC-C036-48D8-A490-7DE4E99CA2AE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noFill/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FC74082-BA38-9943-A524-CD5DABEC68F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23.png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image" Target="../media/image23.png"/><Relationship Id="rId7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43.wmf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45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6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51.png"/><Relationship Id="rId4" Type="http://schemas.openxmlformats.org/officeDocument/2006/relationships/image" Target="../media/image50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54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55.w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59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62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51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59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4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6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rgbClr val="000000"/>
                </a:solidFill>
              </a:rPr>
              <a:t>Lecture</a:t>
            </a:r>
            <a:r>
              <a:rPr lang="sv-SE" dirty="0" smtClean="0">
                <a:solidFill>
                  <a:srgbClr val="000000"/>
                </a:solidFill>
              </a:rPr>
              <a:t> 3</a:t>
            </a:r>
            <a:endParaRPr lang="sv-SE" dirty="0">
              <a:solidFill>
                <a:srgbClr val="000000"/>
              </a:solidFill>
            </a:endParaRPr>
          </a:p>
        </p:txBody>
      </p:sp>
      <p:sp>
        <p:nvSpPr>
          <p:cNvPr id="4" name="textruta 3"/>
          <p:cNvSpPr txBox="1"/>
          <p:nvPr/>
        </p:nvSpPr>
        <p:spPr>
          <a:xfrm>
            <a:off x="-1303867" y="40301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Building Block 2: </a:t>
            </a:r>
            <a:r>
              <a:rPr lang="en-US" b="1" dirty="0" smtClean="0">
                <a:solidFill>
                  <a:srgbClr val="E818CA"/>
                </a:solidFill>
              </a:rPr>
              <a:t>Rate Laws</a:t>
            </a:r>
            <a:endParaRPr lang="en-US" b="1" dirty="0">
              <a:solidFill>
                <a:srgbClr val="E818CA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10</a:t>
            </a:fld>
            <a:endParaRPr lang="sv-SE"/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/>
          <a:srcRect r="13516"/>
          <a:stretch>
            <a:fillRect/>
          </a:stretch>
        </p:blipFill>
        <p:spPr bwMode="auto">
          <a:xfrm>
            <a:off x="7031038" y="114246"/>
            <a:ext cx="1655762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146425" y="1619250"/>
          <a:ext cx="2223169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998" name="Equation" r:id="rId4" imgW="862652" imgH="177815" progId="Equation.3">
                  <p:embed/>
                </p:oleObj>
              </mc:Choice>
              <mc:Fallback>
                <p:oleObj name="Equation" r:id="rId4" imgW="862652" imgH="177815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6425" y="1619250"/>
                        <a:ext cx="2223169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629569" y="2581221"/>
            <a:ext cx="807878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A reactor follows an elementary rate law if the reaction orders just happens to agree with the stoichiometric coefficients for the reaction as written.</a:t>
            </a:r>
          </a:p>
          <a:p>
            <a:pPr algn="just">
              <a:spcAft>
                <a:spcPts val="600"/>
              </a:spcAft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e.g. If the above reaction follows an elementary rate law</a:t>
            </a:r>
          </a:p>
          <a:p>
            <a:pPr algn="just"/>
            <a:endParaRPr lang="sv-SE" sz="2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sv-SE" sz="2600" dirty="0" smtClean="0">
                <a:latin typeface="Arial" pitchFamily="34" charset="0"/>
                <a:cs typeface="Arial" pitchFamily="34" charset="0"/>
              </a:rPr>
              <a:t>2nd order in A, 1st order in B, overall third order</a:t>
            </a: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/>
        </p:nvGraphicFramePr>
        <p:xfrm>
          <a:off x="3040981" y="4451350"/>
          <a:ext cx="215265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999" name="Equation" r:id="rId6" imgW="901440" imgH="228600" progId="Equation.3">
                  <p:embed/>
                </p:oleObj>
              </mc:Choice>
              <mc:Fallback>
                <p:oleObj name="Equation" r:id="rId6" imgW="90144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0981" y="4451350"/>
                        <a:ext cx="215265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Building Block 2: </a:t>
            </a:r>
            <a:r>
              <a:rPr lang="en-US" b="1" dirty="0" smtClean="0">
                <a:solidFill>
                  <a:srgbClr val="E818CA"/>
                </a:solidFill>
              </a:rPr>
              <a:t>Rate Laws</a:t>
            </a:r>
            <a:endParaRPr lang="en-US" b="1" dirty="0">
              <a:solidFill>
                <a:srgbClr val="E818CA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Rate Laws are found from Experiments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sz="800" dirty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Rate Laws could be non-elementary.  For example, reaction could be:</a:t>
            </a:r>
          </a:p>
          <a:p>
            <a:pPr indent="228600">
              <a:buClr>
                <a:srgbClr val="FFC000"/>
              </a:buClr>
              <a:buSzPct val="100000"/>
              <a:buFont typeface="Perpetua" pitchFamily="18" charset="0"/>
              <a:buChar char="›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Second Order in A</a:t>
            </a:r>
          </a:p>
          <a:p>
            <a:pPr indent="228600">
              <a:buClr>
                <a:srgbClr val="FFC000"/>
              </a:buClr>
              <a:buSzPct val="100000"/>
              <a:buFont typeface="Perpetua" pitchFamily="18" charset="0"/>
              <a:buChar char="›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Zero Order in B</a:t>
            </a:r>
          </a:p>
          <a:p>
            <a:pPr indent="228600">
              <a:buClr>
                <a:srgbClr val="FFC000"/>
              </a:buClr>
              <a:buSzPct val="100000"/>
              <a:buFont typeface="Perpetua" pitchFamily="18" charset="0"/>
              <a:buChar char="›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Overall Second Order</a:t>
            </a:r>
            <a:endParaRPr lang="sv-SE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/>
          <a:srcRect r="13516"/>
          <a:stretch>
            <a:fillRect/>
          </a:stretch>
        </p:blipFill>
        <p:spPr bwMode="auto">
          <a:xfrm>
            <a:off x="7031038" y="114246"/>
            <a:ext cx="1655762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6185676"/>
              </p:ext>
            </p:extLst>
          </p:nvPr>
        </p:nvGraphicFramePr>
        <p:xfrm>
          <a:off x="1724025" y="4829176"/>
          <a:ext cx="1595438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363" name="Equation" r:id="rId4" imgW="711000" imgH="241200" progId="Equation.DSMT4">
                  <p:embed/>
                </p:oleObj>
              </mc:Choice>
              <mc:Fallback>
                <p:oleObj name="Equation" r:id="rId4" imgW="711000" imgH="241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4025" y="4829176"/>
                        <a:ext cx="1595438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3069157"/>
              </p:ext>
            </p:extLst>
          </p:nvPr>
        </p:nvGraphicFramePr>
        <p:xfrm>
          <a:off x="1725613" y="5403851"/>
          <a:ext cx="1597025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364" name="Equation" r:id="rId6" imgW="711000" imgH="241200" progId="Equation.DSMT4">
                  <p:embed/>
                </p:oleObj>
              </mc:Choice>
              <mc:Fallback>
                <p:oleObj name="Equation" r:id="rId6" imgW="711000" imgH="241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613" y="5403851"/>
                        <a:ext cx="1597025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742215"/>
              </p:ext>
            </p:extLst>
          </p:nvPr>
        </p:nvGraphicFramePr>
        <p:xfrm>
          <a:off x="1933575" y="6000751"/>
          <a:ext cx="1404938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365" name="Equation" r:id="rId8" imgW="622080" imgH="241200" progId="Equation.DSMT4">
                  <p:embed/>
                </p:oleObj>
              </mc:Choice>
              <mc:Fallback>
                <p:oleObj name="Equation" r:id="rId8" imgW="622080" imgH="241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3575" y="6000751"/>
                        <a:ext cx="1404938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ktangel 20"/>
          <p:cNvSpPr/>
          <p:nvPr/>
        </p:nvSpPr>
        <p:spPr>
          <a:xfrm>
            <a:off x="1574800" y="1969915"/>
            <a:ext cx="77724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2A+B</a:t>
            </a:r>
            <a:r>
              <a:rPr lang="sv-SE" sz="2600" dirty="0" smtClean="0">
                <a:latin typeface="Arial" pitchFamily="34" charset="0"/>
                <a:cs typeface="Arial" pitchFamily="34" charset="0"/>
                <a:sym typeface="Wingdings"/>
              </a:rPr>
              <a:t>3C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23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Relative Rates of Reaction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12</a:t>
            </a:fld>
            <a:endParaRPr lang="sv-SE"/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995551" y="1630589"/>
          <a:ext cx="37639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84" name="Equation" r:id="rId3" imgW="1231560" imgH="177480" progId="Equation.3">
                  <p:embed/>
                </p:oleObj>
              </mc:Choice>
              <mc:Fallback>
                <p:oleObj name="Equation" r:id="rId3" imgW="1231560" imgH="177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551" y="1630589"/>
                        <a:ext cx="37639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upp 10"/>
          <p:cNvGrpSpPr/>
          <p:nvPr/>
        </p:nvGrpSpPr>
        <p:grpSpPr>
          <a:xfrm>
            <a:off x="928876" y="3916589"/>
            <a:ext cx="3798888" cy="1193800"/>
            <a:chOff x="398085" y="1936523"/>
            <a:chExt cx="3798888" cy="1193800"/>
          </a:xfrm>
        </p:grpSpPr>
        <p:graphicFrame>
          <p:nvGraphicFramePr>
            <p:cNvPr id="17" name="Object 6"/>
            <p:cNvGraphicFramePr>
              <a:graphicFrameLocks noChangeAspect="1"/>
            </p:cNvGraphicFramePr>
            <p:nvPr/>
          </p:nvGraphicFramePr>
          <p:xfrm>
            <a:off x="398085" y="1936523"/>
            <a:ext cx="3798888" cy="1193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3085" name="Equation" r:id="rId5" imgW="1244520" imgH="393480" progId="Equation.3">
                    <p:embed/>
                  </p:oleObj>
                </mc:Choice>
                <mc:Fallback>
                  <p:oleObj name="Equation" r:id="rId5" imgW="1244520" imgH="3934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8085" y="1936523"/>
                          <a:ext cx="3798888" cy="1193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" name="Rektangel 8"/>
            <p:cNvSpPr/>
            <p:nvPr/>
          </p:nvSpPr>
          <p:spPr>
            <a:xfrm>
              <a:off x="476061" y="2030412"/>
              <a:ext cx="3706624" cy="1087437"/>
            </a:xfrm>
            <a:prstGeom prst="rect">
              <a:avLst/>
            </a:prstGeom>
            <a:noFill/>
            <a:ln>
              <a:solidFill>
                <a:srgbClr val="C6491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aphicFrame>
        <p:nvGraphicFramePr>
          <p:cNvPr id="19" name="Object 9"/>
          <p:cNvGraphicFramePr>
            <a:graphicFrameLocks noChangeAspect="1"/>
          </p:cNvGraphicFramePr>
          <p:nvPr/>
        </p:nvGraphicFramePr>
        <p:xfrm>
          <a:off x="928876" y="2417989"/>
          <a:ext cx="4103688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86" name="Equation" r:id="rId7" imgW="1346040" imgH="393480" progId="Equation.3">
                  <p:embed/>
                </p:oleObj>
              </mc:Choice>
              <mc:Fallback>
                <p:oleObj name="Equation" r:id="rId7" imgW="134604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876" y="2417989"/>
                        <a:ext cx="4103688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Relative Rates of Reaction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13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>
              <a:latin typeface="arial (Body)"/>
            </a:endParaRPr>
          </a:p>
          <a:p>
            <a:endParaRPr lang="en-US" dirty="0">
              <a:latin typeface="arial (Body)"/>
            </a:endParaRPr>
          </a:p>
          <a:p>
            <a:pPr marL="0" indent="0">
              <a:buNone/>
            </a:pPr>
            <a:r>
              <a:rPr lang="en-US" dirty="0" smtClean="0">
                <a:latin typeface="arial (Body)"/>
              </a:rPr>
              <a:t>Given</a:t>
            </a:r>
          </a:p>
          <a:p>
            <a:pPr marL="0" indent="0">
              <a:buNone/>
            </a:pPr>
            <a:endParaRPr lang="en-US" dirty="0" smtClean="0">
              <a:latin typeface="arial (Body)"/>
            </a:endParaRPr>
          </a:p>
          <a:p>
            <a:pPr marL="0" indent="0">
              <a:buNone/>
            </a:pPr>
            <a:r>
              <a:rPr lang="en-US" dirty="0" smtClean="0">
                <a:latin typeface="arial (Body)"/>
              </a:rPr>
              <a:t>Then </a:t>
            </a:r>
            <a:endParaRPr lang="en-US" dirty="0">
              <a:latin typeface="arial (Body)"/>
            </a:endParaRPr>
          </a:p>
        </p:txBody>
      </p:sp>
      <p:graphicFrame>
        <p:nvGraphicFramePr>
          <p:cNvPr id="3440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51316"/>
              </p:ext>
            </p:extLst>
          </p:nvPr>
        </p:nvGraphicFramePr>
        <p:xfrm>
          <a:off x="1987550" y="3157538"/>
          <a:ext cx="2332038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134" name="Equation" r:id="rId3" imgW="901440" imgH="393480" progId="Equation.3">
                  <p:embed/>
                </p:oleObj>
              </mc:Choice>
              <mc:Fallback>
                <p:oleObj name="Equation" r:id="rId3" imgW="90144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0" y="3157538"/>
                        <a:ext cx="2332038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70" name="Object 6"/>
          <p:cNvGraphicFramePr>
            <a:graphicFrameLocks noChangeAspect="1"/>
          </p:cNvGraphicFramePr>
          <p:nvPr/>
        </p:nvGraphicFramePr>
        <p:xfrm>
          <a:off x="1039813" y="1455738"/>
          <a:ext cx="2628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135" name="Equation" r:id="rId5" imgW="862652" imgH="177815" progId="Equation.3">
                  <p:embed/>
                </p:oleObj>
              </mc:Choice>
              <mc:Fallback>
                <p:oleObj name="Equation" r:id="rId5" imgW="862652" imgH="177815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813" y="1455738"/>
                        <a:ext cx="2628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2357068"/>
              </p:ext>
            </p:extLst>
          </p:nvPr>
        </p:nvGraphicFramePr>
        <p:xfrm>
          <a:off x="1987550" y="2116138"/>
          <a:ext cx="2349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136" name="Equation" r:id="rId7" imgW="1015920" imgH="393480" progId="Equation.3">
                  <p:embed/>
                </p:oleObj>
              </mc:Choice>
              <mc:Fallback>
                <p:oleObj name="Equation" r:id="rId7" imgW="101592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0" y="2116138"/>
                        <a:ext cx="2349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0752078"/>
              </p:ext>
            </p:extLst>
          </p:nvPr>
        </p:nvGraphicFramePr>
        <p:xfrm>
          <a:off x="2093913" y="4351338"/>
          <a:ext cx="314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137" name="Equation" r:id="rId9" imgW="1358640" imgH="393480" progId="Equation.3">
                  <p:embed/>
                </p:oleObj>
              </mc:Choice>
              <mc:Fallback>
                <p:oleObj name="Equation" r:id="rId9" imgW="135864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3913" y="4351338"/>
                        <a:ext cx="3149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7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0329399"/>
              </p:ext>
            </p:extLst>
          </p:nvPr>
        </p:nvGraphicFramePr>
        <p:xfrm>
          <a:off x="2384426" y="5418138"/>
          <a:ext cx="3268662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138" name="Equation" r:id="rId11" imgW="1409400" imgH="393480" progId="Equation.3">
                  <p:embed/>
                </p:oleObj>
              </mc:Choice>
              <mc:Fallback>
                <p:oleObj name="Equation" r:id="rId11" imgW="140940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4426" y="5418138"/>
                        <a:ext cx="3268662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Reversible Elementary Reaction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14</a:t>
            </a:fld>
            <a:endParaRPr lang="sv-SE"/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5827815"/>
              </p:ext>
            </p:extLst>
          </p:nvPr>
        </p:nvGraphicFramePr>
        <p:xfrm>
          <a:off x="1104900" y="3095625"/>
          <a:ext cx="7007226" cy="238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08" name="Equation" r:id="rId3" imgW="2831760" imgH="965160" progId="Equation.3">
                  <p:embed/>
                </p:oleObj>
              </mc:Choice>
              <mc:Fallback>
                <p:oleObj name="Equation" r:id="rId3" imgW="2831760" imgH="96516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3095625"/>
                        <a:ext cx="7007226" cy="238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upp 12"/>
          <p:cNvGrpSpPr/>
          <p:nvPr/>
        </p:nvGrpSpPr>
        <p:grpSpPr>
          <a:xfrm>
            <a:off x="1104900" y="1578241"/>
            <a:ext cx="2574925" cy="1043891"/>
            <a:chOff x="930275" y="1531938"/>
            <a:chExt cx="2574925" cy="1043891"/>
          </a:xfrm>
        </p:grpSpPr>
        <p:sp>
          <p:nvSpPr>
            <p:cNvPr id="11" name="Rektangel 3"/>
            <p:cNvSpPr/>
            <p:nvPr/>
          </p:nvSpPr>
          <p:spPr>
            <a:xfrm>
              <a:off x="930275" y="1819541"/>
              <a:ext cx="2574925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 (Body)"/>
                </a:rPr>
                <a:t>A+2B</a:t>
              </a:r>
              <a:r>
                <a:rPr lang="sv-SE" sz="2600" dirty="0" smtClean="0">
                  <a:latin typeface="arial (Body)"/>
                  <a:sym typeface="Wingdings"/>
                </a:rPr>
                <a:t>			3C</a:t>
              </a:r>
              <a:endParaRPr lang="sv-SE" sz="2600" dirty="0">
                <a:latin typeface="arial (Body)"/>
              </a:endParaRPr>
            </a:p>
          </p:txBody>
        </p:sp>
        <p:cxnSp>
          <p:nvCxnSpPr>
            <p:cNvPr id="12" name="Rak pil 5"/>
            <p:cNvCxnSpPr/>
            <p:nvPr/>
          </p:nvCxnSpPr>
          <p:spPr>
            <a:xfrm>
              <a:off x="2048932" y="1975114"/>
              <a:ext cx="575733" cy="1588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k pil 6"/>
            <p:cNvCxnSpPr/>
            <p:nvPr/>
          </p:nvCxnSpPr>
          <p:spPr>
            <a:xfrm rot="10800000">
              <a:off x="1998133" y="2082798"/>
              <a:ext cx="592667" cy="1588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ruta 10"/>
            <p:cNvSpPr txBox="1"/>
            <p:nvPr/>
          </p:nvSpPr>
          <p:spPr>
            <a:xfrm>
              <a:off x="2065867" y="1531938"/>
              <a:ext cx="57573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 (Body)"/>
                </a:rPr>
                <a:t>k</a:t>
              </a:r>
              <a:r>
                <a:rPr lang="sv-SE" sz="2600" baseline="-25000" dirty="0" err="1" smtClean="0">
                  <a:latin typeface="arial (Body)"/>
                </a:rPr>
                <a:t>A</a:t>
              </a:r>
              <a:endParaRPr lang="sv-SE" sz="2600" dirty="0">
                <a:latin typeface="arial (Body)"/>
              </a:endParaRPr>
            </a:p>
          </p:txBody>
        </p:sp>
        <p:sp>
          <p:nvSpPr>
            <p:cNvPr id="15" name="textruta 11"/>
            <p:cNvSpPr txBox="1"/>
            <p:nvPr/>
          </p:nvSpPr>
          <p:spPr>
            <a:xfrm>
              <a:off x="2065867" y="2083386"/>
              <a:ext cx="57573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 (Body)"/>
                </a:rPr>
                <a:t>k</a:t>
              </a:r>
              <a:r>
                <a:rPr lang="sv-SE" sz="2600" baseline="-25000" dirty="0" smtClean="0">
                  <a:latin typeface="arial (Body)"/>
                </a:rPr>
                <a:t>-A</a:t>
              </a:r>
              <a:endParaRPr lang="sv-SE" sz="2600" dirty="0">
                <a:latin typeface="arial (Body)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Reversible Elementary Reaction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15</a:t>
            </a:fld>
            <a:endParaRPr lang="sv-SE"/>
          </a:p>
        </p:txBody>
      </p:sp>
      <p:sp>
        <p:nvSpPr>
          <p:cNvPr id="22" name="Rektangel 9"/>
          <p:cNvSpPr/>
          <p:nvPr/>
        </p:nvSpPr>
        <p:spPr>
          <a:xfrm>
            <a:off x="3886200" y="1814559"/>
            <a:ext cx="48006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Reaction is: 	First Order in A</a:t>
            </a:r>
          </a:p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				Second Order in B</a:t>
            </a:r>
          </a:p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				Overall third Order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3" name="Object 3"/>
          <p:cNvGraphicFramePr>
            <a:graphicFrameLocks noChangeAspect="1"/>
          </p:cNvGraphicFramePr>
          <p:nvPr/>
        </p:nvGraphicFramePr>
        <p:xfrm>
          <a:off x="2220647" y="3746500"/>
          <a:ext cx="1852613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154" name="Equation" r:id="rId3" imgW="888840" imgH="393480" progId="Equation.3">
                  <p:embed/>
                </p:oleObj>
              </mc:Choice>
              <mc:Fallback>
                <p:oleObj name="Equation" r:id="rId3" imgW="88884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0647" y="3746500"/>
                        <a:ext cx="1852613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/>
        </p:nvGraphicFramePr>
        <p:xfrm>
          <a:off x="5619750" y="3721100"/>
          <a:ext cx="1587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155" name="Equation" r:id="rId5" imgW="761760" imgH="393480" progId="Equation.3">
                  <p:embed/>
                </p:oleObj>
              </mc:Choice>
              <mc:Fallback>
                <p:oleObj name="Equation" r:id="rId5" imgW="76176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0" y="3721100"/>
                        <a:ext cx="15875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"/>
          <p:cNvGraphicFramePr>
            <a:graphicFrameLocks noChangeAspect="1"/>
          </p:cNvGraphicFramePr>
          <p:nvPr/>
        </p:nvGraphicFramePr>
        <p:xfrm>
          <a:off x="1019175" y="5245100"/>
          <a:ext cx="6831013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156" name="Equation" r:id="rId7" imgW="3073320" imgH="495000" progId="Equation.3">
                  <p:embed/>
                </p:oleObj>
              </mc:Choice>
              <mc:Fallback>
                <p:oleObj name="Equation" r:id="rId7" imgW="3073320" imgH="4950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175" y="5245100"/>
                        <a:ext cx="6831013" cy="1096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6" name="Grupp 12"/>
          <p:cNvGrpSpPr/>
          <p:nvPr/>
        </p:nvGrpSpPr>
        <p:grpSpPr>
          <a:xfrm>
            <a:off x="1104900" y="1578241"/>
            <a:ext cx="2574925" cy="1043891"/>
            <a:chOff x="930275" y="1531938"/>
            <a:chExt cx="2574925" cy="1043891"/>
          </a:xfrm>
        </p:grpSpPr>
        <p:sp>
          <p:nvSpPr>
            <p:cNvPr id="27" name="Rektangel 3"/>
            <p:cNvSpPr/>
            <p:nvPr/>
          </p:nvSpPr>
          <p:spPr>
            <a:xfrm>
              <a:off x="930275" y="1819541"/>
              <a:ext cx="2574925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 (Body)"/>
                </a:rPr>
                <a:t>A+2B</a:t>
              </a:r>
              <a:r>
                <a:rPr lang="sv-SE" sz="2600" dirty="0" smtClean="0">
                  <a:latin typeface="arial (Body)"/>
                  <a:sym typeface="Wingdings"/>
                </a:rPr>
                <a:t>			3C</a:t>
              </a:r>
              <a:endParaRPr lang="sv-SE" sz="2600" dirty="0">
                <a:latin typeface="arial (Body)"/>
              </a:endParaRPr>
            </a:p>
          </p:txBody>
        </p:sp>
        <p:cxnSp>
          <p:nvCxnSpPr>
            <p:cNvPr id="28" name="Rak pil 5"/>
            <p:cNvCxnSpPr/>
            <p:nvPr/>
          </p:nvCxnSpPr>
          <p:spPr>
            <a:xfrm>
              <a:off x="2048932" y="1975114"/>
              <a:ext cx="575733" cy="1588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Rak pil 6"/>
            <p:cNvCxnSpPr/>
            <p:nvPr/>
          </p:nvCxnSpPr>
          <p:spPr>
            <a:xfrm rot="10800000">
              <a:off x="1998133" y="2082798"/>
              <a:ext cx="592667" cy="1588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ruta 10"/>
            <p:cNvSpPr txBox="1"/>
            <p:nvPr/>
          </p:nvSpPr>
          <p:spPr>
            <a:xfrm>
              <a:off x="2065867" y="1531938"/>
              <a:ext cx="57573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 (Body)"/>
                </a:rPr>
                <a:t>k</a:t>
              </a:r>
              <a:r>
                <a:rPr lang="sv-SE" sz="2600" baseline="-25000" dirty="0" err="1" smtClean="0">
                  <a:latin typeface="arial (Body)"/>
                </a:rPr>
                <a:t>A</a:t>
              </a:r>
              <a:endParaRPr lang="sv-SE" sz="2600" dirty="0">
                <a:latin typeface="arial (Body)"/>
              </a:endParaRPr>
            </a:p>
          </p:txBody>
        </p:sp>
        <p:sp>
          <p:nvSpPr>
            <p:cNvPr id="31" name="textruta 11"/>
            <p:cNvSpPr txBox="1"/>
            <p:nvPr/>
          </p:nvSpPr>
          <p:spPr>
            <a:xfrm>
              <a:off x="2065867" y="2083386"/>
              <a:ext cx="57573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 (Body)"/>
                </a:rPr>
                <a:t>k</a:t>
              </a:r>
              <a:r>
                <a:rPr lang="sv-SE" sz="2600" baseline="-25000" dirty="0" smtClean="0">
                  <a:latin typeface="arial (Body)"/>
                </a:rPr>
                <a:t>-A</a:t>
              </a:r>
              <a:endParaRPr lang="sv-SE" sz="2600" dirty="0">
                <a:latin typeface="arial (Body)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02" name="Picture 2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41523" y="4832350"/>
            <a:ext cx="5431156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0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41523" y="98425"/>
            <a:ext cx="5486400" cy="4757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16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Algorithm</a:t>
            </a:r>
            <a:endParaRPr lang="en-US" b="1" dirty="0">
              <a:solidFill>
                <a:srgbClr val="E818CA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17</a:t>
            </a:fld>
            <a:endParaRPr lang="sv-SE"/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/>
          <a:srcRect r="13516"/>
          <a:stretch>
            <a:fillRect/>
          </a:stretch>
        </p:blipFill>
        <p:spPr bwMode="auto">
          <a:xfrm>
            <a:off x="5631657" y="2015445"/>
            <a:ext cx="1041573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" name="Grupp 13"/>
          <p:cNvGrpSpPr/>
          <p:nvPr/>
        </p:nvGrpSpPr>
        <p:grpSpPr>
          <a:xfrm>
            <a:off x="890588" y="2544109"/>
            <a:ext cx="4392611" cy="577850"/>
            <a:chOff x="1413097" y="1872217"/>
            <a:chExt cx="4392611" cy="577850"/>
          </a:xfrm>
        </p:grpSpPr>
        <p:graphicFrame>
          <p:nvGraphicFramePr>
            <p:cNvPr id="20" name="Object 5"/>
            <p:cNvGraphicFramePr>
              <a:graphicFrameLocks noChangeAspect="1"/>
            </p:cNvGraphicFramePr>
            <p:nvPr/>
          </p:nvGraphicFramePr>
          <p:xfrm>
            <a:off x="4192809" y="1872217"/>
            <a:ext cx="1612899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6390" name="Equation" r:id="rId4" imgW="761760" imgH="228600" progId="Equation.3">
                    <p:embed/>
                  </p:oleObj>
                </mc:Choice>
                <mc:Fallback>
                  <p:oleObj name="Equation" r:id="rId4" imgW="76176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2809" y="1872217"/>
                          <a:ext cx="1612899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Rektangel 9"/>
            <p:cNvSpPr/>
            <p:nvPr/>
          </p:nvSpPr>
          <p:spPr>
            <a:xfrm>
              <a:off x="1413097" y="1927753"/>
              <a:ext cx="28408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1: </a:t>
              </a:r>
              <a:r>
                <a:rPr lang="en-US" sz="2600" dirty="0" smtClean="0">
                  <a:solidFill>
                    <a:srgbClr val="FF00FF"/>
                  </a:solidFill>
                  <a:latin typeface="Arial" pitchFamily="34" charset="0"/>
                  <a:cs typeface="Arial" pitchFamily="34" charset="0"/>
                </a:rPr>
                <a:t>Rate Law </a:t>
              </a:r>
              <a:endParaRPr lang="sv-SE" sz="2600" dirty="0">
                <a:solidFill>
                  <a:srgbClr val="FF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upp 14"/>
          <p:cNvGrpSpPr/>
          <p:nvPr/>
        </p:nvGrpSpPr>
        <p:grpSpPr>
          <a:xfrm>
            <a:off x="874713" y="3695063"/>
            <a:ext cx="5317666" cy="577850"/>
            <a:chOff x="1413097" y="2697262"/>
            <a:chExt cx="5317666" cy="577850"/>
          </a:xfrm>
        </p:grpSpPr>
        <p:graphicFrame>
          <p:nvGraphicFramePr>
            <p:cNvPr id="23" name="Object 6"/>
            <p:cNvGraphicFramePr>
              <a:graphicFrameLocks noChangeAspect="1"/>
            </p:cNvGraphicFramePr>
            <p:nvPr/>
          </p:nvGraphicFramePr>
          <p:xfrm>
            <a:off x="4879402" y="2697262"/>
            <a:ext cx="1851361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6391" name="Equation" r:id="rId6" imgW="736560" imgH="228600" progId="Equation.3">
                    <p:embed/>
                  </p:oleObj>
                </mc:Choice>
                <mc:Fallback>
                  <p:oleObj name="Equation" r:id="rId6" imgW="73656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9402" y="2697262"/>
                          <a:ext cx="1851361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Rektangel 10"/>
            <p:cNvSpPr/>
            <p:nvPr/>
          </p:nvSpPr>
          <p:spPr>
            <a:xfrm>
              <a:off x="1413097" y="2782669"/>
              <a:ext cx="335861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2:</a:t>
              </a:r>
              <a:r>
                <a:rPr lang="en-US" sz="26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Stoichiometry</a:t>
              </a:r>
              <a:endParaRPr lang="en-US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5" name="Grupp 15"/>
          <p:cNvGrpSpPr/>
          <p:nvPr/>
        </p:nvGrpSpPr>
        <p:grpSpPr>
          <a:xfrm>
            <a:off x="890588" y="4998384"/>
            <a:ext cx="5301792" cy="500716"/>
            <a:chOff x="1413097" y="3697726"/>
            <a:chExt cx="5301792" cy="500716"/>
          </a:xfrm>
        </p:grpSpPr>
        <p:graphicFrame>
          <p:nvGraphicFramePr>
            <p:cNvPr id="26" name="Object 8"/>
            <p:cNvGraphicFramePr>
              <a:graphicFrameLocks noChangeAspect="1"/>
            </p:cNvGraphicFramePr>
            <p:nvPr/>
          </p:nvGraphicFramePr>
          <p:xfrm>
            <a:off x="5108339" y="3697726"/>
            <a:ext cx="1606550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6392" name="Equation" r:id="rId8" imgW="761760" imgH="215640" progId="Equation.3">
                    <p:embed/>
                  </p:oleObj>
                </mc:Choice>
                <mc:Fallback>
                  <p:oleObj name="Equation" r:id="rId8" imgW="76176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08339" y="3697726"/>
                          <a:ext cx="1606550" cy="457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Rektangel 11"/>
            <p:cNvSpPr/>
            <p:nvPr/>
          </p:nvSpPr>
          <p:spPr>
            <a:xfrm>
              <a:off x="1413097" y="3705999"/>
              <a:ext cx="36952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3: Combine to get </a:t>
              </a:r>
            </a:p>
          </p:txBody>
        </p:sp>
      </p:grpSp>
      <p:sp>
        <p:nvSpPr>
          <p:cNvPr id="28" name="Rubrik 15"/>
          <p:cNvSpPr txBox="1">
            <a:spLocks/>
          </p:cNvSpPr>
          <p:nvPr/>
        </p:nvSpPr>
        <p:spPr>
          <a:xfrm>
            <a:off x="874713" y="1170922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How to find</a:t>
            </a:r>
            <a:endParaRPr kumimoji="0" lang="sv-SE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3638549" y="1774145"/>
          <a:ext cx="16065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6393" name="Equation" r:id="rId10" imgW="761760" imgH="215640" progId="Equation.3">
                  <p:embed/>
                </p:oleObj>
              </mc:Choice>
              <mc:Fallback>
                <p:oleObj name="Equation" r:id="rId10" imgW="7617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49" y="1774145"/>
                        <a:ext cx="16065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0969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Arrhenius Equation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18</a:t>
            </a:fld>
            <a:endParaRPr lang="sv-SE"/>
          </a:p>
        </p:txBody>
      </p:sp>
      <p:grpSp>
        <p:nvGrpSpPr>
          <p:cNvPr id="14" name="Grupp 9"/>
          <p:cNvGrpSpPr/>
          <p:nvPr/>
        </p:nvGrpSpPr>
        <p:grpSpPr>
          <a:xfrm>
            <a:off x="1031875" y="2991188"/>
            <a:ext cx="1990725" cy="603250"/>
            <a:chOff x="1031875" y="2444750"/>
            <a:chExt cx="1990725" cy="603250"/>
          </a:xfrm>
        </p:grpSpPr>
        <p:graphicFrame>
          <p:nvGraphicFramePr>
            <p:cNvPr id="15" name="Object 2"/>
            <p:cNvGraphicFramePr>
              <a:graphicFrameLocks noChangeAspect="1"/>
            </p:cNvGraphicFramePr>
            <p:nvPr/>
          </p:nvGraphicFramePr>
          <p:xfrm>
            <a:off x="1074738" y="2468225"/>
            <a:ext cx="1814512" cy="5000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7167" name="Equation" r:id="rId3" imgW="736560" imgH="203040" progId="Equation.3">
                    <p:embed/>
                  </p:oleObj>
                </mc:Choice>
                <mc:Fallback>
                  <p:oleObj name="Equation" r:id="rId3" imgW="736560" imgH="20304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74738" y="2468225"/>
                          <a:ext cx="1814512" cy="5000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Rektangel 6"/>
            <p:cNvSpPr/>
            <p:nvPr/>
          </p:nvSpPr>
          <p:spPr>
            <a:xfrm>
              <a:off x="1031875" y="2444750"/>
              <a:ext cx="1990725" cy="603250"/>
            </a:xfrm>
            <a:prstGeom prst="rect">
              <a:avLst/>
            </a:prstGeom>
            <a:noFill/>
            <a:ln>
              <a:solidFill>
                <a:srgbClr val="C6491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7" name="Rektangel 10"/>
          <p:cNvSpPr/>
          <p:nvPr/>
        </p:nvSpPr>
        <p:spPr>
          <a:xfrm>
            <a:off x="914400" y="1544638"/>
            <a:ext cx="7772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 (Body)"/>
              </a:rPr>
              <a:t>k is the </a:t>
            </a:r>
            <a:r>
              <a:rPr lang="sv-SE" sz="2600" dirty="0" err="1" smtClean="0">
                <a:latin typeface="arial (Body)"/>
              </a:rPr>
              <a:t>specific</a:t>
            </a:r>
            <a:r>
              <a:rPr lang="sv-SE" sz="2600" dirty="0" smtClean="0">
                <a:latin typeface="arial (Body)"/>
              </a:rPr>
              <a:t> </a:t>
            </a:r>
            <a:r>
              <a:rPr lang="sv-SE" sz="2600" dirty="0" err="1" smtClean="0">
                <a:latin typeface="arial (Body)"/>
              </a:rPr>
              <a:t>reaction</a:t>
            </a:r>
            <a:r>
              <a:rPr lang="sv-SE" sz="2600" dirty="0" smtClean="0">
                <a:latin typeface="arial (Body)"/>
              </a:rPr>
              <a:t> rate (</a:t>
            </a:r>
            <a:r>
              <a:rPr lang="sv-SE" sz="2600" dirty="0" err="1" smtClean="0">
                <a:latin typeface="arial (Body)"/>
              </a:rPr>
              <a:t>constant</a:t>
            </a:r>
            <a:r>
              <a:rPr lang="sv-SE" sz="2600" dirty="0" smtClean="0">
                <a:latin typeface="arial (Body)"/>
              </a:rPr>
              <a:t>) and is given by the Arrhenius </a:t>
            </a:r>
            <a:r>
              <a:rPr lang="sv-SE" sz="2600" dirty="0" err="1" smtClean="0">
                <a:latin typeface="arial (Body)"/>
              </a:rPr>
              <a:t>Equation</a:t>
            </a:r>
            <a:r>
              <a:rPr lang="sv-SE" sz="2600" dirty="0" smtClean="0">
                <a:latin typeface="arial (Body)"/>
              </a:rPr>
              <a:t>.</a:t>
            </a:r>
          </a:p>
          <a:p>
            <a:pPr>
              <a:spcBef>
                <a:spcPts val="1200"/>
              </a:spcBef>
              <a:buNone/>
            </a:pPr>
            <a:r>
              <a:rPr lang="sv-SE" sz="2600" dirty="0" smtClean="0">
                <a:latin typeface="arial (Body)"/>
              </a:rPr>
              <a:t>where:</a:t>
            </a:r>
          </a:p>
        </p:txBody>
      </p:sp>
      <p:grpSp>
        <p:nvGrpSpPr>
          <p:cNvPr id="18" name="Grupp 19"/>
          <p:cNvGrpSpPr/>
          <p:nvPr/>
        </p:nvGrpSpPr>
        <p:grpSpPr>
          <a:xfrm>
            <a:off x="1861080" y="4053363"/>
            <a:ext cx="4405840" cy="2162349"/>
            <a:chOff x="2700867" y="4376088"/>
            <a:chExt cx="4405840" cy="2162349"/>
          </a:xfrm>
        </p:grpSpPr>
        <p:graphicFrame>
          <p:nvGraphicFramePr>
            <p:cNvPr id="19" name="Object 5"/>
            <p:cNvGraphicFramePr>
              <a:graphicFrameLocks noChangeAspect="1"/>
            </p:cNvGraphicFramePr>
            <p:nvPr/>
          </p:nvGraphicFramePr>
          <p:xfrm>
            <a:off x="5029832" y="4521201"/>
            <a:ext cx="2076875" cy="14393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7168" name="Equation" r:id="rId5" imgW="901180" imgH="621351" progId="Equation.3">
                    <p:embed/>
                  </p:oleObj>
                </mc:Choice>
                <mc:Fallback>
                  <p:oleObj name="Equation" r:id="rId5" imgW="901180" imgH="621351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29832" y="4521201"/>
                          <a:ext cx="2076875" cy="14393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0" name="Grupp 16"/>
            <p:cNvGrpSpPr/>
            <p:nvPr/>
          </p:nvGrpSpPr>
          <p:grpSpPr>
            <a:xfrm>
              <a:off x="3021806" y="4376088"/>
              <a:ext cx="1644505" cy="1644505"/>
              <a:chOff x="3021806" y="4376088"/>
              <a:chExt cx="1644505" cy="1644505"/>
            </a:xfrm>
          </p:grpSpPr>
          <p:grpSp>
            <p:nvGrpSpPr>
              <p:cNvPr id="32" name="Grupp 14"/>
              <p:cNvGrpSpPr/>
              <p:nvPr/>
            </p:nvGrpSpPr>
            <p:grpSpPr>
              <a:xfrm>
                <a:off x="3021806" y="4376088"/>
                <a:ext cx="1644505" cy="1644505"/>
                <a:chOff x="3021806" y="4376088"/>
                <a:chExt cx="1644505" cy="1644505"/>
              </a:xfrm>
            </p:grpSpPr>
            <p:cxnSp>
              <p:nvCxnSpPr>
                <p:cNvPr id="34" name="Rak 12"/>
                <p:cNvCxnSpPr/>
                <p:nvPr/>
              </p:nvCxnSpPr>
              <p:spPr>
                <a:xfrm rot="5400000">
                  <a:off x="2200348" y="5197547"/>
                  <a:ext cx="1644505" cy="1588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Rak 13"/>
                <p:cNvCxnSpPr/>
                <p:nvPr/>
              </p:nvCxnSpPr>
              <p:spPr>
                <a:xfrm>
                  <a:off x="3021806" y="6018212"/>
                  <a:ext cx="1644505" cy="1588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3" name="Frihandsfigur 15"/>
              <p:cNvSpPr/>
              <p:nvPr/>
            </p:nvSpPr>
            <p:spPr>
              <a:xfrm>
                <a:off x="3031067" y="4572000"/>
                <a:ext cx="1625600" cy="1439333"/>
              </a:xfrm>
              <a:custGeom>
                <a:avLst/>
                <a:gdLst>
                  <a:gd name="connsiteX0" fmla="*/ 0 w 1625600"/>
                  <a:gd name="connsiteY0" fmla="*/ 1439333 h 1439333"/>
                  <a:gd name="connsiteX1" fmla="*/ 677333 w 1625600"/>
                  <a:gd name="connsiteY1" fmla="*/ 1117600 h 1439333"/>
                  <a:gd name="connsiteX2" fmla="*/ 897466 w 1625600"/>
                  <a:gd name="connsiteY2" fmla="*/ 237067 h 1439333"/>
                  <a:gd name="connsiteX3" fmla="*/ 1625600 w 1625600"/>
                  <a:gd name="connsiteY3" fmla="*/ 0 h 14393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25600" h="1439333">
                    <a:moveTo>
                      <a:pt x="0" y="1439333"/>
                    </a:moveTo>
                    <a:cubicBezTo>
                      <a:pt x="263877" y="1378655"/>
                      <a:pt x="527755" y="1317978"/>
                      <a:pt x="677333" y="1117600"/>
                    </a:cubicBezTo>
                    <a:cubicBezTo>
                      <a:pt x="826911" y="917222"/>
                      <a:pt x="739422" y="423334"/>
                      <a:pt x="897466" y="237067"/>
                    </a:cubicBezTo>
                    <a:cubicBezTo>
                      <a:pt x="1055510" y="50800"/>
                      <a:pt x="1625600" y="0"/>
                      <a:pt x="1625600" y="0"/>
                    </a:cubicBezTo>
                  </a:path>
                </a:pathLst>
              </a:cu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21" name="textruta 17"/>
            <p:cNvSpPr txBox="1"/>
            <p:nvPr/>
          </p:nvSpPr>
          <p:spPr>
            <a:xfrm>
              <a:off x="2700867" y="5064443"/>
              <a:ext cx="6604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/>
                <a:t>k</a:t>
              </a:r>
              <a:endParaRPr lang="sv-SE" sz="2600" dirty="0"/>
            </a:p>
          </p:txBody>
        </p:sp>
        <p:sp>
          <p:nvSpPr>
            <p:cNvPr id="26" name="textruta 18"/>
            <p:cNvSpPr txBox="1"/>
            <p:nvPr/>
          </p:nvSpPr>
          <p:spPr>
            <a:xfrm>
              <a:off x="3615267" y="6045994"/>
              <a:ext cx="6604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/>
                <a:t>T</a:t>
              </a:r>
              <a:endParaRPr lang="sv-SE" sz="26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Arrhenius Equation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19</a:t>
            </a:fld>
            <a:endParaRPr lang="sv-SE"/>
          </a:p>
        </p:txBody>
      </p:sp>
      <p:sp>
        <p:nvSpPr>
          <p:cNvPr id="18" name="Rektangel 11"/>
          <p:cNvSpPr/>
          <p:nvPr/>
        </p:nvSpPr>
        <p:spPr>
          <a:xfrm>
            <a:off x="914400" y="1417638"/>
            <a:ext cx="74803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 (Body)"/>
              </a:rPr>
              <a:t>where:</a:t>
            </a:r>
          </a:p>
          <a:p>
            <a:pPr>
              <a:spcAft>
                <a:spcPts val="600"/>
              </a:spcAft>
              <a:buNone/>
            </a:pPr>
            <a:r>
              <a:rPr lang="sv-SE" sz="2400" dirty="0" smtClean="0">
                <a:latin typeface="arial (Body)"/>
              </a:rPr>
              <a:t>E = Activation energy (cal/mol)</a:t>
            </a:r>
          </a:p>
          <a:p>
            <a:pPr>
              <a:spcAft>
                <a:spcPts val="600"/>
              </a:spcAft>
              <a:buNone/>
            </a:pPr>
            <a:r>
              <a:rPr lang="sv-SE" sz="2400" dirty="0" smtClean="0">
                <a:latin typeface="arial (Body)"/>
              </a:rPr>
              <a:t>R = Gas constant (cal/mol*K)</a:t>
            </a:r>
          </a:p>
          <a:p>
            <a:pPr>
              <a:spcAft>
                <a:spcPts val="600"/>
              </a:spcAft>
              <a:buNone/>
            </a:pPr>
            <a:r>
              <a:rPr lang="sv-SE" sz="2400" dirty="0" smtClean="0">
                <a:latin typeface="arial (Body)"/>
              </a:rPr>
              <a:t>T = Temperature (K)</a:t>
            </a:r>
          </a:p>
          <a:p>
            <a:pPr>
              <a:spcAft>
                <a:spcPts val="600"/>
              </a:spcAft>
              <a:buNone/>
            </a:pPr>
            <a:r>
              <a:rPr lang="sv-SE" sz="2400" dirty="0" smtClean="0">
                <a:latin typeface="arial (Body)"/>
              </a:rPr>
              <a:t>A = Frequency factor (same units as rate constant k)</a:t>
            </a:r>
          </a:p>
          <a:p>
            <a:pPr>
              <a:spcAft>
                <a:spcPts val="600"/>
              </a:spcAft>
              <a:buNone/>
            </a:pPr>
            <a:r>
              <a:rPr lang="sv-SE" sz="2400" dirty="0" smtClean="0">
                <a:latin typeface="arial (Body)"/>
              </a:rPr>
              <a:t>(units of A, and k, depend on overall reaction order)</a:t>
            </a:r>
          </a:p>
        </p:txBody>
      </p:sp>
      <p:pic>
        <p:nvPicPr>
          <p:cNvPr id="20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1400" y="3977364"/>
            <a:ext cx="3048825" cy="2678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5449" y="4392951"/>
            <a:ext cx="2279651" cy="677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Lecture 3 – </a:t>
            </a:r>
            <a:r>
              <a:rPr lang="sv-SE" b="1" dirty="0" smtClean="0"/>
              <a:t>Thursday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ln>
            <a:noFill/>
          </a:ln>
        </p:spPr>
        <p:txBody>
          <a:bodyPr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Review of Lectures 1 and 2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Building Block 1</a:t>
            </a:r>
          </a:p>
          <a:p>
            <a:pPr lvl="1"/>
            <a:r>
              <a:rPr lang="en-US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  <a:latin typeface="Arial" pitchFamily="34" charset="0"/>
                <a:cs typeface="Arial" pitchFamily="34" charset="0"/>
              </a:rPr>
              <a:t>Mole Balances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(Review)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Size CSTRs and PFRs given –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 f(X)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Conversion for Reactors in Series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Building Block 2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ln w="12700">
                  <a:noFill/>
                  <a:prstDash val="solid"/>
                </a:ln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</a:t>
            </a:r>
            <a:r>
              <a:rPr lang="en-US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n w="12700">
                  <a:noFill/>
                  <a:prstDash val="solid"/>
                </a:ln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Laws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Reaction Orders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Arrhenius Equation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Activation Energy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Effect of Temperature </a:t>
            </a:r>
          </a:p>
          <a:p>
            <a:endParaRPr lang="sv-SE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2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Reaction Coordinate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20</a:t>
            </a:fld>
            <a:endParaRPr lang="sv-SE"/>
          </a:p>
        </p:txBody>
      </p:sp>
      <p:sp>
        <p:nvSpPr>
          <p:cNvPr id="18" name="Rektangel 11"/>
          <p:cNvSpPr/>
          <p:nvPr/>
        </p:nvSpPr>
        <p:spPr>
          <a:xfrm>
            <a:off x="914400" y="1417638"/>
            <a:ext cx="74803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 smtClean="0">
                <a:latin typeface="arial (Body)"/>
              </a:rPr>
              <a:t>The activation energy can be thought of as a barrier to the reaction. One way to view the barrier to a reaction is through the reaction coordinates. These coordinates denote the energy of the system as a function of progress along the reaction path. For the reaction:</a:t>
            </a:r>
          </a:p>
          <a:p>
            <a:pPr>
              <a:buNone/>
            </a:pPr>
            <a:endParaRPr lang="sv-SE" sz="2400" dirty="0" smtClean="0">
              <a:latin typeface="arial (Body)"/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2428874" y="3473895"/>
          <a:ext cx="4718050" cy="437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199" name="Equation" r:id="rId3" imgW="2031840" imgH="177480" progId="Equation.3">
                  <p:embed/>
                </p:oleObj>
              </mc:Choice>
              <mc:Fallback>
                <p:oleObj name="Equation" r:id="rId3" imgW="2031840" imgH="177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74" y="3473895"/>
                        <a:ext cx="4718050" cy="4377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9"/>
          <p:cNvSpPr/>
          <p:nvPr/>
        </p:nvSpPr>
        <p:spPr>
          <a:xfrm>
            <a:off x="603504" y="5041900"/>
            <a:ext cx="75057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2500" dirty="0" smtClean="0">
                <a:latin typeface="arial (Body)"/>
              </a:rPr>
              <a:t>The reaction coordinate is: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25999" y="4000501"/>
            <a:ext cx="4099276" cy="266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21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22562" name="Picture 2" descr="C:\Users\Shih\Desktop\CRE 4th ed.pdf - Adobe Reader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1304" y="760964"/>
            <a:ext cx="7905496" cy="52588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Collision Theory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22</a:t>
            </a:fld>
            <a:endParaRPr lang="sv-SE"/>
          </a:p>
        </p:txBody>
      </p:sp>
      <p:pic>
        <p:nvPicPr>
          <p:cNvPr id="5" name="Picture 2" descr="C:\Users\Shih\Desktop\CRE 4th ed.pdf - Adobe Reader_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85900" y="1903308"/>
            <a:ext cx="6299200" cy="33783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Why is there an Activation Energy?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23</a:t>
            </a:fld>
            <a:endParaRPr lang="sv-SE"/>
          </a:p>
        </p:txBody>
      </p:sp>
      <p:sp>
        <p:nvSpPr>
          <p:cNvPr id="7" name="Rektangel 11"/>
          <p:cNvSpPr/>
          <p:nvPr/>
        </p:nvSpPr>
        <p:spPr>
          <a:xfrm>
            <a:off x="914400" y="1447800"/>
            <a:ext cx="75057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v-SE" sz="2500" dirty="0" err="1" smtClean="0">
                <a:latin typeface="arial (Body)"/>
              </a:rPr>
              <a:t>We</a:t>
            </a:r>
            <a:r>
              <a:rPr lang="sv-SE" sz="2500" dirty="0" smtClean="0">
                <a:latin typeface="arial (Body)"/>
              </a:rPr>
              <a:t> </a:t>
            </a:r>
            <a:r>
              <a:rPr lang="sv-SE" sz="2500" dirty="0" err="1" smtClean="0">
                <a:latin typeface="arial (Body)"/>
              </a:rPr>
              <a:t>see</a:t>
            </a:r>
            <a:r>
              <a:rPr lang="sv-SE" sz="2500" dirty="0" smtClean="0">
                <a:latin typeface="arial (Body)"/>
              </a:rPr>
              <a:t> that for the </a:t>
            </a:r>
            <a:r>
              <a:rPr lang="sv-SE" sz="2500" dirty="0" err="1" smtClean="0">
                <a:latin typeface="arial (Body)"/>
              </a:rPr>
              <a:t>reaction</a:t>
            </a:r>
            <a:r>
              <a:rPr lang="sv-SE" sz="2500" dirty="0" smtClean="0">
                <a:latin typeface="arial (Body)"/>
              </a:rPr>
              <a:t> to </a:t>
            </a:r>
            <a:r>
              <a:rPr lang="sv-SE" sz="2500" dirty="0" err="1" smtClean="0">
                <a:latin typeface="arial (Body)"/>
              </a:rPr>
              <a:t>occur</a:t>
            </a:r>
            <a:r>
              <a:rPr lang="sv-SE" sz="2500" dirty="0" smtClean="0">
                <a:latin typeface="arial (Body)"/>
              </a:rPr>
              <a:t>, the </a:t>
            </a:r>
            <a:r>
              <a:rPr lang="sv-SE" sz="2500" dirty="0" err="1" smtClean="0">
                <a:latin typeface="arial (Body)"/>
              </a:rPr>
              <a:t>reactants</a:t>
            </a:r>
            <a:r>
              <a:rPr lang="sv-SE" sz="2500" dirty="0" smtClean="0">
                <a:latin typeface="arial (Body)"/>
              </a:rPr>
              <a:t> must </a:t>
            </a:r>
            <a:r>
              <a:rPr lang="sv-SE" sz="2500" dirty="0" err="1" smtClean="0">
                <a:latin typeface="arial (Body)"/>
              </a:rPr>
              <a:t>overcome</a:t>
            </a:r>
            <a:r>
              <a:rPr lang="sv-SE" sz="2500" dirty="0" smtClean="0">
                <a:latin typeface="arial (Body)"/>
              </a:rPr>
              <a:t> an </a:t>
            </a:r>
            <a:r>
              <a:rPr lang="sv-SE" sz="2500" dirty="0" err="1" smtClean="0">
                <a:latin typeface="arial (Body)"/>
              </a:rPr>
              <a:t>energy</a:t>
            </a:r>
            <a:r>
              <a:rPr lang="sv-SE" sz="2500" dirty="0" smtClean="0">
                <a:latin typeface="arial (Body)"/>
              </a:rPr>
              <a:t> </a:t>
            </a:r>
            <a:r>
              <a:rPr lang="sv-SE" sz="2500" dirty="0" err="1" smtClean="0">
                <a:latin typeface="arial (Body)"/>
              </a:rPr>
              <a:t>barrier</a:t>
            </a:r>
            <a:r>
              <a:rPr lang="sv-SE" sz="2500" dirty="0" smtClean="0">
                <a:latin typeface="arial (Body)"/>
              </a:rPr>
              <a:t> or </a:t>
            </a:r>
            <a:r>
              <a:rPr lang="sv-SE" sz="2500" dirty="0" err="1" smtClean="0">
                <a:latin typeface="arial (Body)"/>
              </a:rPr>
              <a:t>activation</a:t>
            </a:r>
            <a:r>
              <a:rPr lang="sv-SE" sz="2500" dirty="0" smtClean="0">
                <a:latin typeface="arial (Body)"/>
              </a:rPr>
              <a:t> </a:t>
            </a:r>
            <a:r>
              <a:rPr lang="sv-SE" sz="2500" dirty="0" err="1" smtClean="0">
                <a:latin typeface="arial (Body)"/>
              </a:rPr>
              <a:t>energy</a:t>
            </a:r>
            <a:r>
              <a:rPr lang="sv-SE" sz="2500" dirty="0" smtClean="0">
                <a:latin typeface="arial (Body)"/>
              </a:rPr>
              <a:t> E</a:t>
            </a:r>
            <a:r>
              <a:rPr lang="sv-SE" sz="2500" baseline="-25000" dirty="0" smtClean="0">
                <a:latin typeface="arial (Body)"/>
              </a:rPr>
              <a:t>A</a:t>
            </a:r>
            <a:r>
              <a:rPr lang="sv-SE" sz="2500" dirty="0" smtClean="0">
                <a:latin typeface="arial (Body)"/>
              </a:rPr>
              <a:t>. The energy to overcome their barrier comes from the transfer of the kinetic energy from molecular collisions to internal energy (e.g. </a:t>
            </a:r>
            <a:r>
              <a:rPr lang="sv-SE" sz="2500" dirty="0" err="1" smtClean="0">
                <a:latin typeface="arial (Body)"/>
              </a:rPr>
              <a:t>Vibrational</a:t>
            </a:r>
            <a:r>
              <a:rPr lang="sv-SE" sz="2500" dirty="0" smtClean="0">
                <a:latin typeface="arial (Body)"/>
              </a:rPr>
              <a:t> Energy).</a:t>
            </a:r>
          </a:p>
          <a:p>
            <a:pPr>
              <a:buNone/>
            </a:pPr>
            <a:endParaRPr lang="sv-SE" sz="2500" dirty="0" smtClean="0">
              <a:latin typeface="arial (Body)"/>
            </a:endParaRPr>
          </a:p>
        </p:txBody>
      </p:sp>
      <p:sp>
        <p:nvSpPr>
          <p:cNvPr id="8" name="Rektangel 12"/>
          <p:cNvSpPr/>
          <p:nvPr/>
        </p:nvSpPr>
        <p:spPr>
          <a:xfrm>
            <a:off x="930275" y="3962400"/>
            <a:ext cx="75057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sv-SE" sz="2500" dirty="0" smtClean="0">
                <a:latin typeface="arial (Body)"/>
              </a:rPr>
              <a:t>The molecules need energy to disort or stretch their bonds in order to break them and thus form new bonds</a:t>
            </a:r>
          </a:p>
          <a:p>
            <a:pPr marL="342900" indent="-342900" algn="just">
              <a:buAutoNum type="arabicPeriod"/>
            </a:pPr>
            <a:r>
              <a:rPr lang="sv-SE" sz="2500" dirty="0" smtClean="0">
                <a:latin typeface="arial (Body)"/>
              </a:rPr>
              <a:t>As the reacting molecules come close together they must overcome both stearic and electron repulsion forces in order to react.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Distribution of Velocities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24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717804" y="1447800"/>
            <a:ext cx="7772400" cy="4572000"/>
          </a:xfrm>
        </p:spPr>
        <p:txBody>
          <a:bodyPr/>
          <a:lstStyle/>
          <a:p>
            <a:pPr>
              <a:buNone/>
            </a:pPr>
            <a:r>
              <a:rPr lang="sv-SE" dirty="0" smtClean="0">
                <a:latin typeface="arial (Body)"/>
              </a:rPr>
              <a:t>	We will use the Maxwell-Boltzmann Distribution of Molecular Velocities. For a species af mass m, the Maxwell distribution of velocities (relative velocities) is:</a:t>
            </a:r>
          </a:p>
          <a:p>
            <a:pPr>
              <a:buNone/>
            </a:pPr>
            <a:endParaRPr lang="sv-SE" dirty="0">
              <a:latin typeface="arial (Body)"/>
            </a:endParaRPr>
          </a:p>
          <a:p>
            <a:pPr>
              <a:buNone/>
            </a:pPr>
            <a:endParaRPr lang="sv-SE" dirty="0" smtClean="0">
              <a:latin typeface="arial (Body)"/>
            </a:endParaRPr>
          </a:p>
          <a:p>
            <a:pPr>
              <a:buNone/>
            </a:pPr>
            <a:endParaRPr lang="sv-SE" dirty="0">
              <a:latin typeface="arial (Body)"/>
            </a:endParaRPr>
          </a:p>
          <a:p>
            <a:pPr>
              <a:buNone/>
            </a:pPr>
            <a:endParaRPr lang="sv-SE" dirty="0" smtClean="0">
              <a:latin typeface="arial (Body)"/>
            </a:endParaRPr>
          </a:p>
          <a:p>
            <a:pPr>
              <a:buNone/>
            </a:pPr>
            <a:r>
              <a:rPr lang="sv-SE" dirty="0" smtClean="0">
                <a:latin typeface="arial (Body)"/>
              </a:rPr>
              <a:t>f(U,T)dU represents the fraction of velocities between U and (U+dU).  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3502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9041390"/>
              </p:ext>
            </p:extLst>
          </p:nvPr>
        </p:nvGraphicFramePr>
        <p:xfrm>
          <a:off x="1241425" y="3327400"/>
          <a:ext cx="702945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7386" name="Equation" r:id="rId3" imgW="2793960" imgH="507960" progId="Equation.DSMT4">
                  <p:embed/>
                </p:oleObj>
              </mc:Choice>
              <mc:Fallback>
                <p:oleObj name="Equation" r:id="rId3" imgW="279396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1425" y="3327400"/>
                        <a:ext cx="702945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5455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Distribution of Velocities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25</a:t>
            </a:fld>
            <a:endParaRPr lang="sv-SE"/>
          </a:p>
        </p:txBody>
      </p:sp>
      <p:sp>
        <p:nvSpPr>
          <p:cNvPr id="9" name="Platshållare för innehåll 6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>
            <a:normAutofit/>
          </a:bodyPr>
          <a:lstStyle/>
          <a:p>
            <a:pPr>
              <a:buNone/>
            </a:pPr>
            <a:endParaRPr lang="sv-SE" sz="2000" dirty="0" smtClean="0"/>
          </a:p>
          <a:p>
            <a:pPr>
              <a:buNone/>
            </a:pPr>
            <a:endParaRPr lang="sv-SE" sz="2000" dirty="0" smtClean="0"/>
          </a:p>
          <a:p>
            <a:pPr>
              <a:buNone/>
            </a:pPr>
            <a:endParaRPr lang="sv-SE" sz="2000" dirty="0" smtClean="0"/>
          </a:p>
          <a:p>
            <a:pPr>
              <a:buNone/>
            </a:pPr>
            <a:endParaRPr lang="sv-SE" sz="2000" dirty="0" smtClean="0"/>
          </a:p>
          <a:p>
            <a:pPr>
              <a:buNone/>
            </a:pPr>
            <a:endParaRPr lang="sv-SE" sz="2000" dirty="0" smtClean="0"/>
          </a:p>
          <a:p>
            <a:pPr>
              <a:buNone/>
            </a:pPr>
            <a:endParaRPr lang="sv-SE" sz="2000" dirty="0" smtClean="0"/>
          </a:p>
        </p:txBody>
      </p:sp>
      <p:sp>
        <p:nvSpPr>
          <p:cNvPr id="10" name="Rektangel 10"/>
          <p:cNvSpPr/>
          <p:nvPr/>
        </p:nvSpPr>
        <p:spPr>
          <a:xfrm>
            <a:off x="930275" y="1707065"/>
            <a:ext cx="7772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 (Body)"/>
              </a:rPr>
              <a:t>A plot of the distribution function, </a:t>
            </a:r>
            <a:r>
              <a:rPr lang="sv-SE" sz="2600" i="1" dirty="0" smtClean="0">
                <a:latin typeface="arial (Body)"/>
              </a:rPr>
              <a:t>f</a:t>
            </a:r>
            <a:r>
              <a:rPr lang="sv-SE" sz="2600" dirty="0" smtClean="0">
                <a:latin typeface="arial (Body)"/>
              </a:rPr>
              <a:t>(U,T), is shown as a function of U: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930275" y="2447217"/>
            <a:ext cx="7289800" cy="4077726"/>
            <a:chOff x="930275" y="2447217"/>
            <a:chExt cx="7289800" cy="4077726"/>
          </a:xfrm>
        </p:grpSpPr>
        <p:grpSp>
          <p:nvGrpSpPr>
            <p:cNvPr id="12" name="Grupp 19"/>
            <p:cNvGrpSpPr/>
            <p:nvPr/>
          </p:nvGrpSpPr>
          <p:grpSpPr>
            <a:xfrm>
              <a:off x="930275" y="2447217"/>
              <a:ext cx="7289800" cy="4077726"/>
              <a:chOff x="-604059" y="2732110"/>
              <a:chExt cx="7289800" cy="4077726"/>
            </a:xfrm>
          </p:grpSpPr>
          <p:sp>
            <p:nvSpPr>
              <p:cNvPr id="14" name="Rektangel 11"/>
              <p:cNvSpPr/>
              <p:nvPr/>
            </p:nvSpPr>
            <p:spPr>
              <a:xfrm>
                <a:off x="-604059" y="6317393"/>
                <a:ext cx="7289800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buNone/>
                </a:pPr>
                <a:r>
                  <a:rPr lang="sv-SE" sz="2600" dirty="0" smtClean="0">
                    <a:latin typeface="arial (Body)"/>
                  </a:rPr>
                  <a:t>Maxwell-Boltzmann Distribution of velocities.</a:t>
                </a:r>
                <a:endParaRPr lang="sv-SE" sz="2600" dirty="0">
                  <a:latin typeface="arial (Body)"/>
                </a:endParaRPr>
              </a:p>
            </p:txBody>
          </p:sp>
          <p:grpSp>
            <p:nvGrpSpPr>
              <p:cNvPr id="15" name="Grupp 27"/>
              <p:cNvGrpSpPr/>
              <p:nvPr/>
            </p:nvGrpSpPr>
            <p:grpSpPr>
              <a:xfrm>
                <a:off x="1029838" y="2732110"/>
                <a:ext cx="4067093" cy="3287690"/>
                <a:chOff x="914400" y="4125180"/>
                <a:chExt cx="2836022" cy="2292537"/>
              </a:xfrm>
            </p:grpSpPr>
            <p:grpSp>
              <p:nvGrpSpPr>
                <p:cNvPr id="16" name="Grupp 26"/>
                <p:cNvGrpSpPr/>
                <p:nvPr/>
              </p:nvGrpSpPr>
              <p:grpSpPr>
                <a:xfrm>
                  <a:off x="914400" y="4307264"/>
                  <a:ext cx="2048622" cy="2110453"/>
                  <a:chOff x="914400" y="4307264"/>
                  <a:chExt cx="892552" cy="919491"/>
                </a:xfrm>
              </p:grpSpPr>
              <p:cxnSp>
                <p:nvCxnSpPr>
                  <p:cNvPr id="20" name="Rak 17"/>
                  <p:cNvCxnSpPr/>
                  <p:nvPr/>
                </p:nvCxnSpPr>
                <p:spPr>
                  <a:xfrm rot="16200000" flipH="1">
                    <a:off x="468918" y="4752746"/>
                    <a:ext cx="892552" cy="1588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Rak 18"/>
                  <p:cNvCxnSpPr/>
                  <p:nvPr/>
                </p:nvCxnSpPr>
                <p:spPr>
                  <a:xfrm rot="10800000" flipH="1">
                    <a:off x="914400" y="5197434"/>
                    <a:ext cx="892552" cy="158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2" name="Frihandsfigur 21"/>
                  <p:cNvSpPr/>
                  <p:nvPr/>
                </p:nvSpPr>
                <p:spPr>
                  <a:xfrm>
                    <a:off x="965200" y="4357512"/>
                    <a:ext cx="355600" cy="850900"/>
                  </a:xfrm>
                  <a:custGeom>
                    <a:avLst/>
                    <a:gdLst>
                      <a:gd name="connsiteX0" fmla="*/ 0 w 355600"/>
                      <a:gd name="connsiteY0" fmla="*/ 832555 h 850900"/>
                      <a:gd name="connsiteX1" fmla="*/ 101600 w 355600"/>
                      <a:gd name="connsiteY1" fmla="*/ 19755 h 850900"/>
                      <a:gd name="connsiteX2" fmla="*/ 169333 w 355600"/>
                      <a:gd name="connsiteY2" fmla="*/ 714022 h 850900"/>
                      <a:gd name="connsiteX3" fmla="*/ 355600 w 355600"/>
                      <a:gd name="connsiteY3" fmla="*/ 841022 h 850900"/>
                      <a:gd name="connsiteX4" fmla="*/ 355600 w 355600"/>
                      <a:gd name="connsiteY4" fmla="*/ 841022 h 8509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55600" h="850900">
                        <a:moveTo>
                          <a:pt x="0" y="832555"/>
                        </a:moveTo>
                        <a:cubicBezTo>
                          <a:pt x="36689" y="436033"/>
                          <a:pt x="73378" y="39511"/>
                          <a:pt x="101600" y="19755"/>
                        </a:cubicBezTo>
                        <a:cubicBezTo>
                          <a:pt x="129822" y="0"/>
                          <a:pt x="127000" y="577144"/>
                          <a:pt x="169333" y="714022"/>
                        </a:cubicBezTo>
                        <a:cubicBezTo>
                          <a:pt x="211666" y="850900"/>
                          <a:pt x="355600" y="841022"/>
                          <a:pt x="355600" y="841022"/>
                        </a:cubicBezTo>
                        <a:lnTo>
                          <a:pt x="355600" y="841022"/>
                        </a:lnTo>
                      </a:path>
                    </a:pathLst>
                  </a:cu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sv-SE" sz="2600"/>
                  </a:p>
                </p:txBody>
              </p:sp>
              <p:sp>
                <p:nvSpPr>
                  <p:cNvPr id="23" name="Frihandsfigur 22"/>
                  <p:cNvSpPr/>
                  <p:nvPr/>
                </p:nvSpPr>
                <p:spPr>
                  <a:xfrm>
                    <a:off x="1143000" y="4552244"/>
                    <a:ext cx="517878" cy="674511"/>
                  </a:xfrm>
                  <a:custGeom>
                    <a:avLst/>
                    <a:gdLst>
                      <a:gd name="connsiteX0" fmla="*/ 0 w 517878"/>
                      <a:gd name="connsiteY0" fmla="*/ 637823 h 674511"/>
                      <a:gd name="connsiteX1" fmla="*/ 270933 w 517878"/>
                      <a:gd name="connsiteY1" fmla="*/ 11289 h 674511"/>
                      <a:gd name="connsiteX2" fmla="*/ 397933 w 517878"/>
                      <a:gd name="connsiteY2" fmla="*/ 570089 h 674511"/>
                      <a:gd name="connsiteX3" fmla="*/ 499533 w 517878"/>
                      <a:gd name="connsiteY3" fmla="*/ 637823 h 674511"/>
                      <a:gd name="connsiteX4" fmla="*/ 508000 w 517878"/>
                      <a:gd name="connsiteY4" fmla="*/ 646289 h 6745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17878" h="674511">
                        <a:moveTo>
                          <a:pt x="0" y="637823"/>
                        </a:moveTo>
                        <a:cubicBezTo>
                          <a:pt x="102305" y="330200"/>
                          <a:pt x="204611" y="22578"/>
                          <a:pt x="270933" y="11289"/>
                        </a:cubicBezTo>
                        <a:cubicBezTo>
                          <a:pt x="337255" y="0"/>
                          <a:pt x="359833" y="465667"/>
                          <a:pt x="397933" y="570089"/>
                        </a:cubicBezTo>
                        <a:cubicBezTo>
                          <a:pt x="436033" y="674511"/>
                          <a:pt x="481188" y="625123"/>
                          <a:pt x="499533" y="637823"/>
                        </a:cubicBezTo>
                        <a:cubicBezTo>
                          <a:pt x="517878" y="650523"/>
                          <a:pt x="508000" y="646289"/>
                          <a:pt x="508000" y="646289"/>
                        </a:cubicBezTo>
                      </a:path>
                    </a:pathLst>
                  </a:cu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sv-SE" sz="2600"/>
                  </a:p>
                </p:txBody>
              </p:sp>
            </p:grpSp>
            <p:sp>
              <p:nvSpPr>
                <p:cNvPr id="17" name="textruta 23"/>
                <p:cNvSpPr txBox="1"/>
                <p:nvPr/>
              </p:nvSpPr>
              <p:spPr>
                <a:xfrm>
                  <a:off x="2963022" y="4500220"/>
                  <a:ext cx="787400" cy="34338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 (Body)"/>
                    </a:rPr>
                    <a:t>T</a:t>
                  </a:r>
                  <a:r>
                    <a:rPr lang="sv-SE" sz="2600" baseline="-25000" dirty="0" smtClean="0">
                      <a:latin typeface="arial (Body)"/>
                    </a:rPr>
                    <a:t>2</a:t>
                  </a:r>
                  <a:r>
                    <a:rPr lang="sv-SE" sz="2600" dirty="0" smtClean="0">
                      <a:latin typeface="arial (Body)"/>
                    </a:rPr>
                    <a:t>&gt;T</a:t>
                  </a:r>
                  <a:r>
                    <a:rPr lang="sv-SE" sz="2600" baseline="-25000" dirty="0" smtClean="0">
                      <a:latin typeface="arial (Body)"/>
                    </a:rPr>
                    <a:t>1</a:t>
                  </a:r>
                  <a:endParaRPr lang="sv-SE" sz="2600" dirty="0">
                    <a:latin typeface="arial (Body)"/>
                  </a:endParaRPr>
                </a:p>
              </p:txBody>
            </p:sp>
            <p:sp>
              <p:nvSpPr>
                <p:cNvPr id="18" name="Rektangel 24"/>
                <p:cNvSpPr/>
                <p:nvPr/>
              </p:nvSpPr>
              <p:spPr>
                <a:xfrm>
                  <a:off x="1836203" y="4495223"/>
                  <a:ext cx="385104" cy="34338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sv-SE" sz="2600" dirty="0" smtClean="0">
                      <a:latin typeface="arial (Body)"/>
                    </a:rPr>
                    <a:t>T</a:t>
                  </a:r>
                  <a:r>
                    <a:rPr lang="sv-SE" sz="2600" baseline="-25000" dirty="0" smtClean="0">
                      <a:latin typeface="arial (Body)"/>
                    </a:rPr>
                    <a:t>2</a:t>
                  </a:r>
                  <a:endParaRPr lang="sv-SE" sz="2600" dirty="0">
                    <a:latin typeface="arial (Body)"/>
                  </a:endParaRPr>
                </a:p>
              </p:txBody>
            </p:sp>
            <p:sp>
              <p:nvSpPr>
                <p:cNvPr id="19" name="Rektangel 25"/>
                <p:cNvSpPr/>
                <p:nvPr/>
              </p:nvSpPr>
              <p:spPr>
                <a:xfrm>
                  <a:off x="1185968" y="4125180"/>
                  <a:ext cx="385104" cy="34338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sv-SE" sz="2600" dirty="0" smtClean="0">
                      <a:latin typeface="arial (Body)"/>
                    </a:rPr>
                    <a:t>T</a:t>
                  </a:r>
                  <a:r>
                    <a:rPr lang="sv-SE" sz="2600" baseline="-25000" dirty="0" smtClean="0">
                      <a:latin typeface="arial (Body)"/>
                    </a:rPr>
                    <a:t>1</a:t>
                  </a:r>
                  <a:endParaRPr lang="sv-SE" sz="2600" dirty="0">
                    <a:latin typeface="arial (Body)"/>
                  </a:endParaRPr>
                </a:p>
              </p:txBody>
            </p:sp>
          </p:grpSp>
        </p:grpSp>
        <p:sp>
          <p:nvSpPr>
            <p:cNvPr id="13" name="Rektangel 24"/>
            <p:cNvSpPr/>
            <p:nvPr/>
          </p:nvSpPr>
          <p:spPr>
            <a:xfrm>
              <a:off x="3886115" y="5710078"/>
              <a:ext cx="552271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 (Body)"/>
                </a:rPr>
                <a:t>U</a:t>
              </a:r>
              <a:endParaRPr lang="sv-SE" sz="2600" dirty="0">
                <a:latin typeface="arial (Body)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597508" y="3759880"/>
                <a:ext cx="137287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/>
                            </a:rPr>
                            <m:t>𝑈</m:t>
                          </m:r>
                          <m:r>
                            <a:rPr lang="en-US" sz="2800">
                              <a:latin typeface="Cambria Math"/>
                            </a:rPr>
                            <m:t>,</m:t>
                          </m:r>
                          <m:r>
                            <a:rPr lang="en-US" sz="2800" i="1">
                              <a:latin typeface="Cambria Math"/>
                            </a:rPr>
                            <m:t>𝑇</m:t>
                          </m:r>
                        </m:e>
                      </m:d>
                    </m:oMath>
                  </m:oMathPara>
                </a14:m>
                <a:endParaRPr lang="en-US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08" y="3759880"/>
                <a:ext cx="1372876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Distribution of Velocities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26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717804" y="1447800"/>
            <a:ext cx="77724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v-SE" sz="800" dirty="0" smtClean="0">
                <a:latin typeface="arial (Body)"/>
              </a:rPr>
              <a:t>  </a:t>
            </a:r>
          </a:p>
          <a:p>
            <a:pPr>
              <a:buNone/>
            </a:pPr>
            <a:r>
              <a:rPr lang="sv-SE" dirty="0" smtClean="0">
                <a:latin typeface="arial (Body)"/>
              </a:rPr>
              <a:t>Given</a:t>
            </a:r>
          </a:p>
          <a:p>
            <a:pPr>
              <a:buNone/>
            </a:pPr>
            <a:endParaRPr lang="sv-SE" sz="3200" dirty="0">
              <a:latin typeface="arial (Body)"/>
            </a:endParaRPr>
          </a:p>
          <a:p>
            <a:pPr>
              <a:buNone/>
            </a:pPr>
            <a:r>
              <a:rPr lang="sv-SE" dirty="0" smtClean="0">
                <a:latin typeface="arial (Body)"/>
              </a:rPr>
              <a:t>Let </a:t>
            </a:r>
          </a:p>
          <a:p>
            <a:pPr>
              <a:buNone/>
            </a:pPr>
            <a:endParaRPr lang="sv-SE" dirty="0">
              <a:latin typeface="arial (Body)"/>
            </a:endParaRPr>
          </a:p>
          <a:p>
            <a:pPr>
              <a:buNone/>
            </a:pPr>
            <a:endParaRPr lang="sv-SE" dirty="0" smtClean="0">
              <a:latin typeface="arial (Body)"/>
            </a:endParaRPr>
          </a:p>
          <a:p>
            <a:pPr>
              <a:buNone/>
            </a:pPr>
            <a:endParaRPr lang="sv-SE" dirty="0">
              <a:latin typeface="arial (Body)"/>
            </a:endParaRPr>
          </a:p>
          <a:p>
            <a:pPr>
              <a:buNone/>
            </a:pPr>
            <a:endParaRPr lang="sv-SE" dirty="0" smtClean="0">
              <a:latin typeface="arial (Body)"/>
            </a:endParaRPr>
          </a:p>
          <a:p>
            <a:pPr>
              <a:buNone/>
            </a:pPr>
            <a:r>
              <a:rPr lang="sv-SE" dirty="0">
                <a:latin typeface="arial (Body)"/>
              </a:rPr>
              <a:t>f</a:t>
            </a:r>
            <a:r>
              <a:rPr lang="sv-SE" dirty="0" smtClean="0">
                <a:latin typeface="arial (Body)"/>
              </a:rPr>
              <a:t>(E,T)dE represents the fraction of collisions that have energy between E and (E+dE)</a:t>
            </a:r>
            <a:endParaRPr lang="en-US" dirty="0"/>
          </a:p>
        </p:txBody>
      </p:sp>
      <p:graphicFrame>
        <p:nvGraphicFramePr>
          <p:cNvPr id="3502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488890"/>
              </p:ext>
            </p:extLst>
          </p:nvPr>
        </p:nvGraphicFramePr>
        <p:xfrm>
          <a:off x="1841500" y="1244600"/>
          <a:ext cx="702945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242" name="Equation" r:id="rId3" imgW="2793960" imgH="507960" progId="Equation.DSMT4">
                  <p:embed/>
                </p:oleObj>
              </mc:Choice>
              <mc:Fallback>
                <p:oleObj name="Equation" r:id="rId3" imgW="2793960" imgH="507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1244600"/>
                        <a:ext cx="702945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02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6597077"/>
              </p:ext>
            </p:extLst>
          </p:nvPr>
        </p:nvGraphicFramePr>
        <p:xfrm>
          <a:off x="1516063" y="2460625"/>
          <a:ext cx="1709737" cy="929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243" name="Equation" r:id="rId5" imgW="723600" imgH="393480" progId="Equation.3">
                  <p:embed/>
                </p:oleObj>
              </mc:Choice>
              <mc:Fallback>
                <p:oleObj name="Equation" r:id="rId5" imgW="7236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6063" y="2460625"/>
                        <a:ext cx="1709737" cy="9292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739938"/>
              </p:ext>
            </p:extLst>
          </p:nvPr>
        </p:nvGraphicFramePr>
        <p:xfrm>
          <a:off x="914400" y="3504160"/>
          <a:ext cx="5624513" cy="130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244" name="Equation" r:id="rId7" imgW="2234880" imgH="520560" progId="Equation.DSMT4">
                  <p:embed/>
                </p:oleObj>
              </mc:Choice>
              <mc:Fallback>
                <p:oleObj name="Equation" r:id="rId7" imgW="2234880" imgH="520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04160"/>
                        <a:ext cx="5624513" cy="130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ruta 5"/>
          <p:cNvSpPr txBox="1"/>
          <p:nvPr/>
        </p:nvSpPr>
        <p:spPr>
          <a:xfrm>
            <a:off x="603504" y="1697566"/>
            <a:ext cx="86389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>
                <a:latin typeface="arial (Body)"/>
              </a:rPr>
              <a:t>One such distribution of energies is in the following figure:</a:t>
            </a:r>
            <a:endParaRPr lang="sv-SE" sz="2400" dirty="0">
              <a:latin typeface="arial (Body)"/>
            </a:endParaRPr>
          </a:p>
        </p:txBody>
      </p:sp>
      <p:grpSp>
        <p:nvGrpSpPr>
          <p:cNvPr id="12" name="Grupp 11"/>
          <p:cNvGrpSpPr/>
          <p:nvPr/>
        </p:nvGrpSpPr>
        <p:grpSpPr>
          <a:xfrm>
            <a:off x="930274" y="850899"/>
            <a:ext cx="7750729" cy="807541"/>
            <a:chOff x="914400" y="486833"/>
            <a:chExt cx="7543800" cy="807541"/>
          </a:xfrm>
        </p:grpSpPr>
        <p:sp>
          <p:nvSpPr>
            <p:cNvPr id="9" name="Rektangel 8"/>
            <p:cNvSpPr/>
            <p:nvPr/>
          </p:nvSpPr>
          <p:spPr>
            <a:xfrm>
              <a:off x="914400" y="486833"/>
              <a:ext cx="7543800" cy="503767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 (Body)"/>
              </a:endParaRPr>
            </a:p>
          </p:txBody>
        </p:sp>
        <p:sp>
          <p:nvSpPr>
            <p:cNvPr id="11" name="Rektangel 10"/>
            <p:cNvSpPr/>
            <p:nvPr/>
          </p:nvSpPr>
          <p:spPr>
            <a:xfrm>
              <a:off x="914400" y="524933"/>
              <a:ext cx="7543800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sv-SE" sz="2200" dirty="0" smtClean="0">
                  <a:latin typeface="arial (Body)"/>
                </a:rPr>
                <a:t>f(E,T)dE=fraction of molecules with energies between E+dE</a:t>
              </a:r>
            </a:p>
          </p:txBody>
        </p:sp>
      </p:grpSp>
      <p:pic>
        <p:nvPicPr>
          <p:cNvPr id="261121" name="Picture 1"/>
          <p:cNvPicPr>
            <a:picLocks noChangeAspect="1" noChangeArrowheads="1"/>
          </p:cNvPicPr>
          <p:nvPr/>
        </p:nvPicPr>
        <p:blipFill>
          <a:blip r:embed="rId2">
            <a:lum bright="-10000" contrast="20000"/>
          </a:blip>
          <a:srcRect/>
          <a:stretch>
            <a:fillRect/>
          </a:stretch>
        </p:blipFill>
        <p:spPr bwMode="auto">
          <a:xfrm>
            <a:off x="508000" y="2215409"/>
            <a:ext cx="8173004" cy="407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>
                <a:latin typeface="arial (Body)"/>
              </a:rPr>
              <a:pPr/>
              <a:t>27</a:t>
            </a:fld>
            <a:endParaRPr lang="sv-SE">
              <a:latin typeface="arial (Body)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End of </a:t>
            </a:r>
            <a:r>
              <a:rPr lang="sv-SE" b="1" dirty="0" err="1" smtClean="0"/>
              <a:t>Lecture</a:t>
            </a:r>
            <a:r>
              <a:rPr lang="sv-SE" b="1" dirty="0" smtClean="0"/>
              <a:t> 3</a:t>
            </a:r>
            <a:endParaRPr lang="sv-SE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28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Supplementary Material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29</a:t>
            </a:fld>
            <a:endParaRPr lang="sv-SE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5402263" y="5092700"/>
          <a:ext cx="2444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271" name="Equation" r:id="rId3" imgW="113956" imgH="215801" progId="Equation.3">
                  <p:embed/>
                </p:oleObj>
              </mc:Choice>
              <mc:Fallback>
                <p:oleObj name="Equation" r:id="rId3" imgW="113956" imgH="215801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2263" y="5092700"/>
                        <a:ext cx="24447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60"/>
          <p:cNvGrpSpPr/>
          <p:nvPr/>
        </p:nvGrpSpPr>
        <p:grpSpPr>
          <a:xfrm>
            <a:off x="499465" y="1600200"/>
            <a:ext cx="8586080" cy="3859430"/>
            <a:chOff x="766694" y="1064679"/>
            <a:chExt cx="8162286" cy="3401242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3943350" y="3467519"/>
              <a:ext cx="39370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10800000" flipV="1">
              <a:off x="3098504" y="3756555"/>
              <a:ext cx="459892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Group 59"/>
            <p:cNvGrpSpPr/>
            <p:nvPr/>
          </p:nvGrpSpPr>
          <p:grpSpPr>
            <a:xfrm>
              <a:off x="766694" y="1064679"/>
              <a:ext cx="8162286" cy="3401242"/>
              <a:chOff x="1079106" y="879468"/>
              <a:chExt cx="8162286" cy="3401242"/>
            </a:xfrm>
          </p:grpSpPr>
          <p:sp>
            <p:nvSpPr>
              <p:cNvPr id="10" name="textruta 37"/>
              <p:cNvSpPr txBox="1"/>
              <p:nvPr/>
            </p:nvSpPr>
            <p:spPr>
              <a:xfrm>
                <a:off x="1920875" y="1187790"/>
                <a:ext cx="1263650" cy="3254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v-SE" dirty="0" smtClean="0">
                    <a:latin typeface="arial (Body)"/>
                  </a:rPr>
                  <a:t>BC</a:t>
                </a:r>
                <a:endParaRPr lang="sv-SE" dirty="0">
                  <a:latin typeface="arial (Body)"/>
                </a:endParaRPr>
              </a:p>
            </p:txBody>
          </p:sp>
          <p:sp>
            <p:nvSpPr>
              <p:cNvPr id="11" name="textruta 37"/>
              <p:cNvSpPr txBox="1"/>
              <p:nvPr/>
            </p:nvSpPr>
            <p:spPr>
              <a:xfrm>
                <a:off x="7054392" y="1098890"/>
                <a:ext cx="1263650" cy="3254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v-SE" dirty="0" smtClean="0">
                    <a:latin typeface="arial (Body)"/>
                  </a:rPr>
                  <a:t>AB</a:t>
                </a:r>
                <a:endParaRPr lang="sv-SE" dirty="0">
                  <a:latin typeface="arial (Body)"/>
                </a:endParaRPr>
              </a:p>
            </p:txBody>
          </p:sp>
          <p:grpSp>
            <p:nvGrpSpPr>
              <p:cNvPr id="12" name="Group 58"/>
              <p:cNvGrpSpPr/>
              <p:nvPr/>
            </p:nvGrpSpPr>
            <p:grpSpPr>
              <a:xfrm>
                <a:off x="1079106" y="879468"/>
                <a:ext cx="8162286" cy="3401242"/>
                <a:chOff x="1079106" y="879468"/>
                <a:chExt cx="8162286" cy="3401242"/>
              </a:xfrm>
            </p:grpSpPr>
            <p:grpSp>
              <p:nvGrpSpPr>
                <p:cNvPr id="13" name="Group 57"/>
                <p:cNvGrpSpPr/>
                <p:nvPr/>
              </p:nvGrpSpPr>
              <p:grpSpPr>
                <a:xfrm>
                  <a:off x="1079106" y="879468"/>
                  <a:ext cx="8162286" cy="3401242"/>
                  <a:chOff x="1079106" y="879468"/>
                  <a:chExt cx="8162286" cy="3401242"/>
                </a:xfrm>
              </p:grpSpPr>
              <p:grpSp>
                <p:nvGrpSpPr>
                  <p:cNvPr id="17" name="Group 56"/>
                  <p:cNvGrpSpPr/>
                  <p:nvPr/>
                </p:nvGrpSpPr>
                <p:grpSpPr>
                  <a:xfrm>
                    <a:off x="1079106" y="879468"/>
                    <a:ext cx="8162286" cy="3401242"/>
                    <a:chOff x="1079106" y="879468"/>
                    <a:chExt cx="8162286" cy="3401242"/>
                  </a:xfrm>
                </p:grpSpPr>
                <p:grpSp>
                  <p:nvGrpSpPr>
                    <p:cNvPr id="19" name="Grupp 67"/>
                    <p:cNvGrpSpPr/>
                    <p:nvPr/>
                  </p:nvGrpSpPr>
                  <p:grpSpPr>
                    <a:xfrm>
                      <a:off x="1079106" y="879468"/>
                      <a:ext cx="8162286" cy="3401242"/>
                      <a:chOff x="541772" y="445561"/>
                      <a:chExt cx="8162286" cy="3401242"/>
                    </a:xfrm>
                  </p:grpSpPr>
                  <p:cxnSp>
                    <p:nvCxnSpPr>
                      <p:cNvPr id="22" name="Rak 22"/>
                      <p:cNvCxnSpPr/>
                      <p:nvPr/>
                    </p:nvCxnSpPr>
                    <p:spPr>
                      <a:xfrm rot="16200000" flipV="1">
                        <a:off x="6333463" y="1538381"/>
                        <a:ext cx="2185643" cy="4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23" name="Grupp 66"/>
                      <p:cNvGrpSpPr/>
                      <p:nvPr/>
                    </p:nvGrpSpPr>
                    <p:grpSpPr>
                      <a:xfrm>
                        <a:off x="541772" y="445562"/>
                        <a:ext cx="8162286" cy="3401241"/>
                        <a:chOff x="541772" y="445562"/>
                        <a:chExt cx="8162286" cy="3401241"/>
                      </a:xfrm>
                    </p:grpSpPr>
                    <p:grpSp>
                      <p:nvGrpSpPr>
                        <p:cNvPr id="24" name="Grupp 52"/>
                        <p:cNvGrpSpPr/>
                        <p:nvPr/>
                      </p:nvGrpSpPr>
                      <p:grpSpPr>
                        <a:xfrm>
                          <a:off x="541772" y="445563"/>
                          <a:ext cx="3365200" cy="2538250"/>
                          <a:chOff x="541772" y="445563"/>
                          <a:chExt cx="3365200" cy="2538250"/>
                        </a:xfrm>
                      </p:grpSpPr>
                      <p:grpSp>
                        <p:nvGrpSpPr>
                          <p:cNvPr id="34" name="Grupp 39"/>
                          <p:cNvGrpSpPr/>
                          <p:nvPr/>
                        </p:nvGrpSpPr>
                        <p:grpSpPr>
                          <a:xfrm>
                            <a:off x="541772" y="445563"/>
                            <a:ext cx="3365200" cy="2192337"/>
                            <a:chOff x="541772" y="445563"/>
                            <a:chExt cx="3365200" cy="2192337"/>
                          </a:xfrm>
                        </p:grpSpPr>
                        <p:grpSp>
                          <p:nvGrpSpPr>
                            <p:cNvPr id="36" name="Grupp 35"/>
                            <p:cNvGrpSpPr/>
                            <p:nvPr/>
                          </p:nvGrpSpPr>
                          <p:grpSpPr>
                            <a:xfrm>
                              <a:off x="1656585" y="445563"/>
                              <a:ext cx="2250387" cy="2192337"/>
                              <a:chOff x="977898" y="169863"/>
                              <a:chExt cx="1600202" cy="1558924"/>
                            </a:xfrm>
                          </p:grpSpPr>
                          <p:grpSp>
                            <p:nvGrpSpPr>
                              <p:cNvPr id="38" name="Grupp 24"/>
                              <p:cNvGrpSpPr/>
                              <p:nvPr/>
                            </p:nvGrpSpPr>
                            <p:grpSpPr>
                              <a:xfrm>
                                <a:off x="977898" y="169863"/>
                                <a:ext cx="1600202" cy="1558924"/>
                                <a:chOff x="977898" y="169863"/>
                                <a:chExt cx="1600202" cy="1558924"/>
                              </a:xfrm>
                            </p:grpSpPr>
                            <p:cxnSp>
                              <p:nvCxnSpPr>
                                <p:cNvPr id="40" name="Rak 5"/>
                                <p:cNvCxnSpPr/>
                                <p:nvPr/>
                              </p:nvCxnSpPr>
                              <p:spPr>
                                <a:xfrm rot="16200000" flipV="1">
                                  <a:off x="200025" y="949323"/>
                                  <a:ext cx="1555750" cy="3"/>
                                </a:xfrm>
                                <a:prstGeom prst="line">
                                  <a:avLst/>
                                </a:prstGeom>
                                <a:ln>
                                  <a:solidFill>
                                    <a:schemeClr val="tx1"/>
                                  </a:solidFill>
                                </a:ln>
                              </p:spPr>
                              <p:style>
                                <a:lnRef idx="2">
                                  <a:schemeClr val="accent1"/>
                                </a:lnRef>
                                <a:fillRef idx="0">
                                  <a:schemeClr val="accent1"/>
                                </a:fillRef>
                                <a:effectRef idx="1">
                                  <a:schemeClr val="accent1"/>
                                </a:effectRef>
                                <a:fontRef idx="minor">
                                  <a:schemeClr val="tx1"/>
                                </a:fontRef>
                              </p:style>
                            </p:cxnSp>
                            <p:cxnSp>
                              <p:nvCxnSpPr>
                                <p:cNvPr id="41" name="Rak 12"/>
                                <p:cNvCxnSpPr/>
                                <p:nvPr/>
                              </p:nvCxnSpPr>
                              <p:spPr>
                                <a:xfrm>
                                  <a:off x="977902" y="1727199"/>
                                  <a:ext cx="1600198" cy="1588"/>
                                </a:xfrm>
                                <a:prstGeom prst="line">
                                  <a:avLst/>
                                </a:prstGeom>
                                <a:ln>
                                  <a:solidFill>
                                    <a:schemeClr val="tx1"/>
                                  </a:solidFill>
                                </a:ln>
                              </p:spPr>
                              <p:style>
                                <a:lnRef idx="2">
                                  <a:schemeClr val="accent1"/>
                                </a:lnRef>
                                <a:fillRef idx="0">
                                  <a:schemeClr val="accent1"/>
                                </a:fillRef>
                                <a:effectRef idx="1">
                                  <a:schemeClr val="accent1"/>
                                </a:effectRef>
                                <a:fontRef idx="minor">
                                  <a:schemeClr val="tx1"/>
                                </a:fontRef>
                              </p:style>
                            </p:cxnSp>
                            <p:cxnSp>
                              <p:nvCxnSpPr>
                                <p:cNvPr id="42" name="Rak 15"/>
                                <p:cNvCxnSpPr/>
                                <p:nvPr/>
                              </p:nvCxnSpPr>
                              <p:spPr>
                                <a:xfrm>
                                  <a:off x="977898" y="825500"/>
                                  <a:ext cx="1600198" cy="1588"/>
                                </a:xfrm>
                                <a:prstGeom prst="line">
                                  <a:avLst/>
                                </a:prstGeom>
                                <a:ln>
                                  <a:solidFill>
                                    <a:schemeClr val="tx1"/>
                                  </a:solidFill>
                                </a:ln>
                              </p:spPr>
                              <p:style>
                                <a:lnRef idx="2">
                                  <a:schemeClr val="accent1"/>
                                </a:lnRef>
                                <a:fillRef idx="0">
                                  <a:schemeClr val="accent1"/>
                                </a:fillRef>
                                <a:effectRef idx="1">
                                  <a:schemeClr val="accent1"/>
                                </a:effectRef>
                                <a:fontRef idx="minor">
                                  <a:schemeClr val="tx1"/>
                                </a:fontRef>
                              </p:style>
                            </p:cxnSp>
                            <p:cxnSp>
                              <p:nvCxnSpPr>
                                <p:cNvPr id="43" name="Rak 21"/>
                                <p:cNvCxnSpPr/>
                                <p:nvPr/>
                              </p:nvCxnSpPr>
                              <p:spPr>
                                <a:xfrm rot="16200000" flipV="1">
                                  <a:off x="1482728" y="947736"/>
                                  <a:ext cx="1555750" cy="3"/>
                                </a:xfrm>
                                <a:prstGeom prst="line">
                                  <a:avLst/>
                                </a:prstGeom>
                                <a:ln>
                                  <a:solidFill>
                                    <a:schemeClr val="tx1"/>
                                  </a:solidFill>
                                </a:ln>
                              </p:spPr>
                              <p:style>
                                <a:lnRef idx="2">
                                  <a:schemeClr val="accent1"/>
                                </a:lnRef>
                                <a:fillRef idx="0">
                                  <a:schemeClr val="accent1"/>
                                </a:fillRef>
                                <a:effectRef idx="1">
                                  <a:schemeClr val="accent1"/>
                                </a:effectRef>
                                <a:fontRef idx="minor">
                                  <a:schemeClr val="tx1"/>
                                </a:fontRef>
                              </p:style>
                            </p:cxnSp>
                          </p:grpSp>
                          <p:sp>
                            <p:nvSpPr>
                              <p:cNvPr id="39" name="Frihandsfigur 31"/>
                              <p:cNvSpPr/>
                              <p:nvPr/>
                            </p:nvSpPr>
                            <p:spPr>
                              <a:xfrm>
                                <a:off x="1083733" y="457200"/>
                                <a:ext cx="1176867" cy="1214967"/>
                              </a:xfrm>
                              <a:custGeom>
                                <a:avLst/>
                                <a:gdLst>
                                  <a:gd name="connsiteX0" fmla="*/ 0 w 1176867"/>
                                  <a:gd name="connsiteY0" fmla="*/ 0 h 1214967"/>
                                  <a:gd name="connsiteX1" fmla="*/ 211667 w 1176867"/>
                                  <a:gd name="connsiteY1" fmla="*/ 1117600 h 1214967"/>
                                  <a:gd name="connsiteX2" fmla="*/ 762000 w 1176867"/>
                                  <a:gd name="connsiteY2" fmla="*/ 584200 h 1214967"/>
                                  <a:gd name="connsiteX3" fmla="*/ 1176867 w 1176867"/>
                                  <a:gd name="connsiteY3" fmla="*/ 406400 h 1214967"/>
                                  <a:gd name="connsiteX4" fmla="*/ 1176867 w 1176867"/>
                                  <a:gd name="connsiteY4" fmla="*/ 406400 h 1214967"/>
                                </a:gdLst>
                                <a:ahLst/>
                                <a:cxnLst>
                                  <a:cxn ang="0">
                                    <a:pos x="connsiteX0" y="connsiteY0"/>
                                  </a:cxn>
                                  <a:cxn ang="0">
                                    <a:pos x="connsiteX1" y="connsiteY1"/>
                                  </a:cxn>
                                  <a:cxn ang="0">
                                    <a:pos x="connsiteX2" y="connsiteY2"/>
                                  </a:cxn>
                                  <a:cxn ang="0">
                                    <a:pos x="connsiteX3" y="connsiteY3"/>
                                  </a:cxn>
                                  <a:cxn ang="0">
                                    <a:pos x="connsiteX4" y="connsiteY4"/>
                                  </a:cxn>
                                </a:cxnLst>
                                <a:rect l="l" t="t" r="r" b="b"/>
                                <a:pathLst>
                                  <a:path w="1176867" h="1214967">
                                    <a:moveTo>
                                      <a:pt x="0" y="0"/>
                                    </a:moveTo>
                                    <a:cubicBezTo>
                                      <a:pt x="42333" y="510116"/>
                                      <a:pt x="84667" y="1020233"/>
                                      <a:pt x="211667" y="1117600"/>
                                    </a:cubicBezTo>
                                    <a:cubicBezTo>
                                      <a:pt x="338667" y="1214967"/>
                                      <a:pt x="601133" y="702733"/>
                                      <a:pt x="762000" y="584200"/>
                                    </a:cubicBezTo>
                                    <a:cubicBezTo>
                                      <a:pt x="922867" y="465667"/>
                                      <a:pt x="1176867" y="406400"/>
                                      <a:pt x="1176867" y="406400"/>
                                    </a:cubicBezTo>
                                    <a:lnTo>
                                      <a:pt x="1176867" y="406400"/>
                                    </a:lnTo>
                                  </a:path>
                                </a:pathLst>
                              </a:custGeom>
                              <a:ln>
                                <a:solidFill>
                                  <a:srgbClr val="000000"/>
                                </a:solidFill>
                              </a:ln>
                            </p:spPr>
                            <p:style>
                              <a:lnRef idx="2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1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endParaRPr lang="sv-SE">
                                  <a:latin typeface="arial (Body)"/>
                                </a:endParaRPr>
                              </a:p>
                            </p:txBody>
                          </p:sp>
                        </p:grpSp>
                        <p:sp>
                          <p:nvSpPr>
                            <p:cNvPr id="37" name="textruta 37"/>
                            <p:cNvSpPr txBox="1"/>
                            <p:nvPr/>
                          </p:nvSpPr>
                          <p:spPr>
                            <a:xfrm>
                              <a:off x="541772" y="1554494"/>
                              <a:ext cx="1263650" cy="569599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pPr algn="ctr"/>
                              <a:r>
                                <a:rPr lang="sv-SE" dirty="0" smtClean="0">
                                  <a:latin typeface="arial (Body)"/>
                                </a:rPr>
                                <a:t>kJ/</a:t>
                              </a:r>
                            </a:p>
                            <a:p>
                              <a:pPr algn="ctr"/>
                              <a:r>
                                <a:rPr lang="sv-SE" dirty="0" smtClean="0">
                                  <a:latin typeface="arial (Body)"/>
                                </a:rPr>
                                <a:t>Molecule</a:t>
                              </a:r>
                              <a:endParaRPr lang="sv-SE" dirty="0">
                                <a:latin typeface="arial (Body)"/>
                              </a:endParaRPr>
                            </a:p>
                          </p:txBody>
                        </p:sp>
                      </p:grpSp>
                      <p:sp>
                        <p:nvSpPr>
                          <p:cNvPr id="35" name="textruta 42"/>
                          <p:cNvSpPr txBox="1"/>
                          <p:nvPr/>
                        </p:nvSpPr>
                        <p:spPr>
                          <a:xfrm>
                            <a:off x="3305832" y="2631204"/>
                            <a:ext cx="601134" cy="35260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sv-SE" sz="2000" dirty="0" smtClean="0">
                                <a:latin typeface="arial (Body)"/>
                              </a:rPr>
                              <a:t>r</a:t>
                            </a:r>
                            <a:r>
                              <a:rPr lang="sv-SE" sz="2000" baseline="-25000" dirty="0" smtClean="0">
                                <a:latin typeface="arial (Body)"/>
                              </a:rPr>
                              <a:t>BC</a:t>
                            </a:r>
                            <a:endParaRPr lang="sv-SE" sz="2000" baseline="-25000" dirty="0">
                              <a:latin typeface="arial (Body)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25" name="Grupp 65"/>
                        <p:cNvGrpSpPr/>
                        <p:nvPr/>
                      </p:nvGrpSpPr>
                      <p:grpSpPr>
                        <a:xfrm>
                          <a:off x="4461694" y="445562"/>
                          <a:ext cx="3357120" cy="2517823"/>
                          <a:chOff x="4461694" y="445562"/>
                          <a:chExt cx="3357120" cy="2517823"/>
                        </a:xfrm>
                      </p:grpSpPr>
                      <p:grpSp>
                        <p:nvGrpSpPr>
                          <p:cNvPr id="27" name="Grupp 17"/>
                          <p:cNvGrpSpPr/>
                          <p:nvPr/>
                        </p:nvGrpSpPr>
                        <p:grpSpPr>
                          <a:xfrm>
                            <a:off x="5570721" y="445562"/>
                            <a:ext cx="2248093" cy="2187873"/>
                            <a:chOff x="977898" y="171450"/>
                            <a:chExt cx="1600202" cy="1557337"/>
                          </a:xfrm>
                        </p:grpSpPr>
                        <p:cxnSp>
                          <p:nvCxnSpPr>
                            <p:cNvPr id="31" name="Rak 18"/>
                            <p:cNvCxnSpPr/>
                            <p:nvPr/>
                          </p:nvCxnSpPr>
                          <p:spPr>
                            <a:xfrm rot="16200000" flipV="1">
                              <a:off x="200025" y="949323"/>
                              <a:ext cx="1555750" cy="3"/>
                            </a:xfrm>
                            <a:prstGeom prst="line">
                              <a:avLst/>
                            </a:prstGeom>
                            <a:ln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2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1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32" name="Rak 19"/>
                            <p:cNvCxnSpPr/>
                            <p:nvPr/>
                          </p:nvCxnSpPr>
                          <p:spPr>
                            <a:xfrm>
                              <a:off x="977902" y="1727199"/>
                              <a:ext cx="1600198" cy="1588"/>
                            </a:xfrm>
                            <a:prstGeom prst="line">
                              <a:avLst/>
                            </a:prstGeom>
                            <a:ln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2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1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33" name="Rak 20"/>
                            <p:cNvCxnSpPr/>
                            <p:nvPr/>
                          </p:nvCxnSpPr>
                          <p:spPr>
                            <a:xfrm>
                              <a:off x="977898" y="825500"/>
                              <a:ext cx="1600198" cy="1588"/>
                            </a:xfrm>
                            <a:prstGeom prst="line">
                              <a:avLst/>
                            </a:prstGeom>
                            <a:ln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2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1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sp>
                        <p:nvSpPr>
                          <p:cNvPr id="28" name="Frihandsfigur 32"/>
                          <p:cNvSpPr/>
                          <p:nvPr/>
                        </p:nvSpPr>
                        <p:spPr>
                          <a:xfrm>
                            <a:off x="5725344" y="777870"/>
                            <a:ext cx="1653356" cy="1772304"/>
                          </a:xfrm>
                          <a:custGeom>
                            <a:avLst/>
                            <a:gdLst>
                              <a:gd name="connsiteX0" fmla="*/ 0 w 1176866"/>
                              <a:gd name="connsiteY0" fmla="*/ 465667 h 1261533"/>
                              <a:gd name="connsiteX1" fmla="*/ 491066 w 1176866"/>
                              <a:gd name="connsiteY1" fmla="*/ 643467 h 1261533"/>
                              <a:gd name="connsiteX2" fmla="*/ 643466 w 1176866"/>
                              <a:gd name="connsiteY2" fmla="*/ 1168400 h 1261533"/>
                              <a:gd name="connsiteX3" fmla="*/ 922866 w 1176866"/>
                              <a:gd name="connsiteY3" fmla="*/ 1066800 h 1261533"/>
                              <a:gd name="connsiteX4" fmla="*/ 1176866 w 1176866"/>
                              <a:gd name="connsiteY4" fmla="*/ 0 h 1261533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176866" h="1261533">
                                <a:moveTo>
                                  <a:pt x="0" y="465667"/>
                                </a:moveTo>
                                <a:cubicBezTo>
                                  <a:pt x="191911" y="496006"/>
                                  <a:pt x="383822" y="526345"/>
                                  <a:pt x="491066" y="643467"/>
                                </a:cubicBezTo>
                                <a:cubicBezTo>
                                  <a:pt x="598310" y="760589"/>
                                  <a:pt x="571499" y="1097845"/>
                                  <a:pt x="643466" y="1168400"/>
                                </a:cubicBezTo>
                                <a:cubicBezTo>
                                  <a:pt x="715433" y="1238956"/>
                                  <a:pt x="833966" y="1261533"/>
                                  <a:pt x="922866" y="1066800"/>
                                </a:cubicBezTo>
                                <a:cubicBezTo>
                                  <a:pt x="1011766" y="872067"/>
                                  <a:pt x="1176866" y="0"/>
                                  <a:pt x="1176866" y="0"/>
                                </a:cubicBezTo>
                              </a:path>
                            </a:pathLst>
                          </a:custGeom>
                          <a:ln>
                            <a:solidFill>
                              <a:srgbClr val="000000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sv-SE">
                              <a:latin typeface="arial (Body)"/>
                            </a:endParaRPr>
                          </a:p>
                        </p:txBody>
                      </p:sp>
                      <p:sp>
                        <p:nvSpPr>
                          <p:cNvPr id="29" name="textruta 34"/>
                          <p:cNvSpPr txBox="1"/>
                          <p:nvPr/>
                        </p:nvSpPr>
                        <p:spPr>
                          <a:xfrm>
                            <a:off x="4461694" y="1554494"/>
                            <a:ext cx="1263650" cy="56959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algn="ctr"/>
                            <a:r>
                              <a:rPr lang="sv-SE" dirty="0" smtClean="0">
                                <a:latin typeface="arial (Body)"/>
                              </a:rPr>
                              <a:t>kJ/</a:t>
                            </a:r>
                          </a:p>
                          <a:p>
                            <a:pPr algn="ctr"/>
                            <a:r>
                              <a:rPr lang="sv-SE" dirty="0" smtClean="0">
                                <a:latin typeface="arial (Body)"/>
                              </a:rPr>
                              <a:t>Molecule</a:t>
                            </a:r>
                            <a:endParaRPr lang="sv-SE" dirty="0">
                              <a:latin typeface="arial (Body)"/>
                            </a:endParaRPr>
                          </a:p>
                        </p:txBody>
                      </p:sp>
                      <p:sp>
                        <p:nvSpPr>
                          <p:cNvPr id="30" name="textruta 43"/>
                          <p:cNvSpPr txBox="1"/>
                          <p:nvPr/>
                        </p:nvSpPr>
                        <p:spPr>
                          <a:xfrm>
                            <a:off x="6955213" y="2637900"/>
                            <a:ext cx="601134" cy="325485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algn="ctr"/>
                            <a:r>
                              <a:rPr lang="sv-SE" dirty="0" smtClean="0">
                                <a:latin typeface="arial (Body)"/>
                              </a:rPr>
                              <a:t>r</a:t>
                            </a:r>
                            <a:r>
                              <a:rPr lang="sv-SE" baseline="-25000" dirty="0" smtClean="0">
                                <a:latin typeface="arial (Body)"/>
                              </a:rPr>
                              <a:t>0</a:t>
                            </a:r>
                            <a:endParaRPr lang="sv-SE" baseline="-25000" dirty="0">
                              <a:latin typeface="arial (Body)"/>
                            </a:endParaRPr>
                          </a:p>
                        </p:txBody>
                      </p:sp>
                    </p:grpSp>
                    <p:sp>
                      <p:nvSpPr>
                        <p:cNvPr id="26" name="textruta 44"/>
                        <p:cNvSpPr txBox="1"/>
                        <p:nvPr/>
                      </p:nvSpPr>
                      <p:spPr>
                        <a:xfrm>
                          <a:off x="541772" y="3412822"/>
                          <a:ext cx="8162286" cy="433981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sv-SE" sz="2600" dirty="0" smtClean="0">
                              <a:latin typeface="arial (Body)"/>
                            </a:rPr>
                            <a:t>Potentials (Morse or </a:t>
                          </a:r>
                          <a:r>
                            <a:rPr lang="sv-SE" sz="2600" dirty="0" err="1" smtClean="0">
                              <a:latin typeface="arial (Body)"/>
                            </a:rPr>
                            <a:t>Lennard-Jones</a:t>
                          </a:r>
                          <a:r>
                            <a:rPr lang="sv-SE" sz="2600" dirty="0" smtClean="0">
                              <a:latin typeface="arial (Body)"/>
                            </a:rPr>
                            <a:t>)</a:t>
                          </a:r>
                          <a:endParaRPr lang="sv-SE" sz="2600" dirty="0">
                            <a:latin typeface="arial (Body)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20" name="textruta 34"/>
                    <p:cNvSpPr txBox="1"/>
                    <p:nvPr/>
                  </p:nvSpPr>
                  <p:spPr>
                    <a:xfrm>
                      <a:off x="5242873" y="1619069"/>
                      <a:ext cx="1263650" cy="32548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sv-SE" b="1" dirty="0" smtClean="0">
                          <a:latin typeface="arial (Body)"/>
                        </a:rPr>
                        <a:t>V</a:t>
                      </a:r>
                      <a:r>
                        <a:rPr lang="sv-SE" b="1" baseline="-25000" dirty="0" smtClean="0">
                          <a:latin typeface="arial (Body)"/>
                        </a:rPr>
                        <a:t>AB</a:t>
                      </a:r>
                      <a:endParaRPr lang="sv-SE" b="1" baseline="-25000" dirty="0">
                        <a:latin typeface="arial (Body)"/>
                      </a:endParaRPr>
                    </a:p>
                  </p:txBody>
                </p:sp>
                <p:sp>
                  <p:nvSpPr>
                    <p:cNvPr id="21" name="textruta 34"/>
                    <p:cNvSpPr txBox="1"/>
                    <p:nvPr/>
                  </p:nvSpPr>
                  <p:spPr>
                    <a:xfrm>
                      <a:off x="1339850" y="1619069"/>
                      <a:ext cx="1263650" cy="32548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sv-SE" b="1" dirty="0" smtClean="0">
                          <a:latin typeface="arial (Body)"/>
                        </a:rPr>
                        <a:t>V</a:t>
                      </a:r>
                      <a:r>
                        <a:rPr lang="sv-SE" b="1" baseline="-25000" dirty="0" smtClean="0">
                          <a:latin typeface="arial (Body)"/>
                        </a:rPr>
                        <a:t>BC</a:t>
                      </a:r>
                      <a:endParaRPr lang="sv-SE" b="1" baseline="-25000" dirty="0">
                        <a:latin typeface="arial (Body)"/>
                      </a:endParaRPr>
                    </a:p>
                  </p:txBody>
                </p:sp>
              </p:grpSp>
              <p:sp>
                <p:nvSpPr>
                  <p:cNvPr id="18" name="textruta 42"/>
                  <p:cNvSpPr txBox="1"/>
                  <p:nvPr/>
                </p:nvSpPr>
                <p:spPr>
                  <a:xfrm>
                    <a:off x="3834699" y="3379466"/>
                    <a:ext cx="601134" cy="35260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sv-SE" sz="2000" dirty="0" smtClean="0">
                        <a:latin typeface="arial (Body)"/>
                      </a:rPr>
                      <a:t>r</a:t>
                    </a:r>
                    <a:r>
                      <a:rPr lang="sv-SE" sz="2000" baseline="-25000" dirty="0" smtClean="0">
                        <a:latin typeface="arial (Body)"/>
                      </a:rPr>
                      <a:t>AB</a:t>
                    </a:r>
                    <a:endParaRPr lang="sv-SE" sz="2000" baseline="-25000" dirty="0">
                      <a:latin typeface="arial (Body)"/>
                    </a:endParaRPr>
                  </a:p>
                </p:txBody>
              </p:sp>
            </p:grpSp>
            <p:cxnSp>
              <p:nvCxnSpPr>
                <p:cNvPr id="14" name="Straight Connector 13"/>
                <p:cNvCxnSpPr/>
                <p:nvPr/>
              </p:nvCxnSpPr>
              <p:spPr>
                <a:xfrm rot="5400000">
                  <a:off x="7159078" y="2437771"/>
                  <a:ext cx="1268072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/>
                <p:nvPr/>
              </p:nvCxnSpPr>
              <p:spPr>
                <a:xfrm rot="5400000">
                  <a:off x="1738200" y="2459745"/>
                  <a:ext cx="1268072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" name="textruta 43"/>
                <p:cNvSpPr txBox="1"/>
                <p:nvPr/>
              </p:nvSpPr>
              <p:spPr>
                <a:xfrm>
                  <a:off x="2125133" y="3026841"/>
                  <a:ext cx="601134" cy="32548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sv-SE" dirty="0" smtClean="0">
                      <a:latin typeface="arial (Body)"/>
                    </a:rPr>
                    <a:t>r</a:t>
                  </a:r>
                  <a:r>
                    <a:rPr lang="sv-SE" baseline="-25000" dirty="0" smtClean="0">
                      <a:latin typeface="arial (Body)"/>
                    </a:rPr>
                    <a:t>0</a:t>
                  </a:r>
                  <a:endParaRPr lang="sv-SE" baseline="-25000" dirty="0">
                    <a:latin typeface="arial (Body)"/>
                  </a:endParaRPr>
                </a:p>
              </p:txBody>
            </p:sp>
          </p:grp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1498600" y="2061648"/>
            <a:ext cx="7772400" cy="4572000"/>
          </a:xfrm>
        </p:spPr>
        <p:txBody>
          <a:bodyPr/>
          <a:lstStyle/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939802" y="2015094"/>
          <a:ext cx="6629400" cy="48749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/>
                <a:gridCol w="1828800"/>
                <a:gridCol w="1828800"/>
                <a:gridCol w="1828800"/>
              </a:tblGrid>
              <a:tr h="883146">
                <a:tc>
                  <a:txBody>
                    <a:bodyPr/>
                    <a:lstStyle/>
                    <a:p>
                      <a:pPr algn="l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sv-SE" sz="2000" b="1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smtClean="0">
                          <a:latin typeface="Arial" pitchFamily="34" charset="0"/>
                          <a:cs typeface="Arial" pitchFamily="34" charset="0"/>
                        </a:rPr>
                        <a:t>Differential</a:t>
                      </a:r>
                      <a:endParaRPr lang="sv-SE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err="1" smtClean="0">
                          <a:latin typeface="Arial" pitchFamily="34" charset="0"/>
                          <a:cs typeface="Arial" pitchFamily="34" charset="0"/>
                        </a:rPr>
                        <a:t>Algebraic</a:t>
                      </a:r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smtClean="0">
                          <a:latin typeface="Arial" pitchFamily="34" charset="0"/>
                          <a:cs typeface="Arial" pitchFamily="34" charset="0"/>
                        </a:rPr>
                        <a:t>Integral</a:t>
                      </a:r>
                      <a:endParaRPr lang="sv-SE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8" name="textruta 17"/>
          <p:cNvSpPr txBox="1"/>
          <p:nvPr/>
        </p:nvSpPr>
        <p:spPr>
          <a:xfrm>
            <a:off x="914400" y="1401246"/>
            <a:ext cx="8483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The GMBE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applied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to the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four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major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types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(and the general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reaction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A</a:t>
            </a:r>
            <a:r>
              <a:rPr lang="sv-SE" sz="2600" dirty="0" smtClean="0">
                <a:latin typeface="Arial" pitchFamily="34" charset="0"/>
                <a:cs typeface="Arial" pitchFamily="34" charset="0"/>
                <a:sym typeface="Wingdings"/>
              </a:rPr>
              <a:t>B)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upp 22"/>
          <p:cNvGrpSpPr/>
          <p:nvPr/>
        </p:nvGrpSpPr>
        <p:grpSpPr>
          <a:xfrm>
            <a:off x="927102" y="3899559"/>
            <a:ext cx="4688602" cy="675485"/>
            <a:chOff x="342902" y="3471975"/>
            <a:chExt cx="4688602" cy="675485"/>
          </a:xfrm>
        </p:grpSpPr>
        <p:graphicFrame>
          <p:nvGraphicFramePr>
            <p:cNvPr id="152580" name="Object 4"/>
            <p:cNvGraphicFramePr>
              <a:graphicFrameLocks noChangeAspect="1"/>
            </p:cNvGraphicFramePr>
            <p:nvPr/>
          </p:nvGraphicFramePr>
          <p:xfrm>
            <a:off x="3530098" y="3471975"/>
            <a:ext cx="1501406" cy="6754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5317" name="Equation" r:id="rId4" imgW="874739" imgH="394404" progId="Equation.3">
                    <p:embed/>
                  </p:oleObj>
                </mc:Choice>
                <mc:Fallback>
                  <p:oleObj name="Equation" r:id="rId4" imgW="874739" imgH="394404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30098" y="3471975"/>
                          <a:ext cx="1501406" cy="6754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Rektangel 18"/>
            <p:cNvSpPr/>
            <p:nvPr/>
          </p:nvSpPr>
          <p:spPr>
            <a:xfrm>
              <a:off x="342902" y="3471975"/>
              <a:ext cx="88517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/>
              <a:r>
                <a:rPr lang="sv-SE" sz="2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CSTR</a:t>
              </a:r>
            </a:p>
          </p:txBody>
        </p:sp>
      </p:grpSp>
      <p:grpSp>
        <p:nvGrpSpPr>
          <p:cNvPr id="6" name="Grupp 55"/>
          <p:cNvGrpSpPr/>
          <p:nvPr/>
        </p:nvGrpSpPr>
        <p:grpSpPr>
          <a:xfrm>
            <a:off x="927102" y="2613313"/>
            <a:ext cx="7823165" cy="1293023"/>
            <a:chOff x="927102" y="2613313"/>
            <a:chExt cx="7823165" cy="1293023"/>
          </a:xfrm>
        </p:grpSpPr>
        <p:grpSp>
          <p:nvGrpSpPr>
            <p:cNvPr id="7" name="Grupp 21"/>
            <p:cNvGrpSpPr/>
            <p:nvPr/>
          </p:nvGrpSpPr>
          <p:grpSpPr>
            <a:xfrm>
              <a:off x="927102" y="2794000"/>
              <a:ext cx="6372223" cy="920750"/>
              <a:chOff x="342902" y="2230952"/>
              <a:chExt cx="6372223" cy="920750"/>
            </a:xfrm>
          </p:grpSpPr>
          <p:graphicFrame>
            <p:nvGraphicFramePr>
              <p:cNvPr id="152578" name="Object 2"/>
              <p:cNvGraphicFramePr>
                <a:graphicFrameLocks noChangeAspect="1"/>
              </p:cNvGraphicFramePr>
              <p:nvPr/>
            </p:nvGraphicFramePr>
            <p:xfrm>
              <a:off x="1754188" y="2416690"/>
              <a:ext cx="1396698" cy="7350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65318" name="Equation" r:id="rId6" imgW="749047" imgH="393539" progId="Equation.3">
                      <p:embed/>
                    </p:oleObj>
                  </mc:Choice>
                  <mc:Fallback>
                    <p:oleObj name="Equation" r:id="rId6" imgW="749047" imgH="393539" progId="Equation.3">
                      <p:embed/>
                      <p:pic>
                        <p:nvPicPr>
                          <p:cNvPr id="0" name="Picture 1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54188" y="2416690"/>
                            <a:ext cx="1396698" cy="7350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79" name="Object 3"/>
              <p:cNvGraphicFramePr>
                <a:graphicFrameLocks noChangeAspect="1"/>
              </p:cNvGraphicFramePr>
              <p:nvPr/>
            </p:nvGraphicFramePr>
            <p:xfrm>
              <a:off x="5300663" y="2230952"/>
              <a:ext cx="1414462" cy="9207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65319" name="Equation" r:id="rId8" imgW="761724" imgH="494956" progId="Equation.3">
                      <p:embed/>
                    </p:oleObj>
                  </mc:Choice>
                  <mc:Fallback>
                    <p:oleObj name="Equation" r:id="rId8" imgW="761724" imgH="494956" progId="Equation.3">
                      <p:embed/>
                      <p:pic>
                        <p:nvPicPr>
                          <p:cNvPr id="0" name="Picture 1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00663" y="2230952"/>
                            <a:ext cx="1414462" cy="9207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7" name="Rektangel 16"/>
              <p:cNvSpPr/>
              <p:nvPr/>
            </p:nvSpPr>
            <p:spPr>
              <a:xfrm>
                <a:off x="342902" y="2448423"/>
                <a:ext cx="84029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sv-SE" sz="2000" dirty="0" err="1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Batch</a:t>
                </a:r>
                <a:endParaRPr lang="sv-SE" sz="2000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" name="Grupp 41"/>
            <p:cNvGrpSpPr/>
            <p:nvPr/>
          </p:nvGrpSpPr>
          <p:grpSpPr>
            <a:xfrm>
              <a:off x="7333860" y="2613313"/>
              <a:ext cx="1416407" cy="1293023"/>
              <a:chOff x="7478184" y="572549"/>
              <a:chExt cx="1624337" cy="1482839"/>
            </a:xfrm>
          </p:grpSpPr>
          <p:cxnSp>
            <p:nvCxnSpPr>
              <p:cNvPr id="37" name="Rak 36"/>
              <p:cNvCxnSpPr/>
              <p:nvPr/>
            </p:nvCxnSpPr>
            <p:spPr>
              <a:xfrm rot="16200000" flipH="1">
                <a:off x="7512698" y="1164999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ak 37"/>
              <p:cNvCxnSpPr/>
              <p:nvPr/>
            </p:nvCxnSpPr>
            <p:spPr>
              <a:xfrm rot="10800000" flipH="1">
                <a:off x="8039936" y="1692242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Frihandsfigur 38"/>
              <p:cNvSpPr/>
              <p:nvPr/>
            </p:nvSpPr>
            <p:spPr>
              <a:xfrm>
                <a:off x="8032556" y="872094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0" name="textruta 39"/>
              <p:cNvSpPr txBox="1"/>
              <p:nvPr/>
            </p:nvSpPr>
            <p:spPr>
              <a:xfrm>
                <a:off x="7478184" y="572549"/>
                <a:ext cx="61563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N</a:t>
                </a:r>
                <a:r>
                  <a:rPr lang="sv-SE" sz="2000" baseline="-25000" dirty="0" smtClean="0">
                    <a:solidFill>
                      <a:srgbClr val="FF0000"/>
                    </a:solidFill>
                  </a:rPr>
                  <a:t>A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1" name="textruta 40"/>
              <p:cNvSpPr txBox="1"/>
              <p:nvPr/>
            </p:nvSpPr>
            <p:spPr>
              <a:xfrm>
                <a:off x="8438405" y="1596542"/>
                <a:ext cx="46488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t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0" name="Grupp 56"/>
          <p:cNvGrpSpPr/>
          <p:nvPr/>
        </p:nvGrpSpPr>
        <p:grpSpPr>
          <a:xfrm>
            <a:off x="939802" y="4270659"/>
            <a:ext cx="7850609" cy="1293023"/>
            <a:chOff x="939802" y="4270659"/>
            <a:chExt cx="7850609" cy="1293023"/>
          </a:xfrm>
        </p:grpSpPr>
        <p:grpSp>
          <p:nvGrpSpPr>
            <p:cNvPr id="11" name="Grupp 23"/>
            <p:cNvGrpSpPr/>
            <p:nvPr/>
          </p:nvGrpSpPr>
          <p:grpSpPr>
            <a:xfrm>
              <a:off x="939802" y="4475163"/>
              <a:ext cx="6313486" cy="898525"/>
              <a:chOff x="355602" y="4403172"/>
              <a:chExt cx="6313486" cy="898525"/>
            </a:xfrm>
          </p:grpSpPr>
          <p:graphicFrame>
            <p:nvGraphicFramePr>
              <p:cNvPr id="9" name="Object 7"/>
              <p:cNvGraphicFramePr>
                <a:graphicFrameLocks noChangeAspect="1"/>
              </p:cNvGraphicFramePr>
              <p:nvPr/>
            </p:nvGraphicFramePr>
            <p:xfrm>
              <a:off x="1727202" y="4558348"/>
              <a:ext cx="1024171" cy="63713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65320" name="Equation" r:id="rId10" imgW="572052" imgH="355600" progId="Equation.3">
                      <p:embed/>
                    </p:oleObj>
                  </mc:Choice>
                  <mc:Fallback>
                    <p:oleObj name="Equation" r:id="rId10" imgW="572052" imgH="355600" progId="Equation.3">
                      <p:embed/>
                      <p:pic>
                        <p:nvPicPr>
                          <p:cNvPr id="0" name="Picture 1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27202" y="4558348"/>
                            <a:ext cx="1024171" cy="63713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82" name="Object 6"/>
              <p:cNvGraphicFramePr>
                <a:graphicFrameLocks noChangeAspect="1"/>
              </p:cNvGraphicFramePr>
              <p:nvPr/>
            </p:nvGraphicFramePr>
            <p:xfrm>
              <a:off x="5327650" y="4403172"/>
              <a:ext cx="1341438" cy="8985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65321" name="Equation" r:id="rId12" imgW="736370" imgH="494956" progId="Equation.3">
                      <p:embed/>
                    </p:oleObj>
                  </mc:Choice>
                  <mc:Fallback>
                    <p:oleObj name="Equation" r:id="rId12" imgW="736370" imgH="494956" progId="Equation.3">
                      <p:embed/>
                      <p:pic>
                        <p:nvPicPr>
                          <p:cNvPr id="0" name="Picture 1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27650" y="4403172"/>
                            <a:ext cx="1341438" cy="89852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0" name="Rektangel 19"/>
              <p:cNvSpPr/>
              <p:nvPr/>
            </p:nvSpPr>
            <p:spPr>
              <a:xfrm>
                <a:off x="355602" y="4558348"/>
                <a:ext cx="6992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sv-SE" sz="2000" dirty="0" smtClean="0">
                    <a:solidFill>
                      <a:srgbClr val="FF00FF"/>
                    </a:solidFill>
                    <a:latin typeface="Arial" pitchFamily="34" charset="0"/>
                    <a:cs typeface="Arial" pitchFamily="34" charset="0"/>
                  </a:rPr>
                  <a:t>PFR</a:t>
                </a:r>
              </a:p>
            </p:txBody>
          </p:sp>
        </p:grpSp>
        <p:grpSp>
          <p:nvGrpSpPr>
            <p:cNvPr id="12" name="Grupp 48"/>
            <p:cNvGrpSpPr/>
            <p:nvPr/>
          </p:nvGrpSpPr>
          <p:grpSpPr>
            <a:xfrm>
              <a:off x="7395050" y="4270659"/>
              <a:ext cx="1395361" cy="1293023"/>
              <a:chOff x="7722453" y="685800"/>
              <a:chExt cx="1600201" cy="1482839"/>
            </a:xfrm>
          </p:grpSpPr>
          <p:cxnSp>
            <p:nvCxnSpPr>
              <p:cNvPr id="44" name="Rak 43"/>
              <p:cNvCxnSpPr/>
              <p:nvPr/>
            </p:nvCxnSpPr>
            <p:spPr>
              <a:xfrm rot="16200000" flipH="1">
                <a:off x="7732831" y="1278250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ak 44"/>
              <p:cNvCxnSpPr/>
              <p:nvPr/>
            </p:nvCxnSpPr>
            <p:spPr>
              <a:xfrm rot="10800000" flipH="1">
                <a:off x="8260069" y="1805493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Frihandsfigur 45"/>
              <p:cNvSpPr/>
              <p:nvPr/>
            </p:nvSpPr>
            <p:spPr>
              <a:xfrm>
                <a:off x="8252689" y="985345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7" name="textruta 46"/>
              <p:cNvSpPr txBox="1"/>
              <p:nvPr/>
            </p:nvSpPr>
            <p:spPr>
              <a:xfrm>
                <a:off x="7722453" y="685800"/>
                <a:ext cx="537617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F</a:t>
                </a:r>
                <a:r>
                  <a:rPr lang="sv-SE" sz="2000" baseline="-25000" dirty="0" smtClean="0">
                    <a:solidFill>
                      <a:srgbClr val="FF0000"/>
                    </a:solidFill>
                  </a:rPr>
                  <a:t>A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8" name="textruta 47"/>
              <p:cNvSpPr txBox="1"/>
              <p:nvPr/>
            </p:nvSpPr>
            <p:spPr>
              <a:xfrm>
                <a:off x="8658539" y="1709793"/>
                <a:ext cx="46488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V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3" name="Grupp 57"/>
          <p:cNvGrpSpPr/>
          <p:nvPr/>
        </p:nvGrpSpPr>
        <p:grpSpPr>
          <a:xfrm>
            <a:off x="939802" y="5510098"/>
            <a:ext cx="7859160" cy="1600798"/>
            <a:chOff x="939802" y="5510098"/>
            <a:chExt cx="7859160" cy="1600798"/>
          </a:xfrm>
        </p:grpSpPr>
        <p:grpSp>
          <p:nvGrpSpPr>
            <p:cNvPr id="14" name="Grupp 24"/>
            <p:cNvGrpSpPr/>
            <p:nvPr/>
          </p:nvGrpSpPr>
          <p:grpSpPr>
            <a:xfrm>
              <a:off x="939802" y="5608638"/>
              <a:ext cx="6364286" cy="895350"/>
              <a:chOff x="355602" y="5502781"/>
              <a:chExt cx="6364286" cy="895350"/>
            </a:xfrm>
          </p:grpSpPr>
          <p:graphicFrame>
            <p:nvGraphicFramePr>
              <p:cNvPr id="19463" name="Object 7"/>
              <p:cNvGraphicFramePr>
                <a:graphicFrameLocks noChangeAspect="1"/>
              </p:cNvGraphicFramePr>
              <p:nvPr/>
            </p:nvGraphicFramePr>
            <p:xfrm>
              <a:off x="1727202" y="5691668"/>
              <a:ext cx="1024171" cy="63769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65322" name="Equation" r:id="rId14" imgW="572052" imgH="355600" progId="Equation.3">
                      <p:embed/>
                    </p:oleObj>
                  </mc:Choice>
                  <mc:Fallback>
                    <p:oleObj name="Equation" r:id="rId14" imgW="572052" imgH="355600" progId="Equation.3">
                      <p:embed/>
                      <p:pic>
                        <p:nvPicPr>
                          <p:cNvPr id="0" name="Picture 1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27202" y="5691668"/>
                            <a:ext cx="1024171" cy="63769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9464" name="Object 8"/>
              <p:cNvGraphicFramePr>
                <a:graphicFrameLocks noChangeAspect="1"/>
              </p:cNvGraphicFramePr>
              <p:nvPr/>
            </p:nvGraphicFramePr>
            <p:xfrm>
              <a:off x="5338763" y="5502781"/>
              <a:ext cx="1381125" cy="8953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65323" name="Equation" r:id="rId16" imgW="761724" imgH="494956" progId="Equation.3">
                      <p:embed/>
                    </p:oleObj>
                  </mc:Choice>
                  <mc:Fallback>
                    <p:oleObj name="Equation" r:id="rId16" imgW="761724" imgH="494956" progId="Equation.3">
                      <p:embed/>
                      <p:pic>
                        <p:nvPicPr>
                          <p:cNvPr id="0" name="Picture 1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38763" y="5502781"/>
                            <a:ext cx="1381125" cy="8953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1" name="Rektangel 20"/>
              <p:cNvSpPr/>
              <p:nvPr/>
            </p:nvSpPr>
            <p:spPr>
              <a:xfrm>
                <a:off x="355602" y="5619690"/>
                <a:ext cx="71365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00B050"/>
                    </a:solidFill>
                    <a:latin typeface="Arial" pitchFamily="34" charset="0"/>
                    <a:ea typeface="+mj-ea"/>
                    <a:cs typeface="Arial" pitchFamily="34" charset="0"/>
                  </a:rPr>
                  <a:t>PBR</a:t>
                </a:r>
              </a:p>
            </p:txBody>
          </p:sp>
        </p:grpSp>
        <p:grpSp>
          <p:nvGrpSpPr>
            <p:cNvPr id="15" name="Grupp 49"/>
            <p:cNvGrpSpPr/>
            <p:nvPr/>
          </p:nvGrpSpPr>
          <p:grpSpPr>
            <a:xfrm>
              <a:off x="7403602" y="5510098"/>
              <a:ext cx="1395360" cy="1600798"/>
              <a:chOff x="7722453" y="685800"/>
              <a:chExt cx="1600201" cy="1835796"/>
            </a:xfrm>
          </p:grpSpPr>
          <p:cxnSp>
            <p:nvCxnSpPr>
              <p:cNvPr id="51" name="Rak 50"/>
              <p:cNvCxnSpPr/>
              <p:nvPr/>
            </p:nvCxnSpPr>
            <p:spPr>
              <a:xfrm rot="16200000" flipH="1">
                <a:off x="7732831" y="1278250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Rak 51"/>
              <p:cNvCxnSpPr/>
              <p:nvPr/>
            </p:nvCxnSpPr>
            <p:spPr>
              <a:xfrm rot="10800000" flipH="1">
                <a:off x="8260069" y="1805493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Frihandsfigur 52"/>
              <p:cNvSpPr/>
              <p:nvPr/>
            </p:nvSpPr>
            <p:spPr>
              <a:xfrm>
                <a:off x="8252689" y="985345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54" name="textruta 53"/>
              <p:cNvSpPr txBox="1"/>
              <p:nvPr/>
            </p:nvSpPr>
            <p:spPr>
              <a:xfrm>
                <a:off x="7722453" y="685800"/>
                <a:ext cx="537617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F</a:t>
                </a:r>
                <a:r>
                  <a:rPr lang="sv-SE" sz="2000" baseline="-25000" dirty="0" smtClean="0">
                    <a:solidFill>
                      <a:srgbClr val="FF0000"/>
                    </a:solidFill>
                  </a:rPr>
                  <a:t>A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5" name="textruta 54"/>
              <p:cNvSpPr txBox="1"/>
              <p:nvPr/>
            </p:nvSpPr>
            <p:spPr>
              <a:xfrm>
                <a:off x="8658539" y="1709792"/>
                <a:ext cx="464881" cy="811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W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43" name="Slide Number Placeholder 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56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</a:rPr>
              <a:t>Mole Balances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Summary</a:t>
            </a:r>
            <a:endParaRPr lang="en-US" dirty="0">
              <a:ln w="12700">
                <a:noFill/>
                <a:prstDash val="solid"/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Supplementary Material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30</a:t>
            </a:fld>
            <a:endParaRPr lang="sv-SE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5402263" y="5092700"/>
          <a:ext cx="2444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334" name="Equation" r:id="rId3" imgW="113956" imgH="215801" progId="Equation.3">
                  <p:embed/>
                </p:oleObj>
              </mc:Choice>
              <mc:Fallback>
                <p:oleObj name="Equation" r:id="rId3" imgW="113956" imgH="215801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2263" y="5092700"/>
                        <a:ext cx="24447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ruta 2"/>
          <p:cNvSpPr txBox="1"/>
          <p:nvPr/>
        </p:nvSpPr>
        <p:spPr>
          <a:xfrm>
            <a:off x="930275" y="3492500"/>
            <a:ext cx="757025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v-SE" sz="2000" dirty="0" smtClean="0">
                <a:latin typeface="arial (Body)"/>
              </a:rPr>
              <a:t>For a fixed AC distance as B moves away from C the distance of separation of B from C, r</a:t>
            </a:r>
            <a:r>
              <a:rPr lang="sv-SE" sz="2000" baseline="-25000" dirty="0" smtClean="0">
                <a:latin typeface="arial (Body)"/>
              </a:rPr>
              <a:t>BC</a:t>
            </a:r>
            <a:r>
              <a:rPr lang="sv-SE" sz="2000" dirty="0" smtClean="0">
                <a:latin typeface="arial (Body)"/>
              </a:rPr>
              <a:t> increases as N moves closer to A. As </a:t>
            </a:r>
            <a:r>
              <a:rPr lang="sv-SE" sz="2000" dirty="0" err="1" smtClean="0">
                <a:latin typeface="arial (Body)"/>
              </a:rPr>
              <a:t>r</a:t>
            </a:r>
            <a:r>
              <a:rPr lang="sv-SE" sz="2000" baseline="-25000" dirty="0" err="1" smtClean="0">
                <a:latin typeface="arial (Body)"/>
              </a:rPr>
              <a:t>BC</a:t>
            </a:r>
            <a:r>
              <a:rPr lang="sv-SE" sz="2000" dirty="0" smtClean="0">
                <a:latin typeface="arial (Body)"/>
              </a:rPr>
              <a:t> </a:t>
            </a:r>
            <a:r>
              <a:rPr lang="sv-SE" sz="2000" dirty="0" err="1" smtClean="0">
                <a:latin typeface="arial (Body)"/>
              </a:rPr>
              <a:t>increases</a:t>
            </a:r>
            <a:r>
              <a:rPr lang="sv-SE" sz="2000" dirty="0" smtClean="0">
                <a:latin typeface="arial (Body)"/>
              </a:rPr>
              <a:t> </a:t>
            </a:r>
            <a:r>
              <a:rPr lang="sv-SE" sz="2000" dirty="0" err="1" smtClean="0">
                <a:latin typeface="arial (Body)"/>
              </a:rPr>
              <a:t>r</a:t>
            </a:r>
            <a:r>
              <a:rPr lang="sv-SE" sz="2000" baseline="-25000" dirty="0" err="1" smtClean="0">
                <a:latin typeface="arial (Body)"/>
              </a:rPr>
              <a:t>AB</a:t>
            </a:r>
            <a:r>
              <a:rPr lang="sv-SE" sz="2000" dirty="0" smtClean="0">
                <a:latin typeface="arial (Body)"/>
              </a:rPr>
              <a:t> </a:t>
            </a:r>
            <a:r>
              <a:rPr lang="sv-SE" sz="2000" dirty="0" err="1" smtClean="0">
                <a:latin typeface="arial (Body)"/>
              </a:rPr>
              <a:t>decreases</a:t>
            </a:r>
            <a:r>
              <a:rPr lang="sv-SE" sz="2000" dirty="0" smtClean="0">
                <a:latin typeface="arial (Body)"/>
              </a:rPr>
              <a:t> and the AB </a:t>
            </a:r>
            <a:r>
              <a:rPr lang="sv-SE" sz="2000" dirty="0" err="1" smtClean="0">
                <a:latin typeface="arial (Body)"/>
              </a:rPr>
              <a:t>energy</a:t>
            </a:r>
            <a:r>
              <a:rPr lang="sv-SE" sz="2000" dirty="0" smtClean="0">
                <a:latin typeface="arial (Body)"/>
              </a:rPr>
              <a:t> first </a:t>
            </a:r>
            <a:r>
              <a:rPr lang="sv-SE" sz="2000" dirty="0" err="1" smtClean="0">
                <a:latin typeface="arial (Body)"/>
              </a:rPr>
              <a:t>decreases</a:t>
            </a:r>
            <a:r>
              <a:rPr lang="sv-SE" sz="2000" dirty="0" smtClean="0">
                <a:latin typeface="arial (Body)"/>
              </a:rPr>
              <a:t> </a:t>
            </a:r>
            <a:r>
              <a:rPr lang="sv-SE" sz="2000" dirty="0" err="1" smtClean="0">
                <a:latin typeface="arial (Body)"/>
              </a:rPr>
              <a:t>then</a:t>
            </a:r>
            <a:r>
              <a:rPr lang="sv-SE" sz="2000" dirty="0" smtClean="0">
                <a:latin typeface="arial (Body)"/>
              </a:rPr>
              <a:t> </a:t>
            </a:r>
            <a:r>
              <a:rPr lang="sv-SE" sz="2000" dirty="0" err="1" smtClean="0">
                <a:latin typeface="arial (Body)"/>
              </a:rPr>
              <a:t>increases</a:t>
            </a:r>
            <a:r>
              <a:rPr lang="sv-SE" sz="2000" dirty="0" smtClean="0">
                <a:latin typeface="arial (Body)"/>
              </a:rPr>
              <a:t> as the AB </a:t>
            </a:r>
            <a:r>
              <a:rPr lang="sv-SE" sz="2000" dirty="0" err="1" smtClean="0">
                <a:latin typeface="arial (Body)"/>
              </a:rPr>
              <a:t>molecules</a:t>
            </a:r>
            <a:r>
              <a:rPr lang="sv-SE" sz="2000" dirty="0" smtClean="0">
                <a:latin typeface="arial (Body)"/>
              </a:rPr>
              <a:t> </a:t>
            </a:r>
            <a:r>
              <a:rPr lang="sv-SE" sz="2000" dirty="0" err="1" smtClean="0">
                <a:latin typeface="arial (Body)"/>
              </a:rPr>
              <a:t>become</a:t>
            </a:r>
            <a:r>
              <a:rPr lang="sv-SE" sz="2000" dirty="0" smtClean="0">
                <a:latin typeface="arial (Body)"/>
              </a:rPr>
              <a:t> </a:t>
            </a:r>
            <a:r>
              <a:rPr lang="sv-SE" sz="2000" dirty="0" err="1" smtClean="0">
                <a:latin typeface="arial (Body)"/>
              </a:rPr>
              <a:t>close</a:t>
            </a:r>
            <a:r>
              <a:rPr lang="sv-SE" sz="2000" dirty="0" smtClean="0">
                <a:latin typeface="arial (Body)"/>
              </a:rPr>
              <a:t>. </a:t>
            </a:r>
            <a:r>
              <a:rPr lang="sv-SE" sz="2000" dirty="0" err="1" smtClean="0">
                <a:latin typeface="arial (Body)"/>
              </a:rPr>
              <a:t>Likewise</a:t>
            </a:r>
            <a:r>
              <a:rPr lang="sv-SE" sz="2000" dirty="0" smtClean="0">
                <a:latin typeface="arial (Body)"/>
              </a:rPr>
              <a:t> as B </a:t>
            </a:r>
            <a:r>
              <a:rPr lang="sv-SE" sz="2000" dirty="0" err="1" smtClean="0">
                <a:latin typeface="arial (Body)"/>
              </a:rPr>
              <a:t>moves</a:t>
            </a:r>
            <a:r>
              <a:rPr lang="sv-SE" sz="2000" dirty="0" smtClean="0">
                <a:latin typeface="arial (Body)"/>
              </a:rPr>
              <a:t> </a:t>
            </a:r>
            <a:r>
              <a:rPr lang="sv-SE" sz="2000" dirty="0" err="1" smtClean="0">
                <a:latin typeface="arial (Body)"/>
              </a:rPr>
              <a:t>away</a:t>
            </a:r>
            <a:r>
              <a:rPr lang="sv-SE" sz="2000" dirty="0" smtClean="0">
                <a:latin typeface="arial (Body)"/>
              </a:rPr>
              <a:t> from A and </a:t>
            </a:r>
            <a:r>
              <a:rPr lang="sv-SE" sz="2000" dirty="0" err="1" smtClean="0">
                <a:latin typeface="arial (Body)"/>
              </a:rPr>
              <a:t>towards</a:t>
            </a:r>
            <a:r>
              <a:rPr lang="sv-SE" sz="2000" dirty="0" smtClean="0">
                <a:latin typeface="arial (Body)"/>
              </a:rPr>
              <a:t> C </a:t>
            </a:r>
            <a:r>
              <a:rPr lang="sv-SE" sz="2000" dirty="0" err="1" smtClean="0">
                <a:latin typeface="arial (Body)"/>
              </a:rPr>
              <a:t>similar</a:t>
            </a:r>
            <a:r>
              <a:rPr lang="sv-SE" sz="2000" dirty="0" smtClean="0">
                <a:latin typeface="arial (Body)"/>
              </a:rPr>
              <a:t> </a:t>
            </a:r>
            <a:r>
              <a:rPr lang="sv-SE" sz="2000" dirty="0" err="1" smtClean="0">
                <a:latin typeface="arial (Body)"/>
              </a:rPr>
              <a:t>energy</a:t>
            </a:r>
            <a:r>
              <a:rPr lang="sv-SE" sz="2000" dirty="0" smtClean="0">
                <a:latin typeface="arial (Body)"/>
              </a:rPr>
              <a:t> </a:t>
            </a:r>
            <a:r>
              <a:rPr lang="sv-SE" sz="2000" dirty="0" err="1" smtClean="0">
                <a:latin typeface="arial (Body)"/>
              </a:rPr>
              <a:t>relationships</a:t>
            </a:r>
            <a:r>
              <a:rPr lang="sv-SE" sz="2000" dirty="0" smtClean="0">
                <a:latin typeface="arial (Body)"/>
              </a:rPr>
              <a:t> are </a:t>
            </a:r>
            <a:r>
              <a:rPr lang="sv-SE" sz="2000" dirty="0" err="1" smtClean="0">
                <a:latin typeface="arial (Body)"/>
              </a:rPr>
              <a:t>found</a:t>
            </a:r>
            <a:r>
              <a:rPr lang="sv-SE" sz="2000" dirty="0" smtClean="0">
                <a:latin typeface="arial (Body)"/>
              </a:rPr>
              <a:t>. </a:t>
            </a:r>
            <a:r>
              <a:rPr lang="sv-SE" sz="2000" dirty="0" err="1" smtClean="0">
                <a:latin typeface="arial (Body)"/>
              </a:rPr>
              <a:t>E.g</a:t>
            </a:r>
            <a:r>
              <a:rPr lang="sv-SE" sz="2000" dirty="0" smtClean="0">
                <a:latin typeface="arial (Body)"/>
              </a:rPr>
              <a:t>., as B </a:t>
            </a:r>
            <a:r>
              <a:rPr lang="sv-SE" sz="2000" dirty="0" err="1" smtClean="0">
                <a:latin typeface="arial (Body)"/>
              </a:rPr>
              <a:t>moves</a:t>
            </a:r>
            <a:r>
              <a:rPr lang="sv-SE" sz="2000" dirty="0" smtClean="0">
                <a:latin typeface="arial (Body)"/>
              </a:rPr>
              <a:t> </a:t>
            </a:r>
            <a:r>
              <a:rPr lang="sv-SE" sz="2000" dirty="0" err="1" smtClean="0">
                <a:latin typeface="arial (Body)"/>
              </a:rPr>
              <a:t>towards</a:t>
            </a:r>
            <a:r>
              <a:rPr lang="sv-SE" sz="2000" dirty="0" smtClean="0">
                <a:latin typeface="arial (Body)"/>
              </a:rPr>
              <a:t> C from A, the </a:t>
            </a:r>
            <a:r>
              <a:rPr lang="sv-SE" sz="2000" dirty="0" err="1" smtClean="0">
                <a:latin typeface="arial (Body)"/>
              </a:rPr>
              <a:t>energy</a:t>
            </a:r>
            <a:r>
              <a:rPr lang="sv-SE" sz="2000" dirty="0" smtClean="0">
                <a:latin typeface="arial (Body)"/>
              </a:rPr>
              <a:t> first </a:t>
            </a:r>
            <a:r>
              <a:rPr lang="sv-SE" sz="2000" dirty="0" err="1" smtClean="0">
                <a:latin typeface="arial (Body)"/>
              </a:rPr>
              <a:t>decreases</a:t>
            </a:r>
            <a:r>
              <a:rPr lang="sv-SE" sz="2000" dirty="0" smtClean="0">
                <a:latin typeface="arial (Body)"/>
              </a:rPr>
              <a:t> </a:t>
            </a:r>
            <a:r>
              <a:rPr lang="sv-SE" sz="2000" dirty="0" err="1" smtClean="0">
                <a:latin typeface="arial (Body)"/>
              </a:rPr>
              <a:t>due</a:t>
            </a:r>
            <a:r>
              <a:rPr lang="sv-SE" sz="2000" dirty="0" smtClean="0">
                <a:latin typeface="arial (Body)"/>
              </a:rPr>
              <a:t> to </a:t>
            </a:r>
            <a:r>
              <a:rPr lang="sv-SE" sz="2000" dirty="0" err="1" smtClean="0">
                <a:latin typeface="arial (Body)"/>
              </a:rPr>
              <a:t>attraction</a:t>
            </a:r>
            <a:r>
              <a:rPr lang="sv-SE" sz="2000" dirty="0" smtClean="0">
                <a:latin typeface="arial (Body)"/>
              </a:rPr>
              <a:t> </a:t>
            </a:r>
            <a:r>
              <a:rPr lang="sv-SE" sz="2000" dirty="0" err="1" smtClean="0">
                <a:latin typeface="arial (Body)"/>
              </a:rPr>
              <a:t>then</a:t>
            </a:r>
            <a:r>
              <a:rPr lang="sv-SE" sz="2000" dirty="0" smtClean="0">
                <a:latin typeface="arial (Body)"/>
              </a:rPr>
              <a:t> </a:t>
            </a:r>
            <a:r>
              <a:rPr lang="sv-SE" sz="2000" dirty="0" err="1" smtClean="0">
                <a:latin typeface="arial (Body)"/>
              </a:rPr>
              <a:t>increases</a:t>
            </a:r>
            <a:r>
              <a:rPr lang="sv-SE" sz="2000" dirty="0" smtClean="0">
                <a:latin typeface="arial (Body)"/>
              </a:rPr>
              <a:t> </a:t>
            </a:r>
            <a:r>
              <a:rPr lang="sv-SE" sz="2000" dirty="0" err="1" smtClean="0">
                <a:latin typeface="arial (Body)"/>
              </a:rPr>
              <a:t>due</a:t>
            </a:r>
            <a:r>
              <a:rPr lang="sv-SE" sz="2000" dirty="0" smtClean="0">
                <a:latin typeface="arial (Body)"/>
              </a:rPr>
              <a:t> to repulsion of the AB </a:t>
            </a:r>
            <a:r>
              <a:rPr lang="sv-SE" sz="2000" dirty="0" err="1" smtClean="0">
                <a:latin typeface="arial (Body)"/>
              </a:rPr>
              <a:t>molecules</a:t>
            </a:r>
            <a:r>
              <a:rPr lang="sv-SE" sz="2000" dirty="0" smtClean="0">
                <a:latin typeface="arial (Body)"/>
              </a:rPr>
              <a:t> as </a:t>
            </a:r>
            <a:r>
              <a:rPr lang="sv-SE" sz="2000" dirty="0" err="1" smtClean="0">
                <a:latin typeface="arial (Body)"/>
              </a:rPr>
              <a:t>they</a:t>
            </a:r>
            <a:r>
              <a:rPr lang="sv-SE" sz="2000" dirty="0" smtClean="0">
                <a:latin typeface="arial (Body)"/>
              </a:rPr>
              <a:t> come </a:t>
            </a:r>
            <a:r>
              <a:rPr lang="sv-SE" sz="2000" dirty="0" err="1" smtClean="0">
                <a:latin typeface="arial (Body)"/>
              </a:rPr>
              <a:t>closer</a:t>
            </a:r>
            <a:r>
              <a:rPr lang="sv-SE" sz="2000" dirty="0" smtClean="0">
                <a:latin typeface="arial (Body)"/>
              </a:rPr>
              <a:t> </a:t>
            </a:r>
            <a:r>
              <a:rPr lang="sv-SE" sz="2000" dirty="0" err="1" smtClean="0">
                <a:latin typeface="arial (Body)"/>
              </a:rPr>
              <a:t>together</a:t>
            </a:r>
            <a:r>
              <a:rPr lang="sv-SE" sz="2000" dirty="0" smtClean="0">
                <a:latin typeface="arial (Body)"/>
              </a:rPr>
              <a:t>. </a:t>
            </a:r>
            <a:r>
              <a:rPr lang="sv-SE" sz="2000" dirty="0" err="1" smtClean="0">
                <a:latin typeface="arial (Body)"/>
              </a:rPr>
              <a:t>We</a:t>
            </a:r>
            <a:r>
              <a:rPr lang="sv-SE" sz="2000" dirty="0" smtClean="0">
                <a:latin typeface="arial (Body)"/>
              </a:rPr>
              <a:t> </a:t>
            </a:r>
            <a:r>
              <a:rPr lang="sv-SE" sz="2000" dirty="0" err="1" smtClean="0">
                <a:latin typeface="arial (Body)"/>
              </a:rPr>
              <a:t>now</a:t>
            </a:r>
            <a:r>
              <a:rPr lang="sv-SE" sz="2000" dirty="0" smtClean="0">
                <a:latin typeface="arial (Body)"/>
              </a:rPr>
              <a:t> </a:t>
            </a:r>
            <a:r>
              <a:rPr lang="sv-SE" sz="2000" dirty="0" err="1" smtClean="0">
                <a:latin typeface="arial (Body)"/>
              </a:rPr>
              <a:t>superimpose</a:t>
            </a:r>
            <a:r>
              <a:rPr lang="sv-SE" sz="2000" dirty="0" smtClean="0">
                <a:latin typeface="arial (Body)"/>
              </a:rPr>
              <a:t> the potentials for AB and BC to form the </a:t>
            </a:r>
            <a:r>
              <a:rPr lang="sv-SE" sz="2000" dirty="0" err="1" smtClean="0">
                <a:latin typeface="arial (Body)"/>
              </a:rPr>
              <a:t>following</a:t>
            </a:r>
            <a:r>
              <a:rPr lang="sv-SE" sz="2000" dirty="0" smtClean="0">
                <a:latin typeface="arial (Body)"/>
              </a:rPr>
              <a:t> </a:t>
            </a:r>
            <a:r>
              <a:rPr lang="sv-SE" sz="2000" dirty="0" err="1" smtClean="0">
                <a:latin typeface="arial (Body)"/>
              </a:rPr>
              <a:t>figure</a:t>
            </a:r>
            <a:r>
              <a:rPr lang="sv-SE" sz="2000" dirty="0" smtClean="0">
                <a:latin typeface="arial (Body)"/>
              </a:rPr>
              <a:t>:</a:t>
            </a:r>
            <a:endParaRPr lang="sv-SE" sz="2000" dirty="0">
              <a:latin typeface="arial (Body)"/>
            </a:endParaRPr>
          </a:p>
        </p:txBody>
      </p:sp>
      <p:sp>
        <p:nvSpPr>
          <p:cNvPr id="45" name="textruta 45"/>
          <p:cNvSpPr txBox="1"/>
          <p:nvPr/>
        </p:nvSpPr>
        <p:spPr>
          <a:xfrm>
            <a:off x="977100" y="1371600"/>
            <a:ext cx="8162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smtClean="0">
                <a:latin typeface="arial (Body)"/>
              </a:rPr>
              <a:t>One </a:t>
            </a:r>
            <a:r>
              <a:rPr lang="sv-SE" sz="2000" dirty="0" err="1" smtClean="0">
                <a:latin typeface="arial (Body)"/>
              </a:rPr>
              <a:t>can</a:t>
            </a:r>
            <a:r>
              <a:rPr lang="sv-SE" sz="2000" dirty="0" smtClean="0">
                <a:latin typeface="arial (Body)"/>
              </a:rPr>
              <a:t> </a:t>
            </a:r>
            <a:r>
              <a:rPr lang="sv-SE" sz="2000" dirty="0" err="1" smtClean="0">
                <a:latin typeface="arial (Body)"/>
              </a:rPr>
              <a:t>also</a:t>
            </a:r>
            <a:r>
              <a:rPr lang="sv-SE" sz="2000" dirty="0" smtClean="0">
                <a:latin typeface="arial (Body)"/>
              </a:rPr>
              <a:t> </a:t>
            </a:r>
            <a:r>
              <a:rPr lang="sv-SE" sz="2000" dirty="0" err="1" smtClean="0">
                <a:latin typeface="arial (Body)"/>
              </a:rPr>
              <a:t>view</a:t>
            </a:r>
            <a:r>
              <a:rPr lang="sv-SE" sz="2000" dirty="0" smtClean="0">
                <a:latin typeface="arial (Body)"/>
              </a:rPr>
              <a:t> the </a:t>
            </a:r>
            <a:r>
              <a:rPr lang="sv-SE" sz="2000" dirty="0" err="1" smtClean="0">
                <a:latin typeface="arial (Body)"/>
              </a:rPr>
              <a:t>reaction</a:t>
            </a:r>
            <a:r>
              <a:rPr lang="sv-SE" sz="2000" dirty="0" smtClean="0">
                <a:latin typeface="arial (Body)"/>
              </a:rPr>
              <a:t> </a:t>
            </a:r>
            <a:r>
              <a:rPr lang="sv-SE" sz="2000" dirty="0" err="1" smtClean="0">
                <a:latin typeface="arial (Body)"/>
              </a:rPr>
              <a:t>coordinate</a:t>
            </a:r>
            <a:r>
              <a:rPr lang="sv-SE" sz="2000" dirty="0" smtClean="0">
                <a:latin typeface="arial (Body)"/>
              </a:rPr>
              <a:t> as variation of the BC </a:t>
            </a:r>
            <a:r>
              <a:rPr lang="sv-SE" sz="2000" dirty="0" err="1" smtClean="0">
                <a:latin typeface="arial (Body)"/>
              </a:rPr>
              <a:t>distance</a:t>
            </a:r>
            <a:r>
              <a:rPr lang="sv-SE" sz="2000" dirty="0" smtClean="0">
                <a:latin typeface="arial (Body)"/>
              </a:rPr>
              <a:t> for a </a:t>
            </a:r>
            <a:r>
              <a:rPr lang="sv-SE" sz="2000" dirty="0" err="1" smtClean="0">
                <a:latin typeface="arial (Body)"/>
              </a:rPr>
              <a:t>fixed</a:t>
            </a:r>
            <a:r>
              <a:rPr lang="sv-SE" sz="2000" dirty="0" smtClean="0">
                <a:latin typeface="arial (Body)"/>
              </a:rPr>
              <a:t> AC </a:t>
            </a:r>
            <a:r>
              <a:rPr lang="sv-SE" sz="2000" dirty="0" err="1" smtClean="0">
                <a:latin typeface="arial (Body)"/>
              </a:rPr>
              <a:t>distance</a:t>
            </a:r>
            <a:r>
              <a:rPr lang="sv-SE" sz="2000" dirty="0" smtClean="0">
                <a:latin typeface="arial (Body)"/>
              </a:rPr>
              <a:t>:</a:t>
            </a:r>
            <a:endParaRPr lang="sv-SE" sz="2000" dirty="0">
              <a:latin typeface="arial (Body)"/>
            </a:endParaRPr>
          </a:p>
        </p:txBody>
      </p:sp>
      <p:graphicFrame>
        <p:nvGraphicFramePr>
          <p:cNvPr id="46" name="Object 7"/>
          <p:cNvGraphicFramePr>
            <a:graphicFrameLocks noChangeAspect="1"/>
          </p:cNvGraphicFramePr>
          <p:nvPr/>
        </p:nvGraphicFramePr>
        <p:xfrm>
          <a:off x="3627266" y="2239714"/>
          <a:ext cx="2032000" cy="11621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335" name="Equation" r:id="rId5" imgW="889046" imgH="507633" progId="Equation.3">
                  <p:embed/>
                </p:oleObj>
              </mc:Choice>
              <mc:Fallback>
                <p:oleObj name="Equation" r:id="rId5" imgW="889046" imgH="507633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266" y="2239714"/>
                        <a:ext cx="2032000" cy="11621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8"/>
          <p:cNvGraphicFramePr>
            <a:graphicFrameLocks noChangeAspect="1"/>
          </p:cNvGraphicFramePr>
          <p:nvPr/>
        </p:nvGraphicFramePr>
        <p:xfrm>
          <a:off x="6413499" y="2264152"/>
          <a:ext cx="2019377" cy="1087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336" name="Equation" r:id="rId7" imgW="889046" imgH="507633" progId="Equation.3">
                  <p:embed/>
                </p:oleObj>
              </mc:Choice>
              <mc:Fallback>
                <p:oleObj name="Equation" r:id="rId7" imgW="889046" imgH="507633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499" y="2264152"/>
                        <a:ext cx="2019377" cy="10874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9"/>
          <p:cNvGraphicFramePr>
            <a:graphicFrameLocks noChangeAspect="1"/>
          </p:cNvGraphicFramePr>
          <p:nvPr/>
        </p:nvGraphicFramePr>
        <p:xfrm>
          <a:off x="977100" y="2239715"/>
          <a:ext cx="2001837" cy="11118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337" name="Equation" r:id="rId9" imgW="939754" imgH="507633" progId="Equation.3">
                  <p:embed/>
                </p:oleObj>
              </mc:Choice>
              <mc:Fallback>
                <p:oleObj name="Equation" r:id="rId9" imgW="939754" imgH="507633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100" y="2239715"/>
                        <a:ext cx="2001837" cy="11118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Supplementary Material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31</a:t>
            </a:fld>
            <a:endParaRPr lang="sv-SE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5402263" y="5092700"/>
          <a:ext cx="2444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4319" name="Equation" r:id="rId3" imgW="113956" imgH="215801" progId="Equation.3">
                  <p:embed/>
                </p:oleObj>
              </mc:Choice>
              <mc:Fallback>
                <p:oleObj name="Equation" r:id="rId3" imgW="113956" imgH="215801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2263" y="5092700"/>
                        <a:ext cx="24447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9" name="Group 48"/>
          <p:cNvGrpSpPr/>
          <p:nvPr/>
        </p:nvGrpSpPr>
        <p:grpSpPr>
          <a:xfrm>
            <a:off x="-212496" y="1459993"/>
            <a:ext cx="8815630" cy="5198537"/>
            <a:chOff x="-212496" y="1459993"/>
            <a:chExt cx="8815630" cy="5198537"/>
          </a:xfrm>
        </p:grpSpPr>
        <p:grpSp>
          <p:nvGrpSpPr>
            <p:cNvPr id="40" name="Group 39"/>
            <p:cNvGrpSpPr/>
            <p:nvPr/>
          </p:nvGrpSpPr>
          <p:grpSpPr>
            <a:xfrm>
              <a:off x="-212496" y="1459993"/>
              <a:ext cx="8815630" cy="5198537"/>
              <a:chOff x="270104" y="1244093"/>
              <a:chExt cx="8815630" cy="5198537"/>
            </a:xfrm>
          </p:grpSpPr>
          <p:grpSp>
            <p:nvGrpSpPr>
              <p:cNvPr id="37" name="Group 36"/>
              <p:cNvGrpSpPr/>
              <p:nvPr/>
            </p:nvGrpSpPr>
            <p:grpSpPr>
              <a:xfrm>
                <a:off x="270104" y="1244093"/>
                <a:ext cx="8815630" cy="5198537"/>
                <a:chOff x="270104" y="1244093"/>
                <a:chExt cx="8815630" cy="5198537"/>
              </a:xfrm>
            </p:grpSpPr>
            <p:grpSp>
              <p:nvGrpSpPr>
                <p:cNvPr id="34" name="Group 33"/>
                <p:cNvGrpSpPr/>
                <p:nvPr/>
              </p:nvGrpSpPr>
              <p:grpSpPr>
                <a:xfrm>
                  <a:off x="270104" y="1244093"/>
                  <a:ext cx="8216899" cy="5198537"/>
                  <a:chOff x="270104" y="1244093"/>
                  <a:chExt cx="8216899" cy="5198537"/>
                </a:xfrm>
              </p:grpSpPr>
              <p:grpSp>
                <p:nvGrpSpPr>
                  <p:cNvPr id="10" name="Grupp 50"/>
                  <p:cNvGrpSpPr/>
                  <p:nvPr/>
                </p:nvGrpSpPr>
                <p:grpSpPr>
                  <a:xfrm>
                    <a:off x="270104" y="1244093"/>
                    <a:ext cx="8216899" cy="5198537"/>
                    <a:chOff x="2844935" y="3811439"/>
                    <a:chExt cx="4499863" cy="2846903"/>
                  </a:xfrm>
                </p:grpSpPr>
                <p:cxnSp>
                  <p:nvCxnSpPr>
                    <p:cNvPr id="11" name="Rak 13"/>
                    <p:cNvCxnSpPr/>
                    <p:nvPr/>
                  </p:nvCxnSpPr>
                  <p:spPr>
                    <a:xfrm rot="16200000" flipV="1">
                      <a:off x="5493141" y="5231563"/>
                      <a:ext cx="2187873" cy="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" name="Rak 31"/>
                    <p:cNvCxnSpPr/>
                    <p:nvPr/>
                  </p:nvCxnSpPr>
                  <p:spPr>
                    <a:xfrm rot="16200000" flipV="1">
                      <a:off x="4375528" y="5223279"/>
                      <a:ext cx="2187873" cy="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3" name="Grupp 49"/>
                    <p:cNvGrpSpPr/>
                    <p:nvPr/>
                  </p:nvGrpSpPr>
                  <p:grpSpPr>
                    <a:xfrm>
                      <a:off x="2844935" y="3811439"/>
                      <a:ext cx="4499863" cy="2846903"/>
                      <a:chOff x="2844935" y="3811439"/>
                      <a:chExt cx="4499863" cy="2846903"/>
                    </a:xfrm>
                  </p:grpSpPr>
                  <p:cxnSp>
                    <p:nvCxnSpPr>
                      <p:cNvPr id="14" name="Rak 11"/>
                      <p:cNvCxnSpPr/>
                      <p:nvPr/>
                    </p:nvCxnSpPr>
                    <p:spPr>
                      <a:xfrm>
                        <a:off x="4038600" y="6323914"/>
                        <a:ext cx="3198172" cy="1588"/>
                      </a:xfrm>
                      <a:prstGeom prst="line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  <a:effectLst/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5" name="Rak 22"/>
                      <p:cNvCxnSpPr/>
                      <p:nvPr/>
                    </p:nvCxnSpPr>
                    <p:spPr>
                      <a:xfrm rot="16200000" flipV="1">
                        <a:off x="2781568" y="5068465"/>
                        <a:ext cx="2514063" cy="11"/>
                      </a:xfrm>
                      <a:prstGeom prst="line">
                        <a:avLst/>
                      </a:prstGeom>
                      <a:ln w="19050">
                        <a:solidFill>
                          <a:schemeClr val="tx1"/>
                        </a:solidFill>
                      </a:ln>
                      <a:effectLst/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16" name="Grupp 48"/>
                      <p:cNvGrpSpPr/>
                      <p:nvPr/>
                    </p:nvGrpSpPr>
                    <p:grpSpPr>
                      <a:xfrm>
                        <a:off x="2844935" y="4115434"/>
                        <a:ext cx="4499863" cy="2542908"/>
                        <a:chOff x="2844935" y="4115434"/>
                        <a:chExt cx="4499863" cy="2542908"/>
                      </a:xfrm>
                    </p:grpSpPr>
                    <p:cxnSp>
                      <p:nvCxnSpPr>
                        <p:cNvPr id="17" name="Rak 26"/>
                        <p:cNvCxnSpPr>
                          <a:endCxn id="18" idx="1"/>
                        </p:cNvCxnSpPr>
                        <p:nvPr/>
                      </p:nvCxnSpPr>
                      <p:spPr>
                        <a:xfrm rot="5400000" flipH="1" flipV="1">
                          <a:off x="5829993" y="5804403"/>
                          <a:ext cx="1025634" cy="1587"/>
                        </a:xfrm>
                        <a:prstGeom prst="line">
                          <a:avLst/>
                        </a:prstGeom>
                        <a:ln w="1270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18" name="Frihandsfigur 32"/>
                        <p:cNvSpPr/>
                        <p:nvPr/>
                      </p:nvSpPr>
                      <p:spPr>
                        <a:xfrm>
                          <a:off x="5884332" y="4146278"/>
                          <a:ext cx="1100671" cy="2246960"/>
                        </a:xfrm>
                        <a:custGeom>
                          <a:avLst/>
                          <a:gdLst>
                            <a:gd name="connsiteX0" fmla="*/ 0 w 1176866"/>
                            <a:gd name="connsiteY0" fmla="*/ 465667 h 1261533"/>
                            <a:gd name="connsiteX1" fmla="*/ 491066 w 1176866"/>
                            <a:gd name="connsiteY1" fmla="*/ 643467 h 1261533"/>
                            <a:gd name="connsiteX2" fmla="*/ 643466 w 1176866"/>
                            <a:gd name="connsiteY2" fmla="*/ 1168400 h 1261533"/>
                            <a:gd name="connsiteX3" fmla="*/ 922866 w 1176866"/>
                            <a:gd name="connsiteY3" fmla="*/ 1066800 h 1261533"/>
                            <a:gd name="connsiteX4" fmla="*/ 1176866 w 1176866"/>
                            <a:gd name="connsiteY4" fmla="*/ 0 h 1261533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</a:cxnLst>
                          <a:rect l="l" t="t" r="r" b="b"/>
                          <a:pathLst>
                            <a:path w="1176866" h="1261533">
                              <a:moveTo>
                                <a:pt x="0" y="465667"/>
                              </a:moveTo>
                              <a:cubicBezTo>
                                <a:pt x="191911" y="496006"/>
                                <a:pt x="383822" y="526345"/>
                                <a:pt x="491066" y="643467"/>
                              </a:cubicBezTo>
                              <a:cubicBezTo>
                                <a:pt x="598310" y="760589"/>
                                <a:pt x="571499" y="1097845"/>
                                <a:pt x="643466" y="1168400"/>
                              </a:cubicBezTo>
                              <a:cubicBezTo>
                                <a:pt x="715433" y="1238956"/>
                                <a:pt x="833966" y="1261533"/>
                                <a:pt x="922866" y="1066800"/>
                              </a:cubicBezTo>
                              <a:cubicBezTo>
                                <a:pt x="1011766" y="872067"/>
                                <a:pt x="1176866" y="0"/>
                                <a:pt x="1176866" y="0"/>
                              </a:cubicBezTo>
                            </a:path>
                          </a:pathLst>
                        </a:custGeom>
                        <a:ln>
                          <a:solidFill>
                            <a:srgbClr val="000000"/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sv-SE" sz="2600">
                            <a:latin typeface="arial (Body)"/>
                          </a:endParaRPr>
                        </a:p>
                      </p:txBody>
                    </p:sp>
                    <p:cxnSp>
                      <p:nvCxnSpPr>
                        <p:cNvPr id="19" name="Rak 43"/>
                        <p:cNvCxnSpPr/>
                        <p:nvPr/>
                      </p:nvCxnSpPr>
                      <p:spPr>
                        <a:xfrm rot="16200000" flipV="1">
                          <a:off x="5329441" y="5134923"/>
                          <a:ext cx="2067825" cy="466106"/>
                        </a:xfrm>
                        <a:prstGeom prst="line">
                          <a:avLst/>
                        </a:prstGeom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20" name="Grupp 47"/>
                        <p:cNvGrpSpPr/>
                        <p:nvPr/>
                      </p:nvGrpSpPr>
                      <p:grpSpPr>
                        <a:xfrm>
                          <a:off x="2844935" y="4115434"/>
                          <a:ext cx="4499863" cy="2542908"/>
                          <a:chOff x="2844935" y="4115434"/>
                          <a:chExt cx="4499863" cy="2542908"/>
                        </a:xfrm>
                      </p:grpSpPr>
                      <p:cxnSp>
                        <p:nvCxnSpPr>
                          <p:cNvPr id="21" name="Rak 12"/>
                          <p:cNvCxnSpPr>
                            <a:endCxn id="18" idx="1"/>
                          </p:cNvCxnSpPr>
                          <p:nvPr/>
                        </p:nvCxnSpPr>
                        <p:spPr>
                          <a:xfrm>
                            <a:off x="4038605" y="5289285"/>
                            <a:ext cx="2304999" cy="3094"/>
                          </a:xfrm>
                          <a:prstGeom prst="line">
                            <a:avLst/>
                          </a:prstGeom>
                          <a:ln w="12700" cap="flat" cmpd="sng" algn="ctr">
                            <a:solidFill>
                              <a:schemeClr val="tx1"/>
                            </a:solidFill>
                            <a:prstDash val="sysDash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sp>
                        <p:nvSpPr>
                          <p:cNvPr id="22" name="Frihandsfigur 9"/>
                          <p:cNvSpPr/>
                          <p:nvPr/>
                        </p:nvSpPr>
                        <p:spPr>
                          <a:xfrm>
                            <a:off x="5135222" y="4535663"/>
                            <a:ext cx="1655045" cy="1708625"/>
                          </a:xfrm>
                          <a:custGeom>
                            <a:avLst/>
                            <a:gdLst>
                              <a:gd name="connsiteX0" fmla="*/ 0 w 1176867"/>
                              <a:gd name="connsiteY0" fmla="*/ 0 h 1214967"/>
                              <a:gd name="connsiteX1" fmla="*/ 211667 w 1176867"/>
                              <a:gd name="connsiteY1" fmla="*/ 1117600 h 1214967"/>
                              <a:gd name="connsiteX2" fmla="*/ 762000 w 1176867"/>
                              <a:gd name="connsiteY2" fmla="*/ 584200 h 1214967"/>
                              <a:gd name="connsiteX3" fmla="*/ 1176867 w 1176867"/>
                              <a:gd name="connsiteY3" fmla="*/ 406400 h 1214967"/>
                              <a:gd name="connsiteX4" fmla="*/ 1176867 w 1176867"/>
                              <a:gd name="connsiteY4" fmla="*/ 406400 h 1214967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</a:cxnLst>
                            <a:rect l="l" t="t" r="r" b="b"/>
                            <a:pathLst>
                              <a:path w="1176867" h="1214967">
                                <a:moveTo>
                                  <a:pt x="0" y="0"/>
                                </a:moveTo>
                                <a:cubicBezTo>
                                  <a:pt x="42333" y="510116"/>
                                  <a:pt x="84667" y="1020233"/>
                                  <a:pt x="211667" y="1117600"/>
                                </a:cubicBezTo>
                                <a:cubicBezTo>
                                  <a:pt x="338667" y="1214967"/>
                                  <a:pt x="601133" y="702733"/>
                                  <a:pt x="762000" y="584200"/>
                                </a:cubicBezTo>
                                <a:cubicBezTo>
                                  <a:pt x="922867" y="465667"/>
                                  <a:pt x="1176867" y="406400"/>
                                  <a:pt x="1176867" y="406400"/>
                                </a:cubicBezTo>
                                <a:lnTo>
                                  <a:pt x="1176867" y="406400"/>
                                </a:lnTo>
                              </a:path>
                            </a:pathLst>
                          </a:custGeom>
                          <a:ln>
                            <a:solidFill>
                              <a:srgbClr val="000000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sv-SE" sz="2600">
                              <a:latin typeface="arial (Body)"/>
                            </a:endParaRPr>
                          </a:p>
                        </p:txBody>
                      </p:sp>
                      <p:sp>
                        <p:nvSpPr>
                          <p:cNvPr id="23" name="textruta 7"/>
                          <p:cNvSpPr txBox="1"/>
                          <p:nvPr/>
                        </p:nvSpPr>
                        <p:spPr>
                          <a:xfrm>
                            <a:off x="2844935" y="4749926"/>
                            <a:ext cx="1263650" cy="26967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algn="ctr"/>
                            <a:r>
                              <a:rPr lang="sv-SE" sz="2600" b="1" dirty="0" smtClean="0">
                                <a:latin typeface="arial (Body)"/>
                              </a:rPr>
                              <a:t>Energy</a:t>
                            </a:r>
                            <a:endParaRPr lang="sv-SE" sz="2600" b="1" dirty="0">
                              <a:latin typeface="arial (Body)"/>
                            </a:endParaRPr>
                          </a:p>
                        </p:txBody>
                      </p:sp>
                      <p:sp>
                        <p:nvSpPr>
                          <p:cNvPr id="24" name="textruta 5"/>
                          <p:cNvSpPr txBox="1"/>
                          <p:nvPr/>
                        </p:nvSpPr>
                        <p:spPr>
                          <a:xfrm>
                            <a:off x="5353651" y="6388663"/>
                            <a:ext cx="601134" cy="26967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algn="ctr"/>
                            <a:r>
                              <a:rPr lang="sv-SE" sz="2600" b="1" dirty="0" smtClean="0">
                                <a:latin typeface="arial (Body)"/>
                              </a:rPr>
                              <a:t>r</a:t>
                            </a:r>
                            <a:endParaRPr lang="sv-SE" sz="2600" b="1" dirty="0">
                              <a:latin typeface="arial (Body)"/>
                            </a:endParaRPr>
                          </a:p>
                        </p:txBody>
                      </p:sp>
                      <p:cxnSp>
                        <p:nvCxnSpPr>
                          <p:cNvPr id="25" name="Rak 29"/>
                          <p:cNvCxnSpPr/>
                          <p:nvPr/>
                        </p:nvCxnSpPr>
                        <p:spPr>
                          <a:xfrm>
                            <a:off x="4038594" y="6129866"/>
                            <a:ext cx="3198172" cy="1588"/>
                          </a:xfrm>
                          <a:prstGeom prst="line">
                            <a:avLst/>
                          </a:prstGeom>
                          <a:ln>
                            <a:solidFill>
                              <a:schemeClr val="tx1"/>
                            </a:solidFill>
                          </a:ln>
                          <a:effectLst/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sp>
                        <p:nvSpPr>
                          <p:cNvPr id="26" name="textruta 36"/>
                          <p:cNvSpPr txBox="1"/>
                          <p:nvPr/>
                        </p:nvSpPr>
                        <p:spPr>
                          <a:xfrm>
                            <a:off x="4785210" y="4603742"/>
                            <a:ext cx="491936" cy="26967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algn="ctr"/>
                            <a:r>
                              <a:rPr lang="sv-SE" sz="2600" dirty="0" smtClean="0">
                                <a:latin typeface="arial (Body)"/>
                              </a:rPr>
                              <a:t>BC</a:t>
                            </a:r>
                            <a:endParaRPr lang="sv-SE" sz="2600" dirty="0">
                              <a:latin typeface="arial (Body)"/>
                            </a:endParaRPr>
                          </a:p>
                        </p:txBody>
                      </p:sp>
                      <p:sp>
                        <p:nvSpPr>
                          <p:cNvPr id="27" name="textruta 37"/>
                          <p:cNvSpPr txBox="1"/>
                          <p:nvPr/>
                        </p:nvSpPr>
                        <p:spPr>
                          <a:xfrm>
                            <a:off x="6852862" y="4115434"/>
                            <a:ext cx="491936" cy="26967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algn="ctr"/>
                            <a:r>
                              <a:rPr lang="sv-SE" sz="2600" dirty="0" smtClean="0">
                                <a:latin typeface="arial (Body)"/>
                              </a:rPr>
                              <a:t>AB</a:t>
                            </a:r>
                            <a:endParaRPr lang="sv-SE" sz="2600" dirty="0">
                              <a:latin typeface="arial (Body)"/>
                            </a:endParaRPr>
                          </a:p>
                        </p:txBody>
                      </p:sp>
                      <p:sp>
                        <p:nvSpPr>
                          <p:cNvPr id="28" name="textruta 38"/>
                          <p:cNvSpPr txBox="1"/>
                          <p:nvPr/>
                        </p:nvSpPr>
                        <p:spPr>
                          <a:xfrm>
                            <a:off x="5800279" y="4265984"/>
                            <a:ext cx="491936" cy="26967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algn="ctr"/>
                            <a:r>
                              <a:rPr lang="sv-SE" sz="2600" dirty="0" smtClean="0">
                                <a:latin typeface="arial (Body)"/>
                              </a:rPr>
                              <a:t>S</a:t>
                            </a:r>
                            <a:r>
                              <a:rPr lang="sv-SE" sz="2600" baseline="-25000" dirty="0" smtClean="0">
                                <a:latin typeface="arial (Body)"/>
                              </a:rPr>
                              <a:t>2</a:t>
                            </a:r>
                            <a:endParaRPr lang="sv-SE" sz="2600" dirty="0">
                              <a:latin typeface="arial (Body)"/>
                            </a:endParaRPr>
                          </a:p>
                        </p:txBody>
                      </p:sp>
                      <p:sp>
                        <p:nvSpPr>
                          <p:cNvPr id="29" name="textruta 39"/>
                          <p:cNvSpPr txBox="1"/>
                          <p:nvPr/>
                        </p:nvSpPr>
                        <p:spPr>
                          <a:xfrm>
                            <a:off x="6537135" y="4468902"/>
                            <a:ext cx="491936" cy="26967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algn="ctr"/>
                            <a:r>
                              <a:rPr lang="sv-SE" sz="2600" dirty="0" smtClean="0">
                                <a:latin typeface="arial (Body)"/>
                              </a:rPr>
                              <a:t>S</a:t>
                            </a:r>
                            <a:r>
                              <a:rPr lang="sv-SE" sz="2600" baseline="-25000" dirty="0" smtClean="0">
                                <a:latin typeface="arial (Body)"/>
                              </a:rPr>
                              <a:t>1</a:t>
                            </a:r>
                            <a:endParaRPr lang="sv-SE" sz="2600" dirty="0">
                              <a:latin typeface="arial (Body)"/>
                            </a:endParaRPr>
                          </a:p>
                        </p:txBody>
                      </p:sp>
                      <p:cxnSp>
                        <p:nvCxnSpPr>
                          <p:cNvPr id="30" name="Rak 40"/>
                          <p:cNvCxnSpPr/>
                          <p:nvPr/>
                        </p:nvCxnSpPr>
                        <p:spPr>
                          <a:xfrm rot="5400000" flipH="1" flipV="1">
                            <a:off x="5298671" y="4752693"/>
                            <a:ext cx="1574114" cy="1409077"/>
                          </a:xfrm>
                          <a:prstGeom prst="line">
                            <a:avLst/>
                          </a:pr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1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sp>
                        <p:nvSpPr>
                          <p:cNvPr id="31" name="textruta 46"/>
                          <p:cNvSpPr txBox="1"/>
                          <p:nvPr/>
                        </p:nvSpPr>
                        <p:spPr>
                          <a:xfrm>
                            <a:off x="3657938" y="5189632"/>
                            <a:ext cx="491936" cy="26967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algn="ctr"/>
                            <a:r>
                              <a:rPr lang="sv-SE" sz="2600" dirty="0" smtClean="0">
                                <a:latin typeface="arial (Body)"/>
                              </a:rPr>
                              <a:t>E*</a:t>
                            </a:r>
                            <a:endParaRPr lang="sv-SE" sz="2600" dirty="0">
                              <a:latin typeface="arial (Body)"/>
                            </a:endParaRPr>
                          </a:p>
                        </p:txBody>
                      </p:sp>
                    </p:grpSp>
                  </p:grpSp>
                </p:grpSp>
              </p:grpSp>
              <p:sp>
                <p:nvSpPr>
                  <p:cNvPr id="32" name="textruta 46"/>
                  <p:cNvSpPr txBox="1"/>
                  <p:nvPr/>
                </p:nvSpPr>
                <p:spPr>
                  <a:xfrm>
                    <a:off x="1714874" y="5138390"/>
                    <a:ext cx="898291" cy="49244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sv-SE" sz="2600" dirty="0" smtClean="0">
                        <a:latin typeface="arial (Body)"/>
                      </a:rPr>
                      <a:t>E</a:t>
                    </a:r>
                    <a:r>
                      <a:rPr lang="sv-SE" sz="2600" baseline="-25000" dirty="0" smtClean="0">
                        <a:latin typeface="arial (Body)"/>
                      </a:rPr>
                      <a:t>1P</a:t>
                    </a:r>
                    <a:endParaRPr lang="sv-SE" sz="2600" baseline="-25000" dirty="0">
                      <a:latin typeface="arial (Body)"/>
                    </a:endParaRPr>
                  </a:p>
                </p:txBody>
              </p:sp>
              <p:sp>
                <p:nvSpPr>
                  <p:cNvPr id="33" name="textruta 46"/>
                  <p:cNvSpPr txBox="1"/>
                  <p:nvPr/>
                </p:nvSpPr>
                <p:spPr>
                  <a:xfrm>
                    <a:off x="1716595" y="5559425"/>
                    <a:ext cx="898291" cy="49244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sv-SE" sz="2600" dirty="0" smtClean="0">
                        <a:latin typeface="arial (Body)"/>
                      </a:rPr>
                      <a:t>E</a:t>
                    </a:r>
                    <a:r>
                      <a:rPr lang="sv-SE" sz="2600" baseline="-25000" dirty="0" smtClean="0">
                        <a:latin typeface="arial (Body)"/>
                      </a:rPr>
                      <a:t>2P</a:t>
                    </a:r>
                    <a:endParaRPr lang="sv-SE" sz="2600" baseline="-25000" dirty="0">
                      <a:latin typeface="arial (Body)"/>
                    </a:endParaRPr>
                  </a:p>
                </p:txBody>
              </p:sp>
            </p:grpSp>
            <p:cxnSp>
              <p:nvCxnSpPr>
                <p:cNvPr id="35" name="Straight Arrow Connector 34"/>
                <p:cNvCxnSpPr/>
                <p:nvPr/>
              </p:nvCxnSpPr>
              <p:spPr>
                <a:xfrm rot="5400000">
                  <a:off x="7956121" y="5645587"/>
                  <a:ext cx="388331" cy="1588"/>
                </a:xfrm>
                <a:prstGeom prst="straightConnector1">
                  <a:avLst/>
                </a:prstGeom>
                <a:ln w="19050">
                  <a:solidFill>
                    <a:schemeClr val="bg1">
                      <a:lumMod val="50000"/>
                    </a:schemeClr>
                  </a:solidFill>
                  <a:prstDash val="dash"/>
                  <a:headEnd type="arrow"/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textruta 46"/>
                <p:cNvSpPr txBox="1"/>
                <p:nvPr/>
              </p:nvSpPr>
              <p:spPr>
                <a:xfrm>
                  <a:off x="7329782" y="5894871"/>
                  <a:ext cx="1755952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sv-SE" sz="2000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arial (Body)"/>
                    </a:rPr>
                    <a:t>∆H</a:t>
                  </a:r>
                  <a:r>
                    <a:rPr lang="sv-SE" sz="2000" baseline="-25000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arial (Body)"/>
                    </a:rPr>
                    <a:t>Rx</a:t>
                  </a:r>
                  <a:r>
                    <a:rPr lang="sv-SE" sz="2000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arial (Body)"/>
                    </a:rPr>
                    <a:t>=E</a:t>
                  </a:r>
                  <a:r>
                    <a:rPr lang="sv-SE" sz="2000" baseline="-25000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arial (Body)"/>
                    </a:rPr>
                    <a:t>2P</a:t>
                  </a:r>
                  <a:r>
                    <a:rPr lang="sv-SE" sz="2000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arial (Body)"/>
                    </a:rPr>
                    <a:t>-E</a:t>
                  </a:r>
                  <a:r>
                    <a:rPr lang="sv-SE" sz="2000" baseline="-25000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arial (Body)"/>
                    </a:rPr>
                    <a:t>1P</a:t>
                  </a:r>
                  <a:endParaRPr lang="sv-SE" sz="2000" baseline="-250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arial (Body)"/>
                  </a:endParaRPr>
                </a:p>
              </p:txBody>
            </p:sp>
          </p:grpSp>
          <p:cxnSp>
            <p:nvCxnSpPr>
              <p:cNvPr id="38" name="Straight Arrow Connector 37"/>
              <p:cNvCxnSpPr/>
              <p:nvPr/>
            </p:nvCxnSpPr>
            <p:spPr>
              <a:xfrm rot="5400000">
                <a:off x="5568409" y="4713875"/>
                <a:ext cx="1513972" cy="1588"/>
              </a:xfrm>
              <a:prstGeom prst="straightConnector1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dash"/>
                <a:headEnd type="arrow"/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ruta 46"/>
              <p:cNvSpPr txBox="1"/>
              <p:nvPr/>
            </p:nvSpPr>
            <p:spPr>
              <a:xfrm>
                <a:off x="5617899" y="4811940"/>
                <a:ext cx="898291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v-SE" sz="26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arial (Body)"/>
                  </a:rPr>
                  <a:t>E</a:t>
                </a:r>
                <a:r>
                  <a:rPr lang="sv-SE" sz="2600" baseline="-25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arial (Body)"/>
                  </a:rPr>
                  <a:t>a</a:t>
                </a:r>
                <a:endParaRPr lang="sv-SE" sz="2600" baseline="-25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 (Body)"/>
                </a:endParaRPr>
              </a:p>
            </p:txBody>
          </p:sp>
        </p:grpSp>
        <p:sp>
          <p:nvSpPr>
            <p:cNvPr id="41" name="textruta 46"/>
            <p:cNvSpPr txBox="1"/>
            <p:nvPr/>
          </p:nvSpPr>
          <p:spPr>
            <a:xfrm>
              <a:off x="486377" y="1856289"/>
              <a:ext cx="14697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2000" dirty="0" smtClean="0">
                  <a:latin typeface="arial (Body)"/>
                </a:rPr>
                <a:t>Reference</a:t>
              </a:r>
              <a:endParaRPr lang="sv-SE" sz="2000" dirty="0">
                <a:latin typeface="arial (Body)"/>
              </a:endParaRPr>
            </a:p>
          </p:txBody>
        </p:sp>
        <p:cxnSp>
          <p:nvCxnSpPr>
            <p:cNvPr id="42" name="Rak 29"/>
            <p:cNvCxnSpPr/>
            <p:nvPr/>
          </p:nvCxnSpPr>
          <p:spPr>
            <a:xfrm>
              <a:off x="1967164" y="2039524"/>
              <a:ext cx="5839968" cy="29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22" name="Object 9"/>
          <p:cNvGraphicFramePr>
            <a:graphicFrameLocks noChangeAspect="1"/>
          </p:cNvGraphicFramePr>
          <p:nvPr/>
        </p:nvGraphicFramePr>
        <p:xfrm>
          <a:off x="965200" y="1117600"/>
          <a:ext cx="7493000" cy="415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7" name="Equation" r:id="rId3" imgW="5523329" imgH="3060126" progId="Equation.3">
                  <p:embed/>
                </p:oleObj>
              </mc:Choice>
              <mc:Fallback>
                <p:oleObj name="Equation" r:id="rId3" imgW="5523329" imgH="3060126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117600"/>
                        <a:ext cx="7493000" cy="415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1498598" y="1882836"/>
            <a:ext cx="7772400" cy="4572000"/>
          </a:xfrm>
        </p:spPr>
        <p:txBody>
          <a:bodyPr/>
          <a:lstStyle/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939800" y="1594982"/>
          <a:ext cx="6629400" cy="52156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/>
                <a:gridCol w="1828800"/>
                <a:gridCol w="1828800"/>
                <a:gridCol w="1828800"/>
              </a:tblGrid>
              <a:tr h="883146">
                <a:tc>
                  <a:txBody>
                    <a:bodyPr/>
                    <a:lstStyle/>
                    <a:p>
                      <a:pPr algn="l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Differential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Algebraic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Integral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99535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4" name="Grupp 19"/>
          <p:cNvGrpSpPr/>
          <p:nvPr/>
        </p:nvGrpSpPr>
        <p:grpSpPr>
          <a:xfrm>
            <a:off x="939800" y="3530600"/>
            <a:ext cx="4481513" cy="736600"/>
            <a:chOff x="355602" y="3434224"/>
            <a:chExt cx="4481513" cy="736600"/>
          </a:xfrm>
        </p:grpSpPr>
        <p:graphicFrame>
          <p:nvGraphicFramePr>
            <p:cNvPr id="152580" name="Object 4"/>
            <p:cNvGraphicFramePr>
              <a:graphicFrameLocks noChangeAspect="1"/>
            </p:cNvGraphicFramePr>
            <p:nvPr/>
          </p:nvGraphicFramePr>
          <p:xfrm>
            <a:off x="3709990" y="3434224"/>
            <a:ext cx="1127125" cy="736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8085" name="Equation" r:id="rId4" imgW="660240" imgH="431640" progId="Equation.3">
                    <p:embed/>
                  </p:oleObj>
                </mc:Choice>
                <mc:Fallback>
                  <p:oleObj name="Equation" r:id="rId4" imgW="660240" imgH="43164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09990" y="3434224"/>
                          <a:ext cx="1127125" cy="736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Rektangel 14"/>
            <p:cNvSpPr/>
            <p:nvPr/>
          </p:nvSpPr>
          <p:spPr>
            <a:xfrm>
              <a:off x="355602" y="3562866"/>
              <a:ext cx="88517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/>
              <a:r>
                <a:rPr lang="sv-SE" sz="2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CSTR</a:t>
              </a:r>
            </a:p>
          </p:txBody>
        </p:sp>
      </p:grpSp>
      <p:grpSp>
        <p:nvGrpSpPr>
          <p:cNvPr id="6" name="Grupp 20"/>
          <p:cNvGrpSpPr/>
          <p:nvPr/>
        </p:nvGrpSpPr>
        <p:grpSpPr>
          <a:xfrm>
            <a:off x="939800" y="4443413"/>
            <a:ext cx="6438900" cy="874712"/>
            <a:chOff x="355602" y="4499434"/>
            <a:chExt cx="6438900" cy="874712"/>
          </a:xfrm>
        </p:grpSpPr>
        <p:graphicFrame>
          <p:nvGraphicFramePr>
            <p:cNvPr id="9" name="Object 7"/>
            <p:cNvGraphicFramePr>
              <a:graphicFrameLocks noChangeAspect="1"/>
            </p:cNvGraphicFramePr>
            <p:nvPr/>
          </p:nvGraphicFramePr>
          <p:xfrm>
            <a:off x="1538290" y="4602621"/>
            <a:ext cx="1522412" cy="698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8086" name="Equation" r:id="rId6" imgW="850680" imgH="393480" progId="Equation.3">
                    <p:embed/>
                  </p:oleObj>
                </mc:Choice>
                <mc:Fallback>
                  <p:oleObj name="Equation" r:id="rId6" imgW="850680" imgH="393480" progId="Equation.3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38290" y="4602621"/>
                          <a:ext cx="1522412" cy="698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2582" name="Object 6"/>
            <p:cNvGraphicFramePr>
              <a:graphicFrameLocks noChangeAspect="1"/>
            </p:cNvGraphicFramePr>
            <p:nvPr/>
          </p:nvGraphicFramePr>
          <p:xfrm>
            <a:off x="5199065" y="4499434"/>
            <a:ext cx="1595437" cy="8747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8087" name="Equation" r:id="rId8" imgW="876240" imgH="482400" progId="Equation.3">
                    <p:embed/>
                  </p:oleObj>
                </mc:Choice>
                <mc:Fallback>
                  <p:oleObj name="Equation" r:id="rId8" imgW="876240" imgH="482400" progId="Equation.3">
                    <p:embed/>
                    <p:pic>
                      <p:nvPicPr>
                        <p:cNvPr id="0" name="Picture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99065" y="4499434"/>
                          <a:ext cx="1595437" cy="8747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Rektangel 15"/>
            <p:cNvSpPr/>
            <p:nvPr/>
          </p:nvSpPr>
          <p:spPr>
            <a:xfrm>
              <a:off x="355602" y="4732338"/>
              <a:ext cx="69923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/>
              <a:r>
                <a:rPr lang="sv-SE" sz="2000" dirty="0" smtClean="0">
                  <a:solidFill>
                    <a:srgbClr val="FF00FF"/>
                  </a:solidFill>
                  <a:latin typeface="Arial" pitchFamily="34" charset="0"/>
                  <a:cs typeface="Arial" pitchFamily="34" charset="0"/>
                </a:rPr>
                <a:t>PFR</a:t>
              </a:r>
            </a:p>
          </p:txBody>
        </p:sp>
      </p:grpSp>
      <p:grpSp>
        <p:nvGrpSpPr>
          <p:cNvPr id="7" name="Grupp 32"/>
          <p:cNvGrpSpPr/>
          <p:nvPr/>
        </p:nvGrpSpPr>
        <p:grpSpPr>
          <a:xfrm>
            <a:off x="939800" y="2055941"/>
            <a:ext cx="7964516" cy="1481519"/>
            <a:chOff x="939800" y="2055941"/>
            <a:chExt cx="7964516" cy="1481519"/>
          </a:xfrm>
        </p:grpSpPr>
        <p:grpSp>
          <p:nvGrpSpPr>
            <p:cNvPr id="8" name="Grupp 17"/>
            <p:cNvGrpSpPr/>
            <p:nvPr/>
          </p:nvGrpSpPr>
          <p:grpSpPr>
            <a:xfrm>
              <a:off x="939800" y="2400300"/>
              <a:ext cx="6643688" cy="889000"/>
              <a:chOff x="355602" y="2236192"/>
              <a:chExt cx="6643688" cy="889000"/>
            </a:xfrm>
          </p:grpSpPr>
          <p:graphicFrame>
            <p:nvGraphicFramePr>
              <p:cNvPr id="152578" name="Object 2"/>
              <p:cNvGraphicFramePr>
                <a:graphicFrameLocks noChangeAspect="1"/>
              </p:cNvGraphicFramePr>
              <p:nvPr/>
            </p:nvGraphicFramePr>
            <p:xfrm>
              <a:off x="1531940" y="2415580"/>
              <a:ext cx="1714500" cy="6683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8088" name="Equation" r:id="rId10" imgW="1015920" imgH="393480" progId="Equation.3">
                      <p:embed/>
                    </p:oleObj>
                  </mc:Choice>
                  <mc:Fallback>
                    <p:oleObj name="Equation" r:id="rId10" imgW="1015920" imgH="393480" progId="Equation.3">
                      <p:embed/>
                      <p:pic>
                        <p:nvPicPr>
                          <p:cNvPr id="0" name="Picture 1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31940" y="2415580"/>
                            <a:ext cx="1714500" cy="66833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79" name="Object 3"/>
              <p:cNvGraphicFramePr>
                <a:graphicFrameLocks noChangeAspect="1"/>
              </p:cNvGraphicFramePr>
              <p:nvPr/>
            </p:nvGraphicFramePr>
            <p:xfrm>
              <a:off x="5191127" y="2236192"/>
              <a:ext cx="1808163" cy="8890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8089" name="Equation" r:id="rId12" imgW="977760" imgH="482400" progId="Equation.3">
                      <p:embed/>
                    </p:oleObj>
                  </mc:Choice>
                  <mc:Fallback>
                    <p:oleObj name="Equation" r:id="rId12" imgW="977760" imgH="482400" progId="Equation.3">
                      <p:embed/>
                      <p:pic>
                        <p:nvPicPr>
                          <p:cNvPr id="0" name="Picture 1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191127" y="2236192"/>
                            <a:ext cx="1808163" cy="8890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4" name="Rektangel 13"/>
              <p:cNvSpPr/>
              <p:nvPr/>
            </p:nvSpPr>
            <p:spPr>
              <a:xfrm>
                <a:off x="355602" y="2511425"/>
                <a:ext cx="84029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sv-SE" sz="2000" dirty="0" err="1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Batch</a:t>
                </a:r>
                <a:endParaRPr lang="sv-SE" sz="2000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0" name="Grupp 31"/>
            <p:cNvGrpSpPr/>
            <p:nvPr/>
          </p:nvGrpSpPr>
          <p:grpSpPr>
            <a:xfrm>
              <a:off x="7450965" y="2055941"/>
              <a:ext cx="1453351" cy="1481519"/>
              <a:chOff x="7910778" y="2214367"/>
              <a:chExt cx="1748370" cy="1782257"/>
            </a:xfrm>
          </p:grpSpPr>
          <p:cxnSp>
            <p:nvCxnSpPr>
              <p:cNvPr id="24" name="Rak 23"/>
              <p:cNvCxnSpPr>
                <a:endCxn id="25" idx="2"/>
              </p:cNvCxnSpPr>
              <p:nvPr/>
            </p:nvCxnSpPr>
            <p:spPr>
              <a:xfrm rot="16200000" flipH="1">
                <a:off x="7677154" y="2873973"/>
                <a:ext cx="1320800" cy="1588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ak 26"/>
              <p:cNvCxnSpPr/>
              <p:nvPr/>
            </p:nvCxnSpPr>
            <p:spPr>
              <a:xfrm rot="10800000" flipH="1">
                <a:off x="8338348" y="3532785"/>
                <a:ext cx="1320800" cy="1588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Frihandsfigur 28"/>
              <p:cNvSpPr/>
              <p:nvPr/>
            </p:nvSpPr>
            <p:spPr>
              <a:xfrm>
                <a:off x="8331200" y="2579688"/>
                <a:ext cx="1202267" cy="959379"/>
              </a:xfrm>
              <a:custGeom>
                <a:avLst/>
                <a:gdLst>
                  <a:gd name="connsiteX0" fmla="*/ 0 w 1202267"/>
                  <a:gd name="connsiteY0" fmla="*/ 1303867 h 1303867"/>
                  <a:gd name="connsiteX1" fmla="*/ 118533 w 1202267"/>
                  <a:gd name="connsiteY1" fmla="*/ 677333 h 1303867"/>
                  <a:gd name="connsiteX2" fmla="*/ 575733 w 1202267"/>
                  <a:gd name="connsiteY2" fmla="*/ 220133 h 1303867"/>
                  <a:gd name="connsiteX3" fmla="*/ 1202267 w 1202267"/>
                  <a:gd name="connsiteY3" fmla="*/ 0 h 1303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02267" h="1303867">
                    <a:moveTo>
                      <a:pt x="0" y="1303867"/>
                    </a:moveTo>
                    <a:cubicBezTo>
                      <a:pt x="11289" y="1080911"/>
                      <a:pt x="22578" y="857955"/>
                      <a:pt x="118533" y="677333"/>
                    </a:cubicBezTo>
                    <a:cubicBezTo>
                      <a:pt x="214488" y="496711"/>
                      <a:pt x="395111" y="333022"/>
                      <a:pt x="575733" y="220133"/>
                    </a:cubicBezTo>
                    <a:cubicBezTo>
                      <a:pt x="756355" y="107244"/>
                      <a:pt x="1202267" y="0"/>
                      <a:pt x="1202267" y="0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30" name="textruta 29"/>
              <p:cNvSpPr txBox="1"/>
              <p:nvPr/>
            </p:nvSpPr>
            <p:spPr>
              <a:xfrm>
                <a:off x="7910778" y="2214367"/>
                <a:ext cx="579967" cy="5553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400" dirty="0" smtClean="0">
                    <a:solidFill>
                      <a:srgbClr val="FF0000"/>
                    </a:solidFill>
                  </a:rPr>
                  <a:t>X</a:t>
                </a:r>
                <a:endParaRPr lang="sv-SE" sz="24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1" name="textruta 30"/>
              <p:cNvSpPr txBox="1"/>
              <p:nvPr/>
            </p:nvSpPr>
            <p:spPr>
              <a:xfrm>
                <a:off x="8784162" y="3441244"/>
                <a:ext cx="579967" cy="5553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400" dirty="0" smtClean="0">
                    <a:solidFill>
                      <a:srgbClr val="FF0000"/>
                    </a:solidFill>
                  </a:rPr>
                  <a:t>t</a:t>
                </a:r>
                <a:endParaRPr lang="sv-SE" sz="2400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1" name="Grupp 39"/>
          <p:cNvGrpSpPr/>
          <p:nvPr/>
        </p:nvGrpSpPr>
        <p:grpSpPr>
          <a:xfrm>
            <a:off x="939800" y="5335054"/>
            <a:ext cx="7895960" cy="1474345"/>
            <a:chOff x="939800" y="5335054"/>
            <a:chExt cx="7895960" cy="1474345"/>
          </a:xfrm>
        </p:grpSpPr>
        <p:grpSp>
          <p:nvGrpSpPr>
            <p:cNvPr id="12" name="Grupp 21"/>
            <p:cNvGrpSpPr/>
            <p:nvPr/>
          </p:nvGrpSpPr>
          <p:grpSpPr>
            <a:xfrm>
              <a:off x="939800" y="5715000"/>
              <a:ext cx="6540500" cy="876300"/>
              <a:chOff x="355602" y="5533959"/>
              <a:chExt cx="6540500" cy="876300"/>
            </a:xfrm>
          </p:grpSpPr>
          <p:graphicFrame>
            <p:nvGraphicFramePr>
              <p:cNvPr id="30734" name="Object 14"/>
              <p:cNvGraphicFramePr>
                <a:graphicFrameLocks noChangeAspect="1"/>
              </p:cNvGraphicFramePr>
              <p:nvPr/>
            </p:nvGraphicFramePr>
            <p:xfrm>
              <a:off x="1566865" y="5692709"/>
              <a:ext cx="1570037" cy="7048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8090" name="Equation" r:id="rId14" imgW="876240" imgH="393480" progId="Equation.3">
                      <p:embed/>
                    </p:oleObj>
                  </mc:Choice>
                  <mc:Fallback>
                    <p:oleObj name="Equation" r:id="rId14" imgW="876240" imgH="393480" progId="Equation.3">
                      <p:embed/>
                      <p:pic>
                        <p:nvPicPr>
                          <p:cNvPr id="0" name="Picture 1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66865" y="5692709"/>
                            <a:ext cx="1570037" cy="7048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0735" name="Object 15"/>
              <p:cNvGraphicFramePr>
                <a:graphicFrameLocks noChangeAspect="1"/>
              </p:cNvGraphicFramePr>
              <p:nvPr/>
            </p:nvGraphicFramePr>
            <p:xfrm>
              <a:off x="5256215" y="5533959"/>
              <a:ext cx="1639887" cy="8763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8091" name="Equation" r:id="rId16" imgW="901440" imgH="482400" progId="Equation.3">
                      <p:embed/>
                    </p:oleObj>
                  </mc:Choice>
                  <mc:Fallback>
                    <p:oleObj name="Equation" r:id="rId16" imgW="901440" imgH="482400" progId="Equation.3">
                      <p:embed/>
                      <p:pic>
                        <p:nvPicPr>
                          <p:cNvPr id="0" name="Picture 1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256215" y="5533959"/>
                            <a:ext cx="1639887" cy="8763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7" name="Rektangel 16"/>
              <p:cNvSpPr/>
              <p:nvPr/>
            </p:nvSpPr>
            <p:spPr>
              <a:xfrm>
                <a:off x="355602" y="5802313"/>
                <a:ext cx="71365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00B050"/>
                    </a:solidFill>
                    <a:latin typeface="Arial" pitchFamily="34" charset="0"/>
                    <a:ea typeface="+mj-ea"/>
                    <a:cs typeface="Arial" pitchFamily="34" charset="0"/>
                  </a:rPr>
                  <a:t>PBR</a:t>
                </a:r>
                <a:endParaRPr lang="sv-SE" sz="2000" dirty="0">
                  <a:solidFill>
                    <a:srgbClr val="00B050"/>
                  </a:solidFill>
                  <a:latin typeface="Arial" pitchFamily="34" charset="0"/>
                  <a:ea typeface="+mj-ea"/>
                  <a:cs typeface="Arial" pitchFamily="34" charset="0"/>
                </a:endParaRPr>
              </a:p>
            </p:txBody>
          </p:sp>
        </p:grpSp>
        <p:grpSp>
          <p:nvGrpSpPr>
            <p:cNvPr id="13" name="Grupp 38"/>
            <p:cNvGrpSpPr/>
            <p:nvPr/>
          </p:nvGrpSpPr>
          <p:grpSpPr>
            <a:xfrm>
              <a:off x="7433183" y="5335054"/>
              <a:ext cx="1402577" cy="1474345"/>
              <a:chOff x="7603365" y="3568238"/>
              <a:chExt cx="1453351" cy="1527719"/>
            </a:xfrm>
          </p:grpSpPr>
          <p:cxnSp>
            <p:nvCxnSpPr>
              <p:cNvPr id="34" name="Rak 33"/>
              <p:cNvCxnSpPr/>
              <p:nvPr/>
            </p:nvCxnSpPr>
            <p:spPr>
              <a:xfrm rot="16200000" flipH="1">
                <a:off x="7409163" y="4116543"/>
                <a:ext cx="1097929" cy="1320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Rak 34"/>
              <p:cNvCxnSpPr/>
              <p:nvPr/>
            </p:nvCxnSpPr>
            <p:spPr>
              <a:xfrm rot="10800000" flipH="1">
                <a:off x="7958787" y="4664187"/>
                <a:ext cx="1097929" cy="1320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Frihandsfigur 35"/>
              <p:cNvSpPr/>
              <p:nvPr/>
            </p:nvSpPr>
            <p:spPr>
              <a:xfrm>
                <a:off x="7952845" y="3871916"/>
                <a:ext cx="999397" cy="797494"/>
              </a:xfrm>
              <a:custGeom>
                <a:avLst/>
                <a:gdLst>
                  <a:gd name="connsiteX0" fmla="*/ 0 w 1202267"/>
                  <a:gd name="connsiteY0" fmla="*/ 1303867 h 1303867"/>
                  <a:gd name="connsiteX1" fmla="*/ 118533 w 1202267"/>
                  <a:gd name="connsiteY1" fmla="*/ 677333 h 1303867"/>
                  <a:gd name="connsiteX2" fmla="*/ 575733 w 1202267"/>
                  <a:gd name="connsiteY2" fmla="*/ 220133 h 1303867"/>
                  <a:gd name="connsiteX3" fmla="*/ 1202267 w 1202267"/>
                  <a:gd name="connsiteY3" fmla="*/ 0 h 1303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02267" h="1303867">
                    <a:moveTo>
                      <a:pt x="0" y="1303867"/>
                    </a:moveTo>
                    <a:cubicBezTo>
                      <a:pt x="11289" y="1080911"/>
                      <a:pt x="22578" y="857955"/>
                      <a:pt x="118533" y="677333"/>
                    </a:cubicBezTo>
                    <a:cubicBezTo>
                      <a:pt x="214488" y="496711"/>
                      <a:pt x="395111" y="333022"/>
                      <a:pt x="575733" y="220133"/>
                    </a:cubicBezTo>
                    <a:cubicBezTo>
                      <a:pt x="756355" y="107244"/>
                      <a:pt x="1202267" y="0"/>
                      <a:pt x="1202267" y="0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37" name="textruta 36"/>
              <p:cNvSpPr txBox="1"/>
              <p:nvPr/>
            </p:nvSpPr>
            <p:spPr>
              <a:xfrm>
                <a:off x="7603365" y="3568239"/>
                <a:ext cx="482104" cy="478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400" dirty="0" smtClean="0">
                    <a:solidFill>
                      <a:srgbClr val="FF0000"/>
                    </a:solidFill>
                  </a:rPr>
                  <a:t>X</a:t>
                </a:r>
                <a:endParaRPr lang="sv-SE" sz="24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8" name="textruta 37"/>
              <p:cNvSpPr txBox="1"/>
              <p:nvPr/>
            </p:nvSpPr>
            <p:spPr>
              <a:xfrm>
                <a:off x="8329375" y="4617579"/>
                <a:ext cx="482104" cy="478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400" dirty="0" smtClean="0">
                    <a:solidFill>
                      <a:srgbClr val="FF0000"/>
                    </a:solidFill>
                  </a:rPr>
                  <a:t>W</a:t>
                </a:r>
                <a:endParaRPr lang="sv-SE" sz="24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5</a:t>
            </a:fld>
            <a:endParaRPr lang="sv-SE"/>
          </a:p>
        </p:txBody>
      </p:sp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</a:rPr>
              <a:t>Mole Balances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Summary</a:t>
            </a:r>
            <a:endParaRPr lang="en-US" dirty="0">
              <a:ln w="12700">
                <a:noFill/>
                <a:prstDash val="solid"/>
              </a:ln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914400" y="795338"/>
            <a:ext cx="7772400" cy="1143000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In term</a:t>
            </a:r>
            <a:r>
              <a:rPr lang="en-US" sz="4000" b="1" dirty="0" smtClean="0">
                <a:ln w="12700">
                  <a:noFill/>
                  <a:prstDash val="solid"/>
                </a:ln>
                <a:latin typeface="+mj-lt"/>
                <a:ea typeface="+mj-ea"/>
                <a:cs typeface="Arial" pitchFamily="34" charset="0"/>
              </a:rPr>
              <a:t>s of Conversion</a:t>
            </a:r>
            <a:endParaRPr kumimoji="0" lang="en-US" sz="4000" b="0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70C0"/>
                </a:solidFill>
              </a:rPr>
              <a:t>Levenspiel</a:t>
            </a:r>
            <a:r>
              <a:rPr lang="en-US" b="1" dirty="0" smtClean="0">
                <a:solidFill>
                  <a:srgbClr val="0070C0"/>
                </a:solidFill>
              </a:rPr>
              <a:t> Plots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6</a:t>
            </a:fld>
            <a:endParaRPr lang="sv-SE"/>
          </a:p>
        </p:txBody>
      </p:sp>
      <p:pic>
        <p:nvPicPr>
          <p:cNvPr id="5" name="Picture 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74700" y="2249623"/>
            <a:ext cx="7772400" cy="2968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 descr="C:\Users\shiha\Desktop\New Picture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9804" y="1493838"/>
            <a:ext cx="8774000" cy="396716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Reactors in Series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7</a:t>
            </a:fld>
            <a:endParaRPr lang="sv-SE"/>
          </a:p>
        </p:txBody>
      </p:sp>
      <p:graphicFrame>
        <p:nvGraphicFramePr>
          <p:cNvPr id="6" name="Object 9"/>
          <p:cNvGraphicFramePr>
            <a:graphicFrameLocks noChangeAspect="1"/>
          </p:cNvGraphicFramePr>
          <p:nvPr/>
        </p:nvGraphicFramePr>
        <p:xfrm>
          <a:off x="930275" y="4750538"/>
          <a:ext cx="4501091" cy="79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887" name="Equation" r:id="rId4" imgW="2285724" imgH="393539" progId="Equation.3">
                  <p:embed/>
                </p:oleObj>
              </mc:Choice>
              <mc:Fallback>
                <p:oleObj name="Equation" r:id="rId4" imgW="2285724" imgH="39353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4750538"/>
                        <a:ext cx="4501091" cy="797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11"/>
          <p:cNvSpPr/>
          <p:nvPr/>
        </p:nvSpPr>
        <p:spPr>
          <a:xfrm>
            <a:off x="914400" y="5870254"/>
            <a:ext cx="578876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Only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valid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there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are no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side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streams</a:t>
            </a:r>
            <a:endParaRPr lang="sv-SE" sz="2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Reactors in Series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8</a:t>
            </a:fld>
            <a:endParaRPr lang="sv-SE"/>
          </a:p>
        </p:txBody>
      </p:sp>
      <p:pic>
        <p:nvPicPr>
          <p:cNvPr id="13" name="Picture 1" descr="C:\Users\shiha\Desktop\Picture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4500" y="1286199"/>
            <a:ext cx="8229600" cy="4987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Building Block 2: </a:t>
            </a:r>
            <a:r>
              <a:rPr lang="en-US" b="1" dirty="0" smtClean="0">
                <a:solidFill>
                  <a:srgbClr val="E818CA"/>
                </a:solidFill>
              </a:rPr>
              <a:t>Rate Laws</a:t>
            </a:r>
            <a:endParaRPr lang="en-US" b="1" dirty="0">
              <a:solidFill>
                <a:srgbClr val="E818CA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9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Power Law Model: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836613" y="2581221"/>
          <a:ext cx="2640012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48" name="Equation" r:id="rId3" imgW="863280" imgH="228600" progId="Equation.3">
                  <p:embed/>
                </p:oleObj>
              </mc:Choice>
              <mc:Fallback>
                <p:oleObj name="Equation" r:id="rId3" imgW="86328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613" y="2581221"/>
                        <a:ext cx="2640012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3994150" y="2497084"/>
          <a:ext cx="4349750" cy="1554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49" name="Equation" r:id="rId5" imgW="1853603" imgH="660308" progId="Equation.3">
                  <p:embed/>
                </p:oleObj>
              </mc:Choice>
              <mc:Fallback>
                <p:oleObj name="Equation" r:id="rId5" imgW="1853603" imgH="660308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4150" y="2497084"/>
                        <a:ext cx="4349750" cy="15542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7"/>
          <a:srcRect r="13516"/>
          <a:stretch>
            <a:fillRect/>
          </a:stretch>
        </p:blipFill>
        <p:spPr bwMode="auto">
          <a:xfrm>
            <a:off x="7031038" y="114246"/>
            <a:ext cx="1655762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4740</TotalTime>
  <Words>806</Words>
  <Application>Microsoft Office PowerPoint</Application>
  <PresentationFormat>On-screen Show (4:3)</PresentationFormat>
  <Paragraphs>217</Paragraphs>
  <Slides>31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1" baseType="lpstr">
      <vt:lpstr>Arial</vt:lpstr>
      <vt:lpstr>arial (Body)</vt:lpstr>
      <vt:lpstr>Calibri</vt:lpstr>
      <vt:lpstr>Cambria Math</vt:lpstr>
      <vt:lpstr>Franklin Gothic Book</vt:lpstr>
      <vt:lpstr>Perpetua</vt:lpstr>
      <vt:lpstr>Wingdings</vt:lpstr>
      <vt:lpstr>Wingdings 2</vt:lpstr>
      <vt:lpstr>Lecture_1_draft_yellow</vt:lpstr>
      <vt:lpstr>Equation</vt:lpstr>
      <vt:lpstr>Lecture 3</vt:lpstr>
      <vt:lpstr>Lecture 3 – Thursday</vt:lpstr>
      <vt:lpstr>Reactor Mole Balances Summary</vt:lpstr>
      <vt:lpstr>PowerPoint Presentation</vt:lpstr>
      <vt:lpstr>Reactor Mole Balances Summary</vt:lpstr>
      <vt:lpstr>Levenspiel Plots</vt:lpstr>
      <vt:lpstr>Reactors in Series</vt:lpstr>
      <vt:lpstr>Reactors in Series</vt:lpstr>
      <vt:lpstr>Building Block 2: Rate Laws</vt:lpstr>
      <vt:lpstr>Building Block 2: Rate Laws</vt:lpstr>
      <vt:lpstr>Building Block 2: Rate Laws</vt:lpstr>
      <vt:lpstr>Relative Rates of Reaction</vt:lpstr>
      <vt:lpstr>Relative Rates of Reaction</vt:lpstr>
      <vt:lpstr>Reversible Elementary Reaction</vt:lpstr>
      <vt:lpstr>Reversible Elementary Reaction</vt:lpstr>
      <vt:lpstr>PowerPoint Presentation</vt:lpstr>
      <vt:lpstr>Algorithm</vt:lpstr>
      <vt:lpstr>Arrhenius Equation</vt:lpstr>
      <vt:lpstr>Arrhenius Equation</vt:lpstr>
      <vt:lpstr>Reaction Coordinate</vt:lpstr>
      <vt:lpstr>PowerPoint Presentation</vt:lpstr>
      <vt:lpstr>Collision Theory</vt:lpstr>
      <vt:lpstr>Why is there an Activation Energy?</vt:lpstr>
      <vt:lpstr>Distribution of Velocities</vt:lpstr>
      <vt:lpstr>Distribution of Velocities</vt:lpstr>
      <vt:lpstr>Distribution of Velocities</vt:lpstr>
      <vt:lpstr>PowerPoint Presentation</vt:lpstr>
      <vt:lpstr>End of Lecture 3</vt:lpstr>
      <vt:lpstr>Supplementary Material</vt:lpstr>
      <vt:lpstr>Supplementary Material</vt:lpstr>
      <vt:lpstr>Supplementary Material</vt:lpstr>
    </vt:vector>
  </TitlesOfParts>
  <Company>KTH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</dc:title>
  <dc:creator>Arthur Shih</dc:creator>
  <cp:lastModifiedBy>alkuehne</cp:lastModifiedBy>
  <cp:revision>146</cp:revision>
  <dcterms:created xsi:type="dcterms:W3CDTF">2010-08-03T19:21:19Z</dcterms:created>
  <dcterms:modified xsi:type="dcterms:W3CDTF">2016-07-13T05:01:47Z</dcterms:modified>
</cp:coreProperties>
</file>