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931" r:id="rId1"/>
  </p:sldMasterIdLst>
  <p:notesMasterIdLst>
    <p:notesMasterId r:id="rId31"/>
  </p:notesMasterIdLst>
  <p:sldIdLst>
    <p:sldId id="256" r:id="rId2"/>
    <p:sldId id="342" r:id="rId3"/>
    <p:sldId id="344" r:id="rId4"/>
    <p:sldId id="345" r:id="rId5"/>
    <p:sldId id="346" r:id="rId6"/>
    <p:sldId id="347" r:id="rId7"/>
    <p:sldId id="348" r:id="rId8"/>
    <p:sldId id="349" r:id="rId9"/>
    <p:sldId id="350" r:id="rId10"/>
    <p:sldId id="351" r:id="rId11"/>
    <p:sldId id="352" r:id="rId12"/>
    <p:sldId id="353" r:id="rId13"/>
    <p:sldId id="354" r:id="rId14"/>
    <p:sldId id="355" r:id="rId15"/>
    <p:sldId id="356" r:id="rId16"/>
    <p:sldId id="357" r:id="rId17"/>
    <p:sldId id="358" r:id="rId18"/>
    <p:sldId id="359" r:id="rId19"/>
    <p:sldId id="360" r:id="rId20"/>
    <p:sldId id="361" r:id="rId21"/>
    <p:sldId id="362" r:id="rId22"/>
    <p:sldId id="363" r:id="rId23"/>
    <p:sldId id="364" r:id="rId24"/>
    <p:sldId id="365" r:id="rId25"/>
    <p:sldId id="367" r:id="rId26"/>
    <p:sldId id="368" r:id="rId27"/>
    <p:sldId id="369" r:id="rId28"/>
    <p:sldId id="275" r:id="rId29"/>
    <p:sldId id="305" r:id="rId30"/>
  </p:sldIdLst>
  <p:sldSz cx="9144000" cy="6858000" type="screen4x3"/>
  <p:notesSz cx="6858000" cy="9144000"/>
  <p:defaultTextStyle>
    <a:defPPr>
      <a:defRPr lang="sv-SE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532">
          <p15:clr>
            <a:srgbClr val="A4A3A4"/>
          </p15:clr>
        </p15:guide>
        <p15:guide id="2" pos="586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Emma Sundin" initials="ES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818CA"/>
    <a:srgbClr val="0CA413"/>
    <a:srgbClr val="FF00FF"/>
    <a:srgbClr val="009900"/>
    <a:srgbClr val="0070C0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Inget format, inget rutnät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Inget format, tabellrutnät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D7AC3CCA-C797-4891-BE02-D94E43425B78}" styleName="Mellanmörkt forma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651" autoAdjust="0"/>
    <p:restoredTop sz="95932" autoAdjust="0"/>
  </p:normalViewPr>
  <p:slideViewPr>
    <p:cSldViewPr snapToGrid="0" snapToObjects="1">
      <p:cViewPr varScale="1">
        <p:scale>
          <a:sx n="61" d="100"/>
          <a:sy n="61" d="100"/>
        </p:scale>
        <p:origin x="972" y="66"/>
      </p:cViewPr>
      <p:guideLst>
        <p:guide orient="horz" pos="532"/>
        <p:guide pos="586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7" Type="http://schemas.openxmlformats.org/officeDocument/2006/relationships/image" Target="../media/image8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6" Type="http://schemas.openxmlformats.org/officeDocument/2006/relationships/image" Target="../media/image7.wmf"/><Relationship Id="rId5" Type="http://schemas.openxmlformats.org/officeDocument/2006/relationships/image" Target="../media/image6.wmf"/><Relationship Id="rId4" Type="http://schemas.openxmlformats.org/officeDocument/2006/relationships/image" Target="../media/image5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36.wmf"/><Relationship Id="rId2" Type="http://schemas.openxmlformats.org/officeDocument/2006/relationships/image" Target="../media/image35.wmf"/><Relationship Id="rId1" Type="http://schemas.openxmlformats.org/officeDocument/2006/relationships/image" Target="../media/image34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9.wmf"/><Relationship Id="rId2" Type="http://schemas.openxmlformats.org/officeDocument/2006/relationships/image" Target="../media/image38.wmf"/><Relationship Id="rId1" Type="http://schemas.openxmlformats.org/officeDocument/2006/relationships/image" Target="../media/image37.wmf"/><Relationship Id="rId5" Type="http://schemas.openxmlformats.org/officeDocument/2006/relationships/image" Target="../media/image41.wmf"/><Relationship Id="rId4" Type="http://schemas.openxmlformats.org/officeDocument/2006/relationships/image" Target="../media/image40.wmf"/></Relationships>
</file>

<file path=ppt/drawings/_rels/vmlDrawing12.vml.rels><?xml version="1.0" encoding="UTF-8" standalone="yes"?>
<Relationships xmlns="http://schemas.openxmlformats.org/package/2006/relationships"><Relationship Id="rId3" Type="http://schemas.openxmlformats.org/officeDocument/2006/relationships/image" Target="../media/image44.wmf"/><Relationship Id="rId2" Type="http://schemas.openxmlformats.org/officeDocument/2006/relationships/image" Target="../media/image43.wmf"/><Relationship Id="rId1" Type="http://schemas.openxmlformats.org/officeDocument/2006/relationships/image" Target="../media/image42.wmf"/><Relationship Id="rId5" Type="http://schemas.openxmlformats.org/officeDocument/2006/relationships/image" Target="../media/image46.wmf"/><Relationship Id="rId4" Type="http://schemas.openxmlformats.org/officeDocument/2006/relationships/image" Target="../media/image45.wmf"/></Relationships>
</file>

<file path=ppt/drawings/_rels/vmlDrawing13.vml.rels><?xml version="1.0" encoding="UTF-8" standalone="yes"?>
<Relationships xmlns="http://schemas.openxmlformats.org/package/2006/relationships"><Relationship Id="rId2" Type="http://schemas.openxmlformats.org/officeDocument/2006/relationships/image" Target="../media/image48.wmf"/><Relationship Id="rId1" Type="http://schemas.openxmlformats.org/officeDocument/2006/relationships/image" Target="../media/image47.wmf"/></Relationships>
</file>

<file path=ppt/drawings/_rels/vmlDrawing14.vml.rels><?xml version="1.0" encoding="UTF-8" standalone="yes"?>
<Relationships xmlns="http://schemas.openxmlformats.org/package/2006/relationships"><Relationship Id="rId3" Type="http://schemas.openxmlformats.org/officeDocument/2006/relationships/image" Target="../media/image51.wmf"/><Relationship Id="rId2" Type="http://schemas.openxmlformats.org/officeDocument/2006/relationships/image" Target="../media/image50.wmf"/><Relationship Id="rId1" Type="http://schemas.openxmlformats.org/officeDocument/2006/relationships/image" Target="../media/image49.wmf"/><Relationship Id="rId6" Type="http://schemas.openxmlformats.org/officeDocument/2006/relationships/image" Target="../media/image54.wmf"/><Relationship Id="rId5" Type="http://schemas.openxmlformats.org/officeDocument/2006/relationships/image" Target="../media/image53.wmf"/><Relationship Id="rId4" Type="http://schemas.openxmlformats.org/officeDocument/2006/relationships/image" Target="../media/image52.wmf"/></Relationships>
</file>

<file path=ppt/drawings/_rels/vmlDrawing15.vml.rels><?xml version="1.0" encoding="UTF-8" standalone="yes"?>
<Relationships xmlns="http://schemas.openxmlformats.org/package/2006/relationships"><Relationship Id="rId3" Type="http://schemas.openxmlformats.org/officeDocument/2006/relationships/image" Target="../media/image57.wmf"/><Relationship Id="rId2" Type="http://schemas.openxmlformats.org/officeDocument/2006/relationships/image" Target="../media/image56.wmf"/><Relationship Id="rId1" Type="http://schemas.openxmlformats.org/officeDocument/2006/relationships/image" Target="../media/image55.wmf"/><Relationship Id="rId4" Type="http://schemas.openxmlformats.org/officeDocument/2006/relationships/image" Target="../media/image58.wmf"/></Relationships>
</file>

<file path=ppt/drawings/_rels/vmlDrawing16.vml.rels><?xml version="1.0" encoding="UTF-8" standalone="yes"?>
<Relationships xmlns="http://schemas.openxmlformats.org/package/2006/relationships"><Relationship Id="rId3" Type="http://schemas.openxmlformats.org/officeDocument/2006/relationships/image" Target="../media/image61.wmf"/><Relationship Id="rId2" Type="http://schemas.openxmlformats.org/officeDocument/2006/relationships/image" Target="../media/image60.wmf"/><Relationship Id="rId1" Type="http://schemas.openxmlformats.org/officeDocument/2006/relationships/image" Target="../media/image59.wmf"/><Relationship Id="rId4" Type="http://schemas.openxmlformats.org/officeDocument/2006/relationships/image" Target="../media/image62.wmf"/></Relationships>
</file>

<file path=ppt/drawings/_rels/vmlDrawing17.vml.rels><?xml version="1.0" encoding="UTF-8" standalone="yes"?>
<Relationships xmlns="http://schemas.openxmlformats.org/package/2006/relationships"><Relationship Id="rId3" Type="http://schemas.openxmlformats.org/officeDocument/2006/relationships/image" Target="../media/image65.wmf"/><Relationship Id="rId2" Type="http://schemas.openxmlformats.org/officeDocument/2006/relationships/image" Target="../media/image64.wmf"/><Relationship Id="rId1" Type="http://schemas.openxmlformats.org/officeDocument/2006/relationships/image" Target="../media/image63.wmf"/></Relationships>
</file>

<file path=ppt/drawings/_rels/vmlDrawing18.vml.rels><?xml version="1.0" encoding="UTF-8" standalone="yes"?>
<Relationships xmlns="http://schemas.openxmlformats.org/package/2006/relationships"><Relationship Id="rId1" Type="http://schemas.openxmlformats.org/officeDocument/2006/relationships/image" Target="../media/image66.wmf"/></Relationships>
</file>

<file path=ppt/drawings/_rels/vmlDrawing19.vml.rels><?xml version="1.0" encoding="UTF-8" standalone="yes"?>
<Relationships xmlns="http://schemas.openxmlformats.org/package/2006/relationships"><Relationship Id="rId3" Type="http://schemas.openxmlformats.org/officeDocument/2006/relationships/image" Target="../media/image70.wmf"/><Relationship Id="rId2" Type="http://schemas.openxmlformats.org/officeDocument/2006/relationships/image" Target="../media/image69.wmf"/><Relationship Id="rId1" Type="http://schemas.openxmlformats.org/officeDocument/2006/relationships/image" Target="../media/image68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wmf"/></Relationships>
</file>

<file path=ppt/drawings/_rels/vmlDrawing20.vml.rels><?xml version="1.0" encoding="UTF-8" standalone="yes"?>
<Relationships xmlns="http://schemas.openxmlformats.org/package/2006/relationships"><Relationship Id="rId3" Type="http://schemas.openxmlformats.org/officeDocument/2006/relationships/image" Target="../media/image73.wmf"/><Relationship Id="rId2" Type="http://schemas.openxmlformats.org/officeDocument/2006/relationships/image" Target="../media/image72.wmf"/><Relationship Id="rId1" Type="http://schemas.openxmlformats.org/officeDocument/2006/relationships/image" Target="../media/image71.wmf"/></Relationships>
</file>

<file path=ppt/drawings/_rels/vmlDrawing21.vml.rels><?xml version="1.0" encoding="UTF-8" standalone="yes"?>
<Relationships xmlns="http://schemas.openxmlformats.org/package/2006/relationships"><Relationship Id="rId3" Type="http://schemas.openxmlformats.org/officeDocument/2006/relationships/image" Target="../media/image76.wmf"/><Relationship Id="rId2" Type="http://schemas.openxmlformats.org/officeDocument/2006/relationships/image" Target="../media/image75.wmf"/><Relationship Id="rId1" Type="http://schemas.openxmlformats.org/officeDocument/2006/relationships/image" Target="../media/image74.wmf"/><Relationship Id="rId4" Type="http://schemas.openxmlformats.org/officeDocument/2006/relationships/image" Target="../media/image77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6.wmf"/><Relationship Id="rId2" Type="http://schemas.openxmlformats.org/officeDocument/2006/relationships/image" Target="../media/image15.wmf"/><Relationship Id="rId1" Type="http://schemas.openxmlformats.org/officeDocument/2006/relationships/image" Target="../media/image14.wmf"/><Relationship Id="rId4" Type="http://schemas.openxmlformats.org/officeDocument/2006/relationships/image" Target="../media/image17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21.wmf"/><Relationship Id="rId2" Type="http://schemas.openxmlformats.org/officeDocument/2006/relationships/image" Target="../media/image20.wmf"/><Relationship Id="rId1" Type="http://schemas.openxmlformats.org/officeDocument/2006/relationships/image" Target="../media/image19.wmf"/><Relationship Id="rId4" Type="http://schemas.openxmlformats.org/officeDocument/2006/relationships/image" Target="../media/image22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24.wmf"/><Relationship Id="rId1" Type="http://schemas.openxmlformats.org/officeDocument/2006/relationships/image" Target="../media/image23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16.wmf"/><Relationship Id="rId2" Type="http://schemas.openxmlformats.org/officeDocument/2006/relationships/image" Target="../media/image15.wmf"/><Relationship Id="rId1" Type="http://schemas.openxmlformats.org/officeDocument/2006/relationships/image" Target="../media/image14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27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30.wmf"/><Relationship Id="rId2" Type="http://schemas.openxmlformats.org/officeDocument/2006/relationships/image" Target="../media/image29.wmf"/><Relationship Id="rId1" Type="http://schemas.openxmlformats.org/officeDocument/2006/relationships/image" Target="../media/image28.wmf"/><Relationship Id="rId4" Type="http://schemas.openxmlformats.org/officeDocument/2006/relationships/image" Target="../media/image31.wmf"/></Relationships>
</file>

<file path=ppt/drawings/_rels/vmlDrawing9.vml.rels><?xml version="1.0" encoding="UTF-8" standalone="yes"?>
<Relationships xmlns="http://schemas.openxmlformats.org/package/2006/relationships"><Relationship Id="rId2" Type="http://schemas.openxmlformats.org/officeDocument/2006/relationships/image" Target="../media/image33.wmf"/><Relationship Id="rId1" Type="http://schemas.openxmlformats.org/officeDocument/2006/relationships/image" Target="../media/image32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DF00C9C-F7CC-9644-B283-7F16D0E36102}" type="datetimeFigureOut">
              <a:rPr lang="sv-SE" smtClean="0"/>
              <a:pPr/>
              <a:t>2016-07-13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80BCFD4-C949-5D40-B0A9-392BFC48A0BF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760779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927822-13DA-614F-A5CF-9257C28AC705}" type="slidenum">
              <a:rPr lang="sv-SE" smtClean="0"/>
              <a:pPr/>
              <a:t>3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068420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ktangel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ektangel med rundade hörn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Underrubrik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sv-SE" smtClean="0"/>
              <a:t>Klicka här för att ändra format på underrubrik i bakgrunden</a:t>
            </a:r>
            <a:endParaRPr kumimoji="0" lang="en-US"/>
          </a:p>
        </p:txBody>
      </p:sp>
      <p:sp>
        <p:nvSpPr>
          <p:cNvPr id="28" name="Platshållare för datum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846011-B8B5-468B-BE93-97A62380DEE1}" type="datetime1">
              <a:rPr lang="sv-SE" smtClean="0"/>
              <a:pPr/>
              <a:t>2016-07-13</a:t>
            </a:fld>
            <a:endParaRPr lang="sv-SE"/>
          </a:p>
        </p:txBody>
      </p:sp>
      <p:sp>
        <p:nvSpPr>
          <p:cNvPr id="17" name="Platshållare för sidfot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29" name="Platshållare för bildnumm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06EF6196-B9CE-5843-91C1-69A8589C669B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7" name="Rektangel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ktangel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ktangel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ubrik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7148CC-0DD1-4F45-9641-AF18EA0E85B9}" type="datetime1">
              <a:rPr lang="sv-SE" smtClean="0"/>
              <a:pPr/>
              <a:t>2016-07-13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F6196-B9CE-5843-91C1-69A8589C669B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D22BA9-6B03-49F2-9454-83AB1A065BB9}" type="datetime1">
              <a:rPr lang="sv-SE" smtClean="0"/>
              <a:pPr/>
              <a:t>2016-07-13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F6196-B9CE-5843-91C1-69A8589C669B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>
  <p:cSld name="Rubrik och text över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981200"/>
            <a:ext cx="7772400" cy="1981200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4114800"/>
            <a:ext cx="7772400" cy="1981200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1381465-48FE-49D4-891D-B87990B6636E}" type="datetime1">
              <a:rPr lang="sv-SE" smtClean="0"/>
              <a:pPr/>
              <a:t>2016-07-13</a:t>
            </a:fld>
            <a:endParaRPr lang="sv-SE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sv-SE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6EF6196-B9CE-5843-91C1-69A8589C669B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dgm">
  <p:cSld name="Title and Diagram or Organization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martArt Placeholder 2"/>
          <p:cNvSpPr>
            <a:spLocks noGrp="1"/>
          </p:cNvSpPr>
          <p:nvPr>
            <p:ph type="dgm" idx="1"/>
          </p:nvPr>
        </p:nvSpPr>
        <p:spPr>
          <a:xfrm>
            <a:off x="457200" y="1600200"/>
            <a:ext cx="8229600" cy="4525963"/>
          </a:xfrm>
        </p:spPr>
        <p:txBody>
          <a:bodyPr>
            <a:normAutofit/>
          </a:bodyPr>
          <a:lstStyle/>
          <a:p>
            <a:pPr lvl="0"/>
            <a:endParaRPr lang="en-US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F20BDC-DE9E-4C58-B14D-75E5B230C65E}" type="datetime1">
              <a:rPr lang="sv-SE"/>
              <a:pPr>
                <a:defRPr/>
              </a:pPr>
              <a:t>2016-07-13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DBDE65-1CE4-4176-899E-E03A379233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0B3500-8C73-4A2F-BA62-CD52D0845D9E}" type="datetime1">
              <a:rPr lang="sv-SE" smtClean="0"/>
              <a:pPr/>
              <a:t>2016-07-13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F6196-B9CE-5843-91C1-69A8589C669B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8" name="Platshållare för innehåll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ktangel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ektangel med rundade hörn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sv-SE" smtClean="0"/>
              <a:t>Klicka här för att ändra format på bakgrundstexten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25D4A0-9FAF-4167-B6DC-3619B3400A3C}" type="datetime1">
              <a:rPr lang="sv-SE" smtClean="0"/>
              <a:pPr/>
              <a:t>2016-07-13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sv-SE"/>
          </a:p>
        </p:txBody>
      </p:sp>
      <p:sp>
        <p:nvSpPr>
          <p:cNvPr id="7" name="Rektangel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ktangel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ktangel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06EF6196-B9CE-5843-91C1-69A8589C669B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3C7970-A8A8-4925-B521-807F066E893B}" type="datetime1">
              <a:rPr lang="sv-SE" smtClean="0"/>
              <a:pPr/>
              <a:t>2016-07-13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F6196-B9CE-5843-91C1-69A8589C669B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9" name="Platshållare för innehåll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  <p:sp>
        <p:nvSpPr>
          <p:cNvPr id="11" name="Platshållare för innehåll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sv-SE" smtClean="0"/>
              <a:t>Klicka här för att ändra format på bakgrundstexten</a:t>
            </a:r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sv-SE" smtClean="0"/>
              <a:t>Klicka här för att ändra format på bakgrundstexten</a:t>
            </a:r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E96B1F-F3B4-418E-8CEA-C1E965DBBBB4}" type="datetime1">
              <a:rPr lang="sv-SE" smtClean="0"/>
              <a:pPr/>
              <a:t>2016-07-13</a:t>
            </a:fld>
            <a:endParaRPr lang="sv-SE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F6196-B9CE-5843-91C1-69A8589C669B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11" name="Platshållare för innehåll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  <p:sp>
        <p:nvSpPr>
          <p:cNvPr id="13" name="Platshållare för innehåll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45F4C-FA4F-45E1-8075-694BDEE4742C}" type="datetime1">
              <a:rPr lang="sv-SE" smtClean="0"/>
              <a:pPr/>
              <a:t>2016-07-13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F6196-B9CE-5843-91C1-69A8589C669B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DEDF6A-7AB8-481C-837E-6DBC008C826D}" type="datetime1">
              <a:rPr lang="sv-SE" smtClean="0"/>
              <a:pPr/>
              <a:t>2016-07-13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F6196-B9CE-5843-91C1-69A8589C669B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ktangel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ektangel med rundade hörn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sv-SE" smtClean="0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5F6FAD-D90C-4654-B693-6FA8F61F048E}" type="datetime1">
              <a:rPr lang="sv-SE" smtClean="0"/>
              <a:pPr/>
              <a:t>2016-07-13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F6196-B9CE-5843-91C1-69A8589C669B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11" name="Platshållare för innehåll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sv-SE" smtClean="0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11DF75-907E-423D-BDF1-A24A5FCECEC1}" type="datetime1">
              <a:rPr lang="sv-SE" smtClean="0"/>
              <a:pPr/>
              <a:t>2016-07-13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06EF6196-B9CE-5843-91C1-69A8589C669B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11" name="Rektangel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ktangel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ktangel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sv-SE" smtClean="0"/>
              <a:t>Klicka på ikonen för att lägga till en bild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ktangel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ektangel med rundade hörn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Platshållare för rubrik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13" name="Platshållare för text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sv-SE" smtClean="0"/>
              <a:t>Klicka här för att ändra format på bakgrundstexten</a:t>
            </a:r>
          </a:p>
          <a:p>
            <a:pPr lvl="1" eaLnBrk="1" latinLnBrk="0" hangingPunct="1"/>
            <a:r>
              <a:rPr kumimoji="0" lang="sv-SE" smtClean="0"/>
              <a:t>Nivå två</a:t>
            </a:r>
          </a:p>
          <a:p>
            <a:pPr lvl="2" eaLnBrk="1" latinLnBrk="0" hangingPunct="1"/>
            <a:r>
              <a:rPr kumimoji="0" lang="sv-SE" smtClean="0"/>
              <a:t>Nivå tre</a:t>
            </a:r>
          </a:p>
          <a:p>
            <a:pPr lvl="3" eaLnBrk="1" latinLnBrk="0" hangingPunct="1"/>
            <a:r>
              <a:rPr kumimoji="0" lang="sv-SE" smtClean="0"/>
              <a:t>Nivå fyra</a:t>
            </a:r>
          </a:p>
          <a:p>
            <a:pPr lvl="4" eaLnBrk="1" latinLnBrk="0" hangingPunct="1"/>
            <a:r>
              <a:rPr kumimoji="0" lang="sv-SE" smtClean="0"/>
              <a:t>Nivå fem</a:t>
            </a:r>
            <a:endParaRPr kumimoji="0" lang="en-US"/>
          </a:p>
        </p:txBody>
      </p:sp>
      <p:sp>
        <p:nvSpPr>
          <p:cNvPr id="14" name="Platshållare för datum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1C675FB1-23DB-437C-96A2-1065FAADCB5A}" type="datetime1">
              <a:rPr lang="sv-SE" smtClean="0"/>
              <a:pPr/>
              <a:t>2016-07-13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sv-SE"/>
          </a:p>
        </p:txBody>
      </p:sp>
      <p:sp>
        <p:nvSpPr>
          <p:cNvPr id="23" name="Platshållare för bildnummer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bg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 b="1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fld id="{06EF6196-B9CE-5843-91C1-69A8589C669B}" type="slidenum">
              <a:rPr lang="sv-SE" smtClean="0"/>
              <a:pPr/>
              <a:t>‹#›</a:t>
            </a:fld>
            <a:endParaRPr lang="sv-SE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32" r:id="rId1"/>
    <p:sldLayoutId id="2147483933" r:id="rId2"/>
    <p:sldLayoutId id="2147483934" r:id="rId3"/>
    <p:sldLayoutId id="2147483935" r:id="rId4"/>
    <p:sldLayoutId id="2147483936" r:id="rId5"/>
    <p:sldLayoutId id="2147483937" r:id="rId6"/>
    <p:sldLayoutId id="2147483938" r:id="rId7"/>
    <p:sldLayoutId id="2147483939" r:id="rId8"/>
    <p:sldLayoutId id="2147483940" r:id="rId9"/>
    <p:sldLayoutId id="2147483941" r:id="rId10"/>
    <p:sldLayoutId id="2147483942" r:id="rId11"/>
    <p:sldLayoutId id="2147483943" r:id="rId12"/>
    <p:sldLayoutId id="2147483944" r:id="rId13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wmf"/><Relationship Id="rId3" Type="http://schemas.openxmlformats.org/officeDocument/2006/relationships/image" Target="../media/image25.png"/><Relationship Id="rId7" Type="http://schemas.openxmlformats.org/officeDocument/2006/relationships/oleObject" Target="../embeddings/oleObject1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23.wmf"/><Relationship Id="rId5" Type="http://schemas.openxmlformats.org/officeDocument/2006/relationships/oleObject" Target="../embeddings/oleObject17.bin"/><Relationship Id="rId4" Type="http://schemas.openxmlformats.org/officeDocument/2006/relationships/image" Target="../media/image26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1.bin"/><Relationship Id="rId3" Type="http://schemas.openxmlformats.org/officeDocument/2006/relationships/image" Target="../media/image18.png"/><Relationship Id="rId7" Type="http://schemas.openxmlformats.org/officeDocument/2006/relationships/image" Target="../media/image15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20.bin"/><Relationship Id="rId5" Type="http://schemas.openxmlformats.org/officeDocument/2006/relationships/image" Target="../media/image14.wmf"/><Relationship Id="rId10" Type="http://schemas.openxmlformats.org/officeDocument/2006/relationships/oleObject" Target="../embeddings/oleObject22.bin"/><Relationship Id="rId4" Type="http://schemas.openxmlformats.org/officeDocument/2006/relationships/oleObject" Target="../embeddings/oleObject19.bin"/><Relationship Id="rId9" Type="http://schemas.openxmlformats.org/officeDocument/2006/relationships/image" Target="../media/image16.w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4" Type="http://schemas.openxmlformats.org/officeDocument/2006/relationships/image" Target="../media/image27.wmf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30.wmf"/><Relationship Id="rId3" Type="http://schemas.openxmlformats.org/officeDocument/2006/relationships/oleObject" Target="../embeddings/oleObject24.bin"/><Relationship Id="rId7" Type="http://schemas.openxmlformats.org/officeDocument/2006/relationships/oleObject" Target="../embeddings/oleObject2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29.wmf"/><Relationship Id="rId5" Type="http://schemas.openxmlformats.org/officeDocument/2006/relationships/oleObject" Target="../embeddings/oleObject25.bin"/><Relationship Id="rId10" Type="http://schemas.openxmlformats.org/officeDocument/2006/relationships/image" Target="../media/image31.wmf"/><Relationship Id="rId4" Type="http://schemas.openxmlformats.org/officeDocument/2006/relationships/image" Target="../media/image28.wmf"/><Relationship Id="rId9" Type="http://schemas.openxmlformats.org/officeDocument/2006/relationships/oleObject" Target="../embeddings/oleObject27.bin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33.wmf"/><Relationship Id="rId5" Type="http://schemas.openxmlformats.org/officeDocument/2006/relationships/oleObject" Target="../embeddings/oleObject29.bin"/><Relationship Id="rId4" Type="http://schemas.openxmlformats.org/officeDocument/2006/relationships/image" Target="../media/image32.wmf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36.wmf"/><Relationship Id="rId3" Type="http://schemas.openxmlformats.org/officeDocument/2006/relationships/oleObject" Target="../embeddings/oleObject30.bin"/><Relationship Id="rId7" Type="http://schemas.openxmlformats.org/officeDocument/2006/relationships/oleObject" Target="../embeddings/oleObject3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35.wmf"/><Relationship Id="rId5" Type="http://schemas.openxmlformats.org/officeDocument/2006/relationships/oleObject" Target="../embeddings/oleObject31.bin"/><Relationship Id="rId4" Type="http://schemas.openxmlformats.org/officeDocument/2006/relationships/image" Target="../media/image34.wmf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39.wmf"/><Relationship Id="rId3" Type="http://schemas.openxmlformats.org/officeDocument/2006/relationships/oleObject" Target="../embeddings/oleObject33.bin"/><Relationship Id="rId7" Type="http://schemas.openxmlformats.org/officeDocument/2006/relationships/oleObject" Target="../embeddings/oleObject35.bin"/><Relationship Id="rId12" Type="http://schemas.openxmlformats.org/officeDocument/2006/relationships/image" Target="../media/image41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6" Type="http://schemas.openxmlformats.org/officeDocument/2006/relationships/image" Target="../media/image38.wmf"/><Relationship Id="rId11" Type="http://schemas.openxmlformats.org/officeDocument/2006/relationships/oleObject" Target="../embeddings/oleObject37.bin"/><Relationship Id="rId5" Type="http://schemas.openxmlformats.org/officeDocument/2006/relationships/oleObject" Target="../embeddings/oleObject34.bin"/><Relationship Id="rId10" Type="http://schemas.openxmlformats.org/officeDocument/2006/relationships/image" Target="../media/image40.wmf"/><Relationship Id="rId4" Type="http://schemas.openxmlformats.org/officeDocument/2006/relationships/image" Target="../media/image37.wmf"/><Relationship Id="rId9" Type="http://schemas.openxmlformats.org/officeDocument/2006/relationships/oleObject" Target="../embeddings/oleObject36.bin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44.wmf"/><Relationship Id="rId3" Type="http://schemas.openxmlformats.org/officeDocument/2006/relationships/oleObject" Target="../embeddings/oleObject38.bin"/><Relationship Id="rId7" Type="http://schemas.openxmlformats.org/officeDocument/2006/relationships/oleObject" Target="../embeddings/oleObject40.bin"/><Relationship Id="rId12" Type="http://schemas.openxmlformats.org/officeDocument/2006/relationships/image" Target="../media/image46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6" Type="http://schemas.openxmlformats.org/officeDocument/2006/relationships/image" Target="../media/image43.wmf"/><Relationship Id="rId11" Type="http://schemas.openxmlformats.org/officeDocument/2006/relationships/oleObject" Target="../embeddings/oleObject42.bin"/><Relationship Id="rId5" Type="http://schemas.openxmlformats.org/officeDocument/2006/relationships/oleObject" Target="../embeddings/oleObject39.bin"/><Relationship Id="rId10" Type="http://schemas.openxmlformats.org/officeDocument/2006/relationships/image" Target="../media/image45.wmf"/><Relationship Id="rId4" Type="http://schemas.openxmlformats.org/officeDocument/2006/relationships/image" Target="../media/image42.wmf"/><Relationship Id="rId9" Type="http://schemas.openxmlformats.org/officeDocument/2006/relationships/oleObject" Target="../embeddings/oleObject41.bin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6" Type="http://schemas.openxmlformats.org/officeDocument/2006/relationships/image" Target="../media/image48.wmf"/><Relationship Id="rId5" Type="http://schemas.openxmlformats.org/officeDocument/2006/relationships/oleObject" Target="../embeddings/oleObject44.bin"/><Relationship Id="rId4" Type="http://schemas.openxmlformats.org/officeDocument/2006/relationships/image" Target="../media/image47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51.wmf"/><Relationship Id="rId13" Type="http://schemas.openxmlformats.org/officeDocument/2006/relationships/oleObject" Target="../embeddings/oleObject50.bin"/><Relationship Id="rId3" Type="http://schemas.openxmlformats.org/officeDocument/2006/relationships/oleObject" Target="../embeddings/oleObject45.bin"/><Relationship Id="rId7" Type="http://schemas.openxmlformats.org/officeDocument/2006/relationships/oleObject" Target="../embeddings/oleObject47.bin"/><Relationship Id="rId12" Type="http://schemas.openxmlformats.org/officeDocument/2006/relationships/image" Target="../media/image53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4.vml"/><Relationship Id="rId6" Type="http://schemas.openxmlformats.org/officeDocument/2006/relationships/image" Target="../media/image50.wmf"/><Relationship Id="rId11" Type="http://schemas.openxmlformats.org/officeDocument/2006/relationships/oleObject" Target="../embeddings/oleObject49.bin"/><Relationship Id="rId5" Type="http://schemas.openxmlformats.org/officeDocument/2006/relationships/oleObject" Target="../embeddings/oleObject46.bin"/><Relationship Id="rId10" Type="http://schemas.openxmlformats.org/officeDocument/2006/relationships/image" Target="../media/image52.wmf"/><Relationship Id="rId4" Type="http://schemas.openxmlformats.org/officeDocument/2006/relationships/image" Target="../media/image49.wmf"/><Relationship Id="rId9" Type="http://schemas.openxmlformats.org/officeDocument/2006/relationships/oleObject" Target="../embeddings/oleObject48.bin"/><Relationship Id="rId14" Type="http://schemas.openxmlformats.org/officeDocument/2006/relationships/image" Target="../media/image54.wmf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7.wmf"/><Relationship Id="rId3" Type="http://schemas.openxmlformats.org/officeDocument/2006/relationships/oleObject" Target="../embeddings/oleObject51.bin"/><Relationship Id="rId7" Type="http://schemas.openxmlformats.org/officeDocument/2006/relationships/oleObject" Target="../embeddings/oleObject5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5.vml"/><Relationship Id="rId6" Type="http://schemas.openxmlformats.org/officeDocument/2006/relationships/image" Target="../media/image56.wmf"/><Relationship Id="rId5" Type="http://schemas.openxmlformats.org/officeDocument/2006/relationships/oleObject" Target="../embeddings/oleObject52.bin"/><Relationship Id="rId10" Type="http://schemas.openxmlformats.org/officeDocument/2006/relationships/image" Target="../media/image58.wmf"/><Relationship Id="rId4" Type="http://schemas.openxmlformats.org/officeDocument/2006/relationships/image" Target="../media/image55.wmf"/><Relationship Id="rId9" Type="http://schemas.openxmlformats.org/officeDocument/2006/relationships/oleObject" Target="../embeddings/oleObject54.bin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1.wmf"/><Relationship Id="rId3" Type="http://schemas.openxmlformats.org/officeDocument/2006/relationships/oleObject" Target="../embeddings/oleObject55.bin"/><Relationship Id="rId7" Type="http://schemas.openxmlformats.org/officeDocument/2006/relationships/oleObject" Target="../embeddings/oleObject5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6.vml"/><Relationship Id="rId6" Type="http://schemas.openxmlformats.org/officeDocument/2006/relationships/image" Target="../media/image60.wmf"/><Relationship Id="rId5" Type="http://schemas.openxmlformats.org/officeDocument/2006/relationships/oleObject" Target="../embeddings/oleObject56.bin"/><Relationship Id="rId10" Type="http://schemas.openxmlformats.org/officeDocument/2006/relationships/image" Target="../media/image62.wmf"/><Relationship Id="rId4" Type="http://schemas.openxmlformats.org/officeDocument/2006/relationships/image" Target="../media/image59.wmf"/><Relationship Id="rId9" Type="http://schemas.openxmlformats.org/officeDocument/2006/relationships/oleObject" Target="../embeddings/oleObject58.bin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image" Target="../media/image65.wmf"/><Relationship Id="rId3" Type="http://schemas.openxmlformats.org/officeDocument/2006/relationships/oleObject" Target="../embeddings/oleObject59.bin"/><Relationship Id="rId7" Type="http://schemas.openxmlformats.org/officeDocument/2006/relationships/oleObject" Target="../embeddings/oleObject6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7.vml"/><Relationship Id="rId6" Type="http://schemas.openxmlformats.org/officeDocument/2006/relationships/image" Target="../media/image64.wmf"/><Relationship Id="rId5" Type="http://schemas.openxmlformats.org/officeDocument/2006/relationships/oleObject" Target="../embeddings/oleObject60.bin"/><Relationship Id="rId4" Type="http://schemas.openxmlformats.org/officeDocument/2006/relationships/image" Target="../media/image63.wmf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8.vml"/><Relationship Id="rId5" Type="http://schemas.openxmlformats.org/officeDocument/2006/relationships/image" Target="../media/image67.png"/><Relationship Id="rId4" Type="http://schemas.openxmlformats.org/officeDocument/2006/relationships/image" Target="../media/image66.wmf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image" Target="../media/image70.wmf"/><Relationship Id="rId3" Type="http://schemas.openxmlformats.org/officeDocument/2006/relationships/oleObject" Target="../embeddings/oleObject63.bin"/><Relationship Id="rId7" Type="http://schemas.openxmlformats.org/officeDocument/2006/relationships/oleObject" Target="../embeddings/oleObject6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9.vml"/><Relationship Id="rId6" Type="http://schemas.openxmlformats.org/officeDocument/2006/relationships/image" Target="../media/image69.wmf"/><Relationship Id="rId5" Type="http://schemas.openxmlformats.org/officeDocument/2006/relationships/oleObject" Target="../embeddings/oleObject64.bin"/><Relationship Id="rId4" Type="http://schemas.openxmlformats.org/officeDocument/2006/relationships/image" Target="../media/image68.wmf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image" Target="../media/image73.wmf"/><Relationship Id="rId3" Type="http://schemas.openxmlformats.org/officeDocument/2006/relationships/oleObject" Target="../embeddings/oleObject66.bin"/><Relationship Id="rId7" Type="http://schemas.openxmlformats.org/officeDocument/2006/relationships/oleObject" Target="../embeddings/oleObject6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0.vml"/><Relationship Id="rId6" Type="http://schemas.openxmlformats.org/officeDocument/2006/relationships/image" Target="../media/image72.wmf"/><Relationship Id="rId5" Type="http://schemas.openxmlformats.org/officeDocument/2006/relationships/oleObject" Target="../embeddings/oleObject67.bin"/><Relationship Id="rId4" Type="http://schemas.openxmlformats.org/officeDocument/2006/relationships/image" Target="../media/image71.wmf"/><Relationship Id="rId9" Type="http://schemas.openxmlformats.org/officeDocument/2006/relationships/image" Target="../media/image67.png"/></Relationships>
</file>

<file path=ppt/slides/_rels/slide27.xml.rels><?xml version="1.0" encoding="UTF-8" standalone="yes"?>
<Relationships xmlns="http://schemas.openxmlformats.org/package/2006/relationships"><Relationship Id="rId8" Type="http://schemas.openxmlformats.org/officeDocument/2006/relationships/image" Target="../media/image76.wmf"/><Relationship Id="rId3" Type="http://schemas.openxmlformats.org/officeDocument/2006/relationships/oleObject" Target="../embeddings/oleObject69.bin"/><Relationship Id="rId7" Type="http://schemas.openxmlformats.org/officeDocument/2006/relationships/oleObject" Target="../embeddings/oleObject7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1.vml"/><Relationship Id="rId6" Type="http://schemas.openxmlformats.org/officeDocument/2006/relationships/image" Target="../media/image75.wmf"/><Relationship Id="rId5" Type="http://schemas.openxmlformats.org/officeDocument/2006/relationships/oleObject" Target="../embeddings/oleObject70.bin"/><Relationship Id="rId10" Type="http://schemas.openxmlformats.org/officeDocument/2006/relationships/image" Target="../media/image77.wmf"/><Relationship Id="rId4" Type="http://schemas.openxmlformats.org/officeDocument/2006/relationships/image" Target="../media/image74.wmf"/><Relationship Id="rId9" Type="http://schemas.openxmlformats.org/officeDocument/2006/relationships/oleObject" Target="../embeddings/oleObject72.bin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13" Type="http://schemas.openxmlformats.org/officeDocument/2006/relationships/image" Target="../media/image6.wmf"/><Relationship Id="rId3" Type="http://schemas.openxmlformats.org/officeDocument/2006/relationships/notesSlide" Target="../notesSlides/notesSlide1.xml"/><Relationship Id="rId7" Type="http://schemas.openxmlformats.org/officeDocument/2006/relationships/image" Target="../media/image3.wmf"/><Relationship Id="rId12" Type="http://schemas.openxmlformats.org/officeDocument/2006/relationships/oleObject" Target="../embeddings/oleObject5.bin"/><Relationship Id="rId17" Type="http://schemas.openxmlformats.org/officeDocument/2006/relationships/image" Target="../media/image8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7.bin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11" Type="http://schemas.openxmlformats.org/officeDocument/2006/relationships/image" Target="../media/image5.wmf"/><Relationship Id="rId5" Type="http://schemas.openxmlformats.org/officeDocument/2006/relationships/image" Target="../media/image2.wmf"/><Relationship Id="rId15" Type="http://schemas.openxmlformats.org/officeDocument/2006/relationships/image" Target="../media/image7.wmf"/><Relationship Id="rId10" Type="http://schemas.openxmlformats.org/officeDocument/2006/relationships/oleObject" Target="../embeddings/oleObject4.bin"/><Relationship Id="rId4" Type="http://schemas.openxmlformats.org/officeDocument/2006/relationships/oleObject" Target="../embeddings/oleObject1.bin"/><Relationship Id="rId9" Type="http://schemas.openxmlformats.org/officeDocument/2006/relationships/image" Target="../media/image4.wmf"/><Relationship Id="rId14" Type="http://schemas.openxmlformats.org/officeDocument/2006/relationships/oleObject" Target="../embeddings/oleObject6.bin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11.wmf"/><Relationship Id="rId4" Type="http://schemas.openxmlformats.org/officeDocument/2006/relationships/oleObject" Target="../embeddings/oleObject8.bin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1.bin"/><Relationship Id="rId3" Type="http://schemas.openxmlformats.org/officeDocument/2006/relationships/image" Target="../media/image18.png"/><Relationship Id="rId7" Type="http://schemas.openxmlformats.org/officeDocument/2006/relationships/image" Target="../media/image15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10.bin"/><Relationship Id="rId11" Type="http://schemas.openxmlformats.org/officeDocument/2006/relationships/image" Target="../media/image17.wmf"/><Relationship Id="rId5" Type="http://schemas.openxmlformats.org/officeDocument/2006/relationships/image" Target="../media/image14.wmf"/><Relationship Id="rId10" Type="http://schemas.openxmlformats.org/officeDocument/2006/relationships/oleObject" Target="../embeddings/oleObject12.bin"/><Relationship Id="rId4" Type="http://schemas.openxmlformats.org/officeDocument/2006/relationships/oleObject" Target="../embeddings/oleObject9.bin"/><Relationship Id="rId9" Type="http://schemas.openxmlformats.org/officeDocument/2006/relationships/image" Target="../media/image16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5.bin"/><Relationship Id="rId3" Type="http://schemas.openxmlformats.org/officeDocument/2006/relationships/oleObject" Target="../embeddings/oleObject13.bin"/><Relationship Id="rId7" Type="http://schemas.openxmlformats.org/officeDocument/2006/relationships/image" Target="../media/image18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20.wmf"/><Relationship Id="rId11" Type="http://schemas.openxmlformats.org/officeDocument/2006/relationships/image" Target="../media/image22.wmf"/><Relationship Id="rId5" Type="http://schemas.openxmlformats.org/officeDocument/2006/relationships/oleObject" Target="../embeddings/oleObject14.bin"/><Relationship Id="rId10" Type="http://schemas.openxmlformats.org/officeDocument/2006/relationships/oleObject" Target="../embeddings/oleObject16.bin"/><Relationship Id="rId4" Type="http://schemas.openxmlformats.org/officeDocument/2006/relationships/image" Target="../media/image19.wmf"/><Relationship Id="rId9" Type="http://schemas.openxmlformats.org/officeDocument/2006/relationships/image" Target="../media/image21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 smtClean="0"/>
              <a:t>Chemical Reaction Engineering</a:t>
            </a:r>
            <a:r>
              <a:rPr lang="en-US" dirty="0" smtClean="0"/>
              <a:t> (CRE) is the field that studies the rates and mechanisms of chemical reactions and the design of the reactors in which they take place.</a:t>
            </a:r>
          </a:p>
          <a:p>
            <a:endParaRPr lang="sv-SE" dirty="0"/>
          </a:p>
        </p:txBody>
      </p:sp>
      <p:sp>
        <p:nvSpPr>
          <p:cNvPr id="2" name="Rubri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SE" dirty="0" err="1" smtClean="0">
                <a:solidFill>
                  <a:srgbClr val="000000"/>
                </a:solidFill>
              </a:rPr>
              <a:t>Lecture</a:t>
            </a:r>
            <a:r>
              <a:rPr lang="sv-SE" dirty="0" smtClean="0">
                <a:solidFill>
                  <a:srgbClr val="000000"/>
                </a:solidFill>
              </a:rPr>
              <a:t> 4</a:t>
            </a:r>
            <a:endParaRPr lang="sv-SE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00B050"/>
                </a:solidFill>
              </a:rPr>
              <a:t>Arrhenius Equation</a:t>
            </a:r>
            <a:endParaRPr lang="en-US" b="1" dirty="0">
              <a:solidFill>
                <a:srgbClr val="00B05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74082-BA38-9943-A524-CD5DABEC68FA}" type="slidenum">
              <a:rPr lang="sv-SE" smtClean="0"/>
              <a:pPr/>
              <a:t>10</a:t>
            </a:fld>
            <a:endParaRPr lang="sv-SE"/>
          </a:p>
        </p:txBody>
      </p:sp>
      <p:pic>
        <p:nvPicPr>
          <p:cNvPr id="18" name="Picture 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876925" y="4076700"/>
            <a:ext cx="3049588" cy="2679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" name="Rektangel 11"/>
          <p:cNvSpPr>
            <a:spLocks noChangeArrowheads="1"/>
          </p:cNvSpPr>
          <p:nvPr/>
        </p:nvSpPr>
        <p:spPr bwMode="auto">
          <a:xfrm>
            <a:off x="787400" y="2463800"/>
            <a:ext cx="6680200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lang="sv-SE" sz="2000" dirty="0">
                <a:latin typeface="Arial" pitchFamily="34" charset="0"/>
                <a:cs typeface="Arial" pitchFamily="34" charset="0"/>
              </a:rPr>
              <a:t>E = Activation energy (cal/mol)</a:t>
            </a:r>
          </a:p>
          <a:p>
            <a:pPr>
              <a:spcAft>
                <a:spcPts val="600"/>
              </a:spcAft>
            </a:pPr>
            <a:r>
              <a:rPr lang="sv-SE" sz="2000" dirty="0">
                <a:latin typeface="Arial" pitchFamily="34" charset="0"/>
                <a:cs typeface="Arial" pitchFamily="34" charset="0"/>
              </a:rPr>
              <a:t>R = Gas constant (cal/mol*K)</a:t>
            </a:r>
          </a:p>
          <a:p>
            <a:pPr>
              <a:spcAft>
                <a:spcPts val="600"/>
              </a:spcAft>
            </a:pPr>
            <a:r>
              <a:rPr lang="sv-SE" sz="2000" dirty="0">
                <a:latin typeface="Arial" pitchFamily="34" charset="0"/>
                <a:cs typeface="Arial" pitchFamily="34" charset="0"/>
              </a:rPr>
              <a:t>T = Temperature (K)</a:t>
            </a:r>
          </a:p>
          <a:p>
            <a:pPr>
              <a:spcAft>
                <a:spcPts val="600"/>
              </a:spcAft>
            </a:pPr>
            <a:r>
              <a:rPr lang="sv-SE" sz="2000" dirty="0">
                <a:latin typeface="Arial" pitchFamily="34" charset="0"/>
                <a:cs typeface="Arial" pitchFamily="34" charset="0"/>
              </a:rPr>
              <a:t>A = Frequency factor (same units as rate constant k)</a:t>
            </a:r>
          </a:p>
          <a:p>
            <a:pPr>
              <a:spcAft>
                <a:spcPts val="600"/>
              </a:spcAft>
            </a:pPr>
            <a:r>
              <a:rPr lang="sv-SE" sz="2000" dirty="0">
                <a:latin typeface="Arial" pitchFamily="34" charset="0"/>
                <a:cs typeface="Arial" pitchFamily="34" charset="0"/>
              </a:rPr>
              <a:t>(units of A, and k, depend on overall reaction order)</a:t>
            </a:r>
          </a:p>
        </p:txBody>
      </p:sp>
      <p:pic>
        <p:nvPicPr>
          <p:cNvPr id="22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873375" y="5244306"/>
            <a:ext cx="2279650" cy="677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23" name="Object 2"/>
          <p:cNvGraphicFramePr>
            <a:graphicFrameLocks noChangeAspect="1"/>
          </p:cNvGraphicFramePr>
          <p:nvPr/>
        </p:nvGraphicFramePr>
        <p:xfrm>
          <a:off x="758825" y="1601788"/>
          <a:ext cx="2925763" cy="7286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3900" name="Equation" r:id="rId5" imgW="1180800" imgH="291960" progId="Equation.3">
                  <p:embed/>
                </p:oleObj>
              </mc:Choice>
              <mc:Fallback>
                <p:oleObj name="Equation" r:id="rId5" imgW="1180800" imgH="29196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8825" y="1601788"/>
                        <a:ext cx="2925763" cy="7286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3"/>
          <p:cNvGraphicFramePr>
            <a:graphicFrameLocks noChangeAspect="1"/>
          </p:cNvGraphicFramePr>
          <p:nvPr/>
        </p:nvGraphicFramePr>
        <p:xfrm>
          <a:off x="6912792" y="1643857"/>
          <a:ext cx="1985145" cy="137398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3901" name="Equation" r:id="rId7" imgW="901700" imgH="622300" progId="Equation.3">
                  <p:embed/>
                </p:oleObj>
              </mc:Choice>
              <mc:Fallback>
                <p:oleObj name="Equation" r:id="rId7" imgW="901700" imgH="62230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12792" y="1643857"/>
                        <a:ext cx="1985145" cy="137398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37" name="Group 36"/>
          <p:cNvGrpSpPr/>
          <p:nvPr/>
        </p:nvGrpSpPr>
        <p:grpSpPr>
          <a:xfrm>
            <a:off x="4741863" y="1601788"/>
            <a:ext cx="1989137" cy="1951831"/>
            <a:chOff x="4414838" y="1486694"/>
            <a:chExt cx="1989137" cy="1951831"/>
          </a:xfrm>
        </p:grpSpPr>
        <p:sp>
          <p:nvSpPr>
            <p:cNvPr id="38" name="Frihandsfigur 15"/>
            <p:cNvSpPr/>
            <p:nvPr/>
          </p:nvSpPr>
          <p:spPr>
            <a:xfrm>
              <a:off x="4778375" y="1528763"/>
              <a:ext cx="1625600" cy="1438275"/>
            </a:xfrm>
            <a:custGeom>
              <a:avLst/>
              <a:gdLst>
                <a:gd name="connsiteX0" fmla="*/ 0 w 1625600"/>
                <a:gd name="connsiteY0" fmla="*/ 1439333 h 1439333"/>
                <a:gd name="connsiteX1" fmla="*/ 677333 w 1625600"/>
                <a:gd name="connsiteY1" fmla="*/ 1117600 h 1439333"/>
                <a:gd name="connsiteX2" fmla="*/ 897466 w 1625600"/>
                <a:gd name="connsiteY2" fmla="*/ 237067 h 1439333"/>
                <a:gd name="connsiteX3" fmla="*/ 1625600 w 1625600"/>
                <a:gd name="connsiteY3" fmla="*/ 0 h 14393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625600" h="1439333">
                  <a:moveTo>
                    <a:pt x="0" y="1439333"/>
                  </a:moveTo>
                  <a:cubicBezTo>
                    <a:pt x="263877" y="1378655"/>
                    <a:pt x="527755" y="1317978"/>
                    <a:pt x="677333" y="1117600"/>
                  </a:cubicBezTo>
                  <a:cubicBezTo>
                    <a:pt x="826911" y="917222"/>
                    <a:pt x="739422" y="423334"/>
                    <a:pt x="897466" y="237067"/>
                  </a:cubicBezTo>
                  <a:cubicBezTo>
                    <a:pt x="1055510" y="50800"/>
                    <a:pt x="1625600" y="0"/>
                    <a:pt x="1625600" y="0"/>
                  </a:cubicBezTo>
                </a:path>
              </a:pathLst>
            </a:custGeom>
            <a:ln>
              <a:solidFill>
                <a:srgbClr val="00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sv-SE" dirty="0"/>
                <a:t>    </a:t>
              </a:r>
            </a:p>
          </p:txBody>
        </p:sp>
        <p:grpSp>
          <p:nvGrpSpPr>
            <p:cNvPr id="39" name="Group 16"/>
            <p:cNvGrpSpPr/>
            <p:nvPr/>
          </p:nvGrpSpPr>
          <p:grpSpPr>
            <a:xfrm>
              <a:off x="4414838" y="1486694"/>
              <a:ext cx="1989137" cy="1951831"/>
              <a:chOff x="4414838" y="1486694"/>
              <a:chExt cx="1989137" cy="1951831"/>
            </a:xfrm>
          </p:grpSpPr>
          <p:cxnSp>
            <p:nvCxnSpPr>
              <p:cNvPr id="40" name="Rak 12"/>
              <p:cNvCxnSpPr/>
              <p:nvPr/>
            </p:nvCxnSpPr>
            <p:spPr>
              <a:xfrm rot="16200000" flipH="1">
                <a:off x="3992563" y="2235994"/>
                <a:ext cx="1516062" cy="17462"/>
              </a:xfrm>
              <a:prstGeom prst="line">
                <a:avLst/>
              </a:prstGeom>
              <a:ln>
                <a:solidFill>
                  <a:srgbClr val="00000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1" name="Rak 13"/>
              <p:cNvCxnSpPr/>
              <p:nvPr/>
            </p:nvCxnSpPr>
            <p:spPr>
              <a:xfrm>
                <a:off x="4759325" y="2954338"/>
                <a:ext cx="1644650" cy="1587"/>
              </a:xfrm>
              <a:prstGeom prst="line">
                <a:avLst/>
              </a:prstGeom>
              <a:ln>
                <a:solidFill>
                  <a:srgbClr val="00000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2" name="TextBox 15"/>
              <p:cNvSpPr txBox="1">
                <a:spLocks noChangeArrowheads="1"/>
              </p:cNvSpPr>
              <p:nvPr/>
            </p:nvSpPr>
            <p:spPr bwMode="auto">
              <a:xfrm>
                <a:off x="6037263" y="2978150"/>
                <a:ext cx="363537" cy="46037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r>
                  <a:rPr lang="en-US" sz="2400" b="1">
                    <a:latin typeface="Perpetua" pitchFamily="18" charset="0"/>
                  </a:rPr>
                  <a:t>T</a:t>
                </a:r>
              </a:p>
            </p:txBody>
          </p:sp>
          <p:sp>
            <p:nvSpPr>
              <p:cNvPr id="43" name="TextBox 16"/>
              <p:cNvSpPr txBox="1">
                <a:spLocks noChangeArrowheads="1"/>
              </p:cNvSpPr>
              <p:nvPr/>
            </p:nvSpPr>
            <p:spPr bwMode="auto">
              <a:xfrm flipH="1">
                <a:off x="4414838" y="1917700"/>
                <a:ext cx="344487" cy="46196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r>
                  <a:rPr lang="en-US" sz="2400" b="1" dirty="0">
                    <a:latin typeface="Perpetua" pitchFamily="18" charset="0"/>
                  </a:rPr>
                  <a:t>k</a:t>
                </a:r>
              </a:p>
            </p:txBody>
          </p:sp>
        </p:grpSp>
      </p:grpSp>
      <p:sp>
        <p:nvSpPr>
          <p:cNvPr id="16" name="textruta 25"/>
          <p:cNvSpPr txBox="1"/>
          <p:nvPr/>
        </p:nvSpPr>
        <p:spPr>
          <a:xfrm>
            <a:off x="254000" y="193357"/>
            <a:ext cx="2933700" cy="492443"/>
          </a:xfrm>
          <a:prstGeom prst="rect">
            <a:avLst/>
          </a:prstGeom>
          <a:noFill/>
          <a:ln>
            <a:solidFill>
              <a:schemeClr val="accent5"/>
            </a:solidFill>
          </a:ln>
        </p:spPr>
        <p:txBody>
          <a:bodyPr wrap="square" rtlCol="0">
            <a:spAutoFit/>
          </a:bodyPr>
          <a:lstStyle/>
          <a:p>
            <a:r>
              <a:rPr lang="sv-SE" sz="2600" dirty="0" smtClean="0">
                <a:solidFill>
                  <a:schemeClr val="accent5"/>
                </a:solidFill>
                <a:latin typeface="Arial" pitchFamily="34" charset="0"/>
                <a:cs typeface="Arial" pitchFamily="34" charset="0"/>
              </a:rPr>
              <a:t>Review Lecture 3</a:t>
            </a:r>
            <a:endParaRPr lang="sv-SE" sz="2600" dirty="0">
              <a:solidFill>
                <a:schemeClr val="accent5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Reaction Engineering</a:t>
            </a:r>
            <a:endParaRPr lang="en-US" b="1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F6196-B9CE-5843-91C1-69A8589C669B}" type="slidenum">
              <a:rPr lang="sv-SE" smtClean="0"/>
              <a:pPr/>
              <a:t>11</a:t>
            </a:fld>
            <a:endParaRPr lang="sv-SE"/>
          </a:p>
        </p:txBody>
      </p:sp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990600" y="4953000"/>
            <a:ext cx="6569075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 sz="2800" dirty="0">
                <a:latin typeface="Arial" pitchFamily="34" charset="0"/>
                <a:cs typeface="Arial" pitchFamily="34" charset="0"/>
              </a:rPr>
              <a:t>These topics build upon one another</a:t>
            </a:r>
          </a:p>
        </p:txBody>
      </p:sp>
      <p:sp>
        <p:nvSpPr>
          <p:cNvPr id="6" name="AutoShape 5"/>
          <p:cNvSpPr>
            <a:spLocks noChangeArrowheads="1"/>
          </p:cNvSpPr>
          <p:nvPr/>
        </p:nvSpPr>
        <p:spPr bwMode="auto">
          <a:xfrm>
            <a:off x="914400" y="2895600"/>
            <a:ext cx="2362200" cy="838200"/>
          </a:xfrm>
          <a:prstGeom prst="cube">
            <a:avLst>
              <a:gd name="adj" fmla="val 25000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600">
                <a:latin typeface="Arial" pitchFamily="34" charset="0"/>
                <a:cs typeface="Arial" pitchFamily="34" charset="0"/>
              </a:rPr>
              <a:t>Mole Balance</a:t>
            </a:r>
            <a:endParaRPr lang="th-TH" sz="2600">
              <a:latin typeface="Arial" pitchFamily="34" charset="0"/>
              <a:cs typeface="Perpetua"/>
            </a:endParaRPr>
          </a:p>
        </p:txBody>
      </p:sp>
      <p:sp>
        <p:nvSpPr>
          <p:cNvPr id="7" name="AutoShape 6"/>
          <p:cNvSpPr>
            <a:spLocks noChangeArrowheads="1"/>
          </p:cNvSpPr>
          <p:nvPr/>
        </p:nvSpPr>
        <p:spPr bwMode="auto">
          <a:xfrm>
            <a:off x="3657600" y="2895600"/>
            <a:ext cx="2362200" cy="838200"/>
          </a:xfrm>
          <a:prstGeom prst="cube">
            <a:avLst>
              <a:gd name="adj" fmla="val 25000"/>
            </a:avLst>
          </a:prstGeom>
          <a:solidFill>
            <a:srgbClr val="FF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600">
                <a:latin typeface="Arial" pitchFamily="34" charset="0"/>
                <a:ea typeface="Angsana New" pitchFamily="18" charset="0"/>
                <a:cs typeface="Arial" pitchFamily="34" charset="0"/>
              </a:rPr>
              <a:t>Rate Laws</a:t>
            </a:r>
            <a:endParaRPr lang="th-TH" sz="2600">
              <a:latin typeface="Arial" pitchFamily="34" charset="0"/>
              <a:ea typeface="Angsana New" pitchFamily="18" charset="0"/>
              <a:cs typeface="Perpetua"/>
            </a:endParaRPr>
          </a:p>
        </p:txBody>
      </p:sp>
      <p:sp>
        <p:nvSpPr>
          <p:cNvPr id="8" name="AutoShape 7"/>
          <p:cNvSpPr>
            <a:spLocks noChangeArrowheads="1"/>
          </p:cNvSpPr>
          <p:nvPr/>
        </p:nvSpPr>
        <p:spPr bwMode="auto">
          <a:xfrm>
            <a:off x="6400800" y="2895600"/>
            <a:ext cx="2362200" cy="838200"/>
          </a:xfrm>
          <a:prstGeom prst="cube">
            <a:avLst>
              <a:gd name="adj" fmla="val 25000"/>
            </a:avLst>
          </a:prstGeom>
          <a:solidFill>
            <a:srgbClr val="0099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6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Stoichiometry</a:t>
            </a:r>
            <a:endParaRPr lang="th-TH" sz="2600">
              <a:solidFill>
                <a:schemeClr val="bg1"/>
              </a:solidFill>
              <a:latin typeface="Arial" pitchFamily="34" charset="0"/>
              <a:cs typeface="Perpetua"/>
            </a:endParaRPr>
          </a:p>
        </p:txBody>
      </p:sp>
      <p:sp>
        <p:nvSpPr>
          <p:cNvPr id="9" name="textruta 25"/>
          <p:cNvSpPr txBox="1"/>
          <p:nvPr/>
        </p:nvSpPr>
        <p:spPr>
          <a:xfrm>
            <a:off x="254000" y="193357"/>
            <a:ext cx="2933700" cy="492443"/>
          </a:xfrm>
          <a:prstGeom prst="rect">
            <a:avLst/>
          </a:prstGeom>
          <a:noFill/>
          <a:ln>
            <a:solidFill>
              <a:schemeClr val="accent5"/>
            </a:solidFill>
          </a:ln>
        </p:spPr>
        <p:txBody>
          <a:bodyPr wrap="square" rtlCol="0">
            <a:spAutoFit/>
          </a:bodyPr>
          <a:lstStyle/>
          <a:p>
            <a:r>
              <a:rPr lang="sv-SE" sz="2600" dirty="0" smtClean="0">
                <a:solidFill>
                  <a:schemeClr val="accent5"/>
                </a:solidFill>
                <a:latin typeface="Arial" pitchFamily="34" charset="0"/>
                <a:cs typeface="Arial" pitchFamily="34" charset="0"/>
              </a:rPr>
              <a:t>Review Lecture 3</a:t>
            </a:r>
            <a:endParaRPr lang="sv-SE" sz="2600" dirty="0">
              <a:solidFill>
                <a:schemeClr val="accent5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Algorithm</a:t>
            </a:r>
            <a:endParaRPr lang="en-US" b="1" dirty="0">
              <a:solidFill>
                <a:srgbClr val="E818CA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74082-BA38-9943-A524-CD5DABEC68FA}" type="slidenum">
              <a:rPr lang="sv-SE" smtClean="0"/>
              <a:pPr/>
              <a:t>12</a:t>
            </a:fld>
            <a:endParaRPr lang="sv-SE"/>
          </a:p>
        </p:txBody>
      </p:sp>
      <p:pic>
        <p:nvPicPr>
          <p:cNvPr id="7" name="Picture 9"/>
          <p:cNvPicPr>
            <a:picLocks noChangeAspect="1" noChangeArrowheads="1"/>
          </p:cNvPicPr>
          <p:nvPr/>
        </p:nvPicPr>
        <p:blipFill>
          <a:blip r:embed="rId3"/>
          <a:srcRect r="13516"/>
          <a:stretch>
            <a:fillRect/>
          </a:stretch>
        </p:blipFill>
        <p:spPr bwMode="auto">
          <a:xfrm>
            <a:off x="5631657" y="2015445"/>
            <a:ext cx="1041573" cy="116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4" name="Grupp 13"/>
          <p:cNvGrpSpPr/>
          <p:nvPr/>
        </p:nvGrpSpPr>
        <p:grpSpPr>
          <a:xfrm>
            <a:off x="890588" y="2544109"/>
            <a:ext cx="4392611" cy="577850"/>
            <a:chOff x="1413097" y="1872217"/>
            <a:chExt cx="4392611" cy="577850"/>
          </a:xfrm>
        </p:grpSpPr>
        <p:graphicFrame>
          <p:nvGraphicFramePr>
            <p:cNvPr id="20" name="Object 5"/>
            <p:cNvGraphicFramePr>
              <a:graphicFrameLocks noChangeAspect="1"/>
            </p:cNvGraphicFramePr>
            <p:nvPr/>
          </p:nvGraphicFramePr>
          <p:xfrm>
            <a:off x="4192809" y="1872217"/>
            <a:ext cx="1612899" cy="5778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25650" name="Equation" r:id="rId4" imgW="761760" imgH="228600" progId="Equation.3">
                    <p:embed/>
                  </p:oleObj>
                </mc:Choice>
                <mc:Fallback>
                  <p:oleObj name="Equation" r:id="rId4" imgW="761760" imgH="228600" progId="Equation.3">
                    <p:embed/>
                    <p:pic>
                      <p:nvPicPr>
                        <p:cNvPr id="0" name="Picture 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192809" y="1872217"/>
                          <a:ext cx="1612899" cy="57785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1" name="Rektangel 9"/>
            <p:cNvSpPr/>
            <p:nvPr/>
          </p:nvSpPr>
          <p:spPr>
            <a:xfrm>
              <a:off x="1413097" y="1927753"/>
              <a:ext cx="2840842" cy="492443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600" dirty="0" smtClean="0">
                  <a:latin typeface="Arial" pitchFamily="34" charset="0"/>
                  <a:cs typeface="Arial" pitchFamily="34" charset="0"/>
                </a:rPr>
                <a:t>Step 1: </a:t>
              </a:r>
              <a:r>
                <a:rPr lang="en-US" sz="2600" dirty="0" smtClean="0">
                  <a:solidFill>
                    <a:srgbClr val="7030A0"/>
                  </a:solidFill>
                  <a:latin typeface="Arial" pitchFamily="34" charset="0"/>
                  <a:cs typeface="Arial" pitchFamily="34" charset="0"/>
                </a:rPr>
                <a:t>Rate Law </a:t>
              </a:r>
              <a:endParaRPr lang="sv-SE" sz="2600" dirty="0">
                <a:solidFill>
                  <a:srgbClr val="7030A0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5" name="Grupp 14"/>
          <p:cNvGrpSpPr/>
          <p:nvPr/>
        </p:nvGrpSpPr>
        <p:grpSpPr>
          <a:xfrm>
            <a:off x="874713" y="3695063"/>
            <a:ext cx="5317666" cy="577850"/>
            <a:chOff x="1413097" y="2697262"/>
            <a:chExt cx="5317666" cy="577850"/>
          </a:xfrm>
        </p:grpSpPr>
        <p:graphicFrame>
          <p:nvGraphicFramePr>
            <p:cNvPr id="23" name="Object 6"/>
            <p:cNvGraphicFramePr>
              <a:graphicFrameLocks noChangeAspect="1"/>
            </p:cNvGraphicFramePr>
            <p:nvPr/>
          </p:nvGraphicFramePr>
          <p:xfrm>
            <a:off x="4879402" y="2697262"/>
            <a:ext cx="1851361" cy="5778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25651" name="Equation" r:id="rId6" imgW="736560" imgH="228600" progId="Equation.3">
                    <p:embed/>
                  </p:oleObj>
                </mc:Choice>
                <mc:Fallback>
                  <p:oleObj name="Equation" r:id="rId6" imgW="736560" imgH="228600" progId="Equation.3">
                    <p:embed/>
                    <p:pic>
                      <p:nvPicPr>
                        <p:cNvPr id="0" name="Picture 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879402" y="2697262"/>
                          <a:ext cx="1851361" cy="57785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4" name="Rektangel 10"/>
            <p:cNvSpPr/>
            <p:nvPr/>
          </p:nvSpPr>
          <p:spPr>
            <a:xfrm>
              <a:off x="1413097" y="2782669"/>
              <a:ext cx="3358612" cy="492443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600" dirty="0" smtClean="0">
                  <a:latin typeface="Arial" pitchFamily="34" charset="0"/>
                  <a:cs typeface="Arial" pitchFamily="34" charset="0"/>
                </a:rPr>
                <a:t>Step 2:</a:t>
              </a:r>
              <a:r>
                <a:rPr lang="en-US" sz="2600" dirty="0" smtClean="0">
                  <a:solidFill>
                    <a:srgbClr val="00B050"/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2600" dirty="0" err="1" smtClean="0">
                  <a:solidFill>
                    <a:srgbClr val="00B050"/>
                  </a:solidFill>
                  <a:latin typeface="Arial" pitchFamily="34" charset="0"/>
                  <a:cs typeface="Arial" pitchFamily="34" charset="0"/>
                </a:rPr>
                <a:t>Stoichiometry</a:t>
              </a:r>
              <a:endParaRPr lang="en-US" sz="2600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6" name="Grupp 15"/>
          <p:cNvGrpSpPr/>
          <p:nvPr/>
        </p:nvGrpSpPr>
        <p:grpSpPr>
          <a:xfrm>
            <a:off x="890588" y="4998384"/>
            <a:ext cx="5301792" cy="500716"/>
            <a:chOff x="1413097" y="3697726"/>
            <a:chExt cx="5301792" cy="500716"/>
          </a:xfrm>
        </p:grpSpPr>
        <p:graphicFrame>
          <p:nvGraphicFramePr>
            <p:cNvPr id="26" name="Object 8"/>
            <p:cNvGraphicFramePr>
              <a:graphicFrameLocks noChangeAspect="1"/>
            </p:cNvGraphicFramePr>
            <p:nvPr/>
          </p:nvGraphicFramePr>
          <p:xfrm>
            <a:off x="5108339" y="3697726"/>
            <a:ext cx="1606550" cy="4572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25652" name="Equation" r:id="rId8" imgW="761760" imgH="215640" progId="Equation.3">
                    <p:embed/>
                  </p:oleObj>
                </mc:Choice>
                <mc:Fallback>
                  <p:oleObj name="Equation" r:id="rId8" imgW="761760" imgH="215640" progId="Equation.3">
                    <p:embed/>
                    <p:pic>
                      <p:nvPicPr>
                        <p:cNvPr id="0" name="Picture 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9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108339" y="3697726"/>
                          <a:ext cx="1606550" cy="4572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7" name="Rektangel 11"/>
            <p:cNvSpPr/>
            <p:nvPr/>
          </p:nvSpPr>
          <p:spPr>
            <a:xfrm>
              <a:off x="1413097" y="3705999"/>
              <a:ext cx="3695242" cy="492443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600" dirty="0" smtClean="0">
                  <a:latin typeface="Arial" pitchFamily="34" charset="0"/>
                  <a:cs typeface="Arial" pitchFamily="34" charset="0"/>
                </a:rPr>
                <a:t>Step 3: Combine to get </a:t>
              </a:r>
            </a:p>
          </p:txBody>
        </p:sp>
      </p:grpSp>
      <p:sp>
        <p:nvSpPr>
          <p:cNvPr id="28" name="Rubrik 15"/>
          <p:cNvSpPr txBox="1">
            <a:spLocks/>
          </p:cNvSpPr>
          <p:nvPr/>
        </p:nvSpPr>
        <p:spPr>
          <a:xfrm>
            <a:off x="874713" y="1170922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How to find</a:t>
            </a:r>
            <a:endParaRPr kumimoji="0" lang="sv-SE" sz="40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graphicFrame>
        <p:nvGraphicFramePr>
          <p:cNvPr id="15" name="Object 8"/>
          <p:cNvGraphicFramePr>
            <a:graphicFrameLocks noChangeAspect="1"/>
          </p:cNvGraphicFramePr>
          <p:nvPr/>
        </p:nvGraphicFramePr>
        <p:xfrm>
          <a:off x="3638549" y="1774145"/>
          <a:ext cx="160655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5653" name="Equation" r:id="rId10" imgW="761760" imgH="215640" progId="Equation.3">
                  <p:embed/>
                </p:oleObj>
              </mc:Choice>
              <mc:Fallback>
                <p:oleObj name="Equation" r:id="rId10" imgW="761760" imgH="215640" progId="Equation.3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38549" y="1774145"/>
                        <a:ext cx="160655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textruta 25"/>
          <p:cNvSpPr txBox="1"/>
          <p:nvPr/>
        </p:nvSpPr>
        <p:spPr>
          <a:xfrm>
            <a:off x="254000" y="193357"/>
            <a:ext cx="2933700" cy="492443"/>
          </a:xfrm>
          <a:prstGeom prst="rect">
            <a:avLst/>
          </a:prstGeom>
          <a:noFill/>
          <a:ln>
            <a:solidFill>
              <a:schemeClr val="accent5"/>
            </a:solidFill>
          </a:ln>
        </p:spPr>
        <p:txBody>
          <a:bodyPr wrap="square" rtlCol="0">
            <a:spAutoFit/>
          </a:bodyPr>
          <a:lstStyle/>
          <a:p>
            <a:r>
              <a:rPr lang="sv-SE" sz="2600" dirty="0" smtClean="0">
                <a:solidFill>
                  <a:schemeClr val="accent5"/>
                </a:solidFill>
                <a:latin typeface="Arial" pitchFamily="34" charset="0"/>
                <a:cs typeface="Arial" pitchFamily="34" charset="0"/>
              </a:rPr>
              <a:t>Review Lecture 3</a:t>
            </a:r>
            <a:endParaRPr lang="sv-SE" sz="2600" dirty="0">
              <a:solidFill>
                <a:schemeClr val="accent5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Building Block 3: </a:t>
            </a:r>
            <a:r>
              <a:rPr lang="en-US" b="1" dirty="0" err="1" smtClean="0">
                <a:solidFill>
                  <a:srgbClr val="0CA413"/>
                </a:solidFill>
              </a:rPr>
              <a:t>Stoichiometry</a:t>
            </a:r>
            <a:endParaRPr lang="en-US" b="1" dirty="0">
              <a:solidFill>
                <a:srgbClr val="0CA413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F6196-B9CE-5843-91C1-69A8589C669B}" type="slidenum">
              <a:rPr lang="sv-SE" smtClean="0"/>
              <a:pPr/>
              <a:t>13</a:t>
            </a:fld>
            <a:endParaRPr lang="sv-SE"/>
          </a:p>
        </p:txBody>
      </p:sp>
      <p:sp>
        <p:nvSpPr>
          <p:cNvPr id="5" name="Platshållare för innehåll 5"/>
          <p:cNvSpPr>
            <a:spLocks noGrp="1"/>
          </p:cNvSpPr>
          <p:nvPr>
            <p:ph sz="quarter" idx="1"/>
          </p:nvPr>
        </p:nvSpPr>
        <p:spPr>
          <a:xfrm>
            <a:off x="914400" y="1417638"/>
            <a:ext cx="7797800" cy="5008562"/>
          </a:xfrm>
        </p:spPr>
        <p:txBody>
          <a:bodyPr>
            <a:normAutofit/>
          </a:bodyPr>
          <a:lstStyle/>
          <a:p>
            <a:pPr marL="0" indent="0" algn="just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sv-SE" dirty="0" smtClean="0">
                <a:latin typeface="Arial" pitchFamily="34" charset="0"/>
                <a:cs typeface="Arial" pitchFamily="34" charset="0"/>
              </a:rPr>
              <a:t>We shall set up </a:t>
            </a:r>
            <a:r>
              <a:rPr lang="sv-SE" u="sng" dirty="0" smtClean="0">
                <a:solidFill>
                  <a:srgbClr val="0CA413"/>
                </a:solidFill>
                <a:latin typeface="Arial" pitchFamily="34" charset="0"/>
                <a:cs typeface="Arial" pitchFamily="34" charset="0"/>
              </a:rPr>
              <a:t>Stoichiometry Tables</a:t>
            </a:r>
            <a:r>
              <a:rPr lang="sv-SE" dirty="0" smtClean="0">
                <a:solidFill>
                  <a:srgbClr val="0CA413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v-SE" dirty="0" smtClean="0">
                <a:latin typeface="Arial" pitchFamily="34" charset="0"/>
                <a:cs typeface="Arial" pitchFamily="34" charset="0"/>
              </a:rPr>
              <a:t>using species A as our basis of calculation in the following reaction. We will use the stoichiometric tables to express the concentration as a function of conversion. We will combine </a:t>
            </a:r>
            <a:r>
              <a:rPr lang="sv-SE" dirty="0">
                <a:latin typeface="Arial" pitchFamily="34" charset="0"/>
                <a:cs typeface="Arial" pitchFamily="34" charset="0"/>
              </a:rPr>
              <a:t>C</a:t>
            </a:r>
            <a:r>
              <a:rPr lang="sv-SE" baseline="-25000" dirty="0">
                <a:latin typeface="Arial" pitchFamily="34" charset="0"/>
                <a:cs typeface="Arial" pitchFamily="34" charset="0"/>
              </a:rPr>
              <a:t>i</a:t>
            </a:r>
            <a:r>
              <a:rPr lang="sv-SE" dirty="0">
                <a:latin typeface="Arial" pitchFamily="34" charset="0"/>
                <a:cs typeface="Arial" pitchFamily="34" charset="0"/>
              </a:rPr>
              <a:t> = f(X</a:t>
            </a:r>
            <a:r>
              <a:rPr lang="sv-SE" dirty="0" smtClean="0">
                <a:latin typeface="Arial" pitchFamily="34" charset="0"/>
                <a:cs typeface="Arial" pitchFamily="34" charset="0"/>
              </a:rPr>
              <a:t>) with the appropriate </a:t>
            </a:r>
            <a:r>
              <a:rPr lang="sv-SE" dirty="0" smtClean="0">
                <a:solidFill>
                  <a:srgbClr val="E818CA"/>
                </a:solidFill>
                <a:latin typeface="Arial" pitchFamily="34" charset="0"/>
                <a:cs typeface="Arial" pitchFamily="34" charset="0"/>
              </a:rPr>
              <a:t>rate law </a:t>
            </a:r>
            <a:r>
              <a:rPr lang="sv-SE" dirty="0" smtClean="0">
                <a:latin typeface="Arial" pitchFamily="34" charset="0"/>
                <a:cs typeface="Arial" pitchFamily="34" charset="0"/>
              </a:rPr>
              <a:t>to obtain -</a:t>
            </a:r>
            <a:r>
              <a:rPr lang="sv-SE" dirty="0">
                <a:latin typeface="Arial" pitchFamily="34" charset="0"/>
                <a:cs typeface="Arial" pitchFamily="34" charset="0"/>
              </a:rPr>
              <a:t>r</a:t>
            </a:r>
            <a:r>
              <a:rPr lang="sv-SE" baseline="-25000" dirty="0">
                <a:latin typeface="Arial" pitchFamily="34" charset="0"/>
                <a:cs typeface="Arial" pitchFamily="34" charset="0"/>
              </a:rPr>
              <a:t>A</a:t>
            </a:r>
            <a:r>
              <a:rPr lang="sv-SE" dirty="0">
                <a:latin typeface="Arial" pitchFamily="34" charset="0"/>
                <a:cs typeface="Arial" pitchFamily="34" charset="0"/>
              </a:rPr>
              <a:t> = f(X</a:t>
            </a:r>
            <a:r>
              <a:rPr lang="sv-SE" dirty="0" smtClean="0">
                <a:latin typeface="Arial" pitchFamily="34" charset="0"/>
                <a:cs typeface="Arial" pitchFamily="34" charset="0"/>
              </a:rPr>
              <a:t>).</a:t>
            </a:r>
          </a:p>
          <a:p>
            <a:pPr marL="0" indent="0" algn="just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None/>
              <a:defRPr/>
            </a:pPr>
            <a:endParaRPr lang="sv-SE" dirty="0" smtClean="0">
              <a:latin typeface="Arial" pitchFamily="34" charset="0"/>
              <a:cs typeface="Arial" pitchFamily="34" charset="0"/>
            </a:endParaRPr>
          </a:p>
          <a:p>
            <a:pPr marL="0" indent="0" algn="just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None/>
              <a:defRPr/>
            </a:pPr>
            <a:endParaRPr lang="sv-SE" dirty="0" smtClean="0">
              <a:latin typeface="Arial" pitchFamily="34" charset="0"/>
              <a:cs typeface="Arial" pitchFamily="34" charset="0"/>
            </a:endParaRPr>
          </a:p>
          <a:p>
            <a:pPr marL="0" indent="0" algn="just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None/>
              <a:defRPr/>
            </a:pPr>
            <a:endParaRPr lang="sv-SE" dirty="0" smtClean="0">
              <a:latin typeface="Arial" pitchFamily="34" charset="0"/>
              <a:cs typeface="Arial" pitchFamily="34" charset="0"/>
            </a:endParaRPr>
          </a:p>
          <a:p>
            <a:pPr marL="0" indent="0" algn="just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None/>
              <a:defRPr/>
            </a:pPr>
            <a:endParaRPr lang="sv-SE" dirty="0" smtClean="0">
              <a:latin typeface="Arial" pitchFamily="34" charset="0"/>
              <a:cs typeface="Arial" pitchFamily="34" charset="0"/>
            </a:endParaRPr>
          </a:p>
          <a:p>
            <a:pPr marL="0" indent="0" algn="just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sv-SE" dirty="0" smtClean="0">
                <a:latin typeface="Arial" pitchFamily="34" charset="0"/>
                <a:cs typeface="Arial" pitchFamily="34" charset="0"/>
              </a:rPr>
              <a:t>A is the limiting reactant. </a:t>
            </a:r>
          </a:p>
          <a:p>
            <a:pPr marL="274320" indent="-274320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None/>
              <a:defRPr/>
            </a:pPr>
            <a:endParaRPr lang="sv-SE" dirty="0" smtClean="0">
              <a:latin typeface="Arial" pitchFamily="34" charset="0"/>
              <a:cs typeface="Arial" pitchFamily="34" charset="0"/>
            </a:endParaRPr>
          </a:p>
          <a:p>
            <a:pPr marL="274320" indent="-274320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None/>
              <a:defRPr/>
            </a:pPr>
            <a:endParaRPr lang="sv-SE" dirty="0" smtClean="0">
              <a:latin typeface="Arial" pitchFamily="34" charset="0"/>
              <a:cs typeface="Arial" pitchFamily="34" charset="0"/>
            </a:endParaRPr>
          </a:p>
          <a:p>
            <a:pPr marL="274320" indent="-274320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Char char=""/>
              <a:defRPr/>
            </a:pPr>
            <a:endParaRPr lang="sv-SE" u="sng" dirty="0" smtClean="0">
              <a:latin typeface="Arial" pitchFamily="34" charset="0"/>
              <a:cs typeface="Arial" pitchFamily="34" charset="0"/>
            </a:endParaRPr>
          </a:p>
          <a:p>
            <a:pPr marL="274320" indent="-274320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Char char=""/>
              <a:defRPr/>
            </a:pPr>
            <a:endParaRPr lang="sv-SE" u="sng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6" name="Object 4"/>
          <p:cNvGraphicFramePr>
            <a:graphicFrameLocks noChangeAspect="1"/>
          </p:cNvGraphicFramePr>
          <p:nvPr/>
        </p:nvGraphicFramePr>
        <p:xfrm>
          <a:off x="2390775" y="4101470"/>
          <a:ext cx="4708525" cy="124523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6662" name="Equation" r:id="rId3" imgW="1295280" imgH="393480" progId="Equation.3">
                  <p:embed/>
                </p:oleObj>
              </mc:Choice>
              <mc:Fallback>
                <p:oleObj name="Equation" r:id="rId3" imgW="1295280" imgH="39348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90775" y="4101470"/>
                        <a:ext cx="4708525" cy="124523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>
                <a:solidFill>
                  <a:srgbClr val="0CA413"/>
                </a:solidFill>
              </a:rPr>
              <a:t>Stoichiometry</a:t>
            </a:r>
            <a:endParaRPr lang="en-US" b="1" dirty="0">
              <a:solidFill>
                <a:srgbClr val="0CA413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F6196-B9CE-5843-91C1-69A8589C669B}" type="slidenum">
              <a:rPr lang="sv-SE" smtClean="0"/>
              <a:pPr/>
              <a:t>14</a:t>
            </a:fld>
            <a:endParaRPr lang="sv-SE"/>
          </a:p>
        </p:txBody>
      </p:sp>
      <p:graphicFrame>
        <p:nvGraphicFramePr>
          <p:cNvPr id="8" name="Object 4"/>
          <p:cNvGraphicFramePr>
            <a:graphicFrameLocks noChangeAspect="1"/>
          </p:cNvGraphicFramePr>
          <p:nvPr/>
        </p:nvGraphicFramePr>
        <p:xfrm>
          <a:off x="930275" y="1392238"/>
          <a:ext cx="3228975" cy="5137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7699" name="Equation" r:id="rId3" imgW="1117600" imgH="177800" progId="Equation.3">
                  <p:embed/>
                </p:oleObj>
              </mc:Choice>
              <mc:Fallback>
                <p:oleObj name="Equation" r:id="rId3" imgW="1117600" imgH="1778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30275" y="1392238"/>
                        <a:ext cx="3228975" cy="51378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4"/>
          <p:cNvGraphicFramePr>
            <a:graphicFrameLocks noChangeAspect="1"/>
          </p:cNvGraphicFramePr>
          <p:nvPr/>
        </p:nvGraphicFramePr>
        <p:xfrm>
          <a:off x="914400" y="2559704"/>
          <a:ext cx="5926667" cy="115399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7700" name="Equation" r:id="rId5" imgW="2286000" imgH="444500" progId="Equation.3">
                  <p:embed/>
                </p:oleObj>
              </mc:Choice>
              <mc:Fallback>
                <p:oleObj name="Equation" r:id="rId5" imgW="2286000" imgH="44450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2559704"/>
                        <a:ext cx="5926667" cy="115399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textruta 10"/>
          <p:cNvSpPr txBox="1"/>
          <p:nvPr/>
        </p:nvSpPr>
        <p:spPr>
          <a:xfrm>
            <a:off x="879475" y="1911428"/>
            <a:ext cx="7883525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100" dirty="0" smtClean="0">
                <a:latin typeface="Arial" pitchFamily="34" charset="0"/>
                <a:cs typeface="Arial" pitchFamily="34" charset="0"/>
              </a:rPr>
              <a:t>For every mole of A that reacts,</a:t>
            </a:r>
            <a:r>
              <a:rPr lang="sv-SE" sz="2100" b="1" i="1" dirty="0" smtClean="0">
                <a:latin typeface="Arial" pitchFamily="34" charset="0"/>
                <a:cs typeface="Arial" pitchFamily="34" charset="0"/>
              </a:rPr>
              <a:t> b/a </a:t>
            </a:r>
            <a:r>
              <a:rPr lang="sv-SE" sz="2100" dirty="0" smtClean="0">
                <a:latin typeface="Arial" pitchFamily="34" charset="0"/>
                <a:cs typeface="Arial" pitchFamily="34" charset="0"/>
              </a:rPr>
              <a:t>moles of B react. </a:t>
            </a:r>
            <a:r>
              <a:rPr lang="sv-SE" sz="2100" dirty="0" err="1" smtClean="0">
                <a:latin typeface="Arial" pitchFamily="34" charset="0"/>
                <a:cs typeface="Arial" pitchFamily="34" charset="0"/>
              </a:rPr>
              <a:t>Therefore</a:t>
            </a:r>
            <a:r>
              <a:rPr lang="sv-SE" sz="21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sv-SE" sz="2100" dirty="0" err="1" smtClean="0">
                <a:latin typeface="Arial" pitchFamily="34" charset="0"/>
                <a:cs typeface="Arial" pitchFamily="34" charset="0"/>
              </a:rPr>
              <a:t>moles</a:t>
            </a:r>
            <a:r>
              <a:rPr lang="sv-SE" sz="2100" dirty="0" smtClean="0">
                <a:latin typeface="Arial" pitchFamily="34" charset="0"/>
                <a:cs typeface="Arial" pitchFamily="34" charset="0"/>
              </a:rPr>
              <a:t> of B </a:t>
            </a:r>
            <a:r>
              <a:rPr lang="sv-SE" sz="2100" dirty="0" err="1" smtClean="0">
                <a:latin typeface="Arial" pitchFamily="34" charset="0"/>
                <a:cs typeface="Arial" pitchFamily="34" charset="0"/>
              </a:rPr>
              <a:t>remaining</a:t>
            </a:r>
            <a:r>
              <a:rPr lang="sv-SE" sz="2100" dirty="0" smtClean="0">
                <a:latin typeface="Arial" pitchFamily="34" charset="0"/>
                <a:cs typeface="Arial" pitchFamily="34" charset="0"/>
              </a:rPr>
              <a:t>:</a:t>
            </a:r>
          </a:p>
          <a:p>
            <a:endParaRPr lang="sv-SE" sz="2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textruta 6"/>
          <p:cNvSpPr txBox="1"/>
          <p:nvPr/>
        </p:nvSpPr>
        <p:spPr>
          <a:xfrm>
            <a:off x="914400" y="3671361"/>
            <a:ext cx="822960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600" dirty="0" smtClean="0">
                <a:latin typeface="Arial" pitchFamily="34" charset="0"/>
                <a:cs typeface="Arial" pitchFamily="34" charset="0"/>
              </a:rPr>
              <a:t>Let </a:t>
            </a:r>
            <a:r>
              <a:rPr lang="sv-SE" sz="2600" i="1" dirty="0" smtClean="0">
                <a:latin typeface="Arial" pitchFamily="34" charset="0"/>
                <a:cs typeface="Arial" pitchFamily="34" charset="0"/>
              </a:rPr>
              <a:t>Θ</a:t>
            </a:r>
            <a:r>
              <a:rPr lang="sv-SE" sz="2600" i="1" baseline="-25000" dirty="0" smtClean="0">
                <a:latin typeface="Arial" pitchFamily="34" charset="0"/>
                <a:cs typeface="Arial" pitchFamily="34" charset="0"/>
              </a:rPr>
              <a:t>B </a:t>
            </a:r>
            <a:r>
              <a:rPr lang="sv-SE" sz="2600" i="1" dirty="0" smtClean="0">
                <a:latin typeface="Arial" pitchFamily="34" charset="0"/>
                <a:cs typeface="Arial" pitchFamily="34" charset="0"/>
              </a:rPr>
              <a:t>= N</a:t>
            </a:r>
            <a:r>
              <a:rPr lang="sv-SE" sz="2600" i="1" baseline="-25000" dirty="0" smtClean="0">
                <a:latin typeface="Arial" pitchFamily="34" charset="0"/>
                <a:cs typeface="Arial" pitchFamily="34" charset="0"/>
              </a:rPr>
              <a:t>B0</a:t>
            </a:r>
            <a:r>
              <a:rPr lang="sv-SE" sz="2600" i="1" dirty="0" smtClean="0">
                <a:latin typeface="Arial" pitchFamily="34" charset="0"/>
                <a:cs typeface="Arial" pitchFamily="34" charset="0"/>
              </a:rPr>
              <a:t>/N</a:t>
            </a:r>
            <a:r>
              <a:rPr lang="sv-SE" sz="2600" i="1" baseline="-25000" dirty="0" smtClean="0">
                <a:latin typeface="Arial" pitchFamily="34" charset="0"/>
                <a:cs typeface="Arial" pitchFamily="34" charset="0"/>
              </a:rPr>
              <a:t>A0</a:t>
            </a:r>
            <a:endParaRPr lang="sv-SE" sz="2600" i="1" dirty="0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2" name="Grupp 11"/>
          <p:cNvGrpSpPr/>
          <p:nvPr/>
        </p:nvGrpSpPr>
        <p:grpSpPr>
          <a:xfrm>
            <a:off x="822325" y="4173925"/>
            <a:ext cx="7493488" cy="1471226"/>
            <a:chOff x="809988" y="4333134"/>
            <a:chExt cx="8349887" cy="1639366"/>
          </a:xfrm>
        </p:grpSpPr>
        <p:sp>
          <p:nvSpPr>
            <p:cNvPr id="13" name="textruta 7"/>
            <p:cNvSpPr txBox="1"/>
            <p:nvPr/>
          </p:nvSpPr>
          <p:spPr>
            <a:xfrm>
              <a:off x="809988" y="4333134"/>
              <a:ext cx="8349887" cy="54872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sv-SE" sz="2600" dirty="0" err="1" smtClean="0">
                  <a:latin typeface="Arial" pitchFamily="34" charset="0"/>
                  <a:cs typeface="Arial" pitchFamily="34" charset="0"/>
                </a:rPr>
                <a:t>Then</a:t>
              </a:r>
              <a:r>
                <a:rPr lang="sv-SE" sz="2600" dirty="0" smtClean="0">
                  <a:latin typeface="Arial" pitchFamily="34" charset="0"/>
                  <a:cs typeface="Arial" pitchFamily="34" charset="0"/>
                </a:rPr>
                <a:t>:</a:t>
              </a:r>
              <a:endParaRPr lang="sv-SE" sz="2600" dirty="0">
                <a:latin typeface="Arial" pitchFamily="34" charset="0"/>
                <a:cs typeface="Arial" pitchFamily="34" charset="0"/>
              </a:endParaRPr>
            </a:p>
          </p:txBody>
        </p:sp>
        <p:graphicFrame>
          <p:nvGraphicFramePr>
            <p:cNvPr id="14" name="Object 8"/>
            <p:cNvGraphicFramePr>
              <a:graphicFrameLocks noChangeAspect="1"/>
            </p:cNvGraphicFramePr>
            <p:nvPr/>
          </p:nvGraphicFramePr>
          <p:xfrm>
            <a:off x="838291" y="4725406"/>
            <a:ext cx="3964170" cy="124709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27701" name="Equation" r:id="rId7" imgW="1371600" imgH="431640" progId="Equation.3">
                    <p:embed/>
                  </p:oleObj>
                </mc:Choice>
                <mc:Fallback>
                  <p:oleObj name="Equation" r:id="rId7" imgW="1371600" imgH="431640" progId="Equation.3">
                    <p:embed/>
                    <p:pic>
                      <p:nvPicPr>
                        <p:cNvPr id="0" name="Picture 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838291" y="4725406"/>
                          <a:ext cx="3964170" cy="1247094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15" name="Object 9"/>
          <p:cNvGraphicFramePr>
            <a:graphicFrameLocks noChangeAspect="1"/>
          </p:cNvGraphicFramePr>
          <p:nvPr/>
        </p:nvGraphicFramePr>
        <p:xfrm>
          <a:off x="822325" y="5565576"/>
          <a:ext cx="5960858" cy="102149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7702" name="Equation" r:id="rId9" imgW="2298700" imgH="393700" progId="Equation.3">
                  <p:embed/>
                </p:oleObj>
              </mc:Choice>
              <mc:Fallback>
                <p:oleObj name="Equation" r:id="rId9" imgW="2298700" imgH="393700" progId="Equation.3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2325" y="5565576"/>
                        <a:ext cx="5960858" cy="102149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ln w="12700">
                  <a:noFill/>
                  <a:prstDash val="solid"/>
                </a:ln>
                <a:solidFill>
                  <a:srgbClr val="00B0F0"/>
                </a:solidFill>
              </a:rPr>
              <a:t>Batch  System - </a:t>
            </a:r>
            <a:r>
              <a:rPr lang="en-US" b="1" dirty="0" err="1" smtClean="0">
                <a:solidFill>
                  <a:srgbClr val="0CA413"/>
                </a:solidFill>
              </a:rPr>
              <a:t>Stoichiometry</a:t>
            </a:r>
            <a:r>
              <a:rPr lang="en-US" b="1" dirty="0" smtClean="0">
                <a:solidFill>
                  <a:srgbClr val="0CA413"/>
                </a:solidFill>
              </a:rPr>
              <a:t> Table</a:t>
            </a:r>
            <a:endParaRPr lang="en-US" b="1" dirty="0">
              <a:solidFill>
                <a:srgbClr val="0CA413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F6196-B9CE-5843-91C1-69A8589C669B}" type="slidenum">
              <a:rPr lang="sv-SE" smtClean="0"/>
              <a:pPr/>
              <a:t>15</a:t>
            </a:fld>
            <a:endParaRPr lang="sv-SE"/>
          </a:p>
        </p:txBody>
      </p:sp>
      <p:graphicFrame>
        <p:nvGraphicFramePr>
          <p:cNvPr id="28" name="Tabell 2"/>
          <p:cNvGraphicFramePr>
            <a:graphicFrameLocks noGrp="1"/>
          </p:cNvGraphicFramePr>
          <p:nvPr/>
        </p:nvGraphicFramePr>
        <p:xfrm>
          <a:off x="795868" y="1341822"/>
          <a:ext cx="8229601" cy="54564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240372"/>
                <a:gridCol w="1240372"/>
                <a:gridCol w="1874453"/>
                <a:gridCol w="1404593"/>
                <a:gridCol w="2469811"/>
              </a:tblGrid>
              <a:tr h="545642">
                <a:tc>
                  <a:txBody>
                    <a:bodyPr/>
                    <a:lstStyle/>
                    <a:p>
                      <a:pPr algn="ctr"/>
                      <a:r>
                        <a:rPr lang="sv-SE" sz="2100" b="0" u="sng" dirty="0" smtClean="0">
                          <a:latin typeface="Arial" pitchFamily="34" charset="0"/>
                          <a:cs typeface="Arial" pitchFamily="34" charset="0"/>
                        </a:rPr>
                        <a:t>Species</a:t>
                      </a:r>
                      <a:endParaRPr lang="sv-SE" sz="2100" b="0" u="sng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2100" b="0" u="sng" dirty="0" smtClean="0">
                          <a:latin typeface="Arial" pitchFamily="34" charset="0"/>
                          <a:cs typeface="Arial" pitchFamily="34" charset="0"/>
                        </a:rPr>
                        <a:t>Symbol</a:t>
                      </a:r>
                      <a:endParaRPr lang="sv-SE" sz="2100" b="0" u="sng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2100" b="0" u="sng" dirty="0" smtClean="0">
                          <a:latin typeface="Arial" pitchFamily="34" charset="0"/>
                          <a:cs typeface="Arial" pitchFamily="34" charset="0"/>
                        </a:rPr>
                        <a:t>Initial</a:t>
                      </a:r>
                      <a:endParaRPr lang="sv-SE" sz="2100" b="0" u="sng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2100" b="0" u="sng" dirty="0" smtClean="0">
                          <a:latin typeface="Arial" pitchFamily="34" charset="0"/>
                          <a:cs typeface="Arial" pitchFamily="34" charset="0"/>
                        </a:rPr>
                        <a:t>Change</a:t>
                      </a:r>
                      <a:endParaRPr lang="sv-SE" sz="2100" b="0" u="sng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2100" b="0" u="sng" dirty="0" err="1" smtClean="0">
                          <a:latin typeface="Arial" pitchFamily="34" charset="0"/>
                          <a:cs typeface="Arial" pitchFamily="34" charset="0"/>
                        </a:rPr>
                        <a:t>Remaining</a:t>
                      </a:r>
                      <a:endParaRPr lang="sv-SE" sz="2100" b="0" u="sng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2753" marR="122753" marT="61376" marB="61376"/>
                </a:tc>
              </a:tr>
            </a:tbl>
          </a:graphicData>
        </a:graphic>
      </p:graphicFrame>
      <p:graphicFrame>
        <p:nvGraphicFramePr>
          <p:cNvPr id="29" name="Tabell 9"/>
          <p:cNvGraphicFramePr>
            <a:graphicFrameLocks noGrp="1"/>
          </p:cNvGraphicFramePr>
          <p:nvPr/>
        </p:nvGraphicFramePr>
        <p:xfrm>
          <a:off x="643467" y="2370812"/>
          <a:ext cx="8229601" cy="54564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240372"/>
                <a:gridCol w="897461"/>
                <a:gridCol w="2159000"/>
                <a:gridCol w="1462957"/>
                <a:gridCol w="2469811"/>
              </a:tblGrid>
              <a:tr h="545642">
                <a:tc>
                  <a:txBody>
                    <a:bodyPr/>
                    <a:lstStyle/>
                    <a:p>
                      <a:pPr algn="ctr"/>
                      <a:r>
                        <a:rPr lang="sv-SE" sz="2400" dirty="0" smtClean="0"/>
                        <a:t>B</a:t>
                      </a:r>
                      <a:endParaRPr lang="sv-SE" sz="2400" dirty="0"/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2400" dirty="0" smtClean="0"/>
                        <a:t>B</a:t>
                      </a:r>
                      <a:endParaRPr lang="sv-SE" sz="2400" dirty="0"/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2400" i="1" dirty="0" smtClean="0"/>
                        <a:t>N</a:t>
                      </a:r>
                      <a:r>
                        <a:rPr lang="sv-SE" sz="2400" i="1" baseline="-25000" dirty="0" smtClean="0"/>
                        <a:t>B0</a:t>
                      </a:r>
                      <a:r>
                        <a:rPr lang="sv-SE" sz="2400" i="1" baseline="0" dirty="0" smtClean="0"/>
                        <a:t>=N</a:t>
                      </a:r>
                      <a:r>
                        <a:rPr lang="sv-SE" sz="2400" i="1" baseline="-25000" dirty="0" smtClean="0"/>
                        <a:t>A0</a:t>
                      </a:r>
                      <a:r>
                        <a:rPr lang="sv-SE" sz="2400" i="1" baseline="0" dirty="0" smtClean="0"/>
                        <a:t>Θ</a:t>
                      </a:r>
                      <a:r>
                        <a:rPr lang="sv-SE" sz="2400" i="1" baseline="-25000" dirty="0" smtClean="0"/>
                        <a:t>B</a:t>
                      </a:r>
                      <a:endParaRPr lang="sv-SE" sz="2400" i="1" dirty="0"/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2400" i="1" dirty="0" smtClean="0"/>
                        <a:t>-b/aN</a:t>
                      </a:r>
                      <a:r>
                        <a:rPr lang="sv-SE" sz="2400" i="1" baseline="-25000" dirty="0" smtClean="0"/>
                        <a:t>A0</a:t>
                      </a:r>
                      <a:r>
                        <a:rPr lang="sv-SE" sz="2400" i="1" baseline="0" dirty="0" smtClean="0"/>
                        <a:t>X</a:t>
                      </a:r>
                      <a:endParaRPr lang="sv-SE" sz="2400" i="1" dirty="0" smtClean="0"/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2400" i="1" dirty="0" smtClean="0"/>
                        <a:t>N</a:t>
                      </a:r>
                      <a:r>
                        <a:rPr lang="sv-SE" sz="2400" i="1" baseline="-25000" dirty="0" smtClean="0"/>
                        <a:t>B</a:t>
                      </a:r>
                      <a:r>
                        <a:rPr lang="sv-SE" sz="2400" i="1" baseline="0" dirty="0" smtClean="0"/>
                        <a:t>=</a:t>
                      </a:r>
                      <a:r>
                        <a:rPr lang="sv-SE" sz="2400" i="1" dirty="0" smtClean="0"/>
                        <a:t>N</a:t>
                      </a:r>
                      <a:r>
                        <a:rPr lang="sv-SE" sz="2400" i="1" baseline="-25000" dirty="0" smtClean="0"/>
                        <a:t>A0</a:t>
                      </a:r>
                      <a:r>
                        <a:rPr lang="sv-SE" sz="2400" i="1" baseline="0" dirty="0" smtClean="0"/>
                        <a:t>(Θ</a:t>
                      </a:r>
                      <a:r>
                        <a:rPr lang="sv-SE" sz="2400" i="1" baseline="-25000" dirty="0" smtClean="0"/>
                        <a:t>B</a:t>
                      </a:r>
                      <a:r>
                        <a:rPr lang="sv-SE" sz="2400" i="1" baseline="0" dirty="0" smtClean="0"/>
                        <a:t>-b/aX)</a:t>
                      </a:r>
                      <a:endParaRPr lang="sv-SE" sz="2400" i="1" dirty="0" smtClean="0"/>
                    </a:p>
                  </a:txBody>
                  <a:tcPr marL="122753" marR="122753" marT="61376" marB="61376"/>
                </a:tc>
              </a:tr>
            </a:tbl>
          </a:graphicData>
        </a:graphic>
      </p:graphicFrame>
      <p:graphicFrame>
        <p:nvGraphicFramePr>
          <p:cNvPr id="30" name="Tabell 10"/>
          <p:cNvGraphicFramePr>
            <a:graphicFrameLocks noGrp="1"/>
          </p:cNvGraphicFramePr>
          <p:nvPr/>
        </p:nvGraphicFramePr>
        <p:xfrm>
          <a:off x="643467" y="1799771"/>
          <a:ext cx="8229601" cy="54564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240372"/>
                <a:gridCol w="897461"/>
                <a:gridCol w="2217364"/>
                <a:gridCol w="1404593"/>
                <a:gridCol w="2469811"/>
              </a:tblGrid>
              <a:tr h="545642">
                <a:tc>
                  <a:txBody>
                    <a:bodyPr/>
                    <a:lstStyle/>
                    <a:p>
                      <a:pPr algn="ctr"/>
                      <a:r>
                        <a:rPr lang="sv-SE" sz="2400" dirty="0" smtClean="0"/>
                        <a:t>A</a:t>
                      </a:r>
                      <a:endParaRPr lang="sv-SE" sz="2400" dirty="0"/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2400" dirty="0" smtClean="0"/>
                        <a:t>A</a:t>
                      </a:r>
                      <a:endParaRPr lang="sv-SE" sz="2400" dirty="0"/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2400" i="1" dirty="0" smtClean="0"/>
                        <a:t>N</a:t>
                      </a:r>
                      <a:r>
                        <a:rPr lang="sv-SE" sz="2400" i="1" baseline="-25000" dirty="0" smtClean="0"/>
                        <a:t>A0</a:t>
                      </a:r>
                      <a:endParaRPr lang="sv-SE" sz="2400" i="1" dirty="0"/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2400" i="1" dirty="0" smtClean="0"/>
                        <a:t>-N</a:t>
                      </a:r>
                      <a:r>
                        <a:rPr lang="sv-SE" sz="2400" i="1" baseline="-25000" dirty="0" smtClean="0"/>
                        <a:t>A0</a:t>
                      </a:r>
                      <a:r>
                        <a:rPr lang="sv-SE" sz="2400" i="1" baseline="0" dirty="0" smtClean="0"/>
                        <a:t>X</a:t>
                      </a:r>
                      <a:endParaRPr lang="sv-SE" sz="2400" i="1" dirty="0" smtClean="0"/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2400" i="1" dirty="0" smtClean="0"/>
                        <a:t>N</a:t>
                      </a:r>
                      <a:r>
                        <a:rPr lang="sv-SE" sz="2400" i="1" baseline="-25000" dirty="0" smtClean="0"/>
                        <a:t>A</a:t>
                      </a:r>
                      <a:r>
                        <a:rPr lang="sv-SE" sz="2400" i="1" baseline="0" dirty="0" smtClean="0"/>
                        <a:t>=</a:t>
                      </a:r>
                      <a:r>
                        <a:rPr lang="sv-SE" sz="2400" i="1" dirty="0" smtClean="0"/>
                        <a:t>N</a:t>
                      </a:r>
                      <a:r>
                        <a:rPr lang="sv-SE" sz="2400" i="1" baseline="-25000" dirty="0" smtClean="0"/>
                        <a:t>A0</a:t>
                      </a:r>
                      <a:r>
                        <a:rPr lang="sv-SE" sz="2400" i="1" baseline="0" dirty="0" smtClean="0"/>
                        <a:t>(1-X)</a:t>
                      </a:r>
                      <a:endParaRPr lang="sv-SE" sz="2400" i="1" dirty="0" smtClean="0"/>
                    </a:p>
                  </a:txBody>
                  <a:tcPr marL="122753" marR="122753" marT="61376" marB="61376"/>
                </a:tc>
              </a:tr>
            </a:tbl>
          </a:graphicData>
        </a:graphic>
      </p:graphicFrame>
      <p:graphicFrame>
        <p:nvGraphicFramePr>
          <p:cNvPr id="31" name="Tabell 19"/>
          <p:cNvGraphicFramePr>
            <a:graphicFrameLocks noGrp="1"/>
          </p:cNvGraphicFramePr>
          <p:nvPr/>
        </p:nvGraphicFramePr>
        <p:xfrm>
          <a:off x="795870" y="4100910"/>
          <a:ext cx="8229599" cy="97702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90599"/>
                <a:gridCol w="1104900"/>
                <a:gridCol w="1993900"/>
                <a:gridCol w="1536700"/>
                <a:gridCol w="2603500"/>
              </a:tblGrid>
              <a:tr h="402688">
                <a:tc>
                  <a:txBody>
                    <a:bodyPr/>
                    <a:lstStyle/>
                    <a:p>
                      <a:pPr algn="ctr"/>
                      <a:r>
                        <a:rPr lang="sv-SE" sz="2400" dirty="0" smtClean="0"/>
                        <a:t>Inert</a:t>
                      </a:r>
                      <a:endParaRPr lang="sv-SE" sz="2400" dirty="0"/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2400" dirty="0" smtClean="0"/>
                        <a:t>I</a:t>
                      </a:r>
                      <a:endParaRPr lang="sv-SE" sz="2400" dirty="0"/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2400" i="1" baseline="0" dirty="0" smtClean="0"/>
                        <a:t>N</a:t>
                      </a:r>
                      <a:r>
                        <a:rPr lang="sv-SE" sz="2400" i="1" baseline="-25000" dirty="0" smtClean="0"/>
                        <a:t>I0</a:t>
                      </a:r>
                      <a:r>
                        <a:rPr lang="sv-SE" sz="2400" i="1" baseline="0" dirty="0" smtClean="0"/>
                        <a:t>=N</a:t>
                      </a:r>
                      <a:r>
                        <a:rPr lang="sv-SE" sz="2400" i="1" baseline="-25000" dirty="0" smtClean="0"/>
                        <a:t>A0</a:t>
                      </a:r>
                      <a:r>
                        <a:rPr lang="sv-SE" sz="2400" i="1" baseline="0" dirty="0" smtClean="0"/>
                        <a:t>Θ</a:t>
                      </a:r>
                      <a:r>
                        <a:rPr lang="sv-SE" sz="2400" i="1" baseline="-25000" dirty="0" smtClean="0"/>
                        <a:t>I</a:t>
                      </a:r>
                      <a:endParaRPr lang="sv-SE" sz="2400" i="1" dirty="0" smtClean="0"/>
                    </a:p>
                  </a:txBody>
                  <a:tcPr marL="122753" marR="122753" marT="61376" marB="61376"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2400" i="1" dirty="0" smtClean="0"/>
                        <a:t>----------</a:t>
                      </a:r>
                      <a:endParaRPr lang="sv-SE" sz="2400" i="1" dirty="0"/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2400" i="1" baseline="0" dirty="0" smtClean="0"/>
                        <a:t>N</a:t>
                      </a:r>
                      <a:r>
                        <a:rPr lang="sv-SE" sz="2400" i="1" baseline="-25000" dirty="0" smtClean="0"/>
                        <a:t>I</a:t>
                      </a:r>
                      <a:r>
                        <a:rPr lang="sv-SE" sz="2400" i="1" baseline="0" dirty="0" smtClean="0"/>
                        <a:t>=N</a:t>
                      </a:r>
                      <a:r>
                        <a:rPr lang="sv-SE" sz="2400" i="1" baseline="-25000" dirty="0" smtClean="0"/>
                        <a:t>A0</a:t>
                      </a:r>
                      <a:r>
                        <a:rPr lang="sv-SE" sz="2400" i="1" baseline="0" dirty="0" smtClean="0"/>
                        <a:t>Θ</a:t>
                      </a:r>
                      <a:r>
                        <a:rPr lang="sv-SE" sz="2400" i="1" baseline="-25000" dirty="0" smtClean="0"/>
                        <a:t>I</a:t>
                      </a:r>
                      <a:endParaRPr lang="sv-SE" sz="2400" i="1" dirty="0" smtClean="0"/>
                    </a:p>
                  </a:txBody>
                  <a:tcPr marL="122753" marR="122753" marT="61376" marB="61376"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2688">
                <a:tc>
                  <a:txBody>
                    <a:bodyPr/>
                    <a:lstStyle/>
                    <a:p>
                      <a:endParaRPr lang="sv-SE" sz="2400" dirty="0"/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endParaRPr lang="sv-SE" sz="2400" dirty="0"/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2400" i="1" dirty="0" smtClean="0"/>
                        <a:t>F</a:t>
                      </a:r>
                      <a:r>
                        <a:rPr lang="sv-SE" sz="2400" i="1" baseline="-25000" dirty="0" smtClean="0"/>
                        <a:t>T0</a:t>
                      </a:r>
                      <a:endParaRPr lang="sv-SE" sz="2400" i="1" dirty="0" smtClean="0"/>
                    </a:p>
                  </a:txBody>
                  <a:tcPr marL="122753" marR="122753" marT="61376" marB="61376"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v-SE" sz="2400" i="1" dirty="0"/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2400" i="1" baseline="0" dirty="0" smtClean="0"/>
                        <a:t>N</a:t>
                      </a:r>
                      <a:r>
                        <a:rPr lang="sv-SE" sz="2400" i="1" baseline="-25000" dirty="0" smtClean="0"/>
                        <a:t>T</a:t>
                      </a:r>
                      <a:r>
                        <a:rPr lang="sv-SE" sz="2400" i="1" baseline="0" dirty="0" smtClean="0"/>
                        <a:t>=N</a:t>
                      </a:r>
                      <a:r>
                        <a:rPr lang="sv-SE" sz="2400" i="1" baseline="-25000" dirty="0" smtClean="0"/>
                        <a:t>T0</a:t>
                      </a:r>
                      <a:r>
                        <a:rPr lang="sv-SE" sz="2400" i="1" baseline="0" dirty="0" smtClean="0"/>
                        <a:t>+δN</a:t>
                      </a:r>
                      <a:r>
                        <a:rPr lang="sv-SE" sz="2400" i="1" baseline="-25000" dirty="0" smtClean="0"/>
                        <a:t>A0</a:t>
                      </a:r>
                      <a:r>
                        <a:rPr lang="sv-SE" sz="2400" i="1" baseline="0" dirty="0" smtClean="0"/>
                        <a:t>X</a:t>
                      </a:r>
                      <a:endParaRPr lang="sv-SE" sz="2400" i="1" dirty="0" smtClean="0"/>
                    </a:p>
                  </a:txBody>
                  <a:tcPr marL="122753" marR="122753" marT="61376" marB="61376"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</a:tbl>
          </a:graphicData>
        </a:graphic>
      </p:graphicFrame>
      <p:grpSp>
        <p:nvGrpSpPr>
          <p:cNvPr id="32" name="Grupp 27"/>
          <p:cNvGrpSpPr/>
          <p:nvPr/>
        </p:nvGrpSpPr>
        <p:grpSpPr>
          <a:xfrm>
            <a:off x="381000" y="5199062"/>
            <a:ext cx="5319712" cy="910211"/>
            <a:chOff x="681198" y="5012918"/>
            <a:chExt cx="5575473" cy="1015938"/>
          </a:xfrm>
        </p:grpSpPr>
        <p:sp>
          <p:nvSpPr>
            <p:cNvPr id="33" name="Platshållare för innehåll 5"/>
            <p:cNvSpPr txBox="1">
              <a:spLocks/>
            </p:cNvSpPr>
            <p:nvPr/>
          </p:nvSpPr>
          <p:spPr>
            <a:xfrm>
              <a:off x="681198" y="5154143"/>
              <a:ext cx="1502209" cy="874713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274320" marR="0" lvl="0" indent="-274320" algn="l" defTabSz="914400" rtl="0" eaLnBrk="1" fontAlgn="auto" latinLnBrk="0" hangingPunct="1">
                <a:lnSpc>
                  <a:spcPct val="100000"/>
                </a:lnSpc>
                <a:spcBef>
                  <a:spcPts val="580"/>
                </a:spcBef>
                <a:spcAft>
                  <a:spcPts val="0"/>
                </a:spcAft>
                <a:buClr>
                  <a:schemeClr val="accent1"/>
                </a:buClr>
                <a:buSzPct val="85000"/>
                <a:buFont typeface="Wingdings 2"/>
                <a:buNone/>
                <a:tabLst/>
                <a:defRPr/>
              </a:pPr>
              <a:r>
                <a:rPr kumimoji="0" lang="sv-SE" sz="2600" b="0" i="0" u="none" strike="noStrike" kern="1200" cap="none" spc="0" normalizeH="0" baseline="0" noProof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Arial" pitchFamily="34" charset="0"/>
                  <a:cs typeface="Arial" pitchFamily="34" charset="0"/>
                </a:rPr>
                <a:t>Where</a:t>
              </a:r>
              <a:r>
                <a:rPr kumimoji="0" lang="sv-SE" sz="2600" b="0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Arial" pitchFamily="34" charset="0"/>
                  <a:cs typeface="Arial" pitchFamily="34" charset="0"/>
                </a:rPr>
                <a:t>:</a:t>
              </a:r>
            </a:p>
          </p:txBody>
        </p:sp>
        <p:graphicFrame>
          <p:nvGraphicFramePr>
            <p:cNvPr id="34" name="Object 4"/>
            <p:cNvGraphicFramePr>
              <a:graphicFrameLocks noChangeAspect="1"/>
            </p:cNvGraphicFramePr>
            <p:nvPr/>
          </p:nvGraphicFramePr>
          <p:xfrm>
            <a:off x="2183407" y="5012918"/>
            <a:ext cx="4073264" cy="90189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28720" name="Equation" r:id="rId3" imgW="1955520" imgH="431640" progId="Equation.3">
                    <p:embed/>
                  </p:oleObj>
                </mc:Choice>
                <mc:Fallback>
                  <p:oleObj name="Equation" r:id="rId3" imgW="1955520" imgH="431640" progId="Equation.3">
                    <p:embed/>
                    <p:pic>
                      <p:nvPicPr>
                        <p:cNvPr id="0" name="Object 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183407" y="5012918"/>
                          <a:ext cx="4073264" cy="901896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35" name="Grupp 11"/>
          <p:cNvGrpSpPr/>
          <p:nvPr/>
        </p:nvGrpSpPr>
        <p:grpSpPr>
          <a:xfrm>
            <a:off x="5761090" y="5202238"/>
            <a:ext cx="2938410" cy="812800"/>
            <a:chOff x="457198" y="5047488"/>
            <a:chExt cx="3279725" cy="907212"/>
          </a:xfrm>
        </p:grpSpPr>
        <p:graphicFrame>
          <p:nvGraphicFramePr>
            <p:cNvPr id="36" name="Object 4"/>
            <p:cNvGraphicFramePr>
              <a:graphicFrameLocks noChangeAspect="1"/>
            </p:cNvGraphicFramePr>
            <p:nvPr/>
          </p:nvGraphicFramePr>
          <p:xfrm>
            <a:off x="1266897" y="5047488"/>
            <a:ext cx="2470026" cy="90721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28721" name="Equation" r:id="rId5" imgW="1066680" imgH="393480" progId="Equation.3">
                    <p:embed/>
                  </p:oleObj>
                </mc:Choice>
                <mc:Fallback>
                  <p:oleObj name="Equation" r:id="rId5" imgW="1066680" imgH="393480" progId="Equation.3">
                    <p:embed/>
                    <p:pic>
                      <p:nvPicPr>
                        <p:cNvPr id="0" name="Picture 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266897" y="5047488"/>
                          <a:ext cx="2470026" cy="90721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37" name="Rektangel 24"/>
            <p:cNvSpPr/>
            <p:nvPr/>
          </p:nvSpPr>
          <p:spPr>
            <a:xfrm>
              <a:off x="457198" y="5225052"/>
              <a:ext cx="826452" cy="549643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sv-SE" sz="2600" dirty="0" smtClean="0">
                  <a:latin typeface="Arial" pitchFamily="34" charset="0"/>
                  <a:cs typeface="Arial" pitchFamily="34" charset="0"/>
                </a:rPr>
                <a:t>and</a:t>
              </a:r>
              <a:endParaRPr lang="sv-SE" sz="2600" dirty="0">
                <a:latin typeface="Arial" pitchFamily="34" charset="0"/>
                <a:cs typeface="Arial" pitchFamily="34" charset="0"/>
              </a:endParaRPr>
            </a:p>
          </p:txBody>
        </p:sp>
      </p:grpSp>
      <p:graphicFrame>
        <p:nvGraphicFramePr>
          <p:cNvPr id="38" name="Tabell 25"/>
          <p:cNvGraphicFramePr>
            <a:graphicFrameLocks noGrp="1"/>
          </p:cNvGraphicFramePr>
          <p:nvPr/>
        </p:nvGraphicFramePr>
        <p:xfrm>
          <a:off x="777878" y="2984186"/>
          <a:ext cx="8229599" cy="48851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90599"/>
                <a:gridCol w="1104900"/>
                <a:gridCol w="1993900"/>
                <a:gridCol w="1536700"/>
                <a:gridCol w="2603500"/>
              </a:tblGrid>
              <a:tr h="402688">
                <a:tc>
                  <a:txBody>
                    <a:bodyPr/>
                    <a:lstStyle/>
                    <a:p>
                      <a:pPr algn="ctr"/>
                      <a:r>
                        <a:rPr lang="sv-SE" sz="2400" dirty="0" smtClean="0"/>
                        <a:t>C</a:t>
                      </a:r>
                      <a:endParaRPr lang="sv-SE" sz="2400" dirty="0"/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2400" dirty="0" smtClean="0"/>
                        <a:t>C</a:t>
                      </a:r>
                      <a:endParaRPr lang="sv-SE" sz="2400" dirty="0"/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2400" i="1" baseline="0" dirty="0" smtClean="0"/>
                        <a:t>N</a:t>
                      </a:r>
                      <a:r>
                        <a:rPr lang="sv-SE" sz="2400" i="1" baseline="-25000" dirty="0" smtClean="0"/>
                        <a:t>C0</a:t>
                      </a:r>
                      <a:r>
                        <a:rPr lang="sv-SE" sz="2400" i="1" baseline="0" dirty="0" smtClean="0"/>
                        <a:t>=N</a:t>
                      </a:r>
                      <a:r>
                        <a:rPr lang="sv-SE" sz="2400" i="1" baseline="-25000" dirty="0" smtClean="0"/>
                        <a:t>A0</a:t>
                      </a:r>
                      <a:r>
                        <a:rPr lang="sv-SE" sz="2400" i="1" baseline="0" dirty="0" smtClean="0"/>
                        <a:t>Θ</a:t>
                      </a:r>
                      <a:r>
                        <a:rPr lang="sv-SE" sz="2400" i="1" baseline="-25000" dirty="0" smtClean="0"/>
                        <a:t>C</a:t>
                      </a:r>
                      <a:endParaRPr lang="sv-SE" sz="2400" i="1" dirty="0" smtClean="0"/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2400" i="1" dirty="0" smtClean="0"/>
                        <a:t>+c/aN</a:t>
                      </a:r>
                      <a:r>
                        <a:rPr lang="sv-SE" sz="2400" i="1" baseline="-25000" dirty="0" smtClean="0"/>
                        <a:t>A0</a:t>
                      </a:r>
                      <a:r>
                        <a:rPr lang="sv-SE" sz="2400" i="1" baseline="0" dirty="0" smtClean="0"/>
                        <a:t>X</a:t>
                      </a:r>
                      <a:endParaRPr lang="sv-SE" sz="2400" i="1" dirty="0"/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2400" i="1" dirty="0" smtClean="0"/>
                        <a:t>N</a:t>
                      </a:r>
                      <a:r>
                        <a:rPr lang="sv-SE" sz="2400" i="1" baseline="-25000" dirty="0" smtClean="0"/>
                        <a:t>C</a:t>
                      </a:r>
                      <a:r>
                        <a:rPr lang="sv-SE" sz="2400" i="1" baseline="0" dirty="0" smtClean="0"/>
                        <a:t>=</a:t>
                      </a:r>
                      <a:r>
                        <a:rPr lang="sv-SE" sz="2400" i="1" dirty="0" smtClean="0"/>
                        <a:t>N</a:t>
                      </a:r>
                      <a:r>
                        <a:rPr lang="sv-SE" sz="2400" i="1" baseline="-25000" dirty="0" smtClean="0"/>
                        <a:t>A0</a:t>
                      </a:r>
                      <a:r>
                        <a:rPr lang="sv-SE" sz="2400" i="1" baseline="0" dirty="0" smtClean="0"/>
                        <a:t>(Θ</a:t>
                      </a:r>
                      <a:r>
                        <a:rPr lang="sv-SE" sz="2400" i="1" baseline="-25000" dirty="0" smtClean="0"/>
                        <a:t>C</a:t>
                      </a:r>
                      <a:r>
                        <a:rPr lang="sv-SE" sz="2400" i="1" baseline="0" dirty="0" smtClean="0"/>
                        <a:t>+c/aX)</a:t>
                      </a:r>
                      <a:endParaRPr lang="sv-SE" sz="2400" i="1" dirty="0" smtClean="0"/>
                    </a:p>
                  </a:txBody>
                  <a:tcPr marL="122753" marR="122753" marT="61376" marB="61376"/>
                </a:tc>
              </a:tr>
            </a:tbl>
          </a:graphicData>
        </a:graphic>
      </p:graphicFrame>
      <p:graphicFrame>
        <p:nvGraphicFramePr>
          <p:cNvPr id="39" name="Tabell 26"/>
          <p:cNvGraphicFramePr>
            <a:graphicFrameLocks noGrp="1"/>
          </p:cNvGraphicFramePr>
          <p:nvPr/>
        </p:nvGraphicFramePr>
        <p:xfrm>
          <a:off x="777878" y="3612398"/>
          <a:ext cx="8229599" cy="48851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90599"/>
                <a:gridCol w="1104900"/>
                <a:gridCol w="1993900"/>
                <a:gridCol w="1481667"/>
                <a:gridCol w="2658533"/>
              </a:tblGrid>
              <a:tr h="402688">
                <a:tc>
                  <a:txBody>
                    <a:bodyPr/>
                    <a:lstStyle/>
                    <a:p>
                      <a:pPr algn="ctr"/>
                      <a:r>
                        <a:rPr lang="sv-SE" sz="2400" dirty="0" smtClean="0"/>
                        <a:t>D</a:t>
                      </a:r>
                      <a:endParaRPr lang="sv-SE" sz="2400" dirty="0"/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2400" dirty="0" smtClean="0"/>
                        <a:t>D</a:t>
                      </a:r>
                      <a:endParaRPr lang="sv-SE" sz="2400" dirty="0"/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2400" i="1" baseline="0" dirty="0" smtClean="0"/>
                        <a:t>N</a:t>
                      </a:r>
                      <a:r>
                        <a:rPr lang="sv-SE" sz="2400" i="1" baseline="-25000" dirty="0" smtClean="0"/>
                        <a:t>D0</a:t>
                      </a:r>
                      <a:r>
                        <a:rPr lang="sv-SE" sz="2400" i="1" baseline="0" dirty="0" smtClean="0"/>
                        <a:t>=N</a:t>
                      </a:r>
                      <a:r>
                        <a:rPr lang="sv-SE" sz="2400" i="1" baseline="-25000" dirty="0" smtClean="0"/>
                        <a:t>A0</a:t>
                      </a:r>
                      <a:r>
                        <a:rPr lang="sv-SE" sz="2400" i="1" baseline="0" dirty="0" smtClean="0"/>
                        <a:t>Θ</a:t>
                      </a:r>
                      <a:r>
                        <a:rPr lang="sv-SE" sz="2400" i="1" baseline="-25000" dirty="0" smtClean="0"/>
                        <a:t>D</a:t>
                      </a:r>
                      <a:endParaRPr lang="sv-SE" sz="2400" i="1" dirty="0" smtClean="0"/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2400" i="1" dirty="0" smtClean="0"/>
                        <a:t>+d/aN</a:t>
                      </a:r>
                      <a:r>
                        <a:rPr lang="sv-SE" sz="2400" i="1" baseline="-25000" dirty="0" smtClean="0"/>
                        <a:t>A0</a:t>
                      </a:r>
                      <a:r>
                        <a:rPr lang="sv-SE" sz="2400" i="1" baseline="0" dirty="0" smtClean="0"/>
                        <a:t>X</a:t>
                      </a:r>
                      <a:endParaRPr lang="sv-SE" sz="2400" i="1" dirty="0" smtClean="0"/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2400" i="1" dirty="0" smtClean="0"/>
                        <a:t>N</a:t>
                      </a:r>
                      <a:r>
                        <a:rPr lang="sv-SE" sz="2400" i="1" baseline="-25000" dirty="0" smtClean="0"/>
                        <a:t>D</a:t>
                      </a:r>
                      <a:r>
                        <a:rPr lang="sv-SE" sz="2400" i="1" baseline="0" dirty="0" smtClean="0"/>
                        <a:t>=</a:t>
                      </a:r>
                      <a:r>
                        <a:rPr lang="sv-SE" sz="2400" i="1" dirty="0" smtClean="0"/>
                        <a:t>N</a:t>
                      </a:r>
                      <a:r>
                        <a:rPr lang="sv-SE" sz="2400" i="1" baseline="-25000" dirty="0" smtClean="0"/>
                        <a:t>A0</a:t>
                      </a:r>
                      <a:r>
                        <a:rPr lang="sv-SE" sz="2400" i="1" baseline="0" dirty="0" smtClean="0"/>
                        <a:t>(Θ</a:t>
                      </a:r>
                      <a:r>
                        <a:rPr lang="sv-SE" sz="2400" i="1" baseline="-25000" dirty="0" smtClean="0"/>
                        <a:t>D</a:t>
                      </a:r>
                      <a:r>
                        <a:rPr lang="sv-SE" sz="2400" i="1" baseline="0" dirty="0" smtClean="0"/>
                        <a:t>+d/aX)</a:t>
                      </a:r>
                      <a:endParaRPr lang="sv-SE" sz="2400" i="1" dirty="0" smtClean="0"/>
                    </a:p>
                  </a:txBody>
                  <a:tcPr marL="122753" marR="122753" marT="61376" marB="61376"/>
                </a:tc>
              </a:tr>
            </a:tbl>
          </a:graphicData>
        </a:graphic>
      </p:graphicFrame>
      <p:sp>
        <p:nvSpPr>
          <p:cNvPr id="40" name="textruta 11"/>
          <p:cNvSpPr txBox="1"/>
          <p:nvPr/>
        </p:nvSpPr>
        <p:spPr>
          <a:xfrm>
            <a:off x="643468" y="6086157"/>
            <a:ext cx="747183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200" i="1" dirty="0" smtClean="0">
                <a:latin typeface="Arial" pitchFamily="34" charset="0"/>
                <a:cs typeface="Arial" pitchFamily="34" charset="0"/>
              </a:rPr>
              <a:t>δ</a:t>
            </a:r>
            <a:r>
              <a:rPr lang="sv-SE" sz="2200" dirty="0" smtClean="0">
                <a:latin typeface="Arial" pitchFamily="34" charset="0"/>
                <a:cs typeface="Arial" pitchFamily="34" charset="0"/>
              </a:rPr>
              <a:t> = change in total number of mol per mol A reacted</a:t>
            </a:r>
            <a:endParaRPr lang="sv-SE" sz="2200" b="1" u="sng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err="1" smtClean="0">
                <a:solidFill>
                  <a:srgbClr val="0CA413"/>
                </a:solidFill>
              </a:rPr>
              <a:t>Stoichiometry</a:t>
            </a:r>
            <a:r>
              <a:rPr lang="en-US" b="1" dirty="0" smtClean="0">
                <a:solidFill>
                  <a:schemeClr val="tx1"/>
                </a:solidFill>
              </a:rPr>
              <a:t> Constant Volume </a:t>
            </a:r>
            <a:r>
              <a:rPr lang="en-US" b="1" dirty="0" smtClean="0">
                <a:ln w="12700">
                  <a:noFill/>
                  <a:prstDash val="solid"/>
                </a:ln>
                <a:solidFill>
                  <a:srgbClr val="00B0F0"/>
                </a:solidFill>
              </a:rPr>
              <a:t>Batch</a:t>
            </a:r>
            <a:endParaRPr lang="en-US" b="1" dirty="0">
              <a:solidFill>
                <a:srgbClr val="0CA413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F6196-B9CE-5843-91C1-69A8589C669B}" type="slidenum">
              <a:rPr lang="sv-SE" smtClean="0"/>
              <a:pPr/>
              <a:t>16</a:t>
            </a:fld>
            <a:endParaRPr lang="sv-SE"/>
          </a:p>
        </p:txBody>
      </p:sp>
      <p:sp>
        <p:nvSpPr>
          <p:cNvPr id="17" name="Rektangel 11"/>
          <p:cNvSpPr/>
          <p:nvPr/>
        </p:nvSpPr>
        <p:spPr>
          <a:xfrm>
            <a:off x="603504" y="1477403"/>
            <a:ext cx="8229600" cy="16927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sv-SE" sz="2600" dirty="0" smtClean="0">
                <a:latin typeface="Arial" pitchFamily="34" charset="0"/>
                <a:cs typeface="Arial" pitchFamily="34" charset="0"/>
              </a:rPr>
              <a:t>Note: </a:t>
            </a:r>
            <a:r>
              <a:rPr lang="sv-SE" sz="2600" b="1" dirty="0" smtClean="0">
                <a:latin typeface="Arial" pitchFamily="34" charset="0"/>
                <a:cs typeface="Arial" pitchFamily="34" charset="0"/>
              </a:rPr>
              <a:t>If</a:t>
            </a:r>
            <a:r>
              <a:rPr lang="sv-SE" sz="2600" dirty="0" smtClean="0">
                <a:latin typeface="Arial" pitchFamily="34" charset="0"/>
                <a:cs typeface="Arial" pitchFamily="34" charset="0"/>
              </a:rPr>
              <a:t> the reaction occurs in the liquid phase</a:t>
            </a:r>
          </a:p>
          <a:p>
            <a:pPr algn="ctr">
              <a:buNone/>
            </a:pPr>
            <a:r>
              <a:rPr lang="sv-SE" sz="2600" b="1" dirty="0" smtClean="0">
                <a:latin typeface="Arial" pitchFamily="34" charset="0"/>
                <a:cs typeface="Arial" pitchFamily="34" charset="0"/>
              </a:rPr>
              <a:t>or</a:t>
            </a:r>
          </a:p>
          <a:p>
            <a:pPr algn="ctr">
              <a:buNone/>
            </a:pPr>
            <a:r>
              <a:rPr lang="sv-SE" sz="2600" dirty="0" err="1" smtClean="0">
                <a:latin typeface="Arial" pitchFamily="34" charset="0"/>
                <a:cs typeface="Arial" pitchFamily="34" charset="0"/>
              </a:rPr>
              <a:t>if</a:t>
            </a:r>
            <a:r>
              <a:rPr lang="sv-SE" sz="2600" dirty="0" smtClean="0">
                <a:latin typeface="Arial" pitchFamily="34" charset="0"/>
                <a:cs typeface="Arial" pitchFamily="34" charset="0"/>
              </a:rPr>
              <a:t> a gas </a:t>
            </a:r>
            <a:r>
              <a:rPr lang="sv-SE" sz="2600" dirty="0" err="1" smtClean="0">
                <a:latin typeface="Arial" pitchFamily="34" charset="0"/>
                <a:cs typeface="Arial" pitchFamily="34" charset="0"/>
              </a:rPr>
              <a:t>phase</a:t>
            </a:r>
            <a:r>
              <a:rPr lang="sv-SE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sv-SE" sz="2600" dirty="0" err="1" smtClean="0">
                <a:latin typeface="Arial" pitchFamily="34" charset="0"/>
                <a:cs typeface="Arial" pitchFamily="34" charset="0"/>
              </a:rPr>
              <a:t>reaction</a:t>
            </a:r>
            <a:r>
              <a:rPr lang="sv-SE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sv-SE" sz="2600" dirty="0" err="1" smtClean="0">
                <a:latin typeface="Arial" pitchFamily="34" charset="0"/>
                <a:cs typeface="Arial" pitchFamily="34" charset="0"/>
              </a:rPr>
              <a:t>occurs</a:t>
            </a:r>
            <a:r>
              <a:rPr lang="sv-SE" sz="2600" dirty="0" smtClean="0">
                <a:latin typeface="Arial" pitchFamily="34" charset="0"/>
                <a:cs typeface="Arial" pitchFamily="34" charset="0"/>
              </a:rPr>
              <a:t> in a rigid (</a:t>
            </a:r>
            <a:r>
              <a:rPr lang="sv-SE" sz="2600" dirty="0" err="1" smtClean="0">
                <a:latin typeface="Arial" pitchFamily="34" charset="0"/>
                <a:cs typeface="Arial" pitchFamily="34" charset="0"/>
              </a:rPr>
              <a:t>e.g</a:t>
            </a:r>
            <a:r>
              <a:rPr lang="sv-SE" sz="2600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sv-SE" sz="2600" dirty="0" err="1" smtClean="0">
                <a:latin typeface="Arial" pitchFamily="34" charset="0"/>
                <a:cs typeface="Arial" pitchFamily="34" charset="0"/>
              </a:rPr>
              <a:t>steel</a:t>
            </a:r>
            <a:r>
              <a:rPr lang="sv-SE" sz="2600" dirty="0" smtClean="0">
                <a:latin typeface="Arial" pitchFamily="34" charset="0"/>
                <a:cs typeface="Arial" pitchFamily="34" charset="0"/>
              </a:rPr>
              <a:t>) </a:t>
            </a:r>
            <a:r>
              <a:rPr lang="sv-SE" sz="2600" dirty="0" err="1" smtClean="0">
                <a:latin typeface="Arial" pitchFamily="34" charset="0"/>
                <a:cs typeface="Arial" pitchFamily="34" charset="0"/>
              </a:rPr>
              <a:t>batch</a:t>
            </a:r>
            <a:r>
              <a:rPr lang="sv-SE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sv-SE" sz="2600" dirty="0" err="1" smtClean="0">
                <a:latin typeface="Arial" pitchFamily="34" charset="0"/>
                <a:cs typeface="Arial" pitchFamily="34" charset="0"/>
              </a:rPr>
              <a:t>reactor</a:t>
            </a:r>
            <a:endParaRPr lang="sv-SE" sz="2600" dirty="0" smtClean="0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8" name="Grupp 24"/>
          <p:cNvGrpSpPr/>
          <p:nvPr/>
        </p:nvGrpSpPr>
        <p:grpSpPr>
          <a:xfrm>
            <a:off x="3692415" y="3421029"/>
            <a:ext cx="2096206" cy="501710"/>
            <a:chOff x="457201" y="2890777"/>
            <a:chExt cx="2096206" cy="501710"/>
          </a:xfrm>
        </p:grpSpPr>
        <p:graphicFrame>
          <p:nvGraphicFramePr>
            <p:cNvPr id="19" name="Object 4"/>
            <p:cNvGraphicFramePr>
              <a:graphicFrameLocks noChangeAspect="1"/>
            </p:cNvGraphicFramePr>
            <p:nvPr/>
          </p:nvGraphicFramePr>
          <p:xfrm>
            <a:off x="1484843" y="2941577"/>
            <a:ext cx="1068564" cy="45091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29744" name="Equation" r:id="rId3" imgW="419100" imgH="177800" progId="Equation.3">
                    <p:embed/>
                  </p:oleObj>
                </mc:Choice>
                <mc:Fallback>
                  <p:oleObj name="Equation" r:id="rId3" imgW="419100" imgH="177800" progId="Equation.3">
                    <p:embed/>
                    <p:pic>
                      <p:nvPicPr>
                        <p:cNvPr id="0" name="Picture 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484843" y="2941577"/>
                          <a:ext cx="1068564" cy="45091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0" name="Rektangel 12"/>
            <p:cNvSpPr/>
            <p:nvPr/>
          </p:nvSpPr>
          <p:spPr>
            <a:xfrm>
              <a:off x="457201" y="2890777"/>
              <a:ext cx="981359" cy="492443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>
                <a:buNone/>
              </a:pPr>
              <a:r>
                <a:rPr lang="sv-SE" sz="2600" b="1" dirty="0" err="1" smtClean="0">
                  <a:latin typeface="Arial" pitchFamily="34" charset="0"/>
                  <a:cs typeface="Arial" pitchFamily="34" charset="0"/>
                </a:rPr>
                <a:t>Then</a:t>
              </a:r>
              <a:endParaRPr lang="sv-SE" sz="2600" b="1" dirty="0" smtClean="0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21" name="Grupp 24"/>
          <p:cNvGrpSpPr/>
          <p:nvPr/>
        </p:nvGrpSpPr>
        <p:grpSpPr>
          <a:xfrm>
            <a:off x="1970617" y="4143968"/>
            <a:ext cx="5801783" cy="2142532"/>
            <a:chOff x="1500717" y="3589102"/>
            <a:chExt cx="6113516" cy="2635960"/>
          </a:xfrm>
        </p:grpSpPr>
        <p:graphicFrame>
          <p:nvGraphicFramePr>
            <p:cNvPr id="22" name="Object 4"/>
            <p:cNvGraphicFramePr>
              <a:graphicFrameLocks noChangeAspect="1"/>
            </p:cNvGraphicFramePr>
            <p:nvPr/>
          </p:nvGraphicFramePr>
          <p:xfrm>
            <a:off x="1500717" y="3589102"/>
            <a:ext cx="5176662" cy="97952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29745" name="Equation" r:id="rId5" imgW="2209800" imgH="419100" progId="Equation.3">
                    <p:embed/>
                  </p:oleObj>
                </mc:Choice>
                <mc:Fallback>
                  <p:oleObj name="Equation" r:id="rId5" imgW="2209800" imgH="419100" progId="Equation.3">
                    <p:embed/>
                    <p:pic>
                      <p:nvPicPr>
                        <p:cNvPr id="0" name="Picture 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500717" y="3589102"/>
                          <a:ext cx="5176662" cy="979523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3" name="Object 4"/>
            <p:cNvGraphicFramePr>
              <a:graphicFrameLocks noChangeAspect="1"/>
            </p:cNvGraphicFramePr>
            <p:nvPr/>
          </p:nvGraphicFramePr>
          <p:xfrm>
            <a:off x="1500717" y="4701930"/>
            <a:ext cx="6113516" cy="89616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29746" name="Equation" r:id="rId7" imgW="2768600" imgH="406400" progId="Equation.3">
                    <p:embed/>
                  </p:oleObj>
                </mc:Choice>
                <mc:Fallback>
                  <p:oleObj name="Equation" r:id="rId7" imgW="2768600" imgH="406400" progId="Equation.3">
                    <p:embed/>
                    <p:pic>
                      <p:nvPicPr>
                        <p:cNvPr id="0" name="Picture 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500717" y="4701930"/>
                          <a:ext cx="6113516" cy="89616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4" name="Rektangel 13"/>
            <p:cNvSpPr/>
            <p:nvPr/>
          </p:nvSpPr>
          <p:spPr>
            <a:xfrm>
              <a:off x="1500717" y="5732619"/>
              <a:ext cx="723275" cy="492443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sv-SE" sz="2600" dirty="0" smtClean="0">
                  <a:latin typeface="Arial" pitchFamily="34" charset="0"/>
                  <a:cs typeface="Arial" pitchFamily="34" charset="0"/>
                </a:rPr>
                <a:t>etc.</a:t>
              </a:r>
              <a:endParaRPr lang="sv-SE" sz="2600" dirty="0">
                <a:latin typeface="Arial" pitchFamily="34" charset="0"/>
                <a:cs typeface="Arial" pitchFamily="34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err="1" smtClean="0">
                <a:solidFill>
                  <a:srgbClr val="0CA413"/>
                </a:solidFill>
              </a:rPr>
              <a:t>Stoichiometry</a:t>
            </a:r>
            <a:r>
              <a:rPr lang="en-US" b="1" dirty="0" smtClean="0">
                <a:solidFill>
                  <a:schemeClr val="tx1"/>
                </a:solidFill>
              </a:rPr>
              <a:t> Constant Volume </a:t>
            </a:r>
            <a:r>
              <a:rPr lang="en-US" b="1" dirty="0" smtClean="0">
                <a:ln w="12700">
                  <a:noFill/>
                  <a:prstDash val="solid"/>
                </a:ln>
                <a:solidFill>
                  <a:srgbClr val="00B0F0"/>
                </a:solidFill>
              </a:rPr>
              <a:t>Batch</a:t>
            </a:r>
            <a:endParaRPr lang="en-US" b="1" dirty="0">
              <a:solidFill>
                <a:srgbClr val="0CA413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F6196-B9CE-5843-91C1-69A8589C669B}" type="slidenum">
              <a:rPr lang="sv-SE" smtClean="0"/>
              <a:pPr/>
              <a:t>17</a:t>
            </a:fld>
            <a:endParaRPr lang="sv-SE"/>
          </a:p>
        </p:txBody>
      </p:sp>
      <p:grpSp>
        <p:nvGrpSpPr>
          <p:cNvPr id="12" name="Grupp 5"/>
          <p:cNvGrpSpPr/>
          <p:nvPr/>
        </p:nvGrpSpPr>
        <p:grpSpPr>
          <a:xfrm>
            <a:off x="914400" y="1694657"/>
            <a:ext cx="7349067" cy="492443"/>
            <a:chOff x="914400" y="2002362"/>
            <a:chExt cx="7349067" cy="492443"/>
          </a:xfrm>
        </p:grpSpPr>
        <p:sp>
          <p:nvSpPr>
            <p:cNvPr id="13" name="textruta 3"/>
            <p:cNvSpPr txBox="1"/>
            <p:nvPr/>
          </p:nvSpPr>
          <p:spPr>
            <a:xfrm>
              <a:off x="914400" y="2002362"/>
              <a:ext cx="7349067" cy="492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sv-SE" sz="2600" dirty="0" smtClean="0">
                  <a:latin typeface="Arial" pitchFamily="34" charset="0"/>
                  <a:cs typeface="Arial" pitchFamily="34" charset="0"/>
                </a:rPr>
                <a:t>Suppose</a:t>
              </a:r>
              <a:endParaRPr lang="sv-SE" sz="2600" b="1" u="sng" dirty="0">
                <a:latin typeface="Arial" pitchFamily="34" charset="0"/>
                <a:cs typeface="Arial" pitchFamily="34" charset="0"/>
              </a:endParaRPr>
            </a:p>
          </p:txBody>
        </p:sp>
        <p:graphicFrame>
          <p:nvGraphicFramePr>
            <p:cNvPr id="14" name="Object 8"/>
            <p:cNvGraphicFramePr>
              <a:graphicFrameLocks noChangeAspect="1"/>
            </p:cNvGraphicFramePr>
            <p:nvPr/>
          </p:nvGraphicFramePr>
          <p:xfrm>
            <a:off x="2398713" y="2002362"/>
            <a:ext cx="2106612" cy="4889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30777" name="Equation" r:id="rId3" imgW="876300" imgH="203200" progId="Equation.3">
                    <p:embed/>
                  </p:oleObj>
                </mc:Choice>
                <mc:Fallback>
                  <p:oleObj name="Equation" r:id="rId3" imgW="876300" imgH="203200" progId="Equation.3">
                    <p:embed/>
                    <p:pic>
                      <p:nvPicPr>
                        <p:cNvPr id="0" name="Picture 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398713" y="2002362"/>
                          <a:ext cx="2106612" cy="48895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15" name="Grupp 6"/>
          <p:cNvGrpSpPr/>
          <p:nvPr/>
        </p:nvGrpSpPr>
        <p:grpSpPr>
          <a:xfrm>
            <a:off x="927100" y="2359819"/>
            <a:ext cx="7349067" cy="554038"/>
            <a:chOff x="914400" y="2002362"/>
            <a:chExt cx="7349067" cy="554038"/>
          </a:xfrm>
        </p:grpSpPr>
        <p:sp>
          <p:nvSpPr>
            <p:cNvPr id="16" name="textruta 7"/>
            <p:cNvSpPr txBox="1"/>
            <p:nvPr/>
          </p:nvSpPr>
          <p:spPr>
            <a:xfrm>
              <a:off x="914400" y="2002362"/>
              <a:ext cx="7349067" cy="492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sv-SE" sz="2600" dirty="0" err="1" smtClean="0">
                  <a:latin typeface="Arial" pitchFamily="34" charset="0"/>
                  <a:cs typeface="Arial" pitchFamily="34" charset="0"/>
                </a:rPr>
                <a:t>Batch</a:t>
              </a:r>
              <a:r>
                <a:rPr lang="sv-SE" sz="2600" dirty="0" smtClean="0">
                  <a:latin typeface="Arial" pitchFamily="34" charset="0"/>
                  <a:cs typeface="Arial" pitchFamily="34" charset="0"/>
                </a:rPr>
                <a:t>:</a:t>
              </a:r>
              <a:endParaRPr lang="sv-SE" sz="2600" b="1" u="sng" dirty="0">
                <a:latin typeface="Arial" pitchFamily="34" charset="0"/>
                <a:cs typeface="Arial" pitchFamily="34" charset="0"/>
              </a:endParaRPr>
            </a:p>
          </p:txBody>
        </p:sp>
        <p:graphicFrame>
          <p:nvGraphicFramePr>
            <p:cNvPr id="18" name="Object 17"/>
            <p:cNvGraphicFramePr>
              <a:graphicFrameLocks noChangeAspect="1"/>
            </p:cNvGraphicFramePr>
            <p:nvPr/>
          </p:nvGraphicFramePr>
          <p:xfrm>
            <a:off x="2181225" y="2007125"/>
            <a:ext cx="1006475" cy="54927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30778" name="Equation" r:id="rId5" imgW="419040" imgH="228600" progId="Equation.3">
                    <p:embed/>
                  </p:oleObj>
                </mc:Choice>
                <mc:Fallback>
                  <p:oleObj name="Equation" r:id="rId5" imgW="419040" imgH="228600" progId="Equation.3">
                    <p:embed/>
                    <p:pic>
                      <p:nvPicPr>
                        <p:cNvPr id="0" name="Picture 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181225" y="2007125"/>
                          <a:ext cx="1006475" cy="54927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21" name="Object 8"/>
          <p:cNvGraphicFramePr>
            <a:graphicFrameLocks noChangeAspect="1"/>
          </p:cNvGraphicFramePr>
          <p:nvPr/>
        </p:nvGraphicFramePr>
        <p:xfrm>
          <a:off x="838200" y="3101182"/>
          <a:ext cx="4943475" cy="1038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0779" name="Equation" r:id="rId7" imgW="2057400" imgH="431640" progId="Equation.3">
                  <p:embed/>
                </p:oleObj>
              </mc:Choice>
              <mc:Fallback>
                <p:oleObj name="Equation" r:id="rId7" imgW="2057400" imgH="431640" progId="Equation.3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" y="3101182"/>
                        <a:ext cx="4943475" cy="1038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5" name="Grupp 12"/>
          <p:cNvGrpSpPr/>
          <p:nvPr/>
        </p:nvGrpSpPr>
        <p:grpSpPr>
          <a:xfrm>
            <a:off x="990600" y="4396029"/>
            <a:ext cx="7349067" cy="538715"/>
            <a:chOff x="914400" y="2002362"/>
            <a:chExt cx="7349067" cy="538715"/>
          </a:xfrm>
        </p:grpSpPr>
        <p:sp>
          <p:nvSpPr>
            <p:cNvPr id="26" name="textruta 10"/>
            <p:cNvSpPr txBox="1"/>
            <p:nvPr/>
          </p:nvSpPr>
          <p:spPr>
            <a:xfrm>
              <a:off x="914400" y="2002362"/>
              <a:ext cx="7349067" cy="492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sv-SE" sz="2600" dirty="0" err="1" smtClean="0">
                  <a:latin typeface="Arial" pitchFamily="34" charset="0"/>
                  <a:cs typeface="Arial" pitchFamily="34" charset="0"/>
                </a:rPr>
                <a:t>Equimolar</a:t>
              </a:r>
              <a:r>
                <a:rPr lang="sv-SE" sz="2600" dirty="0" smtClean="0">
                  <a:latin typeface="Arial" pitchFamily="34" charset="0"/>
                  <a:cs typeface="Arial" pitchFamily="34" charset="0"/>
                </a:rPr>
                <a:t> </a:t>
              </a:r>
              <a:r>
                <a:rPr lang="sv-SE" sz="2600" dirty="0" err="1" smtClean="0">
                  <a:latin typeface="Arial" pitchFamily="34" charset="0"/>
                  <a:cs typeface="Arial" pitchFamily="34" charset="0"/>
                </a:rPr>
                <a:t>feed</a:t>
              </a:r>
              <a:r>
                <a:rPr lang="sv-SE" sz="2600" dirty="0" smtClean="0">
                  <a:latin typeface="Arial" pitchFamily="34" charset="0"/>
                  <a:cs typeface="Arial" pitchFamily="34" charset="0"/>
                </a:rPr>
                <a:t>:</a:t>
              </a:r>
              <a:endParaRPr lang="sv-SE" sz="2600" b="1" u="sng" dirty="0">
                <a:latin typeface="Arial" pitchFamily="34" charset="0"/>
                <a:cs typeface="Arial" pitchFamily="34" charset="0"/>
              </a:endParaRPr>
            </a:p>
          </p:txBody>
        </p:sp>
        <p:graphicFrame>
          <p:nvGraphicFramePr>
            <p:cNvPr id="27" name="Object 7"/>
            <p:cNvGraphicFramePr>
              <a:graphicFrameLocks noChangeAspect="1"/>
            </p:cNvGraphicFramePr>
            <p:nvPr/>
          </p:nvGraphicFramePr>
          <p:xfrm>
            <a:off x="3957638" y="2021965"/>
            <a:ext cx="1068387" cy="51911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30780" name="Equation" r:id="rId9" imgW="444240" imgH="215640" progId="Equation.3">
                    <p:embed/>
                  </p:oleObj>
                </mc:Choice>
                <mc:Fallback>
                  <p:oleObj name="Equation" r:id="rId9" imgW="444240" imgH="215640" progId="Equation.3">
                    <p:embed/>
                    <p:pic>
                      <p:nvPicPr>
                        <p:cNvPr id="0" name="Picture 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957638" y="2021965"/>
                          <a:ext cx="1068387" cy="51911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28" name="Grupp 13"/>
          <p:cNvGrpSpPr/>
          <p:nvPr/>
        </p:nvGrpSpPr>
        <p:grpSpPr>
          <a:xfrm>
            <a:off x="990600" y="5079207"/>
            <a:ext cx="7349067" cy="946150"/>
            <a:chOff x="914400" y="1793678"/>
            <a:chExt cx="7349067" cy="946150"/>
          </a:xfrm>
        </p:grpSpPr>
        <p:sp>
          <p:nvSpPr>
            <p:cNvPr id="29" name="textruta 14"/>
            <p:cNvSpPr txBox="1"/>
            <p:nvPr/>
          </p:nvSpPr>
          <p:spPr>
            <a:xfrm>
              <a:off x="914400" y="2002362"/>
              <a:ext cx="7349067" cy="492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sv-SE" sz="2600" dirty="0" err="1" smtClean="0">
                  <a:latin typeface="Arial" pitchFamily="34" charset="0"/>
                  <a:cs typeface="Arial" pitchFamily="34" charset="0"/>
                </a:rPr>
                <a:t>Stoichiometric</a:t>
              </a:r>
              <a:r>
                <a:rPr lang="sv-SE" sz="2600" dirty="0" smtClean="0">
                  <a:latin typeface="Arial" pitchFamily="34" charset="0"/>
                  <a:cs typeface="Arial" pitchFamily="34" charset="0"/>
                </a:rPr>
                <a:t> </a:t>
              </a:r>
              <a:r>
                <a:rPr lang="sv-SE" sz="2600" dirty="0" err="1" smtClean="0">
                  <a:latin typeface="Arial" pitchFamily="34" charset="0"/>
                  <a:cs typeface="Arial" pitchFamily="34" charset="0"/>
                </a:rPr>
                <a:t>feed</a:t>
              </a:r>
              <a:r>
                <a:rPr lang="sv-SE" sz="2600" dirty="0" smtClean="0">
                  <a:latin typeface="Arial" pitchFamily="34" charset="0"/>
                  <a:cs typeface="Arial" pitchFamily="34" charset="0"/>
                </a:rPr>
                <a:t>:</a:t>
              </a:r>
              <a:endParaRPr lang="sv-SE" sz="2600" b="1" u="sng" dirty="0">
                <a:latin typeface="Arial" pitchFamily="34" charset="0"/>
                <a:cs typeface="Arial" pitchFamily="34" charset="0"/>
              </a:endParaRPr>
            </a:p>
          </p:txBody>
        </p:sp>
        <p:graphicFrame>
          <p:nvGraphicFramePr>
            <p:cNvPr id="30" name="Object 7"/>
            <p:cNvGraphicFramePr>
              <a:graphicFrameLocks noChangeAspect="1"/>
            </p:cNvGraphicFramePr>
            <p:nvPr/>
          </p:nvGraphicFramePr>
          <p:xfrm>
            <a:off x="3971925" y="1793678"/>
            <a:ext cx="1190625" cy="9461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30781" name="Equation" r:id="rId11" imgW="495000" imgH="393480" progId="Equation.3">
                    <p:embed/>
                  </p:oleObj>
                </mc:Choice>
                <mc:Fallback>
                  <p:oleObj name="Equation" r:id="rId11" imgW="495000" imgH="393480" progId="Equation.3">
                    <p:embed/>
                    <p:pic>
                      <p:nvPicPr>
                        <p:cNvPr id="0" name="Picture 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971925" y="1793678"/>
                          <a:ext cx="1190625" cy="94615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err="1" smtClean="0">
                <a:solidFill>
                  <a:srgbClr val="0CA413"/>
                </a:solidFill>
              </a:rPr>
              <a:t>Stoichiometry</a:t>
            </a:r>
            <a:r>
              <a:rPr lang="en-US" b="1" dirty="0" smtClean="0">
                <a:solidFill>
                  <a:schemeClr val="tx1"/>
                </a:solidFill>
              </a:rPr>
              <a:t> Constant Volume </a:t>
            </a:r>
            <a:r>
              <a:rPr lang="en-US" b="1" dirty="0" smtClean="0">
                <a:ln w="12700">
                  <a:noFill/>
                  <a:prstDash val="solid"/>
                </a:ln>
                <a:solidFill>
                  <a:srgbClr val="00B0F0"/>
                </a:solidFill>
              </a:rPr>
              <a:t>Batch</a:t>
            </a:r>
            <a:endParaRPr lang="en-US" b="1" dirty="0">
              <a:solidFill>
                <a:srgbClr val="0CA413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F6196-B9CE-5843-91C1-69A8589C669B}" type="slidenum">
              <a:rPr lang="sv-SE" smtClean="0"/>
              <a:pPr/>
              <a:t>18</a:t>
            </a:fld>
            <a:endParaRPr lang="sv-SE"/>
          </a:p>
        </p:txBody>
      </p:sp>
      <p:grpSp>
        <p:nvGrpSpPr>
          <p:cNvPr id="17" name="Grupp 26"/>
          <p:cNvGrpSpPr/>
          <p:nvPr/>
        </p:nvGrpSpPr>
        <p:grpSpPr>
          <a:xfrm>
            <a:off x="890107" y="3619502"/>
            <a:ext cx="3837468" cy="517843"/>
            <a:chOff x="1500717" y="6024568"/>
            <a:chExt cx="3837468" cy="517843"/>
          </a:xfrm>
        </p:grpSpPr>
        <p:graphicFrame>
          <p:nvGraphicFramePr>
            <p:cNvPr id="19" name="Object 8"/>
            <p:cNvGraphicFramePr>
              <a:graphicFrameLocks noChangeAspect="1"/>
            </p:cNvGraphicFramePr>
            <p:nvPr/>
          </p:nvGraphicFramePr>
          <p:xfrm>
            <a:off x="3653145" y="6039730"/>
            <a:ext cx="1685040" cy="50268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31803" name="Equation" r:id="rId3" imgW="723900" imgH="215900" progId="Equation.3">
                    <p:embed/>
                  </p:oleObj>
                </mc:Choice>
                <mc:Fallback>
                  <p:oleObj name="Equation" r:id="rId3" imgW="723900" imgH="215900" progId="Equation.3">
                    <p:embed/>
                    <p:pic>
                      <p:nvPicPr>
                        <p:cNvPr id="0" name="Picture 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653145" y="6039730"/>
                          <a:ext cx="1685040" cy="502681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0" name="Rektangel 18"/>
            <p:cNvSpPr/>
            <p:nvPr/>
          </p:nvSpPr>
          <p:spPr>
            <a:xfrm>
              <a:off x="1500717" y="6024568"/>
              <a:ext cx="2172390" cy="492443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sv-SE" sz="2600" dirty="0" smtClean="0">
                  <a:latin typeface="Arial" pitchFamily="34" charset="0"/>
                  <a:cs typeface="Arial" pitchFamily="34" charset="0"/>
                </a:rPr>
                <a:t>and </a:t>
              </a:r>
              <a:r>
                <a:rPr lang="sv-SE" sz="2600" dirty="0" err="1" smtClean="0">
                  <a:latin typeface="Arial" pitchFamily="34" charset="0"/>
                  <a:cs typeface="Arial" pitchFamily="34" charset="0"/>
                </a:rPr>
                <a:t>we</a:t>
              </a:r>
              <a:r>
                <a:rPr lang="sv-SE" sz="2600" dirty="0" smtClean="0">
                  <a:latin typeface="Arial" pitchFamily="34" charset="0"/>
                  <a:cs typeface="Arial" pitchFamily="34" charset="0"/>
                </a:rPr>
                <a:t> </a:t>
              </a:r>
              <a:r>
                <a:rPr lang="sv-SE" sz="2600" dirty="0" err="1" smtClean="0">
                  <a:latin typeface="Arial" pitchFamily="34" charset="0"/>
                  <a:cs typeface="Arial" pitchFamily="34" charset="0"/>
                </a:rPr>
                <a:t>have</a:t>
              </a:r>
              <a:r>
                <a:rPr lang="sv-SE" sz="2600" dirty="0" smtClean="0">
                  <a:latin typeface="Arial" pitchFamily="34" charset="0"/>
                  <a:cs typeface="Arial" pitchFamily="34" charset="0"/>
                </a:rPr>
                <a:t> </a:t>
              </a:r>
              <a:endParaRPr lang="sv-SE" sz="2600" dirty="0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22" name="Grupp 25"/>
          <p:cNvGrpSpPr/>
          <p:nvPr/>
        </p:nvGrpSpPr>
        <p:grpSpPr>
          <a:xfrm>
            <a:off x="890107" y="1687513"/>
            <a:ext cx="3387328" cy="544512"/>
            <a:chOff x="1500717" y="4683129"/>
            <a:chExt cx="3387328" cy="544512"/>
          </a:xfrm>
        </p:grpSpPr>
        <p:sp>
          <p:nvSpPr>
            <p:cNvPr id="23" name="Rektangel 17"/>
            <p:cNvSpPr/>
            <p:nvPr/>
          </p:nvSpPr>
          <p:spPr>
            <a:xfrm>
              <a:off x="1500717" y="4692654"/>
              <a:ext cx="722313" cy="492443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sv-SE" sz="2600" dirty="0" smtClean="0">
                  <a:latin typeface="Arial" pitchFamily="34" charset="0"/>
                  <a:cs typeface="Arial" pitchFamily="34" charset="0"/>
                </a:rPr>
                <a:t>If	</a:t>
              </a:r>
              <a:endParaRPr lang="sv-SE" sz="2600" dirty="0">
                <a:latin typeface="Arial" pitchFamily="34" charset="0"/>
                <a:cs typeface="Arial" pitchFamily="34" charset="0"/>
              </a:endParaRPr>
            </a:p>
          </p:txBody>
        </p:sp>
        <p:graphicFrame>
          <p:nvGraphicFramePr>
            <p:cNvPr id="24" name="Object 12"/>
            <p:cNvGraphicFramePr>
              <a:graphicFrameLocks noChangeAspect="1"/>
            </p:cNvGraphicFramePr>
            <p:nvPr/>
          </p:nvGraphicFramePr>
          <p:xfrm>
            <a:off x="1829810" y="4683129"/>
            <a:ext cx="1924050" cy="54451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31804" name="Equation" r:id="rId5" imgW="901440" imgH="228600" progId="Equation.3">
                    <p:embed/>
                  </p:oleObj>
                </mc:Choice>
                <mc:Fallback>
                  <p:oleObj name="Equation" r:id="rId5" imgW="901440" imgH="228600" progId="Equation.3">
                    <p:embed/>
                    <p:pic>
                      <p:nvPicPr>
                        <p:cNvPr id="0" name="Picture 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829810" y="4683129"/>
                          <a:ext cx="1924050" cy="54451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5" name="Rektangel 20"/>
            <p:cNvSpPr/>
            <p:nvPr/>
          </p:nvSpPr>
          <p:spPr>
            <a:xfrm>
              <a:off x="3866612" y="4692654"/>
              <a:ext cx="1021433" cy="492443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>
                <a:buNone/>
              </a:pPr>
              <a:r>
                <a:rPr lang="sv-SE" sz="2600" dirty="0" smtClean="0">
                  <a:latin typeface="Arial" pitchFamily="34" charset="0"/>
                  <a:cs typeface="Arial" pitchFamily="34" charset="0"/>
                </a:rPr>
                <a:t>, then</a:t>
              </a:r>
            </a:p>
          </p:txBody>
        </p:sp>
      </p:grpSp>
      <p:grpSp>
        <p:nvGrpSpPr>
          <p:cNvPr id="28" name="Grupp 22"/>
          <p:cNvGrpSpPr/>
          <p:nvPr/>
        </p:nvGrpSpPr>
        <p:grpSpPr>
          <a:xfrm>
            <a:off x="890107" y="2378607"/>
            <a:ext cx="7954251" cy="1158939"/>
            <a:chOff x="1396245" y="4673602"/>
            <a:chExt cx="7954251" cy="1158939"/>
          </a:xfrm>
        </p:grpSpPr>
        <p:graphicFrame>
          <p:nvGraphicFramePr>
            <p:cNvPr id="31" name="Object 7"/>
            <p:cNvGraphicFramePr>
              <a:graphicFrameLocks noChangeAspect="1"/>
            </p:cNvGraphicFramePr>
            <p:nvPr/>
          </p:nvGraphicFramePr>
          <p:xfrm>
            <a:off x="1431651" y="4731808"/>
            <a:ext cx="4264025" cy="96678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31805" name="Equation" r:id="rId7" imgW="1904760" imgH="431640" progId="Equation.3">
                    <p:embed/>
                  </p:oleObj>
                </mc:Choice>
                <mc:Fallback>
                  <p:oleObj name="Equation" r:id="rId7" imgW="1904760" imgH="431640" progId="Equation.3">
                    <p:embed/>
                    <p:pic>
                      <p:nvPicPr>
                        <p:cNvPr id="0" name="Picture 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431651" y="4731808"/>
                          <a:ext cx="4264025" cy="966787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32" name="Rektangel 19"/>
            <p:cNvSpPr/>
            <p:nvPr/>
          </p:nvSpPr>
          <p:spPr>
            <a:xfrm>
              <a:off x="5675258" y="4938717"/>
              <a:ext cx="3675237" cy="492443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sv-SE" sz="2600" dirty="0" err="1" smtClean="0">
                  <a:latin typeface="Arial" pitchFamily="34" charset="0"/>
                  <a:cs typeface="Arial" pitchFamily="34" charset="0"/>
                </a:rPr>
                <a:t>Constant</a:t>
              </a:r>
              <a:r>
                <a:rPr lang="sv-SE" sz="2600" dirty="0" smtClean="0">
                  <a:latin typeface="Arial" pitchFamily="34" charset="0"/>
                  <a:cs typeface="Arial" pitchFamily="34" charset="0"/>
                </a:rPr>
                <a:t> </a:t>
              </a:r>
              <a:r>
                <a:rPr lang="sv-SE" sz="2600" dirty="0" err="1" smtClean="0">
                  <a:latin typeface="Arial" pitchFamily="34" charset="0"/>
                  <a:cs typeface="Arial" pitchFamily="34" charset="0"/>
                </a:rPr>
                <a:t>Volume</a:t>
              </a:r>
              <a:r>
                <a:rPr lang="sv-SE" sz="2600" dirty="0" smtClean="0">
                  <a:latin typeface="Arial" pitchFamily="34" charset="0"/>
                  <a:cs typeface="Arial" pitchFamily="34" charset="0"/>
                </a:rPr>
                <a:t> </a:t>
              </a:r>
              <a:r>
                <a:rPr lang="sv-SE" sz="2600" dirty="0" err="1" smtClean="0">
                  <a:latin typeface="Arial" pitchFamily="34" charset="0"/>
                  <a:cs typeface="Arial" pitchFamily="34" charset="0"/>
                </a:rPr>
                <a:t>Batch</a:t>
              </a:r>
              <a:endParaRPr lang="sv-SE" sz="2600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3" name="Rektangel 21"/>
            <p:cNvSpPr/>
            <p:nvPr/>
          </p:nvSpPr>
          <p:spPr>
            <a:xfrm>
              <a:off x="1396245" y="4673602"/>
              <a:ext cx="7954251" cy="1158939"/>
            </a:xfrm>
            <a:prstGeom prst="rect">
              <a:avLst/>
            </a:prstGeom>
            <a:noFill/>
            <a:ln>
              <a:solidFill>
                <a:schemeClr val="accent5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 sz="2600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34" name="Group 33"/>
          <p:cNvGrpSpPr/>
          <p:nvPr/>
        </p:nvGrpSpPr>
        <p:grpSpPr>
          <a:xfrm>
            <a:off x="5456061" y="3908425"/>
            <a:ext cx="3008980" cy="2451100"/>
            <a:chOff x="2782220" y="4216400"/>
            <a:chExt cx="3008980" cy="2451100"/>
          </a:xfrm>
        </p:grpSpPr>
        <p:grpSp>
          <p:nvGrpSpPr>
            <p:cNvPr id="35" name="Group 3"/>
            <p:cNvGrpSpPr>
              <a:grpSpLocks/>
            </p:cNvGrpSpPr>
            <p:nvPr/>
          </p:nvGrpSpPr>
          <p:grpSpPr bwMode="auto">
            <a:xfrm>
              <a:off x="3574559" y="4216400"/>
              <a:ext cx="2216641" cy="1993900"/>
              <a:chOff x="5175" y="2235"/>
              <a:chExt cx="4035" cy="4650"/>
            </a:xfrm>
          </p:grpSpPr>
          <p:sp>
            <p:nvSpPr>
              <p:cNvPr id="38" name="Freeform 4"/>
              <p:cNvSpPr>
                <a:spLocks/>
              </p:cNvSpPr>
              <p:nvPr/>
            </p:nvSpPr>
            <p:spPr bwMode="auto">
              <a:xfrm>
                <a:off x="5175" y="2235"/>
                <a:ext cx="4035" cy="465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4650"/>
                  </a:cxn>
                  <a:cxn ang="0">
                    <a:pos x="4035" y="4650"/>
                  </a:cxn>
                  <a:cxn ang="0">
                    <a:pos x="4035" y="0"/>
                  </a:cxn>
                </a:cxnLst>
                <a:rect l="0" t="0" r="r" b="b"/>
                <a:pathLst>
                  <a:path w="4035" h="4650">
                    <a:moveTo>
                      <a:pt x="0" y="0"/>
                    </a:moveTo>
                    <a:lnTo>
                      <a:pt x="0" y="4650"/>
                    </a:lnTo>
                    <a:lnTo>
                      <a:pt x="4035" y="4650"/>
                    </a:lnTo>
                    <a:lnTo>
                      <a:pt x="4035" y="0"/>
                    </a:lnTo>
                  </a:path>
                </a:pathLst>
              </a:cu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9" name="Arc 5"/>
              <p:cNvSpPr>
                <a:spLocks/>
              </p:cNvSpPr>
              <p:nvPr/>
            </p:nvSpPr>
            <p:spPr bwMode="auto">
              <a:xfrm rot="10800000" flipH="1">
                <a:off x="5175" y="2865"/>
                <a:ext cx="4035" cy="2955"/>
              </a:xfrm>
              <a:custGeom>
                <a:avLst/>
                <a:gdLst>
                  <a:gd name="G0" fmla="+- 0 0 0"/>
                  <a:gd name="G1" fmla="+- 21600 0 0"/>
                  <a:gd name="G2" fmla="+- 21600 0 0"/>
                  <a:gd name="T0" fmla="*/ 0 w 21600"/>
                  <a:gd name="T1" fmla="*/ 0 h 21600"/>
                  <a:gd name="T2" fmla="*/ 21600 w 21600"/>
                  <a:gd name="T3" fmla="*/ 21600 h 21600"/>
                  <a:gd name="T4" fmla="*/ 0 w 21600"/>
                  <a:gd name="T5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Arial" pitchFamily="34" charset="0"/>
                  <a:cs typeface="Arial" pitchFamily="34" charset="0"/>
                </a:endParaRPr>
              </a:p>
            </p:txBody>
          </p:sp>
        </p:grpSp>
        <p:graphicFrame>
          <p:nvGraphicFramePr>
            <p:cNvPr id="36" name="Object 14"/>
            <p:cNvGraphicFramePr>
              <a:graphicFrameLocks noChangeAspect="1"/>
            </p:cNvGraphicFramePr>
            <p:nvPr/>
          </p:nvGraphicFramePr>
          <p:xfrm>
            <a:off x="2782220" y="4948570"/>
            <a:ext cx="667026" cy="96655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31806" name="Equation" r:id="rId9" imgW="304560" imgH="431640" progId="Equation.3">
                    <p:embed/>
                  </p:oleObj>
                </mc:Choice>
                <mc:Fallback>
                  <p:oleObj name="Equation" r:id="rId9" imgW="304560" imgH="431640" progId="Equation.3">
                    <p:embed/>
                    <p:pic>
                      <p:nvPicPr>
                        <p:cNvPr id="0" name="Picture 10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782220" y="4948570"/>
                          <a:ext cx="667026" cy="966557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37" name="Object 16"/>
            <p:cNvGraphicFramePr>
              <a:graphicFrameLocks noChangeAspect="1"/>
            </p:cNvGraphicFramePr>
            <p:nvPr/>
          </p:nvGraphicFramePr>
          <p:xfrm>
            <a:off x="4483100" y="6397625"/>
            <a:ext cx="244475" cy="26987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31807" name="Equation" r:id="rId11" imgW="177480" imgH="164880" progId="Equation.3">
                    <p:embed/>
                  </p:oleObj>
                </mc:Choice>
                <mc:Fallback>
                  <p:oleObj name="Equation" r:id="rId11" imgW="177480" imgH="164880" progId="Equation.3">
                    <p:embed/>
                    <p:pic>
                      <p:nvPicPr>
                        <p:cNvPr id="0" name="Picture 1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483100" y="6397625"/>
                          <a:ext cx="244475" cy="269875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ln w="12700">
                  <a:noFill/>
                  <a:prstDash val="solid"/>
                </a:ln>
                <a:solidFill>
                  <a:srgbClr val="00B0F0"/>
                </a:solidFill>
              </a:rPr>
              <a:t>Batch Reactor </a:t>
            </a:r>
            <a:r>
              <a:rPr lang="en-US" b="1" dirty="0" smtClean="0">
                <a:ln w="12700">
                  <a:noFill/>
                  <a:prstDash val="solid"/>
                </a:ln>
                <a:solidFill>
                  <a:schemeClr val="tx1"/>
                </a:solidFill>
              </a:rPr>
              <a:t>- Example</a:t>
            </a:r>
            <a:endParaRPr lang="en-US" b="1" dirty="0">
              <a:solidFill>
                <a:srgbClr val="0CA413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F6196-B9CE-5843-91C1-69A8589C669B}" type="slidenum">
              <a:rPr lang="sv-SE" smtClean="0"/>
              <a:pPr/>
              <a:t>19</a:t>
            </a:fld>
            <a:endParaRPr lang="sv-SE"/>
          </a:p>
        </p:txBody>
      </p:sp>
      <p:sp>
        <p:nvSpPr>
          <p:cNvPr id="21" name="Rektangel 9"/>
          <p:cNvSpPr/>
          <p:nvPr/>
        </p:nvSpPr>
        <p:spPr>
          <a:xfrm>
            <a:off x="913343" y="2641176"/>
            <a:ext cx="812747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v-SE" sz="2400" dirty="0" smtClean="0">
                <a:latin typeface="Arial" pitchFamily="34" charset="0"/>
                <a:cs typeface="Arial" pitchFamily="34" charset="0"/>
              </a:rPr>
              <a:t>Consider the following elementary reaction with </a:t>
            </a:r>
          </a:p>
          <a:p>
            <a:r>
              <a:rPr lang="sv-SE" sz="2400" dirty="0" smtClean="0">
                <a:latin typeface="Arial" pitchFamily="34" charset="0"/>
                <a:cs typeface="Arial" pitchFamily="34" charset="0"/>
              </a:rPr>
              <a:t>K</a:t>
            </a:r>
            <a:r>
              <a:rPr lang="sv-SE" sz="2400" baseline="-25000" dirty="0" smtClean="0">
                <a:latin typeface="Arial" pitchFamily="34" charset="0"/>
                <a:cs typeface="Arial" pitchFamily="34" charset="0"/>
              </a:rPr>
              <a:t>C</a:t>
            </a:r>
            <a:r>
              <a:rPr lang="sv-SE" sz="2400" dirty="0" smtClean="0">
                <a:latin typeface="Arial" pitchFamily="34" charset="0"/>
                <a:cs typeface="Arial" pitchFamily="34" charset="0"/>
              </a:rPr>
              <a:t>=20 dm</a:t>
            </a:r>
            <a:r>
              <a:rPr lang="sv-SE" sz="2400" baseline="30000" dirty="0" smtClean="0">
                <a:latin typeface="Arial" pitchFamily="34" charset="0"/>
                <a:cs typeface="Arial" pitchFamily="34" charset="0"/>
              </a:rPr>
              <a:t>3</a:t>
            </a:r>
            <a:r>
              <a:rPr lang="sv-SE" sz="2400" dirty="0" smtClean="0">
                <a:latin typeface="Arial" pitchFamily="34" charset="0"/>
                <a:cs typeface="Arial" pitchFamily="34" charset="0"/>
              </a:rPr>
              <a:t>/mol and C</a:t>
            </a:r>
            <a:r>
              <a:rPr lang="sv-SE" sz="2400" baseline="-25000" dirty="0" smtClean="0">
                <a:latin typeface="Arial" pitchFamily="34" charset="0"/>
                <a:cs typeface="Arial" pitchFamily="34" charset="0"/>
              </a:rPr>
              <a:t>A0</a:t>
            </a:r>
            <a:r>
              <a:rPr lang="sv-SE" sz="2400" dirty="0" smtClean="0">
                <a:latin typeface="Arial" pitchFamily="34" charset="0"/>
                <a:cs typeface="Arial" pitchFamily="34" charset="0"/>
              </a:rPr>
              <a:t>=0.2 mol/dm</a:t>
            </a:r>
            <a:r>
              <a:rPr lang="sv-SE" sz="2400" baseline="30000" dirty="0" smtClean="0">
                <a:latin typeface="Arial" pitchFamily="34" charset="0"/>
                <a:cs typeface="Arial" pitchFamily="34" charset="0"/>
              </a:rPr>
              <a:t>3</a:t>
            </a:r>
            <a:r>
              <a:rPr lang="sv-SE" sz="2400" dirty="0" smtClean="0">
                <a:latin typeface="Arial" pitchFamily="34" charset="0"/>
                <a:cs typeface="Arial" pitchFamily="34" charset="0"/>
              </a:rPr>
              <a:t>. </a:t>
            </a:r>
          </a:p>
          <a:p>
            <a:r>
              <a:rPr lang="sv-SE" sz="2400" dirty="0" smtClean="0">
                <a:latin typeface="Arial" pitchFamily="34" charset="0"/>
                <a:cs typeface="Arial" pitchFamily="34" charset="0"/>
              </a:rPr>
              <a:t>Find X</a:t>
            </a:r>
            <a:r>
              <a:rPr lang="sv-SE" sz="2400" baseline="-25000" dirty="0" smtClean="0">
                <a:latin typeface="Arial" pitchFamily="34" charset="0"/>
                <a:cs typeface="Arial" pitchFamily="34" charset="0"/>
              </a:rPr>
              <a:t>e</a:t>
            </a:r>
            <a:r>
              <a:rPr lang="sv-SE" sz="2400" dirty="0" smtClean="0">
                <a:latin typeface="Arial" pitchFamily="34" charset="0"/>
                <a:cs typeface="Arial" pitchFamily="34" charset="0"/>
              </a:rPr>
              <a:t> for both a batch reactor and a flow reactor.</a:t>
            </a:r>
            <a:endParaRPr lang="sv-SE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Rubrik 17"/>
          <p:cNvSpPr txBox="1">
            <a:spLocks/>
          </p:cNvSpPr>
          <p:nvPr/>
        </p:nvSpPr>
        <p:spPr>
          <a:xfrm>
            <a:off x="913342" y="1368951"/>
            <a:ext cx="7963958" cy="1143000"/>
          </a:xfrm>
          <a:prstGeom prst="rect">
            <a:avLst/>
          </a:prstGeom>
        </p:spPr>
        <p:txBody>
          <a:bodyPr bIns="91440" anchor="b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Calculate the equilibrium conversion for gas phase reaction, X</a:t>
            </a:r>
            <a:r>
              <a:rPr kumimoji="0" lang="sv-SE" sz="2400" b="0" i="0" u="none" strike="noStrike" kern="1200" cap="none" spc="0" normalizeH="0" baseline="-2500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e</a:t>
            </a:r>
            <a:r>
              <a:rPr kumimoji="0" lang="sv-SE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.    </a:t>
            </a:r>
          </a:p>
        </p:txBody>
      </p:sp>
      <p:graphicFrame>
        <p:nvGraphicFramePr>
          <p:cNvPr id="26" name="Object 4"/>
          <p:cNvGraphicFramePr>
            <a:graphicFrameLocks noChangeAspect="1"/>
          </p:cNvGraphicFramePr>
          <p:nvPr/>
        </p:nvGraphicFramePr>
        <p:xfrm>
          <a:off x="3392488" y="5111750"/>
          <a:ext cx="3068637" cy="1098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2815" name="Equation" r:id="rId3" imgW="1346040" imgH="482400" progId="Equation.3">
                  <p:embed/>
                </p:oleObj>
              </mc:Choice>
              <mc:Fallback>
                <p:oleObj name="Equation" r:id="rId3" imgW="1346040" imgH="482400" progId="Equation.3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92488" y="5111750"/>
                        <a:ext cx="3068637" cy="1098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3"/>
          <p:cNvGraphicFramePr>
            <a:graphicFrameLocks noChangeAspect="1"/>
          </p:cNvGraphicFramePr>
          <p:nvPr/>
        </p:nvGraphicFramePr>
        <p:xfrm>
          <a:off x="4014788" y="4256882"/>
          <a:ext cx="1824037" cy="5699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2816" name="Equation" r:id="rId5" imgW="571320" imgH="177480" progId="Equation.3">
                  <p:embed/>
                </p:oleObj>
              </mc:Choice>
              <mc:Fallback>
                <p:oleObj name="Equation" r:id="rId5" imgW="571320" imgH="177480" progId="Equation.3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14788" y="4256882"/>
                        <a:ext cx="1824037" cy="5699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b="1" dirty="0" smtClean="0"/>
              <a:t>Lecture 4 – </a:t>
            </a:r>
            <a:r>
              <a:rPr lang="sv-SE" b="1" dirty="0" smtClean="0"/>
              <a:t>Tuesday</a:t>
            </a:r>
            <a:endParaRPr lang="en-US" b="1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F6196-B9CE-5843-91C1-69A8589C669B}" type="slidenum">
              <a:rPr lang="sv-SE" smtClean="0"/>
              <a:pPr/>
              <a:t>2</a:t>
            </a:fld>
            <a:endParaRPr lang="sv-SE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Block 1</a:t>
            </a:r>
          </a:p>
          <a:p>
            <a:pPr lvl="1">
              <a:lnSpc>
                <a:spcPct val="80000"/>
              </a:lnSpc>
            </a:pPr>
            <a:r>
              <a:rPr lang="en-US" b="1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Mole Balances</a:t>
            </a:r>
          </a:p>
          <a:p>
            <a:pPr lvl="1">
              <a:lnSpc>
                <a:spcPct val="80000"/>
              </a:lnSpc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Size CSTRs and PFRs given –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r</a:t>
            </a:r>
            <a:r>
              <a:rPr lang="en-US" baseline="-25000" dirty="0" err="1" smtClean="0">
                <a:latin typeface="Arial" pitchFamily="34" charset="0"/>
                <a:cs typeface="Arial" pitchFamily="34" charset="0"/>
              </a:rPr>
              <a:t>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=f(X)</a:t>
            </a:r>
          </a:p>
          <a:p>
            <a:pPr>
              <a:lnSpc>
                <a:spcPct val="80000"/>
              </a:lnSpc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Block 2</a:t>
            </a:r>
          </a:p>
          <a:p>
            <a:pPr lvl="1">
              <a:lnSpc>
                <a:spcPct val="80000"/>
              </a:lnSpc>
            </a:pPr>
            <a:r>
              <a:rPr lang="en-US" b="1" dirty="0" smtClean="0">
                <a:solidFill>
                  <a:srgbClr val="E818CA"/>
                </a:solidFill>
                <a:latin typeface="Arial" pitchFamily="34" charset="0"/>
                <a:cs typeface="Arial" pitchFamily="34" charset="0"/>
              </a:rPr>
              <a:t>Rate Laws</a:t>
            </a:r>
          </a:p>
          <a:p>
            <a:pPr lvl="1">
              <a:lnSpc>
                <a:spcPct val="80000"/>
              </a:lnSpc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Reaction Orders</a:t>
            </a:r>
          </a:p>
          <a:p>
            <a:pPr lvl="1">
              <a:lnSpc>
                <a:spcPct val="80000"/>
              </a:lnSpc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Arrhenius Equation</a:t>
            </a:r>
          </a:p>
          <a:p>
            <a:pPr>
              <a:lnSpc>
                <a:spcPct val="80000"/>
              </a:lnSpc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Block 3</a:t>
            </a:r>
          </a:p>
          <a:p>
            <a:pPr lvl="1">
              <a:lnSpc>
                <a:spcPct val="80000"/>
              </a:lnSpc>
            </a:pPr>
            <a:r>
              <a:rPr lang="en-US" b="1" dirty="0" err="1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Stoichiometry</a:t>
            </a:r>
            <a:endParaRPr lang="en-US" b="1" dirty="0" smtClean="0">
              <a:solidFill>
                <a:srgbClr val="00B050"/>
              </a:solidFill>
              <a:latin typeface="Arial" pitchFamily="34" charset="0"/>
              <a:cs typeface="Arial" pitchFamily="34" charset="0"/>
            </a:endParaRPr>
          </a:p>
          <a:p>
            <a:pPr lvl="1">
              <a:lnSpc>
                <a:spcPct val="80000"/>
              </a:lnSpc>
            </a:pPr>
            <a:r>
              <a:rPr lang="en-US" dirty="0" err="1" smtClean="0">
                <a:latin typeface="Arial" pitchFamily="34" charset="0"/>
                <a:cs typeface="Arial" pitchFamily="34" charset="0"/>
              </a:rPr>
              <a:t>Stoichiometric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Table</a:t>
            </a:r>
          </a:p>
          <a:p>
            <a:pPr lvl="1">
              <a:lnSpc>
                <a:spcPct val="80000"/>
              </a:lnSpc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Definitions of Concentration</a:t>
            </a:r>
          </a:p>
          <a:p>
            <a:pPr lvl="1">
              <a:lnSpc>
                <a:spcPct val="80000"/>
              </a:lnSpc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Calculate the Equilibrium Conversion,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X</a:t>
            </a:r>
            <a:r>
              <a:rPr lang="en-US" baseline="-25000" dirty="0" err="1" smtClean="0">
                <a:latin typeface="Arial" pitchFamily="34" charset="0"/>
                <a:cs typeface="Arial" pitchFamily="34" charset="0"/>
              </a:rPr>
              <a:t>e</a:t>
            </a:r>
            <a:endParaRPr lang="en-US" baseline="-25000" dirty="0" smtClean="0">
              <a:latin typeface="Arial" pitchFamily="34" charset="0"/>
              <a:cs typeface="Arial" pitchFamily="34" charset="0"/>
            </a:endParaRPr>
          </a:p>
          <a:p>
            <a:endParaRPr lang="sv-SE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en-US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ln w="12700">
                  <a:noFill/>
                  <a:prstDash val="solid"/>
                </a:ln>
                <a:solidFill>
                  <a:srgbClr val="00B0F0"/>
                </a:solidFill>
              </a:rPr>
              <a:t>Batch Reactor </a:t>
            </a:r>
            <a:r>
              <a:rPr lang="en-US" b="1" dirty="0" smtClean="0">
                <a:ln w="12700">
                  <a:noFill/>
                  <a:prstDash val="solid"/>
                </a:ln>
                <a:solidFill>
                  <a:schemeClr val="tx1"/>
                </a:solidFill>
              </a:rPr>
              <a:t>- Example</a:t>
            </a:r>
            <a:endParaRPr lang="en-US" b="1" dirty="0">
              <a:solidFill>
                <a:srgbClr val="0CA413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F6196-B9CE-5843-91C1-69A8589C669B}" type="slidenum">
              <a:rPr lang="sv-SE" smtClean="0"/>
              <a:pPr/>
              <a:t>20</a:t>
            </a:fld>
            <a:endParaRPr lang="sv-SE"/>
          </a:p>
        </p:txBody>
      </p:sp>
      <p:grpSp>
        <p:nvGrpSpPr>
          <p:cNvPr id="4" name="Grupp 4"/>
          <p:cNvGrpSpPr/>
          <p:nvPr/>
        </p:nvGrpSpPr>
        <p:grpSpPr>
          <a:xfrm>
            <a:off x="955675" y="2893838"/>
            <a:ext cx="7349067" cy="946150"/>
            <a:chOff x="930275" y="1011094"/>
            <a:chExt cx="7349067" cy="946150"/>
          </a:xfrm>
        </p:grpSpPr>
        <p:sp>
          <p:nvSpPr>
            <p:cNvPr id="5" name="textruta 1"/>
            <p:cNvSpPr txBox="1"/>
            <p:nvPr/>
          </p:nvSpPr>
          <p:spPr>
            <a:xfrm>
              <a:off x="930275" y="1118287"/>
              <a:ext cx="7349067" cy="492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sv-SE" sz="2600" dirty="0" smtClean="0">
                  <a:latin typeface="Arial" pitchFamily="34" charset="0"/>
                  <a:cs typeface="Arial" pitchFamily="34" charset="0"/>
                </a:rPr>
                <a:t>Step 1:</a:t>
              </a:r>
              <a:endParaRPr lang="sv-SE" sz="2600" dirty="0">
                <a:latin typeface="Arial" pitchFamily="34" charset="0"/>
                <a:cs typeface="Arial" pitchFamily="34" charset="0"/>
              </a:endParaRPr>
            </a:p>
          </p:txBody>
        </p:sp>
        <p:graphicFrame>
          <p:nvGraphicFramePr>
            <p:cNvPr id="6" name="Object 2"/>
            <p:cNvGraphicFramePr>
              <a:graphicFrameLocks noChangeAspect="1"/>
            </p:cNvGraphicFramePr>
            <p:nvPr/>
          </p:nvGraphicFramePr>
          <p:xfrm>
            <a:off x="2314575" y="1011094"/>
            <a:ext cx="1770063" cy="9461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33850" name="Equation" r:id="rId3" imgW="736600" imgH="393700" progId="Equation.3">
                    <p:embed/>
                  </p:oleObj>
                </mc:Choice>
                <mc:Fallback>
                  <p:oleObj name="Equation" r:id="rId3" imgW="736600" imgH="393700" progId="Equation.3">
                    <p:embed/>
                    <p:pic>
                      <p:nvPicPr>
                        <p:cNvPr id="0" name="Picture 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314575" y="1011094"/>
                          <a:ext cx="1770063" cy="94615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7" name="Object 3"/>
          <p:cNvGraphicFramePr>
            <a:graphicFrameLocks noChangeAspect="1"/>
          </p:cNvGraphicFramePr>
          <p:nvPr/>
        </p:nvGraphicFramePr>
        <p:xfrm>
          <a:off x="3656013" y="1574099"/>
          <a:ext cx="2870200" cy="581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3851" name="Equation" r:id="rId5" imgW="1193760" imgH="241200" progId="Equation.3">
                  <p:embed/>
                </p:oleObj>
              </mc:Choice>
              <mc:Fallback>
                <p:oleObj name="Equation" r:id="rId5" imgW="1193760" imgH="24120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56013" y="1574099"/>
                        <a:ext cx="2870200" cy="581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4"/>
          <p:cNvGraphicFramePr>
            <a:graphicFrameLocks noChangeAspect="1"/>
          </p:cNvGraphicFramePr>
          <p:nvPr/>
        </p:nvGraphicFramePr>
        <p:xfrm>
          <a:off x="3665538" y="2221799"/>
          <a:ext cx="2716213" cy="5826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3852" name="Equation" r:id="rId7" imgW="1130040" imgH="241200" progId="Equation.3">
                  <p:embed/>
                </p:oleObj>
              </mc:Choice>
              <mc:Fallback>
                <p:oleObj name="Equation" r:id="rId7" imgW="1130040" imgH="24120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65538" y="2221799"/>
                        <a:ext cx="2716213" cy="5826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9" name="Grupp 6"/>
          <p:cNvGrpSpPr/>
          <p:nvPr/>
        </p:nvGrpSpPr>
        <p:grpSpPr>
          <a:xfrm>
            <a:off x="955675" y="3783899"/>
            <a:ext cx="7349067" cy="550863"/>
            <a:chOff x="930275" y="1107399"/>
            <a:chExt cx="7349067" cy="550863"/>
          </a:xfrm>
        </p:grpSpPr>
        <p:sp>
          <p:nvSpPr>
            <p:cNvPr id="10" name="textruta 7"/>
            <p:cNvSpPr txBox="1"/>
            <p:nvPr/>
          </p:nvSpPr>
          <p:spPr>
            <a:xfrm>
              <a:off x="930275" y="1118287"/>
              <a:ext cx="7349067" cy="492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sv-SE" sz="2600" dirty="0" smtClean="0">
                  <a:latin typeface="Arial" pitchFamily="34" charset="0"/>
                  <a:cs typeface="Arial" pitchFamily="34" charset="0"/>
                </a:rPr>
                <a:t>Step 2: rate law: </a:t>
              </a:r>
              <a:endParaRPr lang="sv-SE" sz="2600" dirty="0">
                <a:latin typeface="Arial" pitchFamily="34" charset="0"/>
                <a:cs typeface="Arial" pitchFamily="34" charset="0"/>
              </a:endParaRPr>
            </a:p>
          </p:txBody>
        </p:sp>
        <p:graphicFrame>
          <p:nvGraphicFramePr>
            <p:cNvPr id="11" name="Object 2"/>
            <p:cNvGraphicFramePr>
              <a:graphicFrameLocks noChangeAspect="1"/>
            </p:cNvGraphicFramePr>
            <p:nvPr/>
          </p:nvGraphicFramePr>
          <p:xfrm>
            <a:off x="3849688" y="1107399"/>
            <a:ext cx="2989262" cy="55086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33853" name="Equation" r:id="rId9" imgW="1244520" imgH="228600" progId="Equation.3">
                    <p:embed/>
                  </p:oleObj>
                </mc:Choice>
                <mc:Fallback>
                  <p:oleObj name="Equation" r:id="rId9" imgW="1244520" imgH="228600" progId="Equation.3">
                    <p:embed/>
                    <p:pic>
                      <p:nvPicPr>
                        <p:cNvPr id="0" name="Picture 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849688" y="1107399"/>
                          <a:ext cx="2989262" cy="550863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12" name="Rubrik 1"/>
          <p:cNvSpPr txBox="1">
            <a:spLocks/>
          </p:cNvSpPr>
          <p:nvPr/>
        </p:nvSpPr>
        <p:spPr>
          <a:xfrm>
            <a:off x="955675" y="1328737"/>
            <a:ext cx="3140075" cy="804161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sv-SE" sz="2400" dirty="0" err="1" smtClean="0">
                <a:solidFill>
                  <a:schemeClr val="tx2"/>
                </a:solidFill>
                <a:latin typeface="Arial" pitchFamily="34" charset="0"/>
                <a:ea typeface="+mj-ea"/>
                <a:cs typeface="Arial" pitchFamily="34" charset="0"/>
              </a:rPr>
              <a:t>Calculate</a:t>
            </a:r>
            <a:r>
              <a:rPr lang="sv-SE" sz="2400" dirty="0" smtClean="0">
                <a:solidFill>
                  <a:schemeClr val="tx2"/>
                </a:solidFill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lang="sv-SE" sz="2400" dirty="0" err="1" smtClean="0">
                <a:solidFill>
                  <a:schemeClr val="tx2"/>
                </a:solidFill>
                <a:latin typeface="Arial" pitchFamily="34" charset="0"/>
                <a:ea typeface="+mj-ea"/>
                <a:cs typeface="Arial" pitchFamily="34" charset="0"/>
              </a:rPr>
              <a:t>X</a:t>
            </a:r>
            <a:r>
              <a:rPr lang="sv-SE" sz="2400" baseline="-25000" dirty="0" err="1" smtClean="0">
                <a:solidFill>
                  <a:schemeClr val="tx2"/>
                </a:solidFill>
                <a:latin typeface="Arial" pitchFamily="34" charset="0"/>
                <a:ea typeface="+mj-ea"/>
                <a:cs typeface="Arial" pitchFamily="34" charset="0"/>
              </a:rPr>
              <a:t>e</a:t>
            </a:r>
            <a:endParaRPr kumimoji="0" lang="sv-SE" sz="24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graphicFrame>
        <p:nvGraphicFramePr>
          <p:cNvPr id="13" name="Object 2"/>
          <p:cNvGraphicFramePr>
            <a:graphicFrameLocks noChangeAspect="1"/>
          </p:cNvGraphicFramePr>
          <p:nvPr/>
        </p:nvGraphicFramePr>
        <p:xfrm>
          <a:off x="4095750" y="5646037"/>
          <a:ext cx="1123950" cy="809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3854" name="Equation" r:id="rId11" imgW="596880" imgH="431640" progId="Equation.3">
                  <p:embed/>
                </p:oleObj>
              </mc:Choice>
              <mc:Fallback>
                <p:oleObj name="Equation" r:id="rId11" imgW="596880" imgH="431640" progId="Equation.3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95750" y="5646037"/>
                        <a:ext cx="1123950" cy="809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0"/>
          <p:cNvGraphicFramePr>
            <a:graphicFrameLocks noChangeAspect="1"/>
          </p:cNvGraphicFramePr>
          <p:nvPr/>
        </p:nvGraphicFramePr>
        <p:xfrm>
          <a:off x="3875088" y="4410962"/>
          <a:ext cx="3068637" cy="1098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3855" name="Equation" r:id="rId13" imgW="1346040" imgH="482400" progId="Equation.3">
                  <p:embed/>
                </p:oleObj>
              </mc:Choice>
              <mc:Fallback>
                <p:oleObj name="Equation" r:id="rId13" imgW="1346040" imgH="482400" progId="Equation.3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75088" y="4410962"/>
                        <a:ext cx="3068637" cy="1098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ln w="12700">
                  <a:noFill/>
                  <a:prstDash val="solid"/>
                </a:ln>
                <a:solidFill>
                  <a:srgbClr val="00B0F0"/>
                </a:solidFill>
              </a:rPr>
              <a:t>Batch Reactor </a:t>
            </a:r>
            <a:r>
              <a:rPr lang="en-US" b="1" dirty="0" smtClean="0">
                <a:ln w="12700">
                  <a:noFill/>
                  <a:prstDash val="solid"/>
                </a:ln>
                <a:solidFill>
                  <a:schemeClr val="tx1"/>
                </a:solidFill>
              </a:rPr>
              <a:t>- Example</a:t>
            </a:r>
            <a:endParaRPr lang="en-US" b="1" dirty="0">
              <a:solidFill>
                <a:srgbClr val="0CA413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F6196-B9CE-5843-91C1-69A8589C669B}" type="slidenum">
              <a:rPr lang="sv-SE" smtClean="0"/>
              <a:pPr/>
              <a:t>21</a:t>
            </a:fld>
            <a:endParaRPr lang="sv-SE"/>
          </a:p>
        </p:txBody>
      </p:sp>
      <p:graphicFrame>
        <p:nvGraphicFramePr>
          <p:cNvPr id="15" name="Tabell 2"/>
          <p:cNvGraphicFramePr>
            <a:graphicFrameLocks noGrp="1"/>
          </p:cNvGraphicFramePr>
          <p:nvPr/>
        </p:nvGraphicFramePr>
        <p:xfrm>
          <a:off x="911525" y="1553102"/>
          <a:ext cx="6989229" cy="54564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240372"/>
                <a:gridCol w="1874453"/>
                <a:gridCol w="1404593"/>
                <a:gridCol w="2469811"/>
              </a:tblGrid>
              <a:tr h="545642">
                <a:tc>
                  <a:txBody>
                    <a:bodyPr/>
                    <a:lstStyle/>
                    <a:p>
                      <a:pPr algn="ctr"/>
                      <a:r>
                        <a:rPr lang="sv-SE" sz="2000" b="0" u="sng" dirty="0" smtClean="0">
                          <a:latin typeface="Arial" pitchFamily="34" charset="0"/>
                          <a:cs typeface="Arial" pitchFamily="34" charset="0"/>
                        </a:rPr>
                        <a:t>Symbol</a:t>
                      </a:r>
                      <a:endParaRPr lang="sv-SE" sz="2000" b="0" u="sng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2000" b="0" u="sng" dirty="0" smtClean="0">
                          <a:latin typeface="Arial" pitchFamily="34" charset="0"/>
                          <a:cs typeface="Arial" pitchFamily="34" charset="0"/>
                        </a:rPr>
                        <a:t>Initial</a:t>
                      </a:r>
                      <a:endParaRPr lang="sv-SE" sz="2000" b="0" u="sng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2000" b="0" u="sng" dirty="0" smtClean="0">
                          <a:latin typeface="Arial" pitchFamily="34" charset="0"/>
                          <a:cs typeface="Arial" pitchFamily="34" charset="0"/>
                        </a:rPr>
                        <a:t>Change</a:t>
                      </a:r>
                      <a:endParaRPr lang="sv-SE" sz="2000" b="0" u="sng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2000" b="0" u="sng" dirty="0" err="1" smtClean="0">
                          <a:latin typeface="Arial" pitchFamily="34" charset="0"/>
                          <a:cs typeface="Arial" pitchFamily="34" charset="0"/>
                        </a:rPr>
                        <a:t>Remaining</a:t>
                      </a:r>
                      <a:endParaRPr lang="sv-SE" sz="2000" b="0" u="sng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2753" marR="122753" marT="61376" marB="61376"/>
                </a:tc>
              </a:tr>
            </a:tbl>
          </a:graphicData>
        </a:graphic>
      </p:graphicFrame>
      <p:graphicFrame>
        <p:nvGraphicFramePr>
          <p:cNvPr id="16" name="Tabell 9"/>
          <p:cNvGraphicFramePr>
            <a:graphicFrameLocks noGrp="1"/>
          </p:cNvGraphicFramePr>
          <p:nvPr/>
        </p:nvGraphicFramePr>
        <p:xfrm>
          <a:off x="911525" y="2570226"/>
          <a:ext cx="6989229" cy="54564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240372"/>
                <a:gridCol w="1874453"/>
                <a:gridCol w="1404593"/>
                <a:gridCol w="2469811"/>
              </a:tblGrid>
              <a:tr h="545642">
                <a:tc>
                  <a:txBody>
                    <a:bodyPr/>
                    <a:lstStyle/>
                    <a:p>
                      <a:pPr algn="ctr"/>
                      <a:r>
                        <a:rPr lang="sv-SE" sz="2400" dirty="0" smtClean="0">
                          <a:latin typeface="Arial" pitchFamily="34" charset="0"/>
                          <a:cs typeface="Arial" pitchFamily="34" charset="0"/>
                        </a:rPr>
                        <a:t>B</a:t>
                      </a:r>
                      <a:endParaRPr lang="sv-SE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2400" dirty="0" smtClean="0"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  <a:endParaRPr lang="sv-SE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2400" dirty="0" smtClean="0">
                          <a:latin typeface="Arial" pitchFamily="34" charset="0"/>
                          <a:cs typeface="Arial" pitchFamily="34" charset="0"/>
                        </a:rPr>
                        <a:t>½</a:t>
                      </a:r>
                      <a:r>
                        <a:rPr lang="sv-SE" sz="2400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sv-SE" sz="2400" dirty="0" smtClean="0">
                          <a:latin typeface="Arial" pitchFamily="34" charset="0"/>
                          <a:cs typeface="Arial" pitchFamily="34" charset="0"/>
                        </a:rPr>
                        <a:t>N</a:t>
                      </a:r>
                      <a:r>
                        <a:rPr lang="sv-SE" sz="2400" baseline="-25000" dirty="0" smtClean="0">
                          <a:latin typeface="Arial" pitchFamily="34" charset="0"/>
                          <a:cs typeface="Arial" pitchFamily="34" charset="0"/>
                        </a:rPr>
                        <a:t>A0</a:t>
                      </a:r>
                      <a:r>
                        <a:rPr lang="sv-SE" sz="2400" baseline="0" dirty="0" smtClean="0">
                          <a:latin typeface="Arial" pitchFamily="34" charset="0"/>
                          <a:cs typeface="Arial" pitchFamily="34" charset="0"/>
                        </a:rPr>
                        <a:t>X</a:t>
                      </a:r>
                      <a:endParaRPr lang="sv-SE" sz="2400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2400" dirty="0" smtClean="0">
                          <a:latin typeface="Arial" pitchFamily="34" charset="0"/>
                          <a:cs typeface="Arial" pitchFamily="34" charset="0"/>
                        </a:rPr>
                        <a:t>N</a:t>
                      </a:r>
                      <a:r>
                        <a:rPr lang="sv-SE" sz="2400" baseline="-25000" dirty="0" smtClean="0">
                          <a:latin typeface="Arial" pitchFamily="34" charset="0"/>
                          <a:cs typeface="Arial" pitchFamily="34" charset="0"/>
                        </a:rPr>
                        <a:t>A0 </a:t>
                      </a:r>
                      <a:r>
                        <a:rPr lang="sv-SE" sz="2400" baseline="0" dirty="0" smtClean="0">
                          <a:latin typeface="Arial" pitchFamily="34" charset="0"/>
                          <a:cs typeface="Arial" pitchFamily="34" charset="0"/>
                        </a:rPr>
                        <a:t>X/2</a:t>
                      </a:r>
                      <a:endParaRPr lang="sv-SE" sz="2400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2753" marR="122753" marT="61376" marB="61376"/>
                </a:tc>
              </a:tr>
            </a:tbl>
          </a:graphicData>
        </a:graphic>
      </p:graphicFrame>
      <p:graphicFrame>
        <p:nvGraphicFramePr>
          <p:cNvPr id="17" name="Tabell 10"/>
          <p:cNvGraphicFramePr>
            <a:graphicFrameLocks noGrp="1"/>
          </p:cNvGraphicFramePr>
          <p:nvPr/>
        </p:nvGraphicFramePr>
        <p:xfrm>
          <a:off x="911525" y="1973785"/>
          <a:ext cx="6989229" cy="54564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240372"/>
                <a:gridCol w="1874453"/>
                <a:gridCol w="1404593"/>
                <a:gridCol w="2469811"/>
              </a:tblGrid>
              <a:tr h="545642">
                <a:tc>
                  <a:txBody>
                    <a:bodyPr/>
                    <a:lstStyle/>
                    <a:p>
                      <a:pPr algn="ctr"/>
                      <a:r>
                        <a:rPr lang="sv-SE" sz="2400" dirty="0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sv-SE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2400" dirty="0" smtClean="0">
                          <a:latin typeface="Arial" pitchFamily="34" charset="0"/>
                          <a:cs typeface="Arial" pitchFamily="34" charset="0"/>
                        </a:rPr>
                        <a:t>N</a:t>
                      </a:r>
                      <a:r>
                        <a:rPr lang="sv-SE" sz="2400" baseline="-25000" dirty="0" smtClean="0">
                          <a:latin typeface="Arial" pitchFamily="34" charset="0"/>
                          <a:cs typeface="Arial" pitchFamily="34" charset="0"/>
                        </a:rPr>
                        <a:t>A0</a:t>
                      </a:r>
                      <a:endParaRPr lang="sv-SE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2400" dirty="0" smtClean="0">
                          <a:latin typeface="Arial" pitchFamily="34" charset="0"/>
                          <a:cs typeface="Arial" pitchFamily="34" charset="0"/>
                        </a:rPr>
                        <a:t>-N</a:t>
                      </a:r>
                      <a:r>
                        <a:rPr lang="sv-SE" sz="2400" baseline="-25000" dirty="0" smtClean="0">
                          <a:latin typeface="Arial" pitchFamily="34" charset="0"/>
                          <a:cs typeface="Arial" pitchFamily="34" charset="0"/>
                        </a:rPr>
                        <a:t>A0</a:t>
                      </a:r>
                      <a:r>
                        <a:rPr lang="sv-SE" sz="2400" baseline="0" dirty="0" smtClean="0">
                          <a:latin typeface="Arial" pitchFamily="34" charset="0"/>
                          <a:cs typeface="Arial" pitchFamily="34" charset="0"/>
                        </a:rPr>
                        <a:t>X</a:t>
                      </a:r>
                      <a:endParaRPr lang="sv-SE" sz="2400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2400" dirty="0" smtClean="0">
                          <a:latin typeface="Arial" pitchFamily="34" charset="0"/>
                          <a:cs typeface="Arial" pitchFamily="34" charset="0"/>
                        </a:rPr>
                        <a:t>N</a:t>
                      </a:r>
                      <a:r>
                        <a:rPr lang="sv-SE" sz="2400" baseline="-25000" dirty="0" smtClean="0">
                          <a:latin typeface="Arial" pitchFamily="34" charset="0"/>
                          <a:cs typeface="Arial" pitchFamily="34" charset="0"/>
                        </a:rPr>
                        <a:t>A0</a:t>
                      </a:r>
                      <a:r>
                        <a:rPr lang="sv-SE" sz="2400" baseline="0" dirty="0" smtClean="0">
                          <a:latin typeface="Arial" pitchFamily="34" charset="0"/>
                          <a:cs typeface="Arial" pitchFamily="34" charset="0"/>
                        </a:rPr>
                        <a:t>(1-X)</a:t>
                      </a:r>
                      <a:endParaRPr lang="sv-SE" sz="2400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2753" marR="122753" marT="61376" marB="61376"/>
                </a:tc>
              </a:tr>
            </a:tbl>
          </a:graphicData>
        </a:graphic>
      </p:graphicFrame>
      <p:grpSp>
        <p:nvGrpSpPr>
          <p:cNvPr id="18" name="Grupp 14"/>
          <p:cNvGrpSpPr/>
          <p:nvPr/>
        </p:nvGrpSpPr>
        <p:grpSpPr>
          <a:xfrm>
            <a:off x="1198333" y="3287255"/>
            <a:ext cx="7349067" cy="830997"/>
            <a:chOff x="930275" y="3223309"/>
            <a:chExt cx="7349067" cy="830997"/>
          </a:xfrm>
        </p:grpSpPr>
        <p:sp>
          <p:nvSpPr>
            <p:cNvPr id="19" name="textruta 11"/>
            <p:cNvSpPr txBox="1"/>
            <p:nvPr/>
          </p:nvSpPr>
          <p:spPr>
            <a:xfrm>
              <a:off x="930275" y="3223309"/>
              <a:ext cx="734906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sv-SE" sz="2400" dirty="0" smtClean="0">
                  <a:latin typeface="Arial" pitchFamily="34" charset="0"/>
                  <a:cs typeface="Arial" pitchFamily="34" charset="0"/>
                </a:rPr>
                <a:t>Totals:</a:t>
              </a:r>
              <a:endParaRPr lang="sv-SE" sz="2400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" name="Rektangel 12"/>
            <p:cNvSpPr/>
            <p:nvPr/>
          </p:nvSpPr>
          <p:spPr>
            <a:xfrm>
              <a:off x="2016356" y="3223309"/>
              <a:ext cx="1421111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defRPr/>
              </a:pPr>
              <a:r>
                <a:rPr lang="sv-SE" sz="2400" dirty="0" smtClean="0">
                  <a:latin typeface="Arial" pitchFamily="34" charset="0"/>
                  <a:cs typeface="Arial" pitchFamily="34" charset="0"/>
                </a:rPr>
                <a:t>N</a:t>
              </a:r>
              <a:r>
                <a:rPr lang="sv-SE" sz="2400" baseline="-25000" dirty="0" smtClean="0">
                  <a:latin typeface="Arial" pitchFamily="34" charset="0"/>
                  <a:cs typeface="Arial" pitchFamily="34" charset="0"/>
                </a:rPr>
                <a:t>T0</a:t>
              </a:r>
              <a:r>
                <a:rPr lang="sv-SE" sz="2400" dirty="0" smtClean="0">
                  <a:latin typeface="Arial" pitchFamily="34" charset="0"/>
                  <a:cs typeface="Arial" pitchFamily="34" charset="0"/>
                </a:rPr>
                <a:t>=N</a:t>
              </a:r>
              <a:r>
                <a:rPr lang="sv-SE" sz="2400" baseline="-25000" dirty="0" smtClean="0">
                  <a:latin typeface="Arial" pitchFamily="34" charset="0"/>
                  <a:cs typeface="Arial" pitchFamily="34" charset="0"/>
                </a:rPr>
                <a:t>A0</a:t>
              </a:r>
              <a:endParaRPr lang="sv-SE" sz="2400" dirty="0" smtClean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1" name="Rektangel 13"/>
            <p:cNvSpPr/>
            <p:nvPr/>
          </p:nvSpPr>
          <p:spPr>
            <a:xfrm>
              <a:off x="3929822" y="3223309"/>
              <a:ext cx="3182178" cy="83099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defRPr/>
              </a:pPr>
              <a:r>
                <a:rPr lang="sv-SE" sz="2400" dirty="0" smtClean="0">
                  <a:latin typeface="Arial" pitchFamily="34" charset="0"/>
                  <a:cs typeface="Arial" pitchFamily="34" charset="0"/>
                </a:rPr>
                <a:t>N</a:t>
              </a:r>
              <a:r>
                <a:rPr lang="sv-SE" sz="2400" baseline="-25000" dirty="0" smtClean="0">
                  <a:latin typeface="Arial" pitchFamily="34" charset="0"/>
                  <a:cs typeface="Arial" pitchFamily="34" charset="0"/>
                </a:rPr>
                <a:t>T</a:t>
              </a:r>
              <a:r>
                <a:rPr lang="sv-SE" sz="2400" dirty="0" smtClean="0">
                  <a:latin typeface="Arial" pitchFamily="34" charset="0"/>
                  <a:cs typeface="Arial" pitchFamily="34" charset="0"/>
                </a:rPr>
                <a:t>=N</a:t>
              </a:r>
              <a:r>
                <a:rPr lang="sv-SE" sz="2400" baseline="-25000" dirty="0" smtClean="0">
                  <a:latin typeface="Arial" pitchFamily="34" charset="0"/>
                  <a:cs typeface="Arial" pitchFamily="34" charset="0"/>
                </a:rPr>
                <a:t>A0</a:t>
              </a:r>
              <a:r>
                <a:rPr lang="sv-SE" sz="2400" dirty="0" smtClean="0">
                  <a:latin typeface="Arial" pitchFamily="34" charset="0"/>
                  <a:cs typeface="Arial" pitchFamily="34" charset="0"/>
                </a:rPr>
                <a:t> -N</a:t>
              </a:r>
              <a:r>
                <a:rPr lang="sv-SE" sz="2400" baseline="-25000" dirty="0" smtClean="0">
                  <a:latin typeface="Arial" pitchFamily="34" charset="0"/>
                  <a:cs typeface="Arial" pitchFamily="34" charset="0"/>
                </a:rPr>
                <a:t>A0 </a:t>
              </a:r>
              <a:r>
                <a:rPr lang="sv-SE" sz="2400" dirty="0" smtClean="0">
                  <a:latin typeface="Arial" pitchFamily="34" charset="0"/>
                  <a:cs typeface="Arial" pitchFamily="34" charset="0"/>
                </a:rPr>
                <a:t>X/2</a:t>
              </a:r>
            </a:p>
            <a:p>
              <a:pPr>
                <a:defRPr/>
              </a:pPr>
              <a:endParaRPr lang="sv-SE" sz="2400" dirty="0" smtClean="0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22" name="Grupp 18"/>
          <p:cNvGrpSpPr/>
          <p:nvPr/>
        </p:nvGrpSpPr>
        <p:grpSpPr>
          <a:xfrm>
            <a:off x="1182458" y="3890963"/>
            <a:ext cx="7349067" cy="919162"/>
            <a:chOff x="914400" y="4013280"/>
            <a:chExt cx="7349067" cy="919162"/>
          </a:xfrm>
        </p:grpSpPr>
        <p:sp>
          <p:nvSpPr>
            <p:cNvPr id="23" name="textruta 17"/>
            <p:cNvSpPr txBox="1"/>
            <p:nvPr/>
          </p:nvSpPr>
          <p:spPr>
            <a:xfrm>
              <a:off x="914400" y="4137479"/>
              <a:ext cx="734906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sv-SE" sz="2400" dirty="0" smtClean="0">
                  <a:latin typeface="Arial" pitchFamily="34" charset="0"/>
                  <a:cs typeface="Arial" pitchFamily="34" charset="0"/>
                </a:rPr>
                <a:t>@ </a:t>
              </a:r>
              <a:r>
                <a:rPr lang="sv-SE" sz="2400" dirty="0" err="1" smtClean="0">
                  <a:latin typeface="Arial" pitchFamily="34" charset="0"/>
                  <a:cs typeface="Arial" pitchFamily="34" charset="0"/>
                </a:rPr>
                <a:t>equilibrium</a:t>
              </a:r>
              <a:r>
                <a:rPr lang="sv-SE" sz="2400" dirty="0" smtClean="0">
                  <a:latin typeface="Arial" pitchFamily="34" charset="0"/>
                  <a:cs typeface="Arial" pitchFamily="34" charset="0"/>
                </a:rPr>
                <a:t>:   -r</a:t>
              </a:r>
              <a:r>
                <a:rPr lang="sv-SE" sz="2400" baseline="-25000" dirty="0" smtClean="0">
                  <a:latin typeface="Arial" pitchFamily="34" charset="0"/>
                  <a:cs typeface="Arial" pitchFamily="34" charset="0"/>
                </a:rPr>
                <a:t>A</a:t>
              </a:r>
              <a:r>
                <a:rPr lang="sv-SE" sz="2400" dirty="0" smtClean="0">
                  <a:latin typeface="Arial" pitchFamily="34" charset="0"/>
                  <a:cs typeface="Arial" pitchFamily="34" charset="0"/>
                </a:rPr>
                <a:t>=0    </a:t>
              </a:r>
              <a:endParaRPr lang="sv-SE" sz="2400" dirty="0">
                <a:latin typeface="Arial" pitchFamily="34" charset="0"/>
                <a:cs typeface="Arial" pitchFamily="34" charset="0"/>
              </a:endParaRPr>
            </a:p>
          </p:txBody>
        </p:sp>
        <p:graphicFrame>
          <p:nvGraphicFramePr>
            <p:cNvPr id="24" name="Object 2"/>
            <p:cNvGraphicFramePr>
              <a:graphicFrameLocks noChangeAspect="1"/>
            </p:cNvGraphicFramePr>
            <p:nvPr/>
          </p:nvGraphicFramePr>
          <p:xfrm>
            <a:off x="4865917" y="4013280"/>
            <a:ext cx="1835150" cy="91916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34872" name="Equation" r:id="rId3" imgW="863280" imgH="431640" progId="Equation.3">
                    <p:embed/>
                  </p:oleObj>
                </mc:Choice>
                <mc:Fallback>
                  <p:oleObj name="Equation" r:id="rId3" imgW="863280" imgH="431640" progId="Equation.3">
                    <p:embed/>
                    <p:pic>
                      <p:nvPicPr>
                        <p:cNvPr id="0" name="Picture 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865917" y="4013280"/>
                          <a:ext cx="1835150" cy="91916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25" name="Object 2"/>
          <p:cNvGraphicFramePr>
            <a:graphicFrameLocks noChangeAspect="1"/>
          </p:cNvGraphicFramePr>
          <p:nvPr/>
        </p:nvGraphicFramePr>
        <p:xfrm>
          <a:off x="3291486" y="4870372"/>
          <a:ext cx="1268413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4873" name="Equation" r:id="rId5" imgW="596900" imgH="393700" progId="Equation.3">
                  <p:embed/>
                </p:oleObj>
              </mc:Choice>
              <mc:Fallback>
                <p:oleObj name="Equation" r:id="rId5" imgW="596900" imgH="393700" progId="Equation.3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91486" y="4870372"/>
                        <a:ext cx="1268413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ct 4"/>
          <p:cNvGraphicFramePr>
            <a:graphicFrameLocks noChangeAspect="1"/>
          </p:cNvGraphicFramePr>
          <p:nvPr/>
        </p:nvGraphicFramePr>
        <p:xfrm>
          <a:off x="5364462" y="4887305"/>
          <a:ext cx="3184525" cy="755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4874" name="Equation" r:id="rId7" imgW="1498600" imgH="355600" progId="Equation.3">
                  <p:embed/>
                </p:oleObj>
              </mc:Choice>
              <mc:Fallback>
                <p:oleObj name="Equation" r:id="rId7" imgW="1498600" imgH="355600" progId="Equation.3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64462" y="4887305"/>
                        <a:ext cx="3184525" cy="7556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5"/>
          <p:cNvGraphicFramePr>
            <a:graphicFrameLocks noChangeAspect="1"/>
          </p:cNvGraphicFramePr>
          <p:nvPr/>
        </p:nvGraphicFramePr>
        <p:xfrm>
          <a:off x="5364462" y="5810170"/>
          <a:ext cx="1781175" cy="755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4875" name="Equation" r:id="rId9" imgW="838200" imgH="355600" progId="Equation.3">
                  <p:embed/>
                </p:oleObj>
              </mc:Choice>
              <mc:Fallback>
                <p:oleObj name="Equation" r:id="rId9" imgW="838200" imgH="355600" progId="Equation.3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64462" y="5810170"/>
                        <a:ext cx="1781175" cy="7556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ln w="12700">
                  <a:noFill/>
                  <a:prstDash val="solid"/>
                </a:ln>
                <a:solidFill>
                  <a:srgbClr val="00B0F0"/>
                </a:solidFill>
              </a:rPr>
              <a:t>Batch Reactor </a:t>
            </a:r>
            <a:r>
              <a:rPr lang="en-US" b="1" dirty="0" smtClean="0">
                <a:ln w="12700">
                  <a:noFill/>
                  <a:prstDash val="solid"/>
                </a:ln>
                <a:solidFill>
                  <a:schemeClr val="tx1"/>
                </a:solidFill>
              </a:rPr>
              <a:t>- Example</a:t>
            </a:r>
            <a:endParaRPr lang="en-US" b="1" dirty="0">
              <a:solidFill>
                <a:srgbClr val="0CA413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F6196-B9CE-5843-91C1-69A8589C669B}" type="slidenum">
              <a:rPr lang="sv-SE" smtClean="0"/>
              <a:pPr/>
              <a:t>22</a:t>
            </a:fld>
            <a:endParaRPr lang="sv-SE"/>
          </a:p>
        </p:txBody>
      </p:sp>
      <p:graphicFrame>
        <p:nvGraphicFramePr>
          <p:cNvPr id="4" name="Tabell 8"/>
          <p:cNvGraphicFramePr>
            <a:graphicFrameLocks noGrp="1"/>
          </p:cNvGraphicFramePr>
          <p:nvPr/>
        </p:nvGraphicFramePr>
        <p:xfrm>
          <a:off x="946150" y="4355488"/>
          <a:ext cx="6841067" cy="18288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524000"/>
                <a:gridCol w="1524000"/>
                <a:gridCol w="1524000"/>
                <a:gridCol w="2269067"/>
              </a:tblGrid>
              <a:tr h="370840">
                <a:tc>
                  <a:txBody>
                    <a:bodyPr/>
                    <a:lstStyle/>
                    <a:p>
                      <a:r>
                        <a:rPr lang="sv-SE" sz="2400" b="1" dirty="0" smtClean="0">
                          <a:latin typeface="Arial" pitchFamily="34" charset="0"/>
                          <a:cs typeface="Arial" pitchFamily="34" charset="0"/>
                        </a:rPr>
                        <a:t>Species</a:t>
                      </a:r>
                      <a:endParaRPr lang="sv-SE" sz="24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2400" b="1" dirty="0" smtClean="0">
                          <a:latin typeface="Arial" pitchFamily="34" charset="0"/>
                          <a:cs typeface="Arial" pitchFamily="34" charset="0"/>
                        </a:rPr>
                        <a:t>Initial</a:t>
                      </a:r>
                      <a:endParaRPr lang="sv-SE" sz="24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2400" b="1" dirty="0" smtClean="0">
                          <a:latin typeface="Arial" pitchFamily="34" charset="0"/>
                          <a:cs typeface="Arial" pitchFamily="34" charset="0"/>
                        </a:rPr>
                        <a:t>Change</a:t>
                      </a:r>
                      <a:endParaRPr lang="sv-SE" sz="24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2400" b="1" dirty="0" err="1" smtClean="0">
                          <a:latin typeface="Arial" pitchFamily="34" charset="0"/>
                          <a:cs typeface="Arial" pitchFamily="34" charset="0"/>
                        </a:rPr>
                        <a:t>Remaining</a:t>
                      </a:r>
                      <a:endParaRPr lang="sv-SE" sz="24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sv-SE" sz="2400" dirty="0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sv-SE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2400" dirty="0" smtClean="0">
                          <a:latin typeface="Arial" pitchFamily="34" charset="0"/>
                          <a:cs typeface="Arial" pitchFamily="34" charset="0"/>
                        </a:rPr>
                        <a:t>N</a:t>
                      </a:r>
                      <a:r>
                        <a:rPr lang="sv-SE" sz="2400" baseline="-25000" dirty="0" smtClean="0">
                          <a:latin typeface="Arial" pitchFamily="34" charset="0"/>
                          <a:cs typeface="Arial" pitchFamily="34" charset="0"/>
                        </a:rPr>
                        <a:t>A0</a:t>
                      </a:r>
                      <a:endParaRPr lang="sv-SE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2400" dirty="0" smtClean="0">
                          <a:latin typeface="Arial" pitchFamily="34" charset="0"/>
                          <a:cs typeface="Arial" pitchFamily="34" charset="0"/>
                        </a:rPr>
                        <a:t>-N</a:t>
                      </a:r>
                      <a:r>
                        <a:rPr lang="sv-SE" sz="2400" baseline="-25000" dirty="0" smtClean="0">
                          <a:latin typeface="Arial" pitchFamily="34" charset="0"/>
                          <a:cs typeface="Arial" pitchFamily="34" charset="0"/>
                        </a:rPr>
                        <a:t>A0</a:t>
                      </a:r>
                      <a:r>
                        <a:rPr lang="sv-SE" sz="2400" baseline="0" dirty="0" smtClean="0">
                          <a:latin typeface="Arial" pitchFamily="34" charset="0"/>
                          <a:cs typeface="Arial" pitchFamily="34" charset="0"/>
                        </a:rPr>
                        <a:t>X</a:t>
                      </a:r>
                      <a:endParaRPr lang="sv-SE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2400" dirty="0" smtClean="0">
                          <a:latin typeface="Arial" pitchFamily="34" charset="0"/>
                          <a:cs typeface="Arial" pitchFamily="34" charset="0"/>
                        </a:rPr>
                        <a:t>N</a:t>
                      </a:r>
                      <a:r>
                        <a:rPr lang="sv-SE" sz="2400" baseline="-25000" dirty="0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r>
                        <a:rPr lang="sv-SE" sz="2400" baseline="0" dirty="0" smtClean="0">
                          <a:latin typeface="Arial" pitchFamily="34" charset="0"/>
                          <a:cs typeface="Arial" pitchFamily="34" charset="0"/>
                        </a:rPr>
                        <a:t>=</a:t>
                      </a:r>
                      <a:r>
                        <a:rPr lang="sv-SE" sz="2400" dirty="0" smtClean="0">
                          <a:latin typeface="Arial" pitchFamily="34" charset="0"/>
                          <a:cs typeface="Arial" pitchFamily="34" charset="0"/>
                        </a:rPr>
                        <a:t>N</a:t>
                      </a:r>
                      <a:r>
                        <a:rPr lang="sv-SE" sz="2400" baseline="-25000" dirty="0" smtClean="0">
                          <a:latin typeface="Arial" pitchFamily="34" charset="0"/>
                          <a:cs typeface="Arial" pitchFamily="34" charset="0"/>
                        </a:rPr>
                        <a:t>A0</a:t>
                      </a:r>
                      <a:r>
                        <a:rPr lang="sv-SE" sz="2400" baseline="0" dirty="0" smtClean="0">
                          <a:latin typeface="Arial" pitchFamily="34" charset="0"/>
                          <a:cs typeface="Arial" pitchFamily="34" charset="0"/>
                        </a:rPr>
                        <a:t>(1-X)</a:t>
                      </a:r>
                      <a:endParaRPr lang="sv-SE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sv-SE" sz="2400" dirty="0" smtClean="0">
                          <a:latin typeface="Arial" pitchFamily="34" charset="0"/>
                          <a:cs typeface="Arial" pitchFamily="34" charset="0"/>
                        </a:rPr>
                        <a:t>B</a:t>
                      </a:r>
                      <a:endParaRPr lang="sv-SE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2400" dirty="0" smtClean="0"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  <a:endParaRPr lang="sv-SE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2400" dirty="0" smtClean="0">
                          <a:latin typeface="Arial" pitchFamily="34" charset="0"/>
                          <a:cs typeface="Arial" pitchFamily="34" charset="0"/>
                        </a:rPr>
                        <a:t>+N</a:t>
                      </a:r>
                      <a:r>
                        <a:rPr lang="sv-SE" sz="2400" baseline="-25000" dirty="0" smtClean="0">
                          <a:latin typeface="Arial" pitchFamily="34" charset="0"/>
                          <a:cs typeface="Arial" pitchFamily="34" charset="0"/>
                        </a:rPr>
                        <a:t>A0</a:t>
                      </a:r>
                      <a:r>
                        <a:rPr lang="sv-SE" sz="2400" baseline="0" dirty="0" smtClean="0">
                          <a:latin typeface="Arial" pitchFamily="34" charset="0"/>
                          <a:cs typeface="Arial" pitchFamily="34" charset="0"/>
                        </a:rPr>
                        <a:t>X/2</a:t>
                      </a:r>
                      <a:endParaRPr lang="sv-SE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2400" dirty="0" smtClean="0">
                          <a:latin typeface="Arial" pitchFamily="34" charset="0"/>
                          <a:cs typeface="Arial" pitchFamily="34" charset="0"/>
                        </a:rPr>
                        <a:t>N</a:t>
                      </a:r>
                      <a:r>
                        <a:rPr lang="sv-SE" sz="2400" baseline="-25000" dirty="0" smtClean="0">
                          <a:latin typeface="Arial" pitchFamily="34" charset="0"/>
                          <a:cs typeface="Arial" pitchFamily="34" charset="0"/>
                        </a:rPr>
                        <a:t>B</a:t>
                      </a:r>
                      <a:r>
                        <a:rPr lang="sv-SE" sz="2400" baseline="0" dirty="0" smtClean="0">
                          <a:latin typeface="Arial" pitchFamily="34" charset="0"/>
                          <a:cs typeface="Arial" pitchFamily="34" charset="0"/>
                        </a:rPr>
                        <a:t>=</a:t>
                      </a:r>
                      <a:r>
                        <a:rPr lang="sv-SE" sz="2400" dirty="0" smtClean="0">
                          <a:latin typeface="Arial" pitchFamily="34" charset="0"/>
                          <a:cs typeface="Arial" pitchFamily="34" charset="0"/>
                        </a:rPr>
                        <a:t>N</a:t>
                      </a:r>
                      <a:r>
                        <a:rPr lang="sv-SE" sz="2400" baseline="-25000" dirty="0" smtClean="0">
                          <a:latin typeface="Arial" pitchFamily="34" charset="0"/>
                          <a:cs typeface="Arial" pitchFamily="34" charset="0"/>
                        </a:rPr>
                        <a:t>A0</a:t>
                      </a:r>
                      <a:r>
                        <a:rPr lang="sv-SE" sz="2400" baseline="0" dirty="0" smtClean="0">
                          <a:latin typeface="Arial" pitchFamily="34" charset="0"/>
                          <a:cs typeface="Arial" pitchFamily="34" charset="0"/>
                        </a:rPr>
                        <a:t>X/2</a:t>
                      </a:r>
                      <a:endParaRPr lang="sv-SE" sz="2400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sv-SE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2400" dirty="0" smtClean="0">
                          <a:latin typeface="Arial" pitchFamily="34" charset="0"/>
                          <a:cs typeface="Arial" pitchFamily="34" charset="0"/>
                        </a:rPr>
                        <a:t>N</a:t>
                      </a:r>
                      <a:r>
                        <a:rPr lang="sv-SE" sz="2400" baseline="-25000" dirty="0" smtClean="0">
                          <a:latin typeface="Arial" pitchFamily="34" charset="0"/>
                          <a:cs typeface="Arial" pitchFamily="34" charset="0"/>
                        </a:rPr>
                        <a:t>T0</a:t>
                      </a:r>
                      <a:r>
                        <a:rPr lang="sv-SE" sz="2400" baseline="0" dirty="0" smtClean="0">
                          <a:latin typeface="Arial" pitchFamily="34" charset="0"/>
                          <a:cs typeface="Arial" pitchFamily="34" charset="0"/>
                        </a:rPr>
                        <a:t>=</a:t>
                      </a:r>
                      <a:r>
                        <a:rPr lang="sv-SE" sz="2400" dirty="0" smtClean="0">
                          <a:latin typeface="Arial" pitchFamily="34" charset="0"/>
                          <a:cs typeface="Arial" pitchFamily="34" charset="0"/>
                        </a:rPr>
                        <a:t>N</a:t>
                      </a:r>
                      <a:r>
                        <a:rPr lang="sv-SE" sz="2400" baseline="-25000" dirty="0" smtClean="0">
                          <a:latin typeface="Arial" pitchFamily="34" charset="0"/>
                          <a:cs typeface="Arial" pitchFamily="34" charset="0"/>
                        </a:rPr>
                        <a:t>A0</a:t>
                      </a:r>
                      <a:endParaRPr lang="sv-SE" sz="2400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2400" dirty="0" smtClean="0">
                          <a:latin typeface="Arial" pitchFamily="34" charset="0"/>
                          <a:cs typeface="Arial" pitchFamily="34" charset="0"/>
                        </a:rPr>
                        <a:t>N</a:t>
                      </a:r>
                      <a:r>
                        <a:rPr lang="sv-SE" sz="2400" baseline="-25000" dirty="0" smtClean="0">
                          <a:latin typeface="Arial" pitchFamily="34" charset="0"/>
                          <a:cs typeface="Arial" pitchFamily="34" charset="0"/>
                        </a:rPr>
                        <a:t>T</a:t>
                      </a:r>
                      <a:r>
                        <a:rPr lang="sv-SE" sz="2400" baseline="0" dirty="0" smtClean="0">
                          <a:latin typeface="Arial" pitchFamily="34" charset="0"/>
                          <a:cs typeface="Arial" pitchFamily="34" charset="0"/>
                        </a:rPr>
                        <a:t>=N</a:t>
                      </a:r>
                      <a:r>
                        <a:rPr lang="sv-SE" sz="2400" baseline="-25000" dirty="0" smtClean="0">
                          <a:latin typeface="Arial" pitchFamily="34" charset="0"/>
                          <a:cs typeface="Arial" pitchFamily="34" charset="0"/>
                        </a:rPr>
                        <a:t>A0</a:t>
                      </a:r>
                      <a:r>
                        <a:rPr lang="sv-SE" sz="2400" baseline="0" dirty="0" smtClean="0"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  <a:r>
                        <a:rPr lang="sv-SE" sz="2400" dirty="0" smtClean="0">
                          <a:latin typeface="Arial" pitchFamily="34" charset="0"/>
                          <a:cs typeface="Arial" pitchFamily="34" charset="0"/>
                        </a:rPr>
                        <a:t>N</a:t>
                      </a:r>
                      <a:r>
                        <a:rPr lang="sv-SE" sz="2400" baseline="-25000" dirty="0" smtClean="0">
                          <a:latin typeface="Arial" pitchFamily="34" charset="0"/>
                          <a:cs typeface="Arial" pitchFamily="34" charset="0"/>
                        </a:rPr>
                        <a:t>A0</a:t>
                      </a:r>
                      <a:r>
                        <a:rPr lang="sv-SE" sz="2400" baseline="0" dirty="0" smtClean="0">
                          <a:latin typeface="Arial" pitchFamily="34" charset="0"/>
                          <a:cs typeface="Arial" pitchFamily="34" charset="0"/>
                        </a:rPr>
                        <a:t>X/2</a:t>
                      </a:r>
                      <a:endParaRPr lang="sv-SE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Rektangel 10"/>
          <p:cNvSpPr/>
          <p:nvPr/>
        </p:nvSpPr>
        <p:spPr>
          <a:xfrm>
            <a:off x="930275" y="1376340"/>
            <a:ext cx="1628972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buNone/>
            </a:pPr>
            <a:r>
              <a:rPr lang="sv-SE" sz="2600" b="1" i="1" u="sng" dirty="0" smtClean="0">
                <a:latin typeface="Arial" pitchFamily="34" charset="0"/>
                <a:cs typeface="Arial" pitchFamily="34" charset="0"/>
              </a:rPr>
              <a:t>Solution:</a:t>
            </a:r>
          </a:p>
        </p:txBody>
      </p:sp>
      <p:grpSp>
        <p:nvGrpSpPr>
          <p:cNvPr id="6" name="Grupp 23"/>
          <p:cNvGrpSpPr/>
          <p:nvPr/>
        </p:nvGrpSpPr>
        <p:grpSpPr>
          <a:xfrm>
            <a:off x="930275" y="1600185"/>
            <a:ext cx="7756525" cy="930275"/>
            <a:chOff x="457200" y="1543986"/>
            <a:chExt cx="7756525" cy="930275"/>
          </a:xfrm>
        </p:grpSpPr>
        <p:graphicFrame>
          <p:nvGraphicFramePr>
            <p:cNvPr id="7" name="Object 2"/>
            <p:cNvGraphicFramePr>
              <a:graphicFrameLocks noChangeAspect="1"/>
            </p:cNvGraphicFramePr>
            <p:nvPr/>
          </p:nvGraphicFramePr>
          <p:xfrm>
            <a:off x="6994525" y="1651936"/>
            <a:ext cx="1219200" cy="80962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35890" name="Equation" r:id="rId3" imgW="647640" imgH="431640" progId="Equation.3">
                    <p:embed/>
                  </p:oleObj>
                </mc:Choice>
                <mc:Fallback>
                  <p:oleObj name="Equation" r:id="rId3" imgW="647640" imgH="431640" progId="Equation.3">
                    <p:embed/>
                    <p:pic>
                      <p:nvPicPr>
                        <p:cNvPr id="0" name="Picture 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994525" y="1651936"/>
                          <a:ext cx="1219200" cy="80962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8" name="Object 5"/>
            <p:cNvGraphicFramePr>
              <a:graphicFrameLocks noChangeAspect="1"/>
            </p:cNvGraphicFramePr>
            <p:nvPr/>
          </p:nvGraphicFramePr>
          <p:xfrm>
            <a:off x="2863850" y="1543986"/>
            <a:ext cx="3136900" cy="93027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35891" name="Equation" r:id="rId5" imgW="1625400" imgH="482400" progId="Equation.3">
                    <p:embed/>
                  </p:oleObj>
                </mc:Choice>
                <mc:Fallback>
                  <p:oleObj name="Equation" r:id="rId5" imgW="1625400" imgH="482400" progId="Equation.3">
                    <p:embed/>
                    <p:pic>
                      <p:nvPicPr>
                        <p:cNvPr id="0" name="Picture 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863850" y="1543986"/>
                          <a:ext cx="3136900" cy="93027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9" name="Rektangel 11"/>
            <p:cNvSpPr/>
            <p:nvPr/>
          </p:nvSpPr>
          <p:spPr>
            <a:xfrm>
              <a:off x="457200" y="1741417"/>
              <a:ext cx="2206053" cy="492443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sv-SE" sz="2600" dirty="0" smtClean="0">
                  <a:latin typeface="Arial" pitchFamily="34" charset="0"/>
                  <a:cs typeface="Arial" pitchFamily="34" charset="0"/>
                </a:rPr>
                <a:t>At </a:t>
              </a:r>
              <a:r>
                <a:rPr lang="sv-SE" sz="2600" dirty="0" err="1" smtClean="0">
                  <a:latin typeface="Arial" pitchFamily="34" charset="0"/>
                  <a:cs typeface="Arial" pitchFamily="34" charset="0"/>
                </a:rPr>
                <a:t>equilibrium</a:t>
              </a:r>
              <a:endParaRPr lang="sv-SE" sz="2600" dirty="0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10" name="Grupp 15"/>
          <p:cNvGrpSpPr/>
          <p:nvPr/>
        </p:nvGrpSpPr>
        <p:grpSpPr>
          <a:xfrm>
            <a:off x="882252" y="2682228"/>
            <a:ext cx="4832748" cy="920586"/>
            <a:chOff x="576262" y="4501762"/>
            <a:chExt cx="4142203" cy="1006621"/>
          </a:xfrm>
        </p:grpSpPr>
        <p:graphicFrame>
          <p:nvGraphicFramePr>
            <p:cNvPr id="11" name="Object 6"/>
            <p:cNvGraphicFramePr>
              <a:graphicFrameLocks noChangeAspect="1"/>
            </p:cNvGraphicFramePr>
            <p:nvPr/>
          </p:nvGraphicFramePr>
          <p:xfrm>
            <a:off x="3371435" y="4961800"/>
            <a:ext cx="1090121" cy="54658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35892" name="Equation" r:id="rId7" imgW="457200" imgH="228600" progId="Equation.3">
                    <p:embed/>
                  </p:oleObj>
                </mc:Choice>
                <mc:Fallback>
                  <p:oleObj name="Equation" r:id="rId7" imgW="457200" imgH="228600" progId="Equation.3">
                    <p:embed/>
                    <p:pic>
                      <p:nvPicPr>
                        <p:cNvPr id="0" name="Picture 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371435" y="4961800"/>
                          <a:ext cx="1090121" cy="546583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2" name="Object 7"/>
            <p:cNvGraphicFramePr>
              <a:graphicFrameLocks noChangeAspect="1"/>
            </p:cNvGraphicFramePr>
            <p:nvPr/>
          </p:nvGraphicFramePr>
          <p:xfrm>
            <a:off x="3248190" y="4595531"/>
            <a:ext cx="1470275" cy="40445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35893" name="Equation" r:id="rId9" imgW="647640" imgH="177480" progId="Equation.3">
                    <p:embed/>
                  </p:oleObj>
                </mc:Choice>
                <mc:Fallback>
                  <p:oleObj name="Equation" r:id="rId9" imgW="647640" imgH="177480" progId="Equation.3">
                    <p:embed/>
                    <p:pic>
                      <p:nvPicPr>
                        <p:cNvPr id="0" name="Picture 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248190" y="4595531"/>
                          <a:ext cx="1470275" cy="404456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3" name="Rektangel 14"/>
            <p:cNvSpPr/>
            <p:nvPr/>
          </p:nvSpPr>
          <p:spPr>
            <a:xfrm>
              <a:off x="576262" y="4501762"/>
              <a:ext cx="3298572" cy="97596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buNone/>
              </a:pPr>
              <a:r>
                <a:rPr lang="sv-SE" sz="2600" dirty="0" smtClean="0">
                  <a:latin typeface="Arial" pitchFamily="34" charset="0"/>
                  <a:cs typeface="Arial" pitchFamily="34" charset="0"/>
                </a:rPr>
                <a:t>Stoichiometry:</a:t>
              </a:r>
              <a:endParaRPr lang="sv-SE" sz="2600" dirty="0" smtClean="0">
                <a:latin typeface="Arial" pitchFamily="34" charset="0"/>
                <a:cs typeface="Arial" pitchFamily="34" charset="0"/>
                <a:sym typeface="Wingdings"/>
              </a:endParaRPr>
            </a:p>
            <a:p>
              <a:pPr>
                <a:buNone/>
              </a:pPr>
              <a:r>
                <a:rPr lang="sv-SE" sz="2600" dirty="0" smtClean="0">
                  <a:latin typeface="Arial" pitchFamily="34" charset="0"/>
                  <a:cs typeface="Arial" pitchFamily="34" charset="0"/>
                  <a:sym typeface="Wingdings"/>
                </a:rPr>
                <a:t>Constant Volume:</a:t>
              </a:r>
            </a:p>
          </p:txBody>
        </p:sp>
      </p:grpSp>
      <p:sp>
        <p:nvSpPr>
          <p:cNvPr id="14" name="Rektangel 16"/>
          <p:cNvSpPr/>
          <p:nvPr/>
        </p:nvSpPr>
        <p:spPr>
          <a:xfrm>
            <a:off x="930275" y="3756167"/>
            <a:ext cx="1111202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buNone/>
            </a:pPr>
            <a:r>
              <a:rPr lang="sv-SE" sz="2600" b="1" dirty="0" err="1" smtClean="0">
                <a:latin typeface="Arial" pitchFamily="34" charset="0"/>
                <a:cs typeface="Arial" pitchFamily="34" charset="0"/>
                <a:sym typeface="Wingdings"/>
              </a:rPr>
              <a:t>Batch</a:t>
            </a:r>
            <a:endParaRPr lang="sv-SE" sz="2600" b="1" dirty="0" smtClean="0">
              <a:latin typeface="Arial" pitchFamily="34" charset="0"/>
              <a:cs typeface="Arial" pitchFamily="34" charset="0"/>
              <a:sym typeface="Wingding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4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ln w="12700">
                  <a:noFill/>
                  <a:prstDash val="solid"/>
                </a:ln>
                <a:solidFill>
                  <a:srgbClr val="00B0F0"/>
                </a:solidFill>
              </a:rPr>
              <a:t>Batch Reactor </a:t>
            </a:r>
            <a:r>
              <a:rPr lang="en-US" b="1" dirty="0" smtClean="0">
                <a:ln w="12700">
                  <a:noFill/>
                  <a:prstDash val="solid"/>
                </a:ln>
                <a:solidFill>
                  <a:schemeClr val="tx1"/>
                </a:solidFill>
              </a:rPr>
              <a:t>- Example</a:t>
            </a:r>
            <a:endParaRPr lang="en-US" b="1" dirty="0">
              <a:solidFill>
                <a:srgbClr val="0CA413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F6196-B9CE-5843-91C1-69A8589C669B}" type="slidenum">
              <a:rPr lang="sv-SE" smtClean="0"/>
              <a:pPr/>
              <a:t>23</a:t>
            </a:fld>
            <a:endParaRPr lang="sv-SE"/>
          </a:p>
        </p:txBody>
      </p:sp>
      <p:graphicFrame>
        <p:nvGraphicFramePr>
          <p:cNvPr id="15" name="Object 2"/>
          <p:cNvGraphicFramePr>
            <a:graphicFrameLocks noChangeAspect="1"/>
          </p:cNvGraphicFramePr>
          <p:nvPr/>
        </p:nvGraphicFramePr>
        <p:xfrm>
          <a:off x="930275" y="1844675"/>
          <a:ext cx="4776788" cy="1325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6914" name="Equation" r:id="rId3" imgW="2247840" imgH="622080" progId="Equation.3">
                  <p:embed/>
                </p:oleObj>
              </mc:Choice>
              <mc:Fallback>
                <p:oleObj name="Equation" r:id="rId3" imgW="2247840" imgH="622080" progId="Equation.3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30275" y="1844675"/>
                        <a:ext cx="4776788" cy="13255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6"/>
          <p:cNvGraphicFramePr>
            <a:graphicFrameLocks noChangeAspect="1"/>
          </p:cNvGraphicFramePr>
          <p:nvPr/>
        </p:nvGraphicFramePr>
        <p:xfrm>
          <a:off x="930275" y="3710500"/>
          <a:ext cx="4668838" cy="947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6915" name="Equation" r:id="rId5" imgW="2197080" imgH="444240" progId="Equation.3">
                  <p:embed/>
                </p:oleObj>
              </mc:Choice>
              <mc:Fallback>
                <p:oleObj name="Equation" r:id="rId5" imgW="2197080" imgH="444240" progId="Equation.3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30275" y="3710500"/>
                        <a:ext cx="4668838" cy="9477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7" name="Grupp 19"/>
          <p:cNvGrpSpPr/>
          <p:nvPr/>
        </p:nvGrpSpPr>
        <p:grpSpPr>
          <a:xfrm>
            <a:off x="946150" y="5057490"/>
            <a:ext cx="1727200" cy="436827"/>
            <a:chOff x="863601" y="4911455"/>
            <a:chExt cx="1727200" cy="436827"/>
          </a:xfrm>
        </p:grpSpPr>
        <p:graphicFrame>
          <p:nvGraphicFramePr>
            <p:cNvPr id="18" name="Object 7"/>
            <p:cNvGraphicFramePr>
              <a:graphicFrameLocks noChangeAspect="1"/>
            </p:cNvGraphicFramePr>
            <p:nvPr/>
          </p:nvGraphicFramePr>
          <p:xfrm>
            <a:off x="890589" y="4962540"/>
            <a:ext cx="1565275" cy="3810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36916" name="Equation" r:id="rId7" imgW="736600" imgH="177800" progId="Equation.3">
                    <p:embed/>
                  </p:oleObj>
                </mc:Choice>
                <mc:Fallback>
                  <p:oleObj name="Equation" r:id="rId7" imgW="736600" imgH="177800" progId="Equation.3">
                    <p:embed/>
                    <p:pic>
                      <p:nvPicPr>
                        <p:cNvPr id="0" name="Picture 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890589" y="4962540"/>
                          <a:ext cx="1565275" cy="3810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9" name="Rektangel 18"/>
            <p:cNvSpPr/>
            <p:nvPr/>
          </p:nvSpPr>
          <p:spPr>
            <a:xfrm>
              <a:off x="863601" y="4911455"/>
              <a:ext cx="1727200" cy="436827"/>
            </a:xfrm>
            <a:prstGeom prst="rect">
              <a:avLst/>
            </a:prstGeom>
            <a:noFill/>
            <a:ln>
              <a:solidFill>
                <a:schemeClr val="accent5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Flow System – </a:t>
            </a:r>
            <a:r>
              <a:rPr lang="en-US" b="1" dirty="0" err="1" smtClean="0">
                <a:solidFill>
                  <a:srgbClr val="0CA413"/>
                </a:solidFill>
              </a:rPr>
              <a:t>Stoichiometry</a:t>
            </a:r>
            <a:r>
              <a:rPr lang="en-US" b="1" dirty="0" smtClean="0">
                <a:solidFill>
                  <a:srgbClr val="0CA413"/>
                </a:solidFill>
              </a:rPr>
              <a:t> Table</a:t>
            </a:r>
            <a:endParaRPr lang="en-US" b="1" dirty="0">
              <a:solidFill>
                <a:srgbClr val="0CA413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F6196-B9CE-5843-91C1-69A8589C669B}" type="slidenum">
              <a:rPr lang="sv-SE" smtClean="0"/>
              <a:pPr/>
              <a:t>24</a:t>
            </a:fld>
            <a:endParaRPr lang="sv-SE"/>
          </a:p>
        </p:txBody>
      </p:sp>
      <p:graphicFrame>
        <p:nvGraphicFramePr>
          <p:cNvPr id="8" name="Tabell 22"/>
          <p:cNvGraphicFramePr>
            <a:graphicFrameLocks noGrp="1"/>
          </p:cNvGraphicFramePr>
          <p:nvPr/>
        </p:nvGraphicFramePr>
        <p:xfrm>
          <a:off x="603505" y="4280695"/>
          <a:ext cx="8229599" cy="48851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231899"/>
                <a:gridCol w="1206500"/>
                <a:gridCol w="1968500"/>
                <a:gridCol w="1244600"/>
                <a:gridCol w="2578100"/>
              </a:tblGrid>
              <a:tr h="402688">
                <a:tc>
                  <a:txBody>
                    <a:bodyPr/>
                    <a:lstStyle/>
                    <a:p>
                      <a:pPr algn="ctr"/>
                      <a:r>
                        <a:rPr lang="sv-SE" sz="2400" dirty="0" smtClean="0"/>
                        <a:t>A</a:t>
                      </a:r>
                      <a:endParaRPr lang="sv-SE" sz="2400" dirty="0"/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2400" dirty="0" smtClean="0"/>
                        <a:t>A</a:t>
                      </a:r>
                      <a:endParaRPr lang="sv-SE" sz="2400" dirty="0"/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2400" dirty="0" smtClean="0"/>
                        <a:t>F</a:t>
                      </a:r>
                      <a:r>
                        <a:rPr lang="sv-SE" sz="2400" baseline="-25000" dirty="0" smtClean="0"/>
                        <a:t>A0</a:t>
                      </a:r>
                      <a:endParaRPr lang="sv-SE" sz="2400" dirty="0"/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2400" dirty="0" smtClean="0"/>
                        <a:t>-F</a:t>
                      </a:r>
                      <a:r>
                        <a:rPr lang="sv-SE" sz="2400" baseline="-25000" dirty="0" smtClean="0"/>
                        <a:t>A0</a:t>
                      </a:r>
                      <a:r>
                        <a:rPr lang="sv-SE" sz="2400" baseline="0" dirty="0" smtClean="0"/>
                        <a:t>X</a:t>
                      </a:r>
                      <a:endParaRPr lang="sv-SE" sz="2400" dirty="0" smtClean="0"/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2400" dirty="0" smtClean="0"/>
                        <a:t>F</a:t>
                      </a:r>
                      <a:r>
                        <a:rPr lang="sv-SE" sz="2400" baseline="-25000" dirty="0" smtClean="0"/>
                        <a:t>A</a:t>
                      </a:r>
                      <a:r>
                        <a:rPr lang="sv-SE" sz="2400" baseline="0" dirty="0" smtClean="0"/>
                        <a:t>=</a:t>
                      </a:r>
                      <a:r>
                        <a:rPr lang="sv-SE" sz="2400" dirty="0" smtClean="0"/>
                        <a:t>F</a:t>
                      </a:r>
                      <a:r>
                        <a:rPr lang="sv-SE" sz="2400" baseline="-25000" dirty="0" smtClean="0"/>
                        <a:t>A0</a:t>
                      </a:r>
                      <a:r>
                        <a:rPr lang="sv-SE" sz="2400" baseline="0" dirty="0" smtClean="0"/>
                        <a:t>(1-X)</a:t>
                      </a:r>
                      <a:endParaRPr lang="sv-SE" sz="2400" dirty="0" smtClean="0"/>
                    </a:p>
                  </a:txBody>
                  <a:tcPr marL="122753" marR="122753" marT="61376" marB="61376"/>
                </a:tc>
              </a:tr>
            </a:tbl>
          </a:graphicData>
        </a:graphic>
      </p:graphicFrame>
      <p:graphicFrame>
        <p:nvGraphicFramePr>
          <p:cNvPr id="9" name="Tabell 21"/>
          <p:cNvGraphicFramePr>
            <a:graphicFrameLocks noGrp="1"/>
          </p:cNvGraphicFramePr>
          <p:nvPr/>
        </p:nvGraphicFramePr>
        <p:xfrm>
          <a:off x="603505" y="3792183"/>
          <a:ext cx="8229599" cy="42755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231899"/>
                <a:gridCol w="1206500"/>
                <a:gridCol w="1968500"/>
                <a:gridCol w="1244600"/>
                <a:gridCol w="2578100"/>
              </a:tblGrid>
              <a:tr h="402688">
                <a:tc>
                  <a:txBody>
                    <a:bodyPr/>
                    <a:lstStyle/>
                    <a:p>
                      <a:pPr algn="ctr"/>
                      <a:r>
                        <a:rPr lang="sv-SE" sz="2000" b="1" u="sng" dirty="0" smtClean="0">
                          <a:latin typeface="Arial" pitchFamily="34" charset="0"/>
                          <a:cs typeface="Arial" pitchFamily="34" charset="0"/>
                        </a:rPr>
                        <a:t>Species</a:t>
                      </a:r>
                      <a:endParaRPr lang="sv-SE" sz="2000" b="1" u="sng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2000" b="1" u="sng" dirty="0" smtClean="0">
                          <a:latin typeface="Arial" pitchFamily="34" charset="0"/>
                          <a:cs typeface="Arial" pitchFamily="34" charset="0"/>
                        </a:rPr>
                        <a:t>Symbol</a:t>
                      </a:r>
                      <a:endParaRPr lang="sv-SE" sz="2000" b="1" u="sng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2000" b="1" u="sng" dirty="0" err="1" smtClean="0">
                          <a:latin typeface="Arial" pitchFamily="34" charset="0"/>
                          <a:cs typeface="Arial" pitchFamily="34" charset="0"/>
                        </a:rPr>
                        <a:t>Reactor</a:t>
                      </a:r>
                      <a:r>
                        <a:rPr lang="sv-SE" sz="2000" b="1" u="sng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sv-SE" sz="2000" b="1" u="sng" dirty="0" err="1" smtClean="0">
                          <a:latin typeface="Arial" pitchFamily="34" charset="0"/>
                          <a:cs typeface="Arial" pitchFamily="34" charset="0"/>
                        </a:rPr>
                        <a:t>Feed</a:t>
                      </a:r>
                      <a:endParaRPr lang="sv-SE" sz="2000" b="1" u="sng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2000" b="1" u="sng" dirty="0" smtClean="0">
                          <a:latin typeface="Arial" pitchFamily="34" charset="0"/>
                          <a:cs typeface="Arial" pitchFamily="34" charset="0"/>
                        </a:rPr>
                        <a:t>Change</a:t>
                      </a:r>
                      <a:endParaRPr lang="sv-SE" sz="2000" b="1" u="sng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2000" b="1" u="sng" dirty="0" err="1" smtClean="0">
                          <a:latin typeface="Arial" pitchFamily="34" charset="0"/>
                          <a:cs typeface="Arial" pitchFamily="34" charset="0"/>
                        </a:rPr>
                        <a:t>Reactor</a:t>
                      </a:r>
                      <a:r>
                        <a:rPr lang="sv-SE" sz="2000" b="1" u="sng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sv-SE" sz="2000" b="1" u="sng" dirty="0" err="1" smtClean="0">
                          <a:latin typeface="Arial" pitchFamily="34" charset="0"/>
                          <a:cs typeface="Arial" pitchFamily="34" charset="0"/>
                        </a:rPr>
                        <a:t>Effluent</a:t>
                      </a:r>
                      <a:endParaRPr lang="sv-SE" sz="2000" b="1" u="sng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2753" marR="122753" marT="61376" marB="61376"/>
                </a:tc>
              </a:tr>
            </a:tbl>
          </a:graphicData>
        </a:graphic>
      </p:graphicFrame>
      <p:graphicFrame>
        <p:nvGraphicFramePr>
          <p:cNvPr id="10" name="Tabell 2"/>
          <p:cNvGraphicFramePr>
            <a:graphicFrameLocks noGrp="1"/>
          </p:cNvGraphicFramePr>
          <p:nvPr/>
        </p:nvGraphicFramePr>
        <p:xfrm>
          <a:off x="603505" y="4865311"/>
          <a:ext cx="8229599" cy="48851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231899"/>
                <a:gridCol w="1206500"/>
                <a:gridCol w="1863726"/>
                <a:gridCol w="1349374"/>
                <a:gridCol w="2578100"/>
              </a:tblGrid>
              <a:tr h="402688">
                <a:tc>
                  <a:txBody>
                    <a:bodyPr/>
                    <a:lstStyle/>
                    <a:p>
                      <a:pPr algn="ctr"/>
                      <a:r>
                        <a:rPr lang="sv-SE" sz="2400" dirty="0" smtClean="0"/>
                        <a:t>B</a:t>
                      </a:r>
                      <a:endParaRPr lang="sv-SE" sz="2400" dirty="0"/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2400" dirty="0" smtClean="0"/>
                        <a:t>B</a:t>
                      </a:r>
                      <a:endParaRPr lang="sv-SE" sz="2400" dirty="0"/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2400" dirty="0" smtClean="0"/>
                        <a:t>F</a:t>
                      </a:r>
                      <a:r>
                        <a:rPr lang="sv-SE" sz="2400" baseline="-25000" dirty="0" smtClean="0"/>
                        <a:t>B0</a:t>
                      </a:r>
                      <a:r>
                        <a:rPr lang="sv-SE" sz="2400" baseline="0" dirty="0" smtClean="0"/>
                        <a:t>=F</a:t>
                      </a:r>
                      <a:r>
                        <a:rPr lang="sv-SE" sz="2400" baseline="-25000" dirty="0" smtClean="0"/>
                        <a:t>A0</a:t>
                      </a:r>
                      <a:r>
                        <a:rPr lang="sv-SE" sz="2400" baseline="0" dirty="0" smtClean="0"/>
                        <a:t>Θ</a:t>
                      </a:r>
                      <a:r>
                        <a:rPr lang="sv-SE" sz="2400" baseline="-25000" dirty="0" smtClean="0"/>
                        <a:t>B</a:t>
                      </a:r>
                      <a:endParaRPr lang="sv-SE" sz="2400" dirty="0"/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2400" dirty="0" smtClean="0"/>
                        <a:t>-b/aF</a:t>
                      </a:r>
                      <a:r>
                        <a:rPr lang="sv-SE" sz="2400" baseline="-25000" dirty="0" smtClean="0"/>
                        <a:t>A0</a:t>
                      </a:r>
                      <a:r>
                        <a:rPr lang="sv-SE" sz="2400" baseline="0" dirty="0" smtClean="0"/>
                        <a:t>X</a:t>
                      </a:r>
                      <a:endParaRPr lang="sv-SE" sz="2400" dirty="0" smtClean="0"/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2400" dirty="0" smtClean="0"/>
                        <a:t>F</a:t>
                      </a:r>
                      <a:r>
                        <a:rPr lang="sv-SE" sz="2400" baseline="-25000" dirty="0" smtClean="0"/>
                        <a:t>B</a:t>
                      </a:r>
                      <a:r>
                        <a:rPr lang="sv-SE" sz="2400" baseline="0" dirty="0" smtClean="0"/>
                        <a:t>=</a:t>
                      </a:r>
                      <a:r>
                        <a:rPr lang="sv-SE" sz="2400" dirty="0" smtClean="0"/>
                        <a:t>F</a:t>
                      </a:r>
                      <a:r>
                        <a:rPr lang="sv-SE" sz="2400" baseline="-25000" dirty="0" smtClean="0"/>
                        <a:t>A0</a:t>
                      </a:r>
                      <a:r>
                        <a:rPr lang="sv-SE" sz="2400" baseline="0" dirty="0" smtClean="0"/>
                        <a:t>(Θ</a:t>
                      </a:r>
                      <a:r>
                        <a:rPr lang="sv-SE" sz="2400" baseline="-25000" dirty="0" smtClean="0"/>
                        <a:t>B</a:t>
                      </a:r>
                      <a:r>
                        <a:rPr lang="sv-SE" sz="2400" baseline="0" dirty="0" smtClean="0"/>
                        <a:t>-b/aX)</a:t>
                      </a:r>
                      <a:endParaRPr lang="sv-SE" sz="2400" dirty="0" smtClean="0"/>
                    </a:p>
                  </a:txBody>
                  <a:tcPr marL="122753" marR="122753" marT="61376" marB="61376"/>
                </a:tc>
              </a:tr>
            </a:tbl>
          </a:graphicData>
        </a:graphic>
      </p:graphicFrame>
      <p:grpSp>
        <p:nvGrpSpPr>
          <p:cNvPr id="11" name="Grupp 15"/>
          <p:cNvGrpSpPr/>
          <p:nvPr/>
        </p:nvGrpSpPr>
        <p:grpSpPr>
          <a:xfrm>
            <a:off x="914400" y="5632185"/>
            <a:ext cx="4711368" cy="708060"/>
            <a:chOff x="457200" y="5430858"/>
            <a:chExt cx="4711368" cy="708060"/>
          </a:xfrm>
        </p:grpSpPr>
        <p:graphicFrame>
          <p:nvGraphicFramePr>
            <p:cNvPr id="12" name="Object 4"/>
            <p:cNvGraphicFramePr>
              <a:graphicFrameLocks noChangeAspect="1"/>
            </p:cNvGraphicFramePr>
            <p:nvPr/>
          </p:nvGraphicFramePr>
          <p:xfrm>
            <a:off x="1716239" y="5430858"/>
            <a:ext cx="3452329" cy="70806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37927" name="Equation" r:id="rId3" imgW="1917700" imgH="393700" progId="Equation.3">
                    <p:embed/>
                  </p:oleObj>
                </mc:Choice>
                <mc:Fallback>
                  <p:oleObj name="Equation" r:id="rId3" imgW="1917700" imgH="393700" progId="Equation.3">
                    <p:embed/>
                    <p:pic>
                      <p:nvPicPr>
                        <p:cNvPr id="0" name="Object 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716239" y="5430858"/>
                          <a:ext cx="3452329" cy="70806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3" name="Rektangel 18"/>
            <p:cNvSpPr/>
            <p:nvPr/>
          </p:nvSpPr>
          <p:spPr>
            <a:xfrm>
              <a:off x="457200" y="5430858"/>
              <a:ext cx="1260281" cy="492443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>
                <a:buNone/>
              </a:pPr>
              <a:r>
                <a:rPr lang="sv-SE" sz="2600" dirty="0" err="1" smtClean="0">
                  <a:latin typeface="Arial" pitchFamily="34" charset="0"/>
                  <a:cs typeface="Arial" pitchFamily="34" charset="0"/>
                </a:rPr>
                <a:t>Where</a:t>
              </a:r>
              <a:r>
                <a:rPr lang="sv-SE" sz="2600" dirty="0" smtClean="0">
                  <a:latin typeface="Arial" pitchFamily="34" charset="0"/>
                  <a:cs typeface="Arial" pitchFamily="34" charset="0"/>
                </a:rPr>
                <a:t>:</a:t>
              </a:r>
            </a:p>
          </p:txBody>
        </p:sp>
      </p:grpSp>
      <p:pic>
        <p:nvPicPr>
          <p:cNvPr id="14" name="Picture 3"/>
          <p:cNvPicPr>
            <a:picLocks noChangeAspect="1" noChangeArrowheads="1"/>
          </p:cNvPicPr>
          <p:nvPr/>
        </p:nvPicPr>
        <p:blipFill>
          <a:blip r:embed="rId5">
            <a:lum bright="-10000" contrast="20000"/>
          </a:blip>
          <a:srcRect/>
          <a:stretch>
            <a:fillRect/>
          </a:stretch>
        </p:blipFill>
        <p:spPr bwMode="auto">
          <a:xfrm>
            <a:off x="603504" y="1459973"/>
            <a:ext cx="7540625" cy="243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Flow System – </a:t>
            </a:r>
            <a:r>
              <a:rPr lang="en-US" b="1" dirty="0" err="1" smtClean="0">
                <a:solidFill>
                  <a:srgbClr val="0CA413"/>
                </a:solidFill>
              </a:rPr>
              <a:t>Stoichiometry</a:t>
            </a:r>
            <a:r>
              <a:rPr lang="en-US" b="1" dirty="0" smtClean="0">
                <a:solidFill>
                  <a:srgbClr val="0CA413"/>
                </a:solidFill>
              </a:rPr>
              <a:t> Table</a:t>
            </a:r>
            <a:endParaRPr lang="en-US" b="1" dirty="0">
              <a:solidFill>
                <a:srgbClr val="0CA413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F6196-B9CE-5843-91C1-69A8589C669B}" type="slidenum">
              <a:rPr lang="sv-SE" smtClean="0"/>
              <a:pPr/>
              <a:t>25</a:t>
            </a:fld>
            <a:endParaRPr lang="sv-SE"/>
          </a:p>
        </p:txBody>
      </p:sp>
      <p:graphicFrame>
        <p:nvGraphicFramePr>
          <p:cNvPr id="11" name="Tabell 21"/>
          <p:cNvGraphicFramePr>
            <a:graphicFrameLocks noGrp="1"/>
          </p:cNvGraphicFramePr>
          <p:nvPr/>
        </p:nvGraphicFramePr>
        <p:xfrm>
          <a:off x="800100" y="1627751"/>
          <a:ext cx="8229599" cy="42755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231899"/>
                <a:gridCol w="1206500"/>
                <a:gridCol w="1968500"/>
                <a:gridCol w="1244600"/>
                <a:gridCol w="2578100"/>
              </a:tblGrid>
              <a:tr h="402688">
                <a:tc>
                  <a:txBody>
                    <a:bodyPr/>
                    <a:lstStyle/>
                    <a:p>
                      <a:pPr algn="ctr"/>
                      <a:r>
                        <a:rPr lang="sv-SE" sz="2000" b="0" u="sng" dirty="0" smtClean="0">
                          <a:latin typeface="Arial" pitchFamily="34" charset="0"/>
                          <a:cs typeface="Arial" pitchFamily="34" charset="0"/>
                        </a:rPr>
                        <a:t>Species</a:t>
                      </a:r>
                      <a:endParaRPr lang="sv-SE" sz="2000" b="0" u="sng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2000" b="0" u="sng" dirty="0" smtClean="0">
                          <a:latin typeface="Arial" pitchFamily="34" charset="0"/>
                          <a:cs typeface="Arial" pitchFamily="34" charset="0"/>
                        </a:rPr>
                        <a:t>Symbol</a:t>
                      </a:r>
                      <a:endParaRPr lang="sv-SE" sz="2000" b="0" u="sng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2000" b="0" u="sng" dirty="0" err="1" smtClean="0">
                          <a:latin typeface="Arial" pitchFamily="34" charset="0"/>
                          <a:cs typeface="Arial" pitchFamily="34" charset="0"/>
                        </a:rPr>
                        <a:t>Reactor</a:t>
                      </a:r>
                      <a:r>
                        <a:rPr lang="sv-SE" sz="2000" b="0" u="sng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sv-SE" sz="2000" b="0" u="sng" dirty="0" err="1" smtClean="0">
                          <a:latin typeface="Arial" pitchFamily="34" charset="0"/>
                          <a:cs typeface="Arial" pitchFamily="34" charset="0"/>
                        </a:rPr>
                        <a:t>Feed</a:t>
                      </a:r>
                      <a:endParaRPr lang="sv-SE" sz="2000" b="0" u="sng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2000" b="0" u="sng" dirty="0" smtClean="0">
                          <a:latin typeface="Arial" pitchFamily="34" charset="0"/>
                          <a:cs typeface="Arial" pitchFamily="34" charset="0"/>
                        </a:rPr>
                        <a:t>Change</a:t>
                      </a:r>
                      <a:endParaRPr lang="sv-SE" sz="2000" b="0" u="sng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2000" b="0" u="sng" dirty="0" err="1" smtClean="0">
                          <a:latin typeface="Arial" pitchFamily="34" charset="0"/>
                          <a:cs typeface="Arial" pitchFamily="34" charset="0"/>
                        </a:rPr>
                        <a:t>Reactor</a:t>
                      </a:r>
                      <a:r>
                        <a:rPr lang="sv-SE" sz="2000" b="0" u="sng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sv-SE" sz="2000" b="0" u="sng" dirty="0" err="1" smtClean="0">
                          <a:latin typeface="Arial" pitchFamily="34" charset="0"/>
                          <a:cs typeface="Arial" pitchFamily="34" charset="0"/>
                        </a:rPr>
                        <a:t>Effluent</a:t>
                      </a:r>
                      <a:endParaRPr lang="sv-SE" sz="2000" b="0" u="sng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2753" marR="122753" marT="61376" marB="61376"/>
                </a:tc>
              </a:tr>
            </a:tbl>
          </a:graphicData>
        </a:graphic>
      </p:graphicFrame>
      <p:grpSp>
        <p:nvGrpSpPr>
          <p:cNvPr id="15" name="Grupp 15"/>
          <p:cNvGrpSpPr/>
          <p:nvPr/>
        </p:nvGrpSpPr>
        <p:grpSpPr>
          <a:xfrm>
            <a:off x="701495" y="4802981"/>
            <a:ext cx="4757738" cy="776288"/>
            <a:chOff x="457200" y="5396773"/>
            <a:chExt cx="4757738" cy="776288"/>
          </a:xfrm>
        </p:grpSpPr>
        <p:graphicFrame>
          <p:nvGraphicFramePr>
            <p:cNvPr id="16" name="Object 4"/>
            <p:cNvGraphicFramePr>
              <a:graphicFrameLocks noChangeAspect="1"/>
            </p:cNvGraphicFramePr>
            <p:nvPr/>
          </p:nvGraphicFramePr>
          <p:xfrm>
            <a:off x="1670050" y="5396773"/>
            <a:ext cx="3544888" cy="77628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38959" name="Equation" r:id="rId3" imgW="1968480" imgH="431640" progId="Equation.3">
                    <p:embed/>
                  </p:oleObj>
                </mc:Choice>
                <mc:Fallback>
                  <p:oleObj name="Equation" r:id="rId3" imgW="1968480" imgH="431640" progId="Equation.3">
                    <p:embed/>
                    <p:pic>
                      <p:nvPicPr>
                        <p:cNvPr id="0" name="Object 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670050" y="5396773"/>
                          <a:ext cx="3544888" cy="77628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7" name="Rektangel 18"/>
            <p:cNvSpPr/>
            <p:nvPr/>
          </p:nvSpPr>
          <p:spPr>
            <a:xfrm>
              <a:off x="457200" y="5430858"/>
              <a:ext cx="1260281" cy="492443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>
                <a:buNone/>
              </a:pPr>
              <a:r>
                <a:rPr lang="sv-SE" sz="2600" dirty="0" err="1" smtClean="0">
                  <a:latin typeface="Arial" pitchFamily="34" charset="0"/>
                  <a:cs typeface="Arial" pitchFamily="34" charset="0"/>
                </a:rPr>
                <a:t>Where</a:t>
              </a:r>
              <a:r>
                <a:rPr lang="sv-SE" sz="2600" dirty="0" smtClean="0">
                  <a:latin typeface="Arial" pitchFamily="34" charset="0"/>
                  <a:cs typeface="Arial" pitchFamily="34" charset="0"/>
                </a:rPr>
                <a:t>:</a:t>
              </a:r>
            </a:p>
          </p:txBody>
        </p:sp>
      </p:grpSp>
      <p:graphicFrame>
        <p:nvGraphicFramePr>
          <p:cNvPr id="18" name="Tabell 9"/>
          <p:cNvGraphicFramePr>
            <a:graphicFrameLocks noGrp="1"/>
          </p:cNvGraphicFramePr>
          <p:nvPr/>
        </p:nvGraphicFramePr>
        <p:xfrm>
          <a:off x="927101" y="3080587"/>
          <a:ext cx="8026400" cy="97702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66140"/>
                <a:gridCol w="1077619"/>
                <a:gridCol w="1944668"/>
                <a:gridCol w="1498757"/>
                <a:gridCol w="2539216"/>
              </a:tblGrid>
              <a:tr h="402688">
                <a:tc>
                  <a:txBody>
                    <a:bodyPr/>
                    <a:lstStyle/>
                    <a:p>
                      <a:pPr algn="ctr"/>
                      <a:r>
                        <a:rPr lang="sv-SE" sz="2400" dirty="0" smtClean="0">
                          <a:latin typeface="Arial" pitchFamily="34" charset="0"/>
                          <a:cs typeface="Arial" pitchFamily="34" charset="0"/>
                        </a:rPr>
                        <a:t>Inert</a:t>
                      </a:r>
                      <a:endParaRPr lang="sv-SE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2400" dirty="0" smtClean="0">
                          <a:latin typeface="Arial" pitchFamily="34" charset="0"/>
                          <a:cs typeface="Arial" pitchFamily="34" charset="0"/>
                        </a:rPr>
                        <a:t>I</a:t>
                      </a:r>
                      <a:endParaRPr lang="sv-SE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2400" dirty="0" smtClean="0">
                          <a:latin typeface="Arial" pitchFamily="34" charset="0"/>
                          <a:cs typeface="Arial" pitchFamily="34" charset="0"/>
                        </a:rPr>
                        <a:t>F</a:t>
                      </a:r>
                      <a:r>
                        <a:rPr lang="sv-SE" sz="2400" baseline="-25000" dirty="0" smtClean="0">
                          <a:latin typeface="Arial" pitchFamily="34" charset="0"/>
                          <a:cs typeface="Arial" pitchFamily="34" charset="0"/>
                        </a:rPr>
                        <a:t>I0</a:t>
                      </a:r>
                      <a:r>
                        <a:rPr lang="sv-SE" sz="2400" baseline="0" dirty="0" smtClean="0">
                          <a:latin typeface="Arial" pitchFamily="34" charset="0"/>
                          <a:cs typeface="Arial" pitchFamily="34" charset="0"/>
                        </a:rPr>
                        <a:t>=</a:t>
                      </a:r>
                      <a:r>
                        <a:rPr lang="sv-SE" sz="2400" baseline="-25000" dirty="0" smtClean="0">
                          <a:latin typeface="Arial" pitchFamily="34" charset="0"/>
                          <a:cs typeface="Arial" pitchFamily="34" charset="0"/>
                        </a:rPr>
                        <a:t>A0</a:t>
                      </a:r>
                      <a:r>
                        <a:rPr lang="sv-SE" sz="2400" baseline="0" dirty="0" smtClean="0">
                          <a:latin typeface="Arial" pitchFamily="34" charset="0"/>
                          <a:cs typeface="Arial" pitchFamily="34" charset="0"/>
                        </a:rPr>
                        <a:t>Θ</a:t>
                      </a:r>
                      <a:r>
                        <a:rPr lang="sv-SE" sz="2400" baseline="-25000" dirty="0" smtClean="0">
                          <a:latin typeface="Arial" pitchFamily="34" charset="0"/>
                          <a:cs typeface="Arial" pitchFamily="34" charset="0"/>
                        </a:rPr>
                        <a:t>I</a:t>
                      </a:r>
                      <a:endParaRPr lang="sv-SE" sz="2400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2753" marR="122753" marT="61376" marB="61376"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2400" dirty="0" smtClean="0">
                          <a:latin typeface="Arial" pitchFamily="34" charset="0"/>
                          <a:cs typeface="Arial" pitchFamily="34" charset="0"/>
                        </a:rPr>
                        <a:t>----------</a:t>
                      </a:r>
                      <a:endParaRPr lang="sv-SE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2400" dirty="0" smtClean="0">
                          <a:latin typeface="Arial" pitchFamily="34" charset="0"/>
                          <a:cs typeface="Arial" pitchFamily="34" charset="0"/>
                        </a:rPr>
                        <a:t>F</a:t>
                      </a:r>
                      <a:r>
                        <a:rPr lang="sv-SE" sz="2400" baseline="-25000" dirty="0" smtClean="0">
                          <a:latin typeface="Arial" pitchFamily="34" charset="0"/>
                          <a:cs typeface="Arial" pitchFamily="34" charset="0"/>
                        </a:rPr>
                        <a:t>I</a:t>
                      </a:r>
                      <a:r>
                        <a:rPr lang="sv-SE" sz="2400" baseline="0" dirty="0" smtClean="0">
                          <a:latin typeface="Arial" pitchFamily="34" charset="0"/>
                          <a:cs typeface="Arial" pitchFamily="34" charset="0"/>
                        </a:rPr>
                        <a:t>=</a:t>
                      </a:r>
                      <a:r>
                        <a:rPr lang="sv-SE" sz="2400" dirty="0" smtClean="0">
                          <a:latin typeface="Arial" pitchFamily="34" charset="0"/>
                          <a:cs typeface="Arial" pitchFamily="34" charset="0"/>
                        </a:rPr>
                        <a:t>F</a:t>
                      </a:r>
                      <a:r>
                        <a:rPr lang="sv-SE" sz="2400" baseline="-25000" dirty="0" smtClean="0">
                          <a:latin typeface="Arial" pitchFamily="34" charset="0"/>
                          <a:cs typeface="Arial" pitchFamily="34" charset="0"/>
                        </a:rPr>
                        <a:t>A0</a:t>
                      </a:r>
                      <a:r>
                        <a:rPr lang="sv-SE" sz="2400" baseline="0" dirty="0" smtClean="0">
                          <a:latin typeface="Arial" pitchFamily="34" charset="0"/>
                          <a:cs typeface="Arial" pitchFamily="34" charset="0"/>
                        </a:rPr>
                        <a:t>Θ</a:t>
                      </a:r>
                      <a:r>
                        <a:rPr lang="sv-SE" sz="2400" baseline="-25000" dirty="0" smtClean="0">
                          <a:latin typeface="Arial" pitchFamily="34" charset="0"/>
                          <a:cs typeface="Arial" pitchFamily="34" charset="0"/>
                        </a:rPr>
                        <a:t>I</a:t>
                      </a:r>
                      <a:endParaRPr lang="sv-SE" sz="2400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2753" marR="122753" marT="61376" marB="61376"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2688">
                <a:tc>
                  <a:txBody>
                    <a:bodyPr/>
                    <a:lstStyle/>
                    <a:p>
                      <a:endParaRPr lang="sv-SE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endParaRPr lang="sv-SE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2400" dirty="0" smtClean="0">
                          <a:latin typeface="Arial" pitchFamily="34" charset="0"/>
                          <a:cs typeface="Arial" pitchFamily="34" charset="0"/>
                        </a:rPr>
                        <a:t>F</a:t>
                      </a:r>
                      <a:r>
                        <a:rPr lang="sv-SE" sz="2400" baseline="-25000" dirty="0" smtClean="0">
                          <a:latin typeface="Arial" pitchFamily="34" charset="0"/>
                          <a:cs typeface="Arial" pitchFamily="34" charset="0"/>
                        </a:rPr>
                        <a:t>T0</a:t>
                      </a:r>
                      <a:endParaRPr lang="sv-SE" sz="2400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2753" marR="122753" marT="61376" marB="61376"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v-SE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2400" dirty="0" smtClean="0">
                          <a:latin typeface="Arial" pitchFamily="34" charset="0"/>
                          <a:cs typeface="Arial" pitchFamily="34" charset="0"/>
                        </a:rPr>
                        <a:t>F</a:t>
                      </a:r>
                      <a:r>
                        <a:rPr lang="sv-SE" sz="2400" baseline="-25000" dirty="0" smtClean="0">
                          <a:latin typeface="Arial" pitchFamily="34" charset="0"/>
                          <a:cs typeface="Arial" pitchFamily="34" charset="0"/>
                        </a:rPr>
                        <a:t>T</a:t>
                      </a:r>
                      <a:r>
                        <a:rPr lang="sv-SE" sz="2400" baseline="0" dirty="0" smtClean="0">
                          <a:latin typeface="Arial" pitchFamily="34" charset="0"/>
                          <a:cs typeface="Arial" pitchFamily="34" charset="0"/>
                        </a:rPr>
                        <a:t>=</a:t>
                      </a:r>
                      <a:r>
                        <a:rPr lang="sv-SE" sz="2400" dirty="0" smtClean="0">
                          <a:latin typeface="Arial" pitchFamily="34" charset="0"/>
                          <a:cs typeface="Arial" pitchFamily="34" charset="0"/>
                        </a:rPr>
                        <a:t>F</a:t>
                      </a:r>
                      <a:r>
                        <a:rPr lang="sv-SE" sz="2400" baseline="-25000" dirty="0" smtClean="0">
                          <a:latin typeface="Arial" pitchFamily="34" charset="0"/>
                          <a:cs typeface="Arial" pitchFamily="34" charset="0"/>
                        </a:rPr>
                        <a:t>T0</a:t>
                      </a:r>
                      <a:r>
                        <a:rPr lang="sv-SE" sz="2400" baseline="0" dirty="0" smtClean="0">
                          <a:latin typeface="Arial" pitchFamily="34" charset="0"/>
                          <a:cs typeface="Arial" pitchFamily="34" charset="0"/>
                        </a:rPr>
                        <a:t>+δF</a:t>
                      </a:r>
                      <a:r>
                        <a:rPr lang="sv-SE" sz="2400" baseline="-25000" dirty="0" smtClean="0">
                          <a:latin typeface="Arial" pitchFamily="34" charset="0"/>
                          <a:cs typeface="Arial" pitchFamily="34" charset="0"/>
                        </a:rPr>
                        <a:t>A0</a:t>
                      </a:r>
                      <a:r>
                        <a:rPr lang="sv-SE" sz="2400" baseline="0" dirty="0" smtClean="0">
                          <a:latin typeface="Arial" pitchFamily="34" charset="0"/>
                          <a:cs typeface="Arial" pitchFamily="34" charset="0"/>
                        </a:rPr>
                        <a:t>X</a:t>
                      </a:r>
                      <a:endParaRPr lang="sv-SE" sz="2400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2753" marR="122753" marT="61376" marB="61376"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</a:tbl>
          </a:graphicData>
        </a:graphic>
      </p:graphicFrame>
      <p:graphicFrame>
        <p:nvGraphicFramePr>
          <p:cNvPr id="19" name="Tabell 10"/>
          <p:cNvGraphicFramePr>
            <a:graphicFrameLocks noGrp="1"/>
          </p:cNvGraphicFramePr>
          <p:nvPr/>
        </p:nvGraphicFramePr>
        <p:xfrm>
          <a:off x="914400" y="2027363"/>
          <a:ext cx="8229599" cy="48851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90599"/>
                <a:gridCol w="1104900"/>
                <a:gridCol w="1993900"/>
                <a:gridCol w="1536700"/>
                <a:gridCol w="2603500"/>
              </a:tblGrid>
              <a:tr h="402688">
                <a:tc>
                  <a:txBody>
                    <a:bodyPr/>
                    <a:lstStyle/>
                    <a:p>
                      <a:pPr algn="ctr"/>
                      <a:r>
                        <a:rPr lang="sv-SE" sz="2400" dirty="0" smtClean="0"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endParaRPr lang="sv-SE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2400" dirty="0" smtClean="0"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endParaRPr lang="sv-SE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2400" dirty="0" smtClean="0">
                          <a:latin typeface="Arial" pitchFamily="34" charset="0"/>
                          <a:cs typeface="Arial" pitchFamily="34" charset="0"/>
                        </a:rPr>
                        <a:t>F</a:t>
                      </a:r>
                      <a:r>
                        <a:rPr lang="sv-SE" sz="2400" baseline="-25000" dirty="0" smtClean="0">
                          <a:latin typeface="Arial" pitchFamily="34" charset="0"/>
                          <a:cs typeface="Arial" pitchFamily="34" charset="0"/>
                        </a:rPr>
                        <a:t>C0</a:t>
                      </a:r>
                      <a:r>
                        <a:rPr lang="sv-SE" sz="2400" baseline="0" dirty="0" smtClean="0">
                          <a:latin typeface="Arial" pitchFamily="34" charset="0"/>
                          <a:cs typeface="Arial" pitchFamily="34" charset="0"/>
                        </a:rPr>
                        <a:t>=F</a:t>
                      </a:r>
                      <a:r>
                        <a:rPr lang="sv-SE" sz="2400" baseline="-25000" dirty="0" smtClean="0">
                          <a:latin typeface="Arial" pitchFamily="34" charset="0"/>
                          <a:cs typeface="Arial" pitchFamily="34" charset="0"/>
                        </a:rPr>
                        <a:t>A0</a:t>
                      </a:r>
                      <a:r>
                        <a:rPr lang="sv-SE" sz="2400" baseline="0" dirty="0" smtClean="0">
                          <a:latin typeface="Arial" pitchFamily="34" charset="0"/>
                          <a:cs typeface="Arial" pitchFamily="34" charset="0"/>
                        </a:rPr>
                        <a:t>Θ</a:t>
                      </a:r>
                      <a:r>
                        <a:rPr lang="sv-SE" sz="2400" baseline="-25000" dirty="0" smtClean="0"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endParaRPr lang="sv-SE" sz="2400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2400" dirty="0" smtClean="0">
                          <a:latin typeface="Arial" pitchFamily="34" charset="0"/>
                          <a:cs typeface="Arial" pitchFamily="34" charset="0"/>
                        </a:rPr>
                        <a:t>+c/aF</a:t>
                      </a:r>
                      <a:r>
                        <a:rPr lang="sv-SE" sz="2400" baseline="-25000" dirty="0" smtClean="0">
                          <a:latin typeface="Arial" pitchFamily="34" charset="0"/>
                          <a:cs typeface="Arial" pitchFamily="34" charset="0"/>
                        </a:rPr>
                        <a:t>A0</a:t>
                      </a:r>
                      <a:r>
                        <a:rPr lang="sv-SE" sz="2400" baseline="0" dirty="0" smtClean="0">
                          <a:latin typeface="Arial" pitchFamily="34" charset="0"/>
                          <a:cs typeface="Arial" pitchFamily="34" charset="0"/>
                        </a:rPr>
                        <a:t>X</a:t>
                      </a:r>
                      <a:endParaRPr lang="sv-SE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2400" dirty="0" smtClean="0">
                          <a:latin typeface="Arial" pitchFamily="34" charset="0"/>
                          <a:cs typeface="Arial" pitchFamily="34" charset="0"/>
                        </a:rPr>
                        <a:t>F</a:t>
                      </a:r>
                      <a:r>
                        <a:rPr lang="sv-SE" sz="2400" baseline="-25000" dirty="0" smtClean="0"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r>
                        <a:rPr lang="sv-SE" sz="2400" baseline="0" dirty="0" smtClean="0">
                          <a:latin typeface="Arial" pitchFamily="34" charset="0"/>
                          <a:cs typeface="Arial" pitchFamily="34" charset="0"/>
                        </a:rPr>
                        <a:t>=</a:t>
                      </a:r>
                      <a:r>
                        <a:rPr lang="sv-SE" sz="2400" dirty="0" smtClean="0">
                          <a:latin typeface="Arial" pitchFamily="34" charset="0"/>
                          <a:cs typeface="Arial" pitchFamily="34" charset="0"/>
                        </a:rPr>
                        <a:t>F</a:t>
                      </a:r>
                      <a:r>
                        <a:rPr lang="sv-SE" sz="2400" baseline="-25000" dirty="0" smtClean="0">
                          <a:latin typeface="Arial" pitchFamily="34" charset="0"/>
                          <a:cs typeface="Arial" pitchFamily="34" charset="0"/>
                        </a:rPr>
                        <a:t>A0</a:t>
                      </a:r>
                      <a:r>
                        <a:rPr lang="sv-SE" sz="2400" baseline="0" dirty="0" smtClean="0">
                          <a:latin typeface="Arial" pitchFamily="34" charset="0"/>
                          <a:cs typeface="Arial" pitchFamily="34" charset="0"/>
                        </a:rPr>
                        <a:t>(Θ</a:t>
                      </a:r>
                      <a:r>
                        <a:rPr lang="sv-SE" sz="2400" baseline="-25000" dirty="0" smtClean="0"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r>
                        <a:rPr lang="sv-SE" sz="2400" baseline="0" dirty="0" smtClean="0">
                          <a:latin typeface="Arial" pitchFamily="34" charset="0"/>
                          <a:cs typeface="Arial" pitchFamily="34" charset="0"/>
                        </a:rPr>
                        <a:t>+c/aX)</a:t>
                      </a:r>
                      <a:endParaRPr lang="sv-SE" sz="2400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2753" marR="122753" marT="61376" marB="61376"/>
                </a:tc>
              </a:tr>
            </a:tbl>
          </a:graphicData>
        </a:graphic>
      </p:graphicFrame>
      <p:graphicFrame>
        <p:nvGraphicFramePr>
          <p:cNvPr id="20" name="Tabell 11"/>
          <p:cNvGraphicFramePr>
            <a:graphicFrameLocks noGrp="1"/>
          </p:cNvGraphicFramePr>
          <p:nvPr/>
        </p:nvGraphicFramePr>
        <p:xfrm>
          <a:off x="914400" y="2541275"/>
          <a:ext cx="8229599" cy="48851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90599"/>
                <a:gridCol w="1104900"/>
                <a:gridCol w="1993900"/>
                <a:gridCol w="1536700"/>
                <a:gridCol w="2603500"/>
              </a:tblGrid>
              <a:tr h="402688">
                <a:tc>
                  <a:txBody>
                    <a:bodyPr/>
                    <a:lstStyle/>
                    <a:p>
                      <a:pPr algn="ctr"/>
                      <a:r>
                        <a:rPr lang="sv-SE" sz="2400" dirty="0" smtClean="0">
                          <a:latin typeface="Arial" pitchFamily="34" charset="0"/>
                          <a:cs typeface="Arial" pitchFamily="34" charset="0"/>
                        </a:rPr>
                        <a:t>D</a:t>
                      </a:r>
                      <a:endParaRPr lang="sv-SE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2400" dirty="0" smtClean="0">
                          <a:latin typeface="Arial" pitchFamily="34" charset="0"/>
                          <a:cs typeface="Arial" pitchFamily="34" charset="0"/>
                        </a:rPr>
                        <a:t>D</a:t>
                      </a:r>
                      <a:endParaRPr lang="sv-SE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2400" dirty="0" smtClean="0">
                          <a:latin typeface="Arial" pitchFamily="34" charset="0"/>
                          <a:cs typeface="Arial" pitchFamily="34" charset="0"/>
                        </a:rPr>
                        <a:t>F</a:t>
                      </a:r>
                      <a:r>
                        <a:rPr lang="sv-SE" sz="2400" baseline="-25000" dirty="0" smtClean="0">
                          <a:latin typeface="Arial" pitchFamily="34" charset="0"/>
                          <a:cs typeface="Arial" pitchFamily="34" charset="0"/>
                        </a:rPr>
                        <a:t>D0</a:t>
                      </a:r>
                      <a:r>
                        <a:rPr lang="sv-SE" sz="2400" baseline="0" dirty="0" smtClean="0">
                          <a:latin typeface="Arial" pitchFamily="34" charset="0"/>
                          <a:cs typeface="Arial" pitchFamily="34" charset="0"/>
                        </a:rPr>
                        <a:t>=F</a:t>
                      </a:r>
                      <a:r>
                        <a:rPr lang="sv-SE" sz="2400" baseline="-25000" dirty="0" smtClean="0">
                          <a:latin typeface="Arial" pitchFamily="34" charset="0"/>
                          <a:cs typeface="Arial" pitchFamily="34" charset="0"/>
                        </a:rPr>
                        <a:t>A0</a:t>
                      </a:r>
                      <a:r>
                        <a:rPr lang="sv-SE" sz="2400" baseline="0" dirty="0" smtClean="0">
                          <a:latin typeface="Arial" pitchFamily="34" charset="0"/>
                          <a:cs typeface="Arial" pitchFamily="34" charset="0"/>
                        </a:rPr>
                        <a:t>Θ</a:t>
                      </a:r>
                      <a:r>
                        <a:rPr lang="sv-SE" sz="2400" baseline="-25000" dirty="0" smtClean="0">
                          <a:latin typeface="Arial" pitchFamily="34" charset="0"/>
                          <a:cs typeface="Arial" pitchFamily="34" charset="0"/>
                        </a:rPr>
                        <a:t>D</a:t>
                      </a:r>
                      <a:endParaRPr lang="sv-SE" sz="2400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2400" dirty="0" smtClean="0">
                          <a:latin typeface="Arial" pitchFamily="34" charset="0"/>
                          <a:cs typeface="Arial" pitchFamily="34" charset="0"/>
                        </a:rPr>
                        <a:t>+d/aF</a:t>
                      </a:r>
                      <a:r>
                        <a:rPr lang="sv-SE" sz="2400" baseline="-25000" dirty="0" smtClean="0">
                          <a:latin typeface="Arial" pitchFamily="34" charset="0"/>
                          <a:cs typeface="Arial" pitchFamily="34" charset="0"/>
                        </a:rPr>
                        <a:t>A0</a:t>
                      </a:r>
                      <a:r>
                        <a:rPr lang="sv-SE" sz="2400" baseline="0" dirty="0" smtClean="0">
                          <a:latin typeface="Arial" pitchFamily="34" charset="0"/>
                          <a:cs typeface="Arial" pitchFamily="34" charset="0"/>
                        </a:rPr>
                        <a:t>X</a:t>
                      </a:r>
                      <a:endParaRPr lang="sv-SE" sz="2400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2400" dirty="0" smtClean="0">
                          <a:latin typeface="Arial" pitchFamily="34" charset="0"/>
                          <a:cs typeface="Arial" pitchFamily="34" charset="0"/>
                        </a:rPr>
                        <a:t>F</a:t>
                      </a:r>
                      <a:r>
                        <a:rPr lang="sv-SE" sz="2400" baseline="-25000" dirty="0" smtClean="0">
                          <a:latin typeface="Arial" pitchFamily="34" charset="0"/>
                          <a:cs typeface="Arial" pitchFamily="34" charset="0"/>
                        </a:rPr>
                        <a:t>D</a:t>
                      </a:r>
                      <a:r>
                        <a:rPr lang="sv-SE" sz="2400" baseline="0" dirty="0" smtClean="0">
                          <a:latin typeface="Arial" pitchFamily="34" charset="0"/>
                          <a:cs typeface="Arial" pitchFamily="34" charset="0"/>
                        </a:rPr>
                        <a:t>=</a:t>
                      </a:r>
                      <a:r>
                        <a:rPr lang="sv-SE" sz="2400" dirty="0" smtClean="0">
                          <a:latin typeface="Arial" pitchFamily="34" charset="0"/>
                          <a:cs typeface="Arial" pitchFamily="34" charset="0"/>
                        </a:rPr>
                        <a:t>F</a:t>
                      </a:r>
                      <a:r>
                        <a:rPr lang="sv-SE" sz="2400" baseline="-25000" dirty="0" smtClean="0">
                          <a:latin typeface="Arial" pitchFamily="34" charset="0"/>
                          <a:cs typeface="Arial" pitchFamily="34" charset="0"/>
                        </a:rPr>
                        <a:t>A0</a:t>
                      </a:r>
                      <a:r>
                        <a:rPr lang="sv-SE" sz="2400" baseline="0" dirty="0" smtClean="0">
                          <a:latin typeface="Arial" pitchFamily="34" charset="0"/>
                          <a:cs typeface="Arial" pitchFamily="34" charset="0"/>
                        </a:rPr>
                        <a:t>(Θ</a:t>
                      </a:r>
                      <a:r>
                        <a:rPr lang="sv-SE" sz="2400" baseline="-25000" dirty="0" smtClean="0">
                          <a:latin typeface="Arial" pitchFamily="34" charset="0"/>
                          <a:cs typeface="Arial" pitchFamily="34" charset="0"/>
                        </a:rPr>
                        <a:t>D</a:t>
                      </a:r>
                      <a:r>
                        <a:rPr lang="sv-SE" sz="2400" baseline="0" dirty="0" smtClean="0">
                          <a:latin typeface="Arial" pitchFamily="34" charset="0"/>
                          <a:cs typeface="Arial" pitchFamily="34" charset="0"/>
                        </a:rPr>
                        <a:t>+d/aX)</a:t>
                      </a:r>
                      <a:endParaRPr lang="sv-SE" sz="2400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2753" marR="122753" marT="61376" marB="61376"/>
                </a:tc>
              </a:tr>
            </a:tbl>
          </a:graphicData>
        </a:graphic>
      </p:graphicFrame>
      <p:grpSp>
        <p:nvGrpSpPr>
          <p:cNvPr id="21" name="Grupp 15"/>
          <p:cNvGrpSpPr/>
          <p:nvPr/>
        </p:nvGrpSpPr>
        <p:grpSpPr>
          <a:xfrm>
            <a:off x="5681668" y="4754326"/>
            <a:ext cx="2967031" cy="782638"/>
            <a:chOff x="4150136" y="5365272"/>
            <a:chExt cx="1956634" cy="516117"/>
          </a:xfrm>
        </p:grpSpPr>
        <p:graphicFrame>
          <p:nvGraphicFramePr>
            <p:cNvPr id="22" name="Object 4"/>
            <p:cNvGraphicFramePr>
              <a:graphicFrameLocks noChangeAspect="1"/>
            </p:cNvGraphicFramePr>
            <p:nvPr/>
          </p:nvGraphicFramePr>
          <p:xfrm>
            <a:off x="4752094" y="5365272"/>
            <a:ext cx="1354676" cy="51611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38960" name="Equation" r:id="rId5" imgW="1028520" imgH="393480" progId="Equation.3">
                    <p:embed/>
                  </p:oleObj>
                </mc:Choice>
                <mc:Fallback>
                  <p:oleObj name="Equation" r:id="rId5" imgW="1028520" imgH="393480" progId="Equation.3">
                    <p:embed/>
                    <p:pic>
                      <p:nvPicPr>
                        <p:cNvPr id="0" name="Picture 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752094" y="5365272"/>
                          <a:ext cx="1354676" cy="516117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3" name="Rektangel 23"/>
            <p:cNvSpPr/>
            <p:nvPr/>
          </p:nvSpPr>
          <p:spPr>
            <a:xfrm>
              <a:off x="4150136" y="5430858"/>
              <a:ext cx="513282" cy="32474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sv-SE" sz="2600" dirty="0" smtClean="0">
                  <a:latin typeface="Arial" pitchFamily="34" charset="0"/>
                  <a:cs typeface="Arial" pitchFamily="34" charset="0"/>
                </a:rPr>
                <a:t>and</a:t>
              </a:r>
              <a:endParaRPr lang="sv-SE" sz="2600" dirty="0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24" name="Grupp 16"/>
          <p:cNvGrpSpPr/>
          <p:nvPr/>
        </p:nvGrpSpPr>
        <p:grpSpPr>
          <a:xfrm>
            <a:off x="673101" y="5692534"/>
            <a:ext cx="5961064" cy="827087"/>
            <a:chOff x="457200" y="6092103"/>
            <a:chExt cx="5961064" cy="827087"/>
          </a:xfrm>
        </p:grpSpPr>
        <p:graphicFrame>
          <p:nvGraphicFramePr>
            <p:cNvPr id="25" name="Object 4"/>
            <p:cNvGraphicFramePr>
              <a:graphicFrameLocks noChangeAspect="1"/>
            </p:cNvGraphicFramePr>
            <p:nvPr/>
          </p:nvGraphicFramePr>
          <p:xfrm>
            <a:off x="5214939" y="6092103"/>
            <a:ext cx="1203325" cy="82708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38961" name="Equation" r:id="rId7" imgW="571320" imgH="393480" progId="Equation.3">
                    <p:embed/>
                  </p:oleObj>
                </mc:Choice>
                <mc:Fallback>
                  <p:oleObj name="Equation" r:id="rId7" imgW="571320" imgH="393480" progId="Equation.3">
                    <p:embed/>
                    <p:pic>
                      <p:nvPicPr>
                        <p:cNvPr id="0" name="Picture 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214939" y="6092103"/>
                          <a:ext cx="1203325" cy="827087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6" name="Rektangel 27"/>
            <p:cNvSpPr/>
            <p:nvPr/>
          </p:nvSpPr>
          <p:spPr>
            <a:xfrm>
              <a:off x="457200" y="6224893"/>
              <a:ext cx="4544834" cy="492443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>
                <a:buNone/>
              </a:pPr>
              <a:r>
                <a:rPr lang="sv-SE" sz="2600" dirty="0" err="1" smtClean="0">
                  <a:latin typeface="Arial" pitchFamily="34" charset="0"/>
                  <a:cs typeface="Arial" pitchFamily="34" charset="0"/>
                </a:rPr>
                <a:t>Concentration</a:t>
              </a:r>
              <a:r>
                <a:rPr lang="sv-SE" sz="2600" dirty="0" smtClean="0">
                  <a:latin typeface="Arial" pitchFamily="34" charset="0"/>
                  <a:cs typeface="Arial" pitchFamily="34" charset="0"/>
                </a:rPr>
                <a:t> – Flow System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F6196-B9CE-5843-91C1-69A8589C669B}" type="slidenum">
              <a:rPr lang="sv-SE" smtClean="0">
                <a:latin typeface="Arial" pitchFamily="34" charset="0"/>
                <a:cs typeface="Arial" pitchFamily="34" charset="0"/>
              </a:rPr>
              <a:pPr/>
              <a:t>26</a:t>
            </a:fld>
            <a:endParaRPr lang="sv-SE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21" name="Tabell 2"/>
          <p:cNvGraphicFramePr>
            <a:graphicFrameLocks noGrp="1"/>
          </p:cNvGraphicFramePr>
          <p:nvPr/>
        </p:nvGraphicFramePr>
        <p:xfrm>
          <a:off x="603504" y="2758762"/>
          <a:ext cx="7981274" cy="26022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246080"/>
                <a:gridCol w="1246080"/>
                <a:gridCol w="1883079"/>
                <a:gridCol w="1411057"/>
                <a:gridCol w="2194978"/>
              </a:tblGrid>
              <a:tr h="342316">
                <a:tc>
                  <a:txBody>
                    <a:bodyPr/>
                    <a:lstStyle/>
                    <a:p>
                      <a:pPr algn="ctr"/>
                      <a:r>
                        <a:rPr lang="sv-SE" sz="1600" b="1" u="sng" dirty="0" smtClean="0">
                          <a:latin typeface="Arial" pitchFamily="34" charset="0"/>
                          <a:cs typeface="Arial" pitchFamily="34" charset="0"/>
                        </a:rPr>
                        <a:t>Species</a:t>
                      </a:r>
                      <a:endParaRPr lang="sv-SE" sz="1600" b="1" u="sng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600" b="1" u="sng" dirty="0" smtClean="0">
                          <a:latin typeface="Arial" pitchFamily="34" charset="0"/>
                          <a:cs typeface="Arial" pitchFamily="34" charset="0"/>
                        </a:rPr>
                        <a:t>Symbol</a:t>
                      </a:r>
                      <a:endParaRPr lang="sv-SE" sz="1600" b="1" u="sng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600" b="1" u="sng" dirty="0" err="1" smtClean="0">
                          <a:latin typeface="Arial" pitchFamily="34" charset="0"/>
                          <a:cs typeface="Arial" pitchFamily="34" charset="0"/>
                        </a:rPr>
                        <a:t>Reactor</a:t>
                      </a:r>
                      <a:r>
                        <a:rPr lang="sv-SE" sz="1600" b="1" u="sng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sv-SE" sz="1600" b="1" u="sng" dirty="0" err="1" smtClean="0">
                          <a:latin typeface="Arial" pitchFamily="34" charset="0"/>
                          <a:cs typeface="Arial" pitchFamily="34" charset="0"/>
                        </a:rPr>
                        <a:t>Feed</a:t>
                      </a:r>
                      <a:endParaRPr lang="sv-SE" sz="1600" b="1" u="sng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600" b="1" u="sng" dirty="0" smtClean="0">
                          <a:latin typeface="Arial" pitchFamily="34" charset="0"/>
                          <a:cs typeface="Arial" pitchFamily="34" charset="0"/>
                        </a:rPr>
                        <a:t>Change</a:t>
                      </a:r>
                      <a:endParaRPr lang="sv-SE" sz="1600" b="1" u="sng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600" b="1" u="sng" dirty="0" err="1" smtClean="0">
                          <a:latin typeface="Arial" pitchFamily="34" charset="0"/>
                          <a:cs typeface="Arial" pitchFamily="34" charset="0"/>
                        </a:rPr>
                        <a:t>Reactor</a:t>
                      </a:r>
                      <a:r>
                        <a:rPr lang="sv-SE" sz="1600" b="1" u="sng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sv-SE" sz="1600" b="1" u="sng" dirty="0" err="1" smtClean="0">
                          <a:latin typeface="Arial" pitchFamily="34" charset="0"/>
                          <a:cs typeface="Arial" pitchFamily="34" charset="0"/>
                        </a:rPr>
                        <a:t>Effluent</a:t>
                      </a:r>
                      <a:endParaRPr lang="sv-SE" sz="1600" b="1" u="sng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2753" marR="122753" marT="61376" marB="61376"/>
                </a:tc>
              </a:tr>
              <a:tr h="331324">
                <a:tc>
                  <a:txBody>
                    <a:bodyPr/>
                    <a:lstStyle/>
                    <a:p>
                      <a:pPr algn="ctr"/>
                      <a:r>
                        <a:rPr lang="sv-SE" sz="1600" dirty="0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sv-SE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600" dirty="0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endParaRPr lang="sv-SE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600" dirty="0" smtClean="0">
                          <a:latin typeface="Arial" pitchFamily="34" charset="0"/>
                          <a:cs typeface="Arial" pitchFamily="34" charset="0"/>
                        </a:rPr>
                        <a:t>F</a:t>
                      </a:r>
                      <a:r>
                        <a:rPr lang="sv-SE" sz="1600" baseline="-25000" dirty="0" smtClean="0">
                          <a:latin typeface="Arial" pitchFamily="34" charset="0"/>
                          <a:cs typeface="Arial" pitchFamily="34" charset="0"/>
                        </a:rPr>
                        <a:t>A0</a:t>
                      </a:r>
                      <a:endParaRPr lang="sv-SE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600" dirty="0" smtClean="0">
                          <a:latin typeface="Arial" pitchFamily="34" charset="0"/>
                          <a:cs typeface="Arial" pitchFamily="34" charset="0"/>
                        </a:rPr>
                        <a:t>-F</a:t>
                      </a:r>
                      <a:r>
                        <a:rPr lang="sv-SE" sz="1600" baseline="-25000" dirty="0" smtClean="0">
                          <a:latin typeface="Arial" pitchFamily="34" charset="0"/>
                          <a:cs typeface="Arial" pitchFamily="34" charset="0"/>
                        </a:rPr>
                        <a:t>A0</a:t>
                      </a:r>
                      <a:r>
                        <a:rPr lang="sv-SE" sz="1600" baseline="0" dirty="0" smtClean="0">
                          <a:latin typeface="Arial" pitchFamily="34" charset="0"/>
                          <a:cs typeface="Arial" pitchFamily="34" charset="0"/>
                        </a:rPr>
                        <a:t>X</a:t>
                      </a:r>
                      <a:endParaRPr lang="sv-SE" sz="1600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600" dirty="0" smtClean="0">
                          <a:latin typeface="Arial" pitchFamily="34" charset="0"/>
                          <a:cs typeface="Arial" pitchFamily="34" charset="0"/>
                        </a:rPr>
                        <a:t>F</a:t>
                      </a:r>
                      <a:r>
                        <a:rPr lang="sv-SE" sz="1600" baseline="-25000" dirty="0" smtClean="0"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r>
                        <a:rPr lang="sv-SE" sz="1600" baseline="0" dirty="0" smtClean="0">
                          <a:latin typeface="Arial" pitchFamily="34" charset="0"/>
                          <a:cs typeface="Arial" pitchFamily="34" charset="0"/>
                        </a:rPr>
                        <a:t>=</a:t>
                      </a:r>
                      <a:r>
                        <a:rPr lang="sv-SE" sz="1600" dirty="0" smtClean="0">
                          <a:latin typeface="Arial" pitchFamily="34" charset="0"/>
                          <a:cs typeface="Arial" pitchFamily="34" charset="0"/>
                        </a:rPr>
                        <a:t>F</a:t>
                      </a:r>
                      <a:r>
                        <a:rPr lang="sv-SE" sz="1600" baseline="-25000" dirty="0" smtClean="0">
                          <a:latin typeface="Arial" pitchFamily="34" charset="0"/>
                          <a:cs typeface="Arial" pitchFamily="34" charset="0"/>
                        </a:rPr>
                        <a:t>A0</a:t>
                      </a:r>
                      <a:r>
                        <a:rPr lang="sv-SE" sz="1600" baseline="0" dirty="0" smtClean="0">
                          <a:latin typeface="Arial" pitchFamily="34" charset="0"/>
                          <a:cs typeface="Arial" pitchFamily="34" charset="0"/>
                        </a:rPr>
                        <a:t>(1-X)</a:t>
                      </a:r>
                      <a:endParaRPr lang="sv-SE" sz="1600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2753" marR="122753" marT="61376" marB="61376"/>
                </a:tc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sv-SE" sz="1600" dirty="0" smtClean="0">
                          <a:latin typeface="Arial" pitchFamily="34" charset="0"/>
                          <a:cs typeface="Arial" pitchFamily="34" charset="0"/>
                        </a:rPr>
                        <a:t>B</a:t>
                      </a:r>
                      <a:endParaRPr lang="sv-SE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600" dirty="0" smtClean="0">
                          <a:latin typeface="Arial" pitchFamily="34" charset="0"/>
                          <a:cs typeface="Arial" pitchFamily="34" charset="0"/>
                        </a:rPr>
                        <a:t>B</a:t>
                      </a:r>
                      <a:endParaRPr lang="sv-SE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600" dirty="0" smtClean="0">
                          <a:latin typeface="Arial" pitchFamily="34" charset="0"/>
                          <a:cs typeface="Arial" pitchFamily="34" charset="0"/>
                        </a:rPr>
                        <a:t>F</a:t>
                      </a:r>
                      <a:r>
                        <a:rPr lang="sv-SE" sz="1600" baseline="-25000" dirty="0" smtClean="0">
                          <a:latin typeface="Arial" pitchFamily="34" charset="0"/>
                          <a:cs typeface="Arial" pitchFamily="34" charset="0"/>
                        </a:rPr>
                        <a:t>B0</a:t>
                      </a:r>
                      <a:r>
                        <a:rPr lang="sv-SE" sz="1600" baseline="0" dirty="0" smtClean="0">
                          <a:latin typeface="Arial" pitchFamily="34" charset="0"/>
                          <a:cs typeface="Arial" pitchFamily="34" charset="0"/>
                        </a:rPr>
                        <a:t>=F</a:t>
                      </a:r>
                      <a:r>
                        <a:rPr lang="sv-SE" sz="1600" baseline="-25000" dirty="0" smtClean="0">
                          <a:latin typeface="Arial" pitchFamily="34" charset="0"/>
                          <a:cs typeface="Arial" pitchFamily="34" charset="0"/>
                        </a:rPr>
                        <a:t>A0</a:t>
                      </a:r>
                      <a:r>
                        <a:rPr lang="sv-SE" sz="1600" baseline="0" dirty="0" smtClean="0">
                          <a:latin typeface="Arial" pitchFamily="34" charset="0"/>
                          <a:cs typeface="Arial" pitchFamily="34" charset="0"/>
                        </a:rPr>
                        <a:t>Θ</a:t>
                      </a:r>
                      <a:r>
                        <a:rPr lang="sv-SE" sz="1600" baseline="-25000" dirty="0" smtClean="0">
                          <a:latin typeface="Arial" pitchFamily="34" charset="0"/>
                          <a:cs typeface="Arial" pitchFamily="34" charset="0"/>
                        </a:rPr>
                        <a:t>B</a:t>
                      </a:r>
                      <a:endParaRPr lang="sv-SE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600" dirty="0" smtClean="0">
                          <a:latin typeface="Arial" pitchFamily="34" charset="0"/>
                          <a:cs typeface="Arial" pitchFamily="34" charset="0"/>
                        </a:rPr>
                        <a:t>-b/aF</a:t>
                      </a:r>
                      <a:r>
                        <a:rPr lang="sv-SE" sz="1600" baseline="-25000" dirty="0" smtClean="0">
                          <a:latin typeface="Arial" pitchFamily="34" charset="0"/>
                          <a:cs typeface="Arial" pitchFamily="34" charset="0"/>
                        </a:rPr>
                        <a:t>A0</a:t>
                      </a:r>
                      <a:r>
                        <a:rPr lang="sv-SE" sz="1600" baseline="0" dirty="0" smtClean="0">
                          <a:latin typeface="Arial" pitchFamily="34" charset="0"/>
                          <a:cs typeface="Arial" pitchFamily="34" charset="0"/>
                        </a:rPr>
                        <a:t>X</a:t>
                      </a:r>
                      <a:endParaRPr lang="sv-SE" sz="1600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600" dirty="0" smtClean="0">
                          <a:latin typeface="Arial" pitchFamily="34" charset="0"/>
                          <a:cs typeface="Arial" pitchFamily="34" charset="0"/>
                        </a:rPr>
                        <a:t>F</a:t>
                      </a:r>
                      <a:r>
                        <a:rPr lang="sv-SE" sz="1600" baseline="-25000" dirty="0" smtClean="0">
                          <a:latin typeface="Arial" pitchFamily="34" charset="0"/>
                          <a:cs typeface="Arial" pitchFamily="34" charset="0"/>
                        </a:rPr>
                        <a:t>B</a:t>
                      </a:r>
                      <a:r>
                        <a:rPr lang="sv-SE" sz="1600" baseline="0" dirty="0" smtClean="0">
                          <a:latin typeface="Arial" pitchFamily="34" charset="0"/>
                          <a:cs typeface="Arial" pitchFamily="34" charset="0"/>
                        </a:rPr>
                        <a:t>=</a:t>
                      </a:r>
                      <a:r>
                        <a:rPr lang="sv-SE" sz="1600" dirty="0" smtClean="0">
                          <a:latin typeface="Arial" pitchFamily="34" charset="0"/>
                          <a:cs typeface="Arial" pitchFamily="34" charset="0"/>
                        </a:rPr>
                        <a:t>F</a:t>
                      </a:r>
                      <a:r>
                        <a:rPr lang="sv-SE" sz="1600" baseline="-25000" dirty="0" smtClean="0">
                          <a:latin typeface="Arial" pitchFamily="34" charset="0"/>
                          <a:cs typeface="Arial" pitchFamily="34" charset="0"/>
                        </a:rPr>
                        <a:t>A0</a:t>
                      </a:r>
                      <a:r>
                        <a:rPr lang="sv-SE" sz="1600" baseline="0" dirty="0" smtClean="0">
                          <a:latin typeface="Arial" pitchFamily="34" charset="0"/>
                          <a:cs typeface="Arial" pitchFamily="34" charset="0"/>
                        </a:rPr>
                        <a:t>(Θ</a:t>
                      </a:r>
                      <a:r>
                        <a:rPr lang="sv-SE" sz="1600" baseline="-25000" dirty="0" smtClean="0">
                          <a:latin typeface="Arial" pitchFamily="34" charset="0"/>
                          <a:cs typeface="Arial" pitchFamily="34" charset="0"/>
                        </a:rPr>
                        <a:t>B</a:t>
                      </a:r>
                      <a:r>
                        <a:rPr lang="sv-SE" sz="1600" baseline="0" dirty="0" smtClean="0">
                          <a:latin typeface="Arial" pitchFamily="34" charset="0"/>
                          <a:cs typeface="Arial" pitchFamily="34" charset="0"/>
                        </a:rPr>
                        <a:t>-b/aX)</a:t>
                      </a:r>
                      <a:endParaRPr lang="sv-SE" sz="1600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2753" marR="122753" marT="61376" marB="61376"/>
                </a:tc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sv-SE" sz="1600" dirty="0" smtClean="0"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endParaRPr lang="sv-SE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600" dirty="0" smtClean="0"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endParaRPr lang="sv-SE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600" dirty="0" smtClean="0">
                          <a:latin typeface="Arial" pitchFamily="34" charset="0"/>
                          <a:cs typeface="Arial" pitchFamily="34" charset="0"/>
                        </a:rPr>
                        <a:t>F</a:t>
                      </a:r>
                      <a:r>
                        <a:rPr lang="sv-SE" sz="1600" baseline="-25000" dirty="0" smtClean="0">
                          <a:latin typeface="Arial" pitchFamily="34" charset="0"/>
                          <a:cs typeface="Arial" pitchFamily="34" charset="0"/>
                        </a:rPr>
                        <a:t>C0</a:t>
                      </a:r>
                      <a:r>
                        <a:rPr lang="sv-SE" sz="1600" baseline="0" dirty="0" smtClean="0">
                          <a:latin typeface="Arial" pitchFamily="34" charset="0"/>
                          <a:cs typeface="Arial" pitchFamily="34" charset="0"/>
                        </a:rPr>
                        <a:t>=F</a:t>
                      </a:r>
                      <a:r>
                        <a:rPr lang="sv-SE" sz="1600" baseline="-25000" dirty="0" smtClean="0">
                          <a:latin typeface="Arial" pitchFamily="34" charset="0"/>
                          <a:cs typeface="Arial" pitchFamily="34" charset="0"/>
                        </a:rPr>
                        <a:t>A0</a:t>
                      </a:r>
                      <a:r>
                        <a:rPr lang="sv-SE" sz="1600" baseline="0" dirty="0" smtClean="0">
                          <a:latin typeface="Arial" pitchFamily="34" charset="0"/>
                          <a:cs typeface="Arial" pitchFamily="34" charset="0"/>
                        </a:rPr>
                        <a:t>Θ</a:t>
                      </a:r>
                      <a:r>
                        <a:rPr lang="sv-SE" sz="1600" baseline="-25000" dirty="0" smtClean="0"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endParaRPr lang="sv-SE" sz="1600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600" dirty="0" smtClean="0">
                          <a:latin typeface="Arial" pitchFamily="34" charset="0"/>
                          <a:cs typeface="Arial" pitchFamily="34" charset="0"/>
                        </a:rPr>
                        <a:t>+c/aF</a:t>
                      </a:r>
                      <a:r>
                        <a:rPr lang="sv-SE" sz="1600" baseline="-25000" dirty="0" smtClean="0">
                          <a:latin typeface="Arial" pitchFamily="34" charset="0"/>
                          <a:cs typeface="Arial" pitchFamily="34" charset="0"/>
                        </a:rPr>
                        <a:t>A0</a:t>
                      </a:r>
                      <a:r>
                        <a:rPr lang="sv-SE" sz="1600" baseline="0" dirty="0" smtClean="0">
                          <a:latin typeface="Arial" pitchFamily="34" charset="0"/>
                          <a:cs typeface="Arial" pitchFamily="34" charset="0"/>
                        </a:rPr>
                        <a:t>X</a:t>
                      </a:r>
                      <a:endParaRPr lang="sv-SE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600" dirty="0" smtClean="0">
                          <a:latin typeface="Arial" pitchFamily="34" charset="0"/>
                          <a:cs typeface="Arial" pitchFamily="34" charset="0"/>
                        </a:rPr>
                        <a:t>F</a:t>
                      </a:r>
                      <a:r>
                        <a:rPr lang="sv-SE" sz="1600" baseline="-25000" dirty="0" smtClean="0"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r>
                        <a:rPr lang="sv-SE" sz="1600" baseline="0" dirty="0" smtClean="0">
                          <a:latin typeface="Arial" pitchFamily="34" charset="0"/>
                          <a:cs typeface="Arial" pitchFamily="34" charset="0"/>
                        </a:rPr>
                        <a:t>=</a:t>
                      </a:r>
                      <a:r>
                        <a:rPr lang="sv-SE" sz="1600" dirty="0" smtClean="0">
                          <a:latin typeface="Arial" pitchFamily="34" charset="0"/>
                          <a:cs typeface="Arial" pitchFamily="34" charset="0"/>
                        </a:rPr>
                        <a:t>F</a:t>
                      </a:r>
                      <a:r>
                        <a:rPr lang="sv-SE" sz="1600" baseline="-25000" dirty="0" smtClean="0">
                          <a:latin typeface="Arial" pitchFamily="34" charset="0"/>
                          <a:cs typeface="Arial" pitchFamily="34" charset="0"/>
                        </a:rPr>
                        <a:t>A0</a:t>
                      </a:r>
                      <a:r>
                        <a:rPr lang="sv-SE" sz="1600" baseline="0" dirty="0" smtClean="0">
                          <a:latin typeface="Arial" pitchFamily="34" charset="0"/>
                          <a:cs typeface="Arial" pitchFamily="34" charset="0"/>
                        </a:rPr>
                        <a:t>(Θ</a:t>
                      </a:r>
                      <a:r>
                        <a:rPr lang="sv-SE" sz="1600" baseline="-25000" dirty="0" smtClean="0">
                          <a:latin typeface="Arial" pitchFamily="34" charset="0"/>
                          <a:cs typeface="Arial" pitchFamily="34" charset="0"/>
                        </a:rPr>
                        <a:t>C</a:t>
                      </a:r>
                      <a:r>
                        <a:rPr lang="sv-SE" sz="1600" baseline="0" dirty="0" smtClean="0">
                          <a:latin typeface="Arial" pitchFamily="34" charset="0"/>
                          <a:cs typeface="Arial" pitchFamily="34" charset="0"/>
                        </a:rPr>
                        <a:t>+c/aX)</a:t>
                      </a:r>
                      <a:endParaRPr lang="sv-SE" sz="1600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2753" marR="122753" marT="61376" marB="61376"/>
                </a:tc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sv-SE" sz="1600" dirty="0" smtClean="0">
                          <a:latin typeface="Arial" pitchFamily="34" charset="0"/>
                          <a:cs typeface="Arial" pitchFamily="34" charset="0"/>
                        </a:rPr>
                        <a:t>D</a:t>
                      </a:r>
                      <a:endParaRPr lang="sv-SE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600" dirty="0" smtClean="0">
                          <a:latin typeface="Arial" pitchFamily="34" charset="0"/>
                          <a:cs typeface="Arial" pitchFamily="34" charset="0"/>
                        </a:rPr>
                        <a:t>D</a:t>
                      </a:r>
                      <a:endParaRPr lang="sv-SE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600" dirty="0" smtClean="0">
                          <a:latin typeface="Arial" pitchFamily="34" charset="0"/>
                          <a:cs typeface="Arial" pitchFamily="34" charset="0"/>
                        </a:rPr>
                        <a:t>F</a:t>
                      </a:r>
                      <a:r>
                        <a:rPr lang="sv-SE" sz="1600" baseline="-25000" dirty="0" smtClean="0">
                          <a:latin typeface="Arial" pitchFamily="34" charset="0"/>
                          <a:cs typeface="Arial" pitchFamily="34" charset="0"/>
                        </a:rPr>
                        <a:t>D0</a:t>
                      </a:r>
                      <a:r>
                        <a:rPr lang="sv-SE" sz="1600" baseline="0" dirty="0" smtClean="0">
                          <a:latin typeface="Arial" pitchFamily="34" charset="0"/>
                          <a:cs typeface="Arial" pitchFamily="34" charset="0"/>
                        </a:rPr>
                        <a:t>=F</a:t>
                      </a:r>
                      <a:r>
                        <a:rPr lang="sv-SE" sz="1600" baseline="-25000" dirty="0" smtClean="0">
                          <a:latin typeface="Arial" pitchFamily="34" charset="0"/>
                          <a:cs typeface="Arial" pitchFamily="34" charset="0"/>
                        </a:rPr>
                        <a:t>A0</a:t>
                      </a:r>
                      <a:r>
                        <a:rPr lang="sv-SE" sz="1600" baseline="0" dirty="0" smtClean="0">
                          <a:latin typeface="Arial" pitchFamily="34" charset="0"/>
                          <a:cs typeface="Arial" pitchFamily="34" charset="0"/>
                        </a:rPr>
                        <a:t>Θ</a:t>
                      </a:r>
                      <a:r>
                        <a:rPr lang="sv-SE" sz="1600" baseline="-25000" dirty="0" smtClean="0">
                          <a:latin typeface="Arial" pitchFamily="34" charset="0"/>
                          <a:cs typeface="Arial" pitchFamily="34" charset="0"/>
                        </a:rPr>
                        <a:t>D</a:t>
                      </a:r>
                      <a:endParaRPr lang="sv-SE" sz="1600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600" dirty="0" smtClean="0">
                          <a:latin typeface="Arial" pitchFamily="34" charset="0"/>
                          <a:cs typeface="Arial" pitchFamily="34" charset="0"/>
                        </a:rPr>
                        <a:t>+d/aF</a:t>
                      </a:r>
                      <a:r>
                        <a:rPr lang="sv-SE" sz="1600" baseline="-25000" dirty="0" smtClean="0">
                          <a:latin typeface="Arial" pitchFamily="34" charset="0"/>
                          <a:cs typeface="Arial" pitchFamily="34" charset="0"/>
                        </a:rPr>
                        <a:t>A0</a:t>
                      </a:r>
                      <a:r>
                        <a:rPr lang="sv-SE" sz="1600" baseline="0" dirty="0" smtClean="0">
                          <a:latin typeface="Arial" pitchFamily="34" charset="0"/>
                          <a:cs typeface="Arial" pitchFamily="34" charset="0"/>
                        </a:rPr>
                        <a:t>X</a:t>
                      </a:r>
                      <a:endParaRPr lang="sv-SE" sz="1600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600" dirty="0" smtClean="0">
                          <a:latin typeface="Arial" pitchFamily="34" charset="0"/>
                          <a:cs typeface="Arial" pitchFamily="34" charset="0"/>
                        </a:rPr>
                        <a:t>F</a:t>
                      </a:r>
                      <a:r>
                        <a:rPr lang="sv-SE" sz="1600" baseline="-25000" dirty="0" smtClean="0">
                          <a:latin typeface="Arial" pitchFamily="34" charset="0"/>
                          <a:cs typeface="Arial" pitchFamily="34" charset="0"/>
                        </a:rPr>
                        <a:t>D</a:t>
                      </a:r>
                      <a:r>
                        <a:rPr lang="sv-SE" sz="1600" baseline="0" dirty="0" smtClean="0">
                          <a:latin typeface="Arial" pitchFamily="34" charset="0"/>
                          <a:cs typeface="Arial" pitchFamily="34" charset="0"/>
                        </a:rPr>
                        <a:t>=</a:t>
                      </a:r>
                      <a:r>
                        <a:rPr lang="sv-SE" sz="1600" dirty="0" smtClean="0">
                          <a:latin typeface="Arial" pitchFamily="34" charset="0"/>
                          <a:cs typeface="Arial" pitchFamily="34" charset="0"/>
                        </a:rPr>
                        <a:t>F</a:t>
                      </a:r>
                      <a:r>
                        <a:rPr lang="sv-SE" sz="1600" baseline="-25000" dirty="0" smtClean="0">
                          <a:latin typeface="Arial" pitchFamily="34" charset="0"/>
                          <a:cs typeface="Arial" pitchFamily="34" charset="0"/>
                        </a:rPr>
                        <a:t>A0</a:t>
                      </a:r>
                      <a:r>
                        <a:rPr lang="sv-SE" sz="1600" baseline="0" dirty="0" smtClean="0">
                          <a:latin typeface="Arial" pitchFamily="34" charset="0"/>
                          <a:cs typeface="Arial" pitchFamily="34" charset="0"/>
                        </a:rPr>
                        <a:t>(Θ</a:t>
                      </a:r>
                      <a:r>
                        <a:rPr lang="sv-SE" sz="1600" baseline="-25000" dirty="0" smtClean="0">
                          <a:latin typeface="Arial" pitchFamily="34" charset="0"/>
                          <a:cs typeface="Arial" pitchFamily="34" charset="0"/>
                        </a:rPr>
                        <a:t>D</a:t>
                      </a:r>
                      <a:r>
                        <a:rPr lang="sv-SE" sz="1600" baseline="0" dirty="0" smtClean="0">
                          <a:latin typeface="Arial" pitchFamily="34" charset="0"/>
                          <a:cs typeface="Arial" pitchFamily="34" charset="0"/>
                        </a:rPr>
                        <a:t>+d/aX)</a:t>
                      </a:r>
                      <a:endParaRPr lang="sv-SE" sz="1600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2753" marR="122753" marT="61376" marB="61376"/>
                </a:tc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sv-SE" sz="1600" dirty="0" smtClean="0">
                          <a:latin typeface="Arial" pitchFamily="34" charset="0"/>
                          <a:cs typeface="Arial" pitchFamily="34" charset="0"/>
                        </a:rPr>
                        <a:t>Inert</a:t>
                      </a:r>
                      <a:endParaRPr lang="sv-SE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600" dirty="0" smtClean="0">
                          <a:latin typeface="Arial" pitchFamily="34" charset="0"/>
                          <a:cs typeface="Arial" pitchFamily="34" charset="0"/>
                        </a:rPr>
                        <a:t>I</a:t>
                      </a:r>
                      <a:endParaRPr lang="sv-SE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600" dirty="0" smtClean="0">
                          <a:latin typeface="Arial" pitchFamily="34" charset="0"/>
                          <a:cs typeface="Arial" pitchFamily="34" charset="0"/>
                        </a:rPr>
                        <a:t>F</a:t>
                      </a:r>
                      <a:r>
                        <a:rPr lang="sv-SE" sz="1600" baseline="-25000" dirty="0" smtClean="0">
                          <a:latin typeface="Arial" pitchFamily="34" charset="0"/>
                          <a:cs typeface="Arial" pitchFamily="34" charset="0"/>
                        </a:rPr>
                        <a:t>I0</a:t>
                      </a:r>
                      <a:r>
                        <a:rPr lang="sv-SE" sz="1600" baseline="0" dirty="0" smtClean="0">
                          <a:latin typeface="Arial" pitchFamily="34" charset="0"/>
                          <a:cs typeface="Arial" pitchFamily="34" charset="0"/>
                        </a:rPr>
                        <a:t>=F</a:t>
                      </a:r>
                      <a:r>
                        <a:rPr lang="sv-SE" sz="1600" baseline="-25000" dirty="0" smtClean="0">
                          <a:latin typeface="Arial" pitchFamily="34" charset="0"/>
                          <a:cs typeface="Arial" pitchFamily="34" charset="0"/>
                        </a:rPr>
                        <a:t>A0</a:t>
                      </a:r>
                      <a:r>
                        <a:rPr lang="sv-SE" sz="1600" baseline="0" dirty="0" smtClean="0">
                          <a:latin typeface="Arial" pitchFamily="34" charset="0"/>
                          <a:cs typeface="Arial" pitchFamily="34" charset="0"/>
                        </a:rPr>
                        <a:t>Θ</a:t>
                      </a:r>
                      <a:r>
                        <a:rPr lang="sv-SE" sz="1600" baseline="-25000" dirty="0" smtClean="0">
                          <a:latin typeface="Arial" pitchFamily="34" charset="0"/>
                          <a:cs typeface="Arial" pitchFamily="34" charset="0"/>
                        </a:rPr>
                        <a:t>I</a:t>
                      </a:r>
                      <a:endParaRPr lang="sv-SE" sz="1600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2753" marR="122753" marT="61376" marB="61376"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600" dirty="0" smtClean="0">
                          <a:latin typeface="Arial" pitchFamily="34" charset="0"/>
                          <a:cs typeface="Arial" pitchFamily="34" charset="0"/>
                        </a:rPr>
                        <a:t>----------</a:t>
                      </a:r>
                      <a:endParaRPr lang="sv-SE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600" dirty="0" smtClean="0">
                          <a:latin typeface="Arial" pitchFamily="34" charset="0"/>
                          <a:cs typeface="Arial" pitchFamily="34" charset="0"/>
                        </a:rPr>
                        <a:t>F</a:t>
                      </a:r>
                      <a:r>
                        <a:rPr lang="sv-SE" sz="1600" baseline="-25000" dirty="0" smtClean="0">
                          <a:latin typeface="Arial" pitchFamily="34" charset="0"/>
                          <a:cs typeface="Arial" pitchFamily="34" charset="0"/>
                        </a:rPr>
                        <a:t>I</a:t>
                      </a:r>
                      <a:r>
                        <a:rPr lang="sv-SE" sz="1600" baseline="0" dirty="0" smtClean="0">
                          <a:latin typeface="Arial" pitchFamily="34" charset="0"/>
                          <a:cs typeface="Arial" pitchFamily="34" charset="0"/>
                        </a:rPr>
                        <a:t>=</a:t>
                      </a:r>
                      <a:r>
                        <a:rPr lang="sv-SE" sz="1600" dirty="0" smtClean="0">
                          <a:latin typeface="Arial" pitchFamily="34" charset="0"/>
                          <a:cs typeface="Arial" pitchFamily="34" charset="0"/>
                        </a:rPr>
                        <a:t>F</a:t>
                      </a:r>
                      <a:r>
                        <a:rPr lang="sv-SE" sz="1600" baseline="-25000" dirty="0" smtClean="0">
                          <a:latin typeface="Arial" pitchFamily="34" charset="0"/>
                          <a:cs typeface="Arial" pitchFamily="34" charset="0"/>
                        </a:rPr>
                        <a:t>A0</a:t>
                      </a:r>
                      <a:r>
                        <a:rPr lang="sv-SE" sz="1600" baseline="0" dirty="0" smtClean="0">
                          <a:latin typeface="Arial" pitchFamily="34" charset="0"/>
                          <a:cs typeface="Arial" pitchFamily="34" charset="0"/>
                        </a:rPr>
                        <a:t>Θ</a:t>
                      </a:r>
                      <a:r>
                        <a:rPr lang="sv-SE" sz="1600" baseline="-25000" dirty="0" smtClean="0">
                          <a:latin typeface="Arial" pitchFamily="34" charset="0"/>
                          <a:cs typeface="Arial" pitchFamily="34" charset="0"/>
                        </a:rPr>
                        <a:t>I</a:t>
                      </a:r>
                      <a:endParaRPr lang="sv-SE" sz="1600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2753" marR="122753" marT="61376" marB="61376"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2688">
                <a:tc>
                  <a:txBody>
                    <a:bodyPr/>
                    <a:lstStyle/>
                    <a:p>
                      <a:endParaRPr lang="sv-SE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endParaRPr lang="sv-SE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600" dirty="0" smtClean="0">
                          <a:latin typeface="Arial" pitchFamily="34" charset="0"/>
                          <a:cs typeface="Arial" pitchFamily="34" charset="0"/>
                        </a:rPr>
                        <a:t>F</a:t>
                      </a:r>
                      <a:r>
                        <a:rPr lang="sv-SE" sz="1600" baseline="-25000" dirty="0" smtClean="0">
                          <a:latin typeface="Arial" pitchFamily="34" charset="0"/>
                          <a:cs typeface="Arial" pitchFamily="34" charset="0"/>
                        </a:rPr>
                        <a:t>T0</a:t>
                      </a:r>
                      <a:endParaRPr lang="sv-SE" sz="1600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2753" marR="122753" marT="61376" marB="61376"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v-SE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2753" marR="122753" marT="61376" marB="61376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600" dirty="0" smtClean="0">
                          <a:latin typeface="Arial" pitchFamily="34" charset="0"/>
                          <a:cs typeface="Arial" pitchFamily="34" charset="0"/>
                        </a:rPr>
                        <a:t>F</a:t>
                      </a:r>
                      <a:r>
                        <a:rPr lang="sv-SE" sz="1600" baseline="-25000" dirty="0" smtClean="0">
                          <a:latin typeface="Arial" pitchFamily="34" charset="0"/>
                          <a:cs typeface="Arial" pitchFamily="34" charset="0"/>
                        </a:rPr>
                        <a:t>T</a:t>
                      </a:r>
                      <a:r>
                        <a:rPr lang="sv-SE" sz="1600" baseline="0" dirty="0" smtClean="0">
                          <a:latin typeface="Arial" pitchFamily="34" charset="0"/>
                          <a:cs typeface="Arial" pitchFamily="34" charset="0"/>
                        </a:rPr>
                        <a:t>=</a:t>
                      </a:r>
                      <a:r>
                        <a:rPr lang="sv-SE" sz="1600" dirty="0" smtClean="0">
                          <a:latin typeface="Arial" pitchFamily="34" charset="0"/>
                          <a:cs typeface="Arial" pitchFamily="34" charset="0"/>
                        </a:rPr>
                        <a:t>F</a:t>
                      </a:r>
                      <a:r>
                        <a:rPr lang="sv-SE" sz="1600" baseline="-25000" dirty="0" smtClean="0">
                          <a:latin typeface="Arial" pitchFamily="34" charset="0"/>
                          <a:cs typeface="Arial" pitchFamily="34" charset="0"/>
                        </a:rPr>
                        <a:t>T0</a:t>
                      </a:r>
                      <a:r>
                        <a:rPr lang="sv-SE" sz="1600" baseline="0" dirty="0" smtClean="0">
                          <a:latin typeface="Arial" pitchFamily="34" charset="0"/>
                          <a:cs typeface="Arial" pitchFamily="34" charset="0"/>
                        </a:rPr>
                        <a:t>+δF</a:t>
                      </a:r>
                      <a:r>
                        <a:rPr lang="sv-SE" sz="1600" baseline="-25000" dirty="0" smtClean="0">
                          <a:latin typeface="Arial" pitchFamily="34" charset="0"/>
                          <a:cs typeface="Arial" pitchFamily="34" charset="0"/>
                        </a:rPr>
                        <a:t>A0</a:t>
                      </a:r>
                      <a:r>
                        <a:rPr lang="sv-SE" sz="1600" baseline="0" dirty="0" smtClean="0">
                          <a:latin typeface="Arial" pitchFamily="34" charset="0"/>
                          <a:cs typeface="Arial" pitchFamily="34" charset="0"/>
                        </a:rPr>
                        <a:t>X</a:t>
                      </a:r>
                      <a:endParaRPr lang="sv-SE" sz="1600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122753" marR="122753" marT="61376" marB="61376"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</a:tbl>
          </a:graphicData>
        </a:graphic>
      </p:graphicFrame>
      <p:grpSp>
        <p:nvGrpSpPr>
          <p:cNvPr id="24" name="Grupp 15"/>
          <p:cNvGrpSpPr/>
          <p:nvPr/>
        </p:nvGrpSpPr>
        <p:grpSpPr>
          <a:xfrm>
            <a:off x="457200" y="5375275"/>
            <a:ext cx="5834063" cy="566738"/>
            <a:chOff x="457200" y="5407085"/>
            <a:chExt cx="5834063" cy="566738"/>
          </a:xfrm>
        </p:grpSpPr>
        <p:graphicFrame>
          <p:nvGraphicFramePr>
            <p:cNvPr id="27" name="Object 4"/>
            <p:cNvGraphicFramePr>
              <a:graphicFrameLocks noChangeAspect="1"/>
            </p:cNvGraphicFramePr>
            <p:nvPr/>
          </p:nvGraphicFramePr>
          <p:xfrm>
            <a:off x="1365250" y="5407085"/>
            <a:ext cx="2590800" cy="56673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39985" name="Equation" r:id="rId3" imgW="1968480" imgH="431640" progId="Equation.3">
                    <p:embed/>
                  </p:oleObj>
                </mc:Choice>
                <mc:Fallback>
                  <p:oleObj name="Equation" r:id="rId3" imgW="1968480" imgH="431640" progId="Equation.3">
                    <p:embed/>
                    <p:pic>
                      <p:nvPicPr>
                        <p:cNvPr id="0" name="Object 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365250" y="5407085"/>
                          <a:ext cx="2590800" cy="56673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8" name="Object 4"/>
            <p:cNvGraphicFramePr>
              <a:graphicFrameLocks noChangeAspect="1"/>
            </p:cNvGraphicFramePr>
            <p:nvPr/>
          </p:nvGraphicFramePr>
          <p:xfrm>
            <a:off x="4935538" y="5407085"/>
            <a:ext cx="1355725" cy="51593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39986" name="Equation" r:id="rId5" imgW="1028520" imgH="393480" progId="Equation.3">
                    <p:embed/>
                  </p:oleObj>
                </mc:Choice>
                <mc:Fallback>
                  <p:oleObj name="Equation" r:id="rId5" imgW="1028520" imgH="393480" progId="Equation.3">
                    <p:embed/>
                    <p:pic>
                      <p:nvPicPr>
                        <p:cNvPr id="0" name="Picture 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935538" y="5407085"/>
                          <a:ext cx="1355725" cy="51593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9" name="Rektangel 8"/>
            <p:cNvSpPr/>
            <p:nvPr/>
          </p:nvSpPr>
          <p:spPr>
            <a:xfrm>
              <a:off x="457200" y="5430858"/>
              <a:ext cx="1010213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>
                <a:buNone/>
              </a:pPr>
              <a:r>
                <a:rPr lang="sv-SE" sz="2000" dirty="0" err="1" smtClean="0">
                  <a:latin typeface="Arial" pitchFamily="34" charset="0"/>
                  <a:cs typeface="Arial" pitchFamily="34" charset="0"/>
                </a:rPr>
                <a:t>Where</a:t>
              </a:r>
              <a:r>
                <a:rPr lang="sv-SE" sz="2000" dirty="0" smtClean="0">
                  <a:latin typeface="Arial" pitchFamily="34" charset="0"/>
                  <a:cs typeface="Arial" pitchFamily="34" charset="0"/>
                </a:rPr>
                <a:t>:</a:t>
              </a:r>
            </a:p>
          </p:txBody>
        </p:sp>
        <p:sp>
          <p:nvSpPr>
            <p:cNvPr id="30" name="Rektangel 9"/>
            <p:cNvSpPr/>
            <p:nvPr/>
          </p:nvSpPr>
          <p:spPr>
            <a:xfrm>
              <a:off x="4150136" y="5430858"/>
              <a:ext cx="612668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sv-SE" sz="2000" dirty="0" smtClean="0">
                  <a:latin typeface="Arial" pitchFamily="34" charset="0"/>
                  <a:cs typeface="Arial" pitchFamily="34" charset="0"/>
                </a:rPr>
                <a:t>and</a:t>
              </a:r>
              <a:endParaRPr lang="sv-SE" sz="2000" dirty="0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31" name="Grupp 16"/>
          <p:cNvGrpSpPr/>
          <p:nvPr/>
        </p:nvGrpSpPr>
        <p:grpSpPr>
          <a:xfrm>
            <a:off x="457200" y="6013450"/>
            <a:ext cx="3871913" cy="568325"/>
            <a:chOff x="457200" y="6146860"/>
            <a:chExt cx="3871913" cy="568325"/>
          </a:xfrm>
        </p:grpSpPr>
        <p:graphicFrame>
          <p:nvGraphicFramePr>
            <p:cNvPr id="32" name="Object 4"/>
            <p:cNvGraphicFramePr>
              <a:graphicFrameLocks noChangeAspect="1"/>
            </p:cNvGraphicFramePr>
            <p:nvPr/>
          </p:nvGraphicFramePr>
          <p:xfrm>
            <a:off x="3500438" y="6146860"/>
            <a:ext cx="828675" cy="56832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39987" name="Equation" r:id="rId7" imgW="571320" imgH="393480" progId="Equation.3">
                    <p:embed/>
                  </p:oleObj>
                </mc:Choice>
                <mc:Fallback>
                  <p:oleObj name="Equation" r:id="rId7" imgW="571320" imgH="393480" progId="Equation.3">
                    <p:embed/>
                    <p:pic>
                      <p:nvPicPr>
                        <p:cNvPr id="0" name="Picture 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500438" y="6146860"/>
                          <a:ext cx="828675" cy="56832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33" name="Rektangel 12"/>
            <p:cNvSpPr/>
            <p:nvPr/>
          </p:nvSpPr>
          <p:spPr>
            <a:xfrm>
              <a:off x="457200" y="6224893"/>
              <a:ext cx="3533340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>
                <a:buNone/>
              </a:pPr>
              <a:r>
                <a:rPr lang="sv-SE" sz="2000" dirty="0" err="1" smtClean="0">
                  <a:latin typeface="Arial" pitchFamily="34" charset="0"/>
                  <a:cs typeface="Arial" pitchFamily="34" charset="0"/>
                </a:rPr>
                <a:t>Concentration</a:t>
              </a:r>
              <a:r>
                <a:rPr lang="sv-SE" sz="2000" dirty="0" smtClean="0">
                  <a:latin typeface="Arial" pitchFamily="34" charset="0"/>
                  <a:cs typeface="Arial" pitchFamily="34" charset="0"/>
                </a:rPr>
                <a:t> – Flow System</a:t>
              </a:r>
            </a:p>
          </p:txBody>
        </p:sp>
      </p:grpSp>
      <p:pic>
        <p:nvPicPr>
          <p:cNvPr id="34" name="Picture 3"/>
          <p:cNvPicPr>
            <a:picLocks noChangeAspect="1" noChangeArrowheads="1"/>
          </p:cNvPicPr>
          <p:nvPr/>
        </p:nvPicPr>
        <p:blipFill>
          <a:blip r:embed="rId9">
            <a:lum bright="-10000" contrast="20000"/>
          </a:blip>
          <a:srcRect/>
          <a:stretch>
            <a:fillRect/>
          </a:stretch>
        </p:blipFill>
        <p:spPr bwMode="auto">
          <a:xfrm>
            <a:off x="2311796" y="1341438"/>
            <a:ext cx="4505326" cy="14554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7" name="Titl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</p:spPr>
        <p:txBody>
          <a:bodyPr/>
          <a:lstStyle/>
          <a:p>
            <a:r>
              <a:rPr lang="en-US" b="1" dirty="0" smtClean="0"/>
              <a:t>Flow System – </a:t>
            </a:r>
            <a:r>
              <a:rPr lang="en-US" b="1" dirty="0" err="1" smtClean="0">
                <a:solidFill>
                  <a:srgbClr val="0CA413"/>
                </a:solidFill>
              </a:rPr>
              <a:t>Stoichiometry</a:t>
            </a:r>
            <a:r>
              <a:rPr lang="en-US" b="1" dirty="0" smtClean="0">
                <a:solidFill>
                  <a:srgbClr val="0CA413"/>
                </a:solidFill>
              </a:rPr>
              <a:t> Table</a:t>
            </a:r>
            <a:endParaRPr lang="en-US" b="1" dirty="0">
              <a:solidFill>
                <a:srgbClr val="0CA413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F6196-B9CE-5843-91C1-69A8589C669B}" type="slidenum">
              <a:rPr lang="sv-SE" smtClean="0">
                <a:latin typeface="Arial" pitchFamily="34" charset="0"/>
                <a:cs typeface="Arial" pitchFamily="34" charset="0"/>
              </a:rPr>
              <a:pPr/>
              <a:t>27</a:t>
            </a:fld>
            <a:endParaRPr lang="sv-SE">
              <a:latin typeface="Arial" pitchFamily="34" charset="0"/>
              <a:cs typeface="Arial" pitchFamily="34" charset="0"/>
            </a:endParaRPr>
          </a:p>
        </p:txBody>
      </p:sp>
      <p:sp>
        <p:nvSpPr>
          <p:cNvPr id="37" name="Titl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</p:spPr>
        <p:txBody>
          <a:bodyPr/>
          <a:lstStyle/>
          <a:p>
            <a:r>
              <a:rPr lang="en-US" b="1" dirty="0" err="1" smtClean="0">
                <a:solidFill>
                  <a:srgbClr val="0CA413"/>
                </a:solidFill>
              </a:rPr>
              <a:t>Stoichiometry</a:t>
            </a:r>
            <a:endParaRPr lang="en-US" b="1" dirty="0">
              <a:solidFill>
                <a:srgbClr val="0CA413"/>
              </a:solidFill>
            </a:endParaRPr>
          </a:p>
        </p:txBody>
      </p:sp>
      <p:grpSp>
        <p:nvGrpSpPr>
          <p:cNvPr id="31" name="Grupp 10"/>
          <p:cNvGrpSpPr/>
          <p:nvPr/>
        </p:nvGrpSpPr>
        <p:grpSpPr>
          <a:xfrm>
            <a:off x="930275" y="1258094"/>
            <a:ext cx="5830887" cy="855662"/>
            <a:chOff x="537127" y="380472"/>
            <a:chExt cx="5830887" cy="855662"/>
          </a:xfrm>
        </p:grpSpPr>
        <p:graphicFrame>
          <p:nvGraphicFramePr>
            <p:cNvPr id="35" name="Object 4"/>
            <p:cNvGraphicFramePr>
              <a:graphicFrameLocks noChangeAspect="1"/>
            </p:cNvGraphicFramePr>
            <p:nvPr/>
          </p:nvGraphicFramePr>
          <p:xfrm>
            <a:off x="5126589" y="380472"/>
            <a:ext cx="1241425" cy="85566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41017" name="Equation" r:id="rId3" imgW="571320" imgH="393480" progId="Equation.3">
                    <p:embed/>
                  </p:oleObj>
                </mc:Choice>
                <mc:Fallback>
                  <p:oleObj name="Equation" r:id="rId3" imgW="571320" imgH="393480" progId="Equation.3">
                    <p:embed/>
                    <p:pic>
                      <p:nvPicPr>
                        <p:cNvPr id="0" name="Picture 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126589" y="380472"/>
                          <a:ext cx="1241425" cy="85566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36" name="Rektangel 9"/>
            <p:cNvSpPr/>
            <p:nvPr/>
          </p:nvSpPr>
          <p:spPr>
            <a:xfrm>
              <a:off x="537127" y="519113"/>
              <a:ext cx="4358886" cy="492443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>
                <a:buNone/>
              </a:pPr>
              <a:r>
                <a:rPr lang="sv-SE" sz="2600" dirty="0" err="1" smtClean="0">
                  <a:latin typeface="Arial" pitchFamily="34" charset="0"/>
                  <a:cs typeface="Arial" pitchFamily="34" charset="0"/>
                </a:rPr>
                <a:t>Concentration</a:t>
              </a:r>
              <a:r>
                <a:rPr lang="sv-SE" sz="2600" dirty="0" smtClean="0">
                  <a:latin typeface="Arial" pitchFamily="34" charset="0"/>
                  <a:cs typeface="Arial" pitchFamily="34" charset="0"/>
                </a:rPr>
                <a:t> Flow System:</a:t>
              </a:r>
            </a:p>
          </p:txBody>
        </p:sp>
      </p:grpSp>
      <p:grpSp>
        <p:nvGrpSpPr>
          <p:cNvPr id="38" name="Grupp 20"/>
          <p:cNvGrpSpPr/>
          <p:nvPr/>
        </p:nvGrpSpPr>
        <p:grpSpPr>
          <a:xfrm>
            <a:off x="930275" y="2199994"/>
            <a:ext cx="5723451" cy="601663"/>
            <a:chOff x="537127" y="1627175"/>
            <a:chExt cx="5723451" cy="601663"/>
          </a:xfrm>
        </p:grpSpPr>
        <p:graphicFrame>
          <p:nvGraphicFramePr>
            <p:cNvPr id="39" name="Object 4"/>
            <p:cNvGraphicFramePr>
              <a:graphicFrameLocks noChangeAspect="1"/>
            </p:cNvGraphicFramePr>
            <p:nvPr/>
          </p:nvGraphicFramePr>
          <p:xfrm>
            <a:off x="5157265" y="1627175"/>
            <a:ext cx="1103313" cy="60166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41018" name="Equation" r:id="rId5" imgW="419040" imgH="228600" progId="Equation.3">
                    <p:embed/>
                  </p:oleObj>
                </mc:Choice>
                <mc:Fallback>
                  <p:oleObj name="Equation" r:id="rId5" imgW="419040" imgH="228600" progId="Equation.3">
                    <p:embed/>
                    <p:pic>
                      <p:nvPicPr>
                        <p:cNvPr id="0" name="Object 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157265" y="1627175"/>
                          <a:ext cx="1103313" cy="601663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40" name="Rektangel 11"/>
            <p:cNvSpPr/>
            <p:nvPr/>
          </p:nvSpPr>
          <p:spPr>
            <a:xfrm>
              <a:off x="537127" y="1648578"/>
              <a:ext cx="4211409" cy="492443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>
                <a:buNone/>
              </a:pPr>
              <a:r>
                <a:rPr lang="sv-SE" sz="2600" dirty="0" err="1" smtClean="0">
                  <a:latin typeface="Arial" pitchFamily="34" charset="0"/>
                  <a:cs typeface="Arial" pitchFamily="34" charset="0"/>
                </a:rPr>
                <a:t>Liquid</a:t>
              </a:r>
              <a:r>
                <a:rPr lang="sv-SE" sz="2600" dirty="0" smtClean="0">
                  <a:latin typeface="Arial" pitchFamily="34" charset="0"/>
                  <a:cs typeface="Arial" pitchFamily="34" charset="0"/>
                </a:rPr>
                <a:t> </a:t>
              </a:r>
              <a:r>
                <a:rPr lang="sv-SE" sz="2600" dirty="0" err="1" smtClean="0">
                  <a:latin typeface="Arial" pitchFamily="34" charset="0"/>
                  <a:cs typeface="Arial" pitchFamily="34" charset="0"/>
                </a:rPr>
                <a:t>Phase</a:t>
              </a:r>
              <a:r>
                <a:rPr lang="sv-SE" sz="2600" dirty="0" smtClean="0">
                  <a:latin typeface="Arial" pitchFamily="34" charset="0"/>
                  <a:cs typeface="Arial" pitchFamily="34" charset="0"/>
                </a:rPr>
                <a:t> Flow System:</a:t>
              </a:r>
            </a:p>
          </p:txBody>
        </p:sp>
      </p:grpSp>
      <p:grpSp>
        <p:nvGrpSpPr>
          <p:cNvPr id="41" name="Grupp 21"/>
          <p:cNvGrpSpPr/>
          <p:nvPr/>
        </p:nvGrpSpPr>
        <p:grpSpPr>
          <a:xfrm>
            <a:off x="788988" y="3068357"/>
            <a:ext cx="7921259" cy="1812925"/>
            <a:chOff x="372579" y="1721450"/>
            <a:chExt cx="7921259" cy="1812925"/>
          </a:xfrm>
        </p:grpSpPr>
        <p:graphicFrame>
          <p:nvGraphicFramePr>
            <p:cNvPr id="42" name="Object 4"/>
            <p:cNvGraphicFramePr>
              <a:graphicFrameLocks noChangeAspect="1"/>
            </p:cNvGraphicFramePr>
            <p:nvPr/>
          </p:nvGraphicFramePr>
          <p:xfrm>
            <a:off x="393216" y="1721450"/>
            <a:ext cx="4860925" cy="91122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41019" name="Equation" r:id="rId7" imgW="2159000" imgH="419100" progId="Equation.3">
                    <p:embed/>
                  </p:oleObj>
                </mc:Choice>
                <mc:Fallback>
                  <p:oleObj name="Equation" r:id="rId7" imgW="2159000" imgH="419100" progId="Equation.3">
                    <p:embed/>
                    <p:pic>
                      <p:nvPicPr>
                        <p:cNvPr id="0" name="Picture 1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93216" y="1721450"/>
                          <a:ext cx="4860925" cy="91122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43" name="Object 7"/>
            <p:cNvGraphicFramePr>
              <a:graphicFrameLocks noChangeAspect="1"/>
            </p:cNvGraphicFramePr>
            <p:nvPr/>
          </p:nvGraphicFramePr>
          <p:xfrm>
            <a:off x="372579" y="2718400"/>
            <a:ext cx="5580062" cy="81597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41020" name="Equation" r:id="rId9" imgW="2768600" imgH="406400" progId="Equation.3">
                    <p:embed/>
                  </p:oleObj>
                </mc:Choice>
                <mc:Fallback>
                  <p:oleObj name="Equation" r:id="rId9" imgW="2768600" imgH="406400" progId="Equation.3">
                    <p:embed/>
                    <p:pic>
                      <p:nvPicPr>
                        <p:cNvPr id="0" name="Picture 1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72579" y="2718400"/>
                          <a:ext cx="5580062" cy="81597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44" name="Rektangel 13"/>
            <p:cNvSpPr/>
            <p:nvPr/>
          </p:nvSpPr>
          <p:spPr>
            <a:xfrm>
              <a:off x="5380861" y="1879602"/>
              <a:ext cx="2912977" cy="492443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sv-SE" sz="2600" dirty="0" smtClean="0">
                  <a:latin typeface="Arial" pitchFamily="34" charset="0"/>
                  <a:cs typeface="Arial" pitchFamily="34" charset="0"/>
                </a:rPr>
                <a:t>Flow </a:t>
              </a:r>
              <a:r>
                <a:rPr lang="sv-SE" sz="2600" dirty="0" err="1" smtClean="0">
                  <a:latin typeface="Arial" pitchFamily="34" charset="0"/>
                  <a:cs typeface="Arial" pitchFamily="34" charset="0"/>
                </a:rPr>
                <a:t>Liquid</a:t>
              </a:r>
              <a:r>
                <a:rPr lang="sv-SE" sz="2600" dirty="0" smtClean="0">
                  <a:latin typeface="Arial" pitchFamily="34" charset="0"/>
                  <a:cs typeface="Arial" pitchFamily="34" charset="0"/>
                </a:rPr>
                <a:t> </a:t>
              </a:r>
              <a:r>
                <a:rPr lang="sv-SE" sz="2600" dirty="0" err="1" smtClean="0">
                  <a:latin typeface="Arial" pitchFamily="34" charset="0"/>
                  <a:cs typeface="Arial" pitchFamily="34" charset="0"/>
                </a:rPr>
                <a:t>Phase</a:t>
              </a:r>
              <a:endParaRPr lang="sv-SE" sz="2600" dirty="0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45" name="Rektangel 14"/>
          <p:cNvSpPr/>
          <p:nvPr/>
        </p:nvSpPr>
        <p:spPr>
          <a:xfrm>
            <a:off x="914400" y="4928850"/>
            <a:ext cx="723275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buNone/>
            </a:pPr>
            <a:r>
              <a:rPr lang="sv-SE" sz="2600" dirty="0" smtClean="0">
                <a:latin typeface="Arial" pitchFamily="34" charset="0"/>
                <a:cs typeface="Arial" pitchFamily="34" charset="0"/>
              </a:rPr>
              <a:t>etc.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852488" y="5611793"/>
            <a:ext cx="765651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We will consider C</a:t>
            </a:r>
            <a:r>
              <a:rPr lang="en-US" sz="2800" baseline="-25000" dirty="0" smtClean="0">
                <a:latin typeface="Arial" pitchFamily="34" charset="0"/>
                <a:cs typeface="Arial" pitchFamily="34" charset="0"/>
              </a:rPr>
              <a:t>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and C</a:t>
            </a:r>
            <a:r>
              <a:rPr lang="en-US" sz="2800" baseline="-25000" dirty="0" smtClean="0">
                <a:latin typeface="Arial" pitchFamily="34" charset="0"/>
                <a:cs typeface="Arial" pitchFamily="34" charset="0"/>
              </a:rPr>
              <a:t>B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for gas phase reactions in the next lecture</a:t>
            </a:r>
            <a:endParaRPr lang="en-US" sz="28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" grpId="0"/>
      <p:bldP spid="46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AutoShape 2"/>
          <p:cNvSpPr>
            <a:spLocks noChangeArrowheads="1"/>
          </p:cNvSpPr>
          <p:nvPr/>
        </p:nvSpPr>
        <p:spPr bwMode="auto">
          <a:xfrm>
            <a:off x="3390900" y="3962400"/>
            <a:ext cx="2362200" cy="838200"/>
          </a:xfrm>
          <a:prstGeom prst="cube">
            <a:avLst>
              <a:gd name="adj" fmla="val 25000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600">
                <a:latin typeface="Arial" pitchFamily="34" charset="0"/>
                <a:cs typeface="Arial" pitchFamily="34" charset="0"/>
              </a:rPr>
              <a:t>Mole Balance</a:t>
            </a:r>
            <a:endParaRPr lang="th-TH" sz="2600">
              <a:latin typeface="Arial" pitchFamily="34" charset="0"/>
              <a:cs typeface="Perpetua"/>
            </a:endParaRPr>
          </a:p>
        </p:txBody>
      </p:sp>
      <p:sp>
        <p:nvSpPr>
          <p:cNvPr id="19459" name="AutoShape 3"/>
          <p:cNvSpPr>
            <a:spLocks noChangeArrowheads="1"/>
          </p:cNvSpPr>
          <p:nvPr/>
        </p:nvSpPr>
        <p:spPr bwMode="auto">
          <a:xfrm>
            <a:off x="3390900" y="3352800"/>
            <a:ext cx="2362200" cy="838200"/>
          </a:xfrm>
          <a:prstGeom prst="cube">
            <a:avLst>
              <a:gd name="adj" fmla="val 25000"/>
            </a:avLst>
          </a:prstGeom>
          <a:solidFill>
            <a:srgbClr val="FF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600">
                <a:latin typeface="Arial" pitchFamily="34" charset="0"/>
                <a:ea typeface="Angsana New" pitchFamily="18" charset="0"/>
                <a:cs typeface="Arial" pitchFamily="34" charset="0"/>
              </a:rPr>
              <a:t>Rate Laws</a:t>
            </a:r>
            <a:endParaRPr lang="th-TH" sz="2600">
              <a:latin typeface="Arial" pitchFamily="34" charset="0"/>
              <a:ea typeface="Angsana New" pitchFamily="18" charset="0"/>
              <a:cs typeface="Perpetua"/>
            </a:endParaRPr>
          </a:p>
        </p:txBody>
      </p:sp>
      <p:sp>
        <p:nvSpPr>
          <p:cNvPr id="19460" name="AutoShape 4"/>
          <p:cNvSpPr>
            <a:spLocks noChangeArrowheads="1"/>
          </p:cNvSpPr>
          <p:nvPr/>
        </p:nvSpPr>
        <p:spPr bwMode="auto">
          <a:xfrm>
            <a:off x="3390900" y="2743200"/>
            <a:ext cx="2362200" cy="838200"/>
          </a:xfrm>
          <a:prstGeom prst="cube">
            <a:avLst>
              <a:gd name="adj" fmla="val 25000"/>
            </a:avLst>
          </a:prstGeom>
          <a:solidFill>
            <a:srgbClr val="0099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6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Stoichiometry</a:t>
            </a:r>
            <a:endParaRPr lang="th-TH" sz="2600">
              <a:solidFill>
                <a:schemeClr val="bg1"/>
              </a:solidFill>
              <a:latin typeface="Arial" pitchFamily="34" charset="0"/>
              <a:cs typeface="Perpetua"/>
            </a:endParaRPr>
          </a:p>
        </p:txBody>
      </p:sp>
      <p:sp>
        <p:nvSpPr>
          <p:cNvPr id="19461" name="AutoShape 5"/>
          <p:cNvSpPr>
            <a:spLocks noChangeArrowheads="1"/>
          </p:cNvSpPr>
          <p:nvPr/>
        </p:nvSpPr>
        <p:spPr bwMode="auto">
          <a:xfrm>
            <a:off x="3390900" y="2133600"/>
            <a:ext cx="2362200" cy="838200"/>
          </a:xfrm>
          <a:prstGeom prst="cube">
            <a:avLst>
              <a:gd name="adj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000" dirty="0">
                <a:latin typeface="Arial" pitchFamily="34" charset="0"/>
                <a:cs typeface="Arial" pitchFamily="34" charset="0"/>
              </a:rPr>
              <a:t>Isothermal Design</a:t>
            </a:r>
            <a:endParaRPr lang="th-TH" sz="2000" dirty="0">
              <a:latin typeface="Arial" pitchFamily="34" charset="0"/>
              <a:cs typeface="Perpetua"/>
            </a:endParaRPr>
          </a:p>
        </p:txBody>
      </p:sp>
      <p:sp>
        <p:nvSpPr>
          <p:cNvPr id="19462" name="AutoShape 6"/>
          <p:cNvSpPr>
            <a:spLocks noChangeArrowheads="1"/>
          </p:cNvSpPr>
          <p:nvPr/>
        </p:nvSpPr>
        <p:spPr bwMode="auto">
          <a:xfrm>
            <a:off x="3390900" y="1524000"/>
            <a:ext cx="2362200" cy="838200"/>
          </a:xfrm>
          <a:prstGeom prst="cube">
            <a:avLst>
              <a:gd name="adj" fmla="val 25000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2600">
                <a:latin typeface="Arial" pitchFamily="34" charset="0"/>
                <a:cs typeface="Arial" pitchFamily="34" charset="0"/>
              </a:rPr>
              <a:t>Heat Effects</a:t>
            </a:r>
            <a:endParaRPr lang="th-TH" sz="2600">
              <a:latin typeface="Arial" pitchFamily="34" charset="0"/>
              <a:cs typeface="Perpetua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F6196-B9CE-5843-91C1-69A8589C669B}" type="slidenum">
              <a:rPr lang="sv-SE" smtClean="0">
                <a:latin typeface="Arial" pitchFamily="34" charset="0"/>
                <a:cs typeface="Arial" pitchFamily="34" charset="0"/>
              </a:rPr>
              <a:pPr/>
              <a:t>28</a:t>
            </a:fld>
            <a:endParaRPr lang="sv-SE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b="1" dirty="0" smtClean="0"/>
              <a:t>End of </a:t>
            </a:r>
            <a:r>
              <a:rPr lang="sv-SE" b="1" dirty="0" err="1" smtClean="0"/>
              <a:t>Lecture</a:t>
            </a:r>
            <a:r>
              <a:rPr lang="sv-SE" b="1" dirty="0" smtClean="0"/>
              <a:t> 4</a:t>
            </a:r>
            <a:endParaRPr lang="sv-SE" b="1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F6196-B9CE-5843-91C1-69A8589C669B}" type="slidenum">
              <a:rPr lang="sv-SE" smtClean="0"/>
              <a:pPr/>
              <a:t>29</a:t>
            </a:fld>
            <a:endParaRPr lang="sv-S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innehåll 2"/>
          <p:cNvSpPr>
            <a:spLocks noGrp="1"/>
          </p:cNvSpPr>
          <p:nvPr>
            <p:ph sz="quarter" idx="1"/>
          </p:nvPr>
        </p:nvSpPr>
        <p:spPr>
          <a:xfrm>
            <a:off x="1498598" y="1882836"/>
            <a:ext cx="7772400" cy="4572000"/>
          </a:xfrm>
        </p:spPr>
        <p:txBody>
          <a:bodyPr/>
          <a:lstStyle/>
          <a:p>
            <a:pPr>
              <a:buNone/>
            </a:pPr>
            <a:endParaRPr lang="sv-SE" dirty="0" smtClean="0"/>
          </a:p>
          <a:p>
            <a:pPr>
              <a:buNone/>
            </a:pPr>
            <a:endParaRPr lang="sv-SE" dirty="0"/>
          </a:p>
        </p:txBody>
      </p:sp>
      <p:graphicFrame>
        <p:nvGraphicFramePr>
          <p:cNvPr id="5" name="Tabell 4"/>
          <p:cNvGraphicFramePr>
            <a:graphicFrameLocks noGrp="1"/>
          </p:cNvGraphicFramePr>
          <p:nvPr/>
        </p:nvGraphicFramePr>
        <p:xfrm>
          <a:off x="939800" y="1594982"/>
          <a:ext cx="6629400" cy="516449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43000"/>
                <a:gridCol w="1828800"/>
                <a:gridCol w="1828800"/>
                <a:gridCol w="1828800"/>
              </a:tblGrid>
              <a:tr h="883146">
                <a:tc>
                  <a:txBody>
                    <a:bodyPr/>
                    <a:lstStyle/>
                    <a:p>
                      <a:pPr algn="l"/>
                      <a:endParaRPr lang="sv-SE" sz="1700" b="1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l"/>
                      <a:r>
                        <a:rPr lang="sv-SE" sz="1700" b="1" dirty="0" err="1" smtClean="0">
                          <a:latin typeface="Arial" pitchFamily="34" charset="0"/>
                          <a:cs typeface="Arial" pitchFamily="34" charset="0"/>
                        </a:rPr>
                        <a:t>Reactor</a:t>
                      </a:r>
                      <a:endParaRPr lang="sv-SE" sz="1700" b="1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5555" marR="85555" marT="42778" marB="4277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v-SE" sz="1700" b="1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/>
                      <a:r>
                        <a:rPr lang="sv-SE" sz="1700" b="1" dirty="0" smtClean="0">
                          <a:latin typeface="Arial" pitchFamily="34" charset="0"/>
                          <a:cs typeface="Arial" pitchFamily="34" charset="0"/>
                        </a:rPr>
                        <a:t>Differential</a:t>
                      </a:r>
                      <a:endParaRPr lang="sv-SE" sz="17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5555" marR="85555" marT="42778" marB="4277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v-SE" sz="1700" b="1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/>
                      <a:r>
                        <a:rPr lang="sv-SE" sz="1700" b="1" dirty="0" err="1" smtClean="0">
                          <a:latin typeface="Arial" pitchFamily="34" charset="0"/>
                          <a:cs typeface="Arial" pitchFamily="34" charset="0"/>
                        </a:rPr>
                        <a:t>Algebraic</a:t>
                      </a:r>
                      <a:endParaRPr lang="sv-SE" sz="1700" b="1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5555" marR="85555" marT="42778" marB="4277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v-SE" sz="1700" b="1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/>
                      <a:r>
                        <a:rPr lang="sv-SE" sz="1700" b="1" dirty="0" smtClean="0">
                          <a:latin typeface="Arial" pitchFamily="34" charset="0"/>
                          <a:cs typeface="Arial" pitchFamily="34" charset="0"/>
                        </a:rPr>
                        <a:t>Integral</a:t>
                      </a:r>
                      <a:endParaRPr lang="sv-SE" sz="17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5555" marR="85555" marT="42778" marB="4277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1148337">
                <a:tc>
                  <a:txBody>
                    <a:bodyPr/>
                    <a:lstStyle/>
                    <a:p>
                      <a:endParaRPr lang="sv-SE" sz="170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endParaRPr lang="sv-SE" sz="170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endParaRPr lang="sv-SE" sz="17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5555" marR="85555" marT="42778" marB="4277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sv-SE" sz="17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5555" marR="85555" marT="42778" marB="4277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sv-SE" sz="17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5555" marR="85555" marT="42778" marB="4277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sv-SE" sz="17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5555" marR="85555" marT="42778" marB="4277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1148337">
                <a:tc>
                  <a:txBody>
                    <a:bodyPr/>
                    <a:lstStyle/>
                    <a:p>
                      <a:endParaRPr lang="sv-SE" sz="170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endParaRPr lang="sv-SE" sz="170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endParaRPr lang="sv-SE" sz="17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5555" marR="85555" marT="42778" marB="4277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sv-SE" sz="17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5555" marR="85555" marT="42778" marB="4277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sv-SE" sz="17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5555" marR="85555" marT="42778" marB="4277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sv-SE" sz="17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5555" marR="85555" marT="42778" marB="4277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74169">
                <a:tc>
                  <a:txBody>
                    <a:bodyPr/>
                    <a:lstStyle/>
                    <a:p>
                      <a:endParaRPr lang="sv-SE" sz="170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endParaRPr lang="sv-SE" sz="170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endParaRPr lang="sv-SE" sz="17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5555" marR="85555" marT="42778" marB="4277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sv-SE" sz="17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5555" marR="85555" marT="42778" marB="4277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sv-SE" sz="17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5555" marR="85555" marT="42778" marB="4277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sv-SE" sz="17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5555" marR="85555" marT="42778" marB="4277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74169">
                <a:tc>
                  <a:txBody>
                    <a:bodyPr/>
                    <a:lstStyle/>
                    <a:p>
                      <a:endParaRPr lang="sv-SE" sz="170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endParaRPr lang="sv-SE" sz="170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endParaRPr lang="sv-SE" sz="170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endParaRPr lang="sv-SE" sz="17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5555" marR="85555" marT="42778" marB="4277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sv-SE" sz="17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5555" marR="85555" marT="42778" marB="4277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sv-SE" sz="17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5555" marR="85555" marT="42778" marB="4277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sv-SE" sz="17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85555" marR="85555" marT="42778" marB="4277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grpSp>
        <p:nvGrpSpPr>
          <p:cNvPr id="2" name="Group 38"/>
          <p:cNvGrpSpPr/>
          <p:nvPr/>
        </p:nvGrpSpPr>
        <p:grpSpPr>
          <a:xfrm>
            <a:off x="939800" y="2055941"/>
            <a:ext cx="7964516" cy="4809636"/>
            <a:chOff x="939800" y="2055941"/>
            <a:chExt cx="7964516" cy="4809636"/>
          </a:xfrm>
        </p:grpSpPr>
        <p:grpSp>
          <p:nvGrpSpPr>
            <p:cNvPr id="4" name="Grupp 19"/>
            <p:cNvGrpSpPr/>
            <p:nvPr/>
          </p:nvGrpSpPr>
          <p:grpSpPr>
            <a:xfrm>
              <a:off x="939800" y="3580939"/>
              <a:ext cx="4478336" cy="676275"/>
              <a:chOff x="355602" y="3471863"/>
              <a:chExt cx="4478336" cy="676275"/>
            </a:xfrm>
          </p:grpSpPr>
          <p:graphicFrame>
            <p:nvGraphicFramePr>
              <p:cNvPr id="152580" name="Object 4"/>
              <p:cNvGraphicFramePr>
                <a:graphicFrameLocks noChangeAspect="1"/>
              </p:cNvGraphicFramePr>
              <p:nvPr/>
            </p:nvGraphicFramePr>
            <p:xfrm>
              <a:off x="3725863" y="3471863"/>
              <a:ext cx="1108075" cy="676275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288798" name="Equation" r:id="rId4" imgW="647700" imgH="393700" progId="Equation.3">
                      <p:embed/>
                    </p:oleObj>
                  </mc:Choice>
                  <mc:Fallback>
                    <p:oleObj name="Equation" r:id="rId4" imgW="647700" imgH="393700" progId="Equation.3">
                      <p:embed/>
                      <p:pic>
                        <p:nvPicPr>
                          <p:cNvPr id="0" name="Picture 2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5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3725863" y="3471863"/>
                            <a:ext cx="1108075" cy="676275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chemeClr val="accent1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chemeClr val="tx1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15" name="Rektangel 14"/>
              <p:cNvSpPr/>
              <p:nvPr/>
            </p:nvSpPr>
            <p:spPr>
              <a:xfrm>
                <a:off x="355602" y="3562866"/>
                <a:ext cx="885179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sv-SE" sz="2000" dirty="0" smtClean="0">
                    <a:solidFill>
                      <a:srgbClr val="FF0000"/>
                    </a:solidFill>
                    <a:latin typeface="Arial" pitchFamily="34" charset="0"/>
                    <a:cs typeface="Arial" pitchFamily="34" charset="0"/>
                  </a:rPr>
                  <a:t>CSTR</a:t>
                </a:r>
              </a:p>
            </p:txBody>
          </p:sp>
        </p:grpSp>
        <p:grpSp>
          <p:nvGrpSpPr>
            <p:cNvPr id="6" name="Grupp 20"/>
            <p:cNvGrpSpPr/>
            <p:nvPr/>
          </p:nvGrpSpPr>
          <p:grpSpPr>
            <a:xfrm>
              <a:off x="977900" y="4443413"/>
              <a:ext cx="6438900" cy="874712"/>
              <a:chOff x="355602" y="4499434"/>
              <a:chExt cx="6438900" cy="874712"/>
            </a:xfrm>
          </p:grpSpPr>
          <p:graphicFrame>
            <p:nvGraphicFramePr>
              <p:cNvPr id="9" name="Object 7"/>
              <p:cNvGraphicFramePr>
                <a:graphicFrameLocks noChangeAspect="1"/>
              </p:cNvGraphicFramePr>
              <p:nvPr/>
            </p:nvGraphicFramePr>
            <p:xfrm>
              <a:off x="1552575" y="4643438"/>
              <a:ext cx="1503363" cy="636587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288799" name="Equation" r:id="rId6" imgW="838200" imgH="355600" progId="Equation.3">
                      <p:embed/>
                    </p:oleObj>
                  </mc:Choice>
                  <mc:Fallback>
                    <p:oleObj name="Equation" r:id="rId6" imgW="838200" imgH="355600" progId="Equation.3">
                      <p:embed/>
                      <p:pic>
                        <p:nvPicPr>
                          <p:cNvPr id="0" name="Picture 3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7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1552575" y="4643438"/>
                            <a:ext cx="1503363" cy="636587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chemeClr val="accent1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chemeClr val="tx1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152582" name="Object 6"/>
              <p:cNvGraphicFramePr>
                <a:graphicFrameLocks noChangeAspect="1"/>
              </p:cNvGraphicFramePr>
              <p:nvPr/>
            </p:nvGraphicFramePr>
            <p:xfrm>
              <a:off x="5199065" y="4499434"/>
              <a:ext cx="1595437" cy="874712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288800" name="Equation" r:id="rId8" imgW="876240" imgH="482400" progId="Equation.3">
                      <p:embed/>
                    </p:oleObj>
                  </mc:Choice>
                  <mc:Fallback>
                    <p:oleObj name="Equation" r:id="rId8" imgW="876240" imgH="482400" progId="Equation.3">
                      <p:embed/>
                      <p:pic>
                        <p:nvPicPr>
                          <p:cNvPr id="0" name="Picture 4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9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5199065" y="4499434"/>
                            <a:ext cx="1595437" cy="874712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chemeClr val="accent1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chemeClr val="tx1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16" name="Rektangel 15"/>
              <p:cNvSpPr/>
              <p:nvPr/>
            </p:nvSpPr>
            <p:spPr>
              <a:xfrm>
                <a:off x="355602" y="4770438"/>
                <a:ext cx="699230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sv-SE" sz="2000" dirty="0" smtClean="0">
                    <a:solidFill>
                      <a:srgbClr val="7030A0"/>
                    </a:solidFill>
                    <a:latin typeface="Arial" pitchFamily="34" charset="0"/>
                    <a:cs typeface="Arial" pitchFamily="34" charset="0"/>
                  </a:rPr>
                  <a:t>PFR</a:t>
                </a:r>
              </a:p>
            </p:txBody>
          </p:sp>
        </p:grpSp>
        <p:grpSp>
          <p:nvGrpSpPr>
            <p:cNvPr id="7" name="Grupp 32"/>
            <p:cNvGrpSpPr/>
            <p:nvPr/>
          </p:nvGrpSpPr>
          <p:grpSpPr>
            <a:xfrm>
              <a:off x="939800" y="2055941"/>
              <a:ext cx="7964516" cy="1512297"/>
              <a:chOff x="939800" y="2055941"/>
              <a:chExt cx="7964516" cy="1512297"/>
            </a:xfrm>
          </p:grpSpPr>
          <p:grpSp>
            <p:nvGrpSpPr>
              <p:cNvPr id="8" name="Grupp 17"/>
              <p:cNvGrpSpPr/>
              <p:nvPr/>
            </p:nvGrpSpPr>
            <p:grpSpPr>
              <a:xfrm>
                <a:off x="939800" y="2405063"/>
                <a:ext cx="6662738" cy="900112"/>
                <a:chOff x="355602" y="2240955"/>
                <a:chExt cx="6662738" cy="900112"/>
              </a:xfrm>
            </p:grpSpPr>
            <p:graphicFrame>
              <p:nvGraphicFramePr>
                <p:cNvPr id="152578" name="Object 2"/>
                <p:cNvGraphicFramePr>
                  <a:graphicFrameLocks noChangeAspect="1"/>
                </p:cNvGraphicFramePr>
                <p:nvPr/>
              </p:nvGraphicFramePr>
              <p:xfrm>
                <a:off x="1531940" y="2415580"/>
                <a:ext cx="1714500" cy="668337"/>
              </p:xfrm>
              <a:graphic>
                <a:graphicData uri="http://schemas.openxmlformats.org/presentationml/2006/ole">
                  <mc:AlternateContent xmlns:mc="http://schemas.openxmlformats.org/markup-compatibility/2006">
                    <mc:Choice xmlns:v="urn:schemas-microsoft-com:vml" Requires="v">
                      <p:oleObj spid="_x0000_s288801" name="Equation" r:id="rId10" imgW="1015920" imgH="393480" progId="Equation.3">
                        <p:embed/>
                      </p:oleObj>
                    </mc:Choice>
                    <mc:Fallback>
                      <p:oleObj name="Equation" r:id="rId10" imgW="1015920" imgH="393480" progId="Equation.3">
                        <p:embed/>
                        <p:pic>
                          <p:nvPicPr>
                            <p:cNvPr id="0" name="Picture 5"/>
                            <p:cNvPicPr>
                              <a:picLocks noChangeAspect="1" noChangeArrowheads="1"/>
                            </p:cNvPicPr>
                            <p:nvPr/>
                          </p:nvPicPr>
                          <p:blipFill>
                            <a:blip r:embed="rId11">
                              <a:extLst>
                                <a:ext uri="{28A0092B-C50C-407E-A947-70E740481C1C}">
                                  <a14:useLocalDpi xmlns:a14="http://schemas.microsoft.com/office/drawing/2010/main" val="0"/>
                                </a:ext>
                              </a:extLst>
                            </a:blip>
                            <a:srcRect/>
                            <a:stretch>
                              <a:fillRect/>
                            </a:stretch>
                          </p:blipFill>
                          <p:spPr bwMode="auto">
                            <a:xfrm>
                              <a:off x="1531940" y="2415580"/>
                              <a:ext cx="1714500" cy="668337"/>
                            </a:xfrm>
                            <a:prstGeom prst="rect">
                              <a:avLst/>
                            </a:prstGeom>
                            <a:noFill/>
                            <a:ln>
                              <a:noFill/>
                            </a:ln>
                            <a:extLst>
                              <a:ext uri="{909E8E84-426E-40DD-AFC4-6F175D3DCCD1}">
                                <a14:hiddenFill xmlns:a14="http://schemas.microsoft.com/office/drawing/2010/main">
                                  <a:solidFill>
                                    <a:schemeClr val="accent1"/>
                                  </a:solidFill>
                                </a14:hiddenFill>
                              </a:ext>
                              <a:ext uri="{91240B29-F687-4F45-9708-019B960494DF}">
                                <a14:hiddenLine xmlns:a14="http://schemas.microsoft.com/office/drawing/2010/main" w="9525">
                                  <a:solidFill>
                                    <a:schemeClr val="tx1"/>
                                  </a:solidFill>
                                  <a:miter lim="800000"/>
                                  <a:headEnd/>
                                  <a:tailEnd/>
                                </a14:hiddenLine>
                              </a:ext>
                            </a:extLst>
                          </p:spPr>
                        </p:pic>
                      </p:oleObj>
                    </mc:Fallback>
                  </mc:AlternateContent>
                </a:graphicData>
              </a:graphic>
            </p:graphicFrame>
            <p:graphicFrame>
              <p:nvGraphicFramePr>
                <p:cNvPr id="152579" name="Object 3"/>
                <p:cNvGraphicFramePr>
                  <a:graphicFrameLocks noChangeAspect="1"/>
                </p:cNvGraphicFramePr>
                <p:nvPr/>
              </p:nvGraphicFramePr>
              <p:xfrm>
                <a:off x="5202240" y="2240955"/>
                <a:ext cx="1816100" cy="900112"/>
              </p:xfrm>
              <a:graphic>
                <a:graphicData uri="http://schemas.openxmlformats.org/presentationml/2006/ole">
                  <mc:AlternateContent xmlns:mc="http://schemas.openxmlformats.org/markup-compatibility/2006">
                    <mc:Choice xmlns:v="urn:schemas-microsoft-com:vml" Requires="v">
                      <p:oleObj spid="_x0000_s288802" name="Equation" r:id="rId12" imgW="977760" imgH="482400" progId="Equation.3">
                        <p:embed/>
                      </p:oleObj>
                    </mc:Choice>
                    <mc:Fallback>
                      <p:oleObj name="Equation" r:id="rId12" imgW="977760" imgH="482400" progId="Equation.3">
                        <p:embed/>
                        <p:pic>
                          <p:nvPicPr>
                            <p:cNvPr id="0" name="Picture 6"/>
                            <p:cNvPicPr>
                              <a:picLocks noChangeAspect="1" noChangeArrowheads="1"/>
                            </p:cNvPicPr>
                            <p:nvPr/>
                          </p:nvPicPr>
                          <p:blipFill>
                            <a:blip r:embed="rId13">
                              <a:extLst>
                                <a:ext uri="{28A0092B-C50C-407E-A947-70E740481C1C}">
                                  <a14:useLocalDpi xmlns:a14="http://schemas.microsoft.com/office/drawing/2010/main" val="0"/>
                                </a:ext>
                              </a:extLst>
                            </a:blip>
                            <a:srcRect/>
                            <a:stretch>
                              <a:fillRect/>
                            </a:stretch>
                          </p:blipFill>
                          <p:spPr bwMode="auto">
                            <a:xfrm>
                              <a:off x="5202240" y="2240955"/>
                              <a:ext cx="1816100" cy="900112"/>
                            </a:xfrm>
                            <a:prstGeom prst="rect">
                              <a:avLst/>
                            </a:prstGeom>
                            <a:noFill/>
                            <a:ln>
                              <a:noFill/>
                            </a:ln>
                            <a:extLst>
                              <a:ext uri="{909E8E84-426E-40DD-AFC4-6F175D3DCCD1}">
                                <a14:hiddenFill xmlns:a14="http://schemas.microsoft.com/office/drawing/2010/main">
                                  <a:solidFill>
                                    <a:schemeClr val="accent1"/>
                                  </a:solidFill>
                                </a14:hiddenFill>
                              </a:ext>
                              <a:ext uri="{91240B29-F687-4F45-9708-019B960494DF}">
                                <a14:hiddenLine xmlns:a14="http://schemas.microsoft.com/office/drawing/2010/main" w="9525">
                                  <a:solidFill>
                                    <a:schemeClr val="tx1"/>
                                  </a:solidFill>
                                  <a:miter lim="800000"/>
                                  <a:headEnd/>
                                  <a:tailEnd/>
                                </a14:hiddenLine>
                              </a:ext>
                            </a:extLst>
                          </p:spPr>
                        </p:pic>
                      </p:oleObj>
                    </mc:Fallback>
                  </mc:AlternateContent>
                </a:graphicData>
              </a:graphic>
            </p:graphicFrame>
            <p:sp>
              <p:nvSpPr>
                <p:cNvPr id="14" name="Rektangel 13"/>
                <p:cNvSpPr/>
                <p:nvPr/>
              </p:nvSpPr>
              <p:spPr>
                <a:xfrm>
                  <a:off x="355602" y="2447925"/>
                  <a:ext cx="840295" cy="40011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sv-SE" sz="2000" dirty="0" err="1" smtClean="0">
                      <a:solidFill>
                        <a:srgbClr val="0070C0"/>
                      </a:solidFill>
                      <a:latin typeface="Arial" pitchFamily="34" charset="0"/>
                      <a:cs typeface="Arial" pitchFamily="34" charset="0"/>
                    </a:rPr>
                    <a:t>Batch</a:t>
                  </a:r>
                  <a:endParaRPr lang="sv-SE" sz="2000" dirty="0" smtClean="0">
                    <a:solidFill>
                      <a:srgbClr val="0070C0"/>
                    </a:solidFill>
                    <a:latin typeface="Arial" pitchFamily="34" charset="0"/>
                    <a:cs typeface="Arial" pitchFamily="34" charset="0"/>
                  </a:endParaRPr>
                </a:p>
              </p:txBody>
            </p:sp>
          </p:grpSp>
          <p:grpSp>
            <p:nvGrpSpPr>
              <p:cNvPr id="10" name="Grupp 31"/>
              <p:cNvGrpSpPr/>
              <p:nvPr/>
            </p:nvGrpSpPr>
            <p:grpSpPr>
              <a:xfrm>
                <a:off x="7450965" y="2055941"/>
                <a:ext cx="1453351" cy="1512297"/>
                <a:chOff x="7910778" y="2214367"/>
                <a:chExt cx="1748370" cy="1819283"/>
              </a:xfrm>
            </p:grpSpPr>
            <p:cxnSp>
              <p:nvCxnSpPr>
                <p:cNvPr id="24" name="Rak 23"/>
                <p:cNvCxnSpPr>
                  <a:endCxn id="25" idx="2"/>
                </p:cNvCxnSpPr>
                <p:nvPr/>
              </p:nvCxnSpPr>
              <p:spPr>
                <a:xfrm rot="16200000" flipH="1">
                  <a:off x="7677154" y="2873973"/>
                  <a:ext cx="1320800" cy="1588"/>
                </a:xfrm>
                <a:prstGeom prst="line">
                  <a:avLst/>
                </a:prstGeom>
                <a:ln>
                  <a:solidFill>
                    <a:schemeClr val="tx2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7" name="Rak 26"/>
                <p:cNvCxnSpPr/>
                <p:nvPr/>
              </p:nvCxnSpPr>
              <p:spPr>
                <a:xfrm rot="10800000" flipH="1">
                  <a:off x="8338348" y="3532785"/>
                  <a:ext cx="1320800" cy="1588"/>
                </a:xfrm>
                <a:prstGeom prst="line">
                  <a:avLst/>
                </a:prstGeom>
                <a:ln>
                  <a:solidFill>
                    <a:schemeClr val="tx2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9" name="Frihandsfigur 28"/>
                <p:cNvSpPr/>
                <p:nvPr/>
              </p:nvSpPr>
              <p:spPr>
                <a:xfrm>
                  <a:off x="8331200" y="2579688"/>
                  <a:ext cx="1202267" cy="959379"/>
                </a:xfrm>
                <a:custGeom>
                  <a:avLst/>
                  <a:gdLst>
                    <a:gd name="connsiteX0" fmla="*/ 0 w 1202267"/>
                    <a:gd name="connsiteY0" fmla="*/ 1303867 h 1303867"/>
                    <a:gd name="connsiteX1" fmla="*/ 118533 w 1202267"/>
                    <a:gd name="connsiteY1" fmla="*/ 677333 h 1303867"/>
                    <a:gd name="connsiteX2" fmla="*/ 575733 w 1202267"/>
                    <a:gd name="connsiteY2" fmla="*/ 220133 h 1303867"/>
                    <a:gd name="connsiteX3" fmla="*/ 1202267 w 1202267"/>
                    <a:gd name="connsiteY3" fmla="*/ 0 h 130386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1202267" h="1303867">
                      <a:moveTo>
                        <a:pt x="0" y="1303867"/>
                      </a:moveTo>
                      <a:cubicBezTo>
                        <a:pt x="11289" y="1080911"/>
                        <a:pt x="22578" y="857955"/>
                        <a:pt x="118533" y="677333"/>
                      </a:cubicBezTo>
                      <a:cubicBezTo>
                        <a:pt x="214488" y="496711"/>
                        <a:pt x="395111" y="333022"/>
                        <a:pt x="575733" y="220133"/>
                      </a:cubicBezTo>
                      <a:cubicBezTo>
                        <a:pt x="756355" y="107244"/>
                        <a:pt x="1202267" y="0"/>
                        <a:pt x="1202267" y="0"/>
                      </a:cubicBezTo>
                    </a:path>
                  </a:pathLst>
                </a:custGeom>
                <a:ln>
                  <a:solidFill>
                    <a:srgbClr val="0000FF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sv-SE"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30" name="textruta 29"/>
                <p:cNvSpPr txBox="1"/>
                <p:nvPr/>
              </p:nvSpPr>
              <p:spPr>
                <a:xfrm>
                  <a:off x="7910778" y="2214367"/>
                  <a:ext cx="579967" cy="59240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sv-SE" sz="2600" dirty="0" smtClean="0">
                      <a:latin typeface="Arial" pitchFamily="34" charset="0"/>
                      <a:cs typeface="Arial" pitchFamily="34" charset="0"/>
                    </a:rPr>
                    <a:t>X</a:t>
                  </a:r>
                  <a:endParaRPr lang="sv-SE" sz="2600" dirty="0"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31" name="textruta 30"/>
                <p:cNvSpPr txBox="1"/>
                <p:nvPr/>
              </p:nvSpPr>
              <p:spPr>
                <a:xfrm>
                  <a:off x="8784162" y="3441245"/>
                  <a:ext cx="579967" cy="59240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sv-SE" sz="2600" dirty="0" smtClean="0">
                      <a:latin typeface="Arial" pitchFamily="34" charset="0"/>
                      <a:cs typeface="Arial" pitchFamily="34" charset="0"/>
                    </a:rPr>
                    <a:t>t</a:t>
                  </a:r>
                  <a:endParaRPr lang="sv-SE" sz="2600" dirty="0">
                    <a:latin typeface="Arial" pitchFamily="34" charset="0"/>
                    <a:cs typeface="Arial" pitchFamily="34" charset="0"/>
                  </a:endParaRPr>
                </a:p>
              </p:txBody>
            </p:sp>
          </p:grpSp>
        </p:grpSp>
        <p:grpSp>
          <p:nvGrpSpPr>
            <p:cNvPr id="11" name="Grupp 39"/>
            <p:cNvGrpSpPr/>
            <p:nvPr/>
          </p:nvGrpSpPr>
          <p:grpSpPr>
            <a:xfrm>
              <a:off x="990600" y="5335054"/>
              <a:ext cx="7895960" cy="1530523"/>
              <a:chOff x="939800" y="5335054"/>
              <a:chExt cx="7895960" cy="1530523"/>
            </a:xfrm>
          </p:grpSpPr>
          <p:grpSp>
            <p:nvGrpSpPr>
              <p:cNvPr id="12" name="Grupp 21"/>
              <p:cNvGrpSpPr/>
              <p:nvPr/>
            </p:nvGrpSpPr>
            <p:grpSpPr>
              <a:xfrm>
                <a:off x="939800" y="5726113"/>
                <a:ext cx="6543675" cy="876300"/>
                <a:chOff x="355602" y="5545072"/>
                <a:chExt cx="6543675" cy="876300"/>
              </a:xfrm>
            </p:grpSpPr>
            <p:graphicFrame>
              <p:nvGraphicFramePr>
                <p:cNvPr id="30734" name="Object 14"/>
                <p:cNvGraphicFramePr>
                  <a:graphicFrameLocks noChangeAspect="1"/>
                </p:cNvGraphicFramePr>
                <p:nvPr/>
              </p:nvGraphicFramePr>
              <p:xfrm>
                <a:off x="1555750" y="5726113"/>
                <a:ext cx="1593850" cy="636587"/>
              </p:xfrm>
              <a:graphic>
                <a:graphicData uri="http://schemas.openxmlformats.org/presentationml/2006/ole">
                  <mc:AlternateContent xmlns:mc="http://schemas.openxmlformats.org/markup-compatibility/2006">
                    <mc:Choice xmlns:v="urn:schemas-microsoft-com:vml" Requires="v">
                      <p:oleObj spid="_x0000_s288803" name="Equation" r:id="rId14" imgW="889000" imgH="355600" progId="Equation.3">
                        <p:embed/>
                      </p:oleObj>
                    </mc:Choice>
                    <mc:Fallback>
                      <p:oleObj name="Equation" r:id="rId14" imgW="889000" imgH="355600" progId="Equation.3">
                        <p:embed/>
                        <p:pic>
                          <p:nvPicPr>
                            <p:cNvPr id="0" name="Picture 7"/>
                            <p:cNvPicPr>
                              <a:picLocks noChangeAspect="1" noChangeArrowheads="1"/>
                            </p:cNvPicPr>
                            <p:nvPr/>
                          </p:nvPicPr>
                          <p:blipFill>
                            <a:blip r:embed="rId15">
                              <a:extLst>
                                <a:ext uri="{28A0092B-C50C-407E-A947-70E740481C1C}">
                                  <a14:useLocalDpi xmlns:a14="http://schemas.microsoft.com/office/drawing/2010/main" val="0"/>
                                </a:ext>
                              </a:extLst>
                            </a:blip>
                            <a:srcRect/>
                            <a:stretch>
                              <a:fillRect/>
                            </a:stretch>
                          </p:blipFill>
                          <p:spPr bwMode="auto">
                            <a:xfrm>
                              <a:off x="1555750" y="5726113"/>
                              <a:ext cx="1593850" cy="636587"/>
                            </a:xfrm>
                            <a:prstGeom prst="rect">
                              <a:avLst/>
                            </a:prstGeom>
                            <a:noFill/>
                            <a:ln>
                              <a:noFill/>
                            </a:ln>
                            <a:extLst>
                              <a:ext uri="{909E8E84-426E-40DD-AFC4-6F175D3DCCD1}">
                                <a14:hiddenFill xmlns:a14="http://schemas.microsoft.com/office/drawing/2010/main">
                                  <a:solidFill>
                                    <a:schemeClr val="accent1"/>
                                  </a:solidFill>
                                </a14:hiddenFill>
                              </a:ext>
                              <a:ext uri="{91240B29-F687-4F45-9708-019B960494DF}">
                                <a14:hiddenLine xmlns:a14="http://schemas.microsoft.com/office/drawing/2010/main" w="9525">
                                  <a:solidFill>
                                    <a:schemeClr val="tx1"/>
                                  </a:solidFill>
                                  <a:miter lim="800000"/>
                                  <a:headEnd/>
                                  <a:tailEnd/>
                                </a14:hiddenLine>
                              </a:ext>
                            </a:extLst>
                          </p:spPr>
                        </p:pic>
                      </p:oleObj>
                    </mc:Fallback>
                  </mc:AlternateContent>
                </a:graphicData>
              </a:graphic>
            </p:graphicFrame>
            <p:graphicFrame>
              <p:nvGraphicFramePr>
                <p:cNvPr id="30735" name="Object 15"/>
                <p:cNvGraphicFramePr>
                  <a:graphicFrameLocks noChangeAspect="1"/>
                </p:cNvGraphicFramePr>
                <p:nvPr/>
              </p:nvGraphicFramePr>
              <p:xfrm>
                <a:off x="5257802" y="5545072"/>
                <a:ext cx="1641475" cy="876300"/>
              </p:xfrm>
              <a:graphic>
                <a:graphicData uri="http://schemas.openxmlformats.org/presentationml/2006/ole">
                  <mc:AlternateContent xmlns:mc="http://schemas.openxmlformats.org/markup-compatibility/2006">
                    <mc:Choice xmlns:v="urn:schemas-microsoft-com:vml" Requires="v">
                      <p:oleObj spid="_x0000_s288804" name="Equation" r:id="rId16" imgW="901440" imgH="482400" progId="Equation.3">
                        <p:embed/>
                      </p:oleObj>
                    </mc:Choice>
                    <mc:Fallback>
                      <p:oleObj name="Equation" r:id="rId16" imgW="901440" imgH="482400" progId="Equation.3">
                        <p:embed/>
                        <p:pic>
                          <p:nvPicPr>
                            <p:cNvPr id="0" name="Picture 8"/>
                            <p:cNvPicPr>
                              <a:picLocks noChangeAspect="1" noChangeArrowheads="1"/>
                            </p:cNvPicPr>
                            <p:nvPr/>
                          </p:nvPicPr>
                          <p:blipFill>
                            <a:blip r:embed="rId17">
                              <a:extLst>
                                <a:ext uri="{28A0092B-C50C-407E-A947-70E740481C1C}">
                                  <a14:useLocalDpi xmlns:a14="http://schemas.microsoft.com/office/drawing/2010/main" val="0"/>
                                </a:ext>
                              </a:extLst>
                            </a:blip>
                            <a:srcRect/>
                            <a:stretch>
                              <a:fillRect/>
                            </a:stretch>
                          </p:blipFill>
                          <p:spPr bwMode="auto">
                            <a:xfrm>
                              <a:off x="5257802" y="5545072"/>
                              <a:ext cx="1641475" cy="876300"/>
                            </a:xfrm>
                            <a:prstGeom prst="rect">
                              <a:avLst/>
                            </a:prstGeom>
                            <a:noFill/>
                            <a:ln>
                              <a:noFill/>
                            </a:ln>
                            <a:extLst>
                              <a:ext uri="{909E8E84-426E-40DD-AFC4-6F175D3DCCD1}">
                                <a14:hiddenFill xmlns:a14="http://schemas.microsoft.com/office/drawing/2010/main">
                                  <a:solidFill>
                                    <a:schemeClr val="accent1"/>
                                  </a:solidFill>
                                </a14:hiddenFill>
                              </a:ext>
                              <a:ext uri="{91240B29-F687-4F45-9708-019B960494DF}">
                                <a14:hiddenLine xmlns:a14="http://schemas.microsoft.com/office/drawing/2010/main" w="9525">
                                  <a:solidFill>
                                    <a:schemeClr val="tx1"/>
                                  </a:solidFill>
                                  <a:miter lim="800000"/>
                                  <a:headEnd/>
                                  <a:tailEnd/>
                                </a14:hiddenLine>
                              </a:ext>
                            </a:extLst>
                          </p:spPr>
                        </p:pic>
                      </p:oleObj>
                    </mc:Fallback>
                  </mc:AlternateContent>
                </a:graphicData>
              </a:graphic>
            </p:graphicFrame>
            <p:sp>
              <p:nvSpPr>
                <p:cNvPr id="17" name="Rektangel 16"/>
                <p:cNvSpPr/>
                <p:nvPr/>
              </p:nvSpPr>
              <p:spPr>
                <a:xfrm>
                  <a:off x="355602" y="5726113"/>
                  <a:ext cx="713657" cy="40011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sv-SE" sz="2000" dirty="0" smtClean="0">
                      <a:solidFill>
                        <a:srgbClr val="00B050"/>
                      </a:solidFill>
                      <a:latin typeface="Arial" pitchFamily="34" charset="0"/>
                      <a:cs typeface="Arial" pitchFamily="34" charset="0"/>
                    </a:rPr>
                    <a:t>PBR</a:t>
                  </a:r>
                  <a:endParaRPr lang="sv-SE" sz="2000" dirty="0">
                    <a:solidFill>
                      <a:srgbClr val="00B050"/>
                    </a:solidFill>
                    <a:latin typeface="Arial" pitchFamily="34" charset="0"/>
                    <a:cs typeface="Arial" pitchFamily="34" charset="0"/>
                  </a:endParaRPr>
                </a:p>
              </p:txBody>
            </p:sp>
          </p:grpSp>
          <p:grpSp>
            <p:nvGrpSpPr>
              <p:cNvPr id="13" name="Grupp 38"/>
              <p:cNvGrpSpPr/>
              <p:nvPr/>
            </p:nvGrpSpPr>
            <p:grpSpPr>
              <a:xfrm>
                <a:off x="7433183" y="5335054"/>
                <a:ext cx="1402577" cy="1530523"/>
                <a:chOff x="7603365" y="3568238"/>
                <a:chExt cx="1453351" cy="1585931"/>
              </a:xfrm>
            </p:grpSpPr>
            <p:cxnSp>
              <p:nvCxnSpPr>
                <p:cNvPr id="34" name="Rak 33"/>
                <p:cNvCxnSpPr/>
                <p:nvPr/>
              </p:nvCxnSpPr>
              <p:spPr>
                <a:xfrm rot="16200000" flipH="1">
                  <a:off x="7409163" y="4116543"/>
                  <a:ext cx="1097929" cy="1320"/>
                </a:xfrm>
                <a:prstGeom prst="line">
                  <a:avLst/>
                </a:prstGeom>
                <a:ln>
                  <a:solidFill>
                    <a:schemeClr val="tx2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5" name="Rak 34"/>
                <p:cNvCxnSpPr/>
                <p:nvPr/>
              </p:nvCxnSpPr>
              <p:spPr>
                <a:xfrm rot="10800000" flipH="1">
                  <a:off x="7958787" y="4664187"/>
                  <a:ext cx="1097929" cy="1320"/>
                </a:xfrm>
                <a:prstGeom prst="line">
                  <a:avLst/>
                </a:prstGeom>
                <a:ln>
                  <a:solidFill>
                    <a:schemeClr val="tx2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36" name="Frihandsfigur 35"/>
                <p:cNvSpPr/>
                <p:nvPr/>
              </p:nvSpPr>
              <p:spPr>
                <a:xfrm>
                  <a:off x="7952845" y="3871916"/>
                  <a:ext cx="999397" cy="797494"/>
                </a:xfrm>
                <a:custGeom>
                  <a:avLst/>
                  <a:gdLst>
                    <a:gd name="connsiteX0" fmla="*/ 0 w 1202267"/>
                    <a:gd name="connsiteY0" fmla="*/ 1303867 h 1303867"/>
                    <a:gd name="connsiteX1" fmla="*/ 118533 w 1202267"/>
                    <a:gd name="connsiteY1" fmla="*/ 677333 h 1303867"/>
                    <a:gd name="connsiteX2" fmla="*/ 575733 w 1202267"/>
                    <a:gd name="connsiteY2" fmla="*/ 220133 h 1303867"/>
                    <a:gd name="connsiteX3" fmla="*/ 1202267 w 1202267"/>
                    <a:gd name="connsiteY3" fmla="*/ 0 h 130386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1202267" h="1303867">
                      <a:moveTo>
                        <a:pt x="0" y="1303867"/>
                      </a:moveTo>
                      <a:cubicBezTo>
                        <a:pt x="11289" y="1080911"/>
                        <a:pt x="22578" y="857955"/>
                        <a:pt x="118533" y="677333"/>
                      </a:cubicBezTo>
                      <a:cubicBezTo>
                        <a:pt x="214488" y="496711"/>
                        <a:pt x="395111" y="333022"/>
                        <a:pt x="575733" y="220133"/>
                      </a:cubicBezTo>
                      <a:cubicBezTo>
                        <a:pt x="756355" y="107244"/>
                        <a:pt x="1202267" y="0"/>
                        <a:pt x="1202267" y="0"/>
                      </a:cubicBezTo>
                    </a:path>
                  </a:pathLst>
                </a:custGeom>
                <a:ln>
                  <a:solidFill>
                    <a:srgbClr val="0000FF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sv-SE"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37" name="textruta 36"/>
                <p:cNvSpPr txBox="1"/>
                <p:nvPr/>
              </p:nvSpPr>
              <p:spPr>
                <a:xfrm>
                  <a:off x="7603365" y="3568239"/>
                  <a:ext cx="482104" cy="51027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sv-SE" sz="2600" dirty="0" smtClean="0">
                      <a:latin typeface="Arial" pitchFamily="34" charset="0"/>
                      <a:cs typeface="Arial" pitchFamily="34" charset="0"/>
                    </a:rPr>
                    <a:t>X</a:t>
                  </a:r>
                  <a:endParaRPr lang="sv-SE" sz="2600" dirty="0"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38" name="textruta 37"/>
                <p:cNvSpPr txBox="1"/>
                <p:nvPr/>
              </p:nvSpPr>
              <p:spPr>
                <a:xfrm>
                  <a:off x="8329375" y="4643899"/>
                  <a:ext cx="482104" cy="51027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sv-SE" sz="2600" dirty="0" smtClean="0">
                      <a:latin typeface="Arial" pitchFamily="34" charset="0"/>
                      <a:cs typeface="Arial" pitchFamily="34" charset="0"/>
                    </a:rPr>
                    <a:t>W</a:t>
                  </a:r>
                  <a:endParaRPr lang="sv-SE" sz="2600" dirty="0">
                    <a:latin typeface="Arial" pitchFamily="34" charset="0"/>
                    <a:cs typeface="Arial" pitchFamily="34" charset="0"/>
                  </a:endParaRPr>
                </a:p>
              </p:txBody>
            </p:sp>
          </p:grpSp>
        </p:grpSp>
      </p:grpSp>
      <p:sp>
        <p:nvSpPr>
          <p:cNvPr id="42" name="Slide Number Placeholder 4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FAEA7F-5285-9745-9C5B-2BCB106FA4B5}" type="slidenum">
              <a:rPr lang="sv-SE" smtClean="0"/>
              <a:pPr/>
              <a:t>3</a:t>
            </a:fld>
            <a:endParaRPr lang="sv-SE"/>
          </a:p>
        </p:txBody>
      </p:sp>
      <p:sp>
        <p:nvSpPr>
          <p:cNvPr id="40" name="Titl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</p:spPr>
        <p:txBody>
          <a:bodyPr>
            <a:noAutofit/>
          </a:bodyPr>
          <a:lstStyle/>
          <a:p>
            <a:r>
              <a:rPr lang="en-US" b="1" dirty="0" smtClean="0">
                <a:ln w="12700">
                  <a:noFill/>
                  <a:prstDash val="solid"/>
                </a:ln>
                <a:solidFill>
                  <a:schemeClr val="tx1"/>
                </a:solidFill>
                <a:cs typeface="Arial" pitchFamily="34" charset="0"/>
              </a:rPr>
              <a:t>Reactor</a:t>
            </a:r>
            <a:r>
              <a:rPr lang="en-US" b="1" dirty="0" smtClean="0">
                <a:ln w="12700">
                  <a:noFill/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cs typeface="Arial" pitchFamily="34" charset="0"/>
              </a:rPr>
              <a:t> </a:t>
            </a:r>
            <a:r>
              <a:rPr lang="en-US" b="1" dirty="0" smtClean="0">
                <a:ln w="3175">
                  <a:noFill/>
                  <a:prstDash val="solid"/>
                </a:ln>
                <a:solidFill>
                  <a:srgbClr val="FFCC00"/>
                </a:solidFill>
              </a:rPr>
              <a:t>Mole Balances </a:t>
            </a:r>
            <a:r>
              <a:rPr lang="en-US" b="1" dirty="0" smtClean="0">
                <a:ln w="12700">
                  <a:noFill/>
                  <a:prstDash val="solid"/>
                </a:ln>
                <a:solidFill>
                  <a:schemeClr val="tx1"/>
                </a:solidFill>
                <a:cs typeface="Arial" pitchFamily="34" charset="0"/>
              </a:rPr>
              <a:t>Summary</a:t>
            </a:r>
            <a:endParaRPr lang="en-US" dirty="0">
              <a:ln w="12700">
                <a:noFill/>
                <a:prstDash val="solid"/>
              </a:ln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990600" y="1166287"/>
            <a:ext cx="6497561" cy="5027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aseline="-25000" dirty="0" smtClean="0">
                <a:latin typeface="Arial" pitchFamily="34" charset="0"/>
                <a:cs typeface="Arial" pitchFamily="34" charset="0"/>
              </a:rPr>
              <a:t>in terms of conversion, X</a:t>
            </a:r>
            <a:endParaRPr lang="en-US" sz="4000" baseline="-25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1" name="textruta 25"/>
          <p:cNvSpPr txBox="1"/>
          <p:nvPr/>
        </p:nvSpPr>
        <p:spPr>
          <a:xfrm>
            <a:off x="254000" y="193357"/>
            <a:ext cx="2933700" cy="492443"/>
          </a:xfrm>
          <a:prstGeom prst="rect">
            <a:avLst/>
          </a:prstGeom>
          <a:noFill/>
          <a:ln>
            <a:solidFill>
              <a:schemeClr val="accent5"/>
            </a:solidFill>
          </a:ln>
        </p:spPr>
        <p:txBody>
          <a:bodyPr wrap="square" rtlCol="0">
            <a:spAutoFit/>
          </a:bodyPr>
          <a:lstStyle/>
          <a:p>
            <a:r>
              <a:rPr lang="sv-SE" sz="2600" dirty="0" smtClean="0">
                <a:solidFill>
                  <a:schemeClr val="accent5"/>
                </a:solidFill>
                <a:latin typeface="Arial" pitchFamily="34" charset="0"/>
                <a:cs typeface="Arial" pitchFamily="34" charset="0"/>
              </a:rPr>
              <a:t>Review Lecture 2</a:t>
            </a:r>
            <a:endParaRPr lang="sv-SE" sz="2600" dirty="0">
              <a:solidFill>
                <a:schemeClr val="accent5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err="1" smtClean="0">
                <a:ln w="12700">
                  <a:noFill/>
                  <a:prstDash val="solid"/>
                </a:ln>
                <a:solidFill>
                  <a:srgbClr val="0070C0"/>
                </a:solidFill>
              </a:rPr>
              <a:t>Levenspiel</a:t>
            </a:r>
            <a:r>
              <a:rPr lang="en-US" b="1" dirty="0" smtClean="0">
                <a:ln w="12700">
                  <a:noFill/>
                  <a:prstDash val="solid"/>
                </a:ln>
                <a:solidFill>
                  <a:srgbClr val="0070C0"/>
                </a:solidFill>
              </a:rPr>
              <a:t> Plots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FAEA7F-5285-9745-9C5B-2BCB106FA4B5}" type="slidenum">
              <a:rPr lang="sv-SE" smtClean="0"/>
              <a:pPr/>
              <a:t>4</a:t>
            </a:fld>
            <a:endParaRPr lang="sv-SE"/>
          </a:p>
        </p:txBody>
      </p:sp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2346325" y="2047875"/>
            <a:ext cx="4548188" cy="3186113"/>
          </a:xfrm>
          <a:prstGeom prst="rect">
            <a:avLst/>
          </a:prstGeom>
        </p:spPr>
      </p:pic>
      <p:sp>
        <p:nvSpPr>
          <p:cNvPr id="6" name="textruta 25"/>
          <p:cNvSpPr txBox="1"/>
          <p:nvPr/>
        </p:nvSpPr>
        <p:spPr>
          <a:xfrm>
            <a:off x="254000" y="193357"/>
            <a:ext cx="2933700" cy="492443"/>
          </a:xfrm>
          <a:prstGeom prst="rect">
            <a:avLst/>
          </a:prstGeom>
          <a:noFill/>
          <a:ln>
            <a:solidFill>
              <a:schemeClr val="accent5"/>
            </a:solidFill>
          </a:ln>
        </p:spPr>
        <p:txBody>
          <a:bodyPr wrap="square" rtlCol="0">
            <a:spAutoFit/>
          </a:bodyPr>
          <a:lstStyle/>
          <a:p>
            <a:r>
              <a:rPr lang="sv-SE" sz="2600" dirty="0" smtClean="0">
                <a:solidFill>
                  <a:schemeClr val="accent5"/>
                </a:solidFill>
                <a:latin typeface="Arial" pitchFamily="34" charset="0"/>
                <a:cs typeface="Arial" pitchFamily="34" charset="0"/>
              </a:rPr>
              <a:t>Review Lecture 2</a:t>
            </a:r>
            <a:endParaRPr lang="sv-SE" sz="2600" dirty="0">
              <a:solidFill>
                <a:schemeClr val="accent5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Slide Number Placeholder 4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6A8E1E-1C60-4557-8F9D-E9BB340D303C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</p:spPr>
        <p:txBody>
          <a:bodyPr/>
          <a:lstStyle/>
          <a:p>
            <a:r>
              <a:rPr lang="en-US" b="1" dirty="0" smtClean="0">
                <a:ln w="12700">
                  <a:noFill/>
                  <a:prstDash val="solid"/>
                </a:ln>
                <a:solidFill>
                  <a:srgbClr val="FF00FF"/>
                </a:solidFill>
              </a:rPr>
              <a:t>PFR</a:t>
            </a:r>
            <a:endParaRPr lang="en-US" dirty="0">
              <a:solidFill>
                <a:srgbClr val="FF00FF"/>
              </a:solidFill>
            </a:endParaRPr>
          </a:p>
        </p:txBody>
      </p:sp>
      <p:sp>
        <p:nvSpPr>
          <p:cNvPr id="7" name="textruta 25"/>
          <p:cNvSpPr txBox="1"/>
          <p:nvPr/>
        </p:nvSpPr>
        <p:spPr>
          <a:xfrm>
            <a:off x="254000" y="193357"/>
            <a:ext cx="2933700" cy="492443"/>
          </a:xfrm>
          <a:prstGeom prst="rect">
            <a:avLst/>
          </a:prstGeom>
          <a:noFill/>
          <a:ln>
            <a:solidFill>
              <a:schemeClr val="accent5"/>
            </a:solidFill>
          </a:ln>
        </p:spPr>
        <p:txBody>
          <a:bodyPr wrap="square" rtlCol="0">
            <a:spAutoFit/>
          </a:bodyPr>
          <a:lstStyle/>
          <a:p>
            <a:r>
              <a:rPr lang="sv-SE" sz="2600" dirty="0" smtClean="0">
                <a:solidFill>
                  <a:schemeClr val="accent5"/>
                </a:solidFill>
                <a:latin typeface="Arial" pitchFamily="34" charset="0"/>
                <a:cs typeface="Arial" pitchFamily="34" charset="0"/>
              </a:rPr>
              <a:t>Review Lecture 2</a:t>
            </a:r>
            <a:endParaRPr lang="sv-SE" sz="2600" dirty="0">
              <a:solidFill>
                <a:schemeClr val="accent5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9" name="Picture 4" descr="C:\Users\shiha\Desktop\New Picture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28866" y="2048212"/>
            <a:ext cx="8357934" cy="310322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1" descr="C:\Users\shiha\Desktop\New Picture (1)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09804" y="1493838"/>
            <a:ext cx="8774000" cy="3967162"/>
          </a:xfrm>
          <a:prstGeom prst="rect">
            <a:avLst/>
          </a:prstGeom>
          <a:noFill/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FAEA7F-5285-9745-9C5B-2BCB106FA4B5}" type="slidenum">
              <a:rPr lang="sv-SE" smtClean="0"/>
              <a:pPr/>
              <a:t>6</a:t>
            </a:fld>
            <a:endParaRPr lang="sv-SE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</p:spPr>
        <p:txBody>
          <a:bodyPr/>
          <a:lstStyle/>
          <a:p>
            <a:r>
              <a:rPr lang="en-US" b="1" dirty="0" smtClean="0">
                <a:ln w="12700">
                  <a:noFill/>
                  <a:prstDash val="solid"/>
                </a:ln>
                <a:solidFill>
                  <a:schemeClr val="tx1"/>
                </a:solidFill>
              </a:rPr>
              <a:t>Reactors in Series</a:t>
            </a: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6" name="Object 9"/>
          <p:cNvGraphicFramePr>
            <a:graphicFrameLocks noChangeAspect="1"/>
          </p:cNvGraphicFramePr>
          <p:nvPr/>
        </p:nvGraphicFramePr>
        <p:xfrm>
          <a:off x="930275" y="4749800"/>
          <a:ext cx="4500563" cy="798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0822" name="Equation" r:id="rId4" imgW="2285724" imgH="393539" progId="Equation.3">
                  <p:embed/>
                </p:oleObj>
              </mc:Choice>
              <mc:Fallback>
                <p:oleObj name="Equation" r:id="rId4" imgW="2285724" imgH="393539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30275" y="4749800"/>
                        <a:ext cx="4500563" cy="7985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ktangel 11"/>
          <p:cNvSpPr>
            <a:spLocks noChangeArrowheads="1"/>
          </p:cNvSpPr>
          <p:nvPr/>
        </p:nvSpPr>
        <p:spPr bwMode="auto">
          <a:xfrm>
            <a:off x="914400" y="5870575"/>
            <a:ext cx="5788764" cy="49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sv-SE" sz="2600" dirty="0">
                <a:latin typeface="Arial" pitchFamily="34" charset="0"/>
                <a:cs typeface="Arial" pitchFamily="34" charset="0"/>
              </a:rPr>
              <a:t>Only valid if there are no side streams</a:t>
            </a:r>
          </a:p>
        </p:txBody>
      </p:sp>
      <p:sp>
        <p:nvSpPr>
          <p:cNvPr id="10" name="textruta 25"/>
          <p:cNvSpPr txBox="1"/>
          <p:nvPr/>
        </p:nvSpPr>
        <p:spPr>
          <a:xfrm>
            <a:off x="254000" y="193357"/>
            <a:ext cx="2933700" cy="492443"/>
          </a:xfrm>
          <a:prstGeom prst="rect">
            <a:avLst/>
          </a:prstGeom>
          <a:noFill/>
          <a:ln>
            <a:solidFill>
              <a:schemeClr val="accent5"/>
            </a:solidFill>
          </a:ln>
        </p:spPr>
        <p:txBody>
          <a:bodyPr wrap="square" rtlCol="0">
            <a:spAutoFit/>
          </a:bodyPr>
          <a:lstStyle/>
          <a:p>
            <a:r>
              <a:rPr lang="sv-SE" sz="2600" dirty="0" smtClean="0">
                <a:solidFill>
                  <a:schemeClr val="accent5"/>
                </a:solidFill>
                <a:latin typeface="Arial" pitchFamily="34" charset="0"/>
                <a:cs typeface="Arial" pitchFamily="34" charset="0"/>
              </a:rPr>
              <a:t>Review Lecture 2</a:t>
            </a:r>
            <a:endParaRPr lang="sv-SE" sz="2600" dirty="0">
              <a:solidFill>
                <a:schemeClr val="accent5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FAEA7F-5285-9745-9C5B-2BCB106FA4B5}" type="slidenum">
              <a:rPr lang="sv-SE" smtClean="0"/>
              <a:pPr/>
              <a:t>7</a:t>
            </a:fld>
            <a:endParaRPr lang="sv-SE" dirty="0"/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</p:spPr>
        <p:txBody>
          <a:bodyPr/>
          <a:lstStyle/>
          <a:p>
            <a:r>
              <a:rPr lang="en-US" b="1" dirty="0" smtClean="0">
                <a:ln w="12700">
                  <a:noFill/>
                  <a:prstDash val="solid"/>
                </a:ln>
                <a:solidFill>
                  <a:schemeClr val="tx1"/>
                </a:solidFill>
              </a:rPr>
              <a:t>Reactors in Series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" name="textruta 25"/>
          <p:cNvSpPr txBox="1"/>
          <p:nvPr/>
        </p:nvSpPr>
        <p:spPr>
          <a:xfrm>
            <a:off x="254000" y="193357"/>
            <a:ext cx="2933700" cy="492443"/>
          </a:xfrm>
          <a:prstGeom prst="rect">
            <a:avLst/>
          </a:prstGeom>
          <a:noFill/>
          <a:ln>
            <a:solidFill>
              <a:schemeClr val="accent5"/>
            </a:solidFill>
          </a:ln>
        </p:spPr>
        <p:txBody>
          <a:bodyPr wrap="square" rtlCol="0">
            <a:spAutoFit/>
          </a:bodyPr>
          <a:lstStyle/>
          <a:p>
            <a:r>
              <a:rPr lang="sv-SE" sz="2600" dirty="0" smtClean="0">
                <a:solidFill>
                  <a:schemeClr val="accent5"/>
                </a:solidFill>
                <a:latin typeface="Arial" pitchFamily="34" charset="0"/>
                <a:cs typeface="Arial" pitchFamily="34" charset="0"/>
              </a:rPr>
              <a:t>Review Lecture 2</a:t>
            </a:r>
            <a:endParaRPr lang="sv-SE" sz="2600" dirty="0">
              <a:solidFill>
                <a:schemeClr val="accent5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6" name="Picture 1" descr="C:\Users\shiha\Desktop\Picture1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44500" y="1286199"/>
            <a:ext cx="8229600" cy="498760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74082-BA38-9943-A524-CD5DABEC68FA}" type="slidenum">
              <a:rPr lang="sv-SE" smtClean="0"/>
              <a:pPr/>
              <a:t>8</a:t>
            </a:fld>
            <a:endParaRPr lang="sv-SE"/>
          </a:p>
        </p:txBody>
      </p:sp>
      <p:pic>
        <p:nvPicPr>
          <p:cNvPr id="7" name="Picture 9"/>
          <p:cNvPicPr>
            <a:picLocks noChangeAspect="1" noChangeArrowheads="1"/>
          </p:cNvPicPr>
          <p:nvPr/>
        </p:nvPicPr>
        <p:blipFill>
          <a:blip r:embed="rId3"/>
          <a:srcRect r="13516"/>
          <a:stretch>
            <a:fillRect/>
          </a:stretch>
        </p:blipFill>
        <p:spPr bwMode="auto">
          <a:xfrm>
            <a:off x="5631657" y="2015445"/>
            <a:ext cx="1041573" cy="116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4" name="Grupp 13"/>
          <p:cNvGrpSpPr/>
          <p:nvPr/>
        </p:nvGrpSpPr>
        <p:grpSpPr>
          <a:xfrm>
            <a:off x="890588" y="2544109"/>
            <a:ext cx="4392611" cy="577850"/>
            <a:chOff x="1413097" y="1872217"/>
            <a:chExt cx="4392611" cy="577850"/>
          </a:xfrm>
        </p:grpSpPr>
        <p:graphicFrame>
          <p:nvGraphicFramePr>
            <p:cNvPr id="20" name="Object 5"/>
            <p:cNvGraphicFramePr>
              <a:graphicFrameLocks noChangeAspect="1"/>
            </p:cNvGraphicFramePr>
            <p:nvPr/>
          </p:nvGraphicFramePr>
          <p:xfrm>
            <a:off x="4192809" y="1872217"/>
            <a:ext cx="1612899" cy="5778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91858" name="Equation" r:id="rId4" imgW="761760" imgH="228600" progId="Equation.3">
                    <p:embed/>
                  </p:oleObj>
                </mc:Choice>
                <mc:Fallback>
                  <p:oleObj name="Equation" r:id="rId4" imgW="761760" imgH="228600" progId="Equation.3">
                    <p:embed/>
                    <p:pic>
                      <p:nvPicPr>
                        <p:cNvPr id="0" name="Picture 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192809" y="1872217"/>
                          <a:ext cx="1612899" cy="57785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1" name="Rektangel 9"/>
            <p:cNvSpPr/>
            <p:nvPr/>
          </p:nvSpPr>
          <p:spPr>
            <a:xfrm>
              <a:off x="1413097" y="1927753"/>
              <a:ext cx="2840842" cy="492443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600" dirty="0" smtClean="0">
                  <a:latin typeface="Arial" pitchFamily="34" charset="0"/>
                  <a:cs typeface="Arial" pitchFamily="34" charset="0"/>
                </a:rPr>
                <a:t>Step 1: </a:t>
              </a:r>
              <a:r>
                <a:rPr lang="en-US" sz="2600" dirty="0" smtClean="0">
                  <a:solidFill>
                    <a:srgbClr val="7030A0"/>
                  </a:solidFill>
                  <a:latin typeface="Arial" pitchFamily="34" charset="0"/>
                  <a:cs typeface="Arial" pitchFamily="34" charset="0"/>
                </a:rPr>
                <a:t>Rate Law </a:t>
              </a:r>
              <a:endParaRPr lang="sv-SE" sz="2600" dirty="0">
                <a:solidFill>
                  <a:srgbClr val="7030A0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5" name="Grupp 14"/>
          <p:cNvGrpSpPr/>
          <p:nvPr/>
        </p:nvGrpSpPr>
        <p:grpSpPr>
          <a:xfrm>
            <a:off x="874713" y="3695063"/>
            <a:ext cx="5317666" cy="577850"/>
            <a:chOff x="1413097" y="2697262"/>
            <a:chExt cx="5317666" cy="577850"/>
          </a:xfrm>
        </p:grpSpPr>
        <p:graphicFrame>
          <p:nvGraphicFramePr>
            <p:cNvPr id="23" name="Object 6"/>
            <p:cNvGraphicFramePr>
              <a:graphicFrameLocks noChangeAspect="1"/>
            </p:cNvGraphicFramePr>
            <p:nvPr/>
          </p:nvGraphicFramePr>
          <p:xfrm>
            <a:off x="4879402" y="2697262"/>
            <a:ext cx="1851361" cy="5778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91859" name="Equation" r:id="rId6" imgW="736560" imgH="228600" progId="Equation.3">
                    <p:embed/>
                  </p:oleObj>
                </mc:Choice>
                <mc:Fallback>
                  <p:oleObj name="Equation" r:id="rId6" imgW="736560" imgH="228600" progId="Equation.3">
                    <p:embed/>
                    <p:pic>
                      <p:nvPicPr>
                        <p:cNvPr id="0" name="Picture 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879402" y="2697262"/>
                          <a:ext cx="1851361" cy="57785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4" name="Rektangel 10"/>
            <p:cNvSpPr/>
            <p:nvPr/>
          </p:nvSpPr>
          <p:spPr>
            <a:xfrm>
              <a:off x="1413097" y="2782669"/>
              <a:ext cx="3358612" cy="492443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600" dirty="0" smtClean="0">
                  <a:latin typeface="Arial" pitchFamily="34" charset="0"/>
                  <a:cs typeface="Arial" pitchFamily="34" charset="0"/>
                </a:rPr>
                <a:t>Step 2:</a:t>
              </a:r>
              <a:r>
                <a:rPr lang="en-US" sz="2600" dirty="0" smtClean="0">
                  <a:solidFill>
                    <a:srgbClr val="00B050"/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2600" dirty="0" err="1" smtClean="0">
                  <a:solidFill>
                    <a:srgbClr val="00B050"/>
                  </a:solidFill>
                  <a:latin typeface="Arial" pitchFamily="34" charset="0"/>
                  <a:cs typeface="Arial" pitchFamily="34" charset="0"/>
                </a:rPr>
                <a:t>Stoichiometry</a:t>
              </a:r>
              <a:endParaRPr lang="en-US" sz="2600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6" name="Grupp 15"/>
          <p:cNvGrpSpPr/>
          <p:nvPr/>
        </p:nvGrpSpPr>
        <p:grpSpPr>
          <a:xfrm>
            <a:off x="890588" y="4998384"/>
            <a:ext cx="5301792" cy="500716"/>
            <a:chOff x="1413097" y="3697726"/>
            <a:chExt cx="5301792" cy="500716"/>
          </a:xfrm>
        </p:grpSpPr>
        <p:graphicFrame>
          <p:nvGraphicFramePr>
            <p:cNvPr id="26" name="Object 8"/>
            <p:cNvGraphicFramePr>
              <a:graphicFrameLocks noChangeAspect="1"/>
            </p:cNvGraphicFramePr>
            <p:nvPr/>
          </p:nvGraphicFramePr>
          <p:xfrm>
            <a:off x="5108339" y="3697726"/>
            <a:ext cx="1606550" cy="4572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91860" name="Equation" r:id="rId8" imgW="761760" imgH="215640" progId="Equation.3">
                    <p:embed/>
                  </p:oleObj>
                </mc:Choice>
                <mc:Fallback>
                  <p:oleObj name="Equation" r:id="rId8" imgW="761760" imgH="215640" progId="Equation.3">
                    <p:embed/>
                    <p:pic>
                      <p:nvPicPr>
                        <p:cNvPr id="0" name="Picture 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9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108339" y="3697726"/>
                          <a:ext cx="1606550" cy="4572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7" name="Rektangel 11"/>
            <p:cNvSpPr/>
            <p:nvPr/>
          </p:nvSpPr>
          <p:spPr>
            <a:xfrm>
              <a:off x="1413097" y="3705999"/>
              <a:ext cx="3695242" cy="492443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600" dirty="0" smtClean="0">
                  <a:latin typeface="Arial" pitchFamily="34" charset="0"/>
                  <a:cs typeface="Arial" pitchFamily="34" charset="0"/>
                </a:rPr>
                <a:t>Step 3: Combine to get </a:t>
              </a:r>
            </a:p>
          </p:txBody>
        </p:sp>
      </p:grpSp>
      <p:sp>
        <p:nvSpPr>
          <p:cNvPr id="16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769938"/>
            <a:ext cx="7772400" cy="1143000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3200" dirty="0" smtClean="0"/>
              <a:t>Two steps to get                   </a:t>
            </a:r>
            <a:r>
              <a:rPr lang="en-US" dirty="0" smtClean="0"/>
              <a:t> </a:t>
            </a:r>
          </a:p>
        </p:txBody>
      </p:sp>
      <p:graphicFrame>
        <p:nvGraphicFramePr>
          <p:cNvPr id="17" name="Object 4"/>
          <p:cNvGraphicFramePr>
            <a:graphicFrameLocks noChangeAspect="1"/>
          </p:cNvGraphicFramePr>
          <p:nvPr/>
        </p:nvGraphicFramePr>
        <p:xfrm>
          <a:off x="3683000" y="1379538"/>
          <a:ext cx="18288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1861" name="Equation" r:id="rId10" imgW="1828800" imgH="469900" progId="Equation.3">
                  <p:embed/>
                </p:oleObj>
              </mc:Choice>
              <mc:Fallback>
                <p:oleObj name="Equation" r:id="rId10" imgW="1828800" imgH="4699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83000" y="1379538"/>
                        <a:ext cx="18288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textruta 25"/>
          <p:cNvSpPr txBox="1"/>
          <p:nvPr/>
        </p:nvSpPr>
        <p:spPr>
          <a:xfrm>
            <a:off x="254000" y="193357"/>
            <a:ext cx="2933700" cy="492443"/>
          </a:xfrm>
          <a:prstGeom prst="rect">
            <a:avLst/>
          </a:prstGeom>
          <a:noFill/>
          <a:ln>
            <a:solidFill>
              <a:schemeClr val="accent5"/>
            </a:solidFill>
          </a:ln>
        </p:spPr>
        <p:txBody>
          <a:bodyPr wrap="square" rtlCol="0">
            <a:spAutoFit/>
          </a:bodyPr>
          <a:lstStyle/>
          <a:p>
            <a:r>
              <a:rPr lang="sv-SE" sz="2600" dirty="0" smtClean="0">
                <a:solidFill>
                  <a:schemeClr val="accent5"/>
                </a:solidFill>
                <a:latin typeface="Arial" pitchFamily="34" charset="0"/>
                <a:cs typeface="Arial" pitchFamily="34" charset="0"/>
              </a:rPr>
              <a:t>Review Lecture 2</a:t>
            </a:r>
            <a:endParaRPr lang="sv-SE" sz="2600" dirty="0">
              <a:solidFill>
                <a:schemeClr val="accent5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Building Block 2: </a:t>
            </a:r>
            <a:r>
              <a:rPr lang="en-US" b="1" dirty="0" smtClean="0">
                <a:solidFill>
                  <a:srgbClr val="E818CA"/>
                </a:solidFill>
              </a:rPr>
              <a:t>Rate Laws</a:t>
            </a:r>
            <a:endParaRPr lang="en-US" b="1" dirty="0">
              <a:solidFill>
                <a:srgbClr val="E818CA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74082-BA38-9943-A524-CD5DABEC68FA}" type="slidenum">
              <a:rPr lang="sv-SE" smtClean="0"/>
              <a:pPr/>
              <a:t>9</a:t>
            </a:fld>
            <a:endParaRPr lang="sv-SE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3600" dirty="0" smtClean="0">
                <a:latin typeface="Arial" pitchFamily="34" charset="0"/>
                <a:cs typeface="Arial" pitchFamily="34" charset="0"/>
              </a:rPr>
              <a:t>Power Law Model:</a:t>
            </a:r>
            <a:endParaRPr lang="en-US" sz="360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1041400" y="2231177"/>
          <a:ext cx="2640012" cy="700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2882" name="Equation" r:id="rId3" imgW="863280" imgH="228600" progId="Equation.3">
                  <p:embed/>
                </p:oleObj>
              </mc:Choice>
              <mc:Fallback>
                <p:oleObj name="Equation" r:id="rId3" imgW="863280" imgH="22860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1400" y="2231177"/>
                        <a:ext cx="2640012" cy="7000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4"/>
          <p:cNvGraphicFramePr>
            <a:graphicFrameLocks noChangeAspect="1"/>
          </p:cNvGraphicFramePr>
          <p:nvPr/>
        </p:nvGraphicFramePr>
        <p:xfrm>
          <a:off x="4198937" y="2231177"/>
          <a:ext cx="4349750" cy="155421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2883" name="Equation" r:id="rId5" imgW="1853603" imgH="660308" progId="Equation.3">
                  <p:embed/>
                </p:oleObj>
              </mc:Choice>
              <mc:Fallback>
                <p:oleObj name="Equation" r:id="rId5" imgW="1853603" imgH="660308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98937" y="2231177"/>
                        <a:ext cx="4349750" cy="155421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7" name="Picture 9"/>
          <p:cNvPicPr>
            <a:picLocks noChangeAspect="1" noChangeArrowheads="1"/>
          </p:cNvPicPr>
          <p:nvPr/>
        </p:nvPicPr>
        <p:blipFill>
          <a:blip r:embed="rId7"/>
          <a:srcRect r="13516"/>
          <a:stretch>
            <a:fillRect/>
          </a:stretch>
        </p:blipFill>
        <p:spPr bwMode="auto">
          <a:xfrm>
            <a:off x="7031038" y="114246"/>
            <a:ext cx="1655762" cy="1857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9" name="Object 4"/>
          <p:cNvGraphicFramePr>
            <a:graphicFrameLocks noChangeAspect="1"/>
          </p:cNvGraphicFramePr>
          <p:nvPr/>
        </p:nvGraphicFramePr>
        <p:xfrm>
          <a:off x="1055688" y="3559175"/>
          <a:ext cx="2192337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2884" name="Equation" r:id="rId8" imgW="850680" imgH="177480" progId="Equation.3">
                  <p:embed/>
                </p:oleObj>
              </mc:Choice>
              <mc:Fallback>
                <p:oleObj name="Equation" r:id="rId8" imgW="850680" imgH="17748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55688" y="3559175"/>
                        <a:ext cx="2192337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Rectangle 6"/>
          <p:cNvSpPr>
            <a:spLocks noChangeArrowheads="1"/>
          </p:cNvSpPr>
          <p:nvPr/>
        </p:nvSpPr>
        <p:spPr bwMode="auto">
          <a:xfrm>
            <a:off x="979488" y="4013200"/>
            <a:ext cx="7847012" cy="25083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Aft>
                <a:spcPts val="600"/>
              </a:spcAft>
            </a:pPr>
            <a:r>
              <a:rPr lang="sv-SE" sz="2300" dirty="0">
                <a:latin typeface="Arial" pitchFamily="34" charset="0"/>
                <a:cs typeface="Arial" pitchFamily="34" charset="0"/>
              </a:rPr>
              <a:t>A reactor follows an elementary rate law if the reaction orders just happens to agree with the stoichiometric coefficients for the reaction as written.</a:t>
            </a:r>
          </a:p>
          <a:p>
            <a:pPr algn="just">
              <a:spcAft>
                <a:spcPts val="600"/>
              </a:spcAft>
            </a:pPr>
            <a:r>
              <a:rPr lang="sv-SE" sz="2300" dirty="0">
                <a:latin typeface="Arial" pitchFamily="34" charset="0"/>
                <a:cs typeface="Arial" pitchFamily="34" charset="0"/>
              </a:rPr>
              <a:t>e.g. If the above reaction follows an elementary rate law</a:t>
            </a:r>
          </a:p>
          <a:p>
            <a:pPr algn="just"/>
            <a:endParaRPr lang="sv-SE" sz="3200" dirty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sv-SE" sz="2300" dirty="0">
                <a:latin typeface="Arial" pitchFamily="34" charset="0"/>
                <a:cs typeface="Arial" pitchFamily="34" charset="0"/>
              </a:rPr>
              <a:t>2nd order in A, 1st order in B, overall third order</a:t>
            </a:r>
          </a:p>
        </p:txBody>
      </p:sp>
      <p:graphicFrame>
        <p:nvGraphicFramePr>
          <p:cNvPr id="11" name="Object 5"/>
          <p:cNvGraphicFramePr>
            <a:graphicFrameLocks noChangeAspect="1"/>
          </p:cNvGraphicFramePr>
          <p:nvPr/>
        </p:nvGraphicFramePr>
        <p:xfrm>
          <a:off x="3298825" y="5510213"/>
          <a:ext cx="2159000" cy="5476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2885" name="Equation" r:id="rId10" imgW="901440" imgH="228600" progId="Equation.3">
                  <p:embed/>
                </p:oleObj>
              </mc:Choice>
              <mc:Fallback>
                <p:oleObj name="Equation" r:id="rId10" imgW="901440" imgH="2286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98825" y="5510213"/>
                        <a:ext cx="2159000" cy="5476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textruta 25"/>
          <p:cNvSpPr txBox="1"/>
          <p:nvPr/>
        </p:nvSpPr>
        <p:spPr>
          <a:xfrm>
            <a:off x="254000" y="193357"/>
            <a:ext cx="2933700" cy="492443"/>
          </a:xfrm>
          <a:prstGeom prst="rect">
            <a:avLst/>
          </a:prstGeom>
          <a:noFill/>
          <a:ln>
            <a:solidFill>
              <a:schemeClr val="accent5"/>
            </a:solidFill>
          </a:ln>
        </p:spPr>
        <p:txBody>
          <a:bodyPr wrap="square" rtlCol="0">
            <a:spAutoFit/>
          </a:bodyPr>
          <a:lstStyle/>
          <a:p>
            <a:r>
              <a:rPr lang="sv-SE" sz="2600" dirty="0" smtClean="0">
                <a:solidFill>
                  <a:schemeClr val="accent5"/>
                </a:solidFill>
                <a:latin typeface="Arial" pitchFamily="34" charset="0"/>
                <a:cs typeface="Arial" pitchFamily="34" charset="0"/>
              </a:rPr>
              <a:t>Review Lecture 3</a:t>
            </a:r>
            <a:endParaRPr lang="sv-SE" sz="2600" dirty="0">
              <a:solidFill>
                <a:schemeClr val="accent5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Lecture_1_draft_yellow">
  <a:themeElements>
    <a:clrScheme name="Anpassad 9">
      <a:dk1>
        <a:sysClr val="windowText" lastClr="000000"/>
      </a:dk1>
      <a:lt1>
        <a:srgbClr val="FFFFFF"/>
      </a:lt1>
      <a:dk2>
        <a:srgbClr val="000000"/>
      </a:dk2>
      <a:lt2>
        <a:srgbClr val="FFF700"/>
      </a:lt2>
      <a:accent1>
        <a:srgbClr val="FFE600"/>
      </a:accent1>
      <a:accent2>
        <a:srgbClr val="FF9E1E"/>
      </a:accent2>
      <a:accent3>
        <a:srgbClr val="9BBB59"/>
      </a:accent3>
      <a:accent4>
        <a:srgbClr val="982F00"/>
      </a:accent4>
      <a:accent5>
        <a:srgbClr val="C6491E"/>
      </a:accent5>
      <a:accent6>
        <a:srgbClr val="F79646"/>
      </a:accent6>
      <a:hlink>
        <a:srgbClr val="0000FF"/>
      </a:hlink>
      <a:folHlink>
        <a:srgbClr val="800080"/>
      </a:folHlink>
    </a:clrScheme>
    <a:fontScheme name="Egendom">
      <a:majorFont>
        <a:latin typeface="Franklin Gothic Book"/>
        <a:ea typeface=""/>
        <a:cs typeface=""/>
        <a:font script="Grek" typeface="Calibri"/>
        <a:font script="Cyrl" typeface="Calibri"/>
        <a:font script="Jpan" typeface="ＭＳ ゴシック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ヒラギノ明朝 Pro W3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gendom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Lecture_1_draft_yellow.thmx</Template>
  <TotalTime>3254</TotalTime>
  <Words>822</Words>
  <Application>Microsoft Office PowerPoint</Application>
  <PresentationFormat>On-screen Show (4:3)</PresentationFormat>
  <Paragraphs>314</Paragraphs>
  <Slides>29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8" baseType="lpstr">
      <vt:lpstr>Angsana New</vt:lpstr>
      <vt:lpstr>Arial</vt:lpstr>
      <vt:lpstr>Calibri</vt:lpstr>
      <vt:lpstr>Franklin Gothic Book</vt:lpstr>
      <vt:lpstr>Perpetua</vt:lpstr>
      <vt:lpstr>Wingdings</vt:lpstr>
      <vt:lpstr>Wingdings 2</vt:lpstr>
      <vt:lpstr>Lecture_1_draft_yellow</vt:lpstr>
      <vt:lpstr>Equation</vt:lpstr>
      <vt:lpstr>Lecture 4</vt:lpstr>
      <vt:lpstr>Lecture 4 – Tuesday</vt:lpstr>
      <vt:lpstr>Reactor Mole Balances Summary</vt:lpstr>
      <vt:lpstr>Levenspiel Plots</vt:lpstr>
      <vt:lpstr>PFR</vt:lpstr>
      <vt:lpstr>Reactors in Series</vt:lpstr>
      <vt:lpstr>Reactors in Series</vt:lpstr>
      <vt:lpstr> Two steps to get                    </vt:lpstr>
      <vt:lpstr>Building Block 2: Rate Laws</vt:lpstr>
      <vt:lpstr>Arrhenius Equation</vt:lpstr>
      <vt:lpstr>Reaction Engineering</vt:lpstr>
      <vt:lpstr>Algorithm</vt:lpstr>
      <vt:lpstr>Building Block 3: Stoichiometry</vt:lpstr>
      <vt:lpstr>Stoichiometry</vt:lpstr>
      <vt:lpstr>Batch  System - Stoichiometry Table</vt:lpstr>
      <vt:lpstr>Stoichiometry Constant Volume Batch</vt:lpstr>
      <vt:lpstr>Stoichiometry Constant Volume Batch</vt:lpstr>
      <vt:lpstr>Stoichiometry Constant Volume Batch</vt:lpstr>
      <vt:lpstr>Batch Reactor - Example</vt:lpstr>
      <vt:lpstr>Batch Reactor - Example</vt:lpstr>
      <vt:lpstr>Batch Reactor - Example</vt:lpstr>
      <vt:lpstr>Batch Reactor - Example</vt:lpstr>
      <vt:lpstr>Batch Reactor - Example</vt:lpstr>
      <vt:lpstr>Flow System – Stoichiometry Table</vt:lpstr>
      <vt:lpstr>Flow System – Stoichiometry Table</vt:lpstr>
      <vt:lpstr>Flow System – Stoichiometry Table</vt:lpstr>
      <vt:lpstr>Stoichiometry</vt:lpstr>
      <vt:lpstr>PowerPoint Presentation</vt:lpstr>
      <vt:lpstr>End of Lecture 4</vt:lpstr>
    </vt:vector>
  </TitlesOfParts>
  <Company>KTH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Lecture 4</dc:title>
  <dc:creator>Arthur Shih</dc:creator>
  <cp:lastModifiedBy>alkuehne</cp:lastModifiedBy>
  <cp:revision>135</cp:revision>
  <dcterms:created xsi:type="dcterms:W3CDTF">2010-08-03T19:25:21Z</dcterms:created>
  <dcterms:modified xsi:type="dcterms:W3CDTF">2016-07-13T05:05:34Z</dcterms:modified>
</cp:coreProperties>
</file>