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41" r:id="rId3"/>
    <p:sldId id="342" r:id="rId4"/>
    <p:sldId id="258" r:id="rId5"/>
    <p:sldId id="299" r:id="rId6"/>
    <p:sldId id="318" r:id="rId7"/>
    <p:sldId id="315" r:id="rId8"/>
    <p:sldId id="344" r:id="rId9"/>
    <p:sldId id="301" r:id="rId10"/>
    <p:sldId id="302" r:id="rId11"/>
    <p:sldId id="320" r:id="rId12"/>
    <p:sldId id="321" r:id="rId13"/>
    <p:sldId id="345" r:id="rId14"/>
    <p:sldId id="346" r:id="rId15"/>
    <p:sldId id="348" r:id="rId16"/>
    <p:sldId id="347" r:id="rId17"/>
    <p:sldId id="329" r:id="rId18"/>
    <p:sldId id="349" r:id="rId19"/>
    <p:sldId id="331" r:id="rId20"/>
    <p:sldId id="332" r:id="rId21"/>
    <p:sldId id="333" r:id="rId22"/>
    <p:sldId id="338" r:id="rId23"/>
    <p:sldId id="339" r:id="rId24"/>
    <p:sldId id="340" r:id="rId25"/>
    <p:sldId id="335" r:id="rId26"/>
    <p:sldId id="336" r:id="rId27"/>
    <p:sldId id="337" r:id="rId28"/>
    <p:sldId id="269" r:id="rId29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486" y="-25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7DA20A-550B-F34A-8A10-AC78BBA3945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655304-855F-664E-A258-78A05480AA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5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5304-855F-664E-A258-78A05480AACC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F9B8A-D55E-9545-A78B-9FB376C41702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C6-CE5A-4767-9D90-70A55A01980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85E4-6BDB-4741-BF9B-AFB6EF0CD7B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AB-8EC1-46C6-AEDF-A5A324627D4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E73F8-9174-4615-8059-D940D029188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675A-E62E-4DE8-B9E7-F3E79D2231A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EF3-970B-41C7-AFD2-EF73C4E0EF54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FA96-2A3C-4615-8AF3-AF522E314CA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92-6B46-441A-B340-9BB61283F88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BFE-358B-4BBA-A2E5-111C20B3457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5C82-7B69-4EAE-9359-A4FCD5770D5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AF3-A322-44E5-914B-A37DD291627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202B-66B5-4152-A70C-C8B98891E5D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C82C78-7CEF-4D5F-8DB7-72914F09A2B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9"/>
          <p:cNvGrpSpPr/>
          <p:nvPr/>
        </p:nvGrpSpPr>
        <p:grpSpPr>
          <a:xfrm>
            <a:off x="914400" y="884238"/>
            <a:ext cx="5678330" cy="557539"/>
            <a:chOff x="914400" y="909638"/>
            <a:chExt cx="5678330" cy="557539"/>
          </a:xfrm>
        </p:grpSpPr>
        <p:sp>
          <p:nvSpPr>
            <p:cNvPr id="15" name="Rektangel 14"/>
            <p:cNvSpPr/>
            <p:nvPr/>
          </p:nvSpPr>
          <p:spPr>
            <a:xfrm>
              <a:off x="914400" y="943957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</a:t>
              </a:r>
            </a:p>
          </p:txBody>
        </p:sp>
        <p:graphicFrame>
          <p:nvGraphicFramePr>
            <p:cNvPr id="327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431408"/>
                </p:ext>
              </p:extLst>
            </p:nvPr>
          </p:nvGraphicFramePr>
          <p:xfrm>
            <a:off x="4346418" y="909638"/>
            <a:ext cx="22463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85" name="Equation" r:id="rId4" imgW="990360" imgH="215640" progId="Equation.3">
                    <p:embed/>
                  </p:oleObj>
                </mc:Choice>
                <mc:Fallback>
                  <p:oleObj name="Equation" r:id="rId4" imgW="9903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418" y="909638"/>
                          <a:ext cx="224631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28"/>
          <p:cNvGrpSpPr/>
          <p:nvPr/>
        </p:nvGrpSpPr>
        <p:grpSpPr>
          <a:xfrm>
            <a:off x="901700" y="1485900"/>
            <a:ext cx="5922738" cy="704850"/>
            <a:chOff x="914400" y="1638300"/>
            <a:chExt cx="5922738" cy="704850"/>
          </a:xfrm>
        </p:grpSpPr>
        <p:sp>
          <p:nvSpPr>
            <p:cNvPr id="14" name="Rektangel 13"/>
            <p:cNvSpPr/>
            <p:nvPr/>
          </p:nvSpPr>
          <p:spPr>
            <a:xfrm>
              <a:off x="914400" y="1717357"/>
              <a:ext cx="3001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7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943931"/>
                </p:ext>
              </p:extLst>
            </p:nvPr>
          </p:nvGraphicFramePr>
          <p:xfrm>
            <a:off x="4447950" y="1638300"/>
            <a:ext cx="2389188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86" name="Equation" r:id="rId6" imgW="1333440" imgH="393480" progId="Equation.3">
                    <p:embed/>
                  </p:oleObj>
                </mc:Choice>
                <mc:Fallback>
                  <p:oleObj name="Equation" r:id="rId6" imgW="13334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950" y="1638300"/>
                          <a:ext cx="2389188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3538"/>
              </p:ext>
            </p:extLst>
          </p:nvPr>
        </p:nvGraphicFramePr>
        <p:xfrm>
          <a:off x="4310236" y="2327275"/>
          <a:ext cx="1670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7" name="Equation" r:id="rId8" imgW="698400" imgH="215640" progId="Equation.3">
                  <p:embed/>
                </p:oleObj>
              </mc:Choice>
              <mc:Fallback>
                <p:oleObj name="Equation" r:id="rId8" imgW="6984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36" y="2327275"/>
                        <a:ext cx="1670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05041"/>
              </p:ext>
            </p:extLst>
          </p:nvPr>
        </p:nvGraphicFramePr>
        <p:xfrm>
          <a:off x="4297536" y="2951163"/>
          <a:ext cx="173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8" name="Equation" r:id="rId10" imgW="787320" imgH="228600" progId="Equation.3">
                  <p:embed/>
                </p:oleObj>
              </mc:Choice>
              <mc:Fallback>
                <p:oleObj name="Equation" r:id="rId10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36" y="2951163"/>
                        <a:ext cx="173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24699"/>
              </p:ext>
            </p:extLst>
          </p:nvPr>
        </p:nvGraphicFramePr>
        <p:xfrm>
          <a:off x="4302299" y="3575050"/>
          <a:ext cx="18875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9" name="Equation" r:id="rId12" imgW="799920" imgH="215640" progId="Equation.3">
                  <p:embed/>
                </p:oleObj>
              </mc:Choice>
              <mc:Fallback>
                <p:oleObj name="Equation" r:id="rId12" imgW="7999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299" y="3575050"/>
                        <a:ext cx="18875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628"/>
              </p:ext>
            </p:extLst>
          </p:nvPr>
        </p:nvGraphicFramePr>
        <p:xfrm>
          <a:off x="4305782" y="4117975"/>
          <a:ext cx="24209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0" name="Equation" r:id="rId14" imgW="1257120" imgH="431640" progId="Equation.3">
                  <p:embed/>
                </p:oleObj>
              </mc:Choice>
              <mc:Fallback>
                <p:oleObj name="Equation" r:id="rId14" imgW="1257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782" y="4117975"/>
                        <a:ext cx="24209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1088"/>
              </p:ext>
            </p:extLst>
          </p:nvPr>
        </p:nvGraphicFramePr>
        <p:xfrm>
          <a:off x="4314999" y="4900613"/>
          <a:ext cx="2368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1" name="Equation" r:id="rId16" imgW="1104840" imgH="228600" progId="Equation.3">
                  <p:embed/>
                </p:oleObj>
              </mc:Choice>
              <mc:Fallback>
                <p:oleObj name="Equation" r:id="rId16" imgW="11048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999" y="4900613"/>
                        <a:ext cx="2368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73214"/>
              </p:ext>
            </p:extLst>
          </p:nvPr>
        </p:nvGraphicFramePr>
        <p:xfrm>
          <a:off x="4313411" y="5500688"/>
          <a:ext cx="2106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2" name="Equation" r:id="rId18" imgW="990360" imgH="215640" progId="Equation.3">
                  <p:embed/>
                </p:oleObj>
              </mc:Choice>
              <mc:Fallback>
                <p:oleObj name="Equation" r:id="rId18" imgW="990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411" y="5500688"/>
                        <a:ext cx="21066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/>
          <p:cNvSpPr/>
          <p:nvPr/>
        </p:nvSpPr>
        <p:spPr>
          <a:xfrm>
            <a:off x="1044794" y="598487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Parameters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705"/>
              </p:ext>
            </p:extLst>
          </p:nvPr>
        </p:nvGraphicFramePr>
        <p:xfrm>
          <a:off x="4284814" y="6018213"/>
          <a:ext cx="32575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3" name="Equation" r:id="rId20" imgW="1244520" imgH="228600" progId="Equation.3">
                  <p:embed/>
                </p:oleObj>
              </mc:Choice>
              <mc:Fallback>
                <p:oleObj name="Equation" r:id="rId20" imgW="12445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814" y="6018213"/>
                        <a:ext cx="32575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9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A450F-85CC-4415-82B1-A39561E40A4C}" type="slidenum">
              <a:rPr lang="sv-SE"/>
              <a:pPr>
                <a:defRPr/>
              </a:pPr>
              <a:t>11</a:t>
            </a:fld>
            <a:endParaRPr lang="sv-SE"/>
          </a:p>
        </p:txBody>
      </p:sp>
      <p:pic>
        <p:nvPicPr>
          <p:cNvPr id="3379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00113"/>
            <a:ext cx="5546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1517650"/>
            <a:ext cx="26876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3D-2A01-4606-9E1B-4D6B7FEAEE78}" type="slidenum">
              <a:rPr lang="sv-SE"/>
              <a:pPr>
                <a:defRPr/>
              </a:pPr>
              <a:t>12</a:t>
            </a:fld>
            <a:endParaRPr lang="sv-SE"/>
          </a:p>
        </p:txBody>
      </p:sp>
      <p:pic>
        <p:nvPicPr>
          <p:cNvPr id="3389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39863"/>
            <a:ext cx="41560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452563"/>
            <a:ext cx="4156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9682"/>
              </p:ext>
            </p:extLst>
          </p:nvPr>
        </p:nvGraphicFramePr>
        <p:xfrm>
          <a:off x="3368675" y="4593324"/>
          <a:ext cx="32591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6" name="Equation" r:id="rId4" imgW="1574640" imgH="482400" progId="Equation.3">
                  <p:embed/>
                </p:oleObj>
              </mc:Choice>
              <mc:Fallback>
                <p:oleObj name="Equation" r:id="rId4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593324"/>
                        <a:ext cx="325913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ktangel 10"/>
          <p:cNvSpPr>
            <a:spLocks noChangeArrowheads="1"/>
          </p:cNvSpPr>
          <p:nvPr/>
        </p:nvSpPr>
        <p:spPr bwMode="auto">
          <a:xfrm>
            <a:off x="914400" y="3548963"/>
            <a:ext cx="8197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Everything is the same as for the irreversible case, except for the rate law:</a:t>
            </a:r>
          </a:p>
        </p:txBody>
      </p:sp>
      <p:sp>
        <p:nvSpPr>
          <p:cNvPr id="151559" name="Rektangel 12"/>
          <p:cNvSpPr>
            <a:spLocks noChangeArrowheads="1"/>
          </p:cNvSpPr>
          <p:nvPr/>
        </p:nvSpPr>
        <p:spPr bwMode="auto">
          <a:xfrm>
            <a:off x="914400" y="1785938"/>
            <a:ext cx="8197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Consider the following reaction: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6368"/>
              </p:ext>
            </p:extLst>
          </p:nvPr>
        </p:nvGraphicFramePr>
        <p:xfrm>
          <a:off x="3368675" y="2312159"/>
          <a:ext cx="23177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7" name="Equation" r:id="rId6" imgW="1117600" imgH="457200" progId="Equation.3">
                  <p:embed/>
                </p:oleObj>
              </mc:Choice>
              <mc:Fallback>
                <p:oleObj name="Equation" r:id="rId6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12159"/>
                        <a:ext cx="23177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 14"/>
          <p:cNvGrpSpPr>
            <a:grpSpLocks/>
          </p:cNvGrpSpPr>
          <p:nvPr/>
        </p:nvGrpSpPr>
        <p:grpSpPr bwMode="auto">
          <a:xfrm>
            <a:off x="939800" y="1766888"/>
            <a:ext cx="5283200" cy="2397125"/>
            <a:chOff x="457200" y="1712913"/>
            <a:chExt cx="5283200" cy="2397125"/>
          </a:xfrm>
        </p:grpSpPr>
        <p:sp>
          <p:nvSpPr>
            <p:cNvPr id="9" name="Rektangel 6"/>
            <p:cNvSpPr>
              <a:spLocks noChangeArrowheads="1"/>
            </p:cNvSpPr>
            <p:nvPr/>
          </p:nvSpPr>
          <p:spPr bwMode="auto">
            <a:xfrm>
              <a:off x="457200" y="1712913"/>
              <a:ext cx="12602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Where:</a:t>
              </a: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3403600" y="2532063"/>
            <a:ext cx="2336800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35" name="Equation" r:id="rId4" imgW="1218960" imgH="393480" progId="Equation.3">
                    <p:embed/>
                  </p:oleObj>
                </mc:Choice>
                <mc:Fallback>
                  <p:oleObj name="Equation" r:id="rId4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2532063"/>
                          <a:ext cx="2336800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3540125" y="3354388"/>
            <a:ext cx="2065338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36" name="Equation" r:id="rId6" imgW="1079280" imgH="393480" progId="Equation.3">
                    <p:embed/>
                  </p:oleObj>
                </mc:Choice>
                <mc:Fallback>
                  <p:oleObj name="Equation" r:id="rId6" imgW="1079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3354388"/>
                          <a:ext cx="2065338" cy="75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598863" y="1712913"/>
            <a:ext cx="1946275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37" name="Equation" r:id="rId8" imgW="1015920" imgH="393480" progId="Equation.3">
                    <p:embed/>
                  </p:oleObj>
                </mc:Choice>
                <mc:Fallback>
                  <p:oleObj name="Equation" r:id="rId8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863" y="1712913"/>
                          <a:ext cx="1946275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p 15"/>
          <p:cNvGrpSpPr>
            <a:grpSpLocks/>
          </p:cNvGrpSpPr>
          <p:nvPr/>
        </p:nvGrpSpPr>
        <p:grpSpPr bwMode="auto">
          <a:xfrm>
            <a:off x="927100" y="4211638"/>
            <a:ext cx="5870575" cy="1433512"/>
            <a:chOff x="444500" y="4716995"/>
            <a:chExt cx="5870575" cy="1433496"/>
          </a:xfrm>
        </p:grpSpPr>
        <p:sp>
          <p:nvSpPr>
            <p:cNvPr id="15" name="Rektangel 13"/>
            <p:cNvSpPr>
              <a:spLocks noChangeArrowheads="1"/>
            </p:cNvSpPr>
            <p:nvPr/>
          </p:nvSpPr>
          <p:spPr bwMode="auto">
            <a:xfrm>
              <a:off x="457200" y="4716995"/>
              <a:ext cx="4655782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At equilibrium, 			then</a:t>
              </a:r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856272"/>
                </p:ext>
              </p:extLst>
            </p:nvPr>
          </p:nvGraphicFramePr>
          <p:xfrm>
            <a:off x="2695576" y="4797627"/>
            <a:ext cx="9032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38" name="Equation" r:id="rId10" imgW="507960" imgH="215640" progId="Equation.3">
                    <p:embed/>
                  </p:oleObj>
                </mc:Choice>
                <mc:Fallback>
                  <p:oleObj name="Equation" r:id="rId10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5576" y="4797627"/>
                          <a:ext cx="9032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444500" y="5240864"/>
            <a:ext cx="5870575" cy="90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39" name="Equation" r:id="rId12" imgW="2971800" imgH="457200" progId="Equation.3">
                    <p:embed/>
                  </p:oleObj>
                </mc:Choice>
                <mc:Fallback>
                  <p:oleObj name="Equation" r:id="rId12" imgW="2971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5240864"/>
                          <a:ext cx="5870575" cy="909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939800" y="5716588"/>
            <a:ext cx="40211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>
                <a:latin typeface="Arial" pitchFamily="34" charset="0"/>
                <a:cs typeface="Arial" pitchFamily="34" charset="0"/>
              </a:rPr>
              <a:t>X</a:t>
            </a:r>
            <a:r>
              <a:rPr lang="sv-SE" sz="2600" baseline="-25000">
                <a:latin typeface="Arial" pitchFamily="34" charset="0"/>
                <a:cs typeface="Arial" pitchFamily="34" charset="0"/>
              </a:rPr>
              <a:t>e</a:t>
            </a:r>
            <a:r>
              <a:rPr lang="sv-SE" sz="2600">
                <a:latin typeface="Arial" pitchFamily="34" charset="0"/>
                <a:cs typeface="Arial" pitchFamily="34" charset="0"/>
              </a:rPr>
              <a:t> changes with time.</a:t>
            </a:r>
          </a:p>
        </p:txBody>
      </p:sp>
    </p:spTree>
    <p:extLst>
      <p:ext uri="{BB962C8B-B14F-4D97-AF65-F5344CB8AC3E}">
        <p14:creationId xmlns:p14="http://schemas.microsoft.com/office/powerpoint/2010/main" val="2475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137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dirty="0" smtClean="0">
                <a:latin typeface="Arial" pitchFamily="34" charset="0"/>
                <a:cs typeface="Arial" pitchFamily="34" charset="0"/>
              </a:rPr>
              <a:t>Sodium Bicarbonate + Ethylene Chlorohydrin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Ethylene Glycol + </a:t>
            </a:r>
            <a:r>
              <a:rPr lang="en-US" sz="19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NaCl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+ CO</a:t>
            </a:r>
            <a:r>
              <a:rPr lang="en-US" sz="19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NaCHO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OH)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 + B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 C + D 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392488"/>
            <a:ext cx="89074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112935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terms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B 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C + D +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79899"/>
              </p:ext>
            </p:extLst>
          </p:nvPr>
        </p:nvGraphicFramePr>
        <p:xfrm>
          <a:off x="3718761" y="2149475"/>
          <a:ext cx="48593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name="Equation" r:id="rId4" imgW="2133360" imgH="2031840" progId="Equation.3">
                  <p:embed/>
                </p:oleObj>
              </mc:Choice>
              <mc:Fallback>
                <p:oleObj name="Equation" r:id="rId4" imgW="213336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761" y="2149475"/>
                        <a:ext cx="4859337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13"/>
          <p:cNvSpPr/>
          <p:nvPr/>
        </p:nvSpPr>
        <p:spPr>
          <a:xfrm>
            <a:off x="777920" y="6221626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ktangel 13"/>
          <p:cNvSpPr/>
          <p:nvPr/>
        </p:nvSpPr>
        <p:spPr>
          <a:xfrm>
            <a:off x="146304" y="2334877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8014F-1ED1-4CE3-AA5F-12BBF2EE872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37236"/>
              </p:ext>
            </p:extLst>
          </p:nvPr>
        </p:nvGraphicFramePr>
        <p:xfrm>
          <a:off x="3089077" y="94532"/>
          <a:ext cx="4362614" cy="569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1" name="Equation" r:id="rId3" imgW="1866600" imgH="2438280" progId="Equation.3">
                  <p:embed/>
                </p:oleObj>
              </mc:Choice>
              <mc:Fallback>
                <p:oleObj name="Equation" r:id="rId3" imgW="1866600" imgH="243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077" y="94532"/>
                        <a:ext cx="4362614" cy="5696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Rest of the Polymath Statements</a:t>
            </a:r>
          </a:p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Similar to Concentration Program</a:t>
            </a:r>
            <a:endParaRPr lang="en-US" sz="3200" baseline="-250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14"/>
          <p:cNvSpPr/>
          <p:nvPr/>
        </p:nvSpPr>
        <p:spPr>
          <a:xfrm>
            <a:off x="300251" y="3907417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P6-6 </a:t>
            </a:r>
            <a:r>
              <a:rPr lang="en-US" sz="2000" dirty="0" err="1" smtClean="0"/>
              <a:t>Semibatch</a:t>
            </a:r>
            <a:r>
              <a:rPr lang="en-US" sz="2000" dirty="0" smtClean="0"/>
              <a:t>: Moles, 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, etc. </a:t>
            </a:r>
            <a:endParaRPr lang="en-US" sz="2000" baseline="-25000" dirty="0" smtClean="0"/>
          </a:p>
        </p:txBody>
      </p:sp>
      <p:pic>
        <p:nvPicPr>
          <p:cNvPr id="344067" name="Picture 7" descr="P6-6ForLecture10R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457200"/>
            <a:ext cx="51562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8" descr="P6-6ForLecture10R-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1042988"/>
            <a:ext cx="217487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1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A65D-2903-4BE7-B264-F89E335CED09}" type="slidenum">
              <a:rPr lang="sv-SE"/>
              <a:pPr>
                <a:defRPr/>
              </a:pPr>
              <a:t>19</a:t>
            </a:fld>
            <a:endParaRPr lang="sv-SE"/>
          </a:p>
        </p:txBody>
      </p:sp>
      <p:pic>
        <p:nvPicPr>
          <p:cNvPr id="345091" name="Picture 3" descr="P6-6ForLecture10R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806450"/>
            <a:ext cx="687863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10 </a:t>
            </a:r>
            <a:r>
              <a:rPr lang="sv-SE" b="1" dirty="0"/>
              <a:t>– Tuesday </a:t>
            </a:r>
            <a:r>
              <a:rPr lang="sv-SE" b="1" dirty="0" smtClean="0"/>
              <a:t>2/12/2013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 of Selectivity</a:t>
            </a:r>
          </a:p>
          <a:p>
            <a:r>
              <a:rPr lang="en-US" sz="2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2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0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3D155-0501-4078-9A1B-D6F4ED5F55E9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46115" name="Picture 3" descr="P6-6ForLecture10R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31838"/>
            <a:ext cx="6894513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010A4-6304-460B-9ED8-1062D5439D83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47139" name="Picture 3" descr="P6-6ForLecture10R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417513"/>
            <a:ext cx="6884987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smtClean="0"/>
              <a:t>P6-6 Semibatch: Concentrations C</a:t>
            </a:r>
            <a:r>
              <a:rPr lang="en-US" sz="2000" baseline="-25000" smtClean="0"/>
              <a:t>A</a:t>
            </a:r>
            <a:r>
              <a:rPr lang="en-US" sz="2000" smtClean="0"/>
              <a:t>, C</a:t>
            </a:r>
            <a:r>
              <a:rPr lang="en-US" sz="2000" baseline="-25000" smtClean="0"/>
              <a:t>B</a:t>
            </a:r>
            <a:r>
              <a:rPr lang="en-US" sz="2000" smtClean="0"/>
              <a:t>, C</a:t>
            </a:r>
            <a:r>
              <a:rPr lang="en-US" sz="2000" baseline="-25000" smtClean="0"/>
              <a:t>C</a:t>
            </a:r>
            <a:r>
              <a:rPr lang="en-US" sz="2000" smtClean="0"/>
              <a:t> </a:t>
            </a:r>
            <a:endParaRPr lang="en-US" sz="2000" baseline="-25000" smtClean="0"/>
          </a:p>
        </p:txBody>
      </p:sp>
      <p:pic>
        <p:nvPicPr>
          <p:cNvPr id="340995" name="Picture 5" descr="P6-6ForLecture1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44500"/>
            <a:ext cx="462121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6" descr="P6-6ForLecture1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822325"/>
            <a:ext cx="349408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AB4D-A321-4051-A1D6-5FF3478FF8D7}" type="slidenum">
              <a:rPr lang="sv-SE"/>
              <a:pPr>
                <a:defRPr/>
              </a:pPr>
              <a:t>23</a:t>
            </a:fld>
            <a:endParaRPr lang="sv-SE"/>
          </a:p>
        </p:txBody>
      </p:sp>
      <p:pic>
        <p:nvPicPr>
          <p:cNvPr id="342019" name="Picture 3" descr="P6-6ForLecture11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220663"/>
            <a:ext cx="60499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D849-66DB-4094-BD75-610D714842A7}" type="slidenum">
              <a:rPr lang="sv-SE"/>
              <a:pPr>
                <a:defRPr/>
              </a:pPr>
              <a:t>24</a:t>
            </a:fld>
            <a:endParaRPr lang="sv-SE"/>
          </a:p>
        </p:txBody>
      </p:sp>
      <p:pic>
        <p:nvPicPr>
          <p:cNvPr id="343043" name="Picture 3" descr="P6-6ForLecture1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207963"/>
            <a:ext cx="60499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75107"/>
              </p:ext>
            </p:extLst>
          </p:nvPr>
        </p:nvGraphicFramePr>
        <p:xfrm>
          <a:off x="882364" y="1979445"/>
          <a:ext cx="8001000" cy="44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746"/>
                <a:gridCol w="3244754"/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 smtClean="0"/>
                    </a:p>
                    <a:p>
                      <a:endParaRPr lang="sv-SE" sz="2600" u="sng" dirty="0" smtClean="0"/>
                    </a:p>
                    <a:p>
                      <a:endParaRPr lang="sv-SE" sz="2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/>
                    </a:p>
                  </a:txBody>
                  <a:tcPr/>
                </a:tc>
              </a:tr>
              <a:tr h="1932155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 smtClean="0"/>
                    </a:p>
                    <a:p>
                      <a:endParaRPr lang="sv-S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64417" y="1366838"/>
            <a:ext cx="9023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latin typeface="Arial" pitchFamily="34" charset="0"/>
                <a:cs typeface="Arial" pitchFamily="34" charset="0"/>
              </a:rPr>
              <a:t>Three Forms of the 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applied to </a:t>
            </a:r>
            <a:r>
              <a:rPr lang="en-US" sz="22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2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7"/>
          <p:cNvGrpSpPr/>
          <p:nvPr/>
        </p:nvGrpSpPr>
        <p:grpSpPr>
          <a:xfrm>
            <a:off x="882364" y="2011363"/>
            <a:ext cx="4543425" cy="1633537"/>
            <a:chOff x="457200" y="2011363"/>
            <a:chExt cx="4543425" cy="163353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2908300" y="2011363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79" name="Equation" r:id="rId3" imgW="711000" imgH="393480" progId="Equation.3">
                    <p:embed/>
                  </p:oleObj>
                </mc:Choice>
                <mc:Fallback>
                  <p:oleObj name="Equation" r:id="rId3" imgW="7110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0" y="2011363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921000" y="2867025"/>
            <a:ext cx="207962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0" name="Equation" r:id="rId5" imgW="1054080" imgH="393480" progId="Equation.3">
                    <p:embed/>
                  </p:oleObj>
                </mc:Choice>
                <mc:Fallback>
                  <p:oleObj name="Equation" r:id="rId5" imgW="10540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2867025"/>
                          <a:ext cx="2079625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4"/>
            <p:cNvSpPr/>
            <p:nvPr/>
          </p:nvSpPr>
          <p:spPr>
            <a:xfrm>
              <a:off x="457200" y="2235517"/>
              <a:ext cx="22733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Molar Basis</a:t>
              </a: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882364" y="3760788"/>
            <a:ext cx="7899400" cy="1604962"/>
            <a:chOff x="457200" y="3760788"/>
            <a:chExt cx="7899400" cy="160496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933700" y="3760788"/>
            <a:ext cx="21526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1" name="Equation" r:id="rId7" imgW="1091880" imgH="393480" progId="Equation.3">
                    <p:embed/>
                  </p:oleObj>
                </mc:Choice>
                <mc:Fallback>
                  <p:oleObj name="Equation" r:id="rId7" imgW="10918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3760788"/>
                          <a:ext cx="21526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944813" y="4586288"/>
            <a:ext cx="3054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2" name="Equation" r:id="rId9" imgW="1549080" imgH="393480" progId="Equation.3">
                    <p:embed/>
                  </p:oleObj>
                </mc:Choice>
                <mc:Fallback>
                  <p:oleObj name="Equation" r:id="rId9" imgW="15490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813" y="4586288"/>
                          <a:ext cx="3054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6265863" y="3760788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3" name="Equation" r:id="rId11" imgW="711000" imgH="393480" progId="Equation.3">
                    <p:embed/>
                  </p:oleObj>
                </mc:Choice>
                <mc:Fallback>
                  <p:oleObj name="Equation" r:id="rId11" imgW="71100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3760788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6278563" y="4586288"/>
            <a:ext cx="2078037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4" name="Equation" r:id="rId13" imgW="1054080" imgH="393480" progId="Equation.3">
                    <p:embed/>
                  </p:oleObj>
                </mc:Choice>
                <mc:Fallback>
                  <p:oleObj name="Equation" r:id="rId13" imgW="10540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4586288"/>
                          <a:ext cx="2078037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3898731"/>
              <a:ext cx="2451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Concentration Basis</a:t>
              </a:r>
            </a:p>
          </p:txBody>
        </p:sp>
      </p:grpSp>
      <p:grpSp>
        <p:nvGrpSpPr>
          <p:cNvPr id="4" name="Grupp 19"/>
          <p:cNvGrpSpPr/>
          <p:nvPr/>
        </p:nvGrpSpPr>
        <p:grpSpPr>
          <a:xfrm>
            <a:off x="882364" y="5629275"/>
            <a:ext cx="3992563" cy="855663"/>
            <a:chOff x="457200" y="5629275"/>
            <a:chExt cx="3992563" cy="855663"/>
          </a:xfrm>
        </p:grpSpPr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921000" y="5629275"/>
            <a:ext cx="15287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85" name="Equation" r:id="rId15" imgW="774360" imgH="431640" progId="Equation.3">
                    <p:embed/>
                  </p:oleObj>
                </mc:Choice>
                <mc:Fallback>
                  <p:oleObj name="Equation" r:id="rId15" imgW="7743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5629275"/>
                          <a:ext cx="15287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ktangel 16"/>
            <p:cNvSpPr/>
            <p:nvPr/>
          </p:nvSpPr>
          <p:spPr>
            <a:xfrm>
              <a:off x="457200" y="5731027"/>
              <a:ext cx="22188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Conversion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ubrik 31"/>
          <p:cNvSpPr txBox="1">
            <a:spLocks/>
          </p:cNvSpPr>
          <p:nvPr/>
        </p:nvSpPr>
        <p:spPr>
          <a:xfrm>
            <a:off x="914400" y="283143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535333" cy="563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A+B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 C+D</a:t>
            </a:r>
          </a:p>
          <a:p>
            <a:pPr algn="ctr"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-r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=kC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B</a:t>
            </a:r>
            <a:endParaRPr lang="sv-SE" baseline="-25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The combined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and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may be written in terms of number of moles, conversion, and/or concentration: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4621"/>
              </p:ext>
            </p:extLst>
          </p:nvPr>
        </p:nvGraphicFramePr>
        <p:xfrm>
          <a:off x="275182" y="3875035"/>
          <a:ext cx="85725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2200"/>
                <a:gridCol w="29972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500" u="sng" dirty="0" smtClean="0">
                          <a:latin typeface="Arial" pitchFamily="34" charset="0"/>
                          <a:cs typeface="Arial" pitchFamily="34" charset="0"/>
                        </a:rPr>
                        <a:t>Conversion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500" u="sng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u="sng" dirty="0" smtClean="0">
                          <a:latin typeface="Arial" pitchFamily="34" charset="0"/>
                          <a:cs typeface="Arial" pitchFamily="34" charset="0"/>
                        </a:rPr>
                        <a:t>No. of </a:t>
                      </a:r>
                      <a:r>
                        <a:rPr lang="sv-SE" sz="2400" u="sng" dirty="0" err="1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sv-SE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2406"/>
              </p:ext>
            </p:extLst>
          </p:nvPr>
        </p:nvGraphicFramePr>
        <p:xfrm>
          <a:off x="342900" y="4592638"/>
          <a:ext cx="3505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5" name="Equation" r:id="rId4" imgW="2133360" imgH="431640" progId="Equation.3">
                  <p:embed/>
                </p:oleObj>
              </mc:Choice>
              <mc:Fallback>
                <p:oleObj name="Equation" r:id="rId4" imgW="2133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592638"/>
                        <a:ext cx="3505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4054475" y="4548188"/>
            <a:ext cx="2674938" cy="1843087"/>
            <a:chOff x="4033293" y="4567792"/>
            <a:chExt cx="2674938" cy="1843087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033293" y="4567792"/>
            <a:ext cx="1878013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66" name="Equation" r:id="rId6" imgW="1091880" imgH="393480" progId="Equation.3">
                    <p:embed/>
                  </p:oleObj>
                </mc:Choice>
                <mc:Fallback>
                  <p:oleObj name="Equation" r:id="rId6" imgW="10918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293" y="4567792"/>
                          <a:ext cx="1878013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044406" y="5731429"/>
            <a:ext cx="266382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67" name="Equation" r:id="rId8" imgW="1549080" imgH="393480" progId="Equation.3">
                    <p:embed/>
                  </p:oleObj>
                </mc:Choice>
                <mc:Fallback>
                  <p:oleObj name="Equation" r:id="rId8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406" y="5731429"/>
                          <a:ext cx="266382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9"/>
          <p:cNvGrpSpPr/>
          <p:nvPr/>
        </p:nvGrpSpPr>
        <p:grpSpPr>
          <a:xfrm>
            <a:off x="7050088" y="4548188"/>
            <a:ext cx="1822450" cy="1843087"/>
            <a:chOff x="7028906" y="4567792"/>
            <a:chExt cx="1822450" cy="1843087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7028906" y="4567792"/>
            <a:ext cx="122555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68" name="Equation" r:id="rId10" imgW="711000" imgH="393480" progId="Equation.3">
                    <p:embed/>
                  </p:oleObj>
                </mc:Choice>
                <mc:Fallback>
                  <p:oleObj name="Equation" r:id="rId10" imgW="711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8906" y="4567792"/>
                          <a:ext cx="1225550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7036843" y="5731429"/>
            <a:ext cx="1814513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69" name="Equation" r:id="rId12" imgW="1054080" imgH="393480" progId="Equation.3">
                    <p:embed/>
                  </p:oleObj>
                </mc:Choice>
                <mc:Fallback>
                  <p:oleObj name="Equation" r:id="rId12" imgW="10540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6843" y="5731429"/>
                          <a:ext cx="1814513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ubrik 31"/>
          <p:cNvSpPr txBox="1">
            <a:spLocks/>
          </p:cNvSpPr>
          <p:nvPr/>
        </p:nvSpPr>
        <p:spPr>
          <a:xfrm>
            <a:off x="914400" y="83520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lymath_part1_lec10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728" r="-1728"/>
              <a:stretch>
                <a:fillRect/>
              </a:stretch>
            </p:blipFill>
          </mc:Choice>
          <mc:Fallback>
            <p:blipFill>
              <a:blip r:embed="rId3"/>
              <a:srcRect l="-1728" r="-1728"/>
              <a:stretch>
                <a:fillRect/>
              </a:stretch>
            </p:blipFill>
          </mc:Fallback>
        </mc:AlternateContent>
        <p:spPr>
          <a:xfrm>
            <a:off x="507968" y="1376693"/>
            <a:ext cx="8332167" cy="5249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10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in 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91897"/>
              </p:ext>
            </p:extLst>
          </p:nvPr>
        </p:nvGraphicFramePr>
        <p:xfrm>
          <a:off x="914400" y="15621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8" name="Equation" r:id="rId3" imgW="2895480" imgH="482400" progId="Equation.3">
                  <p:embed/>
                </p:oleObj>
              </mc:Choice>
              <mc:Fallback>
                <p:oleObj name="Equation" r:id="rId3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21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7885"/>
              </p:ext>
            </p:extLst>
          </p:nvPr>
        </p:nvGraphicFramePr>
        <p:xfrm>
          <a:off x="788987" y="2881317"/>
          <a:ext cx="7194550" cy="1951482"/>
        </p:xfrm>
        <a:graphic>
          <a:graphicData uri="http://schemas.openxmlformats.org/drawingml/2006/table">
            <a:tbl>
              <a:tblPr/>
              <a:tblGrid>
                <a:gridCol w="2418237"/>
                <a:gridCol w="2060812"/>
                <a:gridCol w="2715501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Yield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Instantaneous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Ŝ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F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94178"/>
              </p:ext>
            </p:extLst>
          </p:nvPr>
        </p:nvGraphicFramePr>
        <p:xfrm>
          <a:off x="914400" y="4967288"/>
          <a:ext cx="4102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9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41021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08849"/>
              </p:ext>
            </p:extLst>
          </p:nvPr>
        </p:nvGraphicFramePr>
        <p:xfrm>
          <a:off x="5602288" y="4271963"/>
          <a:ext cx="2170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0" name="Equation" r:id="rId7" imgW="1206360" imgH="253800" progId="Equation.3">
                  <p:embed/>
                </p:oleObj>
              </mc:Choice>
              <mc:Fallback>
                <p:oleObj name="Equation" r:id="rId7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4271963"/>
                        <a:ext cx="21701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9781"/>
              </p:ext>
            </p:extLst>
          </p:nvPr>
        </p:nvGraphicFramePr>
        <p:xfrm>
          <a:off x="5635625" y="3517900"/>
          <a:ext cx="14160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1" name="Equation" r:id="rId9" imgW="787320" imgH="215640" progId="Equation.3">
                  <p:embed/>
                </p:oleObj>
              </mc:Choice>
              <mc:Fallback>
                <p:oleObj name="Equation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517900"/>
                        <a:ext cx="14160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8"/>
          <p:cNvSpPr txBox="1"/>
          <p:nvPr/>
        </p:nvSpPr>
        <p:spPr>
          <a:xfrm>
            <a:off x="939800" y="6043620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high and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Semibatch reactors can be very effective in maximizing selectivity in liquid phase reactions.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that starts in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limiting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9" y="3114917"/>
            <a:ext cx="3128962" cy="33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28699" y="1632931"/>
            <a:ext cx="5791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err="1">
                <a:latin typeface="Arial" pitchFamily="34" charset="0"/>
                <a:cs typeface="Arial" pitchFamily="34" charset="0"/>
              </a:rPr>
              <a:t>Semibatch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 reactors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+ B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→ C + D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603505" y="2914010"/>
            <a:ext cx="5139613" cy="2359584"/>
            <a:chOff x="603505" y="1780617"/>
            <a:chExt cx="5139613" cy="2359584"/>
          </a:xfrm>
        </p:grpSpPr>
        <p:grpSp>
          <p:nvGrpSpPr>
            <p:cNvPr id="31" name="Grupp 30"/>
            <p:cNvGrpSpPr/>
            <p:nvPr/>
          </p:nvGrpSpPr>
          <p:grpSpPr>
            <a:xfrm>
              <a:off x="603505" y="1780617"/>
              <a:ext cx="5139613" cy="2359584"/>
              <a:chOff x="603505" y="1780617"/>
              <a:chExt cx="5139613" cy="2359584"/>
            </a:xfrm>
          </p:grpSpPr>
          <p:grpSp>
            <p:nvGrpSpPr>
              <p:cNvPr id="2" name="Grupp 32"/>
              <p:cNvGrpSpPr/>
              <p:nvPr/>
            </p:nvGrpSpPr>
            <p:grpSpPr>
              <a:xfrm>
                <a:off x="603505" y="1780617"/>
                <a:ext cx="5139613" cy="2359584"/>
                <a:chOff x="1705698" y="1027588"/>
                <a:chExt cx="2409101" cy="1106012"/>
              </a:xfrm>
            </p:grpSpPr>
            <p:sp>
              <p:nvSpPr>
                <p:cNvPr id="57351" name="Oval 7"/>
                <p:cNvSpPr>
                  <a:spLocks noChangeArrowheads="1"/>
                </p:cNvSpPr>
                <p:nvPr/>
              </p:nvSpPr>
              <p:spPr bwMode="auto">
                <a:xfrm>
                  <a:off x="2362200" y="1295400"/>
                  <a:ext cx="762000" cy="228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2362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>
                  <a:off x="3124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4" name="Båge 10"/>
                <p:cNvSpPr>
                  <a:spLocks/>
                </p:cNvSpPr>
                <p:nvPr/>
              </p:nvSpPr>
              <p:spPr bwMode="auto">
                <a:xfrm flipV="1">
                  <a:off x="2362200" y="1905000"/>
                  <a:ext cx="762000" cy="228600"/>
                </a:xfrm>
                <a:custGeom>
                  <a:avLst/>
                  <a:gdLst>
                    <a:gd name="G0" fmla="+- 21446 0 0"/>
                    <a:gd name="G1" fmla="+- 21600 0 0"/>
                    <a:gd name="G2" fmla="+- 21600 0 0"/>
                    <a:gd name="T0" fmla="*/ 0 w 43046"/>
                    <a:gd name="T1" fmla="*/ 19029 h 21600"/>
                    <a:gd name="T2" fmla="*/ 43046 w 43046"/>
                    <a:gd name="T3" fmla="*/ 21600 h 21600"/>
                    <a:gd name="T4" fmla="*/ 21446 w 4304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46" h="21600" fill="none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</a:path>
                    <a:path w="43046" h="21600" stroke="0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  <a:lnTo>
                        <a:pt x="2144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1858565"/>
                  <a:ext cx="282575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57369" name="Line 25"/>
                <p:cNvSpPr>
                  <a:spLocks noChangeShapeType="1"/>
                </p:cNvSpPr>
                <p:nvPr/>
              </p:nvSpPr>
              <p:spPr bwMode="auto">
                <a:xfrm>
                  <a:off x="2514600" y="1143000"/>
                  <a:ext cx="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0" name="Line 26"/>
                <p:cNvSpPr>
                  <a:spLocks noChangeShapeType="1"/>
                </p:cNvSpPr>
                <p:nvPr/>
              </p:nvSpPr>
              <p:spPr bwMode="auto">
                <a:xfrm>
                  <a:off x="2133600" y="11430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05698" y="1027588"/>
                  <a:ext cx="6096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B, </a:t>
                  </a:r>
                  <a:r>
                    <a:rPr lang="en-US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v</a:t>
                  </a:r>
                  <a:r>
                    <a:rPr lang="en-US" sz="2600" baseline="-250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0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3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00399" y="1666390"/>
                  <a:ext cx="9144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Initial V</a:t>
                  </a:r>
                </a:p>
              </p:txBody>
            </p:sp>
          </p:grpSp>
          <p:sp>
            <p:nvSpPr>
              <p:cNvPr id="30" name="Frihandsfigur 29"/>
              <p:cNvSpPr/>
              <p:nvPr/>
            </p:nvSpPr>
            <p:spPr>
              <a:xfrm>
                <a:off x="2038025" y="3258224"/>
                <a:ext cx="1591734" cy="138289"/>
              </a:xfrm>
              <a:custGeom>
                <a:avLst/>
                <a:gdLst>
                  <a:gd name="connsiteX0" fmla="*/ 0 w 1591734"/>
                  <a:gd name="connsiteY0" fmla="*/ 0 h 138289"/>
                  <a:gd name="connsiteX1" fmla="*/ 338667 w 1591734"/>
                  <a:gd name="connsiteY1" fmla="*/ 118533 h 138289"/>
                  <a:gd name="connsiteX2" fmla="*/ 626534 w 1591734"/>
                  <a:gd name="connsiteY2" fmla="*/ 50800 h 138289"/>
                  <a:gd name="connsiteX3" fmla="*/ 982134 w 1591734"/>
                  <a:gd name="connsiteY3" fmla="*/ 135467 h 138289"/>
                  <a:gd name="connsiteX4" fmla="*/ 1219200 w 1591734"/>
                  <a:gd name="connsiteY4" fmla="*/ 33867 h 138289"/>
                  <a:gd name="connsiteX5" fmla="*/ 1473200 w 1591734"/>
                  <a:gd name="connsiteY5" fmla="*/ 135467 h 138289"/>
                  <a:gd name="connsiteX6" fmla="*/ 1591734 w 1591734"/>
                  <a:gd name="connsiteY6" fmla="*/ 33867 h 13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734" h="138289">
                    <a:moveTo>
                      <a:pt x="0" y="0"/>
                    </a:moveTo>
                    <a:cubicBezTo>
                      <a:pt x="117122" y="55033"/>
                      <a:pt x="234245" y="110066"/>
                      <a:pt x="338667" y="118533"/>
                    </a:cubicBezTo>
                    <a:cubicBezTo>
                      <a:pt x="443089" y="127000"/>
                      <a:pt x="519290" y="47978"/>
                      <a:pt x="626534" y="50800"/>
                    </a:cubicBezTo>
                    <a:cubicBezTo>
                      <a:pt x="733778" y="53622"/>
                      <a:pt x="883356" y="138289"/>
                      <a:pt x="982134" y="135467"/>
                    </a:cubicBezTo>
                    <a:cubicBezTo>
                      <a:pt x="1080912" y="132645"/>
                      <a:pt x="1137356" y="33867"/>
                      <a:pt x="1219200" y="33867"/>
                    </a:cubicBezTo>
                    <a:cubicBezTo>
                      <a:pt x="1301044" y="33867"/>
                      <a:pt x="1411111" y="135467"/>
                      <a:pt x="1473200" y="135467"/>
                    </a:cubicBezTo>
                    <a:cubicBezTo>
                      <a:pt x="1535289" y="135467"/>
                      <a:pt x="1591734" y="33867"/>
                      <a:pt x="1591734" y="3386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8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9048210"/>
                </p:ext>
              </p:extLst>
            </p:nvPr>
          </p:nvGraphicFramePr>
          <p:xfrm>
            <a:off x="864393" y="2338180"/>
            <a:ext cx="328612" cy="33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4" name="Equation" r:id="rId4" imgW="164880" imgH="164880" progId="Equation.3">
                    <p:embed/>
                  </p:oleObj>
                </mc:Choice>
                <mc:Fallback>
                  <p:oleObj name="Equation" r:id="rId4" imgW="1648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93" y="2338180"/>
                          <a:ext cx="328612" cy="338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038025" y="5610135"/>
            <a:ext cx="478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Liquid level and volume increase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 24"/>
          <p:cNvGrpSpPr/>
          <p:nvPr/>
        </p:nvGrpSpPr>
        <p:grpSpPr>
          <a:xfrm>
            <a:off x="977437" y="1663700"/>
            <a:ext cx="7868701" cy="1508125"/>
            <a:chOff x="335981" y="5083100"/>
            <a:chExt cx="7868701" cy="1508125"/>
          </a:xfrm>
        </p:grpSpPr>
        <p:sp>
          <p:nvSpPr>
            <p:cNvPr id="26" name="textruta 25"/>
            <p:cNvSpPr txBox="1"/>
            <p:nvPr/>
          </p:nvSpPr>
          <p:spPr>
            <a:xfrm>
              <a:off x="335981" y="5234946"/>
              <a:ext cx="721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482605"/>
                </p:ext>
              </p:extLst>
            </p:nvPr>
          </p:nvGraphicFramePr>
          <p:xfrm>
            <a:off x="3709499" y="5083100"/>
            <a:ext cx="1203325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3" name="Equation" r:id="rId4" imgW="520560" imgH="393480" progId="Equation.3">
                    <p:embed/>
                  </p:oleObj>
                </mc:Choice>
                <mc:Fallback>
                  <p:oleObj name="Equation" r:id="rId4" imgW="5205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499" y="5083100"/>
                          <a:ext cx="1203325" cy="909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38848"/>
                </p:ext>
              </p:extLst>
            </p:nvPr>
          </p:nvGraphicFramePr>
          <p:xfrm>
            <a:off x="3750597" y="6062588"/>
            <a:ext cx="261302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4" name="Equation" r:id="rId6" imgW="1130040" imgH="228600" progId="Equation.3">
                    <p:embed/>
                  </p:oleObj>
                </mc:Choice>
                <mc:Fallback>
                  <p:oleObj name="Equation" r:id="rId6" imgW="11300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597" y="6062588"/>
                          <a:ext cx="261302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7089"/>
                </p:ext>
              </p:extLst>
            </p:nvPr>
          </p:nvGraphicFramePr>
          <p:xfrm>
            <a:off x="6972782" y="6058442"/>
            <a:ext cx="12319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5" name="Equation" r:id="rId8" imgW="533160" imgH="228600" progId="Equation.3">
                    <p:embed/>
                  </p:oleObj>
                </mc:Choice>
                <mc:Fallback>
                  <p:oleObj name="Equation" r:id="rId8" imgW="53316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782" y="6058442"/>
                          <a:ext cx="12319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90284"/>
              </p:ext>
            </p:extLst>
          </p:nvPr>
        </p:nvGraphicFramePr>
        <p:xfrm>
          <a:off x="4335389" y="3386138"/>
          <a:ext cx="28463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6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389" y="3386138"/>
                        <a:ext cx="28463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43510"/>
              </p:ext>
            </p:extLst>
          </p:nvPr>
        </p:nvGraphicFramePr>
        <p:xfrm>
          <a:off x="4349676" y="4452020"/>
          <a:ext cx="12620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7" name="Equation" r:id="rId12" imgW="545760" imgH="393480" progId="Equation.3">
                  <p:embed/>
                </p:oleObj>
              </mc:Choice>
              <mc:Fallback>
                <p:oleObj name="Equation" r:id="rId12" imgW="5457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676" y="4452020"/>
                        <a:ext cx="12620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30419"/>
              </p:ext>
            </p:extLst>
          </p:nvPr>
        </p:nvGraphicFramePr>
        <p:xfrm>
          <a:off x="4451276" y="5511492"/>
          <a:ext cx="1849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8" name="Equation" r:id="rId14" imgW="799920" imgH="228600" progId="Equation.3">
                  <p:embed/>
                </p:oleObj>
              </mc:Choice>
              <mc:Fallback>
                <p:oleObj name="Equation" r:id="rId14" imgW="7999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276" y="5511492"/>
                        <a:ext cx="1849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338872" y="6110619"/>
            <a:ext cx="2024216" cy="528637"/>
            <a:chOff x="3124200" y="6151563"/>
            <a:chExt cx="2024216" cy="528637"/>
          </a:xfrm>
        </p:grpSpPr>
        <p:graphicFrame>
          <p:nvGraphicFramePr>
            <p:cNvPr id="205836" name="Object 12"/>
            <p:cNvGraphicFramePr>
              <a:graphicFrameLocks noChangeAspect="1"/>
            </p:cNvGraphicFramePr>
            <p:nvPr/>
          </p:nvGraphicFramePr>
          <p:xfrm>
            <a:off x="3206750" y="6151563"/>
            <a:ext cx="17303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9" name="Equation" r:id="rId16" imgW="749160" imgH="228600" progId="Equation.3">
                    <p:embed/>
                  </p:oleObj>
                </mc:Choice>
                <mc:Fallback>
                  <p:oleObj name="Equation" r:id="rId16" imgW="7491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750" y="6151563"/>
                          <a:ext cx="173037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124200" y="6172200"/>
              <a:ext cx="2024216" cy="457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5055"/>
              </p:ext>
            </p:extLst>
          </p:nvPr>
        </p:nvGraphicFramePr>
        <p:xfrm>
          <a:off x="3068876" y="2458729"/>
          <a:ext cx="3267254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4" name="Equation" r:id="rId4" imgW="1117440" imgH="393480" progId="Equation.3">
                  <p:embed/>
                </p:oleObj>
              </mc:Choice>
              <mc:Fallback>
                <p:oleObj name="Equation" r:id="rId4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76" y="2458729"/>
                        <a:ext cx="3267254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42151"/>
              </p:ext>
            </p:extLst>
          </p:nvPr>
        </p:nvGraphicFramePr>
        <p:xfrm>
          <a:off x="2520177" y="5662613"/>
          <a:ext cx="25892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5" name="Equation" r:id="rId6" imgW="1066680" imgH="393480" progId="Equation.3">
                  <p:embed/>
                </p:oleObj>
              </mc:Choice>
              <mc:Fallback>
                <p:oleObj name="Equation" r:id="rId6" imgW="1066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177" y="5662613"/>
                        <a:ext cx="2589213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09887"/>
              </p:ext>
            </p:extLst>
          </p:nvPr>
        </p:nvGraphicFramePr>
        <p:xfrm>
          <a:off x="2544607" y="4520914"/>
          <a:ext cx="1325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6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607" y="4520914"/>
                        <a:ext cx="1325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371669" y="5662612"/>
            <a:ext cx="2783758" cy="954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12"/>
          <p:cNvSpPr/>
          <p:nvPr/>
        </p:nvSpPr>
        <p:spPr>
          <a:xfrm>
            <a:off x="1089928" y="1965682"/>
            <a:ext cx="589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[in] – [out] + [gen] = [acc]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9223"/>
              </p:ext>
            </p:extLst>
          </p:nvPr>
        </p:nvGraphicFramePr>
        <p:xfrm>
          <a:off x="2578953" y="3411538"/>
          <a:ext cx="5022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7" name="Equation" r:id="rId10" imgW="2070000" imgH="393480" progId="Equation.3">
                  <p:embed/>
                </p:oleObj>
              </mc:Choice>
              <mc:Fallback>
                <p:oleObj name="Equation" r:id="rId10" imgW="20700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53" y="3411538"/>
                        <a:ext cx="5022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9190"/>
              </p:ext>
            </p:extLst>
          </p:nvPr>
        </p:nvGraphicFramePr>
        <p:xfrm>
          <a:off x="1703388" y="5528934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6"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8934"/>
                        <a:ext cx="3902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56599"/>
              </p:ext>
            </p:extLst>
          </p:nvPr>
        </p:nvGraphicFramePr>
        <p:xfrm>
          <a:off x="1703388" y="4376833"/>
          <a:ext cx="1819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7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376833"/>
                        <a:ext cx="1819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34343"/>
              </p:ext>
            </p:extLst>
          </p:nvPr>
        </p:nvGraphicFramePr>
        <p:xfrm>
          <a:off x="1703388" y="2019794"/>
          <a:ext cx="3051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8" name="Equation" r:id="rId8" imgW="1256755" imgH="393529" progId="Equation.3">
                  <p:embed/>
                </p:oleObj>
              </mc:Choice>
              <mc:Fallback>
                <p:oleObj name="Equation" r:id="rId8" imgW="125675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19794"/>
                        <a:ext cx="30511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4415"/>
              </p:ext>
            </p:extLst>
          </p:nvPr>
        </p:nvGraphicFramePr>
        <p:xfrm>
          <a:off x="1576127" y="3054182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9" name="Equation" r:id="rId10" imgW="2057400" imgH="393480" progId="Equation.DSMT4">
                  <p:embed/>
                </p:oleObj>
              </mc:Choice>
              <mc:Fallback>
                <p:oleObj name="Equation" r:id="rId10" imgW="2057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127" y="3054182"/>
                        <a:ext cx="477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45624"/>
              </p:ext>
            </p:extLst>
          </p:nvPr>
        </p:nvGraphicFramePr>
        <p:xfrm>
          <a:off x="4514862" y="4181499"/>
          <a:ext cx="13255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0" name="Equation" r:id="rId12" imgW="545863" imgH="393529" progId="Equation.3">
                  <p:embed/>
                </p:oleObj>
              </mc:Choice>
              <mc:Fallback>
                <p:oleObj name="Equation" r:id="rId12" imgW="54586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62" y="4181499"/>
                        <a:ext cx="132556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1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28907"/>
              </p:ext>
            </p:extLst>
          </p:nvPr>
        </p:nvGraphicFramePr>
        <p:xfrm>
          <a:off x="1174371" y="2303154"/>
          <a:ext cx="41163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Equation" r:id="rId4" imgW="1815840" imgH="1866600" progId="Equation.3">
                  <p:embed/>
                </p:oleObj>
              </mc:Choice>
              <mc:Fallback>
                <p:oleObj name="Equation" r:id="rId4" imgW="1815840" imgH="1866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1" y="2303154"/>
                        <a:ext cx="4116388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7535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Mass and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2182</TotalTime>
  <Words>421</Words>
  <Application>Microsoft Office PowerPoint</Application>
  <PresentationFormat>On-screen Show (4:3)</PresentationFormat>
  <Paragraphs>122</Paragraphs>
  <Slides>28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Lecture_1_draft_yellow</vt:lpstr>
      <vt:lpstr>Equation</vt:lpstr>
      <vt:lpstr>Microsoft Equation 3.0</vt:lpstr>
      <vt:lpstr>Lecture 10</vt:lpstr>
      <vt:lpstr>Lecture 10 – Tuesday 2/12/2013</vt:lpstr>
      <vt:lpstr>Selectivity in Multiple Reactions</vt:lpstr>
      <vt:lpstr>Semibatch Reactors</vt:lpstr>
      <vt:lpstr>Semibatch Reactors</vt:lpstr>
      <vt:lpstr>Semibatch Reactors</vt:lpstr>
      <vt:lpstr>Semibatch Reactors</vt:lpstr>
      <vt:lpstr>Semibatch Reactors</vt:lpstr>
      <vt:lpstr>Semibatch Reactors</vt:lpstr>
      <vt:lpstr>PowerPoint Presentation</vt:lpstr>
      <vt:lpstr>PowerPoint Presentation</vt:lpstr>
      <vt:lpstr>PowerPoint Presentation</vt:lpstr>
      <vt:lpstr>Equilibrium Conversion in Semibatch Reactors with Reversible Reactions</vt:lpstr>
      <vt:lpstr>Equilibrium Conversion in Semibatch Reactors with Reversible Reactions</vt:lpstr>
      <vt:lpstr>P6-6B - Semibatch Reactors</vt:lpstr>
      <vt:lpstr>P6-6B - Semibatch Reactors</vt:lpstr>
      <vt:lpstr>PowerPoint Presentation</vt:lpstr>
      <vt:lpstr>P6-6 Semibatch: Moles, Na, Nb, etc. </vt:lpstr>
      <vt:lpstr>PowerPoint Presentation</vt:lpstr>
      <vt:lpstr>PowerPoint Presentation</vt:lpstr>
      <vt:lpstr>PowerPoint Presentation</vt:lpstr>
      <vt:lpstr>P6-6 Semibatch: Concentrations CA, CB, CC </vt:lpstr>
      <vt:lpstr>PowerPoint Presentation</vt:lpstr>
      <vt:lpstr>PowerPoint Presentation</vt:lpstr>
      <vt:lpstr>PowerPoint Presentation</vt:lpstr>
      <vt:lpstr>PowerPoint Presentation</vt:lpstr>
      <vt:lpstr>Polymath Equations</vt:lpstr>
      <vt:lpstr>End of Lecture 10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Emma Sundin</dc:creator>
  <cp:lastModifiedBy>Shih, Albert</cp:lastModifiedBy>
  <cp:revision>109</cp:revision>
  <dcterms:created xsi:type="dcterms:W3CDTF">2010-08-03T19:52:56Z</dcterms:created>
  <dcterms:modified xsi:type="dcterms:W3CDTF">2013-01-31T19:25:58Z</dcterms:modified>
</cp:coreProperties>
</file>