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5" r:id="rId14"/>
    <p:sldId id="277" r:id="rId15"/>
    <p:sldId id="300" r:id="rId16"/>
    <p:sldId id="301" r:id="rId17"/>
    <p:sldId id="302" r:id="rId18"/>
    <p:sldId id="303" r:id="rId19"/>
    <p:sldId id="306" r:id="rId20"/>
    <p:sldId id="307" r:id="rId21"/>
    <p:sldId id="308" r:id="rId22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-1512" y="-174"/>
      </p:cViewPr>
      <p:guideLst>
        <p:guide orient="horz" pos="523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image" Target="../media/image41.emf"/><Relationship Id="rId4" Type="http://schemas.openxmlformats.org/officeDocument/2006/relationships/image" Target="../media/image44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emf"/><Relationship Id="rId1" Type="http://schemas.openxmlformats.org/officeDocument/2006/relationships/image" Target="../media/image45.emf"/><Relationship Id="rId5" Type="http://schemas.openxmlformats.org/officeDocument/2006/relationships/image" Target="../media/image49.emf"/><Relationship Id="rId4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e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0561867-E040-9644-982B-0EDAD7AC8511}" type="datetimeFigureOut">
              <a:rPr lang="sv-SE" smtClean="0"/>
              <a:pPr/>
              <a:t>2013-03-05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EFFA32B-E210-8145-B59A-10D65AE067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065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E5608-FE50-E24F-8275-CBCB1B9D57D2}" type="slidenum">
              <a:rPr lang="en-US"/>
              <a:pPr/>
              <a:t>10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91F96-527E-6441-A843-8A88AC0B95F6}" type="slidenum">
              <a:rPr lang="en-US"/>
              <a:pPr/>
              <a:t>11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65BE99-D5D5-3043-AD6A-9C11185D8C1E}" type="slidenum">
              <a:rPr lang="en-US"/>
              <a:pPr/>
              <a:t>12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863A6-D4DA-5F45-A84C-3A772E921487}" type="slidenum">
              <a:rPr lang="en-US"/>
              <a:pPr/>
              <a:t>13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FA32B-E210-8145-B59A-10D65AE067CA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7B29-FB30-45F7-99FB-3622DC2B1D64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E418-C746-4327-8DFB-B312C1433860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A1FF-EF5B-4F81-9A1C-8A0FB94684BF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A05F16-FAF4-4A87-B468-B584A05DE92A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A9F7AF-2146-4AAA-A4EB-D79737B735FB}" type="datetime1">
              <a:rPr lang="sv-SE" smtClean="0"/>
              <a:pPr/>
              <a:t>2013-03-05</a:t>
            </a:fld>
            <a:endParaRPr lang="en-US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66C9229C-E77C-C74D-8AE6-C93F5C7D41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844E-2088-4655-BD95-CD3BCBC6A5C0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5760-1D48-4DED-82EB-D79C075CF56F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9714-6DFC-407C-ADB1-FAFB57FF2F50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0D61-76CF-4BE3-995C-F157E03E68BE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836E-6856-41CD-A364-C54A078161E4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B4EA-4C55-4F7C-A051-862624F79C94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62052-B763-4606-964C-2A41BAA533DA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3AD7-53F6-4CB7-A70D-2E7753E1499C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41201E8-EC51-4D74-91B0-E3CAB7221E80}" type="datetime1">
              <a:rPr lang="sv-SE" smtClean="0"/>
              <a:pPr/>
              <a:t>2013-03-05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2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4.emf"/><Relationship Id="rId5" Type="http://schemas.openxmlformats.org/officeDocument/2006/relationships/image" Target="../media/image41.e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3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e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8.wmf"/><Relationship Id="rId4" Type="http://schemas.openxmlformats.org/officeDocument/2006/relationships/image" Target="../media/image45.e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e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7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Microsoft_Word_97_-_2003_Document1.doc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14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 15"/>
          <p:cNvGrpSpPr/>
          <p:nvPr/>
        </p:nvGrpSpPr>
        <p:grpSpPr>
          <a:xfrm>
            <a:off x="936624" y="830263"/>
            <a:ext cx="7430984" cy="1857225"/>
            <a:chOff x="936624" y="830263"/>
            <a:chExt cx="7430984" cy="1857225"/>
          </a:xfrm>
        </p:grpSpPr>
        <p:sp>
          <p:nvSpPr>
            <p:cNvPr id="8" name="Rektangel 7"/>
            <p:cNvSpPr/>
            <p:nvPr/>
          </p:nvSpPr>
          <p:spPr>
            <a:xfrm>
              <a:off x="936624" y="830263"/>
              <a:ext cx="7292975" cy="10064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Substituting for          in Equation (4) the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of formation of B is</a:t>
              </a:r>
              <a:endParaRPr lang="en-US" sz="2600" b="1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  <p:graphicFrame>
          <p:nvGraphicFramePr>
            <p:cNvPr id="6553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3339703"/>
                </p:ext>
              </p:extLst>
            </p:nvPr>
          </p:nvGraphicFramePr>
          <p:xfrm>
            <a:off x="3471863" y="943041"/>
            <a:ext cx="558800" cy="359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73" name="Equation" r:id="rId4" imgW="354743" imgH="229151" progId="Equation.3">
                    <p:embed/>
                  </p:oleObj>
                </mc:Choice>
                <mc:Fallback>
                  <p:oleObj name="Equation" r:id="rId4" imgW="354743" imgH="229151" progId="Equation.3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1863" y="943041"/>
                          <a:ext cx="558800" cy="35922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" name="Grupp 11"/>
            <p:cNvGrpSpPr/>
            <p:nvPr/>
          </p:nvGrpSpPr>
          <p:grpSpPr>
            <a:xfrm>
              <a:off x="3338285" y="1545802"/>
              <a:ext cx="5029323" cy="1141686"/>
              <a:chOff x="3338285" y="1391850"/>
              <a:chExt cx="5029323" cy="1141686"/>
            </a:xfrm>
          </p:grpSpPr>
          <p:graphicFrame>
            <p:nvGraphicFramePr>
              <p:cNvPr id="65540" name="Object 4"/>
              <p:cNvGraphicFramePr>
                <a:graphicFrameLocks noChangeAspect="1"/>
              </p:cNvGraphicFramePr>
              <p:nvPr/>
            </p:nvGraphicFramePr>
            <p:xfrm>
              <a:off x="3338285" y="1391850"/>
              <a:ext cx="2293257" cy="11416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674" name="Equation" r:id="rId6" imgW="914400" imgH="457200" progId="Equation.3">
                      <p:embed/>
                    </p:oleObj>
                  </mc:Choice>
                  <mc:Fallback>
                    <p:oleObj name="Equation" r:id="rId6" imgW="914400" imgH="457200" progId="Equation.3">
                      <p:embed/>
                      <p:pic>
                        <p:nvPicPr>
                          <p:cNvPr id="0" name="Picture 3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38285" y="1391850"/>
                            <a:ext cx="2293257" cy="114168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" name="Rektangel 9"/>
              <p:cNvSpPr/>
              <p:nvPr/>
            </p:nvSpPr>
            <p:spPr>
              <a:xfrm>
                <a:off x="7775779" y="1611503"/>
                <a:ext cx="591829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dirty="0" smtClean="0">
                    <a:latin typeface="Arial" pitchFamily="34" charset="0"/>
                    <a:ea typeface="MS PGothic" pitchFamily="34" charset="-128"/>
                    <a:cs typeface="Arial" pitchFamily="34" charset="0"/>
                  </a:rPr>
                  <a:t>(8)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aphicFrame>
        <p:nvGraphicFramePr>
          <p:cNvPr id="655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351840"/>
              </p:ext>
            </p:extLst>
          </p:nvPr>
        </p:nvGraphicFramePr>
        <p:xfrm>
          <a:off x="3900342" y="4293888"/>
          <a:ext cx="1295772" cy="960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5" name="Equation" r:id="rId8" imgW="533160" imgH="393480" progId="Equation.3">
                  <p:embed/>
                </p:oleObj>
              </mc:Choice>
              <mc:Fallback>
                <p:oleObj name="Equation" r:id="rId8" imgW="533160" imgH="39348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342" y="4293888"/>
                        <a:ext cx="1295772" cy="9602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upp 13"/>
          <p:cNvGrpSpPr/>
          <p:nvPr/>
        </p:nvGrpSpPr>
        <p:grpSpPr>
          <a:xfrm>
            <a:off x="936624" y="2998804"/>
            <a:ext cx="4454526" cy="1063609"/>
            <a:chOff x="936624" y="2998804"/>
            <a:chExt cx="4454526" cy="1063609"/>
          </a:xfrm>
        </p:grpSpPr>
        <p:graphicFrame>
          <p:nvGraphicFramePr>
            <p:cNvPr id="65541" name="Object 5"/>
            <p:cNvGraphicFramePr>
              <a:graphicFrameLocks noChangeAspect="1"/>
            </p:cNvGraphicFramePr>
            <p:nvPr/>
          </p:nvGraphicFramePr>
          <p:xfrm>
            <a:off x="3751263" y="3652838"/>
            <a:ext cx="1639887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76" name="Equation" r:id="rId10" imgW="710588" imgH="177922" progId="Equation.3">
                    <p:embed/>
                  </p:oleObj>
                </mc:Choice>
                <mc:Fallback>
                  <p:oleObj name="Equation" r:id="rId10" imgW="710588" imgH="177922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1263" y="3652838"/>
                          <a:ext cx="1639887" cy="4095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36624" y="2998804"/>
              <a:ext cx="335861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Relative </a:t>
              </a:r>
              <a:r>
                <a:rPr lang="en-US" sz="28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ates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overall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3036776" y="5421194"/>
            <a:ext cx="5238559" cy="957272"/>
            <a:chOff x="3036776" y="5421194"/>
            <a:chExt cx="5238559" cy="957272"/>
          </a:xfrm>
        </p:grpSpPr>
        <p:graphicFrame>
          <p:nvGraphicFramePr>
            <p:cNvPr id="65543" name="Object 7"/>
            <p:cNvGraphicFramePr>
              <a:graphicFrameLocks noChangeAspect="1"/>
            </p:cNvGraphicFramePr>
            <p:nvPr/>
          </p:nvGraphicFramePr>
          <p:xfrm>
            <a:off x="3036776" y="5421194"/>
            <a:ext cx="2914081" cy="957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77" name="Equation" r:id="rId12" imgW="1384200" imgH="457200" progId="Equation.3">
                    <p:embed/>
                  </p:oleObj>
                </mc:Choice>
                <mc:Fallback>
                  <p:oleObj name="Equation" r:id="rId12" imgW="1384200" imgH="45720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36776" y="5421194"/>
                          <a:ext cx="2914081" cy="9572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7683506" y="5581923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(9)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229C-E77C-C74D-8AE6-C93F5C7D4140}" type="slidenum">
              <a:rPr 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066800" y="1676400"/>
            <a:ext cx="7162800" cy="2525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>
                <a:latin typeface="Arial" pitchFamily="34" charset="0"/>
                <a:ea typeface="MS PGothic" pitchFamily="34" charset="-128"/>
                <a:cs typeface="Arial" pitchFamily="34" charset="0"/>
              </a:rPr>
              <a:t>		</a:t>
            </a: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pSp>
        <p:nvGrpSpPr>
          <p:cNvPr id="11" name="Grupp 10"/>
          <p:cNvGrpSpPr/>
          <p:nvPr/>
        </p:nvGrpSpPr>
        <p:grpSpPr>
          <a:xfrm>
            <a:off x="936624" y="830263"/>
            <a:ext cx="7754921" cy="972574"/>
            <a:chOff x="936624" y="830263"/>
            <a:chExt cx="7754921" cy="972574"/>
          </a:xfrm>
        </p:grpSpPr>
        <p:sp>
          <p:nvSpPr>
            <p:cNvPr id="7" name="Rektangel 6"/>
            <p:cNvSpPr/>
            <p:nvPr/>
          </p:nvSpPr>
          <p:spPr>
            <a:xfrm>
              <a:off x="936624" y="830263"/>
              <a:ext cx="7754921" cy="9725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For high concentrations of A, we can neglect     in the denominator with respect to </a:t>
              </a:r>
            </a:p>
          </p:txBody>
        </p:sp>
        <p:graphicFrame>
          <p:nvGraphicFramePr>
            <p:cNvPr id="66563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8004987"/>
                </p:ext>
              </p:extLst>
            </p:nvPr>
          </p:nvGraphicFramePr>
          <p:xfrm>
            <a:off x="7639635" y="877435"/>
            <a:ext cx="360363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2" name="Equation" r:id="rId4" imgW="177708" imgH="228325" progId="Equation.3">
                    <p:embed/>
                  </p:oleObj>
                </mc:Choice>
                <mc:Fallback>
                  <p:oleObj name="Equation" r:id="rId4" imgW="177708" imgH="228325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39635" y="877435"/>
                          <a:ext cx="360363" cy="479425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6564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5069716"/>
                </p:ext>
              </p:extLst>
            </p:nvPr>
          </p:nvGraphicFramePr>
          <p:xfrm>
            <a:off x="5723382" y="1338942"/>
            <a:ext cx="638175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3" name="Equation" r:id="rId6" imgW="330120" imgH="215640" progId="Equation.DSMT4">
                    <p:embed/>
                  </p:oleObj>
                </mc:Choice>
                <mc:Fallback>
                  <p:oleObj name="Equation" r:id="rId6" imgW="330120" imgH="215640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23382" y="1338942"/>
                          <a:ext cx="638175" cy="431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upp 9"/>
          <p:cNvGrpSpPr/>
          <p:nvPr/>
        </p:nvGrpSpPr>
        <p:grpSpPr>
          <a:xfrm>
            <a:off x="1052286" y="1856015"/>
            <a:ext cx="4273274" cy="1189508"/>
            <a:chOff x="1052285" y="1775089"/>
            <a:chExt cx="4273274" cy="1189508"/>
          </a:xfrm>
        </p:grpSpPr>
        <p:graphicFrame>
          <p:nvGraphicFramePr>
            <p:cNvPr id="66565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4561721"/>
                </p:ext>
              </p:extLst>
            </p:nvPr>
          </p:nvGraphicFramePr>
          <p:xfrm>
            <a:off x="3607695" y="1775089"/>
            <a:ext cx="1717864" cy="579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4" name="Equation" r:id="rId8" imgW="698400" imgH="228600" progId="Equation.3">
                    <p:embed/>
                  </p:oleObj>
                </mc:Choice>
                <mc:Fallback>
                  <p:oleObj name="Equation" r:id="rId8" imgW="698400" imgH="22860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7695" y="1775089"/>
                          <a:ext cx="1717864" cy="579203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1052285" y="2441377"/>
              <a:ext cx="41072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and the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becomes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Rektangel 8"/>
          <p:cNvSpPr/>
          <p:nvPr/>
        </p:nvSpPr>
        <p:spPr>
          <a:xfrm>
            <a:off x="3711977" y="4313201"/>
            <a:ext cx="32271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i="1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(apparent first order)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upp 12"/>
          <p:cNvGrpSpPr/>
          <p:nvPr/>
        </p:nvGrpSpPr>
        <p:grpSpPr>
          <a:xfrm>
            <a:off x="3604068" y="3195829"/>
            <a:ext cx="5166450" cy="1117372"/>
            <a:chOff x="3604068" y="3195829"/>
            <a:chExt cx="5166450" cy="1117372"/>
          </a:xfrm>
        </p:grpSpPr>
        <p:graphicFrame>
          <p:nvGraphicFramePr>
            <p:cNvPr id="66566" name="Object 6"/>
            <p:cNvGraphicFramePr>
              <a:graphicFrameLocks noChangeAspect="1"/>
            </p:cNvGraphicFramePr>
            <p:nvPr/>
          </p:nvGraphicFramePr>
          <p:xfrm>
            <a:off x="3604068" y="3195829"/>
            <a:ext cx="3406332" cy="1117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5" name="Equation" r:id="rId10" imgW="1358640" imgH="431640" progId="Equation.3">
                    <p:embed/>
                  </p:oleObj>
                </mc:Choice>
                <mc:Fallback>
                  <p:oleObj name="Equation" r:id="rId10" imgW="1358640" imgH="43164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4068" y="3195829"/>
                          <a:ext cx="3406332" cy="11173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7992741" y="3390512"/>
              <a:ext cx="7777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(10)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229C-E77C-C74D-8AE6-C93F5C7D4140}" type="slidenum">
              <a:rPr 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p 19"/>
          <p:cNvGrpSpPr/>
          <p:nvPr/>
        </p:nvGrpSpPr>
        <p:grpSpPr>
          <a:xfrm>
            <a:off x="936624" y="830263"/>
            <a:ext cx="7702315" cy="1462882"/>
            <a:chOff x="936624" y="830263"/>
            <a:chExt cx="7702315" cy="1008350"/>
          </a:xfrm>
        </p:grpSpPr>
        <p:graphicFrame>
          <p:nvGraphicFramePr>
            <p:cNvPr id="6758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1762743"/>
                </p:ext>
              </p:extLst>
            </p:nvPr>
          </p:nvGraphicFramePr>
          <p:xfrm>
            <a:off x="3935855" y="1419513"/>
            <a:ext cx="1594088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70" name="Equation" r:id="rId4" imgW="698400" imgH="228600" progId="Equation.3">
                    <p:embed/>
                  </p:oleObj>
                </mc:Choice>
                <mc:Fallback>
                  <p:oleObj name="Equation" r:id="rId4" imgW="698400" imgH="22860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5855" y="1419513"/>
                          <a:ext cx="1594088" cy="41910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36624" y="830263"/>
              <a:ext cx="7702315" cy="6703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For low concentrations of A, we can neglect         in the denominator with respect to 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.  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</p:grpSp>
      <p:grpSp>
        <p:nvGrpSpPr>
          <p:cNvPr id="21" name="Grupp 20"/>
          <p:cNvGrpSpPr/>
          <p:nvPr/>
        </p:nvGrpSpPr>
        <p:grpSpPr>
          <a:xfrm>
            <a:off x="936623" y="2374591"/>
            <a:ext cx="7302771" cy="1476143"/>
            <a:chOff x="951359" y="2128370"/>
            <a:chExt cx="7302771" cy="1476143"/>
          </a:xfrm>
        </p:grpSpPr>
        <p:sp>
          <p:nvSpPr>
            <p:cNvPr id="10" name="Rektangel 9"/>
            <p:cNvSpPr/>
            <p:nvPr/>
          </p:nvSpPr>
          <p:spPr>
            <a:xfrm>
              <a:off x="951359" y="2128370"/>
              <a:ext cx="400943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and the </a:t>
              </a:r>
              <a:r>
                <a:rPr lang="en-US" sz="26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becomes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Grupp 14"/>
            <p:cNvGrpSpPr/>
            <p:nvPr/>
          </p:nvGrpSpPr>
          <p:grpSpPr>
            <a:xfrm>
              <a:off x="3186791" y="2621697"/>
              <a:ext cx="5067339" cy="982816"/>
              <a:chOff x="3186791" y="2486989"/>
              <a:chExt cx="5067339" cy="982816"/>
            </a:xfrm>
          </p:grpSpPr>
          <p:graphicFrame>
            <p:nvGraphicFramePr>
              <p:cNvPr id="67588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87326631"/>
                  </p:ext>
                </p:extLst>
              </p:nvPr>
            </p:nvGraphicFramePr>
            <p:xfrm>
              <a:off x="3186791" y="2486989"/>
              <a:ext cx="3014705" cy="9828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71" name="Equation" r:id="rId6" imgW="1396800" imgH="431640" progId="Equation.3">
                      <p:embed/>
                    </p:oleObj>
                  </mc:Choice>
                  <mc:Fallback>
                    <p:oleObj name="Equation" r:id="rId6" imgW="1396800" imgH="431640" progId="Equation.3">
                      <p:embed/>
                      <p:pic>
                        <p:nvPicPr>
                          <p:cNvPr id="0" name="Picture 3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86791" y="2486989"/>
                            <a:ext cx="3014705" cy="982816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" name="Rektangel 10"/>
              <p:cNvSpPr/>
              <p:nvPr/>
            </p:nvSpPr>
            <p:spPr>
              <a:xfrm>
                <a:off x="7501103" y="2659606"/>
                <a:ext cx="753027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dirty="0" smtClean="0">
                    <a:latin typeface="Arial" pitchFamily="34" charset="0"/>
                    <a:ea typeface="MS PGothic" pitchFamily="34" charset="-128"/>
                    <a:cs typeface="Arial" pitchFamily="34" charset="0"/>
                  </a:rPr>
                  <a:t>(11)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" name="Rektangel 11"/>
          <p:cNvSpPr/>
          <p:nvPr/>
        </p:nvSpPr>
        <p:spPr>
          <a:xfrm>
            <a:off x="2680023" y="3666026"/>
            <a:ext cx="3767378" cy="4983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2600" i="1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(apparent second order)</a:t>
            </a:r>
            <a:endParaRPr lang="en-US" sz="2600" i="1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pSp>
        <p:nvGrpSpPr>
          <p:cNvPr id="22" name="Grupp 21"/>
          <p:cNvGrpSpPr/>
          <p:nvPr/>
        </p:nvGrpSpPr>
        <p:grpSpPr>
          <a:xfrm>
            <a:off x="936623" y="4335358"/>
            <a:ext cx="7702315" cy="2111307"/>
            <a:chOff x="936623" y="4335358"/>
            <a:chExt cx="7702315" cy="2111307"/>
          </a:xfrm>
        </p:grpSpPr>
        <p:sp>
          <p:nvSpPr>
            <p:cNvPr id="13" name="Rektangel 12"/>
            <p:cNvSpPr/>
            <p:nvPr/>
          </p:nvSpPr>
          <p:spPr>
            <a:xfrm>
              <a:off x="936623" y="4335358"/>
              <a:ext cx="7702315" cy="10064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Dividing by 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and letting k’=k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2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/k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and k=k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1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we have the </a:t>
              </a:r>
              <a:r>
                <a:rPr lang="en-US" sz="26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we were asked to derive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  <p:grpSp>
          <p:nvGrpSpPr>
            <p:cNvPr id="19" name="Grupp 18"/>
            <p:cNvGrpSpPr/>
            <p:nvPr/>
          </p:nvGrpSpPr>
          <p:grpSpPr>
            <a:xfrm>
              <a:off x="3433216" y="5378240"/>
              <a:ext cx="4806178" cy="1068425"/>
              <a:chOff x="3433216" y="5378240"/>
              <a:chExt cx="4806178" cy="1068425"/>
            </a:xfrm>
          </p:grpSpPr>
          <p:grpSp>
            <p:nvGrpSpPr>
              <p:cNvPr id="17" name="Grupp 16"/>
              <p:cNvGrpSpPr/>
              <p:nvPr/>
            </p:nvGrpSpPr>
            <p:grpSpPr>
              <a:xfrm>
                <a:off x="3468688" y="5384800"/>
                <a:ext cx="4770706" cy="1016000"/>
                <a:chOff x="3468688" y="5384800"/>
                <a:chExt cx="4770706" cy="1016000"/>
              </a:xfrm>
            </p:grpSpPr>
            <p:graphicFrame>
              <p:nvGraphicFramePr>
                <p:cNvPr id="67589" name="Object 5"/>
                <p:cNvGraphicFramePr>
                  <a:graphicFrameLocks noChangeAspect="1"/>
                </p:cNvGraphicFramePr>
                <p:nvPr/>
              </p:nvGraphicFramePr>
              <p:xfrm>
                <a:off x="3468688" y="5384800"/>
                <a:ext cx="2205037" cy="1016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772" name="Equation" r:id="rId8" imgW="1028520" imgH="457200" progId="Equation.3">
                        <p:embed/>
                      </p:oleObj>
                    </mc:Choice>
                    <mc:Fallback>
                      <p:oleObj name="Equation" r:id="rId8" imgW="1028520" imgH="457200" progId="Equation.3">
                        <p:embed/>
                        <p:pic>
                          <p:nvPicPr>
                            <p:cNvPr id="0" name="Picture 3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468688" y="5384800"/>
                              <a:ext cx="2205037" cy="10160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7461617" y="5585504"/>
                  <a:ext cx="777777" cy="53245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 eaLnBrk="0" hangingPunct="0">
                    <a:lnSpc>
                      <a:spcPct val="110000"/>
                    </a:lnSpc>
                    <a:tabLst>
                      <a:tab pos="458788" algn="l"/>
                      <a:tab pos="3201988" algn="ctr"/>
                      <a:tab pos="6916738" algn="r"/>
                    </a:tabLst>
                  </a:pPr>
                  <a:r>
                    <a:rPr lang="en-US" sz="2600" dirty="0" smtClean="0">
                      <a:latin typeface="Arial" pitchFamily="34" charset="0"/>
                      <a:ea typeface="MS PGothic" pitchFamily="34" charset="-128"/>
                      <a:cs typeface="Arial" pitchFamily="34" charset="0"/>
                    </a:rPr>
                    <a:t>(12)</a:t>
                  </a:r>
                  <a:endParaRPr lang="en-US" sz="2600" dirty="0">
                    <a:latin typeface="Arial" pitchFamily="34" charset="0"/>
                    <a:ea typeface="MS PGothic" pitchFamily="34" charset="-128"/>
                    <a:cs typeface="Arial" pitchFamily="34" charset="0"/>
                  </a:endParaRPr>
                </a:p>
              </p:txBody>
            </p:sp>
          </p:grpSp>
          <p:sp>
            <p:nvSpPr>
              <p:cNvPr id="18" name="Rektangel 17"/>
              <p:cNvSpPr/>
              <p:nvPr/>
            </p:nvSpPr>
            <p:spPr>
              <a:xfrm>
                <a:off x="3433216" y="5378240"/>
                <a:ext cx="2492828" cy="1068425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680754"/>
              </p:ext>
            </p:extLst>
          </p:nvPr>
        </p:nvGraphicFramePr>
        <p:xfrm>
          <a:off x="7577138" y="871538"/>
          <a:ext cx="638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3" name="Equation" r:id="rId10" imgW="330120" imgH="215640" progId="Equation.3">
                  <p:embed/>
                </p:oleObj>
              </mc:Choice>
              <mc:Fallback>
                <p:oleObj name="Equation" r:id="rId10" imgW="330120" imgH="2156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7138" y="871538"/>
                        <a:ext cx="6381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9"/>
          <p:cNvGrpSpPr/>
          <p:nvPr/>
        </p:nvGrpSpPr>
        <p:grpSpPr>
          <a:xfrm>
            <a:off x="936625" y="2006600"/>
            <a:ext cx="3787775" cy="558800"/>
            <a:chOff x="936625" y="832716"/>
            <a:chExt cx="3787775" cy="558800"/>
          </a:xfrm>
        </p:grpSpPr>
        <p:sp>
          <p:nvSpPr>
            <p:cNvPr id="47110" name="Text Box 6"/>
            <p:cNvSpPr txBox="1">
              <a:spLocks noChangeArrowheads="1"/>
            </p:cNvSpPr>
            <p:nvPr/>
          </p:nvSpPr>
          <p:spPr bwMode="auto">
            <a:xfrm>
              <a:off x="936625" y="838200"/>
              <a:ext cx="3505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cs typeface="Arial" pitchFamily="34" charset="0"/>
                </a:rPr>
                <a:t>What about</a:t>
              </a:r>
            </a:p>
          </p:txBody>
        </p:sp>
        <p:graphicFrame>
          <p:nvGraphicFramePr>
            <p:cNvPr id="47111" name="Object 7"/>
            <p:cNvGraphicFramePr>
              <a:graphicFrameLocks noGrp="1" noChangeAspect="1"/>
            </p:cNvGraphicFramePr>
            <p:nvPr>
              <p:ph sz="half" idx="4294967295"/>
            </p:nvPr>
          </p:nvGraphicFramePr>
          <p:xfrm>
            <a:off x="2982913" y="832716"/>
            <a:ext cx="1741487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36" name="Equation" r:id="rId4" imgW="672840" imgH="215640" progId="Equation.3">
                    <p:embed/>
                  </p:oleObj>
                </mc:Choice>
                <mc:Fallback>
                  <p:oleObj name="Equation" r:id="rId4" imgW="672840" imgH="215640" progId="Equation.3">
                    <p:embed/>
                    <p:pic>
                      <p:nvPicPr>
                        <p:cNvPr id="0" name="Picture 25"/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2913" y="832716"/>
                          <a:ext cx="1741487" cy="558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71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920546"/>
              </p:ext>
            </p:extLst>
          </p:nvPr>
        </p:nvGraphicFramePr>
        <p:xfrm>
          <a:off x="1402443" y="3697512"/>
          <a:ext cx="3329293" cy="274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7" name="Equation" r:id="rId6" imgW="1447560" imgH="1193760" progId="Equation.3">
                  <p:embed/>
                </p:oleObj>
              </mc:Choice>
              <mc:Fallback>
                <p:oleObj name="Equation" r:id="rId6" imgW="1447560" imgH="119376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443" y="3697512"/>
                        <a:ext cx="3329293" cy="2747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95261"/>
              </p:ext>
            </p:extLst>
          </p:nvPr>
        </p:nvGraphicFramePr>
        <p:xfrm>
          <a:off x="936625" y="2565400"/>
          <a:ext cx="439102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8" name="Equation" r:id="rId8" imgW="1854000" imgH="431640" progId="Equation.DSMT4">
                  <p:embed/>
                </p:oleObj>
              </mc:Choice>
              <mc:Fallback>
                <p:oleObj name="Equation" r:id="rId8" imgW="1854000" imgH="43164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565400"/>
                        <a:ext cx="4391025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14400" y="1186805"/>
            <a:ext cx="79338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Why do so many reactions follow elementary </a:t>
            </a:r>
            <a:r>
              <a:rPr lang="en-US" sz="2400" u="sng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2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Active Intermediates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071367"/>
              </p:ext>
            </p:extLst>
          </p:nvPr>
        </p:nvGraphicFramePr>
        <p:xfrm>
          <a:off x="3779838" y="3247574"/>
          <a:ext cx="2486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1" name="Equation" r:id="rId3" imgW="952200" imgH="253800" progId="Equation.3">
                  <p:embed/>
                </p:oleObj>
              </mc:Choice>
              <mc:Fallback>
                <p:oleObj name="Equation" r:id="rId3" imgW="952200" imgH="2538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247574"/>
                        <a:ext cx="24860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/>
          <p:cNvSpPr/>
          <p:nvPr/>
        </p:nvSpPr>
        <p:spPr>
          <a:xfrm>
            <a:off x="949290" y="2230127"/>
            <a:ext cx="791395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The reaction: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			2NO +O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 2NO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  <a:sym typeface="Wingdings" charset="2"/>
              </a:rPr>
              <a:t>2</a:t>
            </a:r>
          </a:p>
        </p:txBody>
      </p:sp>
      <p:sp>
        <p:nvSpPr>
          <p:cNvPr id="10" name="Rektangel 9"/>
          <p:cNvSpPr/>
          <p:nvPr/>
        </p:nvSpPr>
        <p:spPr>
          <a:xfrm>
            <a:off x="936625" y="2885757"/>
            <a:ext cx="428675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has an elementary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endParaRPr lang="en-US" sz="2600" dirty="0" smtClean="0">
              <a:latin typeface="Arial" pitchFamily="34" charset="0"/>
              <a:cs typeface="Arial" pitchFamily="34" charset="0"/>
              <a:sym typeface="Wingdings" charset="2"/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914400" y="3915971"/>
            <a:ext cx="793618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However… Look what happens to the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 as the temperature increases: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23"/>
          <p:cNvGrpSpPr/>
          <p:nvPr/>
        </p:nvGrpSpPr>
        <p:grpSpPr>
          <a:xfrm>
            <a:off x="3753092" y="4808523"/>
            <a:ext cx="2258798" cy="1973361"/>
            <a:chOff x="6054173" y="3758781"/>
            <a:chExt cx="1973815" cy="1724389"/>
          </a:xfrm>
        </p:grpSpPr>
        <p:grpSp>
          <p:nvGrpSpPr>
            <p:cNvPr id="21" name="Grupp 20"/>
            <p:cNvGrpSpPr/>
            <p:nvPr/>
          </p:nvGrpSpPr>
          <p:grpSpPr>
            <a:xfrm>
              <a:off x="6781800" y="3758781"/>
              <a:ext cx="1246188" cy="1244600"/>
              <a:chOff x="6044406" y="3924515"/>
              <a:chExt cx="1246188" cy="1244600"/>
            </a:xfrm>
          </p:grpSpPr>
          <p:cxnSp>
            <p:nvCxnSpPr>
              <p:cNvPr id="18" name="Rak 17"/>
              <p:cNvCxnSpPr>
                <a:endCxn id="6" idx="2"/>
              </p:cNvCxnSpPr>
              <p:nvPr/>
            </p:nvCxnSpPr>
            <p:spPr>
              <a:xfrm rot="16200000" flipH="1">
                <a:off x="5422900" y="4546021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ak 18"/>
              <p:cNvCxnSpPr/>
              <p:nvPr/>
            </p:nvCxnSpPr>
            <p:spPr>
              <a:xfrm rot="10800000" flipH="1">
                <a:off x="6045994" y="5166733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Frihandsfigur 19"/>
              <p:cNvSpPr/>
              <p:nvPr/>
            </p:nvSpPr>
            <p:spPr>
              <a:xfrm>
                <a:off x="6060726" y="4118168"/>
                <a:ext cx="1173664" cy="885213"/>
              </a:xfrm>
              <a:custGeom>
                <a:avLst/>
                <a:gdLst>
                  <a:gd name="connsiteX0" fmla="*/ 0 w 1173664"/>
                  <a:gd name="connsiteY0" fmla="*/ 0 h 885213"/>
                  <a:gd name="connsiteX1" fmla="*/ 384808 w 1173664"/>
                  <a:gd name="connsiteY1" fmla="*/ 635044 h 885213"/>
                  <a:gd name="connsiteX2" fmla="*/ 1173664 w 1173664"/>
                  <a:gd name="connsiteY2" fmla="*/ 885213 h 885213"/>
                  <a:gd name="connsiteX3" fmla="*/ 1173664 w 1173664"/>
                  <a:gd name="connsiteY3" fmla="*/ 885213 h 885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3664" h="885213">
                    <a:moveTo>
                      <a:pt x="0" y="0"/>
                    </a:moveTo>
                    <a:cubicBezTo>
                      <a:pt x="94599" y="243754"/>
                      <a:pt x="189198" y="487509"/>
                      <a:pt x="384808" y="635044"/>
                    </a:cubicBezTo>
                    <a:cubicBezTo>
                      <a:pt x="580418" y="782579"/>
                      <a:pt x="1173664" y="885213"/>
                      <a:pt x="1173664" y="885213"/>
                    </a:cubicBezTo>
                    <a:lnTo>
                      <a:pt x="1173664" y="885213"/>
                    </a:ln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2" name="textruta 21"/>
            <p:cNvSpPr txBox="1"/>
            <p:nvPr/>
          </p:nvSpPr>
          <p:spPr>
            <a:xfrm>
              <a:off x="6054173" y="3998245"/>
              <a:ext cx="988807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-r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  <a:sym typeface="Wingdings" charset="2"/>
                </a:rPr>
                <a:t>NO2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ruta 22"/>
            <p:cNvSpPr txBox="1"/>
            <p:nvPr/>
          </p:nvSpPr>
          <p:spPr>
            <a:xfrm>
              <a:off x="7144440" y="5052857"/>
              <a:ext cx="701919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ktangel 9"/>
          <p:cNvSpPr/>
          <p:nvPr/>
        </p:nvSpPr>
        <p:spPr>
          <a:xfrm>
            <a:off x="3559167" y="1565624"/>
            <a:ext cx="36711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  <a:sym typeface="Wingdings" charset="2"/>
              </a:rPr>
              <a:t>Hall of Fame Reaction</a:t>
            </a:r>
          </a:p>
        </p:txBody>
      </p:sp>
      <p:sp>
        <p:nvSpPr>
          <p:cNvPr id="2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Active Intermediates/Free Radicals </a:t>
            </a:r>
            <a:br>
              <a:rPr lang="en-US" dirty="0" smtClean="0"/>
            </a:br>
            <a:r>
              <a:rPr lang="en-US" dirty="0" smtClean="0"/>
              <a:t>and PSSH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936623" y="616318"/>
            <a:ext cx="820737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Why does the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decrease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increasing 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2" name="Grupp 14"/>
          <p:cNvGrpSpPr/>
          <p:nvPr/>
        </p:nvGrpSpPr>
        <p:grpSpPr>
          <a:xfrm>
            <a:off x="960209" y="2191203"/>
            <a:ext cx="7011826" cy="639762"/>
            <a:chOff x="894720" y="2014972"/>
            <a:chExt cx="4627275" cy="422195"/>
          </a:xfrm>
        </p:grpSpPr>
        <p:graphicFrame>
          <p:nvGraphicFramePr>
            <p:cNvPr id="3277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1216550"/>
                </p:ext>
              </p:extLst>
            </p:nvPr>
          </p:nvGraphicFramePr>
          <p:xfrm>
            <a:off x="894720" y="2014972"/>
            <a:ext cx="2114117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77" name="Equation" r:id="rId3" imgW="1257120" imgH="241200" progId="Equation.3">
                    <p:embed/>
                  </p:oleObj>
                </mc:Choice>
                <mc:Fallback>
                  <p:oleObj name="Equation" r:id="rId3" imgW="1257120" imgH="2412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4720" y="2014972"/>
                          <a:ext cx="2114117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4975902" y="2037866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(1)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15"/>
          <p:cNvGrpSpPr/>
          <p:nvPr/>
        </p:nvGrpSpPr>
        <p:grpSpPr>
          <a:xfrm>
            <a:off x="955673" y="2999469"/>
            <a:ext cx="7030877" cy="639762"/>
            <a:chOff x="882148" y="2612184"/>
            <a:chExt cx="4639847" cy="422195"/>
          </a:xfrm>
        </p:grpSpPr>
        <p:graphicFrame>
          <p:nvGraphicFramePr>
            <p:cNvPr id="32771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0274166"/>
                </p:ext>
              </p:extLst>
            </p:nvPr>
          </p:nvGraphicFramePr>
          <p:xfrm>
            <a:off x="882148" y="2612184"/>
            <a:ext cx="2136118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78" name="Equation" r:id="rId5" imgW="1269720" imgH="241200" progId="Equation.3">
                    <p:embed/>
                  </p:oleObj>
                </mc:Choice>
                <mc:Fallback>
                  <p:oleObj name="Equation" r:id="rId5" imgW="1269720" imgH="241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2148" y="2612184"/>
                          <a:ext cx="2136118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4975902" y="2638354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(2)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upp 16"/>
          <p:cNvGrpSpPr/>
          <p:nvPr/>
        </p:nvGrpSpPr>
        <p:grpSpPr>
          <a:xfrm>
            <a:off x="955673" y="3861364"/>
            <a:ext cx="7030877" cy="652122"/>
            <a:chOff x="882148" y="3276896"/>
            <a:chExt cx="4639847" cy="430353"/>
          </a:xfrm>
        </p:grpSpPr>
        <p:graphicFrame>
          <p:nvGraphicFramePr>
            <p:cNvPr id="32772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6483787"/>
                </p:ext>
              </p:extLst>
            </p:nvPr>
          </p:nvGraphicFramePr>
          <p:xfrm>
            <a:off x="882148" y="3285054"/>
            <a:ext cx="2461930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79" name="Equation" r:id="rId7" imgW="1460160" imgH="241200" progId="Equation.3">
                    <p:embed/>
                  </p:oleObj>
                </mc:Choice>
                <mc:Fallback>
                  <p:oleObj name="Equation" r:id="rId7" imgW="146016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2148" y="3285054"/>
                          <a:ext cx="2461930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13"/>
            <p:cNvSpPr/>
            <p:nvPr/>
          </p:nvSpPr>
          <p:spPr>
            <a:xfrm>
              <a:off x="4975902" y="3276896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(3)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ktangel 9"/>
          <p:cNvSpPr/>
          <p:nvPr/>
        </p:nvSpPr>
        <p:spPr>
          <a:xfrm>
            <a:off x="936622" y="4992774"/>
            <a:ext cx="82073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dirty="0" smtClean="0">
                <a:latin typeface="Arial" pitchFamily="34" charset="0"/>
                <a:cs typeface="Arial" pitchFamily="34" charset="0"/>
              </a:rPr>
              <a:t>Write </a:t>
            </a:r>
            <a:r>
              <a:rPr lang="en-US" sz="24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of formation of product  r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NO2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Note: k</a:t>
            </a:r>
            <a:r>
              <a:rPr lang="sv-SE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is defined w.r.t. NO</a:t>
            </a:r>
            <a:r>
              <a:rPr lang="sv-SE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*</a:t>
            </a:r>
            <a:endParaRPr lang="sv-SE" sz="2400" b="1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ktangel 9"/>
          <p:cNvSpPr/>
          <p:nvPr/>
        </p:nvSpPr>
        <p:spPr>
          <a:xfrm>
            <a:off x="936623" y="1672814"/>
            <a:ext cx="211307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  <a:sym typeface="Wingdings" charset="2"/>
              </a:rPr>
              <a:t>Mechanism: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6622" y="5500605"/>
            <a:ext cx="454977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Define k with respect to NO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*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ktangel 13"/>
          <p:cNvSpPr/>
          <p:nvPr/>
        </p:nvSpPr>
        <p:spPr>
          <a:xfrm>
            <a:off x="944563" y="1668837"/>
            <a:ext cx="736718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Assume that all reactions are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elementary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reactions, such that: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60369" y="2887120"/>
            <a:ext cx="5609586" cy="3271336"/>
            <a:chOff x="1390650" y="2964765"/>
            <a:chExt cx="5609586" cy="3271336"/>
          </a:xfrm>
        </p:grpSpPr>
        <p:graphicFrame>
          <p:nvGraphicFramePr>
            <p:cNvPr id="4505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8606350"/>
                </p:ext>
              </p:extLst>
            </p:nvPr>
          </p:nvGraphicFramePr>
          <p:xfrm>
            <a:off x="1413823" y="4535490"/>
            <a:ext cx="5586413" cy="768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18" name="Equation" r:id="rId4" imgW="2194200" imgH="283320" progId="Equation.3">
                    <p:embed/>
                  </p:oleObj>
                </mc:Choice>
                <mc:Fallback>
                  <p:oleObj name="Equation" r:id="rId4" imgW="2194200" imgH="28332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3823" y="4535490"/>
                          <a:ext cx="5586413" cy="768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5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7988230"/>
                </p:ext>
              </p:extLst>
            </p:nvPr>
          </p:nvGraphicFramePr>
          <p:xfrm>
            <a:off x="1390650" y="2964765"/>
            <a:ext cx="4749800" cy="673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19" name="Equation" r:id="rId6" imgW="1855800" imgH="237600" progId="Equation.3">
                    <p:embed/>
                  </p:oleObj>
                </mc:Choice>
                <mc:Fallback>
                  <p:oleObj name="Equation" r:id="rId6" imgW="1855800" imgH="237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650" y="2964765"/>
                          <a:ext cx="4749800" cy="673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8248895"/>
                </p:ext>
              </p:extLst>
            </p:nvPr>
          </p:nvGraphicFramePr>
          <p:xfrm>
            <a:off x="1392446" y="3748088"/>
            <a:ext cx="4233862" cy="774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0" name="Equation" r:id="rId8" imgW="1654560" imgH="283320" progId="Equation.3">
                    <p:embed/>
                  </p:oleObj>
                </mc:Choice>
                <mc:Fallback>
                  <p:oleObj name="Equation" r:id="rId8" imgW="1654560" imgH="28332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446" y="3748088"/>
                          <a:ext cx="4233862" cy="774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3416964"/>
                </p:ext>
              </p:extLst>
            </p:nvPr>
          </p:nvGraphicFramePr>
          <p:xfrm>
            <a:off x="1428337" y="5367739"/>
            <a:ext cx="2536825" cy="868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1" name="Equation" r:id="rId10" imgW="987120" imgH="319680" progId="Equation.3">
                    <p:embed/>
                  </p:oleObj>
                </mc:Choice>
                <mc:Fallback>
                  <p:oleObj name="Equation" r:id="rId10" imgW="987120" imgH="3196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8337" y="5367739"/>
                          <a:ext cx="2536825" cy="868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06668" y="2017029"/>
            <a:ext cx="8330970" cy="4347259"/>
            <a:chOff x="706668" y="2017029"/>
            <a:chExt cx="8330970" cy="4347259"/>
          </a:xfrm>
        </p:grpSpPr>
        <p:graphicFrame>
          <p:nvGraphicFramePr>
            <p:cNvPr id="4506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9849769"/>
                </p:ext>
              </p:extLst>
            </p:nvPr>
          </p:nvGraphicFramePr>
          <p:xfrm>
            <a:off x="925513" y="2017029"/>
            <a:ext cx="4948237" cy="731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59" name="Equation" r:id="rId3" imgW="1864800" imgH="255960" progId="Equation.3">
                    <p:embed/>
                  </p:oleObj>
                </mc:Choice>
                <mc:Fallback>
                  <p:oleObj name="Equation" r:id="rId3" imgW="1864800" imgH="25596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5513" y="2017029"/>
                          <a:ext cx="4948237" cy="7318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0062919"/>
                </p:ext>
              </p:extLst>
            </p:nvPr>
          </p:nvGraphicFramePr>
          <p:xfrm>
            <a:off x="706668" y="2831872"/>
            <a:ext cx="4824413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0" name="Equation" r:id="rId5" imgW="1901520" imgH="255960" progId="Equation.3">
                    <p:embed/>
                  </p:oleObj>
                </mc:Choice>
                <mc:Fallback>
                  <p:oleObj name="Equation" r:id="rId5" imgW="1901520" imgH="25596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6668" y="2831872"/>
                          <a:ext cx="4824413" cy="698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2419763"/>
                </p:ext>
              </p:extLst>
            </p:nvPr>
          </p:nvGraphicFramePr>
          <p:xfrm>
            <a:off x="737510" y="3645353"/>
            <a:ext cx="5810250" cy="765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1" name="Equation" r:id="rId7" imgW="2349360" imgH="291960" progId="Equation.DSMT4">
                    <p:embed/>
                  </p:oleObj>
                </mc:Choice>
                <mc:Fallback>
                  <p:oleObj name="Equation" r:id="rId7" imgW="2349360" imgH="29196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7510" y="3645353"/>
                          <a:ext cx="5810250" cy="765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92201678"/>
                </p:ext>
              </p:extLst>
            </p:nvPr>
          </p:nvGraphicFramePr>
          <p:xfrm>
            <a:off x="950913" y="5532438"/>
            <a:ext cx="8086725" cy="831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2" name="Equation" r:id="rId9" imgW="3009600" imgH="291960" progId="Equation.DSMT4">
                    <p:embed/>
                  </p:oleObj>
                </mc:Choice>
                <mc:Fallback>
                  <p:oleObj name="Equation" r:id="rId9" imgW="3009600" imgH="29196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0913" y="5532438"/>
                          <a:ext cx="8086725" cy="831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5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74302297"/>
                </p:ext>
              </p:extLst>
            </p:nvPr>
          </p:nvGraphicFramePr>
          <p:xfrm>
            <a:off x="973364" y="4545241"/>
            <a:ext cx="4486275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3" name="Equation" r:id="rId11" imgW="1499400" imgH="219240" progId="Equation.3">
                    <p:embed/>
                  </p:oleObj>
                </mc:Choice>
                <mc:Fallback>
                  <p:oleObj name="Equation" r:id="rId11" imgW="1499400" imgH="2192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3364" y="4545241"/>
                          <a:ext cx="4486275" cy="704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Rektangel 12"/>
          <p:cNvSpPr/>
          <p:nvPr/>
        </p:nvSpPr>
        <p:spPr>
          <a:xfrm>
            <a:off x="944666" y="830263"/>
            <a:ext cx="76477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The net reaction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NO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* is the sum of the individual reaction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NO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*: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31877" y="2568048"/>
            <a:ext cx="6810375" cy="3878790"/>
            <a:chOff x="915762" y="2568048"/>
            <a:chExt cx="6810375" cy="3878790"/>
          </a:xfrm>
        </p:grpSpPr>
        <p:graphicFrame>
          <p:nvGraphicFramePr>
            <p:cNvPr id="4506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3713593"/>
                </p:ext>
              </p:extLst>
            </p:nvPr>
          </p:nvGraphicFramePr>
          <p:xfrm>
            <a:off x="944666" y="2568048"/>
            <a:ext cx="1325701" cy="6527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66" name="Equation" r:id="rId3" imgW="482539" imgH="229151" progId="Equation.3">
                    <p:embed/>
                  </p:oleObj>
                </mc:Choice>
                <mc:Fallback>
                  <p:oleObj name="Equation" r:id="rId3" imgW="482539" imgH="229151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4666" y="2568048"/>
                          <a:ext cx="1325701" cy="6527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2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46614712"/>
                </p:ext>
              </p:extLst>
            </p:nvPr>
          </p:nvGraphicFramePr>
          <p:xfrm>
            <a:off x="915762" y="3339419"/>
            <a:ext cx="6810375" cy="714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67" name="Equation" r:id="rId5" imgW="2819160" imgH="279360" progId="Equation.DSMT4">
                    <p:embed/>
                  </p:oleObj>
                </mc:Choice>
                <mc:Fallback>
                  <p:oleObj name="Equation" r:id="rId5" imgW="2819160" imgH="27936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5762" y="3339419"/>
                          <a:ext cx="6810375" cy="7143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3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0845763"/>
                </p:ext>
              </p:extLst>
            </p:nvPr>
          </p:nvGraphicFramePr>
          <p:xfrm>
            <a:off x="935038" y="4159250"/>
            <a:ext cx="5673725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68" name="Equation" r:id="rId7" imgW="2349360" imgH="264960" progId="Equation.3">
                    <p:embed/>
                  </p:oleObj>
                </mc:Choice>
                <mc:Fallback>
                  <p:oleObj name="Equation" r:id="rId7" imgW="2349360" imgH="26496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5038" y="4159250"/>
                          <a:ext cx="5673725" cy="698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4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5078820"/>
                </p:ext>
              </p:extLst>
            </p:nvPr>
          </p:nvGraphicFramePr>
          <p:xfrm>
            <a:off x="2735263" y="5308600"/>
            <a:ext cx="3263900" cy="1138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69" name="Equation" r:id="rId9" imgW="1343880" imgH="447840" progId="Equation.3">
                    <p:embed/>
                  </p:oleObj>
                </mc:Choice>
                <mc:Fallback>
                  <p:oleObj name="Equation" r:id="rId9" imgW="1343880" imgH="4478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5263" y="5308600"/>
                          <a:ext cx="3263900" cy="11382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sv-SE" sz="2400" dirty="0">
                <a:latin typeface="Arial" pitchFamily="34" charset="0"/>
                <a:cs typeface="Arial" pitchFamily="34" charset="0"/>
              </a:rPr>
              <a:t>The PSSH assumes that the </a:t>
            </a:r>
            <a:r>
              <a:rPr lang="sv-SE" sz="2400" b="1" dirty="0">
                <a:latin typeface="Arial" pitchFamily="34" charset="0"/>
                <a:cs typeface="Arial" pitchFamily="34" charset="0"/>
              </a:rPr>
              <a:t>net </a:t>
            </a:r>
            <a:r>
              <a:rPr lang="en-US" sz="24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of species A* 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sv-SE" sz="2400" dirty="0" smtClean="0">
                <a:latin typeface="Arial" pitchFamily="34" charset="0"/>
                <a:cs typeface="Arial" pitchFamily="34" charset="0"/>
              </a:rPr>
            </a:br>
            <a:r>
              <a:rPr lang="sv-SE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in this 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case NO</a:t>
            </a:r>
            <a:r>
              <a:rPr lang="sv-SE" sz="24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aseline="30000" dirty="0">
                <a:latin typeface="Arial" pitchFamily="34" charset="0"/>
                <a:cs typeface="Arial" pitchFamily="34" charset="0"/>
              </a:rPr>
              <a:t>*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) is zero.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41281"/>
              </p:ext>
            </p:extLst>
          </p:nvPr>
        </p:nvGraphicFramePr>
        <p:xfrm>
          <a:off x="1623106" y="3311525"/>
          <a:ext cx="42481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6" name="Equation" r:id="rId3" imgW="1752480" imgH="279360" progId="Equation.3">
                  <p:embed/>
                </p:oleObj>
              </mc:Choice>
              <mc:Fallback>
                <p:oleObj name="Equation" r:id="rId3" imgW="175248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106" y="3311525"/>
                        <a:ext cx="42481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419922" y="4434990"/>
                <a:ext cx="4291677" cy="1029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𝑁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=2</m:t>
                      </m:r>
                      <m:f>
                        <m:fPr>
                          <m:ctrlPr>
                            <a:rPr lang="en-US" sz="2800" b="0" i="0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800" b="0" i="0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0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NO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0" i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0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O</m:t>
                                  </m:r>
                                </m:e>
                                <m:sub>
                                  <m:r>
                                    <a:rPr lang="en-US" sz="2800" b="0" i="0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0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NO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922" y="4434990"/>
                <a:ext cx="4291677" cy="10295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949560" y="1857829"/>
                <a:ext cx="4651828" cy="1002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[</m:t>
                      </m:r>
                      <m:r>
                        <a:rPr lang="en-US" sz="2800" b="0" i="1" smtClean="0">
                          <a:latin typeface="Cambria Math"/>
                        </a:rPr>
                        <m:t>𝑁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en-US" sz="2800" b="0" i="1" smtClean="0">
                          <a:latin typeface="Cambria Math"/>
                        </a:rPr>
                        <m:t>]=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𝑁𝑂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𝑁𝑂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560" y="1857829"/>
                <a:ext cx="4651828" cy="10020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330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914400" y="1683657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Pseudo Steady State Hypothesis (PSSH)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Net rate of reaction of active </a:t>
            </a:r>
            <a:r>
              <a:rPr lang="en-US" dirty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ntermediates is zero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Hall of Fame Reaction:   2NO +O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 2NO</a:t>
            </a:r>
            <a:r>
              <a:rPr lang="en-US" baseline="-25000" dirty="0" smtClean="0">
                <a:latin typeface="Arial" pitchFamily="34" charset="0"/>
                <a:cs typeface="Arial" pitchFamily="34" charset="0"/>
                <a:sym typeface="Wingdings" charset="2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Introduction to Enzyme Kinetics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Begin non-Isothermal reactor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</a:t>
            </a:r>
            <a:r>
              <a:rPr lang="sv-SE" b="1" dirty="0" smtClean="0"/>
              <a:t>14 </a:t>
            </a:r>
            <a:r>
              <a:rPr lang="sv-SE" b="1" dirty="0"/>
              <a:t>– </a:t>
            </a:r>
            <a:r>
              <a:rPr lang="sv-SE" b="1" dirty="0" smtClean="0"/>
              <a:t>Thursday 2/28/2013</a:t>
            </a:r>
            <a:endParaRPr lang="sv-S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47023" y="1500188"/>
            <a:ext cx="8294687" cy="2728912"/>
            <a:chOff x="792163" y="2236788"/>
            <a:chExt cx="8294687" cy="2728912"/>
          </a:xfrm>
        </p:grpSpPr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18570252"/>
                </p:ext>
              </p:extLst>
            </p:nvPr>
          </p:nvGraphicFramePr>
          <p:xfrm>
            <a:off x="792163" y="2959100"/>
            <a:ext cx="8294687" cy="127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18" name="Equation" r:id="rId3" imgW="3162240" imgH="469800" progId="Equation.3">
                    <p:embed/>
                  </p:oleObj>
                </mc:Choice>
                <mc:Fallback>
                  <p:oleObj name="Equation" r:id="rId3" imgW="3162240" imgH="4698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2163" y="2959100"/>
                          <a:ext cx="8294687" cy="1270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83574753"/>
                </p:ext>
              </p:extLst>
            </p:nvPr>
          </p:nvGraphicFramePr>
          <p:xfrm>
            <a:off x="966788" y="4445000"/>
            <a:ext cx="1952625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19" name="Equation" r:id="rId5" imgW="889000" imgH="228600" progId="Equation.3">
                    <p:embed/>
                  </p:oleObj>
                </mc:Choice>
                <mc:Fallback>
                  <p:oleObj name="Equation" r:id="rId5" imgW="889000" imgH="2286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6788" y="4445000"/>
                          <a:ext cx="1952625" cy="520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9482798"/>
                </p:ext>
              </p:extLst>
            </p:nvPr>
          </p:nvGraphicFramePr>
          <p:xfrm>
            <a:off x="966788" y="2236788"/>
            <a:ext cx="2074862" cy="569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0" name="Equation" r:id="rId7" imgW="849960" imgH="219240" progId="Equation.3">
                    <p:embed/>
                  </p:oleObj>
                </mc:Choice>
                <mc:Fallback>
                  <p:oleObj name="Equation" r:id="rId7" imgW="849960" imgH="21924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6788" y="2236788"/>
                          <a:ext cx="2074862" cy="569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ktangel 10"/>
          <p:cNvSpPr/>
          <p:nvPr/>
        </p:nvSpPr>
        <p:spPr>
          <a:xfrm>
            <a:off x="887413" y="4563069"/>
            <a:ext cx="47586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800" dirty="0" smtClean="0">
                <a:latin typeface="Arial" pitchFamily="34" charset="0"/>
                <a:cs typeface="Arial" pitchFamily="34" charset="0"/>
              </a:rPr>
              <a:t>This result shows why the </a:t>
            </a:r>
            <a:r>
              <a:rPr lang="en-US" sz="28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 decreases as temperature increases.</a:t>
            </a:r>
          </a:p>
        </p:txBody>
      </p:sp>
      <p:grpSp>
        <p:nvGrpSpPr>
          <p:cNvPr id="13" name="Grupp 23"/>
          <p:cNvGrpSpPr/>
          <p:nvPr/>
        </p:nvGrpSpPr>
        <p:grpSpPr>
          <a:xfrm>
            <a:off x="6383018" y="4467144"/>
            <a:ext cx="2258798" cy="1973361"/>
            <a:chOff x="6054173" y="3758781"/>
            <a:chExt cx="1973815" cy="1724389"/>
          </a:xfrm>
        </p:grpSpPr>
        <p:grpSp>
          <p:nvGrpSpPr>
            <p:cNvPr id="14" name="Grupp 20"/>
            <p:cNvGrpSpPr/>
            <p:nvPr/>
          </p:nvGrpSpPr>
          <p:grpSpPr>
            <a:xfrm>
              <a:off x="6781800" y="3758781"/>
              <a:ext cx="1246188" cy="1244600"/>
              <a:chOff x="6044406" y="3924515"/>
              <a:chExt cx="1246188" cy="1244600"/>
            </a:xfrm>
          </p:grpSpPr>
          <p:cxnSp>
            <p:nvCxnSpPr>
              <p:cNvPr id="17" name="Rak 17"/>
              <p:cNvCxnSpPr/>
              <p:nvPr/>
            </p:nvCxnSpPr>
            <p:spPr>
              <a:xfrm rot="16200000" flipH="1">
                <a:off x="5422900" y="4546021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Rak 18"/>
              <p:cNvCxnSpPr/>
              <p:nvPr/>
            </p:nvCxnSpPr>
            <p:spPr>
              <a:xfrm rot="10800000" flipH="1">
                <a:off x="6045994" y="5166733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Frihandsfigur 19"/>
              <p:cNvSpPr/>
              <p:nvPr/>
            </p:nvSpPr>
            <p:spPr>
              <a:xfrm>
                <a:off x="6060726" y="4118168"/>
                <a:ext cx="1173664" cy="885213"/>
              </a:xfrm>
              <a:custGeom>
                <a:avLst/>
                <a:gdLst>
                  <a:gd name="connsiteX0" fmla="*/ 0 w 1173664"/>
                  <a:gd name="connsiteY0" fmla="*/ 0 h 885213"/>
                  <a:gd name="connsiteX1" fmla="*/ 384808 w 1173664"/>
                  <a:gd name="connsiteY1" fmla="*/ 635044 h 885213"/>
                  <a:gd name="connsiteX2" fmla="*/ 1173664 w 1173664"/>
                  <a:gd name="connsiteY2" fmla="*/ 885213 h 885213"/>
                  <a:gd name="connsiteX3" fmla="*/ 1173664 w 1173664"/>
                  <a:gd name="connsiteY3" fmla="*/ 885213 h 885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3664" h="885213">
                    <a:moveTo>
                      <a:pt x="0" y="0"/>
                    </a:moveTo>
                    <a:cubicBezTo>
                      <a:pt x="94599" y="243754"/>
                      <a:pt x="189198" y="487509"/>
                      <a:pt x="384808" y="635044"/>
                    </a:cubicBezTo>
                    <a:cubicBezTo>
                      <a:pt x="580418" y="782579"/>
                      <a:pt x="1173664" y="885213"/>
                      <a:pt x="1173664" y="885213"/>
                    </a:cubicBezTo>
                    <a:lnTo>
                      <a:pt x="1173664" y="885213"/>
                    </a:ln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" name="textruta 21"/>
            <p:cNvSpPr txBox="1"/>
            <p:nvPr/>
          </p:nvSpPr>
          <p:spPr>
            <a:xfrm>
              <a:off x="6054173" y="3998245"/>
              <a:ext cx="988807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-r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  <a:sym typeface="Wingdings" charset="2"/>
                </a:rPr>
                <a:t>NO2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ruta 22"/>
            <p:cNvSpPr txBox="1"/>
            <p:nvPr/>
          </p:nvSpPr>
          <p:spPr>
            <a:xfrm>
              <a:off x="7144440" y="5052857"/>
              <a:ext cx="701919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284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End Lecture 14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406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36625" y="1705484"/>
            <a:ext cx="71628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An </a:t>
            </a:r>
            <a:r>
              <a:rPr lang="en-US" sz="2600" u="sng" dirty="0">
                <a:latin typeface="Arial" pitchFamily="34" charset="0"/>
                <a:ea typeface="MS PGothic" pitchFamily="34" charset="-128"/>
                <a:cs typeface="Arial" pitchFamily="34" charset="0"/>
              </a:rPr>
              <a:t>active intermediate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 is a molecule that is in a highly energetic and reactive state It is short lived as it disappears virtually as fast as it is formed. That is, the net rate of reaction of an active intermediate, A*, is zero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</a:p>
        </p:txBody>
      </p:sp>
      <p:sp>
        <p:nvSpPr>
          <p:cNvPr id="3" name="Rektangel 2"/>
          <p:cNvSpPr/>
          <p:nvPr/>
        </p:nvSpPr>
        <p:spPr>
          <a:xfrm>
            <a:off x="936625" y="4169738"/>
            <a:ext cx="71628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 assumption that the net rate of reaction is zero is called the Pseudo Steady State Hypothesis (PSSH)</a:t>
            </a: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Intermediates and PSSH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igure7-1(fromPg379)"/>
          <p:cNvPicPr>
            <a:picLocks noChangeAspect="1" noChangeArrowheads="1"/>
          </p:cNvPicPr>
          <p:nvPr/>
        </p:nvPicPr>
        <p:blipFill rotWithShape="1">
          <a:blip r:embed="rId2"/>
          <a:srcRect l="4425" b="15751"/>
          <a:stretch/>
        </p:blipFill>
        <p:spPr bwMode="auto">
          <a:xfrm>
            <a:off x="221345" y="1722207"/>
            <a:ext cx="8735629" cy="3285222"/>
          </a:xfrm>
          <a:prstGeom prst="rect">
            <a:avLst/>
          </a:prstGeom>
          <a:noFill/>
        </p:spPr>
      </p:pic>
      <p:pic>
        <p:nvPicPr>
          <p:cNvPr id="5" name="Picture 4" descr="Figure7-1(fromPg379)"/>
          <p:cNvPicPr>
            <a:picLocks noChangeAspect="1" noChangeArrowheads="1"/>
          </p:cNvPicPr>
          <p:nvPr/>
        </p:nvPicPr>
        <p:blipFill>
          <a:blip r:embed="rId2"/>
          <a:srcRect l="14707" t="86156" r="16182"/>
          <a:stretch>
            <a:fillRect/>
          </a:stretch>
        </p:blipFill>
        <p:spPr bwMode="auto">
          <a:xfrm>
            <a:off x="1596570" y="5254168"/>
            <a:ext cx="6574972" cy="523134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Intermediates and PSSH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506690"/>
              </p:ext>
            </p:extLst>
          </p:nvPr>
        </p:nvGraphicFramePr>
        <p:xfrm>
          <a:off x="3670300" y="2151063"/>
          <a:ext cx="1801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0" name="Equation" r:id="rId3" imgW="710588" imgH="177922" progId="Equation.3">
                  <p:embed/>
                </p:oleObj>
              </mc:Choice>
              <mc:Fallback>
                <p:oleObj name="Equation" r:id="rId3" imgW="710588" imgH="177922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2151063"/>
                        <a:ext cx="18018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ktangel 4"/>
          <p:cNvSpPr/>
          <p:nvPr/>
        </p:nvSpPr>
        <p:spPr>
          <a:xfrm>
            <a:off x="936625" y="1520258"/>
            <a:ext cx="6436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 </a:t>
            </a:r>
            <a:r>
              <a:rPr lang="en-US" sz="28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for the reaction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p 7"/>
          <p:cNvGrpSpPr/>
          <p:nvPr/>
        </p:nvGrpSpPr>
        <p:grpSpPr>
          <a:xfrm>
            <a:off x="936625" y="2912381"/>
            <a:ext cx="5148573" cy="1846718"/>
            <a:chOff x="570064" y="3057524"/>
            <a:chExt cx="5148573" cy="1846718"/>
          </a:xfrm>
        </p:grpSpPr>
        <p:graphicFrame>
          <p:nvGraphicFramePr>
            <p:cNvPr id="1741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8845339"/>
                </p:ext>
              </p:extLst>
            </p:nvPr>
          </p:nvGraphicFramePr>
          <p:xfrm>
            <a:off x="3201089" y="3664405"/>
            <a:ext cx="2517548" cy="1239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61" name="Equation" r:id="rId5" imgW="927000" imgH="457200" progId="Equation.3">
                    <p:embed/>
                  </p:oleObj>
                </mc:Choice>
                <mc:Fallback>
                  <p:oleObj name="Equation" r:id="rId5" imgW="927000" imgH="457200" progId="Equation.3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1089" y="3664405"/>
                          <a:ext cx="2517548" cy="12398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ktangel 5"/>
            <p:cNvSpPr/>
            <p:nvPr/>
          </p:nvSpPr>
          <p:spPr>
            <a:xfrm>
              <a:off x="570064" y="3057524"/>
              <a:ext cx="469551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 eaLnBrk="0" hangingPunct="0"/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is found from experiment to be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</p:grpSp>
      <p:sp>
        <p:nvSpPr>
          <p:cNvPr id="7" name="Rektangel 6"/>
          <p:cNvSpPr/>
          <p:nvPr/>
        </p:nvSpPr>
        <p:spPr>
          <a:xfrm>
            <a:off x="936624" y="5077611"/>
            <a:ext cx="74329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How did this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come about? Suggest a mechanism consistent with the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943428" y="1559844"/>
            <a:ext cx="784451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just" eaLnBrk="0" hangingPunct="0"/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For reactions with active intermediates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, the reaction coordinated now 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has trough in it and the active intermediate, A*, sits in this trough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385224"/>
              </p:ext>
            </p:extLst>
          </p:nvPr>
        </p:nvGraphicFramePr>
        <p:xfrm>
          <a:off x="1619058" y="3113760"/>
          <a:ext cx="5653143" cy="3410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Document" r:id="rId4" imgW="3556000" imgH="2146300" progId="Word.Document.8">
                  <p:embed/>
                </p:oleObj>
              </mc:Choice>
              <mc:Fallback>
                <p:oleObj name="Document" r:id="rId4" imgW="3556000" imgH="2146300" progId="Word.Document.8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058" y="3113760"/>
                        <a:ext cx="5653143" cy="34108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/>
          <p:cNvGrpSpPr/>
          <p:nvPr/>
        </p:nvGrpSpPr>
        <p:grpSpPr>
          <a:xfrm>
            <a:off x="936624" y="3032441"/>
            <a:ext cx="8095678" cy="665156"/>
            <a:chOff x="936624" y="3032441"/>
            <a:chExt cx="8095678" cy="665156"/>
          </a:xfrm>
        </p:grpSpPr>
        <p:graphicFrame>
          <p:nvGraphicFramePr>
            <p:cNvPr id="1945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4400763"/>
                </p:ext>
              </p:extLst>
            </p:nvPr>
          </p:nvGraphicFramePr>
          <p:xfrm>
            <a:off x="936624" y="3032441"/>
            <a:ext cx="4491719" cy="662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0" name="Equation" r:id="rId3" imgW="1625416" imgH="228738" progId="Equation.3">
                    <p:embed/>
                  </p:oleObj>
                </mc:Choice>
                <mc:Fallback>
                  <p:oleObj name="Equation" r:id="rId3" imgW="1625416" imgH="228738" progId="Equation.3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6624" y="3032441"/>
                          <a:ext cx="4491719" cy="6623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3316764"/>
                </p:ext>
              </p:extLst>
            </p:nvPr>
          </p:nvGraphicFramePr>
          <p:xfrm>
            <a:off x="6213671" y="3091825"/>
            <a:ext cx="2818631" cy="6057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1" name="Equation" r:id="rId5" imgW="990360" imgH="215640" progId="Equation.3">
                    <p:embed/>
                  </p:oleObj>
                </mc:Choice>
                <mc:Fallback>
                  <p:oleObj name="Equation" r:id="rId5" imgW="990360" imgH="215640" progId="Equation.3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3671" y="3091825"/>
                          <a:ext cx="2818631" cy="6057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upp 11"/>
          <p:cNvGrpSpPr/>
          <p:nvPr/>
        </p:nvGrpSpPr>
        <p:grpSpPr>
          <a:xfrm>
            <a:off x="983797" y="4405313"/>
            <a:ext cx="7627600" cy="716733"/>
            <a:chOff x="1012825" y="4405313"/>
            <a:chExt cx="7627600" cy="716733"/>
          </a:xfrm>
        </p:grpSpPr>
        <p:graphicFrame>
          <p:nvGraphicFramePr>
            <p:cNvPr id="19460" name="Object 4"/>
            <p:cNvGraphicFramePr>
              <a:graphicFrameLocks noChangeAspect="1"/>
            </p:cNvGraphicFramePr>
            <p:nvPr/>
          </p:nvGraphicFramePr>
          <p:xfrm>
            <a:off x="1012825" y="4405313"/>
            <a:ext cx="4067175" cy="684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2" name="Equation" r:id="rId7" imgW="1358647" imgH="228738" progId="Equation.3">
                    <p:embed/>
                  </p:oleObj>
                </mc:Choice>
                <mc:Fallback>
                  <p:oleObj name="Equation" r:id="rId7" imgW="1358647" imgH="228738" progId="Equation.3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2825" y="4405313"/>
                          <a:ext cx="4067175" cy="684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9270031"/>
                </p:ext>
              </p:extLst>
            </p:nvPr>
          </p:nvGraphicFramePr>
          <p:xfrm>
            <a:off x="6208947" y="4455888"/>
            <a:ext cx="2431478" cy="6661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3" name="Equation" r:id="rId9" imgW="812520" imgH="228600" progId="Equation.3">
                    <p:embed/>
                  </p:oleObj>
                </mc:Choice>
                <mc:Fallback>
                  <p:oleObj name="Equation" r:id="rId9" imgW="812520" imgH="228600" progId="Equation.3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08947" y="4455888"/>
                          <a:ext cx="2431478" cy="6661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upp 9"/>
          <p:cNvGrpSpPr/>
          <p:nvPr/>
        </p:nvGrpSpPr>
        <p:grpSpPr>
          <a:xfrm>
            <a:off x="954088" y="1638300"/>
            <a:ext cx="7296150" cy="671513"/>
            <a:chOff x="954088" y="1638300"/>
            <a:chExt cx="7296150" cy="671513"/>
          </a:xfrm>
        </p:grpSpPr>
        <p:graphicFrame>
          <p:nvGraphicFramePr>
            <p:cNvPr id="1945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8220098"/>
                </p:ext>
              </p:extLst>
            </p:nvPr>
          </p:nvGraphicFramePr>
          <p:xfrm>
            <a:off x="954088" y="1638300"/>
            <a:ext cx="4851626" cy="671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4" name="Equation" r:id="rId11" imgW="1587385" imgH="228738" progId="Equation.3">
                    <p:embed/>
                  </p:oleObj>
                </mc:Choice>
                <mc:Fallback>
                  <p:oleObj name="Equation" r:id="rId11" imgW="1587385" imgH="228738" progId="Equation.3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4088" y="1638300"/>
                          <a:ext cx="4851626" cy="6715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0990897"/>
                </p:ext>
              </p:extLst>
            </p:nvPr>
          </p:nvGraphicFramePr>
          <p:xfrm>
            <a:off x="6415088" y="1638300"/>
            <a:ext cx="1835150" cy="660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5" name="Equation" r:id="rId13" imgW="660240" imgH="241200" progId="Equation.DSMT4">
                    <p:embed/>
                  </p:oleObj>
                </mc:Choice>
                <mc:Fallback>
                  <p:oleObj name="Equation" r:id="rId13" imgW="660240" imgH="241200" progId="Equation.DSMT4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15088" y="1638300"/>
                          <a:ext cx="1835150" cy="660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Solution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 11"/>
          <p:cNvGrpSpPr/>
          <p:nvPr/>
        </p:nvGrpSpPr>
        <p:grpSpPr>
          <a:xfrm>
            <a:off x="990600" y="2339975"/>
            <a:ext cx="7783022" cy="569352"/>
            <a:chOff x="990600" y="2005505"/>
            <a:chExt cx="7783022" cy="569352"/>
          </a:xfrm>
        </p:grpSpPr>
        <p:graphicFrame>
          <p:nvGraphicFramePr>
            <p:cNvPr id="3" name="Object 3"/>
            <p:cNvGraphicFramePr>
              <a:graphicFrameLocks noChangeAspect="1"/>
            </p:cNvGraphicFramePr>
            <p:nvPr/>
          </p:nvGraphicFramePr>
          <p:xfrm>
            <a:off x="3825875" y="2005505"/>
            <a:ext cx="1682750" cy="5693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8" name="Equation" r:id="rId3" imgW="672840" imgH="228600" progId="Equation.3">
                    <p:embed/>
                  </p:oleObj>
                </mc:Choice>
                <mc:Fallback>
                  <p:oleObj name="Equation" r:id="rId3" imgW="672840" imgH="22860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5875" y="2005505"/>
                          <a:ext cx="1682750" cy="5693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990600" y="2057624"/>
              <a:ext cx="7783022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(1)											(1)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990600" y="3391020"/>
            <a:ext cx="7783022" cy="518993"/>
            <a:chOff x="990600" y="2844866"/>
            <a:chExt cx="7783022" cy="518993"/>
          </a:xfrm>
        </p:grpSpPr>
        <p:graphicFrame>
          <p:nvGraphicFramePr>
            <p:cNvPr id="4" name="Object 4"/>
            <p:cNvGraphicFramePr>
              <a:graphicFrameLocks noChangeAspect="1"/>
            </p:cNvGraphicFramePr>
            <p:nvPr/>
          </p:nvGraphicFramePr>
          <p:xfrm>
            <a:off x="3819303" y="2859034"/>
            <a:ext cx="2301875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9" name="Equation" r:id="rId5" imgW="990360" imgH="215640" progId="Equation.3">
                    <p:embed/>
                  </p:oleObj>
                </mc:Choice>
                <mc:Fallback>
                  <p:oleObj name="Equation" r:id="rId5" imgW="990360" imgH="215640" progId="Equation.3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9303" y="2859034"/>
                          <a:ext cx="2301875" cy="504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90600" y="2844866"/>
              <a:ext cx="7783022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(2)											(2)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upp 13"/>
          <p:cNvGrpSpPr/>
          <p:nvPr/>
        </p:nvGrpSpPr>
        <p:grpSpPr>
          <a:xfrm>
            <a:off x="991430" y="4397619"/>
            <a:ext cx="7782191" cy="579587"/>
            <a:chOff x="990599" y="3378266"/>
            <a:chExt cx="7782191" cy="579587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3894894" y="3425647"/>
            <a:ext cx="1909989" cy="532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0" name="Equation" r:id="rId7" imgW="812520" imgH="228600" progId="Equation.3">
                    <p:embed/>
                  </p:oleObj>
                </mc:Choice>
                <mc:Fallback>
                  <p:oleObj name="Equation" r:id="rId7" imgW="812520" imgH="22860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4894" y="3425647"/>
                          <a:ext cx="1909989" cy="532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990599" y="3378266"/>
              <a:ext cx="7782191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(3)											(3)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Grupp 14"/>
          <p:cNvGrpSpPr/>
          <p:nvPr/>
        </p:nvGrpSpPr>
        <p:grpSpPr>
          <a:xfrm>
            <a:off x="991430" y="5575581"/>
            <a:ext cx="6811192" cy="635000"/>
            <a:chOff x="936625" y="5445988"/>
            <a:chExt cx="6811192" cy="635000"/>
          </a:xfrm>
        </p:grpSpPr>
        <p:graphicFrame>
          <p:nvGraphicFramePr>
            <p:cNvPr id="6" name="Object 6"/>
            <p:cNvGraphicFramePr>
              <a:graphicFrameLocks noChangeAspect="1"/>
            </p:cNvGraphicFramePr>
            <p:nvPr/>
          </p:nvGraphicFramePr>
          <p:xfrm>
            <a:off x="3754001" y="5445988"/>
            <a:ext cx="3993816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1" name="Equation" r:id="rId9" imgW="1409400" imgH="228600" progId="Equation.3">
                    <p:embed/>
                  </p:oleObj>
                </mc:Choice>
                <mc:Fallback>
                  <p:oleObj name="Equation" r:id="rId9" imgW="1409400" imgH="22860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4001" y="5445988"/>
                          <a:ext cx="3993816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936625" y="5504044"/>
              <a:ext cx="26228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n w="12700">
                    <a:noFill/>
                    <a:prstDash val="solid"/>
                  </a:ln>
                  <a:latin typeface="Arial" pitchFamily="34" charset="0"/>
                  <a:cs typeface="Arial" pitchFamily="34" charset="0"/>
                </a:rPr>
                <a:t>Relative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Rates</a:t>
              </a:r>
              <a:r>
                <a:rPr lang="en-US" sz="2800" dirty="0" smtClean="0">
                  <a:ln w="12700">
                    <a:noFill/>
                    <a:prstDash val="solid"/>
                  </a:ln>
                  <a:latin typeface="Arial" pitchFamily="34" charset="0"/>
                  <a:cs typeface="Arial" pitchFamily="34" charset="0"/>
                </a:rPr>
                <a:t>:</a:t>
              </a:r>
              <a:endParaRPr lang="sv-SE" sz="2800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Rektangel 18"/>
          <p:cNvSpPr/>
          <p:nvPr/>
        </p:nvSpPr>
        <p:spPr>
          <a:xfrm>
            <a:off x="991430" y="5052360"/>
            <a:ext cx="7745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But C*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 cannot be measured since it is so small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ate Laws: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8"/>
          <p:cNvSpPr/>
          <p:nvPr/>
        </p:nvSpPr>
        <p:spPr>
          <a:xfrm>
            <a:off x="991430" y="1534559"/>
            <a:ext cx="34979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k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3 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is defined </a:t>
            </a:r>
            <a:r>
              <a:rPr lang="en-US" sz="2800" dirty="0" err="1" smtClean="0">
                <a:latin typeface="Arial" pitchFamily="34" charset="0"/>
                <a:ea typeface="Arial" charset="0"/>
                <a:cs typeface="Arial" pitchFamily="34" charset="0"/>
              </a:rPr>
              <a:t>w.r.t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.  A*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847561"/>
              </p:ext>
            </p:extLst>
          </p:nvPr>
        </p:nvGraphicFramePr>
        <p:xfrm>
          <a:off x="3245577" y="5375633"/>
          <a:ext cx="2429509" cy="1112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5" name="Equation" r:id="rId3" imgW="1002960" imgH="457200" progId="Equation.3">
                  <p:embed/>
                </p:oleObj>
              </mc:Choice>
              <mc:Fallback>
                <p:oleObj name="Equation" r:id="rId3" imgW="1002960" imgH="45720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577" y="5375633"/>
                        <a:ext cx="2429509" cy="11122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/>
          <p:cNvSpPr/>
          <p:nvPr/>
        </p:nvSpPr>
        <p:spPr>
          <a:xfrm>
            <a:off x="936625" y="849868"/>
            <a:ext cx="6598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Net </a:t>
            </a:r>
            <a:r>
              <a:rPr lang="en-US" sz="28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Rates: </a:t>
            </a:r>
            <a:r>
              <a:rPr lang="en-US" sz="28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Rate of Formation of Product</a:t>
            </a:r>
            <a:endParaRPr lang="sv-SE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upp 14"/>
          <p:cNvGrpSpPr/>
          <p:nvPr/>
        </p:nvGrpSpPr>
        <p:grpSpPr>
          <a:xfrm>
            <a:off x="2532522" y="1603446"/>
            <a:ext cx="5853528" cy="654650"/>
            <a:chOff x="2532522" y="1487982"/>
            <a:chExt cx="5853528" cy="654650"/>
          </a:xfrm>
        </p:grpSpPr>
        <p:graphicFrame>
          <p:nvGraphicFramePr>
            <p:cNvPr id="3" name="Object 3"/>
            <p:cNvGraphicFramePr>
              <a:graphicFrameLocks noChangeAspect="1"/>
            </p:cNvGraphicFramePr>
            <p:nvPr/>
          </p:nvGraphicFramePr>
          <p:xfrm>
            <a:off x="2532522" y="1599035"/>
            <a:ext cx="3428541" cy="5435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26" name="Equation" r:id="rId5" imgW="1409400" imgH="228600" progId="Equation.3">
                    <p:embed/>
                  </p:oleObj>
                </mc:Choice>
                <mc:Fallback>
                  <p:oleObj name="Equation" r:id="rId5" imgW="1409400" imgH="228600" progId="Equation.3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2522" y="1599035"/>
                          <a:ext cx="3428541" cy="5435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7794221" y="1487982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(4)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upp 13"/>
          <p:cNvGrpSpPr/>
          <p:nvPr/>
        </p:nvGrpSpPr>
        <p:grpSpPr>
          <a:xfrm>
            <a:off x="2559050" y="3381831"/>
            <a:ext cx="5840508" cy="694869"/>
            <a:chOff x="2545542" y="2326957"/>
            <a:chExt cx="5840508" cy="694869"/>
          </a:xfrm>
        </p:grpSpPr>
        <p:graphicFrame>
          <p:nvGraphicFramePr>
            <p:cNvPr id="4" name="Object 4"/>
            <p:cNvGraphicFramePr>
              <a:graphicFrameLocks noChangeAspect="1"/>
            </p:cNvGraphicFramePr>
            <p:nvPr/>
          </p:nvGraphicFramePr>
          <p:xfrm>
            <a:off x="2545542" y="2386826"/>
            <a:ext cx="44069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27" name="Equation" r:id="rId7" imgW="1752480" imgH="253800" progId="Equation.3">
                    <p:embed/>
                  </p:oleObj>
                </mc:Choice>
                <mc:Fallback>
                  <p:oleObj name="Equation" r:id="rId7" imgW="1752480" imgH="253800" progId="Equation.3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5542" y="2386826"/>
                          <a:ext cx="4406900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7794221" y="2326957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(5)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2602354" y="4338433"/>
            <a:ext cx="5783696" cy="580868"/>
            <a:chOff x="2672631" y="3608864"/>
            <a:chExt cx="5783696" cy="580868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2672631" y="3608864"/>
            <a:ext cx="4363595" cy="5808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28" name="Equation" r:id="rId9" imgW="1790640" imgH="241200" progId="Equation.3">
                    <p:embed/>
                  </p:oleObj>
                </mc:Choice>
                <mc:Fallback>
                  <p:oleObj name="Equation" r:id="rId9" imgW="1790640" imgH="241200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2631" y="3608864"/>
                          <a:ext cx="4363595" cy="5808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7864498" y="3697288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(6)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upp 15"/>
          <p:cNvGrpSpPr/>
          <p:nvPr/>
        </p:nvGrpSpPr>
        <p:grpSpPr>
          <a:xfrm>
            <a:off x="603504" y="5130800"/>
            <a:ext cx="2343676" cy="529563"/>
            <a:chOff x="936625" y="4489609"/>
            <a:chExt cx="2343676" cy="529563"/>
          </a:xfrm>
        </p:grpSpPr>
        <p:graphicFrame>
          <p:nvGraphicFramePr>
            <p:cNvPr id="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3017379"/>
                </p:ext>
              </p:extLst>
            </p:nvPr>
          </p:nvGraphicFramePr>
          <p:xfrm>
            <a:off x="2677732" y="4514316"/>
            <a:ext cx="602569" cy="5048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29" name="Equation" r:id="rId11" imgW="253800" imgH="215640" progId="Equation.3">
                    <p:embed/>
                  </p:oleObj>
                </mc:Choice>
                <mc:Fallback>
                  <p:oleObj name="Equation" r:id="rId11" imgW="253800" imgH="21564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7732" y="4514316"/>
                          <a:ext cx="602569" cy="5048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936625" y="4489609"/>
              <a:ext cx="185499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Solving for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8"/>
          <p:cNvSpPr/>
          <p:nvPr/>
        </p:nvSpPr>
        <p:spPr>
          <a:xfrm>
            <a:off x="794143" y="2699657"/>
            <a:ext cx="72022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Pseudo Steady State Hypothesis 		r*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 = 0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953</TotalTime>
  <Words>628</Words>
  <Application>Microsoft Office PowerPoint</Application>
  <PresentationFormat>On-screen Show (4:3)</PresentationFormat>
  <Paragraphs>107</Paragraphs>
  <Slides>21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Lecture_1_draft_yellow</vt:lpstr>
      <vt:lpstr>Equation</vt:lpstr>
      <vt:lpstr>Document</vt:lpstr>
      <vt:lpstr>Microsoft Equation 3.0</vt:lpstr>
      <vt:lpstr>Lecture 14</vt:lpstr>
      <vt:lpstr>Lecture 14 – Thursday 2/28/2013</vt:lpstr>
      <vt:lpstr>Active Intermediates and PSSH</vt:lpstr>
      <vt:lpstr>Active Intermediates and PSSH</vt:lpstr>
      <vt:lpstr>Example</vt:lpstr>
      <vt:lpstr>Example</vt:lpstr>
      <vt:lpstr>Example - Solution</vt:lpstr>
      <vt:lpstr>Rate Laws: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Active Intermediates/Free Radicals  and PSSH</vt:lpstr>
      <vt:lpstr>PowerPoint Presentation</vt:lpstr>
      <vt:lpstr>Define k with respect to NO3*</vt:lpstr>
      <vt:lpstr>PowerPoint Presentation</vt:lpstr>
      <vt:lpstr>Pseudo Steady State Hypothesis (PSSH)</vt:lpstr>
      <vt:lpstr>Pseudo Steady State Hypothesis (PSSH)</vt:lpstr>
      <vt:lpstr>Pseudo Steady State Hypothesis (PSSH)</vt:lpstr>
      <vt:lpstr>End Lecture 14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14</dc:title>
  <dc:creator>Emma Sundin</dc:creator>
  <cp:lastModifiedBy>Shih, Albert</cp:lastModifiedBy>
  <cp:revision>97</cp:revision>
  <dcterms:created xsi:type="dcterms:W3CDTF">2010-08-03T20:14:03Z</dcterms:created>
  <dcterms:modified xsi:type="dcterms:W3CDTF">2013-03-05T06:24:27Z</dcterms:modified>
</cp:coreProperties>
</file>