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63"/>
  </p:notesMasterIdLst>
  <p:sldIdLst>
    <p:sldId id="256" r:id="rId2"/>
    <p:sldId id="422" r:id="rId3"/>
    <p:sldId id="423" r:id="rId4"/>
    <p:sldId id="259" r:id="rId5"/>
    <p:sldId id="421" r:id="rId6"/>
    <p:sldId id="262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61" r:id="rId32"/>
    <p:sldId id="450" r:id="rId33"/>
    <p:sldId id="451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455" r:id="rId43"/>
    <p:sldId id="456" r:id="rId44"/>
    <p:sldId id="303" r:id="rId45"/>
    <p:sldId id="304" r:id="rId46"/>
    <p:sldId id="403" r:id="rId47"/>
    <p:sldId id="306" r:id="rId48"/>
    <p:sldId id="307" r:id="rId49"/>
    <p:sldId id="401" r:id="rId50"/>
    <p:sldId id="457" r:id="rId51"/>
    <p:sldId id="338" r:id="rId52"/>
    <p:sldId id="339" r:id="rId53"/>
    <p:sldId id="458" r:id="rId54"/>
    <p:sldId id="459" r:id="rId55"/>
    <p:sldId id="460" r:id="rId56"/>
    <p:sldId id="414" r:id="rId57"/>
    <p:sldId id="416" r:id="rId58"/>
    <p:sldId id="417" r:id="rId59"/>
    <p:sldId id="418" r:id="rId60"/>
    <p:sldId id="419" r:id="rId61"/>
    <p:sldId id="4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00"/>
    <a:srgbClr val="A89C00"/>
    <a:srgbClr val="009900"/>
    <a:srgbClr val="00B050"/>
    <a:srgbClr val="FF0000"/>
    <a:srgbClr val="0070C0"/>
    <a:srgbClr val="7030A0"/>
    <a:srgbClr val="A29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91E03-63EF-4529-9185-517084D3AB44}" v="13" dt="2020-01-28T16:06:09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94626" autoAdjust="0"/>
  </p:normalViewPr>
  <p:slideViewPr>
    <p:cSldViewPr>
      <p:cViewPr varScale="1">
        <p:scale>
          <a:sx n="108" d="100"/>
          <a:sy n="108" d="100"/>
        </p:scale>
        <p:origin x="1662" y="96"/>
      </p:cViewPr>
      <p:guideLst>
        <p:guide orient="horz" pos="52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1A3D-D2CE-C84A-AB5F-5D71393FFF59}" type="datetimeFigureOut">
              <a:rPr lang="sv-SE" smtClean="0"/>
              <a:pPr/>
              <a:t>2021-01-19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7822-13DA-614F-A5CF-9257C28AC7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8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3298-4D4B-44A8-8D8A-C8E7CF624842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4FBC-0D59-4AF7-980B-F0A3B53AA6EE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BAEC-DB1A-49F6-87A5-628FE768B644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20E9-871E-4B05-B938-13D0CEEA2674}" type="datetime1">
              <a:rPr lang="en-US" smtClean="0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65CD-9E0E-FD46-868A-52899D98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FB81-F7AA-497F-87D0-23BAFE8CD294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219A-6192-4742-9996-324476CF0ADC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CAC5-1F98-4F2B-AAAF-4B266FF13E23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0D74-8A65-4BC4-BA49-46B0B2F8131E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B94-1548-496E-959D-EE4FE10EEAC8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FFF-330C-4E47-B7EA-0CCE805F8315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341A-0DBB-4308-B85D-AC3BBFED73BD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E01F-1B36-4F96-B062-7E637D29649E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7F75BE-7D67-4A7D-9D7A-21E8E01C16D4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6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12" Type="http://schemas.openxmlformats.org/officeDocument/2006/relationships/image" Target="../media/image4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8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2.wmf"/><Relationship Id="rId10" Type="http://schemas.openxmlformats.org/officeDocument/2006/relationships/image" Target="../media/image75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Chemical Reaction Engineering</a:t>
            </a:r>
            <a:r>
              <a:rPr lang="en-US" dirty="0"/>
              <a:t> (CRE) is the field that studies the rates and mechanisms of chemical reactions and the design of the reactors in which they take place.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Franklin Gothic Book (Rubriker)"/>
              </a:rPr>
              <a:t>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AE43F-FC7C-44C1-8393-63BB36FF4EF3}"/>
              </a:ext>
            </a:extLst>
          </p:cNvPr>
          <p:cNvSpPr/>
          <p:nvPr/>
        </p:nvSpPr>
        <p:spPr>
          <a:xfrm>
            <a:off x="4114800" y="2971799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reaction rate is the rate at which a species looses its chemical identity per unit volume.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a reaction (mol/dm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 can be expressed as either: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</a:t>
            </a:r>
            <a:r>
              <a:rPr lang="en-US" dirty="0">
                <a:latin typeface="Arial" pitchFamily="34" charset="0"/>
                <a:cs typeface="Arial" pitchFamily="34" charset="0"/>
              </a:rPr>
              <a:t>Disappearance of reactant: 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7">
              <a:buNone/>
            </a:pP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as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</a:t>
            </a:r>
            <a:r>
              <a:rPr lang="en-US" dirty="0">
                <a:latin typeface="Arial" pitchFamily="34" charset="0"/>
                <a:cs typeface="Arial" pitchFamily="34" charset="0"/>
              </a:rPr>
              <a:t>Generation) of product: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latin typeface="Arial" pitchFamily="34" charset="0"/>
                <a:cs typeface="Arial" pitchFamily="34" charset="0"/>
              </a:rPr>
              <a:t>P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the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isomerization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 B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indent="-800100">
              <a:buNone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 =  the rate of formation of species A per unit   volume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indent="-800100"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the rate of a disappearance of species A per unit volume </a:t>
            </a:r>
          </a:p>
          <a:p>
            <a:pPr marL="800100" indent="-800100">
              <a:buNone/>
            </a:pP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the rate of formation of species B per unit volume </a:t>
            </a: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	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B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If Species B is being formed at a rate of </a:t>
            </a:r>
          </a:p>
          <a:p>
            <a:pPr lvl="1"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0.2 moles per decimeter cubed per second, i.e., </a:t>
            </a:r>
          </a:p>
          <a:p>
            <a:pPr lvl="1"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0.2 mole/dm</a:t>
            </a:r>
            <a:r>
              <a:rPr lang="en-US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1">
              <a:buNone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 A is disappearing at the same rate:</a:t>
            </a:r>
          </a:p>
          <a:p>
            <a:pPr lvl="0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0.2 mole/dm</a:t>
            </a:r>
            <a:r>
              <a:rPr lang="en-US" sz="24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(generation of A) is:</a:t>
            </a:r>
          </a:p>
          <a:p>
            <a:pPr lvl="1"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-0.2 mole/dm</a:t>
            </a:r>
            <a:r>
              <a:rPr lang="en-US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240268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a catalytic reaction we refer to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 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is the rate of disappearance of species A on a per mass of catalyst basis. (mol/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gcat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en-US" sz="24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not the rate of reaction </a:t>
            </a:r>
          </a:p>
          <a:p>
            <a:endParaRPr lang="sv-SE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240268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0099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species j: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the rate of formation of species j per unit volume [e.g. mol/dm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s]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 function of concentration, temperature, pressure, and the type of catalyst (if any)  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independent of the type of reaction system (batch, plug flow, etc.)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an algebraic equation, not a differential equation </a:t>
            </a:r>
          </a:p>
          <a:p>
            <a:pPr marL="514350" lvl="0" indent="-514350">
              <a:buClr>
                <a:srgbClr val="0099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(e.g. 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kC</a:t>
            </a:r>
            <a:r>
              <a:rPr lang="en-US" sz="2400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baseline="4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1600" y="1358900"/>
            <a:ext cx="6705600" cy="2222500"/>
            <a:chOff x="1828800" y="914400"/>
            <a:chExt cx="6705600" cy="2222500"/>
          </a:xfrm>
        </p:grpSpPr>
        <p:sp>
          <p:nvSpPr>
            <p:cNvPr id="8" name="Freeform 7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8800" y="20529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j0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j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2057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j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29400" y="914400"/>
              <a:ext cx="182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94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00691"/>
              </p:ext>
            </p:extLst>
          </p:nvPr>
        </p:nvGraphicFramePr>
        <p:xfrm>
          <a:off x="1050925" y="3662363"/>
          <a:ext cx="744220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52600" imgH="1587240" progId="Equation.3">
                  <p:embed/>
                </p:oleObj>
              </mc:Choice>
              <mc:Fallback>
                <p:oleObj name="Equation" r:id="rId2" imgW="4152600" imgH="1587240" progId="Equation.3">
                  <p:embed/>
                  <p:pic>
                    <p:nvPicPr>
                      <p:cNvPr id="394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662363"/>
                        <a:ext cx="7442200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33400"/>
            <a:ext cx="1371600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grpSp>
        <p:nvGrpSpPr>
          <p:cNvPr id="16" name="Grupp 6"/>
          <p:cNvGrpSpPr/>
          <p:nvPr/>
        </p:nvGrpSpPr>
        <p:grpSpPr>
          <a:xfrm>
            <a:off x="228600" y="1524000"/>
            <a:ext cx="7620000" cy="1143000"/>
            <a:chOff x="228600" y="1524000"/>
            <a:chExt cx="7620000" cy="1143000"/>
          </a:xfrm>
        </p:grpSpPr>
        <p:sp>
          <p:nvSpPr>
            <p:cNvPr id="17" name="textruta 4"/>
            <p:cNvSpPr txBox="1"/>
            <p:nvPr/>
          </p:nvSpPr>
          <p:spPr>
            <a:xfrm>
              <a:off x="228600" y="1524000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If spatially uniform:</a:t>
              </a: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3794568" y="2133600"/>
            <a:ext cx="149815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71500" imgH="203200" progId="Equation.3">
                    <p:embed/>
                  </p:oleObj>
                </mc:Choice>
                <mc:Fallback>
                  <p:oleObj name="Equation" r:id="rId2" imgW="571500" imgH="203200" progId="Equation.3">
                    <p:embed/>
                    <p:pic>
                      <p:nvPicPr>
                        <p:cNvPr id="1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568" y="2133600"/>
                          <a:ext cx="149815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 34"/>
          <p:cNvGrpSpPr/>
          <p:nvPr/>
        </p:nvGrpSpPr>
        <p:grpSpPr>
          <a:xfrm>
            <a:off x="228600" y="2936557"/>
            <a:ext cx="8610600" cy="3692843"/>
            <a:chOff x="228600" y="2936557"/>
            <a:chExt cx="8610600" cy="3692843"/>
          </a:xfrm>
        </p:grpSpPr>
        <p:sp>
          <p:nvSpPr>
            <p:cNvPr id="20" name="textruta 9"/>
            <p:cNvSpPr txBox="1"/>
            <p:nvPr/>
          </p:nvSpPr>
          <p:spPr>
            <a:xfrm>
              <a:off x="228600" y="2936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If NOT spatially uniform:</a:t>
              </a:r>
            </a:p>
          </p:txBody>
        </p:sp>
        <p:grpSp>
          <p:nvGrpSpPr>
            <p:cNvPr id="21" name="Grupp 33"/>
            <p:cNvGrpSpPr/>
            <p:nvPr/>
          </p:nvGrpSpPr>
          <p:grpSpPr>
            <a:xfrm>
              <a:off x="914400" y="3200400"/>
              <a:ext cx="7924800" cy="3429000"/>
              <a:chOff x="914400" y="3200400"/>
              <a:chExt cx="7924800" cy="3429000"/>
            </a:xfrm>
          </p:grpSpPr>
          <p:grpSp>
            <p:nvGrpSpPr>
              <p:cNvPr id="22" name="Grupp 14"/>
              <p:cNvGrpSpPr/>
              <p:nvPr/>
            </p:nvGrpSpPr>
            <p:grpSpPr>
              <a:xfrm>
                <a:off x="5233986" y="4330700"/>
                <a:ext cx="990600" cy="1258304"/>
                <a:chOff x="3296346" y="3234112"/>
                <a:chExt cx="922478" cy="1171773"/>
              </a:xfrm>
            </p:grpSpPr>
            <p:sp>
              <p:nvSpPr>
                <p:cNvPr id="32" name="Kub 12"/>
                <p:cNvSpPr/>
                <p:nvPr/>
              </p:nvSpPr>
              <p:spPr>
                <a:xfrm>
                  <a:off x="3296346" y="3667903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3" name="Object 3"/>
                <p:cNvGraphicFramePr>
                  <a:graphicFrameLocks noChangeAspect="1"/>
                </p:cNvGraphicFramePr>
                <p:nvPr/>
              </p:nvGraphicFramePr>
              <p:xfrm>
                <a:off x="3608275" y="3234112"/>
                <a:ext cx="566201" cy="4375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279360" imgH="215640" progId="Equation.3">
                        <p:embed/>
                      </p:oleObj>
                    </mc:Choice>
                    <mc:Fallback>
                      <p:oleObj name="Equation" r:id="rId4" imgW="279360" imgH="215640" progId="Equation.3">
                        <p:embed/>
                        <p:pic>
                          <p:nvPicPr>
                            <p:cNvPr id="33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8275" y="3234112"/>
                              <a:ext cx="566201" cy="4375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" name="Object 7"/>
                <p:cNvGraphicFramePr>
                  <a:graphicFrameLocks noChangeAspect="1"/>
                </p:cNvGraphicFramePr>
                <p:nvPr/>
              </p:nvGraphicFramePr>
              <p:xfrm>
                <a:off x="3519575" y="3846141"/>
                <a:ext cx="385845" cy="4893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90440" imgH="241200" progId="Equation.3">
                        <p:embed/>
                      </p:oleObj>
                    </mc:Choice>
                    <mc:Fallback>
                      <p:oleObj name="Equation" r:id="rId6" imgW="190440" imgH="241200" progId="Equation.3">
                        <p:embed/>
                        <p:pic>
                          <p:nvPicPr>
                            <p:cNvPr id="34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575" y="3846141"/>
                              <a:ext cx="385845" cy="489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3" name="Object 3"/>
              <p:cNvGraphicFramePr>
                <a:graphicFrameLocks noChangeAspect="1"/>
              </p:cNvGraphicFramePr>
              <p:nvPr/>
            </p:nvGraphicFramePr>
            <p:xfrm>
              <a:off x="3263900" y="5254625"/>
              <a:ext cx="1549400" cy="500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749160" imgH="241200" progId="Equation.3">
                      <p:embed/>
                    </p:oleObj>
                  </mc:Choice>
                  <mc:Fallback>
                    <p:oleObj name="Equation" r:id="rId8" imgW="749160" imgH="241200" progId="Equation.3">
                      <p:embed/>
                      <p:pic>
                        <p:nvPicPr>
                          <p:cNvPr id="23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900" y="5254625"/>
                            <a:ext cx="1549400" cy="500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3"/>
              <p:cNvGraphicFramePr>
                <a:graphicFrameLocks noChangeAspect="1"/>
              </p:cNvGraphicFramePr>
              <p:nvPr/>
            </p:nvGraphicFramePr>
            <p:xfrm>
              <a:off x="4953000" y="5605463"/>
              <a:ext cx="1439863" cy="433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99920" imgH="241200" progId="Equation.3">
                      <p:embed/>
                    </p:oleObj>
                  </mc:Choice>
                  <mc:Fallback>
                    <p:oleObj name="Equation" r:id="rId10" imgW="799920" imgH="241200" progId="Equation.3">
                      <p:embed/>
                      <p:pic>
                        <p:nvPicPr>
                          <p:cNvPr id="2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3000" y="5605463"/>
                            <a:ext cx="1439863" cy="433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Ellips 22"/>
              <p:cNvSpPr/>
              <p:nvPr/>
            </p:nvSpPr>
            <p:spPr>
              <a:xfrm>
                <a:off x="2895600" y="3200400"/>
                <a:ext cx="4191000" cy="3429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Grupp 23"/>
              <p:cNvGrpSpPr/>
              <p:nvPr/>
            </p:nvGrpSpPr>
            <p:grpSpPr>
              <a:xfrm>
                <a:off x="3581400" y="3949701"/>
                <a:ext cx="990600" cy="1262385"/>
                <a:chOff x="2963723" y="3305066"/>
                <a:chExt cx="922478" cy="1175571"/>
              </a:xfrm>
            </p:grpSpPr>
            <p:sp>
              <p:nvSpPr>
                <p:cNvPr id="29" name="Kub 24"/>
                <p:cNvSpPr/>
                <p:nvPr/>
              </p:nvSpPr>
              <p:spPr>
                <a:xfrm>
                  <a:off x="2963723" y="3742655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0" name="Object 3"/>
                <p:cNvGraphicFramePr>
                  <a:graphicFrameLocks noChangeAspect="1"/>
                </p:cNvGraphicFramePr>
                <p:nvPr/>
              </p:nvGraphicFramePr>
              <p:xfrm>
                <a:off x="3287478" y="3305066"/>
                <a:ext cx="542547" cy="4375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266400" imgH="215640" progId="Equation.3">
                        <p:embed/>
                      </p:oleObj>
                    </mc:Choice>
                    <mc:Fallback>
                      <p:oleObj name="Equation" r:id="rId12" imgW="266400" imgH="215640" progId="Equation.3">
                        <p:embed/>
                        <p:pic>
                          <p:nvPicPr>
                            <p:cNvPr id="3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87478" y="3305066"/>
                              <a:ext cx="542547" cy="4375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7"/>
                <p:cNvGraphicFramePr>
                  <a:graphicFrameLocks noChangeAspect="1"/>
                </p:cNvGraphicFramePr>
                <p:nvPr/>
              </p:nvGraphicFramePr>
              <p:xfrm>
                <a:off x="3211811" y="3958859"/>
                <a:ext cx="334942" cy="412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165100" imgH="203200" progId="Equation.3">
                        <p:embed/>
                      </p:oleObj>
                    </mc:Choice>
                    <mc:Fallback>
                      <p:oleObj name="Equation" r:id="rId14" imgW="165100" imgH="203200" progId="Equation.3">
                        <p:embed/>
                        <p:pic>
                          <p:nvPicPr>
                            <p:cNvPr id="3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1811" y="3958859"/>
                              <a:ext cx="334942" cy="412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7" name="Rak pil 28"/>
              <p:cNvCxnSpPr/>
              <p:nvPr/>
            </p:nvCxnSpPr>
            <p:spPr>
              <a:xfrm>
                <a:off x="914400" y="4875212"/>
                <a:ext cx="19812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9"/>
              <p:cNvCxnSpPr/>
              <p:nvPr/>
            </p:nvCxnSpPr>
            <p:spPr>
              <a:xfrm>
                <a:off x="7086600" y="4951412"/>
                <a:ext cx="17526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00" y="533400"/>
            <a:ext cx="1371600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881063" y="1692275"/>
          <a:ext cx="23653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431640" progId="Equation.3">
                  <p:embed/>
                </p:oleObj>
              </mc:Choice>
              <mc:Fallback>
                <p:oleObj name="Equation" r:id="rId2" imgW="901440" imgH="431640" progId="Equation.3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692275"/>
                        <a:ext cx="23653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upp 20"/>
          <p:cNvGrpSpPr/>
          <p:nvPr/>
        </p:nvGrpSpPr>
        <p:grpSpPr>
          <a:xfrm>
            <a:off x="914400" y="3352800"/>
            <a:ext cx="7620000" cy="1768793"/>
            <a:chOff x="914400" y="3317557"/>
            <a:chExt cx="7620000" cy="1768793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/>
          </p:nvGraphicFramePr>
          <p:xfrm>
            <a:off x="993775" y="3886200"/>
            <a:ext cx="4797425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28800" imgH="457200" progId="Equation.3">
                    <p:embed/>
                  </p:oleObj>
                </mc:Choice>
                <mc:Fallback>
                  <p:oleObj name="Equation" r:id="rId4" imgW="1828800" imgH="457200" progId="Equation.3">
                    <p:embed/>
                    <p:pic>
                      <p:nvPicPr>
                        <p:cNvPr id="3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75" y="3886200"/>
                          <a:ext cx="4797425" cy="1200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ruta 19"/>
            <p:cNvSpPr txBox="1"/>
            <p:nvPr/>
          </p:nvSpPr>
          <p:spPr>
            <a:xfrm>
              <a:off x="914400" y="3317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Take limit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33400"/>
            <a:ext cx="1371600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sp>
        <p:nvSpPr>
          <p:cNvPr id="21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886200"/>
            <a:ext cx="7772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General Mole Balance on System Volume V</a:t>
            </a:r>
          </a:p>
        </p:txBody>
      </p:sp>
      <p:grpSp>
        <p:nvGrpSpPr>
          <p:cNvPr id="22" name="Grupp 6"/>
          <p:cNvGrpSpPr/>
          <p:nvPr/>
        </p:nvGrpSpPr>
        <p:grpSpPr>
          <a:xfrm>
            <a:off x="914400" y="4495800"/>
            <a:ext cx="7788165" cy="1981200"/>
            <a:chOff x="228600" y="4267200"/>
            <a:chExt cx="8686800" cy="2209800"/>
          </a:xfrm>
        </p:grpSpPr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441325" y="4535488"/>
            <a:ext cx="8262938" cy="171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882900" imgH="596900" progId="Equation.3">
                    <p:embed/>
                  </p:oleObj>
                </mc:Choice>
                <mc:Fallback>
                  <p:oleObj name="Equation" r:id="rId2" imgW="2882900" imgH="596900" progId="Equation.3">
                    <p:embed/>
                    <p:pic>
                      <p:nvPicPr>
                        <p:cNvPr id="2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535488"/>
                          <a:ext cx="8262938" cy="1712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228600" y="4267200"/>
              <a:ext cx="8686800" cy="22098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0" y="1435100"/>
            <a:ext cx="6705600" cy="2222500"/>
            <a:chOff x="1828800" y="914400"/>
            <a:chExt cx="6705600" cy="2222500"/>
          </a:xfrm>
        </p:grpSpPr>
        <p:sp>
          <p:nvSpPr>
            <p:cNvPr id="27" name="Freeform 26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28800" y="2052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A0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2057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629400" y="914400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33400"/>
            <a:ext cx="1371600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Slide Number Placeholder 17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7BA6-665A-4AFF-9756-53EC7D466A4A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513" y="1524000"/>
            <a:ext cx="17922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927350" y="3313113"/>
          <a:ext cx="328771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634680" progId="Equation.3">
                  <p:embed/>
                </p:oleObj>
              </mc:Choice>
              <mc:Fallback>
                <p:oleObj name="Equation" r:id="rId3" imgW="1549080" imgH="63468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313113"/>
                        <a:ext cx="328771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 13"/>
          <p:cNvGrpSpPr/>
          <p:nvPr/>
        </p:nvGrpSpPr>
        <p:grpSpPr>
          <a:xfrm>
            <a:off x="3594100" y="5638800"/>
            <a:ext cx="1825625" cy="990600"/>
            <a:chOff x="3594100" y="5562600"/>
            <a:chExt cx="1825625" cy="990600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3724275" y="5638800"/>
            <a:ext cx="1695450" cy="79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2000" imgH="355600" progId="Equation.3">
                    <p:embed/>
                  </p:oleObj>
                </mc:Choice>
                <mc:Fallback>
                  <p:oleObj name="Equation" r:id="rId5" imgW="762000" imgH="355600" progId="Equation.3">
                    <p:embed/>
                    <p:pic>
                      <p:nvPicPr>
                        <p:cNvPr id="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275" y="5638800"/>
                          <a:ext cx="1695450" cy="791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7"/>
            <p:cNvSpPr/>
            <p:nvPr/>
          </p:nvSpPr>
          <p:spPr>
            <a:xfrm>
              <a:off x="3594100" y="5562600"/>
              <a:ext cx="1816100" cy="990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ktangel 10"/>
          <p:cNvSpPr/>
          <p:nvPr/>
        </p:nvSpPr>
        <p:spPr>
          <a:xfrm>
            <a:off x="914400" y="1945957"/>
            <a:ext cx="10390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</a:t>
            </a:r>
            <a:endParaRPr lang="sv-SE" sz="2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914400" y="4876800"/>
            <a:ext cx="4836596" cy="660400"/>
            <a:chOff x="1295400" y="4764649"/>
            <a:chExt cx="3922215" cy="6604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211015" y="4764649"/>
            <a:ext cx="20066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50680" imgH="279360" progId="Equation.3">
                    <p:embed/>
                  </p:oleObj>
                </mc:Choice>
                <mc:Fallback>
                  <p:oleObj name="Equation" r:id="rId7" imgW="850680" imgH="279360" progId="Equation.3">
                    <p:embed/>
                    <p:pic>
                      <p:nvPicPr>
                        <p:cNvPr id="1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015" y="4764649"/>
                          <a:ext cx="2006600" cy="66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2"/>
            <p:cNvSpPr/>
            <p:nvPr/>
          </p:nvSpPr>
          <p:spPr>
            <a:xfrm>
              <a:off x="1295400" y="4840849"/>
              <a:ext cx="148121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>
                  <a:latin typeface="Arial" pitchFamily="34" charset="0"/>
                  <a:cs typeface="Arial" pitchFamily="34" charset="0"/>
                </a:rPr>
                <a:t>Well-Mixed</a:t>
              </a: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1371600"/>
            <a:ext cx="19343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83"/>
            <a:ext cx="2424112" cy="18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Lecture 1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7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0" indent="0">
              <a:lnSpc>
                <a:spcPct val="7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Definitions </a:t>
            </a:r>
          </a:p>
          <a:p>
            <a:pPr marL="0" indent="0">
              <a:lnSpc>
                <a:spcPct val="7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General Mole Balance Equation</a:t>
            </a:r>
          </a:p>
          <a:p>
            <a:pPr marL="914400" lvl="1" indent="-514350"/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(BR)</a:t>
            </a:r>
          </a:p>
          <a:p>
            <a:pPr marL="914400" lvl="1" indent="-514350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Continuously Stirred Tank Reactor (CSTR)</a:t>
            </a:r>
          </a:p>
          <a:p>
            <a:pPr marL="914400" lvl="1" indent="-514350"/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Plug Flow Reactor (PFR)</a:t>
            </a:r>
          </a:p>
          <a:p>
            <a:pPr marL="914400" lvl="1" indent="-514350"/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Packed Bed Reactor (PBR)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6" name="Grupp 11"/>
          <p:cNvGrpSpPr/>
          <p:nvPr/>
        </p:nvGrpSpPr>
        <p:grpSpPr>
          <a:xfrm>
            <a:off x="914400" y="1752600"/>
            <a:ext cx="4376738" cy="930275"/>
            <a:chOff x="914400" y="4721787"/>
            <a:chExt cx="4376738" cy="930275"/>
          </a:xfrm>
        </p:grpSpPr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3852863" y="4721787"/>
            <a:ext cx="1438275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09600" imgH="393700" progId="Equation.3">
                    <p:embed/>
                  </p:oleObj>
                </mc:Choice>
                <mc:Fallback>
                  <p:oleObj name="Equation" r:id="rId2" imgW="609600" imgH="393700" progId="Equation.3">
                    <p:embed/>
                    <p:pic>
                      <p:nvPicPr>
                        <p:cNvPr id="1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863" y="4721787"/>
                          <a:ext cx="1438275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2"/>
            <p:cNvSpPr/>
            <p:nvPr/>
          </p:nvSpPr>
          <p:spPr>
            <a:xfrm>
              <a:off x="914400" y="4854819"/>
              <a:ext cx="17636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Integrating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ktangel 13"/>
          <p:cNvSpPr/>
          <p:nvPr/>
        </p:nvSpPr>
        <p:spPr>
          <a:xfrm>
            <a:off x="304800" y="5791200"/>
            <a:ext cx="8458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100" dirty="0">
                <a:latin typeface="Arial" pitchFamily="34" charset="0"/>
                <a:cs typeface="Arial" pitchFamily="34" charset="0"/>
              </a:rPr>
              <a:t>Time necessary to reduce the number of moles of A from N</a:t>
            </a:r>
            <a:r>
              <a:rPr lang="sv-SE" sz="21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sv-SE" sz="2100" dirty="0">
                <a:latin typeface="Arial" pitchFamily="34" charset="0"/>
                <a:cs typeface="Arial" pitchFamily="34" charset="0"/>
              </a:rPr>
              <a:t> to N</a:t>
            </a:r>
            <a:r>
              <a:rPr lang="sv-SE" sz="21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sv-SE" sz="21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Rektangel 16"/>
          <p:cNvSpPr/>
          <p:nvPr/>
        </p:nvSpPr>
        <p:spPr>
          <a:xfrm>
            <a:off x="914400" y="3069848"/>
            <a:ext cx="1219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when 	</a:t>
            </a:r>
            <a:endParaRPr lang="sv-SE" sz="26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p 19"/>
          <p:cNvGrpSpPr/>
          <p:nvPr/>
        </p:nvGrpSpPr>
        <p:grpSpPr>
          <a:xfrm>
            <a:off x="3581400" y="4114800"/>
            <a:ext cx="2235200" cy="1371600"/>
            <a:chOff x="3581400" y="4267200"/>
            <a:chExt cx="2235200" cy="1371600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733800" y="434340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87320" imgH="495000" progId="Equation.3">
                    <p:embed/>
                  </p:oleObj>
                </mc:Choice>
                <mc:Fallback>
                  <p:oleObj name="Equation" r:id="rId4" imgW="787320" imgH="495000" progId="Equation.3">
                    <p:embed/>
                    <p:pic>
                      <p:nvPicPr>
                        <p:cNvPr id="2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34340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18"/>
            <p:cNvSpPr/>
            <p:nvPr/>
          </p:nvSpPr>
          <p:spPr>
            <a:xfrm>
              <a:off x="3581400" y="42672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2209800" y="2971800"/>
          <a:ext cx="19050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457200" progId="Equation.3">
                  <p:embed/>
                </p:oleObj>
              </mc:Choice>
              <mc:Fallback>
                <p:oleObj name="Equation" r:id="rId6" imgW="1002960" imgH="457200" progId="Equation.3">
                  <p:embed/>
                  <p:pic>
                    <p:nvPicPr>
                      <p:cNvPr id="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19050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3" name="Grupp 19"/>
          <p:cNvGrpSpPr/>
          <p:nvPr/>
        </p:nvGrpSpPr>
        <p:grpSpPr>
          <a:xfrm>
            <a:off x="3581400" y="1828800"/>
            <a:ext cx="2235200" cy="1371600"/>
            <a:chOff x="3581400" y="4343400"/>
            <a:chExt cx="2235200" cy="1371600"/>
          </a:xfrm>
        </p:grpSpPr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3751263" y="445135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87320" imgH="495000" progId="Equation.3">
                    <p:embed/>
                  </p:oleObj>
                </mc:Choice>
                <mc:Fallback>
                  <p:oleObj name="Equation" r:id="rId2" imgW="787320" imgH="495000" progId="Equation.3">
                    <p:embed/>
                    <p:pic>
                      <p:nvPicPr>
                        <p:cNvPr id="1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445135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8"/>
            <p:cNvSpPr/>
            <p:nvPr/>
          </p:nvSpPr>
          <p:spPr>
            <a:xfrm>
              <a:off x="3581400" y="43434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 27"/>
          <p:cNvGrpSpPr/>
          <p:nvPr/>
        </p:nvGrpSpPr>
        <p:grpSpPr>
          <a:xfrm>
            <a:off x="914400" y="2667000"/>
            <a:ext cx="6628730" cy="3921443"/>
            <a:chOff x="533400" y="2209800"/>
            <a:chExt cx="6628730" cy="3921443"/>
          </a:xfrm>
        </p:grpSpPr>
        <p:grpSp>
          <p:nvGrpSpPr>
            <p:cNvPr id="21" name="Grupp 23"/>
            <p:cNvGrpSpPr/>
            <p:nvPr/>
          </p:nvGrpSpPr>
          <p:grpSpPr>
            <a:xfrm>
              <a:off x="1142205" y="2209800"/>
              <a:ext cx="6019925" cy="3476625"/>
              <a:chOff x="1142205" y="4191795"/>
              <a:chExt cx="4039395" cy="2332830"/>
            </a:xfrm>
          </p:grpSpPr>
          <p:grpSp>
            <p:nvGrpSpPr>
              <p:cNvPr id="28" name="Grupp 20"/>
              <p:cNvGrpSpPr/>
              <p:nvPr/>
            </p:nvGrpSpPr>
            <p:grpSpPr>
              <a:xfrm>
                <a:off x="1142205" y="4191795"/>
                <a:ext cx="4039395" cy="2332830"/>
                <a:chOff x="2895360" y="4572424"/>
                <a:chExt cx="1219440" cy="1244176"/>
              </a:xfrm>
            </p:grpSpPr>
            <p:cxnSp>
              <p:nvCxnSpPr>
                <p:cNvPr id="30" name="Rak 17"/>
                <p:cNvCxnSpPr/>
                <p:nvPr/>
              </p:nvCxnSpPr>
              <p:spPr>
                <a:xfrm rot="5400000" flipH="1" flipV="1">
                  <a:off x="2286000" y="5181784"/>
                  <a:ext cx="1219200" cy="479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ak 19"/>
                <p:cNvCxnSpPr/>
                <p:nvPr/>
              </p:nvCxnSpPr>
              <p:spPr>
                <a:xfrm flipH="1" flipV="1">
                  <a:off x="2895600" y="5791200"/>
                  <a:ext cx="1219200" cy="2540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ihandsfigur 22"/>
              <p:cNvSpPr/>
              <p:nvPr/>
            </p:nvSpPr>
            <p:spPr>
              <a:xfrm>
                <a:off x="1143000" y="4504267"/>
                <a:ext cx="3572933" cy="2015066"/>
              </a:xfrm>
              <a:custGeom>
                <a:avLst/>
                <a:gdLst>
                  <a:gd name="connsiteX0" fmla="*/ 0 w 3572933"/>
                  <a:gd name="connsiteY0" fmla="*/ 0 h 2015066"/>
                  <a:gd name="connsiteX1" fmla="*/ 575733 w 3572933"/>
                  <a:gd name="connsiteY1" fmla="*/ 965200 h 2015066"/>
                  <a:gd name="connsiteX2" fmla="*/ 1659467 w 3572933"/>
                  <a:gd name="connsiteY2" fmla="*/ 1625600 h 2015066"/>
                  <a:gd name="connsiteX3" fmla="*/ 3572933 w 3572933"/>
                  <a:gd name="connsiteY3" fmla="*/ 2015066 h 201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2933" h="2015066">
                    <a:moveTo>
                      <a:pt x="0" y="0"/>
                    </a:moveTo>
                    <a:cubicBezTo>
                      <a:pt x="149577" y="347133"/>
                      <a:pt x="299155" y="694267"/>
                      <a:pt x="575733" y="965200"/>
                    </a:cubicBezTo>
                    <a:cubicBezTo>
                      <a:pt x="852311" y="1236133"/>
                      <a:pt x="1159934" y="1450622"/>
                      <a:pt x="1659467" y="1625600"/>
                    </a:cubicBezTo>
                    <a:cubicBezTo>
                      <a:pt x="2159000" y="1800578"/>
                      <a:pt x="3572933" y="2015066"/>
                      <a:pt x="3572933" y="20150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533400" y="35814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sv-SE" sz="2600" b="1" baseline="-25000" dirty="0">
                  <a:latin typeface="Arial" pitchFamily="34" charset="0"/>
                  <a:cs typeface="Arial" pitchFamily="34" charset="0"/>
                </a:rPr>
                <a:t>A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276600" y="56388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</p:grpSp>
      <p:sp>
        <p:nvSpPr>
          <p:cNvPr id="3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724631" y="3813830"/>
          <a:ext cx="3676169" cy="75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355600" progId="Equation.3">
                  <p:embed/>
                </p:oleObj>
              </mc:Choice>
              <mc:Fallback>
                <p:oleObj name="Equation" r:id="rId2" imgW="1727200" imgH="355600" progId="Equation.3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31" y="3813830"/>
                        <a:ext cx="3676169" cy="75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18"/>
          <p:cNvGrpSpPr/>
          <p:nvPr/>
        </p:nvGrpSpPr>
        <p:grpSpPr>
          <a:xfrm>
            <a:off x="914400" y="5035550"/>
            <a:ext cx="4549488" cy="908050"/>
            <a:chOff x="914400" y="4876800"/>
            <a:chExt cx="4549488" cy="908050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038860" y="4876800"/>
            <a:ext cx="1425028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800" imgH="355600" progId="Equation.3">
                    <p:embed/>
                  </p:oleObj>
                </mc:Choice>
                <mc:Fallback>
                  <p:oleObj name="Equation" r:id="rId4" imgW="558800" imgH="355600" progId="Equation.3">
                    <p:embed/>
                    <p:pic>
                      <p:nvPicPr>
                        <p:cNvPr id="1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860" y="4876800"/>
                          <a:ext cx="1425028" cy="908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3"/>
            <p:cNvSpPr/>
            <p:nvPr/>
          </p:nvSpPr>
          <p:spPr>
            <a:xfrm>
              <a:off x="914400" y="49530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State</a:t>
              </a:r>
            </a:p>
          </p:txBody>
        </p:sp>
      </p:grpSp>
      <p:grpSp>
        <p:nvGrpSpPr>
          <p:cNvPr id="20" name="Grupp 16"/>
          <p:cNvGrpSpPr/>
          <p:nvPr/>
        </p:nvGrpSpPr>
        <p:grpSpPr>
          <a:xfrm>
            <a:off x="914400" y="1752600"/>
            <a:ext cx="7750301" cy="1635728"/>
            <a:chOff x="914400" y="1518635"/>
            <a:chExt cx="7750301" cy="1635728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1518635"/>
              <a:ext cx="3711701" cy="163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ktangel 12"/>
            <p:cNvSpPr/>
            <p:nvPr/>
          </p:nvSpPr>
          <p:spPr>
            <a:xfrm>
              <a:off x="914400" y="2011362"/>
              <a:ext cx="109196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1600200"/>
            <a:ext cx="1981200" cy="1880592"/>
          </a:xfrm>
          <a:prstGeom prst="rect">
            <a:avLst/>
          </a:prstGeom>
        </p:spPr>
      </p:pic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276600" y="2971800"/>
          <a:ext cx="3187815" cy="44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177800" progId="Equation.3">
                  <p:embed/>
                </p:oleObj>
              </mc:Choice>
              <mc:Fallback>
                <p:oleObj name="Equation" r:id="rId2" imgW="1282700" imgH="177800" progId="Equation.3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3187815" cy="44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11"/>
          <p:cNvGrpSpPr/>
          <p:nvPr/>
        </p:nvGrpSpPr>
        <p:grpSpPr>
          <a:xfrm>
            <a:off x="3459927" y="3886200"/>
            <a:ext cx="2636073" cy="1208200"/>
            <a:chOff x="3657600" y="5791200"/>
            <a:chExt cx="1828800" cy="838200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3764756" y="5867400"/>
            <a:ext cx="1614488" cy="726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76300" imgH="393700" progId="Equation.3">
                    <p:embed/>
                  </p:oleObj>
                </mc:Choice>
                <mc:Fallback>
                  <p:oleObj name="Equation" r:id="rId4" imgW="876300" imgH="393700" progId="Equation.3">
                    <p:embed/>
                    <p:pic>
                      <p:nvPicPr>
                        <p:cNvPr id="1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4756" y="5867400"/>
                          <a:ext cx="1614488" cy="726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5"/>
            <p:cNvSpPr/>
            <p:nvPr/>
          </p:nvSpPr>
          <p:spPr>
            <a:xfrm>
              <a:off x="3657600" y="5791200"/>
              <a:ext cx="1828800" cy="8382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p 16"/>
          <p:cNvGrpSpPr/>
          <p:nvPr/>
        </p:nvGrpSpPr>
        <p:grpSpPr>
          <a:xfrm>
            <a:off x="914400" y="1854200"/>
            <a:ext cx="5151438" cy="739775"/>
            <a:chOff x="914400" y="3987800"/>
            <a:chExt cx="5151438" cy="739775"/>
          </a:xfrm>
        </p:grpSpPr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3817938" y="3987800"/>
            <a:ext cx="2247900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50680" imgH="279360" progId="Equation.3">
                    <p:embed/>
                  </p:oleObj>
                </mc:Choice>
                <mc:Fallback>
                  <p:oleObj name="Equation" r:id="rId6" imgW="850680" imgH="279360" progId="Equation.3">
                    <p:embed/>
                    <p:pic>
                      <p:nvPicPr>
                        <p:cNvPr id="1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938" y="3987800"/>
                          <a:ext cx="2247900" cy="739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4"/>
            <p:cNvSpPr/>
            <p:nvPr/>
          </p:nvSpPr>
          <p:spPr>
            <a:xfrm>
              <a:off x="914400" y="4155757"/>
              <a:ext cx="18088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Well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Mixed</a:t>
              </a:r>
            </a:p>
          </p:txBody>
        </p:sp>
      </p:grpSp>
      <p:sp>
        <p:nvSpPr>
          <p:cNvPr id="24" name="textruta 19"/>
          <p:cNvSpPr txBox="1"/>
          <p:nvPr/>
        </p:nvSpPr>
        <p:spPr>
          <a:xfrm>
            <a:off x="990600" y="5257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the molar flow rate from F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F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PolyethyleneRea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0000"/>
          </a:blip>
          <a:srcRect l="-15615" r="-15615"/>
          <a:stretch>
            <a:fillRect/>
          </a:stretch>
        </p:blipFill>
        <p:spPr>
          <a:xfrm>
            <a:off x="914400" y="1447800"/>
            <a:ext cx="7772400" cy="4572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5"/>
          <p:cNvGrpSpPr/>
          <p:nvPr/>
        </p:nvGrpSpPr>
        <p:grpSpPr>
          <a:xfrm>
            <a:off x="2438400" y="1447800"/>
            <a:ext cx="4800600" cy="2682875"/>
            <a:chOff x="2743200" y="2879553"/>
            <a:chExt cx="3276600" cy="1831169"/>
          </a:xfrm>
        </p:grpSpPr>
        <p:sp>
          <p:nvSpPr>
            <p:cNvPr id="18" name="Cylinder 2"/>
            <p:cNvSpPr/>
            <p:nvPr/>
          </p:nvSpPr>
          <p:spPr>
            <a:xfrm rot="16200000">
              <a:off x="3886200" y="2286000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ylinder 3"/>
            <p:cNvSpPr/>
            <p:nvPr/>
          </p:nvSpPr>
          <p:spPr>
            <a:xfrm rot="16200000">
              <a:off x="3924300" y="3314700"/>
              <a:ext cx="990600" cy="1219200"/>
            </a:xfrm>
            <a:prstGeom prst="can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4398458" y="2879553"/>
            <a:ext cx="356845" cy="186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1300" imgH="127000" progId="Equation.3">
                    <p:embed/>
                  </p:oleObj>
                </mc:Choice>
                <mc:Fallback>
                  <p:oleObj name="Equation" r:id="rId2" imgW="241300" imgH="127000" progId="Equation.3">
                    <p:embed/>
                    <p:pic>
                      <p:nvPicPr>
                        <p:cNvPr id="2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458" y="2879553"/>
                          <a:ext cx="356845" cy="186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6"/>
            <p:cNvCxnSpPr/>
            <p:nvPr/>
          </p:nvCxnSpPr>
          <p:spPr>
            <a:xfrm rot="5400000">
              <a:off x="4153655" y="3361477"/>
              <a:ext cx="638268" cy="10637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3813910" y="4484492"/>
            <a:ext cx="219358" cy="1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700" imgH="127000" progId="Equation.3">
                    <p:embed/>
                  </p:oleObj>
                </mc:Choice>
                <mc:Fallback>
                  <p:oleObj name="Equation" r:id="rId4" imgW="139700" imgH="127000" progId="Equation.3">
                    <p:embed/>
                    <p:pic>
                      <p:nvPicPr>
                        <p:cNvPr id="2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3910" y="4484492"/>
                          <a:ext cx="219358" cy="1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4627462" y="4431171"/>
            <a:ext cx="779059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95000" imgH="177480" progId="Equation.3">
                    <p:embed/>
                  </p:oleObj>
                </mc:Choice>
                <mc:Fallback>
                  <p:oleObj name="Equation" r:id="rId6" imgW="495000" imgH="177480" progId="Equation.3">
                    <p:embed/>
                    <p:pic>
                      <p:nvPicPr>
                        <p:cNvPr id="2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462" y="4431171"/>
                          <a:ext cx="779059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3263295" y="36316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0500" imgH="177800" progId="Equation.3">
                    <p:embed/>
                  </p:oleObj>
                </mc:Choice>
                <mc:Fallback>
                  <p:oleObj name="Equation" r:id="rId8" imgW="190500" imgH="177800" progId="Equation.3">
                    <p:embed/>
                    <p:pic>
                      <p:nvPicPr>
                        <p:cNvPr id="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295" y="36316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/>
          </p:nvGraphicFramePr>
          <p:xfrm>
            <a:off x="4609844" y="36189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500" imgH="177800" progId="Equation.3">
                    <p:embed/>
                  </p:oleObj>
                </mc:Choice>
                <mc:Fallback>
                  <p:oleObj name="Equation" r:id="rId10" imgW="190500" imgH="177800" progId="Equation.3">
                    <p:embed/>
                    <p:pic>
                      <p:nvPicPr>
                        <p:cNvPr id="2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844" y="36189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Rak pil 13"/>
            <p:cNvCxnSpPr/>
            <p:nvPr/>
          </p:nvCxnSpPr>
          <p:spPr>
            <a:xfrm>
              <a:off x="3574093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14"/>
            <p:cNvCxnSpPr/>
            <p:nvPr/>
          </p:nvCxnSpPr>
          <p:spPr>
            <a:xfrm>
              <a:off x="4953000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1108075" y="4548188"/>
          <a:ext cx="631666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89040" imgH="736560" progId="Equation.3">
                  <p:embed/>
                </p:oleObj>
              </mc:Choice>
              <mc:Fallback>
                <p:oleObj name="Equation" r:id="rId11" imgW="2489040" imgH="736560" progId="Equation.3">
                  <p:embed/>
                  <p:pic>
                    <p:nvPicPr>
                      <p:cNvPr id="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548188"/>
                        <a:ext cx="6316663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16"/>
          <p:cNvGrpSpPr/>
          <p:nvPr/>
        </p:nvGrpSpPr>
        <p:grpSpPr>
          <a:xfrm>
            <a:off x="914400" y="1676400"/>
            <a:ext cx="7848600" cy="1782763"/>
            <a:chOff x="914400" y="1752600"/>
            <a:chExt cx="7848600" cy="1782763"/>
          </a:xfrm>
        </p:grpSpPr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2667000" y="2438400"/>
            <a:ext cx="3740150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73120" imgH="431640" progId="Equation.3">
                    <p:embed/>
                  </p:oleObj>
                </mc:Choice>
                <mc:Fallback>
                  <p:oleObj name="Equation" r:id="rId2" imgW="1473120" imgH="431640" progId="Equation.3">
                    <p:embed/>
                    <p:pic>
                      <p:nvPicPr>
                        <p:cNvPr id="1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438400"/>
                          <a:ext cx="3740150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ktangel 15"/>
            <p:cNvSpPr/>
            <p:nvPr/>
          </p:nvSpPr>
          <p:spPr>
            <a:xfrm>
              <a:off x="914400" y="1752600"/>
              <a:ext cx="7848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>
                  <a:latin typeface="Arial" pitchFamily="34" charset="0"/>
                  <a:cs typeface="Arial" pitchFamily="34" charset="0"/>
                </a:rPr>
                <a:t>Rearrange and take limit as ΔV</a:t>
              </a:r>
              <a:r>
                <a:rPr lang="sv-SE" sz="2600" dirty="0">
                  <a:latin typeface="Arial" pitchFamily="34" charset="0"/>
                  <a:cs typeface="Arial" pitchFamily="34" charset="0"/>
                  <a:sym typeface="Wingdings"/>
                </a:rPr>
                <a:t>0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p 19"/>
          <p:cNvGrpSpPr/>
          <p:nvPr/>
        </p:nvGrpSpPr>
        <p:grpSpPr>
          <a:xfrm>
            <a:off x="3581400" y="3733800"/>
            <a:ext cx="1856796" cy="1193655"/>
            <a:chOff x="1752600" y="4343400"/>
            <a:chExt cx="1856796" cy="1193655"/>
          </a:xfrm>
        </p:grpSpPr>
        <p:graphicFrame>
          <p:nvGraphicFramePr>
            <p:cNvPr id="31" name="Object 7"/>
            <p:cNvGraphicFramePr>
              <a:graphicFrameLocks noChangeAspect="1"/>
            </p:cNvGraphicFramePr>
            <p:nvPr/>
          </p:nvGraphicFramePr>
          <p:xfrm>
            <a:off x="1978025" y="4483100"/>
            <a:ext cx="1450975" cy="903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71500" imgH="355600" progId="Equation.3">
                    <p:embed/>
                  </p:oleObj>
                </mc:Choice>
                <mc:Fallback>
                  <p:oleObj name="Equation" r:id="rId4" imgW="571500" imgH="355600" progId="Equation.3">
                    <p:embed/>
                    <p:pic>
                      <p:nvPicPr>
                        <p:cNvPr id="3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4483100"/>
                          <a:ext cx="1450975" cy="903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8"/>
            <p:cNvSpPr/>
            <p:nvPr/>
          </p:nvSpPr>
          <p:spPr>
            <a:xfrm>
              <a:off x="1752600" y="4343400"/>
              <a:ext cx="1856796" cy="11936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ktangel 18"/>
          <p:cNvSpPr/>
          <p:nvPr/>
        </p:nvSpPr>
        <p:spPr>
          <a:xfrm>
            <a:off x="609600" y="5257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volume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to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reduce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the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entering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exit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397125" y="5099050"/>
          <a:ext cx="4032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279360" progId="Equation.3">
                  <p:embed/>
                </p:oleObj>
              </mc:Choice>
              <mc:Fallback>
                <p:oleObj name="Equation" r:id="rId2" imgW="1333440" imgH="279360" progId="Equation.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099050"/>
                        <a:ext cx="40322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0"/>
          <p:cNvGrpSpPr/>
          <p:nvPr/>
        </p:nvGrpSpPr>
        <p:grpSpPr>
          <a:xfrm>
            <a:off x="930823" y="3600450"/>
            <a:ext cx="4419052" cy="1022350"/>
            <a:chOff x="533400" y="3371850"/>
            <a:chExt cx="4419052" cy="1022350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3504652" y="3371850"/>
            <a:ext cx="1447800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720" imgH="393480" progId="Equation.3">
                    <p:embed/>
                  </p:oleObj>
                </mc:Choice>
                <mc:Fallback>
                  <p:oleObj name="Equation" r:id="rId4" imgW="558720" imgH="393480" progId="Equation.3">
                    <p:embed/>
                    <p:pic>
                      <p:nvPicPr>
                        <p:cNvPr id="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652" y="3371850"/>
                          <a:ext cx="1447800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533400" y="3657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State</a:t>
              </a:r>
            </a:p>
          </p:txBody>
        </p:sp>
      </p:grp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0696"/>
              </p:ext>
            </p:extLst>
          </p:nvPr>
        </p:nvGraphicFramePr>
        <p:xfrm>
          <a:off x="1980148" y="2583192"/>
          <a:ext cx="37401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393480" progId="Equation.3">
                  <p:embed/>
                </p:oleObj>
              </mc:Choice>
              <mc:Fallback>
                <p:oleObj name="Equation" r:id="rId6" imgW="1549080" imgH="393480" progId="Equation.3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148" y="2583192"/>
                        <a:ext cx="37401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13"/>
          <p:cNvSpPr/>
          <p:nvPr/>
        </p:nvSpPr>
        <p:spPr>
          <a:xfrm>
            <a:off x="914400" y="155416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PFR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1447800"/>
            <a:ext cx="608298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1" y="2362201"/>
            <a:ext cx="25386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16"/>
          <p:cNvGrpSpPr/>
          <p:nvPr/>
        </p:nvGrpSpPr>
        <p:grpSpPr>
          <a:xfrm>
            <a:off x="5029200" y="2133600"/>
            <a:ext cx="1856796" cy="1193655"/>
            <a:chOff x="4078336" y="4038600"/>
            <a:chExt cx="1027063" cy="660255"/>
          </a:xfrm>
        </p:grpSpPr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4159879" y="4089256"/>
            <a:ext cx="85741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71500" imgH="355600" progId="Equation.3">
                    <p:embed/>
                  </p:oleObj>
                </mc:Choice>
                <mc:Fallback>
                  <p:oleObj name="Equation" r:id="rId2" imgW="571500" imgH="355600" progId="Equation.3">
                    <p:embed/>
                    <p:pic>
                      <p:nvPicPr>
                        <p:cNvPr id="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879" y="4089256"/>
                          <a:ext cx="85741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2"/>
            <p:cNvSpPr/>
            <p:nvPr/>
          </p:nvSpPr>
          <p:spPr>
            <a:xfrm>
              <a:off x="4078336" y="4038600"/>
              <a:ext cx="1027063" cy="6602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 21"/>
          <p:cNvGrpSpPr/>
          <p:nvPr/>
        </p:nvGrpSpPr>
        <p:grpSpPr>
          <a:xfrm>
            <a:off x="914400" y="1473345"/>
            <a:ext cx="6705600" cy="1650855"/>
            <a:chOff x="533400" y="2209800"/>
            <a:chExt cx="6705600" cy="1650855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990600" y="2927205"/>
            <a:ext cx="2047875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63280" imgH="393480" progId="Equation.3">
                    <p:embed/>
                  </p:oleObj>
                </mc:Choice>
                <mc:Fallback>
                  <p:oleObj name="Equation" r:id="rId4" imgW="863280" imgH="393480" progId="Equation.3">
                    <p:embed/>
                    <p:pic>
                      <p:nvPicPr>
                        <p:cNvPr id="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27205"/>
                          <a:ext cx="2047875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533400" y="2209800"/>
              <a:ext cx="6705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Differientiate  with respect to V</a:t>
              </a:r>
            </a:p>
          </p:txBody>
        </p:sp>
      </p:grpSp>
      <p:grpSp>
        <p:nvGrpSpPr>
          <p:cNvPr id="10" name="Grupp 22"/>
          <p:cNvGrpSpPr/>
          <p:nvPr/>
        </p:nvGrpSpPr>
        <p:grpSpPr>
          <a:xfrm>
            <a:off x="990600" y="3733800"/>
            <a:ext cx="5502275" cy="1147763"/>
            <a:chOff x="533400" y="4756150"/>
            <a:chExt cx="5502275" cy="1147763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4191000" y="4756150"/>
            <a:ext cx="1844675" cy="114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36560" imgH="495000" progId="Equation.3">
                    <p:embed/>
                  </p:oleObj>
                </mc:Choice>
                <mc:Fallback>
                  <p:oleObj name="Equation" r:id="rId6" imgW="736560" imgH="495000" progId="Equation.3">
                    <p:embed/>
                    <p:pic>
                      <p:nvPicPr>
                        <p:cNvPr id="1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756150"/>
                          <a:ext cx="1844675" cy="1147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7"/>
            <p:cNvSpPr/>
            <p:nvPr/>
          </p:nvSpPr>
          <p:spPr>
            <a:xfrm>
              <a:off x="533400" y="5029200"/>
              <a:ext cx="31341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The integral form is:</a:t>
              </a:r>
            </a:p>
          </p:txBody>
        </p:sp>
      </p:grpSp>
      <p:sp>
        <p:nvSpPr>
          <p:cNvPr id="13" name="Rektangel 18"/>
          <p:cNvSpPr/>
          <p:nvPr/>
        </p:nvSpPr>
        <p:spPr>
          <a:xfrm>
            <a:off x="990600" y="5105400"/>
            <a:ext cx="746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entering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exit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Derivation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733800" y="25146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1905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tshållare för innehåll 3"/>
          <p:cNvSpPr txBox="1">
            <a:spLocks/>
          </p:cNvSpPr>
          <p:nvPr/>
        </p:nvSpPr>
        <p:spPr>
          <a:xfrm>
            <a:off x="13716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286000" y="3805238"/>
          <a:ext cx="48609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393480" progId="Equation.3">
                  <p:embed/>
                </p:oleObj>
              </mc:Choice>
              <mc:Fallback>
                <p:oleObj name="Equation" r:id="rId2" imgW="2273040" imgH="393480" progId="Equation.3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05238"/>
                        <a:ext cx="48609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667000" y="5551488"/>
          <a:ext cx="39624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31640" progId="Equation.3">
                  <p:embed/>
                </p:oleObj>
              </mc:Choice>
              <mc:Fallback>
                <p:oleObj name="Equation" r:id="rId4" imgW="1549080" imgH="43164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51488"/>
                        <a:ext cx="39624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8"/>
          <p:cNvGrpSpPr/>
          <p:nvPr/>
        </p:nvGrpSpPr>
        <p:grpSpPr>
          <a:xfrm>
            <a:off x="838200" y="4648200"/>
            <a:ext cx="4267200" cy="858838"/>
            <a:chOff x="914400" y="4759325"/>
            <a:chExt cx="4267200" cy="85883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962400" y="4759325"/>
            <a:ext cx="1219200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58720" imgH="393480" progId="Equation.3">
                    <p:embed/>
                  </p:oleObj>
                </mc:Choice>
                <mc:Fallback>
                  <p:oleObj name="Equation" r:id="rId6" imgW="558720" imgH="393480" progId="Equation.3">
                    <p:embed/>
                    <p:pic>
                      <p:nvPicPr>
                        <p:cNvPr id="1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759325"/>
                          <a:ext cx="1219200" cy="858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1"/>
            <p:cNvSpPr/>
            <p:nvPr/>
          </p:nvSpPr>
          <p:spPr>
            <a:xfrm>
              <a:off x="914400" y="4800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State</a:t>
              </a:r>
            </a:p>
          </p:txBody>
        </p:sp>
      </p:grpSp>
      <p:sp>
        <p:nvSpPr>
          <p:cNvPr id="12" name="Rektangel 10"/>
          <p:cNvSpPr/>
          <p:nvPr/>
        </p:nvSpPr>
        <p:spPr>
          <a:xfrm>
            <a:off x="914400" y="1617518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PBR</a:t>
            </a:r>
          </a:p>
        </p:txBody>
      </p:sp>
      <p:grpSp>
        <p:nvGrpSpPr>
          <p:cNvPr id="13" name="Grupp 15"/>
          <p:cNvGrpSpPr/>
          <p:nvPr/>
        </p:nvGrpSpPr>
        <p:grpSpPr>
          <a:xfrm>
            <a:off x="2438400" y="1203324"/>
            <a:ext cx="4800600" cy="2530474"/>
            <a:chOff x="2743200" y="3035582"/>
            <a:chExt cx="3276600" cy="1727149"/>
          </a:xfrm>
        </p:grpSpPr>
        <p:sp>
          <p:nvSpPr>
            <p:cNvPr id="14" name="Cylinder 2"/>
            <p:cNvSpPr/>
            <p:nvPr/>
          </p:nvSpPr>
          <p:spPr>
            <a:xfrm rot="16200000">
              <a:off x="3886200" y="2317074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4407505" y="3035582"/>
            <a:ext cx="431246" cy="26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1960" imgH="177480" progId="Equation.3">
                    <p:embed/>
                  </p:oleObj>
                </mc:Choice>
                <mc:Fallback>
                  <p:oleObj name="Equation" r:id="rId8" imgW="291960" imgH="177480" progId="Equation.3">
                    <p:embed/>
                    <p:pic>
                      <p:nvPicPr>
                        <p:cNvPr id="1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7505" y="3035582"/>
                          <a:ext cx="431246" cy="26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Rak pil 6"/>
            <p:cNvCxnSpPr/>
            <p:nvPr/>
          </p:nvCxnSpPr>
          <p:spPr>
            <a:xfrm rot="5400000">
              <a:off x="4459516" y="3306466"/>
              <a:ext cx="156028" cy="5200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3783390" y="4485346"/>
            <a:ext cx="280635" cy="277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177480" progId="Equation.3">
                    <p:embed/>
                  </p:oleObj>
                </mc:Choice>
                <mc:Fallback>
                  <p:oleObj name="Equation" r:id="rId10" imgW="177480" imgH="177480" progId="Equation.3">
                    <p:embed/>
                    <p:pic>
                      <p:nvPicPr>
                        <p:cNvPr id="1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390" y="4485346"/>
                          <a:ext cx="280635" cy="277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577620" y="4483180"/>
            <a:ext cx="878744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58720" imgH="177480" progId="Equation.3">
                    <p:embed/>
                  </p:oleObj>
                </mc:Choice>
                <mc:Fallback>
                  <p:oleObj name="Equation" r:id="rId12" imgW="558720" imgH="177480" progId="Equation.3">
                    <p:embed/>
                    <p:pic>
                      <p:nvPicPr>
                        <p:cNvPr id="1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620" y="4483180"/>
                          <a:ext cx="878744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/>
            <p:cNvGraphicFramePr>
              <a:graphicFrameLocks noChangeAspect="1"/>
            </p:cNvGraphicFramePr>
            <p:nvPr/>
          </p:nvGraphicFramePr>
          <p:xfrm>
            <a:off x="321254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90500" imgH="177800" progId="Equation.3">
                    <p:embed/>
                  </p:oleObj>
                </mc:Choice>
                <mc:Fallback>
                  <p:oleObj name="Equation" r:id="rId14" imgW="190500" imgH="177800" progId="Equation.3">
                    <p:embed/>
                    <p:pic>
                      <p:nvPicPr>
                        <p:cNvPr id="1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54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544769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90500" imgH="177800" progId="Equation.3">
                    <p:embed/>
                  </p:oleObj>
                </mc:Choice>
                <mc:Fallback>
                  <p:oleObj name="Equation" r:id="rId16" imgW="190500" imgH="177800" progId="Equation.3">
                    <p:embed/>
                    <p:pic>
                      <p:nvPicPr>
                        <p:cNvPr id="2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769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13"/>
            <p:cNvCxnSpPr/>
            <p:nvPr/>
          </p:nvCxnSpPr>
          <p:spPr>
            <a:xfrm>
              <a:off x="3523343" y="3930578"/>
              <a:ext cx="260048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14"/>
            <p:cNvCxnSpPr/>
            <p:nvPr/>
          </p:nvCxnSpPr>
          <p:spPr>
            <a:xfrm>
              <a:off x="5031619" y="3930578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41910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768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29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4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292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82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054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006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340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864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434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386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958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53000" y="2590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10200" y="2819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864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267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434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386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5800" y="1981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482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00600" y="2362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ylinder 3"/>
          <p:cNvSpPr/>
          <p:nvPr/>
        </p:nvSpPr>
        <p:spPr>
          <a:xfrm rot="16200000">
            <a:off x="4207835" y="1659565"/>
            <a:ext cx="1447800" cy="1786270"/>
          </a:xfrm>
          <a:prstGeom prst="can">
            <a:avLst/>
          </a:prstGeom>
          <a:noFill/>
          <a:ln w="38100">
            <a:solidFill>
              <a:srgbClr val="0099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Chemical Reaction Engineering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at the heart of virtually every chemical process. It separates the chemical engineer from other engineers.</a:t>
            </a:r>
          </a:p>
          <a:p>
            <a:pPr lvl="0"/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Industries that Draw Heavily on Chemical Reaction  Engineering (CRE) are: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CPI (Chemical Process Industries)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Examples like Dow, DuPont, Amoco, Chevron</a:t>
            </a:r>
          </a:p>
          <a:p>
            <a:pPr lvl="0"/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Platshållare för innehåll 3"/>
          <p:cNvSpPr>
            <a:spLocks noGrp="1"/>
          </p:cNvSpPr>
          <p:nvPr>
            <p:ph sz="quarter" idx="4294967295"/>
          </p:nvPr>
        </p:nvSpPr>
        <p:spPr>
          <a:xfrm>
            <a:off x="1371600" y="1371600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v-S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20"/>
          <p:cNvGrpSpPr/>
          <p:nvPr/>
        </p:nvGrpSpPr>
        <p:grpSpPr>
          <a:xfrm>
            <a:off x="914400" y="1560513"/>
            <a:ext cx="4514850" cy="1295400"/>
            <a:chOff x="914400" y="3505200"/>
            <a:chExt cx="4514850" cy="1295400"/>
          </a:xfrm>
        </p:grpSpPr>
        <p:grpSp>
          <p:nvGrpSpPr>
            <p:cNvPr id="7" name="Grupp 15"/>
            <p:cNvGrpSpPr/>
            <p:nvPr/>
          </p:nvGrpSpPr>
          <p:grpSpPr>
            <a:xfrm>
              <a:off x="3714750" y="3657600"/>
              <a:ext cx="1714500" cy="1143000"/>
              <a:chOff x="4114800" y="4572000"/>
              <a:chExt cx="914400" cy="609600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4183063" y="4633912"/>
              <a:ext cx="757237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571500" imgH="355600" progId="Equation.3">
                      <p:embed/>
                    </p:oleObj>
                  </mc:Choice>
                  <mc:Fallback>
                    <p:oleObj name="Equation" r:id="rId2" imgW="571500" imgH="355600" progId="Equation.3">
                      <p:embed/>
                      <p:pic>
                        <p:nvPicPr>
                          <p:cNvPr id="9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3063" y="4633912"/>
                            <a:ext cx="757237" cy="47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ktangel 13"/>
              <p:cNvSpPr/>
              <p:nvPr/>
            </p:nvSpPr>
            <p:spPr>
              <a:xfrm>
                <a:off x="4114800" y="4572000"/>
                <a:ext cx="914400" cy="609600"/>
              </a:xfrm>
              <a:prstGeom prst="rect">
                <a:avLst/>
              </a:prstGeom>
              <a:noFill/>
              <a:ln>
                <a:solidFill>
                  <a:srgbClr val="C6491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ktangel 12"/>
            <p:cNvSpPr/>
            <p:nvPr/>
          </p:nvSpPr>
          <p:spPr>
            <a:xfrm>
              <a:off x="914400" y="3505200"/>
              <a:ext cx="25908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Rearrange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1" name="Rektangel 15"/>
          <p:cNvSpPr/>
          <p:nvPr/>
        </p:nvSpPr>
        <p:spPr>
          <a:xfrm>
            <a:off x="914400" y="5105400"/>
            <a:ext cx="792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PBR catalyst weight necessary to reduce the entering molar flow rate F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to molar flow rate F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2" name="Grupp 22"/>
          <p:cNvGrpSpPr/>
          <p:nvPr/>
        </p:nvGrpSpPr>
        <p:grpSpPr>
          <a:xfrm>
            <a:off x="914400" y="2971800"/>
            <a:ext cx="7315200" cy="1981200"/>
            <a:chOff x="914400" y="3008313"/>
            <a:chExt cx="7315200" cy="1981200"/>
          </a:xfrm>
        </p:grpSpPr>
        <p:grpSp>
          <p:nvGrpSpPr>
            <p:cNvPr id="13" name="Grupp 21"/>
            <p:cNvGrpSpPr/>
            <p:nvPr/>
          </p:nvGrpSpPr>
          <p:grpSpPr>
            <a:xfrm>
              <a:off x="914400" y="3008313"/>
              <a:ext cx="7315200" cy="1874838"/>
              <a:chOff x="914400" y="4953000"/>
              <a:chExt cx="7315200" cy="1874838"/>
            </a:xfrm>
          </p:grpSpPr>
          <p:graphicFrame>
            <p:nvGraphicFramePr>
              <p:cNvPr id="15" name="Object 9"/>
              <p:cNvGraphicFramePr>
                <a:graphicFrameLocks noChangeAspect="1"/>
              </p:cNvGraphicFramePr>
              <p:nvPr/>
            </p:nvGraphicFramePr>
            <p:xfrm>
              <a:off x="3646488" y="5629275"/>
              <a:ext cx="1851025" cy="1198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761760" imgH="495000" progId="Equation.3">
                      <p:embed/>
                    </p:oleObj>
                  </mc:Choice>
                  <mc:Fallback>
                    <p:oleObj name="Equation" r:id="rId4" imgW="761760" imgH="495000" progId="Equation.3">
                      <p:embed/>
                      <p:pic>
                        <p:nvPicPr>
                          <p:cNvPr id="15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6488" y="5629275"/>
                            <a:ext cx="1851025" cy="11985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4"/>
              <p:cNvSpPr/>
              <p:nvPr/>
            </p:nvSpPr>
            <p:spPr>
              <a:xfrm>
                <a:off x="914400" y="4953000"/>
                <a:ext cx="73152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The integral form to find the catalyst weight is:</a:t>
                </a:r>
              </a:p>
            </p:txBody>
          </p:sp>
        </p:grpSp>
        <p:sp>
          <p:nvSpPr>
            <p:cNvPr id="14" name="Rektangel 16"/>
            <p:cNvSpPr/>
            <p:nvPr/>
          </p:nvSpPr>
          <p:spPr>
            <a:xfrm>
              <a:off x="3581400" y="3617913"/>
              <a:ext cx="20574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600" y="2061648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2" y="2015094"/>
          <a:ext cx="6629400" cy="4874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2000" b="1" dirty="0" err="1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err="1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337"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337"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169"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169"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1401246"/>
            <a:ext cx="848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The GMBE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applied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four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major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reactor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types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v-SE" sz="2600" dirty="0">
                <a:latin typeface="Arial" pitchFamily="34" charset="0"/>
                <a:cs typeface="Arial" pitchFamily="34" charset="0"/>
              </a:rPr>
              <a:t>(and the general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reaction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A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/>
              </a:rPr>
              <a:t>B)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22"/>
          <p:cNvGrpSpPr/>
          <p:nvPr/>
        </p:nvGrpSpPr>
        <p:grpSpPr>
          <a:xfrm>
            <a:off x="927102" y="3899559"/>
            <a:ext cx="4688602" cy="675485"/>
            <a:chOff x="342902" y="3471975"/>
            <a:chExt cx="4688602" cy="675485"/>
          </a:xfrm>
        </p:grpSpPr>
        <p:graphicFrame>
          <p:nvGraphicFramePr>
            <p:cNvPr id="152580" name="Object 4"/>
            <p:cNvGraphicFramePr>
              <a:graphicFrameLocks noChangeAspect="1"/>
            </p:cNvGraphicFramePr>
            <p:nvPr/>
          </p:nvGraphicFramePr>
          <p:xfrm>
            <a:off x="3530098" y="3471975"/>
            <a:ext cx="1501406" cy="675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74739" imgH="394404" progId="Equation.3">
                    <p:embed/>
                  </p:oleObj>
                </mc:Choice>
                <mc:Fallback>
                  <p:oleObj name="Equation" r:id="rId3" imgW="874739" imgH="394404" progId="Equation.3">
                    <p:embed/>
                    <p:pic>
                      <p:nvPicPr>
                        <p:cNvPr id="15258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098" y="3471975"/>
                          <a:ext cx="1501406" cy="675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8"/>
            <p:cNvSpPr/>
            <p:nvPr/>
          </p:nvSpPr>
          <p:spPr>
            <a:xfrm>
              <a:off x="342902" y="3471975"/>
              <a:ext cx="885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sv-SE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</a:p>
          </p:txBody>
        </p:sp>
      </p:grpSp>
      <p:grpSp>
        <p:nvGrpSpPr>
          <p:cNvPr id="6" name="Grupp 55"/>
          <p:cNvGrpSpPr/>
          <p:nvPr/>
        </p:nvGrpSpPr>
        <p:grpSpPr>
          <a:xfrm>
            <a:off x="927102" y="2613313"/>
            <a:ext cx="7823165" cy="1293023"/>
            <a:chOff x="927102" y="2613313"/>
            <a:chExt cx="7823165" cy="1293023"/>
          </a:xfrm>
        </p:grpSpPr>
        <p:grpSp>
          <p:nvGrpSpPr>
            <p:cNvPr id="7" name="Grupp 21"/>
            <p:cNvGrpSpPr/>
            <p:nvPr/>
          </p:nvGrpSpPr>
          <p:grpSpPr>
            <a:xfrm>
              <a:off x="927102" y="2794000"/>
              <a:ext cx="6372223" cy="920750"/>
              <a:chOff x="342902" y="2230952"/>
              <a:chExt cx="6372223" cy="920750"/>
            </a:xfrm>
          </p:grpSpPr>
          <p:graphicFrame>
            <p:nvGraphicFramePr>
              <p:cNvPr id="152578" name="Object 2"/>
              <p:cNvGraphicFramePr>
                <a:graphicFrameLocks noChangeAspect="1"/>
              </p:cNvGraphicFramePr>
              <p:nvPr/>
            </p:nvGraphicFramePr>
            <p:xfrm>
              <a:off x="1754188" y="2416690"/>
              <a:ext cx="1396698" cy="735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749047" imgH="393539" progId="Equation.3">
                      <p:embed/>
                    </p:oleObj>
                  </mc:Choice>
                  <mc:Fallback>
                    <p:oleObj name="Equation" r:id="rId5" imgW="749047" imgH="393539" progId="Equation.3">
                      <p:embed/>
                      <p:pic>
                        <p:nvPicPr>
                          <p:cNvPr id="152578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4188" y="2416690"/>
                            <a:ext cx="1396698" cy="735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79" name="Object 3"/>
              <p:cNvGraphicFramePr>
                <a:graphicFrameLocks noChangeAspect="1"/>
              </p:cNvGraphicFramePr>
              <p:nvPr/>
            </p:nvGraphicFramePr>
            <p:xfrm>
              <a:off x="5300663" y="2230952"/>
              <a:ext cx="1414462" cy="920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61724" imgH="494956" progId="Equation.3">
                      <p:embed/>
                    </p:oleObj>
                  </mc:Choice>
                  <mc:Fallback>
                    <p:oleObj name="Equation" r:id="rId7" imgW="761724" imgH="494956" progId="Equation.3">
                      <p:embed/>
                      <p:pic>
                        <p:nvPicPr>
                          <p:cNvPr id="152579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0663" y="2230952"/>
                            <a:ext cx="1414462" cy="920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ktangel 16"/>
              <p:cNvSpPr/>
              <p:nvPr/>
            </p:nvSpPr>
            <p:spPr>
              <a:xfrm>
                <a:off x="342902" y="2448423"/>
                <a:ext cx="8402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endParaRPr lang="sv-SE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upp 41"/>
            <p:cNvGrpSpPr/>
            <p:nvPr/>
          </p:nvGrpSpPr>
          <p:grpSpPr>
            <a:xfrm>
              <a:off x="7333860" y="2613313"/>
              <a:ext cx="1416407" cy="1293023"/>
              <a:chOff x="7478184" y="572549"/>
              <a:chExt cx="1624337" cy="1482839"/>
            </a:xfrm>
          </p:grpSpPr>
          <p:cxnSp>
            <p:nvCxnSpPr>
              <p:cNvPr id="37" name="Rak 36"/>
              <p:cNvCxnSpPr/>
              <p:nvPr/>
            </p:nvCxnSpPr>
            <p:spPr>
              <a:xfrm rot="16200000" flipH="1">
                <a:off x="7512698" y="1164999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37"/>
              <p:cNvCxnSpPr/>
              <p:nvPr/>
            </p:nvCxnSpPr>
            <p:spPr>
              <a:xfrm rot="10800000" flipH="1">
                <a:off x="8039936" y="1692242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ihandsfigur 38"/>
              <p:cNvSpPr/>
              <p:nvPr/>
            </p:nvSpPr>
            <p:spPr>
              <a:xfrm>
                <a:off x="8032556" y="872094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textruta 39"/>
              <p:cNvSpPr txBox="1"/>
              <p:nvPr/>
            </p:nvSpPr>
            <p:spPr>
              <a:xfrm>
                <a:off x="7478184" y="572549"/>
                <a:ext cx="61563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N</a:t>
                </a:r>
                <a:r>
                  <a:rPr lang="sv-SE" sz="2000" baseline="-25000" dirty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ruta 40"/>
              <p:cNvSpPr txBox="1"/>
              <p:nvPr/>
            </p:nvSpPr>
            <p:spPr>
              <a:xfrm>
                <a:off x="8438405" y="1596542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</p:grpSp>
      </p:grpSp>
      <p:grpSp>
        <p:nvGrpSpPr>
          <p:cNvPr id="10" name="Grupp 56"/>
          <p:cNvGrpSpPr/>
          <p:nvPr/>
        </p:nvGrpSpPr>
        <p:grpSpPr>
          <a:xfrm>
            <a:off x="939802" y="4270659"/>
            <a:ext cx="7850609" cy="1293023"/>
            <a:chOff x="939802" y="4270659"/>
            <a:chExt cx="7850609" cy="1293023"/>
          </a:xfrm>
        </p:grpSpPr>
        <p:grpSp>
          <p:nvGrpSpPr>
            <p:cNvPr id="11" name="Grupp 23"/>
            <p:cNvGrpSpPr/>
            <p:nvPr/>
          </p:nvGrpSpPr>
          <p:grpSpPr>
            <a:xfrm>
              <a:off x="939802" y="4475163"/>
              <a:ext cx="6313486" cy="898525"/>
              <a:chOff x="355602" y="4403172"/>
              <a:chExt cx="6313486" cy="898525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727202" y="4558348"/>
              <a:ext cx="1024171" cy="6371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572052" imgH="355600" progId="Equation.3">
                      <p:embed/>
                    </p:oleObj>
                  </mc:Choice>
                  <mc:Fallback>
                    <p:oleObj name="Equation" r:id="rId9" imgW="572052" imgH="355600" progId="Equation.3">
                      <p:embed/>
                      <p:pic>
                        <p:nvPicPr>
                          <p:cNvPr id="9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4558348"/>
                            <a:ext cx="1024171" cy="6371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327650" y="4403172"/>
              <a:ext cx="1341438" cy="89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36370" imgH="494956" progId="Equation.3">
                      <p:embed/>
                    </p:oleObj>
                  </mc:Choice>
                  <mc:Fallback>
                    <p:oleObj name="Equation" r:id="rId11" imgW="736370" imgH="494956" progId="Equation.3">
                      <p:embed/>
                      <p:pic>
                        <p:nvPicPr>
                          <p:cNvPr id="152582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650" y="4403172"/>
                            <a:ext cx="1341438" cy="898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Rektangel 19"/>
              <p:cNvSpPr/>
              <p:nvPr/>
            </p:nvSpPr>
            <p:spPr>
              <a:xfrm>
                <a:off x="355602" y="455834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12" name="Grupp 48"/>
            <p:cNvGrpSpPr/>
            <p:nvPr/>
          </p:nvGrpSpPr>
          <p:grpSpPr>
            <a:xfrm>
              <a:off x="7395050" y="4270659"/>
              <a:ext cx="1395361" cy="1293023"/>
              <a:chOff x="7722453" y="685800"/>
              <a:chExt cx="1600201" cy="1482839"/>
            </a:xfrm>
          </p:grpSpPr>
          <p:cxnSp>
            <p:nvCxnSpPr>
              <p:cNvPr id="44" name="Rak 43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44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ihandsfigur 45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>
                <a:off x="8658539" y="1709793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grpSp>
        <p:nvGrpSpPr>
          <p:cNvPr id="13" name="Grupp 57"/>
          <p:cNvGrpSpPr/>
          <p:nvPr/>
        </p:nvGrpSpPr>
        <p:grpSpPr>
          <a:xfrm>
            <a:off x="939802" y="5510098"/>
            <a:ext cx="7859160" cy="1600798"/>
            <a:chOff x="939802" y="5510098"/>
            <a:chExt cx="7859160" cy="1600798"/>
          </a:xfrm>
        </p:grpSpPr>
        <p:grpSp>
          <p:nvGrpSpPr>
            <p:cNvPr id="14" name="Grupp 24"/>
            <p:cNvGrpSpPr/>
            <p:nvPr/>
          </p:nvGrpSpPr>
          <p:grpSpPr>
            <a:xfrm>
              <a:off x="939802" y="5608638"/>
              <a:ext cx="6364286" cy="895350"/>
              <a:chOff x="355602" y="5502781"/>
              <a:chExt cx="6364286" cy="895350"/>
            </a:xfrm>
          </p:grpSpPr>
          <p:graphicFrame>
            <p:nvGraphicFramePr>
              <p:cNvPr id="19463" name="Object 7"/>
              <p:cNvGraphicFramePr>
                <a:graphicFrameLocks noChangeAspect="1"/>
              </p:cNvGraphicFramePr>
              <p:nvPr/>
            </p:nvGraphicFramePr>
            <p:xfrm>
              <a:off x="1727202" y="5691668"/>
              <a:ext cx="1024171" cy="6376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572052" imgH="355600" progId="Equation.3">
                      <p:embed/>
                    </p:oleObj>
                  </mc:Choice>
                  <mc:Fallback>
                    <p:oleObj name="Equation" r:id="rId13" imgW="572052" imgH="355600" progId="Equation.3">
                      <p:embed/>
                      <p:pic>
                        <p:nvPicPr>
                          <p:cNvPr id="19463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5691668"/>
                            <a:ext cx="1024171" cy="6376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64" name="Object 8"/>
              <p:cNvGraphicFramePr>
                <a:graphicFrameLocks noChangeAspect="1"/>
              </p:cNvGraphicFramePr>
              <p:nvPr/>
            </p:nvGraphicFramePr>
            <p:xfrm>
              <a:off x="5338763" y="5502781"/>
              <a:ext cx="1381125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761724" imgH="494956" progId="Equation.3">
                      <p:embed/>
                    </p:oleObj>
                  </mc:Choice>
                  <mc:Fallback>
                    <p:oleObj name="Equation" r:id="rId15" imgW="761724" imgH="494956" progId="Equation.3">
                      <p:embed/>
                      <p:pic>
                        <p:nvPicPr>
                          <p:cNvPr id="19464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8763" y="5502781"/>
                            <a:ext cx="1381125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ktangel 20"/>
              <p:cNvSpPr/>
              <p:nvPr/>
            </p:nvSpPr>
            <p:spPr>
              <a:xfrm>
                <a:off x="355602" y="5619690"/>
                <a:ext cx="713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>
                    <a:solidFill>
                      <a:srgbClr val="00B050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PBR</a:t>
                </a:r>
              </a:p>
            </p:txBody>
          </p:sp>
        </p:grpSp>
        <p:grpSp>
          <p:nvGrpSpPr>
            <p:cNvPr id="15" name="Grupp 49"/>
            <p:cNvGrpSpPr/>
            <p:nvPr/>
          </p:nvGrpSpPr>
          <p:grpSpPr>
            <a:xfrm>
              <a:off x="7403602" y="5510098"/>
              <a:ext cx="1395360" cy="1600798"/>
              <a:chOff x="7722453" y="685800"/>
              <a:chExt cx="1600201" cy="1835796"/>
            </a:xfrm>
          </p:grpSpPr>
          <p:cxnSp>
            <p:nvCxnSpPr>
              <p:cNvPr id="51" name="Rak 50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51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ihandsfigur 52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textruta 53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ruta 54"/>
              <p:cNvSpPr txBox="1"/>
              <p:nvPr/>
            </p:nvSpPr>
            <p:spPr>
              <a:xfrm>
                <a:off x="8658539" y="1709792"/>
                <a:ext cx="464881" cy="8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W</a:t>
                </a:r>
              </a:p>
            </p:txBody>
          </p:sp>
        </p:grp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Reactor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Summary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81428F-524C-472F-8BB5-F2B38AB3AFAC}"/>
              </a:ext>
            </a:extLst>
          </p:cNvPr>
          <p:cNvSpPr/>
          <p:nvPr/>
        </p:nvSpPr>
        <p:spPr>
          <a:xfrm>
            <a:off x="6761247" y="4982720"/>
            <a:ext cx="165048" cy="297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Reactors with Heat Effects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124200"/>
            <a:ext cx="7772400" cy="1371600"/>
          </a:xfrm>
        </p:spPr>
        <p:txBody>
          <a:bodyPr/>
          <a:lstStyle/>
          <a:p>
            <a:r>
              <a:rPr lang="sv-SE" dirty="0">
                <a:latin typeface="Arial" pitchFamily="34" charset="0"/>
                <a:cs typeface="Arial" pitchFamily="34" charset="0"/>
              </a:rPr>
              <a:t>Propylene glycol is produced by the hydrolysis of propylene oxide: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14"/>
          <p:cNvGrpSpPr/>
          <p:nvPr/>
        </p:nvGrpSpPr>
        <p:grpSpPr>
          <a:xfrm>
            <a:off x="838200" y="4737100"/>
            <a:ext cx="7514930" cy="1054100"/>
            <a:chOff x="1295400" y="5562600"/>
            <a:chExt cx="5341938" cy="74930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295400" y="5562600"/>
            <a:ext cx="534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149600" imgH="215900" progId="Equation.3">
                    <p:embed/>
                  </p:oleObj>
                </mc:Choice>
                <mc:Fallback>
                  <p:oleObj name="Equation" r:id="rId2" imgW="3149600" imgH="215900" progId="Equation.3">
                    <p:embed/>
                    <p:pic>
                      <p:nvPicPr>
                        <p:cNvPr id="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562600"/>
                          <a:ext cx="53419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676400" y="6096000"/>
            <a:ext cx="23749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700" imgH="127000" progId="Equation.3">
                    <p:embed/>
                  </p:oleObj>
                </mc:Choice>
                <mc:Fallback>
                  <p:oleObj name="Equation" r:id="rId4" imgW="139700" imgH="127000" progId="Equation.3">
                    <p:embed/>
                    <p:pic>
                      <p:nvPicPr>
                        <p:cNvPr id="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6096000"/>
                          <a:ext cx="23749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4802187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66700" imgH="127000" progId="Equation.3">
                    <p:embed/>
                  </p:oleObj>
                </mc:Choice>
                <mc:Fallback>
                  <p:oleObj name="Equation" r:id="rId6" imgW="266700" imgH="127000" progId="Equation.3">
                    <p:embed/>
                    <p:pic>
                      <p:nvPicPr>
                        <p:cNvPr id="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2187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5486400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66700" imgH="127000" progId="Equation.3">
                    <p:embed/>
                  </p:oleObj>
                </mc:Choice>
                <mc:Fallback>
                  <p:oleObj name="Equation" r:id="rId8" imgW="266700" imgH="127000" progId="Equation.3">
                    <p:embed/>
                    <p:pic>
                      <p:nvPicPr>
                        <p:cNvPr id="1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Rak 9"/>
            <p:cNvCxnSpPr/>
            <p:nvPr/>
          </p:nvCxnSpPr>
          <p:spPr>
            <a:xfrm rot="16200000" flipH="1">
              <a:off x="15240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0"/>
            <p:cNvCxnSpPr/>
            <p:nvPr/>
          </p:nvCxnSpPr>
          <p:spPr>
            <a:xfrm flipH="1">
              <a:off x="19812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rot="5400000">
              <a:off x="4876800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rot="5400000">
              <a:off x="5563394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latshållare för innehåll 2"/>
          <p:cNvSpPr txBox="1">
            <a:spLocks/>
          </p:cNvSpPr>
          <p:nvPr/>
        </p:nvSpPr>
        <p:spPr>
          <a:xfrm>
            <a:off x="838200" y="1981200"/>
            <a:ext cx="73152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Production of Propylene Glycol in an Adiabatic 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CSTR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thermometer.svg.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3400" y="685800"/>
            <a:ext cx="673608" cy="1981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228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52BD"/>
                </a:solidFill>
                <a:latin typeface="Arial"/>
                <a:cs typeface="Arial"/>
              </a:rPr>
              <a:t>Fast Forward to the 10</a:t>
            </a:r>
            <a:r>
              <a:rPr lang="en-US" baseline="30000" dirty="0">
                <a:solidFill>
                  <a:srgbClr val="0F52BD"/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rgbClr val="0F52BD"/>
                </a:solidFill>
                <a:latin typeface="Arial"/>
                <a:cs typeface="Arial"/>
              </a:rPr>
              <a:t> Week of the Course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8600" y="4164955"/>
            <a:ext cx="89154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What are the exit conversion X  and exit temperature T?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Solution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Let the reaction be represented by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A+B</a:t>
            </a:r>
            <a:r>
              <a:rPr lang="sv-SE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Wingdings"/>
              </a:rPr>
              <a:t>C</a:t>
            </a:r>
            <a:endParaRPr lang="en-US" sz="26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Bildobjekt 4" descr="prop_lec1.pd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21774" y="838199"/>
            <a:ext cx="6300452" cy="32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151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0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2590800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itchFamily="34" charset="0"/>
                <a:ea typeface="ＭＳ Ｐゴシック" charset="-128"/>
                <a:cs typeface="Arial" pitchFamily="34" charset="0"/>
              </a:rPr>
              <a:t>Propylene Glycol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28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52BD"/>
                </a:solidFill>
                <a:latin typeface="Arial"/>
                <a:cs typeface="Arial"/>
              </a:rPr>
              <a:t>Fast Forward to the 10</a:t>
            </a:r>
            <a:r>
              <a:rPr lang="en-US" baseline="30000" dirty="0">
                <a:solidFill>
                  <a:srgbClr val="0F52BD"/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rgbClr val="0F52BD"/>
                </a:solidFill>
                <a:latin typeface="Arial"/>
                <a:cs typeface="Arial"/>
              </a:rPr>
              <a:t> Week of the Course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1_mol_bal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5244220" cy="3200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51133"/>
            <a:ext cx="7543800" cy="34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3_stoich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6864350" cy="32966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7601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V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822449"/>
            <a:ext cx="5564298" cy="41211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199"/>
            <a:ext cx="7162800" cy="2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1066800"/>
            <a:ext cx="4345111" cy="31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05000"/>
            <a:ext cx="56763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924800" cy="609600"/>
          </a:xfrm>
          <a:prstGeom prst="rect">
            <a:avLst/>
          </a:prstGeom>
        </p:spPr>
      </p:pic>
      <p:pic>
        <p:nvPicPr>
          <p:cNvPr id="4" name="Bildobjekt 3" descr="XEB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905000"/>
            <a:ext cx="3970421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4918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subst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6019800" cy="952500"/>
          </a:xfrm>
          <a:prstGeom prst="rect">
            <a:avLst/>
          </a:prstGeom>
        </p:spPr>
      </p:pic>
      <p:pic>
        <p:nvPicPr>
          <p:cNvPr id="5" name="Bildobjekt 4" descr="XEB2_lec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999" y="3886200"/>
            <a:ext cx="3118273" cy="699770"/>
          </a:xfrm>
          <a:prstGeom prst="rect">
            <a:avLst/>
          </a:prstGeom>
        </p:spPr>
      </p:pic>
      <p:pic>
        <p:nvPicPr>
          <p:cNvPr id="6" name="Bildobjekt 5" descr="XEB3_lec3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5105400"/>
            <a:ext cx="2895600" cy="76338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8740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Evaluate  energy balance terms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oCSTRs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95400" y="990600"/>
            <a:ext cx="6781800" cy="48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1069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table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1917700"/>
            <a:ext cx="4191000" cy="3022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1892300" y="1117600"/>
            <a:ext cx="5359400" cy="4622800"/>
            <a:chOff x="1892300" y="1117600"/>
            <a:chExt cx="5359400" cy="4622800"/>
          </a:xfrm>
        </p:grpSpPr>
        <p:sp>
          <p:nvSpPr>
            <p:cNvPr id="62467" name="Line 3"/>
            <p:cNvSpPr>
              <a:spLocks noChangeShapeType="1"/>
            </p:cNvSpPr>
            <p:nvPr/>
          </p:nvSpPr>
          <p:spPr bwMode="auto">
            <a:xfrm flipH="1">
              <a:off x="2590800" y="18288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5638800" y="18288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5" name="Bildobjekt 4" descr="conv_lec1.pd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300" y="1117600"/>
              <a:ext cx="5359400" cy="4622800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 rot="5400000">
              <a:off x="4000500" y="3543300"/>
              <a:ext cx="32766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/>
            <p:nvPr/>
          </p:nvCxnSpPr>
          <p:spPr>
            <a:xfrm>
              <a:off x="2514600" y="1905000"/>
              <a:ext cx="32004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</a:t>
            </a:r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We have applied our CRE algorithm to calculate the Conversion (X=0.84) and Temperature (T=614 °R) in a 300 gallon </a:t>
            </a:r>
            <a:r>
              <a:rPr lang="sv-S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dirty="0">
                <a:latin typeface="Arial" pitchFamily="34" charset="0"/>
                <a:cs typeface="Arial" pitchFamily="34" charset="0"/>
              </a:rPr>
              <a:t> operated adiabatically. </a:t>
            </a:r>
          </a:p>
        </p:txBody>
      </p:sp>
      <p:grpSp>
        <p:nvGrpSpPr>
          <p:cNvPr id="20" name="Grupp 14"/>
          <p:cNvGrpSpPr/>
          <p:nvPr/>
        </p:nvGrpSpPr>
        <p:grpSpPr>
          <a:xfrm>
            <a:off x="1828800" y="3048000"/>
            <a:ext cx="5943600" cy="3159443"/>
            <a:chOff x="914400" y="3276600"/>
            <a:chExt cx="5943600" cy="3159443"/>
          </a:xfrm>
        </p:grpSpPr>
        <p:grpSp>
          <p:nvGrpSpPr>
            <p:cNvPr id="21" name="Grupp 31"/>
            <p:cNvGrpSpPr/>
            <p:nvPr/>
          </p:nvGrpSpPr>
          <p:grpSpPr>
            <a:xfrm>
              <a:off x="914400" y="3276600"/>
              <a:ext cx="5943600" cy="3159443"/>
              <a:chOff x="1524000" y="3276600"/>
              <a:chExt cx="5943600" cy="3159443"/>
            </a:xfrm>
          </p:grpSpPr>
          <p:sp>
            <p:nvSpPr>
              <p:cNvPr id="23" name="Cylinder 8"/>
              <p:cNvSpPr/>
              <p:nvPr/>
            </p:nvSpPr>
            <p:spPr>
              <a:xfrm>
                <a:off x="2514600" y="4114800"/>
                <a:ext cx="2362200" cy="20574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Vinklad  10"/>
              <p:cNvCxnSpPr/>
              <p:nvPr/>
            </p:nvCxnSpPr>
            <p:spPr>
              <a:xfrm>
                <a:off x="2133600" y="3733800"/>
                <a:ext cx="1371600" cy="685800"/>
              </a:xfrm>
              <a:prstGeom prst="bentConnector3">
                <a:avLst>
                  <a:gd name="adj1" fmla="val 100617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k pil 17"/>
              <p:cNvCxnSpPr/>
              <p:nvPr/>
            </p:nvCxnSpPr>
            <p:spPr>
              <a:xfrm flipV="1">
                <a:off x="4876800" y="5791200"/>
                <a:ext cx="15240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ruta 19"/>
              <p:cNvSpPr txBox="1"/>
              <p:nvPr/>
            </p:nvSpPr>
            <p:spPr>
              <a:xfrm>
                <a:off x="5029200" y="5181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X=0.84</a:t>
                </a:r>
              </a:p>
            </p:txBody>
          </p:sp>
          <p:sp>
            <p:nvSpPr>
              <p:cNvPr id="27" name="textruta 20"/>
              <p:cNvSpPr txBox="1"/>
              <p:nvPr/>
            </p:nvSpPr>
            <p:spPr>
              <a:xfrm>
                <a:off x="5029200" y="5943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T=614 °R</a:t>
                </a:r>
              </a:p>
            </p:txBody>
          </p:sp>
          <p:sp>
            <p:nvSpPr>
              <p:cNvPr id="28" name="textruta 21"/>
              <p:cNvSpPr txBox="1"/>
              <p:nvPr/>
            </p:nvSpPr>
            <p:spPr>
              <a:xfrm>
                <a:off x="1524000" y="3276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T=535 °R</a:t>
                </a:r>
              </a:p>
            </p:txBody>
          </p:sp>
          <p:sp>
            <p:nvSpPr>
              <p:cNvPr id="29" name="Ellips 22"/>
              <p:cNvSpPr/>
              <p:nvPr/>
            </p:nvSpPr>
            <p:spPr>
              <a:xfrm>
                <a:off x="32766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Ellips 23"/>
              <p:cNvSpPr/>
              <p:nvPr/>
            </p:nvSpPr>
            <p:spPr>
              <a:xfrm>
                <a:off x="38862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Rak 25"/>
              <p:cNvCxnSpPr>
                <a:endCxn id="30" idx="2"/>
              </p:cNvCxnSpPr>
              <p:nvPr/>
            </p:nvCxnSpPr>
            <p:spPr>
              <a:xfrm rot="5400000">
                <a:off x="2952750" y="4210050"/>
                <a:ext cx="1943100" cy="76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ruta 13"/>
            <p:cNvSpPr txBox="1"/>
            <p:nvPr/>
          </p:nvSpPr>
          <p:spPr>
            <a:xfrm>
              <a:off x="2438400" y="5486400"/>
              <a:ext cx="182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>
                  <a:latin typeface="Arial" pitchFamily="34" charset="0"/>
                  <a:cs typeface="Arial" pitchFamily="34" charset="0"/>
                </a:rPr>
                <a:t>A+B</a:t>
              </a:r>
              <a:r>
                <a:rPr lang="sv-SE" sz="2600" dirty="0">
                  <a:latin typeface="Arial" pitchFamily="34" charset="0"/>
                  <a:cs typeface="Arial" pitchFamily="34" charset="0"/>
                  <a:sym typeface="Wingdings"/>
                </a:rPr>
                <a:t>C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Keeping Up</a:t>
            </a:r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topics do not build upon one another.</a:t>
            </a: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Filtration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Distillation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Adsorption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Separations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Reaction Engineering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46125" y="55276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>
              <a:solidFill>
                <a:schemeClr val="tx1"/>
              </a:solidFill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topics build upon one another.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390899" y="38887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90899" y="32791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 dirty="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390899" y="2669595"/>
            <a:ext cx="2569633" cy="91180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390899" y="2057400"/>
            <a:ext cx="2569633" cy="911805"/>
          </a:xfrm>
          <a:prstGeom prst="cube">
            <a:avLst>
              <a:gd name="adj" fmla="val 25000"/>
            </a:avLst>
          </a:prstGeom>
          <a:solidFill>
            <a:srgbClr val="FFE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latin typeface="Arial" pitchFamily="34" charset="0"/>
              <a:cs typeface="Perpetua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390899" y="14503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90898" y="5199221"/>
            <a:ext cx="29337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CRE Algorithm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057400" y="28956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Be careful not to cut corners on any of the 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CRE building blocks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while learning this material!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5400000">
            <a:off x="6019800" y="2057400"/>
            <a:ext cx="685800" cy="25146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 rot="5400000">
            <a:off x="4114800" y="1295400"/>
            <a:ext cx="609600" cy="24384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91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Otherwise, your Algorithm becomes unstable.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0" grpId="0" animBg="1"/>
      <p:bldP spid="101381" grpId="0" animBg="1"/>
      <p:bldP spid="10138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End of </a:t>
            </a:r>
            <a:r>
              <a:rPr lang="sv-SE" b="1" dirty="0" err="1"/>
              <a:t>Lecture</a:t>
            </a:r>
            <a:r>
              <a:rPr lang="sv-SE" b="1" dirty="0"/>
              <a:t>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381000" y="2819400"/>
            <a:ext cx="4800600" cy="3883400"/>
            <a:chOff x="457200" y="3066694"/>
            <a:chExt cx="4495800" cy="3566356"/>
          </a:xfrm>
        </p:grpSpPr>
        <p:pic>
          <p:nvPicPr>
            <p:cNvPr id="36660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66694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ruta 25"/>
            <p:cNvSpPr txBox="1"/>
            <p:nvPr/>
          </p:nvSpPr>
          <p:spPr>
            <a:xfrm>
              <a:off x="457200" y="6336268"/>
              <a:ext cx="4495800" cy="29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404290" y="76200"/>
            <a:ext cx="4091510" cy="1770965"/>
            <a:chOff x="404290" y="76200"/>
            <a:chExt cx="4091510" cy="1770965"/>
          </a:xfrm>
        </p:grpSpPr>
        <p:pic>
          <p:nvPicPr>
            <p:cNvPr id="36659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ruta 28"/>
            <p:cNvSpPr txBox="1"/>
            <p:nvPr/>
          </p:nvSpPr>
          <p:spPr>
            <a:xfrm>
              <a:off x="1219200" y="1524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Smog (Ch. 1)</a:t>
              </a: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6934200" y="4419600"/>
            <a:ext cx="1914525" cy="2295267"/>
            <a:chOff x="6934200" y="4419600"/>
            <a:chExt cx="1914525" cy="2295267"/>
          </a:xfrm>
        </p:grpSpPr>
        <p:sp>
          <p:nvSpPr>
            <p:cNvPr id="22" name="textruta 21"/>
            <p:cNvSpPr txBox="1"/>
            <p:nvPr/>
          </p:nvSpPr>
          <p:spPr>
            <a:xfrm>
              <a:off x="7162800" y="6160869"/>
              <a:ext cx="144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sz="1500" dirty="0" err="1">
                  <a:latin typeface="Arial" pitchFamily="34" charset="0"/>
                  <a:cs typeface="Arial" pitchFamily="34" charset="0"/>
                </a:rPr>
                <a:t>Safety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sz="1500" dirty="0" err="1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sz="1500" dirty="0">
                  <a:latin typeface="Arial" pitchFamily="34" charset="0"/>
                  <a:cs typeface="Arial" pitchFamily="34" charset="0"/>
                </a:rPr>
                <a:t>. 11,12,13)</a:t>
              </a:r>
            </a:p>
          </p:txBody>
        </p:sp>
        <p:pic>
          <p:nvPicPr>
            <p:cNvPr id="3665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4419600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7"/>
          <p:cNvGrpSpPr/>
          <p:nvPr/>
        </p:nvGrpSpPr>
        <p:grpSpPr>
          <a:xfrm>
            <a:off x="5105400" y="4838700"/>
            <a:ext cx="1676400" cy="1887498"/>
            <a:chOff x="5105400" y="4838700"/>
            <a:chExt cx="1676400" cy="1887498"/>
          </a:xfrm>
        </p:grpSpPr>
        <p:sp>
          <p:nvSpPr>
            <p:cNvPr id="20" name="textruta 19"/>
            <p:cNvSpPr txBox="1"/>
            <p:nvPr/>
          </p:nvSpPr>
          <p:spPr>
            <a:xfrm>
              <a:off x="5105400" y="6172200"/>
              <a:ext cx="1676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Lubricant Design  (Ch. 9)</a:t>
              </a:r>
            </a:p>
          </p:txBody>
        </p:sp>
        <p:pic>
          <p:nvPicPr>
            <p:cNvPr id="3665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9"/>
          <p:cNvGrpSpPr/>
          <p:nvPr/>
        </p:nvGrpSpPr>
        <p:grpSpPr>
          <a:xfrm>
            <a:off x="6858000" y="2209800"/>
            <a:ext cx="1828800" cy="2154198"/>
            <a:chOff x="6858000" y="2209800"/>
            <a:chExt cx="1828800" cy="2154198"/>
          </a:xfrm>
        </p:grpSpPr>
        <p:sp>
          <p:nvSpPr>
            <p:cNvPr id="18" name="textruta 17"/>
            <p:cNvSpPr txBox="1"/>
            <p:nvPr/>
          </p:nvSpPr>
          <p:spPr>
            <a:xfrm>
              <a:off x="6858000" y="381000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(Ch. 8 DVD-ROM)</a:t>
              </a:r>
            </a:p>
          </p:txBody>
        </p:sp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8"/>
          <p:cNvGrpSpPr/>
          <p:nvPr/>
        </p:nvGrpSpPr>
        <p:grpSpPr>
          <a:xfrm>
            <a:off x="5133975" y="2352675"/>
            <a:ext cx="1524000" cy="2050792"/>
            <a:chOff x="5133975" y="2352675"/>
            <a:chExt cx="1524000" cy="2050792"/>
          </a:xfrm>
        </p:grpSpPr>
        <p:sp>
          <p:nvSpPr>
            <p:cNvPr id="24" name="textruta 23"/>
            <p:cNvSpPr txBox="1"/>
            <p:nvPr/>
          </p:nvSpPr>
          <p:spPr>
            <a:xfrm>
              <a:off x="5133975" y="3849469"/>
              <a:ext cx="152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Oil Recovery (Ch. 7)</a:t>
              </a:r>
            </a:p>
          </p:txBody>
        </p:sp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0"/>
          <p:cNvGrpSpPr/>
          <p:nvPr/>
        </p:nvGrpSpPr>
        <p:grpSpPr>
          <a:xfrm>
            <a:off x="4691666" y="152400"/>
            <a:ext cx="4258078" cy="2011233"/>
            <a:chOff x="4691666" y="152400"/>
            <a:chExt cx="4258078" cy="2011233"/>
          </a:xfrm>
        </p:grpSpPr>
        <p:sp>
          <p:nvSpPr>
            <p:cNvPr id="32" name="textruta 31"/>
            <p:cNvSpPr txBox="1"/>
            <p:nvPr/>
          </p:nvSpPr>
          <p:spPr>
            <a:xfrm>
              <a:off x="5867400" y="1840468"/>
              <a:ext cx="2743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Wetlands (Ch. 7 DVD-ROM)</a:t>
              </a:r>
            </a:p>
          </p:txBody>
        </p:sp>
        <p:pic>
          <p:nvPicPr>
            <p:cNvPr id="3666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2"/>
          <p:cNvGrpSpPr/>
          <p:nvPr/>
        </p:nvGrpSpPr>
        <p:grpSpPr>
          <a:xfrm>
            <a:off x="1371600" y="2069068"/>
            <a:ext cx="2667000" cy="1008965"/>
            <a:chOff x="1371600" y="1981200"/>
            <a:chExt cx="2667000" cy="1008965"/>
          </a:xfrm>
        </p:grpSpPr>
        <p:pic>
          <p:nvPicPr>
            <p:cNvPr id="3666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ruta 28"/>
            <p:cNvSpPr txBox="1"/>
            <p:nvPr/>
          </p:nvSpPr>
          <p:spPr>
            <a:xfrm>
              <a:off x="1371600" y="2667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Hippo Digestion (Ch. 2)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z="15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2" descr="SasolReactor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66800" y="1384358"/>
            <a:ext cx="6858000" cy="52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enicilliumChrysogenum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90600" y="1981200"/>
            <a:ext cx="68976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LA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35863" cy="331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0" y="2069068"/>
            <a:ext cx="4953000" cy="2243790"/>
            <a:chOff x="1371600" y="1981200"/>
            <a:chExt cx="2667000" cy="820926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ruta 28"/>
            <p:cNvSpPr txBox="1"/>
            <p:nvPr/>
          </p:nvSpPr>
          <p:spPr>
            <a:xfrm>
              <a:off x="1371600" y="2667000"/>
              <a:ext cx="2667000" cy="13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Hippo Digestion (Ch. 2)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30351"/>
            <a:ext cx="6793043" cy="53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  <p:pic>
        <p:nvPicPr>
          <p:cNvPr id="6" name="Picture 2" descr="h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1600200"/>
            <a:ext cx="7749110" cy="4724400"/>
            <a:chOff x="404290" y="76200"/>
            <a:chExt cx="4091510" cy="1817132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8"/>
            <p:cNvSpPr txBox="1"/>
            <p:nvPr/>
          </p:nvSpPr>
          <p:spPr>
            <a:xfrm>
              <a:off x="1219200" y="15240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Smog (Ch. 1)</a:t>
              </a:r>
            </a:p>
          </p:txBody>
        </p:sp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914400"/>
            <a:ext cx="7543800" cy="5454025"/>
            <a:chOff x="409876" y="3021769"/>
            <a:chExt cx="4495800" cy="3635299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21769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5"/>
            <p:cNvSpPr txBox="1"/>
            <p:nvPr/>
          </p:nvSpPr>
          <p:spPr>
            <a:xfrm>
              <a:off x="409876" y="6410895"/>
              <a:ext cx="4495800" cy="24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</a:p>
          </p:txBody>
        </p:sp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67400" y="2133600"/>
            <a:ext cx="2438400" cy="2502931"/>
            <a:chOff x="5133975" y="2352675"/>
            <a:chExt cx="1524000" cy="1902566"/>
          </a:xfrm>
        </p:grpSpPr>
        <p:sp>
          <p:nvSpPr>
            <p:cNvPr id="4" name="textruta 23"/>
            <p:cNvSpPr txBox="1"/>
            <p:nvPr/>
          </p:nvSpPr>
          <p:spPr>
            <a:xfrm>
              <a:off x="5133975" y="3974499"/>
              <a:ext cx="1524000" cy="28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Oil Recovery (Ch. 7)</a:t>
              </a: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33400" y="2133600"/>
            <a:ext cx="4953000" cy="2495047"/>
            <a:chOff x="4691666" y="152400"/>
            <a:chExt cx="4258078" cy="1981361"/>
          </a:xfrm>
        </p:grpSpPr>
        <p:sp>
          <p:nvSpPr>
            <p:cNvPr id="7" name="textruta 31"/>
            <p:cNvSpPr txBox="1"/>
            <p:nvPr/>
          </p:nvSpPr>
          <p:spPr>
            <a:xfrm>
              <a:off x="5867400" y="1840468"/>
              <a:ext cx="2743200" cy="29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Wetlands (Ch. 7 DVD-ROM)</a:t>
              </a: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4601" y="1828800"/>
            <a:ext cx="4114800" cy="3618131"/>
            <a:chOff x="6790267" y="2209800"/>
            <a:chExt cx="1828800" cy="2012639"/>
          </a:xfrm>
        </p:grpSpPr>
        <p:sp>
          <p:nvSpPr>
            <p:cNvPr id="4" name="textruta 17"/>
            <p:cNvSpPr txBox="1"/>
            <p:nvPr/>
          </p:nvSpPr>
          <p:spPr>
            <a:xfrm>
              <a:off x="6790267" y="3862908"/>
              <a:ext cx="1828800" cy="35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(Ch. 8 DVD-ROM)</a:t>
              </a: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http://www.umich.edu/~elements/6e/</a:t>
            </a:r>
            <a:endParaRPr lang="sv-S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Materials on the Web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38400" y="1981199"/>
            <a:ext cx="4038600" cy="3038175"/>
            <a:chOff x="5105400" y="4838700"/>
            <a:chExt cx="1676400" cy="1518038"/>
          </a:xfrm>
        </p:grpSpPr>
        <p:sp>
          <p:nvSpPr>
            <p:cNvPr id="4" name="textruta 19"/>
            <p:cNvSpPr txBox="1"/>
            <p:nvPr/>
          </p:nvSpPr>
          <p:spPr>
            <a:xfrm>
              <a:off x="5105400" y="6172200"/>
              <a:ext cx="1676400" cy="184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Lubricant Design  (Ch. 9)</a:t>
              </a: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1600200"/>
            <a:ext cx="5486400" cy="3846729"/>
            <a:chOff x="6934200" y="4505325"/>
            <a:chExt cx="1914525" cy="2112787"/>
          </a:xfrm>
        </p:grpSpPr>
        <p:sp>
          <p:nvSpPr>
            <p:cNvPr id="4" name="textruta 21"/>
            <p:cNvSpPr txBox="1"/>
            <p:nvPr/>
          </p:nvSpPr>
          <p:spPr>
            <a:xfrm>
              <a:off x="7146925" y="6263120"/>
              <a:ext cx="1447800" cy="35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dirty="0" err="1">
                  <a:latin typeface="Arial" pitchFamily="34" charset="0"/>
                  <a:cs typeface="Arial" pitchFamily="34" charset="0"/>
                </a:rPr>
                <a:t>Safety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dirty="0" err="1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dirty="0">
                  <a:latin typeface="Arial" pitchFamily="34" charset="0"/>
                  <a:cs typeface="Arial" pitchFamily="34" charset="0"/>
                </a:rPr>
                <a:t>. 11,12,13)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4505325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Begin CRE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(CRE) is the field that studies the rates and mechanisms of chemical reactions and the design of the reactors in which they take place.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chemical species is said to have reacted when it has lost its chemical identity.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identity of a chemical species is determined by the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kind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that species’ atoms.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chemical species is said to have reacted when it has lost its chemical identity.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There are three ways for a species to loose its identity: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1.  Decomposition</a:t>
            </a:r>
            <a:r>
              <a:rPr lang="sv-SE" dirty="0">
                <a:latin typeface="Arial" pitchFamily="34" charset="0"/>
                <a:cs typeface="Arial" pitchFamily="34" charset="0"/>
              </a:rPr>
              <a:t> 	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+ 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C=CH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514350" lvl="0" indent="-514350">
              <a:buNone/>
            </a:pPr>
            <a:r>
              <a:rPr lang="sv-SE" b="1" dirty="0">
                <a:latin typeface="Arial" pitchFamily="34" charset="0"/>
                <a:cs typeface="Arial" pitchFamily="34" charset="0"/>
              </a:rPr>
              <a:t>2.  Combination 		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N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+ O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2 NO</a:t>
            </a:r>
          </a:p>
          <a:p>
            <a:pPr marL="514350" lvl="0" indent="-514350">
              <a:buNone/>
            </a:pPr>
            <a:r>
              <a:rPr lang="sv-SE" b="1" dirty="0">
                <a:latin typeface="Arial" pitchFamily="34" charset="0"/>
                <a:cs typeface="Arial" pitchFamily="34" charset="0"/>
              </a:rPr>
              <a:t>3.  Isomerization 	   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CH=CH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=C(CH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)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endParaRPr lang="sv-SE" i="1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5467</TotalTime>
  <Words>1485</Words>
  <Application>Microsoft Office PowerPoint</Application>
  <PresentationFormat>On-screen Show (4:3)</PresentationFormat>
  <Paragraphs>358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Franklin Gothic Book</vt:lpstr>
      <vt:lpstr>Perpetua</vt:lpstr>
      <vt:lpstr>Wingdings 2</vt:lpstr>
      <vt:lpstr>Lecture_1_draft_yellow</vt:lpstr>
      <vt:lpstr>Equation</vt:lpstr>
      <vt:lpstr>Lecture 1</vt:lpstr>
      <vt:lpstr>Lecture 1 </vt:lpstr>
      <vt:lpstr>Chemical Reaction Engineering</vt:lpstr>
      <vt:lpstr>PowerPoint Presentation</vt:lpstr>
      <vt:lpstr>PowerPoint Presentation</vt:lpstr>
      <vt:lpstr>Materials on the Web</vt:lpstr>
      <vt:lpstr>Let’s Begin CRE</vt:lpstr>
      <vt:lpstr>Chemical Identity</vt:lpstr>
      <vt:lpstr>Chemical Identity</vt:lpstr>
      <vt:lpstr>Reaction Rate</vt:lpstr>
      <vt:lpstr>Reaction Rate</vt:lpstr>
      <vt:lpstr>Reaction Rate</vt:lpstr>
      <vt:lpstr>Reaction Rate</vt:lpstr>
      <vt:lpstr>Reaction Rate</vt:lpstr>
      <vt:lpstr>General Mole Balances</vt:lpstr>
      <vt:lpstr>General Mole Balances</vt:lpstr>
      <vt:lpstr>General Mole Balances</vt:lpstr>
      <vt:lpstr>General Mole Balances</vt:lpstr>
      <vt:lpstr>Batch Reactor - Mole Balances</vt:lpstr>
      <vt:lpstr>Batch Reactor - Mole Balances</vt:lpstr>
      <vt:lpstr>Batch Reactor - Mole Balances</vt:lpstr>
      <vt:lpstr>CSTR - Mole Balances</vt:lpstr>
      <vt:lpstr>CSTR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Packed Bed Reactor - Mole Balances</vt:lpstr>
      <vt:lpstr>Packed Bed Reactor - Mole Balances</vt:lpstr>
      <vt:lpstr>Reactor Mole Balances Summary</vt:lpstr>
      <vt:lpstr>Reactors with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Keeping Up</vt:lpstr>
      <vt:lpstr>Separations</vt:lpstr>
      <vt:lpstr>Reaction Engineering</vt:lpstr>
      <vt:lpstr>PowerPoint Presentation</vt:lpstr>
      <vt:lpstr>PowerPoint Presentation</vt:lpstr>
      <vt:lpstr>PowerPoint Presentation</vt:lpstr>
      <vt:lpstr>End of Lecture 1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Arthur Shih</dc:creator>
  <cp:lastModifiedBy>Arav Agarwal</cp:lastModifiedBy>
  <cp:revision>206</cp:revision>
  <dcterms:created xsi:type="dcterms:W3CDTF">2010-08-03T19:10:57Z</dcterms:created>
  <dcterms:modified xsi:type="dcterms:W3CDTF">2021-01-19T17:51:40Z</dcterms:modified>
</cp:coreProperties>
</file>