
<file path=[Content_Types].xml><?xml version="1.0" encoding="utf-8"?>
<Types xmlns="http://schemas.openxmlformats.org/package/2006/content-types">
  <Default Extension="xml" ContentType="application/xml"/>
  <Default Extension="doc" ContentType="application/msword"/>
  <Default Extension="png" ContentType="image/png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notesSlides/notesSlide2.xml" ContentType="application/vnd.openxmlformats-officedocument.presentationml.notesSlide+xml"/>
  <Override PartName="/ppt/embeddings/oleObject6.bin" ContentType="application/vnd.openxmlformats-officedocument.oleObject"/>
  <Override PartName="/ppt/notesSlides/notesSlide3.xml" ContentType="application/vnd.openxmlformats-officedocument.presentationml.notesSlide+xml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notesSlides/notesSlide4.xml" ContentType="application/vnd.openxmlformats-officedocument.presentationml.notesSlide+xml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notesSlides/notesSlide5.xml" ContentType="application/vnd.openxmlformats-officedocument.presentationml.notesSlide+xml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notesSlides/notesSlide6.xml" ContentType="application/vnd.openxmlformats-officedocument.presentationml.notesSlide+xml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notesSlides/notesSlide7.xml" ContentType="application/vnd.openxmlformats-officedocument.presentationml.notesSlide+xml"/>
  <Override PartName="/ppt/embeddings/oleObject16.bin" ContentType="application/vnd.openxmlformats-officedocument.oleObject"/>
  <Override PartName="/ppt/notesSlides/notesSlide8.xml" ContentType="application/vnd.openxmlformats-officedocument.presentationml.notesSlide+xml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notesSlides/notesSlide9.xml" ContentType="application/vnd.openxmlformats-officedocument.presentationml.notesSlide+xml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embeddings/oleObject25.bin" ContentType="application/vnd.openxmlformats-officedocument.oleObject"/>
  <Override PartName="/ppt/notesSlides/notesSlide15.xml" ContentType="application/vnd.openxmlformats-officedocument.presentationml.notesSlide+xml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notesSlides/notesSlide16.xml" ContentType="application/vnd.openxmlformats-officedocument.presentationml.notesSlide+xml"/>
  <Override PartName="/ppt/embeddings/Microsoft_Equation7.bin" ContentType="application/vnd.openxmlformats-officedocument.oleObject"/>
  <Override PartName="/ppt/embeddings/Microsoft_Equation8.bin" ContentType="application/vnd.openxmlformats-officedocument.oleObject"/>
  <Override PartName="/ppt/embeddings/Microsoft_Equation9.bin" ContentType="application/vnd.openxmlformats-officedocument.oleObject"/>
  <Override PartName="/ppt/notesSlides/notesSlide17.xml" ContentType="application/vnd.openxmlformats-officedocument.presentationml.notesSlide+xml"/>
  <Override PartName="/ppt/embeddings/oleObject30.bin" ContentType="application/vnd.openxmlformats-officedocument.oleObject"/>
  <Override PartName="/ppt/embeddings/Microsoft_Equation10.bin" ContentType="application/vnd.openxmlformats-officedocument.oleObject"/>
  <Override PartName="/ppt/notesSlides/notesSlide18.xml" ContentType="application/vnd.openxmlformats-officedocument.presentationml.notesSlide+xml"/>
  <Override PartName="/ppt/embeddings/oleObject31.bin" ContentType="application/vnd.openxmlformats-officedocument.oleObject"/>
  <Override PartName="/ppt/notesSlides/notesSlide19.xml" ContentType="application/vnd.openxmlformats-officedocument.presentationml.notesSlide+xml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notesSlides/notesSlide20.xml" ContentType="application/vnd.openxmlformats-officedocument.presentationml.notesSlide+xml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notesSlides/notesSlide21.xml" ContentType="application/vnd.openxmlformats-officedocument.presentationml.notesSlide+xml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notesSlides/notesSlide22.xml" ContentType="application/vnd.openxmlformats-officedocument.presentationml.notesSlide+xml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notesSlides/notesSlide23.xml" ContentType="application/vnd.openxmlformats-officedocument.presentationml.notesSlide+xml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notesSlides/notesSlide24.xml" ContentType="application/vnd.openxmlformats-officedocument.presentationml.notesSlide+xml"/>
  <Override PartName="/ppt/embeddings/oleObject49.bin" ContentType="application/vnd.openxmlformats-officedocument.oleObject"/>
  <Override PartName="/ppt/notesSlides/notesSlide25.xml" ContentType="application/vnd.openxmlformats-officedocument.presentationml.notesSlide+xml"/>
  <Override PartName="/ppt/embeddings/oleObject50.bin" ContentType="application/vnd.openxmlformats-officedocument.oleObject"/>
  <Override PartName="/ppt/embeddings/Microsoft_Equation11.bin" ContentType="application/vnd.openxmlformats-officedocument.oleObject"/>
  <Override PartName="/ppt/embeddings/Microsoft_Equation12.bin" ContentType="application/vnd.openxmlformats-officedocument.oleObject"/>
  <Override PartName="/ppt/notesSlides/notesSlide26.xml" ContentType="application/vnd.openxmlformats-officedocument.presentationml.notesSlide+xml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notesSlides/notesSlide27.xml" ContentType="application/vnd.openxmlformats-officedocument.presentationml.notesSlide+xml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notesSlides/notesSlide30.xml" ContentType="application/vnd.openxmlformats-officedocument.presentationml.notesSlide+xml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notesSlides/notesSlide31.xml" ContentType="application/vnd.openxmlformats-officedocument.presentationml.notesSlide+xml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notesSlides/notesSlide32.xml" ContentType="application/vnd.openxmlformats-officedocument.presentationml.notesSlide+xml"/>
  <Override PartName="/ppt/embeddings/oleObject64.bin" ContentType="application/vnd.openxmlformats-officedocument.oleObject"/>
  <Override PartName="/ppt/embeddings/oleObject65.bin" ContentType="application/vnd.openxmlformats-officedocument.oleObject"/>
  <Override PartName="/ppt/embeddings/oleObject66.bin" ContentType="application/vnd.openxmlformats-officedocument.oleObject"/>
  <Override PartName="/ppt/embeddings/oleObject67.bin" ContentType="application/vnd.openxmlformats-officedocument.oleObject"/>
  <Override PartName="/ppt/embeddings/oleObject68.bin" ContentType="application/vnd.openxmlformats-officedocument.oleObject"/>
  <Override PartName="/ppt/embeddings/oleObject69.bin" ContentType="application/vnd.openxmlformats-officedocument.oleObject"/>
  <Override PartName="/ppt/embeddings/oleObject70.bin" ContentType="application/vnd.openxmlformats-officedocument.oleObject"/>
  <Override PartName="/ppt/embeddings/oleObject71.bin" ContentType="application/vnd.openxmlformats-officedocument.oleObject"/>
  <Override PartName="/ppt/embeddings/oleObject72.bin" ContentType="application/vnd.openxmlformats-officedocument.oleObject"/>
  <Override PartName="/ppt/embeddings/oleObject73.bin" ContentType="application/vnd.openxmlformats-officedocument.oleObject"/>
  <Override PartName="/ppt/embeddings/oleObject74.bin" ContentType="application/vnd.openxmlformats-officedocument.oleObject"/>
  <Override PartName="/ppt/embeddings/oleObject75.bin" ContentType="application/vnd.openxmlformats-officedocument.oleObject"/>
  <Override PartName="/ppt/embeddings/oleObject76.bin" ContentType="application/vnd.openxmlformats-officedocument.oleObject"/>
  <Override PartName="/ppt/embeddings/oleObject77.bin" ContentType="application/vnd.openxmlformats-officedocument.oleObject"/>
  <Override PartName="/ppt/embeddings/oleObject78.bin" ContentType="application/vnd.openxmlformats-officedocument.oleObject"/>
  <Override PartName="/ppt/embeddings/oleObject79.bin" ContentType="application/vnd.openxmlformats-officedocument.oleObject"/>
  <Override PartName="/ppt/embeddings/oleObject80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1" r:id="rId1"/>
  </p:sldMasterIdLst>
  <p:notesMasterIdLst>
    <p:notesMasterId r:id="rId48"/>
  </p:notesMasterIdLst>
  <p:handoutMasterIdLst>
    <p:handoutMasterId r:id="rId49"/>
  </p:handoutMasterIdLst>
  <p:sldIdLst>
    <p:sldId id="256" r:id="rId2"/>
    <p:sldId id="364" r:id="rId3"/>
    <p:sldId id="397" r:id="rId4"/>
    <p:sldId id="258" r:id="rId5"/>
    <p:sldId id="398" r:id="rId6"/>
    <p:sldId id="259" r:id="rId7"/>
    <p:sldId id="285" r:id="rId8"/>
    <p:sldId id="286" r:id="rId9"/>
    <p:sldId id="288" r:id="rId10"/>
    <p:sldId id="289" r:id="rId11"/>
    <p:sldId id="290" r:id="rId12"/>
    <p:sldId id="292" r:id="rId13"/>
    <p:sldId id="293" r:id="rId14"/>
    <p:sldId id="264" r:id="rId15"/>
    <p:sldId id="265" r:id="rId16"/>
    <p:sldId id="266" r:id="rId17"/>
    <p:sldId id="367" r:id="rId18"/>
    <p:sldId id="368" r:id="rId19"/>
    <p:sldId id="369" r:id="rId20"/>
    <p:sldId id="370" r:id="rId21"/>
    <p:sldId id="371" r:id="rId22"/>
    <p:sldId id="372" r:id="rId23"/>
    <p:sldId id="373" r:id="rId24"/>
    <p:sldId id="374" r:id="rId25"/>
    <p:sldId id="375" r:id="rId26"/>
    <p:sldId id="376" r:id="rId27"/>
    <p:sldId id="377" r:id="rId28"/>
    <p:sldId id="378" r:id="rId29"/>
    <p:sldId id="379" r:id="rId30"/>
    <p:sldId id="380" r:id="rId31"/>
    <p:sldId id="381" r:id="rId32"/>
    <p:sldId id="382" r:id="rId33"/>
    <p:sldId id="383" r:id="rId34"/>
    <p:sldId id="384" r:id="rId35"/>
    <p:sldId id="385" r:id="rId36"/>
    <p:sldId id="386" r:id="rId37"/>
    <p:sldId id="387" r:id="rId38"/>
    <p:sldId id="388" r:id="rId39"/>
    <p:sldId id="389" r:id="rId40"/>
    <p:sldId id="390" r:id="rId41"/>
    <p:sldId id="391" r:id="rId42"/>
    <p:sldId id="392" r:id="rId43"/>
    <p:sldId id="393" r:id="rId44"/>
    <p:sldId id="394" r:id="rId45"/>
    <p:sldId id="395" r:id="rId46"/>
    <p:sldId id="396" r:id="rId47"/>
  </p:sldIdLst>
  <p:sldSz cx="9144000" cy="6858000" type="screen4x3"/>
  <p:notesSz cx="7102475" cy="10231438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 snapToObjects="1">
      <p:cViewPr varScale="1">
        <p:scale>
          <a:sx n="99" d="100"/>
          <a:sy n="99" d="100"/>
        </p:scale>
        <p:origin x="-120" y="-168"/>
      </p:cViewPr>
      <p:guideLst>
        <p:guide orient="horz" pos="528"/>
        <p:guide pos="58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interSettings" Target="printerSettings/printerSettings1.bin"/><Relationship Id="rId51" Type="http://schemas.openxmlformats.org/officeDocument/2006/relationships/presProps" Target="presProps.xml"/><Relationship Id="rId52" Type="http://schemas.openxmlformats.org/officeDocument/2006/relationships/viewProps" Target="viewProps.xml"/><Relationship Id="rId53" Type="http://schemas.openxmlformats.org/officeDocument/2006/relationships/theme" Target="theme/theme1.xml"/><Relationship Id="rId54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notesMaster" Target="notesMasters/notesMaster1.xml"/><Relationship Id="rId4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wmf"/><Relationship Id="rId5" Type="http://schemas.openxmlformats.org/officeDocument/2006/relationships/image" Target="../media/image6.wmf"/><Relationship Id="rId1" Type="http://schemas.openxmlformats.org/officeDocument/2006/relationships/image" Target="../media/image2.emf"/><Relationship Id="rId2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Relationship Id="rId2" Type="http://schemas.openxmlformats.org/officeDocument/2006/relationships/image" Target="../media/image26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Relationship Id="rId2" Type="http://schemas.openxmlformats.org/officeDocument/2006/relationships/image" Target="../media/image28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4" Type="http://schemas.openxmlformats.org/officeDocument/2006/relationships/image" Target="../media/image33.wmf"/><Relationship Id="rId1" Type="http://schemas.openxmlformats.org/officeDocument/2006/relationships/image" Target="../media/image30.wmf"/><Relationship Id="rId2" Type="http://schemas.openxmlformats.org/officeDocument/2006/relationships/image" Target="../media/image31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Relationship Id="rId2" Type="http://schemas.openxmlformats.org/officeDocument/2006/relationships/image" Target="../media/image35.emf"/><Relationship Id="rId3" Type="http://schemas.openxmlformats.org/officeDocument/2006/relationships/image" Target="../media/image36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Relationship Id="rId2" Type="http://schemas.openxmlformats.org/officeDocument/2006/relationships/image" Target="../media/image38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Relationship Id="rId2" Type="http://schemas.openxmlformats.org/officeDocument/2006/relationships/image" Target="../media/image42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Relationship Id="rId2" Type="http://schemas.openxmlformats.org/officeDocument/2006/relationships/image" Target="../media/image44.wmf"/><Relationship Id="rId3" Type="http://schemas.openxmlformats.org/officeDocument/2006/relationships/image" Target="../media/image45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Relationship Id="rId2" Type="http://schemas.openxmlformats.org/officeDocument/2006/relationships/image" Target="../media/image48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4" Type="http://schemas.openxmlformats.org/officeDocument/2006/relationships/image" Target="../media/image52.wmf"/><Relationship Id="rId1" Type="http://schemas.openxmlformats.org/officeDocument/2006/relationships/image" Target="../media/image49.wmf"/><Relationship Id="rId2" Type="http://schemas.openxmlformats.org/officeDocument/2006/relationships/image" Target="../media/image50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4" Type="http://schemas.openxmlformats.org/officeDocument/2006/relationships/image" Target="../media/image56.wmf"/><Relationship Id="rId5" Type="http://schemas.openxmlformats.org/officeDocument/2006/relationships/image" Target="../media/image57.wmf"/><Relationship Id="rId1" Type="http://schemas.openxmlformats.org/officeDocument/2006/relationships/image" Target="../media/image53.wmf"/><Relationship Id="rId2" Type="http://schemas.openxmlformats.org/officeDocument/2006/relationships/image" Target="../media/image54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Relationship Id="rId2" Type="http://schemas.openxmlformats.org/officeDocument/2006/relationships/image" Target="../media/image60.emf"/><Relationship Id="rId3" Type="http://schemas.openxmlformats.org/officeDocument/2006/relationships/image" Target="../media/image6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Relationship Id="rId2" Type="http://schemas.openxmlformats.org/officeDocument/2006/relationships/image" Target="../media/image62.wmf"/><Relationship Id="rId3" Type="http://schemas.openxmlformats.org/officeDocument/2006/relationships/image" Target="../media/image63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wmf"/><Relationship Id="rId2" Type="http://schemas.openxmlformats.org/officeDocument/2006/relationships/image" Target="../media/image65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Relationship Id="rId2" Type="http://schemas.openxmlformats.org/officeDocument/2006/relationships/image" Target="../media/image66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Relationship Id="rId2" Type="http://schemas.openxmlformats.org/officeDocument/2006/relationships/image" Target="../media/image68.wmf"/><Relationship Id="rId3" Type="http://schemas.openxmlformats.org/officeDocument/2006/relationships/image" Target="../media/image69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wmf"/><Relationship Id="rId2" Type="http://schemas.openxmlformats.org/officeDocument/2006/relationships/image" Target="../media/image44.wmf"/><Relationship Id="rId3" Type="http://schemas.openxmlformats.org/officeDocument/2006/relationships/image" Target="../media/image7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Relationship Id="rId2" Type="http://schemas.openxmlformats.org/officeDocument/2006/relationships/image" Target="../media/image9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wmf"/><Relationship Id="rId2" Type="http://schemas.openxmlformats.org/officeDocument/2006/relationships/image" Target="../media/image74.w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wmf"/><Relationship Id="rId2" Type="http://schemas.openxmlformats.org/officeDocument/2006/relationships/image" Target="../media/image76.w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wmf"/><Relationship Id="rId2" Type="http://schemas.openxmlformats.org/officeDocument/2006/relationships/image" Target="../media/image78.w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wmf"/><Relationship Id="rId2" Type="http://schemas.openxmlformats.org/officeDocument/2006/relationships/image" Target="../media/image80.wmf"/><Relationship Id="rId3" Type="http://schemas.openxmlformats.org/officeDocument/2006/relationships/image" Target="../media/image81.w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3.wmf"/><Relationship Id="rId2" Type="http://schemas.openxmlformats.org/officeDocument/2006/relationships/image" Target="../media/image84.w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5.wmf"/><Relationship Id="rId2" Type="http://schemas.openxmlformats.org/officeDocument/2006/relationships/image" Target="../media/image86.w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7.wmf"/><Relationship Id="rId2" Type="http://schemas.openxmlformats.org/officeDocument/2006/relationships/image" Target="../media/image88.w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Relationship Id="rId2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Relationship Id="rId2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Relationship Id="rId2" Type="http://schemas.openxmlformats.org/officeDocument/2006/relationships/image" Target="../media/image15.wmf"/><Relationship Id="rId3" Type="http://schemas.openxmlformats.org/officeDocument/2006/relationships/image" Target="../media/image1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Relationship Id="rId2" Type="http://schemas.openxmlformats.org/officeDocument/2006/relationships/image" Target="../media/image19.wmf"/><Relationship Id="rId3" Type="http://schemas.openxmlformats.org/officeDocument/2006/relationships/image" Target="../media/image20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Relationship Id="rId2" Type="http://schemas.openxmlformats.org/officeDocument/2006/relationships/image" Target="../media/image22.wmf"/><Relationship Id="rId3" Type="http://schemas.openxmlformats.org/officeDocument/2006/relationships/image" Target="../media/image2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F42793-D3F6-4C4F-A85A-482FF7C07A3F}" type="datetimeFigureOut">
              <a:rPr lang="sv-SE" smtClean="0"/>
              <a:pPr/>
              <a:t>10/16/15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718675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4022725" y="9718675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7053E-2060-5B4E-94AA-FB13A9BE48E7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927793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DF80B0C4-5CD6-3F48-8102-F55F24026E3E}" type="datetimeFigureOut">
              <a:rPr lang="sv-SE" smtClean="0"/>
              <a:pPr/>
              <a:t>10/16/15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6763"/>
            <a:ext cx="5114925" cy="383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710248" y="4859933"/>
            <a:ext cx="5681980" cy="4604147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71809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4023092" y="971809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F46308A2-BC26-6348-AACA-35DE50C30068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7862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078496-C4E9-714F-BC34-5611B0D480AB}" type="slidenum">
              <a:rPr lang="en-US"/>
              <a:pPr/>
              <a:t>2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1F1C6F-995B-4949-A2DD-769FFD1FE037}" type="slidenum">
              <a:rPr lang="en-US"/>
              <a:pPr/>
              <a:t>13</a:t>
            </a:fld>
            <a:endParaRPr lang="en-US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C905CA-33EA-2A41-A34C-67B9959D49ED}" type="slidenum">
              <a:rPr lang="en-US"/>
              <a:pPr/>
              <a:t>14</a:t>
            </a:fld>
            <a:endParaRPr lang="en-US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51FA9-FF24-AA47-9AB2-779EDCB19B13}" type="slidenum">
              <a:rPr lang="en-US"/>
              <a:pPr/>
              <a:t>15</a:t>
            </a:fld>
            <a:endParaRPr lang="en-US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C40B38-2070-A74D-8017-49BFE907DC34}" type="slidenum">
              <a:rPr lang="en-US"/>
              <a:pPr/>
              <a:t>16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3A6D9C-99CB-164D-80B5-DEA815B235F2}" type="slidenum">
              <a:rPr lang="en-US"/>
              <a:pPr/>
              <a:t>17</a:t>
            </a:fld>
            <a:endParaRPr lang="en-US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3A6D9C-99CB-164D-80B5-DEA815B235F2}" type="slidenum">
              <a:rPr lang="en-US"/>
              <a:pPr/>
              <a:t>18</a:t>
            </a:fld>
            <a:endParaRPr lang="en-US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5DB1AF-96D4-EE49-8486-84C924CDC259}" type="slidenum">
              <a:rPr lang="en-US"/>
              <a:pPr/>
              <a:t>19</a:t>
            </a:fld>
            <a:endParaRPr lang="en-US"/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303478-6607-E942-9F87-5903BD2E189E}" type="slidenum">
              <a:rPr lang="en-US"/>
              <a:pPr/>
              <a:t>20</a:t>
            </a:fld>
            <a:endParaRPr lang="en-US"/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303478-6607-E942-9F87-5903BD2E189E}" type="slidenum">
              <a:rPr lang="en-US"/>
              <a:pPr/>
              <a:t>21</a:t>
            </a:fld>
            <a:endParaRPr lang="en-US"/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75A0A8-6850-AF4E-AC3B-F907125D98CC}" type="slidenum">
              <a:rPr lang="en-US"/>
              <a:pPr/>
              <a:t>22</a:t>
            </a:fld>
            <a:endParaRPr lang="en-US"/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10FA64-4DB5-024A-AFC8-F16270C0487D}" type="slidenum">
              <a:rPr lang="en-US"/>
              <a:pPr/>
              <a:t>4</a:t>
            </a:fld>
            <a:endParaRPr lang="en-US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CDAA17-7B89-7E46-9ACE-12D120C50A06}" type="slidenum">
              <a:rPr lang="en-US"/>
              <a:pPr/>
              <a:t>23</a:t>
            </a:fld>
            <a:endParaRPr lang="en-US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CDAA17-7B89-7E46-9ACE-12D120C50A06}" type="slidenum">
              <a:rPr lang="en-US"/>
              <a:pPr/>
              <a:t>24</a:t>
            </a:fld>
            <a:endParaRPr lang="en-US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303478-6607-E942-9F87-5903BD2E189E}" type="slidenum">
              <a:rPr lang="en-US"/>
              <a:pPr/>
              <a:t>26</a:t>
            </a:fld>
            <a:endParaRPr lang="en-US"/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D4BCAE-AC6C-BA44-A643-244DA466FD5D}" type="slidenum">
              <a:rPr lang="en-US"/>
              <a:pPr/>
              <a:t>27</a:t>
            </a:fld>
            <a:endParaRPr lang="en-US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D4BCAE-AC6C-BA44-A643-244DA466FD5D}" type="slidenum">
              <a:rPr lang="en-US"/>
              <a:pPr/>
              <a:t>28</a:t>
            </a:fld>
            <a:endParaRPr lang="en-US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5DB1AF-96D4-EE49-8486-84C924CDC259}" type="slidenum">
              <a:rPr lang="en-US"/>
              <a:pPr/>
              <a:t>29</a:t>
            </a:fld>
            <a:endParaRPr lang="en-US"/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303478-6607-E942-9F87-5903BD2E189E}" type="slidenum">
              <a:rPr lang="en-US"/>
              <a:pPr/>
              <a:t>30</a:t>
            </a:fld>
            <a:endParaRPr lang="en-US"/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EE1363-322A-9C46-BD37-DA942ED01C58}" type="slidenum">
              <a:rPr lang="en-US"/>
              <a:pPr/>
              <a:t>31</a:t>
            </a:fld>
            <a:endParaRPr lang="en-US"/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D4BCAE-AC6C-BA44-A643-244DA466FD5D}" type="slidenum">
              <a:rPr lang="en-US"/>
              <a:pPr/>
              <a:t>32</a:t>
            </a:fld>
            <a:endParaRPr lang="en-US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303478-6607-E942-9F87-5903BD2E189E}" type="slidenum">
              <a:rPr lang="en-US"/>
              <a:pPr/>
              <a:t>33</a:t>
            </a:fld>
            <a:endParaRPr lang="en-US"/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1F1C6F-995B-4949-A2DD-769FFD1FE037}" type="slidenum">
              <a:rPr lang="en-US"/>
              <a:pPr/>
              <a:t>6</a:t>
            </a:fld>
            <a:endParaRPr lang="en-US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75A0A8-6850-AF4E-AC3B-F907125D98CC}" type="slidenum">
              <a:rPr lang="en-US"/>
              <a:pPr/>
              <a:t>34</a:t>
            </a:fld>
            <a:endParaRPr lang="en-US"/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CDAA17-7B89-7E46-9ACE-12D120C50A06}" type="slidenum">
              <a:rPr lang="en-US"/>
              <a:pPr/>
              <a:t>35</a:t>
            </a:fld>
            <a:endParaRPr lang="en-US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CDAA17-7B89-7E46-9ACE-12D120C50A06}" type="slidenum">
              <a:rPr lang="en-US"/>
              <a:pPr/>
              <a:t>36</a:t>
            </a:fld>
            <a:endParaRPr lang="en-US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1F1C6F-995B-4949-A2DD-769FFD1FE037}" type="slidenum">
              <a:rPr lang="en-US"/>
              <a:pPr/>
              <a:t>7</a:t>
            </a:fld>
            <a:endParaRPr lang="en-US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1F1C6F-995B-4949-A2DD-769FFD1FE037}" type="slidenum">
              <a:rPr lang="en-US"/>
              <a:pPr/>
              <a:t>8</a:t>
            </a:fld>
            <a:endParaRPr lang="en-US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1F1C6F-995B-4949-A2DD-769FFD1FE037}" type="slidenum">
              <a:rPr lang="en-US"/>
              <a:pPr/>
              <a:t>9</a:t>
            </a:fld>
            <a:endParaRPr lang="en-US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1F1C6F-995B-4949-A2DD-769FFD1FE037}" type="slidenum">
              <a:rPr lang="en-US"/>
              <a:pPr/>
              <a:t>10</a:t>
            </a:fld>
            <a:endParaRPr lang="en-US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1F1C6F-995B-4949-A2DD-769FFD1FE037}" type="slidenum">
              <a:rPr lang="en-US"/>
              <a:pPr/>
              <a:t>11</a:t>
            </a:fld>
            <a:endParaRPr lang="en-US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1F1C6F-995B-4949-A2DD-769FFD1FE037}" type="slidenum">
              <a:rPr lang="en-US"/>
              <a:pPr/>
              <a:t>12</a:t>
            </a:fld>
            <a:endParaRPr lang="en-US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ektangel med rundade hörn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Underrubrik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v-SE" smtClean="0"/>
              <a:t>Klicka här för att ändra format på underrubrik i bakgrunden</a:t>
            </a:r>
            <a:endParaRPr kumimoji="0" lang="en-US"/>
          </a:p>
        </p:txBody>
      </p:sp>
      <p:sp>
        <p:nvSpPr>
          <p:cNvPr id="28" name="Platshållare för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70D5D-9428-42B2-93DD-F7CD81EEEECF}" type="datetime1">
              <a:rPr lang="sv-SE" smtClean="0"/>
              <a:pPr/>
              <a:t>10/16/15</a:t>
            </a:fld>
            <a:endParaRPr lang="sv-SE"/>
          </a:p>
        </p:txBody>
      </p:sp>
      <p:sp>
        <p:nvSpPr>
          <p:cNvPr id="17" name="Platshållare för sidfo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29" name="Platshållare för bildnumm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3D7412D5-7A4B-DC4A-8BD6-52E625FCB8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Rektangel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ktangel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ktangel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ubrik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6ACAB-3174-4BEA-AA37-A77062875218}" type="datetime1">
              <a:rPr lang="sv-SE" smtClean="0"/>
              <a:pPr/>
              <a:t>10/16/15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4940F-B85C-43DA-885B-CDFDBC1B886B}" type="datetime1">
              <a:rPr lang="sv-SE" smtClean="0"/>
              <a:pPr/>
              <a:t>10/16/15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Rubrik och text över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C6B9B3-4488-42AE-8EC7-19D03B649574}" type="datetime1">
              <a:rPr lang="sv-SE" smtClean="0"/>
              <a:pPr/>
              <a:t>10/16/15</a:t>
            </a:fld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7412D5-7A4B-DC4A-8BD6-52E625FCB87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26259C9-FB97-401E-A4C0-6461D6C8375B}" type="datetime1">
              <a:rPr lang="sv-SE" smtClean="0"/>
              <a:pPr/>
              <a:t>10/16/15</a:t>
            </a:fld>
            <a:endParaRPr lang="en-US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8951FF48-9768-D448-ABCF-D01CDF4E11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53521-3B75-4526-A489-1A4125949538}" type="datetime1">
              <a:rPr lang="sv-SE" smtClean="0"/>
              <a:pPr/>
              <a:t>10/16/15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ektangel med rundade hörn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34D33-165E-4AF0-8982-A31F527A5D97}" type="datetime1">
              <a:rPr lang="sv-SE" smtClean="0"/>
              <a:pPr/>
              <a:t>10/16/15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sv-SE"/>
          </a:p>
        </p:txBody>
      </p:sp>
      <p:sp>
        <p:nvSpPr>
          <p:cNvPr id="7" name="Rektangel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ktangel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ktangel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D7412D5-7A4B-DC4A-8BD6-52E625FCB87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3F993-B72D-48F6-B191-9FF852F6400B}" type="datetime1">
              <a:rPr lang="sv-SE" smtClean="0"/>
              <a:pPr/>
              <a:t>10/16/15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innehåll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50B25-8A39-44CF-B56D-B37F6B1C9D10}" type="datetime1">
              <a:rPr lang="sv-SE" smtClean="0"/>
              <a:pPr/>
              <a:t>10/16/15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innehåll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13" name="Platshållare för innehåll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6DCC2-DEAB-4A84-BE94-498312666E15}" type="datetime1">
              <a:rPr lang="sv-SE" smtClean="0"/>
              <a:pPr/>
              <a:t>10/16/15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2B8E5-8E17-47E1-A5D9-5BAD4584142A}" type="datetime1">
              <a:rPr lang="sv-SE" smtClean="0"/>
              <a:pPr/>
              <a:t>10/16/15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ektangel med rundade hörn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49AB9-D3C5-4F6A-9E85-5B2E4C84C395}" type="datetime1">
              <a:rPr lang="sv-SE" smtClean="0"/>
              <a:pPr/>
              <a:t>10/16/15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AF921-400F-4FAE-95B0-BCBD45510D62}" type="datetime1">
              <a:rPr lang="sv-SE" smtClean="0"/>
              <a:pPr/>
              <a:t>10/16/15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D7412D5-7A4B-DC4A-8BD6-52E625FCB8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Rektangel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ktangel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ktangel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v-SE" smtClean="0"/>
              <a:t>Klicka på ikonen för att lägga till en bild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ektangel med rundade hörn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Platshållare för rubrik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13" name="Platshållare för text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  <a:p>
            <a:pPr lvl="1" eaLnBrk="1" latinLnBrk="0" hangingPunct="1"/>
            <a:r>
              <a:rPr kumimoji="0" lang="sv-SE" smtClean="0"/>
              <a:t>Nivå två</a:t>
            </a:r>
          </a:p>
          <a:p>
            <a:pPr lvl="2" eaLnBrk="1" latinLnBrk="0" hangingPunct="1"/>
            <a:r>
              <a:rPr kumimoji="0" lang="sv-SE" smtClean="0"/>
              <a:t>Nivå tre</a:t>
            </a:r>
          </a:p>
          <a:p>
            <a:pPr lvl="3" eaLnBrk="1" latinLnBrk="0" hangingPunct="1"/>
            <a:r>
              <a:rPr kumimoji="0" lang="sv-SE" smtClean="0"/>
              <a:t>Nivå fyra</a:t>
            </a:r>
          </a:p>
          <a:p>
            <a:pPr lvl="4" eaLnBrk="1" latinLnBrk="0" hangingPunct="1"/>
            <a:r>
              <a:rPr kumimoji="0" lang="sv-SE" smtClean="0"/>
              <a:t>Nivå fem</a:t>
            </a:r>
            <a:endParaRPr kumimoji="0" lang="en-US"/>
          </a:p>
        </p:txBody>
      </p:sp>
      <p:sp>
        <p:nvSpPr>
          <p:cNvPr id="14" name="Platshållare för datum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2CD318E-36E0-4C1F-99CA-7B5DF80DC781}" type="datetime1">
              <a:rPr lang="sv-SE" smtClean="0"/>
              <a:pPr/>
              <a:t>10/16/15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23" name="Platshållare för bildnumm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noFill/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D7412D5-7A4B-DC4A-8BD6-52E625FCB875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16.bin"/><Relationship Id="rId5" Type="http://schemas.openxmlformats.org/officeDocument/2006/relationships/image" Target="../media/image17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17.bin"/><Relationship Id="rId5" Type="http://schemas.openxmlformats.org/officeDocument/2006/relationships/image" Target="../media/image18.wmf"/><Relationship Id="rId6" Type="http://schemas.openxmlformats.org/officeDocument/2006/relationships/oleObject" Target="../embeddings/oleObject18.bin"/><Relationship Id="rId7" Type="http://schemas.openxmlformats.org/officeDocument/2006/relationships/image" Target="../media/image19.wmf"/><Relationship Id="rId8" Type="http://schemas.openxmlformats.org/officeDocument/2006/relationships/oleObject" Target="../embeddings/oleObject19.bin"/><Relationship Id="rId9" Type="http://schemas.openxmlformats.org/officeDocument/2006/relationships/image" Target="../media/image20.w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oleObject20.bin"/><Relationship Id="rId5" Type="http://schemas.openxmlformats.org/officeDocument/2006/relationships/image" Target="../media/image21.wmf"/><Relationship Id="rId6" Type="http://schemas.openxmlformats.org/officeDocument/2006/relationships/oleObject" Target="../embeddings/oleObject21.bin"/><Relationship Id="rId7" Type="http://schemas.openxmlformats.org/officeDocument/2006/relationships/image" Target="../media/image22.wmf"/><Relationship Id="rId8" Type="http://schemas.openxmlformats.org/officeDocument/2006/relationships/oleObject" Target="../embeddings/oleObject22.bin"/><Relationship Id="rId9" Type="http://schemas.openxmlformats.org/officeDocument/2006/relationships/image" Target="../media/image23.w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Microsoft_Word_97_-_2004_Document3.doc"/><Relationship Id="rId5" Type="http://schemas.openxmlformats.org/officeDocument/2006/relationships/image" Target="../media/image25.wmf"/><Relationship Id="rId6" Type="http://schemas.openxmlformats.org/officeDocument/2006/relationships/oleObject" Target="../embeddings/Microsoft_Word_97_-_2004_Document4.doc"/><Relationship Id="rId7" Type="http://schemas.openxmlformats.org/officeDocument/2006/relationships/image" Target="../media/image26.w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oleObject" Target="../embeddings/oleObject23.bin"/><Relationship Id="rId5" Type="http://schemas.openxmlformats.org/officeDocument/2006/relationships/oleObject" Target="../embeddings/Microsoft_Word_97_-_2004_Document5.doc"/><Relationship Id="rId6" Type="http://schemas.openxmlformats.org/officeDocument/2006/relationships/image" Target="../media/image27.emf"/><Relationship Id="rId7" Type="http://schemas.openxmlformats.org/officeDocument/2006/relationships/oleObject" Target="../embeddings/oleObject24.bin"/><Relationship Id="rId8" Type="http://schemas.openxmlformats.org/officeDocument/2006/relationships/oleObject" Target="../embeddings/Microsoft_Word_97_-_2004_Document6.doc"/><Relationship Id="rId9" Type="http://schemas.openxmlformats.org/officeDocument/2006/relationships/image" Target="../media/image28.w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oleObject" Target="../embeddings/oleObject25.bin"/><Relationship Id="rId5" Type="http://schemas.openxmlformats.org/officeDocument/2006/relationships/image" Target="../media/image29.w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oleObject" Target="../embeddings/oleObject26.bin"/><Relationship Id="rId5" Type="http://schemas.openxmlformats.org/officeDocument/2006/relationships/image" Target="../media/image30.wmf"/><Relationship Id="rId6" Type="http://schemas.openxmlformats.org/officeDocument/2006/relationships/oleObject" Target="../embeddings/oleObject27.bin"/><Relationship Id="rId7" Type="http://schemas.openxmlformats.org/officeDocument/2006/relationships/image" Target="../media/image31.wmf"/><Relationship Id="rId8" Type="http://schemas.openxmlformats.org/officeDocument/2006/relationships/oleObject" Target="../embeddings/oleObject28.bin"/><Relationship Id="rId9" Type="http://schemas.openxmlformats.org/officeDocument/2006/relationships/image" Target="../media/image32.wmf"/><Relationship Id="rId10" Type="http://schemas.openxmlformats.org/officeDocument/2006/relationships/oleObject" Target="../embeddings/oleObject29.bin"/><Relationship Id="rId11" Type="http://schemas.openxmlformats.org/officeDocument/2006/relationships/image" Target="../media/image33.w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oleObject" Target="../embeddings/Microsoft_Equation7.bin"/><Relationship Id="rId5" Type="http://schemas.openxmlformats.org/officeDocument/2006/relationships/image" Target="../media/image34.emf"/><Relationship Id="rId6" Type="http://schemas.openxmlformats.org/officeDocument/2006/relationships/oleObject" Target="../embeddings/Microsoft_Equation8.bin"/><Relationship Id="rId7" Type="http://schemas.openxmlformats.org/officeDocument/2006/relationships/image" Target="../media/image35.emf"/><Relationship Id="rId8" Type="http://schemas.openxmlformats.org/officeDocument/2006/relationships/oleObject" Target="../embeddings/Microsoft_Equation9.bin"/><Relationship Id="rId9" Type="http://schemas.openxmlformats.org/officeDocument/2006/relationships/image" Target="../media/image36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.wmf"/><Relationship Id="rId12" Type="http://schemas.openxmlformats.org/officeDocument/2006/relationships/oleObject" Target="../embeddings/oleObject5.bin"/><Relationship Id="rId13" Type="http://schemas.openxmlformats.org/officeDocument/2006/relationships/image" Target="../media/image6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2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3.emf"/><Relationship Id="rId8" Type="http://schemas.openxmlformats.org/officeDocument/2006/relationships/oleObject" Target="../embeddings/oleObject3.bin"/><Relationship Id="rId9" Type="http://schemas.openxmlformats.org/officeDocument/2006/relationships/image" Target="../media/image4.emf"/><Relationship Id="rId10" Type="http://schemas.openxmlformats.org/officeDocument/2006/relationships/oleObject" Target="../embeddings/oleObject4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oleObject" Target="../embeddings/oleObject30.bin"/><Relationship Id="rId5" Type="http://schemas.openxmlformats.org/officeDocument/2006/relationships/image" Target="../media/image37.wmf"/><Relationship Id="rId6" Type="http://schemas.openxmlformats.org/officeDocument/2006/relationships/oleObject" Target="../embeddings/Microsoft_Equation10.bin"/><Relationship Id="rId7" Type="http://schemas.openxmlformats.org/officeDocument/2006/relationships/image" Target="../media/image38.emf"/><Relationship Id="rId8" Type="http://schemas.openxmlformats.org/officeDocument/2006/relationships/image" Target="../media/image39.png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oleObject" Target="../embeddings/oleObject31.bin"/><Relationship Id="rId5" Type="http://schemas.openxmlformats.org/officeDocument/2006/relationships/image" Target="../media/image40.w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4" Type="http://schemas.openxmlformats.org/officeDocument/2006/relationships/oleObject" Target="../embeddings/oleObject32.bin"/><Relationship Id="rId5" Type="http://schemas.openxmlformats.org/officeDocument/2006/relationships/image" Target="../media/image41.wmf"/><Relationship Id="rId6" Type="http://schemas.openxmlformats.org/officeDocument/2006/relationships/oleObject" Target="../embeddings/oleObject33.bin"/><Relationship Id="rId7" Type="http://schemas.openxmlformats.org/officeDocument/2006/relationships/image" Target="../media/image42.w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4" Type="http://schemas.openxmlformats.org/officeDocument/2006/relationships/oleObject" Target="../embeddings/oleObject34.bin"/><Relationship Id="rId5" Type="http://schemas.openxmlformats.org/officeDocument/2006/relationships/image" Target="../media/image43.wmf"/><Relationship Id="rId6" Type="http://schemas.openxmlformats.org/officeDocument/2006/relationships/oleObject" Target="../embeddings/oleObject35.bin"/><Relationship Id="rId7" Type="http://schemas.openxmlformats.org/officeDocument/2006/relationships/image" Target="../media/image44.wmf"/><Relationship Id="rId8" Type="http://schemas.openxmlformats.org/officeDocument/2006/relationships/oleObject" Target="../embeddings/oleObject36.bin"/><Relationship Id="rId9" Type="http://schemas.openxmlformats.org/officeDocument/2006/relationships/image" Target="../media/image45.w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4" Type="http://schemas.openxmlformats.org/officeDocument/2006/relationships/oleObject" Target="../embeddings/oleObject37.bin"/><Relationship Id="rId5" Type="http://schemas.openxmlformats.org/officeDocument/2006/relationships/image" Target="../media/image46.wmf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4" Type="http://schemas.openxmlformats.org/officeDocument/2006/relationships/image" Target="../media/image47.wmf"/><Relationship Id="rId5" Type="http://schemas.openxmlformats.org/officeDocument/2006/relationships/oleObject" Target="../embeddings/oleObject39.bin"/><Relationship Id="rId6" Type="http://schemas.openxmlformats.org/officeDocument/2006/relationships/image" Target="../media/image48.wmf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4" Type="http://schemas.openxmlformats.org/officeDocument/2006/relationships/oleObject" Target="../embeddings/oleObject40.bin"/><Relationship Id="rId5" Type="http://schemas.openxmlformats.org/officeDocument/2006/relationships/image" Target="../media/image49.wmf"/><Relationship Id="rId6" Type="http://schemas.openxmlformats.org/officeDocument/2006/relationships/oleObject" Target="../embeddings/oleObject41.bin"/><Relationship Id="rId7" Type="http://schemas.openxmlformats.org/officeDocument/2006/relationships/image" Target="../media/image50.wmf"/><Relationship Id="rId8" Type="http://schemas.openxmlformats.org/officeDocument/2006/relationships/oleObject" Target="../embeddings/oleObject42.bin"/><Relationship Id="rId9" Type="http://schemas.openxmlformats.org/officeDocument/2006/relationships/image" Target="../media/image51.wmf"/><Relationship Id="rId10" Type="http://schemas.openxmlformats.org/officeDocument/2006/relationships/oleObject" Target="../embeddings/oleObject43.bin"/><Relationship Id="rId11" Type="http://schemas.openxmlformats.org/officeDocument/2006/relationships/image" Target="../media/image52.wmf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6.wmf"/><Relationship Id="rId12" Type="http://schemas.openxmlformats.org/officeDocument/2006/relationships/oleObject" Target="../embeddings/oleObject48.bin"/><Relationship Id="rId13" Type="http://schemas.openxmlformats.org/officeDocument/2006/relationships/image" Target="../media/image57.wmf"/><Relationship Id="rId1" Type="http://schemas.openxmlformats.org/officeDocument/2006/relationships/vmlDrawing" Target="../drawings/vmlDrawing22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23.xml"/><Relationship Id="rId4" Type="http://schemas.openxmlformats.org/officeDocument/2006/relationships/oleObject" Target="../embeddings/oleObject44.bin"/><Relationship Id="rId5" Type="http://schemas.openxmlformats.org/officeDocument/2006/relationships/image" Target="../media/image53.wmf"/><Relationship Id="rId6" Type="http://schemas.openxmlformats.org/officeDocument/2006/relationships/oleObject" Target="../embeddings/oleObject45.bin"/><Relationship Id="rId7" Type="http://schemas.openxmlformats.org/officeDocument/2006/relationships/image" Target="../media/image54.wmf"/><Relationship Id="rId8" Type="http://schemas.openxmlformats.org/officeDocument/2006/relationships/oleObject" Target="../embeddings/oleObject46.bin"/><Relationship Id="rId9" Type="http://schemas.openxmlformats.org/officeDocument/2006/relationships/image" Target="../media/image55.wmf"/><Relationship Id="rId10" Type="http://schemas.openxmlformats.org/officeDocument/2006/relationships/oleObject" Target="../embeddings/oleObject47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4" Type="http://schemas.openxmlformats.org/officeDocument/2006/relationships/oleObject" Target="../embeddings/oleObject49.bin"/><Relationship Id="rId5" Type="http://schemas.openxmlformats.org/officeDocument/2006/relationships/image" Target="../media/image58.wmf"/><Relationship Id="rId1" Type="http://schemas.openxmlformats.org/officeDocument/2006/relationships/vmlDrawing" Target="../drawings/vmlDrawing23.vml"/><Relationship Id="rId2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4" Type="http://schemas.openxmlformats.org/officeDocument/2006/relationships/oleObject" Target="../embeddings/oleObject50.bin"/><Relationship Id="rId5" Type="http://schemas.openxmlformats.org/officeDocument/2006/relationships/image" Target="../media/image59.wmf"/><Relationship Id="rId6" Type="http://schemas.openxmlformats.org/officeDocument/2006/relationships/oleObject" Target="../embeddings/Microsoft_Equation11.bin"/><Relationship Id="rId7" Type="http://schemas.openxmlformats.org/officeDocument/2006/relationships/image" Target="../media/image60.emf"/><Relationship Id="rId8" Type="http://schemas.openxmlformats.org/officeDocument/2006/relationships/oleObject" Target="../embeddings/Microsoft_Equation12.bin"/><Relationship Id="rId9" Type="http://schemas.openxmlformats.org/officeDocument/2006/relationships/image" Target="../media/image61.emf"/><Relationship Id="rId1" Type="http://schemas.openxmlformats.org/officeDocument/2006/relationships/vmlDrawing" Target="../drawings/vmlDrawing24.vml"/><Relationship Id="rId2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4" Type="http://schemas.openxmlformats.org/officeDocument/2006/relationships/oleObject" Target="../embeddings/oleObject51.bin"/><Relationship Id="rId5" Type="http://schemas.openxmlformats.org/officeDocument/2006/relationships/image" Target="../media/image40.wmf"/><Relationship Id="rId6" Type="http://schemas.openxmlformats.org/officeDocument/2006/relationships/oleObject" Target="../embeddings/oleObject52.bin"/><Relationship Id="rId7" Type="http://schemas.openxmlformats.org/officeDocument/2006/relationships/image" Target="../media/image62.wmf"/><Relationship Id="rId8" Type="http://schemas.openxmlformats.org/officeDocument/2006/relationships/oleObject" Target="../embeddings/oleObject53.bin"/><Relationship Id="rId9" Type="http://schemas.openxmlformats.org/officeDocument/2006/relationships/image" Target="../media/image63.wmf"/><Relationship Id="rId1" Type="http://schemas.openxmlformats.org/officeDocument/2006/relationships/vmlDrawing" Target="../drawings/vmlDrawing25.vml"/><Relationship Id="rId2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4" Type="http://schemas.openxmlformats.org/officeDocument/2006/relationships/oleObject" Target="../embeddings/oleObject54.bin"/><Relationship Id="rId5" Type="http://schemas.openxmlformats.org/officeDocument/2006/relationships/oleObject" Target="../embeddings/Microsoft_Word_97_-_2004_Document13.doc"/><Relationship Id="rId6" Type="http://schemas.openxmlformats.org/officeDocument/2006/relationships/image" Target="../media/image64.wmf"/><Relationship Id="rId7" Type="http://schemas.openxmlformats.org/officeDocument/2006/relationships/oleObject" Target="../embeddings/oleObject55.bin"/><Relationship Id="rId8" Type="http://schemas.openxmlformats.org/officeDocument/2006/relationships/oleObject" Target="../embeddings/Microsoft_Word_97_-_2004_Document14.doc"/><Relationship Id="rId9" Type="http://schemas.openxmlformats.org/officeDocument/2006/relationships/image" Target="../media/image65.wmf"/><Relationship Id="rId1" Type="http://schemas.openxmlformats.org/officeDocument/2006/relationships/vmlDrawing" Target="../drawings/vmlDrawing26.vml"/><Relationship Id="rId2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4" Type="http://schemas.openxmlformats.org/officeDocument/2006/relationships/oleObject" Target="../embeddings/oleObject56.bin"/><Relationship Id="rId5" Type="http://schemas.openxmlformats.org/officeDocument/2006/relationships/image" Target="../media/image37.wmf"/><Relationship Id="rId6" Type="http://schemas.openxmlformats.org/officeDocument/2006/relationships/oleObject" Target="../embeddings/oleObject57.bin"/><Relationship Id="rId7" Type="http://schemas.openxmlformats.org/officeDocument/2006/relationships/image" Target="../media/image66.wmf"/><Relationship Id="rId8" Type="http://schemas.openxmlformats.org/officeDocument/2006/relationships/image" Target="../media/image39.png"/><Relationship Id="rId1" Type="http://schemas.openxmlformats.org/officeDocument/2006/relationships/vmlDrawing" Target="../drawings/vmlDrawing27.vml"/><Relationship Id="rId2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4" Type="http://schemas.openxmlformats.org/officeDocument/2006/relationships/oleObject" Target="../embeddings/oleObject58.bin"/><Relationship Id="rId5" Type="http://schemas.openxmlformats.org/officeDocument/2006/relationships/image" Target="../media/image67.wmf"/><Relationship Id="rId6" Type="http://schemas.openxmlformats.org/officeDocument/2006/relationships/oleObject" Target="../embeddings/oleObject59.bin"/><Relationship Id="rId7" Type="http://schemas.openxmlformats.org/officeDocument/2006/relationships/image" Target="../media/image68.wmf"/><Relationship Id="rId8" Type="http://schemas.openxmlformats.org/officeDocument/2006/relationships/oleObject" Target="../embeddings/oleObject60.bin"/><Relationship Id="rId9" Type="http://schemas.openxmlformats.org/officeDocument/2006/relationships/image" Target="../media/image69.wmf"/><Relationship Id="rId1" Type="http://schemas.openxmlformats.org/officeDocument/2006/relationships/vmlDrawing" Target="../drawings/vmlDrawing28.vml"/><Relationship Id="rId2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4" Type="http://schemas.openxmlformats.org/officeDocument/2006/relationships/oleObject" Target="../embeddings/oleObject61.bin"/><Relationship Id="rId5" Type="http://schemas.openxmlformats.org/officeDocument/2006/relationships/image" Target="../media/image70.wmf"/><Relationship Id="rId6" Type="http://schemas.openxmlformats.org/officeDocument/2006/relationships/oleObject" Target="../embeddings/oleObject62.bin"/><Relationship Id="rId7" Type="http://schemas.openxmlformats.org/officeDocument/2006/relationships/image" Target="../media/image44.wmf"/><Relationship Id="rId8" Type="http://schemas.openxmlformats.org/officeDocument/2006/relationships/oleObject" Target="../embeddings/oleObject63.bin"/><Relationship Id="rId9" Type="http://schemas.openxmlformats.org/officeDocument/2006/relationships/image" Target="../media/image71.wmf"/><Relationship Id="rId1" Type="http://schemas.openxmlformats.org/officeDocument/2006/relationships/vmlDrawing" Target="../drawings/vmlDrawing29.vml"/><Relationship Id="rId2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4" Type="http://schemas.openxmlformats.org/officeDocument/2006/relationships/oleObject" Target="../embeddings/oleObject64.bin"/><Relationship Id="rId5" Type="http://schemas.openxmlformats.org/officeDocument/2006/relationships/image" Target="../media/image72.wmf"/><Relationship Id="rId1" Type="http://schemas.openxmlformats.org/officeDocument/2006/relationships/vmlDrawing" Target="../drawings/vmlDrawing30.vml"/><Relationship Id="rId2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5.bin"/><Relationship Id="rId4" Type="http://schemas.openxmlformats.org/officeDocument/2006/relationships/image" Target="../media/image73.wmf"/><Relationship Id="rId5" Type="http://schemas.openxmlformats.org/officeDocument/2006/relationships/oleObject" Target="../embeddings/oleObject66.bin"/><Relationship Id="rId6" Type="http://schemas.openxmlformats.org/officeDocument/2006/relationships/image" Target="../media/image74.wmf"/><Relationship Id="rId1" Type="http://schemas.openxmlformats.org/officeDocument/2006/relationships/vmlDrawing" Target="../drawings/vmlDrawing31.vml"/><Relationship Id="rId2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7.bin"/><Relationship Id="rId4" Type="http://schemas.openxmlformats.org/officeDocument/2006/relationships/image" Target="../media/image75.wmf"/><Relationship Id="rId5" Type="http://schemas.openxmlformats.org/officeDocument/2006/relationships/oleObject" Target="../embeddings/oleObject68.bin"/><Relationship Id="rId6" Type="http://schemas.openxmlformats.org/officeDocument/2006/relationships/image" Target="../media/image76.wmf"/><Relationship Id="rId1" Type="http://schemas.openxmlformats.org/officeDocument/2006/relationships/vmlDrawing" Target="../drawings/vmlDrawing32.vml"/><Relationship Id="rId2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9.bin"/><Relationship Id="rId4" Type="http://schemas.openxmlformats.org/officeDocument/2006/relationships/image" Target="../media/image77.wmf"/><Relationship Id="rId5" Type="http://schemas.openxmlformats.org/officeDocument/2006/relationships/oleObject" Target="../embeddings/oleObject70.bin"/><Relationship Id="rId6" Type="http://schemas.openxmlformats.org/officeDocument/2006/relationships/image" Target="../media/image78.wmf"/><Relationship Id="rId1" Type="http://schemas.openxmlformats.org/officeDocument/2006/relationships/vmlDrawing" Target="../drawings/vmlDrawing33.vml"/><Relationship Id="rId2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6.bin"/><Relationship Id="rId5" Type="http://schemas.openxmlformats.org/officeDocument/2006/relationships/oleObject" Target="../embeddings/Microsoft_Word_97_-_2004_Document1.doc"/><Relationship Id="rId6" Type="http://schemas.openxmlformats.org/officeDocument/2006/relationships/image" Target="../media/image7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1.bin"/><Relationship Id="rId4" Type="http://schemas.openxmlformats.org/officeDocument/2006/relationships/image" Target="../media/image79.wmf"/><Relationship Id="rId5" Type="http://schemas.openxmlformats.org/officeDocument/2006/relationships/oleObject" Target="../embeddings/oleObject72.bin"/><Relationship Id="rId6" Type="http://schemas.openxmlformats.org/officeDocument/2006/relationships/image" Target="../media/image80.wmf"/><Relationship Id="rId7" Type="http://schemas.openxmlformats.org/officeDocument/2006/relationships/oleObject" Target="../embeddings/oleObject73.bin"/><Relationship Id="rId8" Type="http://schemas.openxmlformats.org/officeDocument/2006/relationships/image" Target="../media/image81.wmf"/><Relationship Id="rId9" Type="http://schemas.openxmlformats.org/officeDocument/2006/relationships/image" Target="../media/image82.png"/><Relationship Id="rId1" Type="http://schemas.openxmlformats.org/officeDocument/2006/relationships/vmlDrawing" Target="../drawings/vmlDrawing34.vml"/><Relationship Id="rId2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4.bin"/><Relationship Id="rId4" Type="http://schemas.openxmlformats.org/officeDocument/2006/relationships/image" Target="../media/image83.wmf"/><Relationship Id="rId5" Type="http://schemas.openxmlformats.org/officeDocument/2006/relationships/oleObject" Target="../embeddings/oleObject75.bin"/><Relationship Id="rId6" Type="http://schemas.openxmlformats.org/officeDocument/2006/relationships/image" Target="../media/image84.wmf"/><Relationship Id="rId1" Type="http://schemas.openxmlformats.org/officeDocument/2006/relationships/vmlDrawing" Target="../drawings/vmlDrawing35.vml"/><Relationship Id="rId2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6.bin"/><Relationship Id="rId4" Type="http://schemas.openxmlformats.org/officeDocument/2006/relationships/image" Target="../media/image85.wmf"/><Relationship Id="rId5" Type="http://schemas.openxmlformats.org/officeDocument/2006/relationships/oleObject" Target="../embeddings/oleObject77.bin"/><Relationship Id="rId6" Type="http://schemas.openxmlformats.org/officeDocument/2006/relationships/image" Target="../media/image86.wmf"/><Relationship Id="rId1" Type="http://schemas.openxmlformats.org/officeDocument/2006/relationships/vmlDrawing" Target="../drawings/vmlDrawing36.vml"/><Relationship Id="rId2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8.bin"/><Relationship Id="rId4" Type="http://schemas.openxmlformats.org/officeDocument/2006/relationships/image" Target="../media/image87.wmf"/><Relationship Id="rId5" Type="http://schemas.openxmlformats.org/officeDocument/2006/relationships/oleObject" Target="../embeddings/oleObject79.bin"/><Relationship Id="rId6" Type="http://schemas.openxmlformats.org/officeDocument/2006/relationships/image" Target="../media/image88.wmf"/><Relationship Id="rId1" Type="http://schemas.openxmlformats.org/officeDocument/2006/relationships/vmlDrawing" Target="../drawings/vmlDrawing37.vml"/><Relationship Id="rId2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0.bin"/><Relationship Id="rId4" Type="http://schemas.openxmlformats.org/officeDocument/2006/relationships/image" Target="../media/image89.wmf"/><Relationship Id="rId1" Type="http://schemas.openxmlformats.org/officeDocument/2006/relationships/vmlDrawing" Target="../drawings/vmlDrawing38.vml"/><Relationship Id="rId2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7.bin"/><Relationship Id="rId5" Type="http://schemas.openxmlformats.org/officeDocument/2006/relationships/image" Target="../media/image8.wmf"/><Relationship Id="rId6" Type="http://schemas.openxmlformats.org/officeDocument/2006/relationships/oleObject" Target="../embeddings/oleObject8.bin"/><Relationship Id="rId7" Type="http://schemas.openxmlformats.org/officeDocument/2006/relationships/oleObject" Target="../embeddings/Microsoft_Word_97_-_2004_Document2.doc"/><Relationship Id="rId8" Type="http://schemas.openxmlformats.org/officeDocument/2006/relationships/image" Target="../media/image9.emf"/><Relationship Id="rId9" Type="http://schemas.openxmlformats.org/officeDocument/2006/relationships/image" Target="../media/image10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9.bin"/><Relationship Id="rId5" Type="http://schemas.openxmlformats.org/officeDocument/2006/relationships/image" Target="../media/image10.wmf"/><Relationship Id="rId6" Type="http://schemas.openxmlformats.org/officeDocument/2006/relationships/oleObject" Target="../embeddings/oleObject10.bin"/><Relationship Id="rId7" Type="http://schemas.openxmlformats.org/officeDocument/2006/relationships/image" Target="../media/image11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11.bin"/><Relationship Id="rId5" Type="http://schemas.openxmlformats.org/officeDocument/2006/relationships/image" Target="../media/image12.wmf"/><Relationship Id="rId6" Type="http://schemas.openxmlformats.org/officeDocument/2006/relationships/oleObject" Target="../embeddings/oleObject12.bin"/><Relationship Id="rId7" Type="http://schemas.openxmlformats.org/officeDocument/2006/relationships/image" Target="../media/image13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13.bin"/><Relationship Id="rId5" Type="http://schemas.openxmlformats.org/officeDocument/2006/relationships/image" Target="../media/image14.wmf"/><Relationship Id="rId6" Type="http://schemas.openxmlformats.org/officeDocument/2006/relationships/oleObject" Target="../embeddings/oleObject14.bin"/><Relationship Id="rId7" Type="http://schemas.openxmlformats.org/officeDocument/2006/relationships/image" Target="../media/image15.wmf"/><Relationship Id="rId8" Type="http://schemas.openxmlformats.org/officeDocument/2006/relationships/oleObject" Target="../embeddings/oleObject15.bin"/><Relationship Id="rId9" Type="http://schemas.openxmlformats.org/officeDocument/2006/relationships/image" Target="../media/image16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Chemical Reaction Engineering</a:t>
            </a:r>
            <a:r>
              <a:rPr lang="en-US" dirty="0" smtClean="0"/>
              <a:t> (CRE) is the field that studies the rates and mechanisms of chemical reactions and the design of the reactors in which they take place.</a:t>
            </a:r>
            <a:endParaRPr lang="sv-SE" dirty="0" smtClean="0"/>
          </a:p>
          <a:p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>
                <a:solidFill>
                  <a:schemeClr val="tx1"/>
                </a:solidFill>
              </a:rPr>
              <a:t>Lecture 20</a:t>
            </a:r>
            <a:endParaRPr lang="sv-SE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114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8470416"/>
              </p:ext>
            </p:extLst>
          </p:nvPr>
        </p:nvGraphicFramePr>
        <p:xfrm>
          <a:off x="1025525" y="2260600"/>
          <a:ext cx="5424488" cy="394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64" name="Equation" r:id="rId4" imgW="2476500" imgH="1803400" progId="Equation.3">
                  <p:embed/>
                </p:oleObj>
              </mc:Choice>
              <mc:Fallback>
                <p:oleObj name="Equation" r:id="rId4" imgW="2476500" imgH="18034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5525" y="2260600"/>
                        <a:ext cx="5424488" cy="3949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025525" y="1656081"/>
            <a:ext cx="475403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6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Given X, Calculate T and V</a:t>
            </a:r>
            <a:endParaRPr lang="en-US" sz="2600" dirty="0"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>
                <a:latin typeface="Arial" pitchFamily="34" charset="0"/>
                <a:cs typeface="Arial" pitchFamily="34" charset="0"/>
              </a:rPr>
              <a:pPr/>
              <a:t>10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cs typeface="Arial" pitchFamily="34" charset="0"/>
              </a:rPr>
              <a:t>CSTR: </a:t>
            </a:r>
            <a:r>
              <a:rPr lang="en-US" dirty="0"/>
              <a:t>Adiabatic </a:t>
            </a:r>
            <a:r>
              <a:rPr lang="en-US" dirty="0" smtClean="0"/>
              <a:t>Example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 40"/>
          <p:cNvGrpSpPr/>
          <p:nvPr/>
        </p:nvGrpSpPr>
        <p:grpSpPr>
          <a:xfrm>
            <a:off x="911755" y="1877455"/>
            <a:ext cx="7980892" cy="1535430"/>
            <a:chOff x="1000654" y="3613665"/>
            <a:chExt cx="7980892" cy="1535430"/>
          </a:xfrm>
        </p:grpSpPr>
        <p:sp>
          <p:nvSpPr>
            <p:cNvPr id="11" name="Text Box 3"/>
            <p:cNvSpPr txBox="1">
              <a:spLocks noChangeArrowheads="1"/>
            </p:cNvSpPr>
            <p:nvPr/>
          </p:nvSpPr>
          <p:spPr bwMode="auto">
            <a:xfrm>
              <a:off x="1000654" y="3613665"/>
              <a:ext cx="4754035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sv-SE" sz="2600" u="sng" dirty="0" smtClean="0">
                  <a:latin typeface="Arial" pitchFamily="34" charset="0"/>
                  <a:ea typeface="MS PGothic" pitchFamily="34" charset="-128"/>
                  <a:cs typeface="Arial" pitchFamily="34" charset="0"/>
                </a:rPr>
                <a:t>(b)</a:t>
              </a:r>
            </a:p>
          </p:txBody>
        </p:sp>
        <p:grpSp>
          <p:nvGrpSpPr>
            <p:cNvPr id="4" name="Grupp 39"/>
            <p:cNvGrpSpPr/>
            <p:nvPr/>
          </p:nvGrpSpPr>
          <p:grpSpPr>
            <a:xfrm>
              <a:off x="1783821" y="3613665"/>
              <a:ext cx="7197725" cy="1535430"/>
              <a:chOff x="1783821" y="3613665"/>
              <a:chExt cx="7197725" cy="1535430"/>
            </a:xfrm>
          </p:grpSpPr>
          <p:graphicFrame>
            <p:nvGraphicFramePr>
              <p:cNvPr id="89095" name="Object 7"/>
              <p:cNvGraphicFramePr>
                <a:graphicFrameLocks noChangeAspect="1"/>
              </p:cNvGraphicFramePr>
              <p:nvPr/>
            </p:nvGraphicFramePr>
            <p:xfrm>
              <a:off x="1783821" y="3613665"/>
              <a:ext cx="7197725" cy="53181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3254" name="Equation" r:id="rId4" imgW="3098800" imgH="228600" progId="Equation.3">
                      <p:embed/>
                    </p:oleObj>
                  </mc:Choice>
                  <mc:Fallback>
                    <p:oleObj name="Equation" r:id="rId4" imgW="3098800" imgH="228600" progId="Equation.3">
                      <p:embed/>
                      <p:pic>
                        <p:nvPicPr>
                          <p:cNvPr id="0" name="Picture 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783821" y="3613665"/>
                            <a:ext cx="7197725" cy="5318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5" name="Grupp 37"/>
              <p:cNvGrpSpPr/>
              <p:nvPr/>
            </p:nvGrpSpPr>
            <p:grpSpPr>
              <a:xfrm>
                <a:off x="4428333" y="4145477"/>
                <a:ext cx="2816226" cy="660958"/>
                <a:chOff x="4428333" y="4107377"/>
                <a:chExt cx="2816226" cy="660958"/>
              </a:xfrm>
            </p:grpSpPr>
            <p:graphicFrame>
              <p:nvGraphicFramePr>
                <p:cNvPr id="89096" name="Object 8"/>
                <p:cNvGraphicFramePr>
                  <a:graphicFrameLocks noChangeAspect="1"/>
                </p:cNvGraphicFramePr>
                <p:nvPr/>
              </p:nvGraphicFramePr>
              <p:xfrm>
                <a:off x="5135562" y="4236523"/>
                <a:ext cx="1239837" cy="53181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93255" name="Equation" r:id="rId6" imgW="533169" imgH="228501" progId="Equation.3">
                        <p:embed/>
                      </p:oleObj>
                    </mc:Choice>
                    <mc:Fallback>
                      <p:oleObj name="Equation" r:id="rId6" imgW="533169" imgH="228501" progId="Equation.3">
                        <p:embed/>
                        <p:pic>
                          <p:nvPicPr>
                            <p:cNvPr id="0" name="Picture 7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135562" y="4236523"/>
                              <a:ext cx="1239837" cy="531812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cxnSp>
              <p:nvCxnSpPr>
                <p:cNvPr id="17" name="Vinklad  16"/>
                <p:cNvCxnSpPr/>
                <p:nvPr/>
              </p:nvCxnSpPr>
              <p:spPr>
                <a:xfrm>
                  <a:off x="4428333" y="4107377"/>
                  <a:ext cx="622300" cy="393700"/>
                </a:xfrm>
                <a:prstGeom prst="bentConnector3">
                  <a:avLst>
                    <a:gd name="adj1" fmla="val 1020"/>
                  </a:avLst>
                </a:prstGeom>
                <a:ln>
                  <a:solidFill>
                    <a:schemeClr val="tx1"/>
                  </a:solidFill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Vinklad  24"/>
                <p:cNvCxnSpPr/>
                <p:nvPr/>
              </p:nvCxnSpPr>
              <p:spPr>
                <a:xfrm flipV="1">
                  <a:off x="6433345" y="4107377"/>
                  <a:ext cx="811214" cy="393700"/>
                </a:xfrm>
                <a:prstGeom prst="bentConnector3">
                  <a:avLst>
                    <a:gd name="adj1" fmla="val 100098"/>
                  </a:avLst>
                </a:prstGeom>
                <a:ln>
                  <a:solidFill>
                    <a:schemeClr val="tx1"/>
                  </a:solidFill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9" name="Text Box 3"/>
              <p:cNvSpPr txBox="1">
                <a:spLocks noChangeArrowheads="1"/>
              </p:cNvSpPr>
              <p:nvPr/>
            </p:nvSpPr>
            <p:spPr bwMode="auto">
              <a:xfrm>
                <a:off x="4898233" y="4656652"/>
                <a:ext cx="2696366" cy="4924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sv-SE" sz="2600" dirty="0" smtClean="0">
                    <a:latin typeface="Arial" pitchFamily="34" charset="0"/>
                    <a:ea typeface="MS PGothic" pitchFamily="34" charset="-128"/>
                    <a:cs typeface="Arial" pitchFamily="34" charset="0"/>
                  </a:rPr>
                  <a:t>(if reversible)</a:t>
                </a:r>
              </a:p>
            </p:txBody>
          </p:sp>
        </p:grpSp>
      </p:grpSp>
      <p:graphicFrame>
        <p:nvGraphicFramePr>
          <p:cNvPr id="9318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5030769"/>
              </p:ext>
            </p:extLst>
          </p:nvPr>
        </p:nvGraphicFramePr>
        <p:xfrm>
          <a:off x="975254" y="3400185"/>
          <a:ext cx="4524793" cy="332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56" name="Equation" r:id="rId8" imgW="1955520" imgH="1549080" progId="Equation.3">
                  <p:embed/>
                </p:oleObj>
              </mc:Choice>
              <mc:Fallback>
                <p:oleObj name="Equation" r:id="rId8" imgW="1955520" imgH="154908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5254" y="3400185"/>
                        <a:ext cx="4524793" cy="332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914400" y="1378174"/>
            <a:ext cx="475403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6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Given T, Calculate X and V</a:t>
            </a:r>
            <a:endParaRPr lang="en-US" sz="2600" dirty="0"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>
                <a:latin typeface="Arial" pitchFamily="34" charset="0"/>
                <a:cs typeface="Arial" pitchFamily="34" charset="0"/>
              </a:rPr>
              <a:pPr/>
              <a:t>11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cs typeface="Arial" pitchFamily="34" charset="0"/>
              </a:rPr>
              <a:t>CSTR: </a:t>
            </a:r>
            <a:r>
              <a:rPr lang="en-US" dirty="0"/>
              <a:t>Adiabatic </a:t>
            </a:r>
            <a:r>
              <a:rPr lang="en-US" dirty="0" smtClean="0"/>
              <a:t>Example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975255" y="1686955"/>
            <a:ext cx="475403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sv-SE" sz="2600" u="sng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(c) </a:t>
            </a:r>
            <a:r>
              <a:rPr lang="sv-SE" sz="2600" u="sng" dirty="0" err="1" smtClean="0">
                <a:latin typeface="Arial" pitchFamily="34" charset="0"/>
                <a:ea typeface="MS PGothic" pitchFamily="34" charset="-128"/>
                <a:cs typeface="Arial" pitchFamily="34" charset="0"/>
              </a:rPr>
              <a:t>Levenspiel</a:t>
            </a:r>
            <a:r>
              <a:rPr lang="sv-SE" sz="2600" u="sng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sv-SE" sz="2600" u="sng" dirty="0" err="1" smtClean="0">
                <a:latin typeface="Arial" pitchFamily="34" charset="0"/>
                <a:ea typeface="MS PGothic" pitchFamily="34" charset="-128"/>
                <a:cs typeface="Arial" pitchFamily="34" charset="0"/>
              </a:rPr>
              <a:t>Plot</a:t>
            </a:r>
            <a:endParaRPr lang="sv-SE" sz="2600" u="sng" dirty="0" smtClean="0"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graphicFrame>
        <p:nvGraphicFramePr>
          <p:cNvPr id="1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1078817"/>
              </p:ext>
            </p:extLst>
          </p:nvPr>
        </p:nvGraphicFramePr>
        <p:xfrm>
          <a:off x="3548063" y="2179398"/>
          <a:ext cx="2882900" cy="104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99" name="Equation" r:id="rId4" imgW="1193800" imgH="431800" progId="Equation.3">
                  <p:embed/>
                </p:oleObj>
              </mc:Choice>
              <mc:Fallback>
                <p:oleObj name="Equation" r:id="rId4" imgW="1193800" imgH="4318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8063" y="2179398"/>
                        <a:ext cx="2882900" cy="1044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1710774"/>
              </p:ext>
            </p:extLst>
          </p:nvPr>
        </p:nvGraphicFramePr>
        <p:xfrm>
          <a:off x="975255" y="4218837"/>
          <a:ext cx="6995584" cy="8399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400" name="Equation" r:id="rId6" imgW="3276600" imgH="393700" progId="Equation.3">
                  <p:embed/>
                </p:oleObj>
              </mc:Choice>
              <mc:Fallback>
                <p:oleObj name="Equation" r:id="rId6" imgW="3276600" imgH="3937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5255" y="4218837"/>
                        <a:ext cx="6995584" cy="8399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3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3691747"/>
              </p:ext>
            </p:extLst>
          </p:nvPr>
        </p:nvGraphicFramePr>
        <p:xfrm>
          <a:off x="3578225" y="3297238"/>
          <a:ext cx="2151063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401" name="Equation" r:id="rId8" imgW="977476" imgH="177723" progId="Equation.3">
                  <p:embed/>
                </p:oleObj>
              </mc:Choice>
              <mc:Fallback>
                <p:oleObj name="Equation" r:id="rId8" imgW="977476" imgH="177723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8225" y="3297238"/>
                        <a:ext cx="2151063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>
                <a:latin typeface="Arial" pitchFamily="34" charset="0"/>
                <a:cs typeface="Arial" pitchFamily="34" charset="0"/>
              </a:rPr>
              <a:pPr/>
              <a:t>12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cs typeface="Arial" pitchFamily="34" charset="0"/>
              </a:rPr>
              <a:t>CSTR: </a:t>
            </a:r>
            <a:r>
              <a:rPr lang="en-US" dirty="0"/>
              <a:t>Adiabatic </a:t>
            </a:r>
            <a:r>
              <a:rPr lang="en-US" dirty="0" smtClean="0"/>
              <a:t>Example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975255" y="1686955"/>
            <a:ext cx="475403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sv-SE" sz="2600" u="sng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(c) </a:t>
            </a:r>
            <a:r>
              <a:rPr lang="sv-SE" sz="2600" u="sng" dirty="0" err="1" smtClean="0">
                <a:latin typeface="Arial" pitchFamily="34" charset="0"/>
                <a:ea typeface="MS PGothic" pitchFamily="34" charset="-128"/>
                <a:cs typeface="Arial" pitchFamily="34" charset="0"/>
              </a:rPr>
              <a:t>Levenspiel</a:t>
            </a:r>
            <a:r>
              <a:rPr lang="sv-SE" sz="2600" u="sng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sv-SE" sz="2600" u="sng" dirty="0" err="1" smtClean="0">
                <a:latin typeface="Arial" pitchFamily="34" charset="0"/>
                <a:ea typeface="MS PGothic" pitchFamily="34" charset="-128"/>
                <a:cs typeface="Arial" pitchFamily="34" charset="0"/>
              </a:rPr>
              <a:t>Plot</a:t>
            </a:r>
            <a:endParaRPr lang="sv-SE" sz="2600" u="sng" dirty="0" smtClean="0"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pic>
        <p:nvPicPr>
          <p:cNvPr id="14" name="Picture 5" descr="Untitled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5256" y="2438400"/>
            <a:ext cx="7840068" cy="3368129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>
                <a:latin typeface="Arial" pitchFamily="34" charset="0"/>
                <a:cs typeface="Arial" pitchFamily="34" charset="0"/>
              </a:rPr>
              <a:pPr/>
              <a:t>13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cs typeface="Arial" pitchFamily="34" charset="0"/>
              </a:rPr>
              <a:t>CSTR: </a:t>
            </a:r>
            <a:r>
              <a:rPr lang="en-US" dirty="0"/>
              <a:t>Adiabatic </a:t>
            </a:r>
            <a:r>
              <a:rPr lang="en-US" dirty="0" smtClean="0"/>
              <a:t>Example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 6"/>
          <p:cNvGrpSpPr/>
          <p:nvPr/>
        </p:nvGrpSpPr>
        <p:grpSpPr>
          <a:xfrm>
            <a:off x="1762645" y="4275645"/>
            <a:ext cx="6548840" cy="2781323"/>
            <a:chOff x="2070100" y="3673983"/>
            <a:chExt cx="7086600" cy="3061780"/>
          </a:xfrm>
        </p:grpSpPr>
        <p:graphicFrame>
          <p:nvGraphicFramePr>
            <p:cNvPr id="91141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5073418"/>
                </p:ext>
              </p:extLst>
            </p:nvPr>
          </p:nvGraphicFramePr>
          <p:xfrm>
            <a:off x="2070100" y="3886200"/>
            <a:ext cx="4395788" cy="2849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719" name="Document" r:id="rId4" imgW="4395216" imgH="2849880" progId="Word.Document.8">
                    <p:embed/>
                  </p:oleObj>
                </mc:Choice>
                <mc:Fallback>
                  <p:oleObj name="Document" r:id="rId4" imgW="4395216" imgH="2849880" progId="Word.Document.8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70100" y="3886200"/>
                          <a:ext cx="4395788" cy="28495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Rectangle 2"/>
            <p:cNvSpPr txBox="1">
              <a:spLocks noChangeArrowheads="1"/>
            </p:cNvSpPr>
            <p:nvPr/>
          </p:nvSpPr>
          <p:spPr>
            <a:xfrm>
              <a:off x="2579688" y="3673983"/>
              <a:ext cx="6577012" cy="457200"/>
            </a:xfrm>
            <a:prstGeom prst="rect">
              <a:avLst/>
            </a:prstGeom>
          </p:spPr>
          <p:txBody>
            <a:bodyPr bIns="91440" anchor="b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CSTR</a:t>
              </a:r>
              <a:r>
                <a:rPr kumimoji="0" lang="en-US" sz="2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     X = 0.95     T = 395 K</a:t>
              </a:r>
              <a:endPara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</p:grpSp>
      <p:grpSp>
        <p:nvGrpSpPr>
          <p:cNvPr id="10" name="Grupp 9"/>
          <p:cNvGrpSpPr/>
          <p:nvPr/>
        </p:nvGrpSpPr>
        <p:grpSpPr>
          <a:xfrm>
            <a:off x="1734601" y="1554118"/>
            <a:ext cx="5430474" cy="2653287"/>
            <a:chOff x="2054401" y="640384"/>
            <a:chExt cx="5921199" cy="3108531"/>
          </a:xfrm>
        </p:grpSpPr>
        <p:graphicFrame>
          <p:nvGraphicFramePr>
            <p:cNvPr id="91139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7058788"/>
                </p:ext>
              </p:extLst>
            </p:nvPr>
          </p:nvGraphicFramePr>
          <p:xfrm>
            <a:off x="2054401" y="893002"/>
            <a:ext cx="4445000" cy="28559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720" name="Document" r:id="rId6" imgW="4443984" imgH="2855976" progId="Word.Document.8">
                    <p:embed/>
                  </p:oleObj>
                </mc:Choice>
                <mc:Fallback>
                  <p:oleObj name="Document" r:id="rId6" imgW="4443984" imgH="2855976" progId="Word.Document.8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54401" y="893002"/>
                          <a:ext cx="4445000" cy="28559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Rectangle 2"/>
            <p:cNvSpPr txBox="1">
              <a:spLocks noChangeArrowheads="1"/>
            </p:cNvSpPr>
            <p:nvPr/>
          </p:nvSpPr>
          <p:spPr>
            <a:xfrm>
              <a:off x="2579688" y="640384"/>
              <a:ext cx="5395912" cy="457200"/>
            </a:xfrm>
            <a:prstGeom prst="rect">
              <a:avLst/>
            </a:prstGeom>
          </p:spPr>
          <p:txBody>
            <a:bodyPr bIns="91440" anchor="b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CSTR </a:t>
              </a:r>
              <a:r>
                <a:rPr kumimoji="0" lang="en-US" sz="2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    X = 0.6     T = 360 K</a:t>
              </a:r>
              <a:endPara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>
                <a:latin typeface="Arial" pitchFamily="34" charset="0"/>
                <a:cs typeface="Arial" pitchFamily="34" charset="0"/>
              </a:rPr>
              <a:pPr/>
              <a:t>14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cs typeface="Arial" pitchFamily="34" charset="0"/>
              </a:rPr>
              <a:t>CSTR: </a:t>
            </a:r>
            <a:r>
              <a:rPr lang="en-US" dirty="0"/>
              <a:t>Adiabatic </a:t>
            </a:r>
            <a:r>
              <a:rPr lang="en-US" dirty="0" smtClean="0"/>
              <a:t>Example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 12"/>
          <p:cNvGrpSpPr/>
          <p:nvPr/>
        </p:nvGrpSpPr>
        <p:grpSpPr>
          <a:xfrm>
            <a:off x="1087438" y="60325"/>
            <a:ext cx="7530769" cy="7145427"/>
            <a:chOff x="1087438" y="60325"/>
            <a:chExt cx="7530769" cy="7145427"/>
          </a:xfrm>
        </p:grpSpPr>
        <p:sp>
          <p:nvSpPr>
            <p:cNvPr id="92166" name="Rectangle 6"/>
            <p:cNvSpPr>
              <a:spLocks noChangeArrowheads="1"/>
            </p:cNvSpPr>
            <p:nvPr/>
          </p:nvSpPr>
          <p:spPr bwMode="auto">
            <a:xfrm>
              <a:off x="1087438" y="60325"/>
              <a:ext cx="1841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endParaRPr lang="sv-SE" sz="2400">
                <a:latin typeface="Arial" pitchFamily="34" charset="0"/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7" name="Rectangle 2"/>
            <p:cNvSpPr txBox="1">
              <a:spLocks noChangeArrowheads="1"/>
            </p:cNvSpPr>
            <p:nvPr/>
          </p:nvSpPr>
          <p:spPr>
            <a:xfrm>
              <a:off x="3656539" y="1312070"/>
              <a:ext cx="2503122" cy="503773"/>
            </a:xfrm>
            <a:prstGeom prst="rect">
              <a:avLst/>
            </a:prstGeom>
          </p:spPr>
          <p:txBody>
            <a:bodyPr bIns="91440" anchor="b" anchorCtr="0">
              <a:noAutofit/>
            </a:bodyPr>
            <a:lstStyle/>
            <a:p>
              <a:pPr lvl="0" defTabSz="914400">
                <a:spcBef>
                  <a:spcPct val="0"/>
                </a:spcBef>
                <a:defRPr/>
              </a:pPr>
              <a:r>
                <a:rPr lang="en-US" sz="2600" dirty="0">
                  <a:solidFill>
                    <a:srgbClr val="FF00FF"/>
                  </a:solidFill>
                  <a:latin typeface="Arial" pitchFamily="34" charset="0"/>
                  <a:cs typeface="Arial" pitchFamily="34" charset="0"/>
                </a:rPr>
                <a:t>PFR</a:t>
              </a:r>
              <a:r>
                <a:rPr kumimoji="0" lang="en-US" sz="2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     X = 0.6</a:t>
              </a:r>
              <a:endPara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  <p:sp>
          <p:nvSpPr>
            <p:cNvPr id="8" name="Rectangle 2"/>
            <p:cNvSpPr txBox="1">
              <a:spLocks noChangeArrowheads="1"/>
            </p:cNvSpPr>
            <p:nvPr/>
          </p:nvSpPr>
          <p:spPr>
            <a:xfrm>
              <a:off x="3580339" y="4086200"/>
              <a:ext cx="2727021" cy="503773"/>
            </a:xfrm>
            <a:prstGeom prst="rect">
              <a:avLst/>
            </a:prstGeom>
          </p:spPr>
          <p:txBody>
            <a:bodyPr bIns="91440" anchor="b" anchorCtr="0">
              <a:noAutofit/>
            </a:bodyPr>
            <a:lstStyle/>
            <a:p>
              <a:pPr lvl="0" defTabSz="914400">
                <a:spcBef>
                  <a:spcPct val="0"/>
                </a:spcBef>
                <a:defRPr/>
              </a:pPr>
              <a:r>
                <a:rPr lang="en-US" sz="2600" dirty="0">
                  <a:solidFill>
                    <a:srgbClr val="FF00FF"/>
                  </a:solidFill>
                  <a:latin typeface="Arial" pitchFamily="34" charset="0"/>
                  <a:cs typeface="Arial" pitchFamily="34" charset="0"/>
                </a:rPr>
                <a:t>PFR</a:t>
              </a:r>
              <a:r>
                <a:rPr kumimoji="0" lang="en-US" sz="2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     X = 0.95</a:t>
              </a:r>
              <a:endParaRPr lang="en-US" sz="2600" dirty="0"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  <p:graphicFrame>
          <p:nvGraphicFramePr>
            <p:cNvPr id="30726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27904883"/>
                </p:ext>
              </p:extLst>
            </p:nvPr>
          </p:nvGraphicFramePr>
          <p:xfrm>
            <a:off x="2377744" y="1591575"/>
            <a:ext cx="6240463" cy="2693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71" name="Document" r:id="rId5" imgW="6228715" imgH="2849519" progId="Word.Document.8">
                    <p:embed/>
                  </p:oleObj>
                </mc:Choice>
                <mc:Fallback>
                  <p:oleObj name="Document" r:id="rId5" imgW="6228715" imgH="2849519" progId="Word.Document.8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77744" y="1591575"/>
                          <a:ext cx="6240463" cy="2693825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27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85594802"/>
                </p:ext>
              </p:extLst>
            </p:nvPr>
          </p:nvGraphicFramePr>
          <p:xfrm>
            <a:off x="2286000" y="4362539"/>
            <a:ext cx="6316663" cy="28432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72" name="Dokument" r:id="rId8" imgW="6239256" imgH="2843784" progId="Word.Document.8">
                    <p:embed/>
                  </p:oleObj>
                </mc:Choice>
                <mc:Fallback>
                  <p:oleObj name="Dokument" r:id="rId8" imgW="6239256" imgH="2843784" progId="Word.Document.8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86000" y="4362539"/>
                          <a:ext cx="6316663" cy="28432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>
                <a:latin typeface="Arial" pitchFamily="34" charset="0"/>
                <a:cs typeface="Arial" pitchFamily="34" charset="0"/>
              </a:rPr>
              <a:pPr/>
              <a:t>15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cs typeface="Arial" pitchFamily="34" charset="0"/>
              </a:rPr>
              <a:t>CSTR: </a:t>
            </a:r>
            <a:r>
              <a:rPr lang="en-US" dirty="0"/>
              <a:t>Adiabatic </a:t>
            </a:r>
            <a:r>
              <a:rPr lang="en-US" dirty="0" smtClean="0"/>
              <a:t>Example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Text Box 3"/>
          <p:cNvSpPr txBox="1">
            <a:spLocks noChangeArrowheads="1"/>
          </p:cNvSpPr>
          <p:nvPr/>
        </p:nvSpPr>
        <p:spPr bwMode="auto">
          <a:xfrm>
            <a:off x="990600" y="2286000"/>
            <a:ext cx="731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sv-SE" sz="2400"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graphicFrame>
        <p:nvGraphicFramePr>
          <p:cNvPr id="93188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8764057"/>
              </p:ext>
            </p:extLst>
          </p:nvPr>
        </p:nvGraphicFramePr>
        <p:xfrm>
          <a:off x="825500" y="2133600"/>
          <a:ext cx="7962900" cy="2133600"/>
        </p:xfrm>
        <a:graphic>
          <a:graphicData uri="http://schemas.openxmlformats.org/drawingml/2006/table">
            <a:tbl>
              <a:tblPr/>
              <a:tblGrid>
                <a:gridCol w="1990725"/>
                <a:gridCol w="1990725"/>
                <a:gridCol w="1990725"/>
                <a:gridCol w="1990725"/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CSTR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X = 0.6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 = 360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 = 2.05 dm</a:t>
                      </a:r>
                      <a:r>
                        <a:rPr kumimoji="0" 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dirty="0" smtClean="0">
                          <a:solidFill>
                            <a:srgbClr val="FF00FF"/>
                          </a:solidFill>
                          <a:latin typeface="Arial" pitchFamily="34" charset="0"/>
                          <a:cs typeface="Arial" pitchFamily="34" charset="0"/>
                        </a:rPr>
                        <a:t>PFR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X = 0.6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r>
                        <a:rPr kumimoji="0" lang="en-US" sz="24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exit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= 360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 = 5.28 dm</a:t>
                      </a:r>
                      <a:r>
                        <a:rPr kumimoji="0" 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CSTR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X = 0.95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 = 395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 = 7.59 dm</a:t>
                      </a:r>
                      <a:r>
                        <a:rPr kumimoji="0" 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dirty="0" smtClean="0">
                          <a:solidFill>
                            <a:srgbClr val="FF00FF"/>
                          </a:solidFill>
                          <a:latin typeface="Arial" pitchFamily="34" charset="0"/>
                          <a:cs typeface="Arial" pitchFamily="34" charset="0"/>
                        </a:rPr>
                        <a:t>PFR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X = 0.95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exit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= 395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 = 6.62 dm</a:t>
                      </a:r>
                      <a:r>
                        <a:rPr kumimoji="0" lang="en-US" sz="24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>
                <a:latin typeface="Arial" pitchFamily="34" charset="0"/>
                <a:cs typeface="Arial" pitchFamily="34" charset="0"/>
              </a:rPr>
              <a:pPr/>
              <a:t>16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cs typeface="Arial" pitchFamily="34" charset="0"/>
              </a:rPr>
              <a:t>CSTR: </a:t>
            </a:r>
            <a:r>
              <a:rPr lang="en-US" dirty="0"/>
              <a:t>Adiabatic </a:t>
            </a:r>
            <a:r>
              <a:rPr lang="en-US" dirty="0" smtClean="0"/>
              <a:t>Example - Summary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591" name="Object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718162"/>
              </p:ext>
            </p:extLst>
          </p:nvPr>
        </p:nvGraphicFramePr>
        <p:xfrm>
          <a:off x="792163" y="1786175"/>
          <a:ext cx="7573962" cy="3970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920" name="Equation" r:id="rId4" imgW="2831760" imgH="1676160" progId="Equation.3">
                  <p:embed/>
                </p:oleObj>
              </mc:Choice>
              <mc:Fallback>
                <p:oleObj name="Equation" r:id="rId4" imgW="2831760" imgH="167616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163" y="1786175"/>
                        <a:ext cx="7573962" cy="3970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6699"/>
                </a:solidFill>
                <a:latin typeface="Arial" pitchFamily="34" charset="0"/>
                <a:cs typeface="Arial" pitchFamily="34" charset="0"/>
              </a:rPr>
              <a:t>Energy Balance </a:t>
            </a:r>
            <a:r>
              <a:rPr lang="en-US" dirty="0" smtClean="0"/>
              <a:t>in terms of Enthalpy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>
                <a:latin typeface="Arial" pitchFamily="34" charset="0"/>
                <a:cs typeface="Arial" pitchFamily="34" charset="0"/>
              </a:rPr>
              <a:pPr/>
              <a:t>17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593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0984054"/>
              </p:ext>
            </p:extLst>
          </p:nvPr>
        </p:nvGraphicFramePr>
        <p:xfrm>
          <a:off x="936626" y="2498726"/>
          <a:ext cx="3463925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07" name="Equation" r:id="rId4" imgW="1447560" imgH="241200" progId="Equation.3">
                  <p:embed/>
                </p:oleObj>
              </mc:Choice>
              <mc:Fallback>
                <p:oleObj name="Equation" r:id="rId4" imgW="1447560" imgH="241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6626" y="2498726"/>
                        <a:ext cx="3463925" cy="576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58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627321"/>
              </p:ext>
            </p:extLst>
          </p:nvPr>
        </p:nvGraphicFramePr>
        <p:xfrm>
          <a:off x="936626" y="3303588"/>
          <a:ext cx="206426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08" name="Equation" r:id="rId6" imgW="888614" imgH="393529" progId="Equation.3">
                  <p:embed/>
                </p:oleObj>
              </mc:Choice>
              <mc:Fallback>
                <p:oleObj name="Equation" r:id="rId6" imgW="888614" imgH="393529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6626" y="3303588"/>
                        <a:ext cx="2064263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58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7306297"/>
              </p:ext>
            </p:extLst>
          </p:nvPr>
        </p:nvGraphicFramePr>
        <p:xfrm>
          <a:off x="1011238" y="4594225"/>
          <a:ext cx="6121400" cy="161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09" name="Equation" r:id="rId8" imgW="2781000" imgH="736560" progId="Equation.3">
                  <p:embed/>
                </p:oleObj>
              </mc:Choice>
              <mc:Fallback>
                <p:oleObj name="Equation" r:id="rId8" imgW="2781000" imgH="73656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1238" y="4594225"/>
                        <a:ext cx="6121400" cy="161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PFR </a:t>
            </a:r>
            <a:r>
              <a:rPr lang="sv-SE" dirty="0">
                <a:ln w="12700">
                  <a:noFill/>
                  <a:prstDash val="solid"/>
                </a:ln>
                <a:solidFill>
                  <a:srgbClr val="C6491E"/>
                </a:solidFill>
                <a:latin typeface="Arial" pitchFamily="34" charset="0"/>
                <a:cs typeface="Arial" pitchFamily="34" charset="0"/>
              </a:rPr>
              <a:t>Heat </a:t>
            </a:r>
            <a:r>
              <a:rPr lang="sv-SE" dirty="0" smtClean="0">
                <a:ln w="12700">
                  <a:noFill/>
                  <a:prstDash val="solid"/>
                </a:ln>
                <a:solidFill>
                  <a:srgbClr val="C6491E"/>
                </a:solidFill>
                <a:latin typeface="Arial" pitchFamily="34" charset="0"/>
                <a:cs typeface="Arial" pitchFamily="34" charset="0"/>
              </a:rPr>
              <a:t>Effects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>
                <a:latin typeface="Arial" pitchFamily="34" charset="0"/>
                <a:cs typeface="Arial" pitchFamily="34" charset="0"/>
              </a:rPr>
              <a:pPr/>
              <a:t>18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4577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4354931"/>
              </p:ext>
            </p:extLst>
          </p:nvPr>
        </p:nvGraphicFramePr>
        <p:xfrm>
          <a:off x="993775" y="1433513"/>
          <a:ext cx="2543175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10" name="Equation" r:id="rId10" imgW="1117440" imgH="393480" progId="Equation.3">
                  <p:embed/>
                </p:oleObj>
              </mc:Choice>
              <mc:Fallback>
                <p:oleObj name="Equation" r:id="rId10" imgW="1117440" imgH="3934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3775" y="1433513"/>
                        <a:ext cx="2543175" cy="1009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39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986360"/>
              </p:ext>
            </p:extLst>
          </p:nvPr>
        </p:nvGraphicFramePr>
        <p:xfrm>
          <a:off x="947738" y="1651000"/>
          <a:ext cx="6297612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010" name="Equation" r:id="rId4" imgW="2705100" imgH="431800" progId="Equation.3">
                  <p:embed/>
                </p:oleObj>
              </mc:Choice>
              <mc:Fallback>
                <p:oleObj name="Equation" r:id="rId4" imgW="2705100" imgH="431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7738" y="1651000"/>
                        <a:ext cx="6297612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0815067"/>
              </p:ext>
            </p:extLst>
          </p:nvPr>
        </p:nvGraphicFramePr>
        <p:xfrm>
          <a:off x="936625" y="3124200"/>
          <a:ext cx="5033963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011" name="Equation" r:id="rId6" imgW="2095500" imgH="393700" progId="Equation.3">
                  <p:embed/>
                </p:oleObj>
              </mc:Choice>
              <mc:Fallback>
                <p:oleObj name="Equation" r:id="rId6" imgW="2095500" imgH="3937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6625" y="3124200"/>
                        <a:ext cx="5033963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upp 12"/>
          <p:cNvGrpSpPr/>
          <p:nvPr/>
        </p:nvGrpSpPr>
        <p:grpSpPr>
          <a:xfrm>
            <a:off x="952500" y="4522804"/>
            <a:ext cx="5316538" cy="1535710"/>
            <a:chOff x="1857535" y="4792133"/>
            <a:chExt cx="4924266" cy="1422400"/>
          </a:xfrm>
        </p:grpSpPr>
        <p:sp>
          <p:nvSpPr>
            <p:cNvPr id="134150" name="Rectangle 6"/>
            <p:cNvSpPr>
              <a:spLocks noChangeArrowheads="1"/>
            </p:cNvSpPr>
            <p:nvPr/>
          </p:nvSpPr>
          <p:spPr bwMode="auto">
            <a:xfrm>
              <a:off x="1857535" y="4792133"/>
              <a:ext cx="4924266" cy="1422400"/>
            </a:xfrm>
            <a:prstGeom prst="rect">
              <a:avLst/>
            </a:prstGeom>
            <a:noFill/>
            <a:ln w="9525">
              <a:solidFill>
                <a:schemeClr val="accent5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59401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32224945"/>
                </p:ext>
              </p:extLst>
            </p:nvPr>
          </p:nvGraphicFramePr>
          <p:xfrm>
            <a:off x="2164843" y="4943566"/>
            <a:ext cx="4458159" cy="11292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9012" name="Equation" r:id="rId8" imgW="1955800" imgH="495300" progId="Equation.3">
                    <p:embed/>
                  </p:oleObj>
                </mc:Choice>
                <mc:Fallback>
                  <p:oleObj name="Equation" r:id="rId8" imgW="1955800" imgH="49530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64843" y="4943566"/>
                          <a:ext cx="4458159" cy="112924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>
                <a:latin typeface="Arial" pitchFamily="34" charset="0"/>
                <a:cs typeface="Arial" pitchFamily="34" charset="0"/>
              </a:rPr>
              <a:pPr/>
              <a:t>19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38312" y="6210300"/>
            <a:ext cx="52069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 smtClean="0">
                <a:latin typeface="Arial" pitchFamily="34" charset="0"/>
                <a:cs typeface="Arial" pitchFamily="34" charset="0"/>
              </a:rPr>
              <a:t>Need to determine T</a:t>
            </a:r>
            <a:r>
              <a:rPr lang="sv-SE" sz="2800" baseline="-25000" dirty="0" smtClean="0">
                <a:latin typeface="Arial" pitchFamily="34" charset="0"/>
                <a:cs typeface="Arial" pitchFamily="34" charset="0"/>
              </a:rPr>
              <a:t>a</a:t>
            </a:r>
            <a:endParaRPr lang="sv-SE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PFR </a:t>
            </a:r>
            <a:r>
              <a:rPr lang="sv-SE" dirty="0">
                <a:ln w="12700">
                  <a:noFill/>
                  <a:prstDash val="solid"/>
                </a:ln>
                <a:solidFill>
                  <a:srgbClr val="C6491E"/>
                </a:solidFill>
                <a:latin typeface="Arial" pitchFamily="34" charset="0"/>
                <a:cs typeface="Arial" pitchFamily="34" charset="0"/>
              </a:rPr>
              <a:t>Heat </a:t>
            </a:r>
            <a:r>
              <a:rPr lang="sv-SE" dirty="0" smtClean="0">
                <a:ln w="12700">
                  <a:noFill/>
                  <a:prstDash val="solid"/>
                </a:ln>
                <a:solidFill>
                  <a:srgbClr val="C6491E"/>
                </a:solidFill>
                <a:latin typeface="Arial" pitchFamily="34" charset="0"/>
                <a:cs typeface="Arial" pitchFamily="34" charset="0"/>
              </a:rPr>
              <a:t>Effects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059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7043726"/>
              </p:ext>
            </p:extLst>
          </p:nvPr>
        </p:nvGraphicFramePr>
        <p:xfrm>
          <a:off x="754063" y="2887663"/>
          <a:ext cx="6978650" cy="117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980" name="Equation" r:id="rId4" imgW="3162300" imgH="533400" progId="Equation.3">
                  <p:embed/>
                </p:oleObj>
              </mc:Choice>
              <mc:Fallback>
                <p:oleObj name="Equation" r:id="rId4" imgW="3162300" imgH="5334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063" y="2887663"/>
                        <a:ext cx="6978650" cy="1177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upp 7"/>
          <p:cNvGrpSpPr/>
          <p:nvPr/>
        </p:nvGrpSpPr>
        <p:grpSpPr>
          <a:xfrm>
            <a:off x="993525" y="4152900"/>
            <a:ext cx="5729563" cy="1235014"/>
            <a:chOff x="479682" y="4543491"/>
            <a:chExt cx="5729563" cy="1235014"/>
          </a:xfrm>
        </p:grpSpPr>
        <p:graphicFrame>
          <p:nvGraphicFramePr>
            <p:cNvPr id="110596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86871073"/>
                </p:ext>
              </p:extLst>
            </p:nvPr>
          </p:nvGraphicFramePr>
          <p:xfrm>
            <a:off x="665670" y="4543491"/>
            <a:ext cx="5211762" cy="1063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5981" name="Equation" r:id="rId6" imgW="2171700" imgH="444500" progId="Equation.3">
                    <p:embed/>
                  </p:oleObj>
                </mc:Choice>
                <mc:Fallback>
                  <p:oleObj name="Equation" r:id="rId6" imgW="2171700" imgH="44450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5670" y="4543491"/>
                          <a:ext cx="5211762" cy="10636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Rektangel 6"/>
            <p:cNvSpPr/>
            <p:nvPr/>
          </p:nvSpPr>
          <p:spPr>
            <a:xfrm>
              <a:off x="479682" y="4588347"/>
              <a:ext cx="5729563" cy="1190158"/>
            </a:xfrm>
            <a:prstGeom prst="rect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Last Lecture </a:t>
            </a:r>
            <a:br>
              <a:rPr lang="en-US" dirty="0" smtClean="0"/>
            </a:br>
            <a:r>
              <a:rPr lang="en-US" dirty="0">
                <a:solidFill>
                  <a:srgbClr val="006699"/>
                </a:solidFill>
                <a:cs typeface="Arial" pitchFamily="34" charset="0"/>
              </a:rPr>
              <a:t>Energy Balance </a:t>
            </a:r>
            <a:r>
              <a:rPr lang="en-US" dirty="0" smtClean="0">
                <a:cs typeface="Arial" pitchFamily="34" charset="0"/>
              </a:rPr>
              <a:t>Fundamentals</a:t>
            </a:r>
            <a:endParaRPr lang="en-US" dirty="0">
              <a:cs typeface="Arial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C02DE-3705-034E-B67D-44EF38F104D2}" type="slidenum">
              <a:rPr lang="en-US" smtClean="0">
                <a:latin typeface="Arial" pitchFamily="34" charset="0"/>
                <a:cs typeface="Arial" pitchFamily="34" charset="0"/>
              </a:rPr>
              <a:pPr/>
              <a:t>2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upp 10"/>
          <p:cNvGrpSpPr/>
          <p:nvPr/>
        </p:nvGrpSpPr>
        <p:grpSpPr>
          <a:xfrm>
            <a:off x="682629" y="2422525"/>
            <a:ext cx="8207375" cy="492443"/>
            <a:chOff x="919691" y="2574922"/>
            <a:chExt cx="8207375" cy="492443"/>
          </a:xfrm>
        </p:grpSpPr>
        <p:sp>
          <p:nvSpPr>
            <p:cNvPr id="9" name="textruta 8"/>
            <p:cNvSpPr txBox="1"/>
            <p:nvPr/>
          </p:nvSpPr>
          <p:spPr>
            <a:xfrm>
              <a:off x="919691" y="2574922"/>
              <a:ext cx="820737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smtClean="0">
                  <a:latin typeface="Arial" pitchFamily="34" charset="0"/>
                  <a:cs typeface="Arial" pitchFamily="34" charset="0"/>
                </a:rPr>
                <a:t>Substituting for </a:t>
              </a:r>
              <a:endParaRPr lang="en-US" sz="2600" dirty="0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188423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8100232"/>
                </p:ext>
              </p:extLst>
            </p:nvPr>
          </p:nvGraphicFramePr>
          <p:xfrm>
            <a:off x="3340625" y="2576828"/>
            <a:ext cx="411163" cy="4714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5982" name="Equation" r:id="rId8" imgW="177800" imgH="203200" progId="Equation.3">
                    <p:embed/>
                  </p:oleObj>
                </mc:Choice>
                <mc:Fallback>
                  <p:oleObj name="Equation" r:id="rId8" imgW="177800" imgH="20320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40625" y="2576828"/>
                          <a:ext cx="411163" cy="4714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9214580"/>
              </p:ext>
            </p:extLst>
          </p:nvPr>
        </p:nvGraphicFramePr>
        <p:xfrm>
          <a:off x="1359892" y="5645150"/>
          <a:ext cx="5363195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983" name="Equation" r:id="rId10" imgW="2070000" imgH="482400" progId="Equation.3">
                  <p:embed/>
                </p:oleObj>
              </mc:Choice>
              <mc:Fallback>
                <p:oleObj name="Equation" r:id="rId10" imgW="2070000" imgH="4824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9892" y="5645150"/>
                        <a:ext cx="5363195" cy="11303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269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9546679"/>
              </p:ext>
            </p:extLst>
          </p:nvPr>
        </p:nvGraphicFramePr>
        <p:xfrm>
          <a:off x="1541488" y="1417638"/>
          <a:ext cx="5181600" cy="13020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984" name="Equation" r:id="rId12" imgW="2616120" imgH="660240" progId="Equation.3">
                  <p:embed/>
                </p:oleObj>
              </mc:Choice>
              <mc:Fallback>
                <p:oleObj name="Equation" r:id="rId12" imgW="2616120" imgH="6602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1488" y="1417638"/>
                        <a:ext cx="5181600" cy="13020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ruta 10"/>
          <p:cNvSpPr txBox="1"/>
          <p:nvPr/>
        </p:nvSpPr>
        <p:spPr>
          <a:xfrm>
            <a:off x="931863" y="879157"/>
            <a:ext cx="2573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Heat 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Exchange: 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005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7465239"/>
              </p:ext>
            </p:extLst>
          </p:nvPr>
        </p:nvGraphicFramePr>
        <p:xfrm>
          <a:off x="1458914" y="1801813"/>
          <a:ext cx="5418108" cy="1188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013" name="Equation" r:id="rId4" imgW="2082800" imgH="457200" progId="Equation.3">
                  <p:embed/>
                </p:oleObj>
              </mc:Choice>
              <mc:Fallback>
                <p:oleObj name="Equation" r:id="rId4" imgW="2082800" imgH="457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8914" y="1801813"/>
                        <a:ext cx="5418108" cy="11887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005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6072049"/>
              </p:ext>
            </p:extLst>
          </p:nvPr>
        </p:nvGraphicFramePr>
        <p:xfrm>
          <a:off x="1990725" y="4554538"/>
          <a:ext cx="5586413" cy="1252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014" name="Equation" r:id="rId6" imgW="2146300" imgH="482600" progId="Equation.3">
                  <p:embed/>
                </p:oleObj>
              </mc:Choice>
              <mc:Fallback>
                <p:oleObj name="Equation" r:id="rId6" imgW="2146300" imgH="482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0725" y="4554538"/>
                        <a:ext cx="5586413" cy="1252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>
                <a:latin typeface="Arial" pitchFamily="34" charset="0"/>
                <a:cs typeface="Arial" pitchFamily="34" charset="0"/>
              </a:rPr>
              <a:pPr/>
              <a:t>20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0055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81304" y="3227388"/>
            <a:ext cx="7554959" cy="73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ruta 6"/>
          <p:cNvSpPr txBox="1"/>
          <p:nvPr/>
        </p:nvSpPr>
        <p:spPr>
          <a:xfrm>
            <a:off x="931863" y="5909944"/>
            <a:ext cx="828649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err="1" smtClean="0">
                <a:latin typeface="Arial" pitchFamily="34" charset="0"/>
                <a:cs typeface="Arial" pitchFamily="34" charset="0"/>
              </a:rPr>
              <a:t>Need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 to </a:t>
            </a:r>
            <a:r>
              <a:rPr lang="sv-SE" sz="2600" dirty="0" err="1" smtClean="0">
                <a:latin typeface="Arial" pitchFamily="34" charset="0"/>
                <a:cs typeface="Arial" pitchFamily="34" charset="0"/>
              </a:rPr>
              <a:t>determine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 T</a:t>
            </a:r>
            <a:r>
              <a:rPr lang="sv-SE" sz="2600" baseline="-25000" dirty="0" smtClean="0">
                <a:latin typeface="Arial" pitchFamily="34" charset="0"/>
                <a:cs typeface="Arial" pitchFamily="34" charset="0"/>
              </a:rPr>
              <a:t>a</a:t>
            </a:r>
            <a:endParaRPr lang="sv-SE" sz="2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18"/>
          <p:cNvGrpSpPr/>
          <p:nvPr/>
        </p:nvGrpSpPr>
        <p:grpSpPr>
          <a:xfrm>
            <a:off x="931862" y="1954816"/>
            <a:ext cx="5334000" cy="2765040"/>
            <a:chOff x="931862" y="2284596"/>
            <a:chExt cx="5334000" cy="2765040"/>
          </a:xfrm>
        </p:grpSpPr>
        <p:sp>
          <p:nvSpPr>
            <p:cNvPr id="11" name="textruta 10"/>
            <p:cNvSpPr txBox="1"/>
            <p:nvPr/>
          </p:nvSpPr>
          <p:spPr>
            <a:xfrm>
              <a:off x="931863" y="2284596"/>
              <a:ext cx="30860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defRPr/>
              </a:pPr>
              <a:r>
                <a:rPr lang="en-US" sz="2400" b="1" dirty="0">
                  <a:solidFill>
                    <a:srgbClr val="006699"/>
                  </a:solidFill>
                  <a:latin typeface="Arial" pitchFamily="34" charset="0"/>
                  <a:cs typeface="Arial" pitchFamily="34" charset="0"/>
                </a:rPr>
                <a:t>Energy </a:t>
              </a:r>
              <a:r>
                <a:rPr lang="en-US" sz="2400" b="1" dirty="0" smtClean="0">
                  <a:solidFill>
                    <a:srgbClr val="006699"/>
                  </a:solidFill>
                  <a:latin typeface="Arial" pitchFamily="34" charset="0"/>
                  <a:cs typeface="Arial" pitchFamily="34" charset="0"/>
                </a:rPr>
                <a:t>Balance:</a:t>
              </a:r>
              <a:endParaRPr lang="en-US" sz="24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" name="Grupp 15"/>
            <p:cNvGrpSpPr/>
            <p:nvPr/>
          </p:nvGrpSpPr>
          <p:grpSpPr>
            <a:xfrm>
              <a:off x="931862" y="3014104"/>
              <a:ext cx="5334000" cy="2035532"/>
              <a:chOff x="931862" y="1524000"/>
              <a:chExt cx="5334000" cy="2035532"/>
            </a:xfrm>
          </p:grpSpPr>
          <p:sp>
            <p:nvSpPr>
              <p:cNvPr id="9" name="textruta 8"/>
              <p:cNvSpPr txBox="1"/>
              <p:nvPr/>
            </p:nvSpPr>
            <p:spPr>
              <a:xfrm>
                <a:off x="931862" y="1524000"/>
                <a:ext cx="533400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Adiabatic (Ua=0) and ΔC</a:t>
                </a:r>
                <a:r>
                  <a:rPr lang="sv-SE" sz="2600" baseline="-25000" dirty="0" smtClean="0">
                    <a:latin typeface="Arial" pitchFamily="34" charset="0"/>
                    <a:cs typeface="Arial" pitchFamily="34" charset="0"/>
                  </a:rPr>
                  <a:t>P</a:t>
                </a:r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=0</a:t>
                </a:r>
              </a:p>
            </p:txBody>
          </p:sp>
          <p:graphicFrame>
            <p:nvGraphicFramePr>
              <p:cNvPr id="128005" name="Object 5"/>
              <p:cNvGraphicFramePr>
                <a:graphicFrameLocks noChangeAspect="1"/>
              </p:cNvGraphicFramePr>
              <p:nvPr/>
            </p:nvGraphicFramePr>
            <p:xfrm>
              <a:off x="931863" y="2453044"/>
              <a:ext cx="4424363" cy="11064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41016" name="Equation" r:id="rId4" imgW="1828800" imgH="457200" progId="Equation.3">
                      <p:embed/>
                    </p:oleObj>
                  </mc:Choice>
                  <mc:Fallback>
                    <p:oleObj name="Equation" r:id="rId4" imgW="1828800" imgH="457200" progId="Equation.3">
                      <p:embed/>
                      <p:pic>
                        <p:nvPicPr>
                          <p:cNvPr id="0" name="Picture 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31863" y="2453044"/>
                            <a:ext cx="4424363" cy="110648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13" name="textruta 12"/>
          <p:cNvSpPr txBox="1"/>
          <p:nvPr/>
        </p:nvSpPr>
        <p:spPr>
          <a:xfrm>
            <a:off x="931862" y="5273100"/>
            <a:ext cx="475773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sz="2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Heat </a:t>
            </a:r>
            <a:r>
              <a:rPr lang="en-US" dirty="0" smtClean="0">
                <a:solidFill>
                  <a:srgbClr val="C00000"/>
                </a:solidFill>
              </a:rPr>
              <a:t>Exchange </a:t>
            </a:r>
            <a:r>
              <a:rPr lang="en-US" dirty="0" smtClean="0">
                <a:solidFill>
                  <a:schemeClr val="tx1"/>
                </a:solidFill>
              </a:rPr>
              <a:t>Example: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Case 1 - Adiabatic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>
                <a:latin typeface="Arial" pitchFamily="34" charset="0"/>
                <a:cs typeface="Arial" pitchFamily="34" charset="0"/>
              </a:rPr>
              <a:pPr/>
              <a:t>21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13"/>
          <p:cNvGrpSpPr/>
          <p:nvPr/>
        </p:nvGrpSpPr>
        <p:grpSpPr>
          <a:xfrm>
            <a:off x="914399" y="1667346"/>
            <a:ext cx="6756399" cy="1111173"/>
            <a:chOff x="838199" y="632935"/>
            <a:chExt cx="6756399" cy="1111173"/>
          </a:xfrm>
        </p:grpSpPr>
        <p:sp>
          <p:nvSpPr>
            <p:cNvPr id="7" name="textruta 6"/>
            <p:cNvSpPr txBox="1"/>
            <p:nvPr/>
          </p:nvSpPr>
          <p:spPr>
            <a:xfrm>
              <a:off x="838199" y="632935"/>
              <a:ext cx="6756399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4350" indent="-514350">
                <a:buAutoNum type="alphaUcPeriod"/>
              </a:pPr>
              <a:r>
                <a:rPr lang="sv-SE" sz="2600" b="1" dirty="0" smtClean="0">
                  <a:latin typeface="Arial" pitchFamily="34" charset="0"/>
                  <a:cs typeface="Arial" pitchFamily="34" charset="0"/>
                </a:rPr>
                <a:t>Constant Ta     e.g.,   Ta = 300K</a:t>
              </a:r>
            </a:p>
            <a:p>
              <a:pPr marL="514350" indent="-514350"/>
              <a:r>
                <a:rPr lang="sv-SE" sz="2600" b="1" dirty="0" smtClean="0">
                  <a:latin typeface="Arial" pitchFamily="34" charset="0"/>
                  <a:cs typeface="Arial" pitchFamily="34" charset="0"/>
                </a:rPr>
                <a:t>       </a:t>
              </a:r>
            </a:p>
          </p:txBody>
        </p:sp>
        <p:sp>
          <p:nvSpPr>
            <p:cNvPr id="9" name="textruta 8"/>
            <p:cNvSpPr txBox="1"/>
            <p:nvPr/>
          </p:nvSpPr>
          <p:spPr>
            <a:xfrm>
              <a:off x="931863" y="1251665"/>
              <a:ext cx="4808537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  </a:t>
              </a:r>
            </a:p>
          </p:txBody>
        </p:sp>
      </p:grpSp>
      <p:grpSp>
        <p:nvGrpSpPr>
          <p:cNvPr id="3" name="Grupp 12"/>
          <p:cNvGrpSpPr/>
          <p:nvPr/>
        </p:nvGrpSpPr>
        <p:grpSpPr>
          <a:xfrm>
            <a:off x="931863" y="2660332"/>
            <a:ext cx="6738936" cy="1628920"/>
            <a:chOff x="931863" y="3762744"/>
            <a:chExt cx="6738936" cy="1628920"/>
          </a:xfrm>
        </p:grpSpPr>
        <p:graphicFrame>
          <p:nvGraphicFramePr>
            <p:cNvPr id="83973" name="Object 5"/>
            <p:cNvGraphicFramePr>
              <a:graphicFrameLocks noChangeAspect="1"/>
            </p:cNvGraphicFramePr>
            <p:nvPr/>
          </p:nvGraphicFramePr>
          <p:xfrm>
            <a:off x="1228724" y="4374076"/>
            <a:ext cx="6442075" cy="10175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2061" name="Equation" r:id="rId4" imgW="2768400" imgH="469800" progId="Equation.3">
                    <p:embed/>
                  </p:oleObj>
                </mc:Choice>
                <mc:Fallback>
                  <p:oleObj name="Equation" r:id="rId4" imgW="2768400" imgH="46980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28724" y="4374076"/>
                          <a:ext cx="6442075" cy="10175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textruta 10"/>
            <p:cNvSpPr txBox="1"/>
            <p:nvPr/>
          </p:nvSpPr>
          <p:spPr>
            <a:xfrm>
              <a:off x="931863" y="3762744"/>
              <a:ext cx="524880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b="1" dirty="0" smtClean="0">
                  <a:latin typeface="Arial" pitchFamily="34" charset="0"/>
                  <a:cs typeface="Arial" pitchFamily="34" charset="0"/>
                </a:rPr>
                <a:t>B. Variable T</a:t>
              </a:r>
              <a:r>
                <a:rPr lang="sv-SE" sz="2600" b="1" baseline="-25000" dirty="0" smtClean="0">
                  <a:latin typeface="Arial" pitchFamily="34" charset="0"/>
                  <a:cs typeface="Arial" pitchFamily="34" charset="0"/>
                </a:rPr>
                <a:t>a</a:t>
              </a:r>
              <a:r>
                <a:rPr lang="sv-SE" sz="26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sv-SE" sz="2600" b="1" dirty="0" err="1" smtClean="0">
                  <a:latin typeface="Arial" pitchFamily="34" charset="0"/>
                  <a:cs typeface="Arial" pitchFamily="34" charset="0"/>
                </a:rPr>
                <a:t>Co-Current</a:t>
              </a:r>
              <a:endParaRPr lang="sv-SE" sz="2600" b="1" dirty="0" smtClean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914399" y="4474494"/>
            <a:ext cx="8580436" cy="1967868"/>
            <a:chOff x="931863" y="4720716"/>
            <a:chExt cx="8580436" cy="1967868"/>
          </a:xfrm>
        </p:grpSpPr>
        <p:sp>
          <p:nvSpPr>
            <p:cNvPr id="10" name="textruta 6"/>
            <p:cNvSpPr txBox="1"/>
            <p:nvPr/>
          </p:nvSpPr>
          <p:spPr>
            <a:xfrm>
              <a:off x="931863" y="4720716"/>
              <a:ext cx="524880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b="1" dirty="0" smtClean="0">
                  <a:latin typeface="Arial" pitchFamily="34" charset="0"/>
                  <a:cs typeface="Arial" pitchFamily="34" charset="0"/>
                </a:rPr>
                <a:t>C. Variable T</a:t>
              </a:r>
              <a:r>
                <a:rPr lang="sv-SE" sz="2600" b="1" baseline="-25000" dirty="0" smtClean="0">
                  <a:latin typeface="Arial" pitchFamily="34" charset="0"/>
                  <a:cs typeface="Arial" pitchFamily="34" charset="0"/>
                </a:rPr>
                <a:t>a</a:t>
              </a:r>
              <a:r>
                <a:rPr lang="sv-SE" sz="2600" b="1" dirty="0" smtClean="0">
                  <a:latin typeface="Arial" pitchFamily="34" charset="0"/>
                  <a:cs typeface="Arial" pitchFamily="34" charset="0"/>
                </a:rPr>
                <a:t> Counter Current</a:t>
              </a:r>
            </a:p>
          </p:txBody>
        </p:sp>
        <p:graphicFrame>
          <p:nvGraphicFramePr>
            <p:cNvPr id="15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313936"/>
                </p:ext>
              </p:extLst>
            </p:nvPr>
          </p:nvGraphicFramePr>
          <p:xfrm>
            <a:off x="1530352" y="5286535"/>
            <a:ext cx="5624512" cy="981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2062" name="Equation" r:id="rId6" imgW="2616120" imgH="457200" progId="Equation.3">
                    <p:embed/>
                  </p:oleObj>
                </mc:Choice>
                <mc:Fallback>
                  <p:oleObj name="Equation" r:id="rId6" imgW="2616120" imgH="45720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30352" y="5286535"/>
                          <a:ext cx="5624512" cy="9810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textruta 12"/>
            <p:cNvSpPr txBox="1"/>
            <p:nvPr/>
          </p:nvSpPr>
          <p:spPr>
            <a:xfrm>
              <a:off x="1008062" y="6196141"/>
              <a:ext cx="8504237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Guess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 T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a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 at V = 0 to match T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a0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  = T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a0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 at </a:t>
              </a:r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exit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, i.e., V = </a:t>
              </a:r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V</a:t>
              </a:r>
              <a:r>
                <a:rPr lang="sv-SE" sz="2600" baseline="-25000" dirty="0" err="1" smtClean="0">
                  <a:latin typeface="Arial" pitchFamily="34" charset="0"/>
                  <a:cs typeface="Arial" pitchFamily="34" charset="0"/>
                </a:rPr>
                <a:t>f</a:t>
              </a:r>
              <a:endParaRPr lang="sv-SE" sz="2600" dirty="0" smtClean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Friendly Equations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>
                <a:latin typeface="Arial" pitchFamily="34" charset="0"/>
                <a:cs typeface="Arial" pitchFamily="34" charset="0"/>
              </a:rPr>
              <a:pPr/>
              <a:t>22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5" name="Text Box 7"/>
          <p:cNvSpPr txBox="1">
            <a:spLocks noChangeArrowheads="1"/>
          </p:cNvSpPr>
          <p:nvPr/>
        </p:nvSpPr>
        <p:spPr bwMode="auto">
          <a:xfrm>
            <a:off x="931863" y="1430463"/>
            <a:ext cx="4267200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sv-SE" sz="2400" b="1" dirty="0" smtClean="0">
                <a:ln w="12700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Coolant Balance: </a:t>
            </a:r>
          </a:p>
          <a:p>
            <a:pPr>
              <a:spcBef>
                <a:spcPct val="50000"/>
              </a:spcBef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In 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- Out + Heat Added = 0</a:t>
            </a:r>
          </a:p>
        </p:txBody>
      </p:sp>
      <p:graphicFrame>
        <p:nvGraphicFramePr>
          <p:cNvPr id="9933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1223663"/>
              </p:ext>
            </p:extLst>
          </p:nvPr>
        </p:nvGraphicFramePr>
        <p:xfrm>
          <a:off x="1093788" y="2705100"/>
          <a:ext cx="5335588" cy="132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106" name="Equation" r:id="rId4" imgW="2654280" imgH="660240" progId="Equation.3">
                  <p:embed/>
                </p:oleObj>
              </mc:Choice>
              <mc:Fallback>
                <p:oleObj name="Equation" r:id="rId4" imgW="2654280" imgH="6602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3788" y="2705100"/>
                        <a:ext cx="5335588" cy="1320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ubrik 1"/>
          <p:cNvSpPr txBox="1">
            <a:spLocks/>
          </p:cNvSpPr>
          <p:nvPr/>
        </p:nvSpPr>
        <p:spPr>
          <a:xfrm>
            <a:off x="914400" y="0"/>
            <a:ext cx="7772400" cy="1451504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lang="en-US" sz="3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Heat </a:t>
            </a:r>
            <a:r>
              <a:rPr lang="en-US" sz="3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Exchanger </a:t>
            </a:r>
            <a:r>
              <a:rPr lang="en-US" sz="3600" dirty="0">
                <a:solidFill>
                  <a:srgbClr val="006699"/>
                </a:solidFill>
                <a:latin typeface="Arial" pitchFamily="34" charset="0"/>
                <a:cs typeface="Arial" pitchFamily="34" charset="0"/>
              </a:rPr>
              <a:t>Energy Balance </a:t>
            </a:r>
            <a:endParaRPr lang="en-US" sz="3600" dirty="0">
              <a:latin typeface="Arial" pitchFamily="34" charset="0"/>
              <a:cs typeface="Arial" pitchFamily="34" charset="0"/>
            </a:endParaRPr>
          </a:p>
          <a:p>
            <a:pPr defTabSz="914400">
              <a:spcBef>
                <a:spcPct val="0"/>
              </a:spcBef>
              <a:defRPr/>
            </a:pPr>
            <a:r>
              <a:rPr lang="sv-SE" sz="3600" dirty="0" smtClean="0">
                <a:ln w="12700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Variable T</a:t>
            </a:r>
            <a:r>
              <a:rPr lang="sv-SE" sz="3600" baseline="-25000" dirty="0" smtClean="0">
                <a:ln w="12700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a</a:t>
            </a:r>
            <a:r>
              <a:rPr lang="sv-SE" sz="3600" dirty="0" smtClean="0">
                <a:ln w="12700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 Co-current</a:t>
            </a:r>
            <a:endParaRPr lang="sv-SE" sz="3600" dirty="0">
              <a:ln w="12700">
                <a:noFill/>
                <a:prstDash val="solid"/>
              </a:ln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349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69107"/>
              </p:ext>
            </p:extLst>
          </p:nvPr>
        </p:nvGraphicFramePr>
        <p:xfrm>
          <a:off x="1125536" y="4114800"/>
          <a:ext cx="2881312" cy="145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107" name="Equation" r:id="rId6" imgW="1460500" imgH="736600" progId="Equation.3">
                  <p:embed/>
                </p:oleObj>
              </mc:Choice>
              <mc:Fallback>
                <p:oleObj name="Equation" r:id="rId6" imgW="1460500" imgH="736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5536" y="4114800"/>
                        <a:ext cx="2881312" cy="1454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>
                <a:latin typeface="Arial" pitchFamily="34" charset="0"/>
                <a:cs typeface="Arial" pitchFamily="34" charset="0"/>
              </a:rPr>
              <a:pPr/>
              <a:t>23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p 9"/>
          <p:cNvGrpSpPr/>
          <p:nvPr/>
        </p:nvGrpSpPr>
        <p:grpSpPr>
          <a:xfrm>
            <a:off x="914400" y="5710237"/>
            <a:ext cx="4504267" cy="931863"/>
            <a:chOff x="914400" y="5659438"/>
            <a:chExt cx="4504267" cy="931863"/>
          </a:xfrm>
        </p:grpSpPr>
        <p:graphicFrame>
          <p:nvGraphicFramePr>
            <p:cNvPr id="63492" name="Object 4"/>
            <p:cNvGraphicFramePr>
              <a:graphicFrameLocks noChangeAspect="1"/>
            </p:cNvGraphicFramePr>
            <p:nvPr/>
          </p:nvGraphicFramePr>
          <p:xfrm>
            <a:off x="1093788" y="5754689"/>
            <a:ext cx="4113212" cy="8366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3108" name="Equation" r:id="rId8" imgW="2171520" imgH="444240" progId="Equation.3">
                    <p:embed/>
                  </p:oleObj>
                </mc:Choice>
                <mc:Fallback>
                  <p:oleObj name="Equation" r:id="rId8" imgW="2171520" imgH="44424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93788" y="5754689"/>
                          <a:ext cx="4113212" cy="8366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Rektangel 8"/>
            <p:cNvSpPr/>
            <p:nvPr/>
          </p:nvSpPr>
          <p:spPr>
            <a:xfrm>
              <a:off x="914400" y="5659438"/>
              <a:ext cx="4504267" cy="928688"/>
            </a:xfrm>
            <a:prstGeom prst="rect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40" name="Text Box 12"/>
          <p:cNvSpPr txBox="1">
            <a:spLocks noChangeArrowheads="1"/>
          </p:cNvSpPr>
          <p:nvPr/>
        </p:nvSpPr>
        <p:spPr bwMode="auto">
          <a:xfrm>
            <a:off x="914400" y="1843144"/>
            <a:ext cx="7594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latin typeface="Arial" pitchFamily="34" charset="0"/>
                <a:cs typeface="Arial" pitchFamily="34" charset="0"/>
              </a:rPr>
              <a:t>In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Out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+   Heat 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Added = 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>
                <a:latin typeface="Arial" pitchFamily="34" charset="0"/>
                <a:cs typeface="Arial" pitchFamily="34" charset="0"/>
              </a:rPr>
              <a:pPr/>
              <a:t>24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p 8"/>
          <p:cNvGrpSpPr/>
          <p:nvPr/>
        </p:nvGrpSpPr>
        <p:grpSpPr>
          <a:xfrm>
            <a:off x="1037230" y="2653248"/>
            <a:ext cx="6149975" cy="3686175"/>
            <a:chOff x="1452562" y="1605058"/>
            <a:chExt cx="6149975" cy="3845595"/>
          </a:xfrm>
        </p:grpSpPr>
        <p:graphicFrame>
          <p:nvGraphicFramePr>
            <p:cNvPr id="99342" name="Object 14"/>
            <p:cNvGraphicFramePr>
              <a:graphicFrameLocks noChangeAspect="1"/>
            </p:cNvGraphicFramePr>
            <p:nvPr/>
          </p:nvGraphicFramePr>
          <p:xfrm>
            <a:off x="1452562" y="1605058"/>
            <a:ext cx="6149975" cy="38455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4088" name="Equation" r:id="rId4" imgW="2654280" imgH="1587240" progId="Equation.3">
                    <p:embed/>
                  </p:oleObj>
                </mc:Choice>
                <mc:Fallback>
                  <p:oleObj name="Equation" r:id="rId4" imgW="2654280" imgH="158724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52562" y="1605058"/>
                          <a:ext cx="6149975" cy="384559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Rektangel 7"/>
            <p:cNvSpPr/>
            <p:nvPr/>
          </p:nvSpPr>
          <p:spPr>
            <a:xfrm>
              <a:off x="1452562" y="4256853"/>
              <a:ext cx="2810933" cy="1193800"/>
            </a:xfrm>
            <a:prstGeom prst="rect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" name="Rubri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bIns="91440" anchor="b" anchorCtr="0">
            <a:noAutofit/>
          </a:bodyPr>
          <a:lstStyle/>
          <a:p>
            <a:r>
              <a:rPr lang="en-US" sz="3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Heat </a:t>
            </a:r>
            <a:r>
              <a:rPr lang="en-US" sz="3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Exchanger </a:t>
            </a:r>
            <a:r>
              <a:rPr lang="en-US" sz="3600" dirty="0">
                <a:solidFill>
                  <a:srgbClr val="006699"/>
                </a:solidFill>
                <a:latin typeface="Arial" pitchFamily="34" charset="0"/>
                <a:cs typeface="Arial" pitchFamily="34" charset="0"/>
              </a:rPr>
              <a:t>Energy Balance </a:t>
            </a:r>
            <a:endParaRPr lang="en-US" sz="3600" dirty="0">
              <a:latin typeface="Arial" pitchFamily="34" charset="0"/>
              <a:cs typeface="Arial" pitchFamily="34" charset="0"/>
            </a:endParaRPr>
          </a:p>
          <a:p>
            <a:pPr defTabSz="914400">
              <a:spcBef>
                <a:spcPct val="0"/>
              </a:spcBef>
              <a:defRPr/>
            </a:pPr>
            <a:r>
              <a:rPr lang="sv-SE" sz="3600" dirty="0" smtClean="0">
                <a:ln w="12700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Variable T</a:t>
            </a:r>
            <a:r>
              <a:rPr lang="sv-SE" sz="3600" baseline="-25000" dirty="0" smtClean="0">
                <a:ln w="12700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a</a:t>
            </a:r>
            <a:r>
              <a:rPr lang="sv-SE" sz="3600" dirty="0" smtClean="0">
                <a:ln w="12700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 </a:t>
            </a:r>
            <a:r>
              <a:rPr lang="sv-SE" sz="3600" dirty="0" err="1" smtClean="0">
                <a:ln w="12700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Counter-</a:t>
            </a:r>
            <a:r>
              <a:rPr lang="sv-SE" sz="3600" dirty="0" err="1" smtClean="0">
                <a:ln w="12700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current</a:t>
            </a:r>
            <a:endParaRPr lang="sv-SE" sz="3600" dirty="0">
              <a:ln w="12700">
                <a:noFill/>
                <a:prstDash val="solid"/>
              </a:ln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ruta 7"/>
          <p:cNvSpPr txBox="1"/>
          <p:nvPr/>
        </p:nvSpPr>
        <p:spPr>
          <a:xfrm>
            <a:off x="553244" y="1738153"/>
            <a:ext cx="852963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smtClean="0">
                <a:latin typeface="Arial" pitchFamily="34" charset="0"/>
                <a:cs typeface="Arial" pitchFamily="34" charset="0"/>
              </a:rPr>
              <a:t>Elementary </a:t>
            </a:r>
            <a:r>
              <a:rPr lang="en-US" sz="2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liquid phase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 reaction carried out in a </a:t>
            </a:r>
            <a:r>
              <a:rPr lang="en-US" sz="2600" dirty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PFR</a:t>
            </a:r>
            <a:endParaRPr lang="sv-SE" sz="2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textruta 52"/>
          <p:cNvSpPr txBox="1"/>
          <p:nvPr/>
        </p:nvSpPr>
        <p:spPr>
          <a:xfrm>
            <a:off x="931863" y="5319728"/>
            <a:ext cx="77724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smtClean="0">
                <a:latin typeface="Arial" pitchFamily="34" charset="0"/>
                <a:cs typeface="Arial" pitchFamily="34" charset="0"/>
              </a:rPr>
              <a:t>The feed consists of both inerts I and species A with the ratio of inerts to the species A being 2 to 1.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>
                <a:latin typeface="Arial" pitchFamily="34" charset="0"/>
                <a:cs typeface="Arial" pitchFamily="34" charset="0"/>
              </a:rPr>
              <a:pPr/>
              <a:t>25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upp 20"/>
          <p:cNvGrpSpPr/>
          <p:nvPr/>
        </p:nvGrpSpPr>
        <p:grpSpPr>
          <a:xfrm>
            <a:off x="511204" y="2611206"/>
            <a:ext cx="8946688" cy="2477690"/>
            <a:chOff x="879700" y="2611206"/>
            <a:chExt cx="8946688" cy="2477690"/>
          </a:xfrm>
        </p:grpSpPr>
        <p:grpSp>
          <p:nvGrpSpPr>
            <p:cNvPr id="4" name="Grupp 54"/>
            <p:cNvGrpSpPr/>
            <p:nvPr/>
          </p:nvGrpSpPr>
          <p:grpSpPr>
            <a:xfrm>
              <a:off x="879700" y="2611206"/>
              <a:ext cx="8946688" cy="2477690"/>
              <a:chOff x="879700" y="2611206"/>
              <a:chExt cx="8946688" cy="2477690"/>
            </a:xfrm>
          </p:grpSpPr>
          <p:cxnSp>
            <p:nvCxnSpPr>
              <p:cNvPr id="45" name="Rak pil 44"/>
              <p:cNvCxnSpPr/>
              <p:nvPr/>
            </p:nvCxnSpPr>
            <p:spPr>
              <a:xfrm>
                <a:off x="1425172" y="3474793"/>
                <a:ext cx="868703" cy="2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" name="Grupp 53"/>
              <p:cNvGrpSpPr/>
              <p:nvPr/>
            </p:nvGrpSpPr>
            <p:grpSpPr>
              <a:xfrm>
                <a:off x="879700" y="2611206"/>
                <a:ext cx="8946688" cy="2477690"/>
                <a:chOff x="879700" y="2611206"/>
                <a:chExt cx="8946688" cy="2477690"/>
              </a:xfrm>
            </p:grpSpPr>
            <p:grpSp>
              <p:nvGrpSpPr>
                <p:cNvPr id="6" name="Grupp 50"/>
                <p:cNvGrpSpPr/>
                <p:nvPr/>
              </p:nvGrpSpPr>
              <p:grpSpPr>
                <a:xfrm>
                  <a:off x="879700" y="3105139"/>
                  <a:ext cx="7807100" cy="1983757"/>
                  <a:chOff x="604879" y="3094235"/>
                  <a:chExt cx="7807100" cy="1983757"/>
                </a:xfrm>
              </p:grpSpPr>
              <p:sp>
                <p:nvSpPr>
                  <p:cNvPr id="25" name="Cylinder 24"/>
                  <p:cNvSpPr/>
                  <p:nvPr/>
                </p:nvSpPr>
                <p:spPr>
                  <a:xfrm rot="16200000">
                    <a:off x="3238320" y="1666153"/>
                    <a:ext cx="1911460" cy="4912217"/>
                  </a:xfrm>
                  <a:prstGeom prst="can">
                    <a:avLst/>
                  </a:prstGeom>
                  <a:noFill/>
                  <a:ln>
                    <a:solidFill>
                      <a:srgbClr val="000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6" name="Cylinder 25"/>
                  <p:cNvSpPr/>
                  <p:nvPr/>
                </p:nvSpPr>
                <p:spPr>
                  <a:xfrm rot="16200000">
                    <a:off x="3637033" y="1773394"/>
                    <a:ext cx="1168604" cy="4846491"/>
                  </a:xfrm>
                  <a:prstGeom prst="can">
                    <a:avLst/>
                  </a:prstGeom>
                  <a:noFill/>
                  <a:ln>
                    <a:solidFill>
                      <a:srgbClr val="000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cxnSp>
                <p:nvCxnSpPr>
                  <p:cNvPr id="27" name="Rak pil 26"/>
                  <p:cNvCxnSpPr/>
                  <p:nvPr/>
                </p:nvCxnSpPr>
                <p:spPr>
                  <a:xfrm>
                    <a:off x="1113703" y="4232990"/>
                    <a:ext cx="868703" cy="2"/>
                  </a:xfrm>
                  <a:prstGeom prst="straightConnector1">
                    <a:avLst/>
                  </a:prstGeom>
                  <a:ln>
                    <a:solidFill>
                      <a:srgbClr val="000000"/>
                    </a:solidFill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" name="Rak pil 27"/>
                  <p:cNvCxnSpPr/>
                  <p:nvPr/>
                </p:nvCxnSpPr>
                <p:spPr>
                  <a:xfrm flipV="1">
                    <a:off x="6278770" y="3492854"/>
                    <a:ext cx="2133209" cy="1"/>
                  </a:xfrm>
                  <a:prstGeom prst="straightConnector1">
                    <a:avLst/>
                  </a:prstGeom>
                  <a:ln>
                    <a:solidFill>
                      <a:srgbClr val="000000"/>
                    </a:solidFill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3" name="textruta 22"/>
                  <p:cNvSpPr txBox="1"/>
                  <p:nvPr/>
                </p:nvSpPr>
                <p:spPr>
                  <a:xfrm>
                    <a:off x="604879" y="3668261"/>
                    <a:ext cx="779758" cy="89255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sv-SE" sz="2600" dirty="0" smtClean="0">
                        <a:latin typeface="Arial" pitchFamily="34" charset="0"/>
                        <a:cs typeface="Arial" pitchFamily="34" charset="0"/>
                      </a:rPr>
                      <a:t>F</a:t>
                    </a:r>
                    <a:r>
                      <a:rPr lang="sv-SE" sz="2600" baseline="-25000" dirty="0" smtClean="0">
                        <a:latin typeface="Arial" pitchFamily="34" charset="0"/>
                        <a:cs typeface="Arial" pitchFamily="34" charset="0"/>
                      </a:rPr>
                      <a:t>A0</a:t>
                    </a:r>
                    <a:endParaRPr lang="sv-SE" sz="2600" dirty="0" smtClean="0">
                      <a:latin typeface="Arial" pitchFamily="34" charset="0"/>
                      <a:cs typeface="Arial" pitchFamily="34" charset="0"/>
                    </a:endParaRPr>
                  </a:p>
                  <a:p>
                    <a:r>
                      <a:rPr lang="sv-SE" sz="2600" dirty="0" smtClean="0">
                        <a:latin typeface="Arial" pitchFamily="34" charset="0"/>
                        <a:cs typeface="Arial" pitchFamily="34" charset="0"/>
                      </a:rPr>
                      <a:t>F</a:t>
                    </a:r>
                    <a:r>
                      <a:rPr lang="sv-SE" sz="2600" baseline="-25000" dirty="0" smtClean="0">
                        <a:latin typeface="Arial" pitchFamily="34" charset="0"/>
                        <a:cs typeface="Arial" pitchFamily="34" charset="0"/>
                      </a:rPr>
                      <a:t>I</a:t>
                    </a:r>
                    <a:endParaRPr lang="sv-SE" sz="2600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4" name="textruta 43"/>
                  <p:cNvSpPr txBox="1"/>
                  <p:nvPr/>
                </p:nvSpPr>
                <p:spPr>
                  <a:xfrm>
                    <a:off x="3632635" y="3094235"/>
                    <a:ext cx="1326729" cy="49244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sv-SE" sz="2600" dirty="0" smtClean="0">
                        <a:latin typeface="Arial" pitchFamily="34" charset="0"/>
                        <a:cs typeface="Arial" pitchFamily="34" charset="0"/>
                      </a:rPr>
                      <a:t>T</a:t>
                    </a:r>
                    <a:r>
                      <a:rPr lang="sv-SE" sz="2600" baseline="-25000" dirty="0" smtClean="0">
                        <a:latin typeface="Arial" pitchFamily="34" charset="0"/>
                        <a:cs typeface="Arial" pitchFamily="34" charset="0"/>
                      </a:rPr>
                      <a:t>a</a:t>
                    </a:r>
                    <a:endParaRPr lang="sv-SE" sz="2600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aphicFrame>
              <p:nvGraphicFramePr>
                <p:cNvPr id="116738" name="Object 2"/>
                <p:cNvGraphicFramePr>
                  <a:graphicFrameLocks noChangeAspect="1"/>
                </p:cNvGraphicFramePr>
                <p:nvPr/>
              </p:nvGraphicFramePr>
              <p:xfrm>
                <a:off x="1457325" y="2809396"/>
                <a:ext cx="555437" cy="61484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45133" name="Equation" r:id="rId3" imgW="215806" imgH="228501" progId="Equation.3">
                        <p:embed/>
                      </p:oleObj>
                    </mc:Choice>
                    <mc:Fallback>
                      <p:oleObj name="Equation" r:id="rId3" imgW="215806" imgH="228501" progId="Equation.3">
                        <p:embed/>
                        <p:pic>
                          <p:nvPicPr>
                            <p:cNvPr id="0" name="Picture 2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457325" y="2809396"/>
                              <a:ext cx="555437" cy="614842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cxnSp>
              <p:nvCxnSpPr>
                <p:cNvPr id="50" name="Rak pil 49"/>
                <p:cNvCxnSpPr/>
                <p:nvPr/>
              </p:nvCxnSpPr>
              <p:spPr>
                <a:xfrm>
                  <a:off x="6919402" y="4243892"/>
                  <a:ext cx="868703" cy="2"/>
                </a:xfrm>
                <a:prstGeom prst="straightConnector1">
                  <a:avLst/>
                </a:prstGeom>
                <a:ln>
                  <a:solidFill>
                    <a:srgbClr val="00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1" name="textruta 50"/>
                <p:cNvSpPr txBox="1"/>
                <p:nvPr/>
              </p:nvSpPr>
              <p:spPr>
                <a:xfrm>
                  <a:off x="6858389" y="2611206"/>
                  <a:ext cx="2967999" cy="8925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sz="2600" dirty="0" smtClean="0">
                      <a:latin typeface="Arial" pitchFamily="34" charset="0"/>
                      <a:cs typeface="Arial" pitchFamily="34" charset="0"/>
                    </a:rPr>
                    <a:t>Heat Exchange Fluid</a:t>
                  </a:r>
                  <a:endParaRPr lang="sv-SE" sz="26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graphicFrame>
              <p:nvGraphicFramePr>
                <p:cNvPr id="116739" name="Object 3"/>
                <p:cNvGraphicFramePr>
                  <a:graphicFrameLocks noChangeAspect="1"/>
                </p:cNvGraphicFramePr>
                <p:nvPr/>
              </p:nvGraphicFramePr>
              <p:xfrm>
                <a:off x="3941960" y="4060825"/>
                <a:ext cx="1292225" cy="36512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45134" name="Equation" r:id="rId5" imgW="469900" imgH="127000" progId="Equation.3">
                        <p:embed/>
                      </p:oleObj>
                    </mc:Choice>
                    <mc:Fallback>
                      <p:oleObj name="Equation" r:id="rId5" imgW="469900" imgH="127000" progId="Equation.3">
                        <p:embed/>
                        <p:pic>
                          <p:nvPicPr>
                            <p:cNvPr id="0" name="Picture 3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941960" y="4060825"/>
                              <a:ext cx="1292225" cy="365125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</p:grpSp>
        <p:sp>
          <p:nvSpPr>
            <p:cNvPr id="20" name="textruta 19"/>
            <p:cNvSpPr txBox="1"/>
            <p:nvPr/>
          </p:nvSpPr>
          <p:spPr>
            <a:xfrm>
              <a:off x="2733127" y="3751453"/>
              <a:ext cx="1326729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T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4" name="Rubri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bIns="91440" anchor="b" anchorCtr="0">
            <a:noAutofit/>
          </a:bodyPr>
          <a:lstStyle/>
          <a:p>
            <a:r>
              <a:rPr lang="en-US" sz="3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Heat </a:t>
            </a:r>
            <a:r>
              <a:rPr lang="en-US" sz="3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Exchanger </a:t>
            </a:r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Example</a:t>
            </a:r>
            <a:b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Case 1 – Constant T</a:t>
            </a:r>
            <a:r>
              <a:rPr lang="en-US" sz="36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</a:t>
            </a:r>
            <a:endParaRPr lang="sv-SE" sz="3600" dirty="0">
              <a:ln w="12700">
                <a:noFill/>
                <a:prstDash val="solid"/>
              </a:ln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2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1156326"/>
              </p:ext>
            </p:extLst>
          </p:nvPr>
        </p:nvGraphicFramePr>
        <p:xfrm>
          <a:off x="3402013" y="4006850"/>
          <a:ext cx="4146550" cy="119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199" name="Equation" r:id="rId4" imgW="1765300" imgH="508000" progId="Equation.3">
                  <p:embed/>
                </p:oleObj>
              </mc:Choice>
              <mc:Fallback>
                <p:oleObj name="Equation" r:id="rId4" imgW="1765300" imgH="5080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2013" y="4006850"/>
                        <a:ext cx="4146550" cy="1190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2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0179801"/>
              </p:ext>
            </p:extLst>
          </p:nvPr>
        </p:nvGraphicFramePr>
        <p:xfrm>
          <a:off x="3386138" y="5259388"/>
          <a:ext cx="4941887" cy="1112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200" name="Equation" r:id="rId6" imgW="2247900" imgH="508000" progId="Equation.3">
                  <p:embed/>
                </p:oleObj>
              </mc:Choice>
              <mc:Fallback>
                <p:oleObj name="Equation" r:id="rId6" imgW="2247900" imgH="5080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6138" y="5259388"/>
                        <a:ext cx="4941887" cy="1112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upp 13"/>
          <p:cNvGrpSpPr/>
          <p:nvPr/>
        </p:nvGrpSpPr>
        <p:grpSpPr>
          <a:xfrm>
            <a:off x="914399" y="1639888"/>
            <a:ext cx="5399089" cy="930275"/>
            <a:chOff x="931862" y="793238"/>
            <a:chExt cx="5399089" cy="930275"/>
          </a:xfrm>
        </p:grpSpPr>
        <p:graphicFrame>
          <p:nvGraphicFramePr>
            <p:cNvPr id="81923" name="Object 3"/>
            <p:cNvGraphicFramePr>
              <a:graphicFrameLocks noChangeAspect="1"/>
            </p:cNvGraphicFramePr>
            <p:nvPr/>
          </p:nvGraphicFramePr>
          <p:xfrm>
            <a:off x="3441701" y="793238"/>
            <a:ext cx="2889250" cy="930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6201" name="Equation" r:id="rId8" imgW="1218671" imgH="393529" progId="Equation.3">
                    <p:embed/>
                  </p:oleObj>
                </mc:Choice>
                <mc:Fallback>
                  <p:oleObj name="Equation" r:id="rId8" imgW="1218671" imgH="393529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41701" y="793238"/>
                          <a:ext cx="2889250" cy="9302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textruta 10"/>
            <p:cNvSpPr txBox="1"/>
            <p:nvPr/>
          </p:nvSpPr>
          <p:spPr>
            <a:xfrm>
              <a:off x="931862" y="879157"/>
              <a:ext cx="24876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defRPr/>
              </a:pPr>
              <a:r>
                <a:rPr lang="en-US" sz="2000" b="1" dirty="0" smtClean="0">
                  <a:solidFill>
                    <a:srgbClr val="FFC000"/>
                  </a:solidFill>
                  <a:latin typeface="Arial" pitchFamily="34" charset="0"/>
                  <a:cs typeface="Arial" pitchFamily="34" charset="0"/>
                </a:rPr>
                <a:t>1) Mole Balance:</a:t>
              </a:r>
              <a:endParaRPr lang="en-US" sz="20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" name="Grupp 14"/>
          <p:cNvGrpSpPr/>
          <p:nvPr/>
        </p:nvGrpSpPr>
        <p:grpSpPr>
          <a:xfrm>
            <a:off x="931863" y="2692400"/>
            <a:ext cx="6097587" cy="1190625"/>
            <a:chOff x="931863" y="2218276"/>
            <a:chExt cx="6097587" cy="1190625"/>
          </a:xfrm>
        </p:grpSpPr>
        <p:graphicFrame>
          <p:nvGraphicFramePr>
            <p:cNvPr id="81924" name="Object 4"/>
            <p:cNvGraphicFramePr>
              <a:graphicFrameLocks noChangeAspect="1"/>
            </p:cNvGraphicFramePr>
            <p:nvPr/>
          </p:nvGraphicFramePr>
          <p:xfrm>
            <a:off x="3425825" y="2218276"/>
            <a:ext cx="3603625" cy="1190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6202" name="Equation" r:id="rId10" imgW="1459866" imgH="482391" progId="Equation.3">
                    <p:embed/>
                  </p:oleObj>
                </mc:Choice>
                <mc:Fallback>
                  <p:oleObj name="Equation" r:id="rId10" imgW="1459866" imgH="482391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25825" y="2218276"/>
                          <a:ext cx="3603625" cy="11906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textruta 12"/>
            <p:cNvSpPr txBox="1"/>
            <p:nvPr/>
          </p:nvSpPr>
          <p:spPr>
            <a:xfrm>
              <a:off x="931863" y="2532221"/>
              <a:ext cx="206533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defRPr/>
              </a:pPr>
              <a:r>
                <a:rPr lang="en-US" sz="2000" b="1" dirty="0" smtClean="0">
                  <a:solidFill>
                    <a:srgbClr val="E818CA"/>
                  </a:solidFill>
                  <a:latin typeface="Arial" pitchFamily="34" charset="0"/>
                  <a:cs typeface="Arial" pitchFamily="34" charset="0"/>
                </a:rPr>
                <a:t>2) Rate Laws:</a:t>
              </a:r>
              <a:endParaRPr lang="en-US" sz="2000" b="1" dirty="0">
                <a:solidFill>
                  <a:srgbClr val="E818CA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>
                <a:latin typeface="Arial" pitchFamily="34" charset="0"/>
                <a:cs typeface="Arial" pitchFamily="34" charset="0"/>
              </a:rPr>
              <a:pPr/>
              <a:t>26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Heat Exchanger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Example</a:t>
            </a:r>
            <a:b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Case 1 – Constant T</a:t>
            </a:r>
            <a:r>
              <a:rPr lang="en-US" baseline="-25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8342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1414696"/>
              </p:ext>
            </p:extLst>
          </p:nvPr>
        </p:nvGraphicFramePr>
        <p:xfrm>
          <a:off x="3508375" y="4248150"/>
          <a:ext cx="1423988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244" name="Equation" r:id="rId4" imgW="634449" imgH="215713" progId="Equation.3">
                  <p:embed/>
                </p:oleObj>
              </mc:Choice>
              <mc:Fallback>
                <p:oleObj name="Equation" r:id="rId4" imgW="634449" imgH="215713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8375" y="4248150"/>
                        <a:ext cx="1423988" cy="484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upp 13"/>
          <p:cNvGrpSpPr/>
          <p:nvPr/>
        </p:nvGrpSpPr>
        <p:grpSpPr>
          <a:xfrm>
            <a:off x="952500" y="1647825"/>
            <a:ext cx="5761038" cy="1306513"/>
            <a:chOff x="952500" y="1647825"/>
            <a:chExt cx="5761038" cy="1306513"/>
          </a:xfrm>
        </p:grpSpPr>
        <p:graphicFrame>
          <p:nvGraphicFramePr>
            <p:cNvPr id="98341" name="Object 37"/>
            <p:cNvGraphicFramePr>
              <a:graphicFrameLocks noChangeAspect="1"/>
            </p:cNvGraphicFramePr>
            <p:nvPr/>
          </p:nvGraphicFramePr>
          <p:xfrm>
            <a:off x="3540125" y="1647825"/>
            <a:ext cx="3173413" cy="13065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7245" name="Equation" r:id="rId6" imgW="1295400" imgH="533400" progId="Equation.3">
                    <p:embed/>
                  </p:oleObj>
                </mc:Choice>
                <mc:Fallback>
                  <p:oleObj name="Equation" r:id="rId6" imgW="1295400" imgH="53340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40125" y="1647825"/>
                          <a:ext cx="3173413" cy="13065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2" name="Text Box 8"/>
            <p:cNvSpPr txBox="1">
              <a:spLocks noChangeArrowheads="1"/>
            </p:cNvSpPr>
            <p:nvPr/>
          </p:nvSpPr>
          <p:spPr bwMode="auto">
            <a:xfrm>
              <a:off x="952500" y="1662833"/>
              <a:ext cx="280063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defTabSz="914400">
                <a:defRPr/>
              </a:pPr>
              <a:r>
                <a:rPr lang="en-US" sz="2400" b="1" dirty="0" smtClean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3) Stoichiometry:</a:t>
              </a:r>
              <a:endParaRPr lang="en-US" sz="24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17101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8066627"/>
              </p:ext>
            </p:extLst>
          </p:nvPr>
        </p:nvGraphicFramePr>
        <p:xfrm>
          <a:off x="3536950" y="5937250"/>
          <a:ext cx="3711575" cy="56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246" name="Equation" r:id="rId8" imgW="1663700" imgH="254000" progId="Equation.3">
                  <p:embed/>
                </p:oleObj>
              </mc:Choice>
              <mc:Fallback>
                <p:oleObj name="Equation" r:id="rId8" imgW="1663700" imgH="2540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6950" y="5937250"/>
                        <a:ext cx="3711575" cy="566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101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2347477"/>
              </p:ext>
            </p:extLst>
          </p:nvPr>
        </p:nvGraphicFramePr>
        <p:xfrm>
          <a:off x="3535363" y="4875213"/>
          <a:ext cx="2281237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247" name="Equation" r:id="rId10" imgW="1054100" imgH="431800" progId="Equation.3">
                  <p:embed/>
                </p:oleObj>
              </mc:Choice>
              <mc:Fallback>
                <p:oleObj name="Equation" r:id="rId10" imgW="1054100" imgH="4318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5363" y="4875213"/>
                        <a:ext cx="2281237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upp 17"/>
          <p:cNvGrpSpPr/>
          <p:nvPr/>
        </p:nvGrpSpPr>
        <p:grpSpPr>
          <a:xfrm>
            <a:off x="952500" y="3165165"/>
            <a:ext cx="7064375" cy="951223"/>
            <a:chOff x="952500" y="3554624"/>
            <a:chExt cx="7064375" cy="951223"/>
          </a:xfrm>
        </p:grpSpPr>
        <p:sp>
          <p:nvSpPr>
            <p:cNvPr id="33" name="Text Box 8"/>
            <p:cNvSpPr txBox="1">
              <a:spLocks noChangeArrowheads="1"/>
            </p:cNvSpPr>
            <p:nvPr/>
          </p:nvSpPr>
          <p:spPr bwMode="auto">
            <a:xfrm>
              <a:off x="952500" y="3554624"/>
              <a:ext cx="255640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lvl="0" defTabSz="914400">
                <a:defRPr/>
              </a:pPr>
              <a:r>
                <a:rPr lang="sv-SE" sz="2400" b="1" dirty="0" smtClean="0">
                  <a:ln w="12700">
                    <a:noFill/>
                    <a:prstDash val="solid"/>
                  </a:ln>
                  <a:solidFill>
                    <a:srgbClr val="C6491E"/>
                  </a:solidFill>
                  <a:latin typeface="Arial" pitchFamily="34" charset="0"/>
                  <a:cs typeface="Arial" pitchFamily="34" charset="0"/>
                </a:rPr>
                <a:t>4) Heat Effects:</a:t>
              </a:r>
              <a:endParaRPr lang="sv-SE" sz="2400" b="1" dirty="0">
                <a:ln w="12700">
                  <a:noFill/>
                  <a:prstDash val="solid"/>
                </a:ln>
                <a:solidFill>
                  <a:srgbClr val="C6491E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171017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74573901"/>
                </p:ext>
              </p:extLst>
            </p:nvPr>
          </p:nvGraphicFramePr>
          <p:xfrm>
            <a:off x="3509963" y="3588272"/>
            <a:ext cx="4506912" cy="917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7248" name="Equation" r:id="rId12" imgW="2184120" imgH="444240" progId="Equation.3">
                    <p:embed/>
                  </p:oleObj>
                </mc:Choice>
                <mc:Fallback>
                  <p:oleObj name="Equation" r:id="rId12" imgW="2184120" imgH="444240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09963" y="3588272"/>
                          <a:ext cx="4506912" cy="9175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Heat Exchanger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Example</a:t>
            </a:r>
            <a:b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Case 1 – Constant T</a:t>
            </a:r>
            <a:r>
              <a:rPr lang="en-US" baseline="-25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>
                <a:latin typeface="Arial" pitchFamily="34" charset="0"/>
                <a:cs typeface="Arial" pitchFamily="34" charset="0"/>
              </a:rPr>
              <a:pPr/>
              <a:t>27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12"/>
          <p:cNvGrpSpPr/>
          <p:nvPr/>
        </p:nvGrpSpPr>
        <p:grpSpPr>
          <a:xfrm>
            <a:off x="952500" y="1662833"/>
            <a:ext cx="5735638" cy="2208530"/>
            <a:chOff x="952500" y="1662833"/>
            <a:chExt cx="5735638" cy="2208530"/>
          </a:xfrm>
        </p:grpSpPr>
        <p:sp>
          <p:nvSpPr>
            <p:cNvPr id="32" name="Text Box 8"/>
            <p:cNvSpPr txBox="1">
              <a:spLocks noChangeArrowheads="1"/>
            </p:cNvSpPr>
            <p:nvPr/>
          </p:nvSpPr>
          <p:spPr bwMode="auto">
            <a:xfrm>
              <a:off x="952500" y="1662833"/>
              <a:ext cx="255640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 smtClean="0">
                  <a:latin typeface="Arial" pitchFamily="34" charset="0"/>
                  <a:cs typeface="Arial" pitchFamily="34" charset="0"/>
                </a:rPr>
                <a:t>Parameters:</a:t>
              </a:r>
              <a:endParaRPr lang="en-US" sz="2400" b="1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  <p:graphicFrame>
          <p:nvGraphicFramePr>
            <p:cNvPr id="173063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47114592"/>
                </p:ext>
              </p:extLst>
            </p:nvPr>
          </p:nvGraphicFramePr>
          <p:xfrm>
            <a:off x="3122613" y="1677438"/>
            <a:ext cx="3565525" cy="2193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184" name="Equation" r:id="rId4" imgW="1485720" imgH="914400" progId="Equation.3">
                    <p:embed/>
                  </p:oleObj>
                </mc:Choice>
                <mc:Fallback>
                  <p:oleObj name="Equation" r:id="rId4" imgW="1485720" imgH="91440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22613" y="1677438"/>
                          <a:ext cx="3565525" cy="21939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Heat Exchanger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Example</a:t>
            </a:r>
            <a:b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Case 1 – Constant T</a:t>
            </a:r>
            <a:r>
              <a:rPr lang="en-US" baseline="-25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>
                <a:latin typeface="Arial" pitchFamily="34" charset="0"/>
                <a:cs typeface="Arial" pitchFamily="34" charset="0"/>
              </a:rPr>
              <a:pPr/>
              <a:t>28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12"/>
          <p:cNvGrpSpPr/>
          <p:nvPr/>
        </p:nvGrpSpPr>
        <p:grpSpPr>
          <a:xfrm>
            <a:off x="915988" y="1413922"/>
            <a:ext cx="3710110" cy="2567846"/>
            <a:chOff x="2103413" y="1834319"/>
            <a:chExt cx="3710110" cy="2567846"/>
          </a:xfrm>
        </p:grpSpPr>
        <p:graphicFrame>
          <p:nvGraphicFramePr>
            <p:cNvPr id="134149" name="Object 5"/>
            <p:cNvGraphicFramePr>
              <a:graphicFrameLocks noChangeAspect="1"/>
            </p:cNvGraphicFramePr>
            <p:nvPr/>
          </p:nvGraphicFramePr>
          <p:xfrm>
            <a:off x="2103413" y="3304885"/>
            <a:ext cx="2170932" cy="10972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9250" name="Equation" r:id="rId4" imgW="927100" imgH="469900" progId="Equation.3">
                    <p:embed/>
                  </p:oleObj>
                </mc:Choice>
                <mc:Fallback>
                  <p:oleObj name="Equation" r:id="rId4" imgW="927100" imgH="46990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03413" y="3304885"/>
                          <a:ext cx="2170932" cy="10972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" name="Grupp 17"/>
            <p:cNvGrpSpPr/>
            <p:nvPr/>
          </p:nvGrpSpPr>
          <p:grpSpPr>
            <a:xfrm>
              <a:off x="2508747" y="1834319"/>
              <a:ext cx="3304776" cy="1366080"/>
              <a:chOff x="5291435" y="1088648"/>
              <a:chExt cx="3304776" cy="1366080"/>
            </a:xfrm>
          </p:grpSpPr>
          <p:sp>
            <p:nvSpPr>
              <p:cNvPr id="14" name="Line 7"/>
              <p:cNvSpPr>
                <a:spLocks noChangeShapeType="1"/>
              </p:cNvSpPr>
              <p:nvPr/>
            </p:nvSpPr>
            <p:spPr bwMode="auto">
              <a:xfrm>
                <a:off x="5729088" y="1981199"/>
                <a:ext cx="287868" cy="4735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 sz="26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" name="Line 8"/>
              <p:cNvSpPr>
                <a:spLocks noChangeShapeType="1"/>
              </p:cNvSpPr>
              <p:nvPr/>
            </p:nvSpPr>
            <p:spPr bwMode="auto">
              <a:xfrm flipH="1">
                <a:off x="6964989" y="1981200"/>
                <a:ext cx="203430" cy="473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 sz="26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" name="Text Box 9"/>
              <p:cNvSpPr txBox="1">
                <a:spLocks noChangeArrowheads="1"/>
              </p:cNvSpPr>
              <p:nvPr/>
            </p:nvSpPr>
            <p:spPr bwMode="auto">
              <a:xfrm>
                <a:off x="6964990" y="1088648"/>
                <a:ext cx="1631221" cy="8925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600" dirty="0">
                    <a:latin typeface="Arial" pitchFamily="34" charset="0"/>
                    <a:cs typeface="Arial" pitchFamily="34" charset="0"/>
                  </a:rPr>
                  <a:t>Heat removed</a:t>
                </a:r>
              </a:p>
            </p:txBody>
          </p:sp>
          <p:sp>
            <p:nvSpPr>
              <p:cNvPr id="17" name="Text Box 10"/>
              <p:cNvSpPr txBox="1">
                <a:spLocks noChangeArrowheads="1"/>
              </p:cNvSpPr>
              <p:nvPr/>
            </p:nvSpPr>
            <p:spPr bwMode="auto">
              <a:xfrm>
                <a:off x="5291435" y="1088648"/>
                <a:ext cx="1673555" cy="8925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600" dirty="0">
                    <a:latin typeface="Arial" pitchFamily="34" charset="0"/>
                    <a:cs typeface="Arial" pitchFamily="34" charset="0"/>
                  </a:rPr>
                  <a:t>Heat generated</a:t>
                </a:r>
              </a:p>
            </p:txBody>
          </p:sp>
        </p:grpSp>
      </p:grpSp>
      <p:graphicFrame>
        <p:nvGraphicFramePr>
          <p:cNvPr id="16282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4448151"/>
              </p:ext>
            </p:extLst>
          </p:nvPr>
        </p:nvGraphicFramePr>
        <p:xfrm>
          <a:off x="1023938" y="4187825"/>
          <a:ext cx="7804150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251" name="Equation" r:id="rId6" imgW="3225800" imgH="304800" progId="Equation.3">
                  <p:embed/>
                </p:oleObj>
              </mc:Choice>
              <mc:Fallback>
                <p:oleObj name="Equation" r:id="rId6" imgW="3225800" imgH="304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3938" y="4187825"/>
                        <a:ext cx="7804150" cy="739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upp 19"/>
          <p:cNvGrpSpPr/>
          <p:nvPr/>
        </p:nvGrpSpPr>
        <p:grpSpPr>
          <a:xfrm>
            <a:off x="914400" y="5067119"/>
            <a:ext cx="5316538" cy="1463040"/>
            <a:chOff x="559065" y="5134851"/>
            <a:chExt cx="5316538" cy="1535710"/>
          </a:xfrm>
        </p:grpSpPr>
        <p:graphicFrame>
          <p:nvGraphicFramePr>
            <p:cNvPr id="162823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79693013"/>
                </p:ext>
              </p:extLst>
            </p:nvPr>
          </p:nvGraphicFramePr>
          <p:xfrm>
            <a:off x="889265" y="5226691"/>
            <a:ext cx="4740275" cy="13464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9252" name="Equation" r:id="rId8" imgW="1828800" imgH="520700" progId="Equation.3">
                    <p:embed/>
                  </p:oleObj>
                </mc:Choice>
                <mc:Fallback>
                  <p:oleObj name="Equation" r:id="rId8" imgW="1828800" imgH="52070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89265" y="5226691"/>
                          <a:ext cx="4740275" cy="13464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" name="Rectangle 6"/>
            <p:cNvSpPr>
              <a:spLocks noChangeArrowheads="1"/>
            </p:cNvSpPr>
            <p:nvPr/>
          </p:nvSpPr>
          <p:spPr bwMode="auto">
            <a:xfrm>
              <a:off x="559065" y="5134851"/>
              <a:ext cx="5316538" cy="1535710"/>
            </a:xfrm>
            <a:prstGeom prst="rect">
              <a:avLst/>
            </a:prstGeom>
            <a:noFill/>
            <a:ln w="9525">
              <a:solidFill>
                <a:schemeClr val="accent5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PFR </a:t>
            </a:r>
            <a:r>
              <a:rPr lang="sv-SE" dirty="0">
                <a:ln w="12700">
                  <a:noFill/>
                  <a:prstDash val="solid"/>
                </a:ln>
                <a:solidFill>
                  <a:srgbClr val="C6491E"/>
                </a:solidFill>
                <a:latin typeface="Arial" pitchFamily="34" charset="0"/>
                <a:cs typeface="Arial" pitchFamily="34" charset="0"/>
              </a:rPr>
              <a:t>Heat </a:t>
            </a:r>
            <a:r>
              <a:rPr lang="sv-SE" dirty="0" smtClean="0">
                <a:ln w="12700">
                  <a:noFill/>
                  <a:prstDash val="solid"/>
                </a:ln>
                <a:solidFill>
                  <a:srgbClr val="C6491E"/>
                </a:solidFill>
                <a:latin typeface="Arial" pitchFamily="34" charset="0"/>
                <a:cs typeface="Arial" pitchFamily="34" charset="0"/>
              </a:rPr>
              <a:t>Effects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>
                <a:latin typeface="Arial" pitchFamily="34" charset="0"/>
                <a:cs typeface="Arial" pitchFamily="34" charset="0"/>
              </a:rPr>
              <a:pPr/>
              <a:t>29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Web Lecture 20</a:t>
            </a:r>
            <a:br>
              <a:rPr lang="en-US" dirty="0" smtClean="0"/>
            </a:br>
            <a:r>
              <a:rPr lang="en-US" dirty="0" smtClean="0"/>
              <a:t>Class Lecture 16-Thursday 3/14/2013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/>
              <a:pPr/>
              <a:t>3</a:t>
            </a:fld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v-SE" dirty="0" smtClean="0">
                <a:latin typeface="Arial" pitchFamily="34" charset="0"/>
                <a:cs typeface="Arial" pitchFamily="34" charset="0"/>
              </a:rPr>
              <a:t>Reactors with </a:t>
            </a:r>
            <a:r>
              <a:rPr lang="en-US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Heat Exchange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sv-SE" dirty="0" smtClean="0">
                <a:latin typeface="Arial" pitchFamily="34" charset="0"/>
                <a:cs typeface="Arial" pitchFamily="34" charset="0"/>
              </a:rPr>
              <a:t>User </a:t>
            </a:r>
            <a:r>
              <a:rPr lang="sv-SE" dirty="0">
                <a:latin typeface="Arial" pitchFamily="34" charset="0"/>
                <a:cs typeface="Arial" pitchFamily="34" charset="0"/>
              </a:rPr>
              <a:t>friendly </a:t>
            </a:r>
            <a:r>
              <a:rPr lang="en-US" dirty="0">
                <a:solidFill>
                  <a:srgbClr val="006699"/>
                </a:solidFill>
                <a:latin typeface="Arial" pitchFamily="34" charset="0"/>
                <a:cs typeface="Arial" pitchFamily="34" charset="0"/>
              </a:rPr>
              <a:t>Energy Balance 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Derivations</a:t>
            </a:r>
            <a:endParaRPr lang="sv-SE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600" dirty="0">
                <a:latin typeface="Arial" pitchFamily="34" charset="0"/>
                <a:cs typeface="Arial" pitchFamily="34" charset="0"/>
              </a:rPr>
              <a:t>Adiabatic</a:t>
            </a:r>
          </a:p>
          <a:p>
            <a:pPr lvl="1"/>
            <a:r>
              <a:rPr lang="en-US" sz="2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Heat Exchange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Constant 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T</a:t>
            </a:r>
            <a:r>
              <a:rPr lang="en-US" sz="2600" baseline="-25000" dirty="0">
                <a:latin typeface="Arial" pitchFamily="34" charset="0"/>
                <a:cs typeface="Arial" pitchFamily="34" charset="0"/>
              </a:rPr>
              <a:t>a</a:t>
            </a: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Heat Exchange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Variable 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T</a:t>
            </a:r>
            <a:r>
              <a:rPr lang="en-US" sz="2600" baseline="-25000" dirty="0">
                <a:latin typeface="Arial" pitchFamily="34" charset="0"/>
                <a:cs typeface="Arial" pitchFamily="34" charset="0"/>
              </a:rPr>
              <a:t>a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Co-current</a:t>
            </a:r>
          </a:p>
          <a:p>
            <a:pPr lvl="1"/>
            <a:r>
              <a:rPr lang="en-US" sz="2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Heat Exchange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Variable 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T</a:t>
            </a:r>
            <a:r>
              <a:rPr lang="en-US" sz="2600" baseline="-25000" dirty="0">
                <a:latin typeface="Arial" pitchFamily="34" charset="0"/>
                <a:cs typeface="Arial" pitchFamily="34" charset="0"/>
              </a:rPr>
              <a:t>a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Counter Current</a:t>
            </a:r>
            <a:endParaRPr lang="sv-SE" sz="26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239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18"/>
          <p:cNvGrpSpPr/>
          <p:nvPr/>
        </p:nvGrpSpPr>
        <p:grpSpPr>
          <a:xfrm>
            <a:off x="914399" y="2538591"/>
            <a:ext cx="6726239" cy="2626566"/>
            <a:chOff x="914399" y="2284596"/>
            <a:chExt cx="6726239" cy="2626566"/>
          </a:xfrm>
        </p:grpSpPr>
        <p:sp>
          <p:nvSpPr>
            <p:cNvPr id="11" name="textruta 10"/>
            <p:cNvSpPr txBox="1"/>
            <p:nvPr/>
          </p:nvSpPr>
          <p:spPr>
            <a:xfrm>
              <a:off x="931863" y="2284596"/>
              <a:ext cx="32591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defRPr/>
              </a:pPr>
              <a:r>
                <a:rPr lang="en-US" sz="2800" b="1" dirty="0">
                  <a:solidFill>
                    <a:srgbClr val="006699"/>
                  </a:solidFill>
                  <a:latin typeface="Arial" pitchFamily="34" charset="0"/>
                  <a:cs typeface="Arial" pitchFamily="34" charset="0"/>
                </a:rPr>
                <a:t>Energy </a:t>
              </a:r>
              <a:r>
                <a:rPr lang="en-US" sz="2800" b="1" dirty="0" smtClean="0">
                  <a:solidFill>
                    <a:srgbClr val="006699"/>
                  </a:solidFill>
                  <a:latin typeface="Arial" pitchFamily="34" charset="0"/>
                  <a:cs typeface="Arial" pitchFamily="34" charset="0"/>
                </a:rPr>
                <a:t>Balance:</a:t>
              </a:r>
              <a:endParaRPr lang="en-US" sz="28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" name="Grupp 15"/>
            <p:cNvGrpSpPr/>
            <p:nvPr/>
          </p:nvGrpSpPr>
          <p:grpSpPr>
            <a:xfrm>
              <a:off x="914399" y="2996193"/>
              <a:ext cx="6726239" cy="1914969"/>
              <a:chOff x="914399" y="1506089"/>
              <a:chExt cx="6726239" cy="1914969"/>
            </a:xfrm>
          </p:grpSpPr>
          <p:sp>
            <p:nvSpPr>
              <p:cNvPr id="9" name="textruta 8"/>
              <p:cNvSpPr txBox="1"/>
              <p:nvPr/>
            </p:nvSpPr>
            <p:spPr>
              <a:xfrm>
                <a:off x="914399" y="1506089"/>
                <a:ext cx="5400699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Adiabatic and ΔC</a:t>
                </a:r>
                <a:r>
                  <a:rPr lang="sv-SE" sz="2600" baseline="-25000" dirty="0" smtClean="0">
                    <a:latin typeface="Arial" pitchFamily="34" charset="0"/>
                    <a:cs typeface="Arial" pitchFamily="34" charset="0"/>
                  </a:rPr>
                  <a:t>P</a:t>
                </a:r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=0</a:t>
                </a:r>
              </a:p>
              <a:p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Ua=0</a:t>
                </a:r>
              </a:p>
            </p:txBody>
          </p:sp>
          <p:graphicFrame>
            <p:nvGraphicFramePr>
              <p:cNvPr id="128005" name="Object 5"/>
              <p:cNvGraphicFramePr>
                <a:graphicFrameLocks noChangeAspect="1"/>
              </p:cNvGraphicFramePr>
              <p:nvPr/>
            </p:nvGraphicFramePr>
            <p:xfrm>
              <a:off x="3216275" y="2314570"/>
              <a:ext cx="4424363" cy="11064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50274" name="Equation" r:id="rId4" imgW="1828800" imgH="457200" progId="Equation.3">
                      <p:embed/>
                    </p:oleObj>
                  </mc:Choice>
                  <mc:Fallback>
                    <p:oleObj name="Equation" r:id="rId4" imgW="1828800" imgH="457200" progId="Equation.3">
                      <p:embed/>
                      <p:pic>
                        <p:nvPicPr>
                          <p:cNvPr id="0" name="Picture 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216275" y="2314570"/>
                            <a:ext cx="4424363" cy="110648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4" name="Grupp 14"/>
          <p:cNvGrpSpPr/>
          <p:nvPr/>
        </p:nvGrpSpPr>
        <p:grpSpPr>
          <a:xfrm>
            <a:off x="931862" y="5273100"/>
            <a:ext cx="5944581" cy="1411199"/>
            <a:chOff x="931862" y="3613666"/>
            <a:chExt cx="5944581" cy="1411199"/>
          </a:xfrm>
        </p:grpSpPr>
        <p:sp>
          <p:nvSpPr>
            <p:cNvPr id="13" name="textruta 12"/>
            <p:cNvSpPr txBox="1"/>
            <p:nvPr/>
          </p:nvSpPr>
          <p:spPr>
            <a:xfrm>
              <a:off x="931862" y="3613666"/>
              <a:ext cx="4757737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Additional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 Parameters (17A) &amp; (17B)</a:t>
              </a:r>
            </a:p>
          </p:txBody>
        </p:sp>
        <p:graphicFrame>
          <p:nvGraphicFramePr>
            <p:cNvPr id="128006" name="Object 6"/>
            <p:cNvGraphicFramePr>
              <a:graphicFrameLocks noChangeAspect="1"/>
            </p:cNvGraphicFramePr>
            <p:nvPr/>
          </p:nvGraphicFramePr>
          <p:xfrm>
            <a:off x="3263900" y="4476225"/>
            <a:ext cx="3612543" cy="5486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0275" name="Equation" r:id="rId6" imgW="1587500" imgH="241300" progId="Equation.3">
                    <p:embed/>
                  </p:oleObj>
                </mc:Choice>
                <mc:Fallback>
                  <p:oleObj name="Equation" r:id="rId6" imgW="1587500" imgH="24130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63900" y="4476225"/>
                          <a:ext cx="3612543" cy="54864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>
                <a:latin typeface="Arial" pitchFamily="34" charset="0"/>
                <a:cs typeface="Arial" pitchFamily="34" charset="0"/>
              </a:rPr>
              <a:pPr/>
              <a:t>30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upp 17"/>
          <p:cNvGrpSpPr/>
          <p:nvPr/>
        </p:nvGrpSpPr>
        <p:grpSpPr>
          <a:xfrm>
            <a:off x="914399" y="1586091"/>
            <a:ext cx="4944411" cy="952500"/>
            <a:chOff x="949324" y="1322024"/>
            <a:chExt cx="4944411" cy="952500"/>
          </a:xfrm>
        </p:grpSpPr>
        <p:sp>
          <p:nvSpPr>
            <p:cNvPr id="14" name="textruta 13"/>
            <p:cNvSpPr txBox="1"/>
            <p:nvPr/>
          </p:nvSpPr>
          <p:spPr>
            <a:xfrm>
              <a:off x="949324" y="1417638"/>
              <a:ext cx="41625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defRPr/>
              </a:pPr>
              <a:r>
                <a:rPr lang="en-US" sz="2800" b="1" dirty="0" smtClean="0">
                  <a:solidFill>
                    <a:srgbClr val="FFC000"/>
                  </a:solidFill>
                  <a:latin typeface="Arial" pitchFamily="34" charset="0"/>
                  <a:cs typeface="Arial" pitchFamily="34" charset="0"/>
                </a:rPr>
                <a:t>Mole </a:t>
              </a:r>
              <a:r>
                <a:rPr lang="en-US" sz="2800" b="1" dirty="0">
                  <a:solidFill>
                    <a:srgbClr val="FFC000"/>
                  </a:solidFill>
                  <a:latin typeface="Arial" pitchFamily="34" charset="0"/>
                  <a:cs typeface="Arial" pitchFamily="34" charset="0"/>
                </a:rPr>
                <a:t>Balance:</a:t>
              </a:r>
            </a:p>
          </p:txBody>
        </p:sp>
        <p:graphicFrame>
          <p:nvGraphicFramePr>
            <p:cNvPr id="17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0129597"/>
                </p:ext>
              </p:extLst>
            </p:nvPr>
          </p:nvGraphicFramePr>
          <p:xfrm>
            <a:off x="4330047" y="1322024"/>
            <a:ext cx="1563688" cy="952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0276" name="Equation" r:id="rId8" imgW="647700" imgH="393700" progId="Equation.3">
                    <p:embed/>
                  </p:oleObj>
                </mc:Choice>
                <mc:Fallback>
                  <p:oleObj name="Equation" r:id="rId8" imgW="647700" imgH="39370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30047" y="1322024"/>
                          <a:ext cx="1563688" cy="9525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8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Heat Exchanger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Example</a:t>
            </a:r>
            <a:b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Case 2 – Adiabatic 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6258" name="Object 2"/>
          <p:cNvGraphicFramePr>
            <a:graphicFrameLocks noChangeAspect="1"/>
          </p:cNvGraphicFramePr>
          <p:nvPr/>
        </p:nvGraphicFramePr>
        <p:xfrm>
          <a:off x="3200400" y="1700742"/>
          <a:ext cx="5462588" cy="483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277" name="Document" r:id="rId5" imgW="5462016" imgH="4834128" progId="Word.Document.8">
                  <p:embed/>
                </p:oleObj>
              </mc:Choice>
              <mc:Fallback>
                <p:oleObj name="Document" r:id="rId5" imgW="5462016" imgH="4834128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1700742"/>
                        <a:ext cx="5462588" cy="4835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259" name="Object 3"/>
          <p:cNvGraphicFramePr>
            <a:graphicFrameLocks noChangeAspect="1"/>
          </p:cNvGraphicFramePr>
          <p:nvPr/>
        </p:nvGraphicFramePr>
        <p:xfrm>
          <a:off x="685800" y="1700742"/>
          <a:ext cx="2146300" cy="430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278" name="Dokument" r:id="rId8" imgW="2145792" imgH="4300728" progId="Word.Document.8">
                  <p:embed/>
                </p:oleObj>
              </mc:Choice>
              <mc:Fallback>
                <p:oleObj name="Dokument" r:id="rId8" imgW="2145792" imgH="4300728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700742"/>
                        <a:ext cx="2146300" cy="4300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/>
              <a:pPr/>
              <a:t>31</a:t>
            </a:fld>
            <a:endParaRPr lang="sv-SE"/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Adiabatic </a:t>
            </a:r>
            <a:r>
              <a:rPr lang="en-US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PFR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12" name="Text Box 8"/>
          <p:cNvSpPr txBox="1">
            <a:spLocks noChangeArrowheads="1"/>
          </p:cNvSpPr>
          <p:nvPr/>
        </p:nvSpPr>
        <p:spPr bwMode="auto">
          <a:xfrm>
            <a:off x="603504" y="1616959"/>
            <a:ext cx="92281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Find conversion,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X</a:t>
            </a:r>
            <a:r>
              <a:rPr lang="en-US" sz="2400" baseline="-25000" dirty="0" err="1">
                <a:latin typeface="Arial" pitchFamily="34" charset="0"/>
                <a:cs typeface="Arial" pitchFamily="34" charset="0"/>
              </a:rPr>
              <a:t>eq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and T as a function of reactor volume</a:t>
            </a:r>
          </a:p>
        </p:txBody>
      </p:sp>
      <p:grpSp>
        <p:nvGrpSpPr>
          <p:cNvPr id="2" name="Grupp 32"/>
          <p:cNvGrpSpPr/>
          <p:nvPr/>
        </p:nvGrpSpPr>
        <p:grpSpPr>
          <a:xfrm>
            <a:off x="5991354" y="2317374"/>
            <a:ext cx="3101852" cy="1531494"/>
            <a:chOff x="6296148" y="3993771"/>
            <a:chExt cx="2817319" cy="1391009"/>
          </a:xfrm>
        </p:grpSpPr>
        <p:sp>
          <p:nvSpPr>
            <p:cNvPr id="98328" name="Line 24"/>
            <p:cNvSpPr>
              <a:spLocks noChangeShapeType="1"/>
            </p:cNvSpPr>
            <p:nvPr/>
          </p:nvSpPr>
          <p:spPr bwMode="auto">
            <a:xfrm>
              <a:off x="6947969" y="3993771"/>
              <a:ext cx="0" cy="12738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sv-SE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8329" name="Line 25"/>
            <p:cNvSpPr>
              <a:spLocks noChangeShapeType="1"/>
            </p:cNvSpPr>
            <p:nvPr/>
          </p:nvSpPr>
          <p:spPr bwMode="auto">
            <a:xfrm>
              <a:off x="6947969" y="5267593"/>
              <a:ext cx="140120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sv-SE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8330" name="Text Box 26"/>
            <p:cNvSpPr txBox="1">
              <a:spLocks noChangeArrowheads="1"/>
            </p:cNvSpPr>
            <p:nvPr/>
          </p:nvSpPr>
          <p:spPr bwMode="auto">
            <a:xfrm>
              <a:off x="8476556" y="5021372"/>
              <a:ext cx="636911" cy="363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latin typeface="Arial" pitchFamily="34" charset="0"/>
                  <a:cs typeface="Arial" pitchFamily="34" charset="0"/>
                </a:rPr>
                <a:t>V</a:t>
              </a:r>
            </a:p>
          </p:txBody>
        </p:sp>
        <p:sp>
          <p:nvSpPr>
            <p:cNvPr id="98331" name="Text Box 27"/>
            <p:cNvSpPr txBox="1">
              <a:spLocks noChangeArrowheads="1"/>
            </p:cNvSpPr>
            <p:nvPr/>
          </p:nvSpPr>
          <p:spPr bwMode="auto">
            <a:xfrm>
              <a:off x="6296148" y="4248535"/>
              <a:ext cx="1019058" cy="363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latin typeface="Arial" pitchFamily="34" charset="0"/>
                  <a:cs typeface="Arial" pitchFamily="34" charset="0"/>
                </a:rPr>
                <a:t>rate</a:t>
              </a:r>
            </a:p>
          </p:txBody>
        </p:sp>
        <p:sp>
          <p:nvSpPr>
            <p:cNvPr id="98332" name="Freeform 28"/>
            <p:cNvSpPr>
              <a:spLocks/>
            </p:cNvSpPr>
            <p:nvPr/>
          </p:nvSpPr>
          <p:spPr bwMode="auto">
            <a:xfrm>
              <a:off x="6947969" y="4227305"/>
              <a:ext cx="1528587" cy="1040288"/>
            </a:xfrm>
            <a:custGeom>
              <a:avLst/>
              <a:gdLst/>
              <a:ahLst/>
              <a:cxnLst>
                <a:cxn ang="0">
                  <a:pos x="0" y="392"/>
                </a:cxn>
                <a:cxn ang="0">
                  <a:pos x="144" y="296"/>
                </a:cxn>
                <a:cxn ang="0">
                  <a:pos x="192" y="248"/>
                </a:cxn>
                <a:cxn ang="0">
                  <a:pos x="240" y="104"/>
                </a:cxn>
                <a:cxn ang="0">
                  <a:pos x="288" y="8"/>
                </a:cxn>
                <a:cxn ang="0">
                  <a:pos x="336" y="56"/>
                </a:cxn>
                <a:cxn ang="0">
                  <a:pos x="384" y="152"/>
                </a:cxn>
                <a:cxn ang="0">
                  <a:pos x="384" y="200"/>
                </a:cxn>
                <a:cxn ang="0">
                  <a:pos x="432" y="296"/>
                </a:cxn>
                <a:cxn ang="0">
                  <a:pos x="528" y="344"/>
                </a:cxn>
                <a:cxn ang="0">
                  <a:pos x="576" y="344"/>
                </a:cxn>
              </a:cxnLst>
              <a:rect l="0" t="0" r="r" b="b"/>
              <a:pathLst>
                <a:path w="576" h="392">
                  <a:moveTo>
                    <a:pt x="0" y="392"/>
                  </a:moveTo>
                  <a:cubicBezTo>
                    <a:pt x="56" y="356"/>
                    <a:pt x="112" y="320"/>
                    <a:pt x="144" y="296"/>
                  </a:cubicBezTo>
                  <a:cubicBezTo>
                    <a:pt x="176" y="272"/>
                    <a:pt x="176" y="280"/>
                    <a:pt x="192" y="248"/>
                  </a:cubicBezTo>
                  <a:cubicBezTo>
                    <a:pt x="208" y="216"/>
                    <a:pt x="224" y="144"/>
                    <a:pt x="240" y="104"/>
                  </a:cubicBezTo>
                  <a:cubicBezTo>
                    <a:pt x="256" y="64"/>
                    <a:pt x="272" y="16"/>
                    <a:pt x="288" y="8"/>
                  </a:cubicBezTo>
                  <a:cubicBezTo>
                    <a:pt x="304" y="0"/>
                    <a:pt x="320" y="32"/>
                    <a:pt x="336" y="56"/>
                  </a:cubicBezTo>
                  <a:cubicBezTo>
                    <a:pt x="352" y="80"/>
                    <a:pt x="376" y="128"/>
                    <a:pt x="384" y="152"/>
                  </a:cubicBezTo>
                  <a:cubicBezTo>
                    <a:pt x="392" y="176"/>
                    <a:pt x="376" y="176"/>
                    <a:pt x="384" y="200"/>
                  </a:cubicBezTo>
                  <a:cubicBezTo>
                    <a:pt x="392" y="224"/>
                    <a:pt x="408" y="272"/>
                    <a:pt x="432" y="296"/>
                  </a:cubicBezTo>
                  <a:cubicBezTo>
                    <a:pt x="456" y="320"/>
                    <a:pt x="504" y="336"/>
                    <a:pt x="528" y="344"/>
                  </a:cubicBezTo>
                  <a:cubicBezTo>
                    <a:pt x="552" y="352"/>
                    <a:pt x="568" y="344"/>
                    <a:pt x="576" y="34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sv-SE" sz="200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" name="Grupp 31"/>
          <p:cNvGrpSpPr/>
          <p:nvPr/>
        </p:nvGrpSpPr>
        <p:grpSpPr>
          <a:xfrm>
            <a:off x="3411091" y="2317374"/>
            <a:ext cx="2851191" cy="1569830"/>
            <a:chOff x="3444957" y="3993771"/>
            <a:chExt cx="2483954" cy="1367633"/>
          </a:xfrm>
        </p:grpSpPr>
        <p:sp>
          <p:nvSpPr>
            <p:cNvPr id="98324" name="Line 20"/>
            <p:cNvSpPr>
              <a:spLocks noChangeShapeType="1"/>
            </p:cNvSpPr>
            <p:nvPr/>
          </p:nvSpPr>
          <p:spPr bwMode="auto">
            <a:xfrm>
              <a:off x="3890795" y="3993771"/>
              <a:ext cx="0" cy="12738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sv-SE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8325" name="Line 21"/>
            <p:cNvSpPr>
              <a:spLocks noChangeShapeType="1"/>
            </p:cNvSpPr>
            <p:nvPr/>
          </p:nvSpPr>
          <p:spPr bwMode="auto">
            <a:xfrm>
              <a:off x="3890795" y="5267593"/>
              <a:ext cx="140120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sv-SE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8326" name="Text Box 22"/>
            <p:cNvSpPr txBox="1">
              <a:spLocks noChangeArrowheads="1"/>
            </p:cNvSpPr>
            <p:nvPr/>
          </p:nvSpPr>
          <p:spPr bwMode="auto">
            <a:xfrm>
              <a:off x="5292000" y="5012829"/>
              <a:ext cx="636911" cy="348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latin typeface="Arial" pitchFamily="34" charset="0"/>
                  <a:cs typeface="Arial" pitchFamily="34" charset="0"/>
                </a:rPr>
                <a:t>V</a:t>
              </a:r>
            </a:p>
          </p:txBody>
        </p:sp>
        <p:sp>
          <p:nvSpPr>
            <p:cNvPr id="98327" name="Text Box 23"/>
            <p:cNvSpPr txBox="1">
              <a:spLocks noChangeArrowheads="1"/>
            </p:cNvSpPr>
            <p:nvPr/>
          </p:nvSpPr>
          <p:spPr bwMode="auto">
            <a:xfrm>
              <a:off x="3444957" y="4248535"/>
              <a:ext cx="636911" cy="348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latin typeface="Arial" pitchFamily="34" charset="0"/>
                  <a:cs typeface="Arial" pitchFamily="34" charset="0"/>
                </a:rPr>
                <a:t>T</a:t>
              </a:r>
            </a:p>
          </p:txBody>
        </p:sp>
        <p:sp>
          <p:nvSpPr>
            <p:cNvPr id="98334" name="Freeform 30"/>
            <p:cNvSpPr>
              <a:spLocks/>
            </p:cNvSpPr>
            <p:nvPr/>
          </p:nvSpPr>
          <p:spPr bwMode="auto">
            <a:xfrm>
              <a:off x="3890795" y="4248535"/>
              <a:ext cx="1019058" cy="1019058"/>
            </a:xfrm>
            <a:custGeom>
              <a:avLst/>
              <a:gdLst/>
              <a:ahLst/>
              <a:cxnLst>
                <a:cxn ang="0">
                  <a:pos x="0" y="384"/>
                </a:cxn>
                <a:cxn ang="0">
                  <a:pos x="144" y="288"/>
                </a:cxn>
                <a:cxn ang="0">
                  <a:pos x="192" y="96"/>
                </a:cxn>
                <a:cxn ang="0">
                  <a:pos x="240" y="48"/>
                </a:cxn>
                <a:cxn ang="0">
                  <a:pos x="384" y="0"/>
                </a:cxn>
              </a:cxnLst>
              <a:rect l="0" t="0" r="r" b="b"/>
              <a:pathLst>
                <a:path w="384" h="384">
                  <a:moveTo>
                    <a:pt x="0" y="384"/>
                  </a:moveTo>
                  <a:cubicBezTo>
                    <a:pt x="56" y="360"/>
                    <a:pt x="112" y="336"/>
                    <a:pt x="144" y="288"/>
                  </a:cubicBezTo>
                  <a:cubicBezTo>
                    <a:pt x="176" y="240"/>
                    <a:pt x="176" y="136"/>
                    <a:pt x="192" y="96"/>
                  </a:cubicBezTo>
                  <a:cubicBezTo>
                    <a:pt x="208" y="56"/>
                    <a:pt x="208" y="64"/>
                    <a:pt x="240" y="48"/>
                  </a:cubicBezTo>
                  <a:cubicBezTo>
                    <a:pt x="272" y="32"/>
                    <a:pt x="328" y="16"/>
                    <a:pt x="384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sv-SE" sz="200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" name="Grupp 30"/>
          <p:cNvGrpSpPr/>
          <p:nvPr/>
        </p:nvGrpSpPr>
        <p:grpSpPr>
          <a:xfrm>
            <a:off x="510356" y="2317371"/>
            <a:ext cx="2893240" cy="1557408"/>
            <a:chOff x="324093" y="3993770"/>
            <a:chExt cx="2547644" cy="1371376"/>
          </a:xfrm>
        </p:grpSpPr>
        <p:sp>
          <p:nvSpPr>
            <p:cNvPr id="98320" name="Line 16"/>
            <p:cNvSpPr>
              <a:spLocks noChangeShapeType="1"/>
            </p:cNvSpPr>
            <p:nvPr/>
          </p:nvSpPr>
          <p:spPr bwMode="auto">
            <a:xfrm>
              <a:off x="833621" y="3993771"/>
              <a:ext cx="0" cy="12738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sv-SE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8321" name="Line 17"/>
            <p:cNvSpPr>
              <a:spLocks noChangeShapeType="1"/>
            </p:cNvSpPr>
            <p:nvPr/>
          </p:nvSpPr>
          <p:spPr bwMode="auto">
            <a:xfrm>
              <a:off x="833621" y="5267593"/>
              <a:ext cx="140120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sv-SE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8322" name="Text Box 18"/>
            <p:cNvSpPr txBox="1">
              <a:spLocks noChangeArrowheads="1"/>
            </p:cNvSpPr>
            <p:nvPr/>
          </p:nvSpPr>
          <p:spPr bwMode="auto">
            <a:xfrm>
              <a:off x="2234826" y="5012829"/>
              <a:ext cx="636911" cy="352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V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8323" name="Text Box 19"/>
            <p:cNvSpPr txBox="1">
              <a:spLocks noChangeArrowheads="1"/>
            </p:cNvSpPr>
            <p:nvPr/>
          </p:nvSpPr>
          <p:spPr bwMode="auto">
            <a:xfrm>
              <a:off x="324093" y="4248534"/>
              <a:ext cx="636911" cy="352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latin typeface="Arial" pitchFamily="34" charset="0"/>
                  <a:cs typeface="Arial" pitchFamily="34" charset="0"/>
                </a:rPr>
                <a:t>X</a:t>
              </a:r>
            </a:p>
          </p:txBody>
        </p:sp>
        <p:sp>
          <p:nvSpPr>
            <p:cNvPr id="98335" name="Freeform 31"/>
            <p:cNvSpPr>
              <a:spLocks/>
            </p:cNvSpPr>
            <p:nvPr/>
          </p:nvSpPr>
          <p:spPr bwMode="auto">
            <a:xfrm>
              <a:off x="961004" y="4630682"/>
              <a:ext cx="1146440" cy="636911"/>
            </a:xfrm>
            <a:custGeom>
              <a:avLst/>
              <a:gdLst/>
              <a:ahLst/>
              <a:cxnLst>
                <a:cxn ang="0">
                  <a:pos x="0" y="240"/>
                </a:cxn>
                <a:cxn ang="0">
                  <a:pos x="96" y="96"/>
                </a:cxn>
                <a:cxn ang="0">
                  <a:pos x="240" y="48"/>
                </a:cxn>
                <a:cxn ang="0">
                  <a:pos x="432" y="0"/>
                </a:cxn>
              </a:cxnLst>
              <a:rect l="0" t="0" r="r" b="b"/>
              <a:pathLst>
                <a:path w="432" h="240">
                  <a:moveTo>
                    <a:pt x="0" y="240"/>
                  </a:moveTo>
                  <a:cubicBezTo>
                    <a:pt x="28" y="184"/>
                    <a:pt x="56" y="128"/>
                    <a:pt x="96" y="96"/>
                  </a:cubicBezTo>
                  <a:cubicBezTo>
                    <a:pt x="136" y="64"/>
                    <a:pt x="184" y="64"/>
                    <a:pt x="240" y="48"/>
                  </a:cubicBezTo>
                  <a:cubicBezTo>
                    <a:pt x="296" y="32"/>
                    <a:pt x="408" y="8"/>
                    <a:pt x="432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sv-SE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8336" name="Freeform 32"/>
            <p:cNvSpPr>
              <a:spLocks/>
            </p:cNvSpPr>
            <p:nvPr/>
          </p:nvSpPr>
          <p:spPr bwMode="auto">
            <a:xfrm>
              <a:off x="961004" y="4121153"/>
              <a:ext cx="1146440" cy="5519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" y="96"/>
                </a:cxn>
                <a:cxn ang="0">
                  <a:pos x="240" y="192"/>
                </a:cxn>
                <a:cxn ang="0">
                  <a:pos x="384" y="192"/>
                </a:cxn>
                <a:cxn ang="0">
                  <a:pos x="432" y="192"/>
                </a:cxn>
              </a:cxnLst>
              <a:rect l="0" t="0" r="r" b="b"/>
              <a:pathLst>
                <a:path w="432" h="208">
                  <a:moveTo>
                    <a:pt x="0" y="0"/>
                  </a:moveTo>
                  <a:cubicBezTo>
                    <a:pt x="28" y="32"/>
                    <a:pt x="56" y="64"/>
                    <a:pt x="96" y="96"/>
                  </a:cubicBezTo>
                  <a:cubicBezTo>
                    <a:pt x="136" y="128"/>
                    <a:pt x="192" y="176"/>
                    <a:pt x="240" y="192"/>
                  </a:cubicBezTo>
                  <a:cubicBezTo>
                    <a:pt x="288" y="208"/>
                    <a:pt x="352" y="192"/>
                    <a:pt x="384" y="192"/>
                  </a:cubicBezTo>
                  <a:cubicBezTo>
                    <a:pt x="416" y="192"/>
                    <a:pt x="424" y="192"/>
                    <a:pt x="432" y="19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sv-SE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8337" name="Text Box 33"/>
            <p:cNvSpPr txBox="1">
              <a:spLocks noChangeArrowheads="1"/>
            </p:cNvSpPr>
            <p:nvPr/>
          </p:nvSpPr>
          <p:spPr bwMode="auto">
            <a:xfrm>
              <a:off x="799755" y="4562951"/>
              <a:ext cx="636911" cy="352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latin typeface="Arial" pitchFamily="34" charset="0"/>
                  <a:cs typeface="Arial" pitchFamily="34" charset="0"/>
                </a:rPr>
                <a:t>X</a:t>
              </a:r>
            </a:p>
          </p:txBody>
        </p:sp>
        <p:sp>
          <p:nvSpPr>
            <p:cNvPr id="98338" name="Text Box 34"/>
            <p:cNvSpPr txBox="1">
              <a:spLocks noChangeArrowheads="1"/>
            </p:cNvSpPr>
            <p:nvPr/>
          </p:nvSpPr>
          <p:spPr bwMode="auto">
            <a:xfrm>
              <a:off x="1215768" y="3993770"/>
              <a:ext cx="1019058" cy="352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err="1">
                  <a:latin typeface="Arial" pitchFamily="34" charset="0"/>
                  <a:cs typeface="Arial" pitchFamily="34" charset="0"/>
                </a:rPr>
                <a:t>X</a:t>
              </a:r>
              <a:r>
                <a:rPr lang="en-US" sz="2000" baseline="-25000" dirty="0" err="1">
                  <a:latin typeface="Arial" pitchFamily="34" charset="0"/>
                  <a:cs typeface="Arial" pitchFamily="34" charset="0"/>
                </a:rPr>
                <a:t>eq</a:t>
              </a:r>
              <a:endParaRPr lang="en-US" sz="2000" baseline="-250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Adiabatic</a:t>
            </a:r>
            <a:endParaRPr lang="en-US" dirty="0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z="1100" smtClean="0">
                <a:latin typeface="Arial" pitchFamily="34" charset="0"/>
                <a:cs typeface="Arial" pitchFamily="34" charset="0"/>
              </a:rPr>
              <a:pPr/>
              <a:t>32</a:t>
            </a:fld>
            <a:endParaRPr lang="sv-SE" sz="110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0052" name="Object 4"/>
          <p:cNvGraphicFramePr>
            <a:graphicFrameLocks noChangeAspect="1"/>
          </p:cNvGraphicFramePr>
          <p:nvPr/>
        </p:nvGraphicFramePr>
        <p:xfrm>
          <a:off x="1458914" y="1801813"/>
          <a:ext cx="5418108" cy="1188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301" name="Equation" r:id="rId4" imgW="2082800" imgH="457200" progId="Equation.3">
                  <p:embed/>
                </p:oleObj>
              </mc:Choice>
              <mc:Fallback>
                <p:oleObj name="Equation" r:id="rId4" imgW="2082800" imgH="457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8914" y="1801813"/>
                        <a:ext cx="5418108" cy="11887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0054" name="Object 6"/>
          <p:cNvGraphicFramePr>
            <a:graphicFrameLocks noChangeAspect="1"/>
          </p:cNvGraphicFramePr>
          <p:nvPr/>
        </p:nvGraphicFramePr>
        <p:xfrm>
          <a:off x="1381125" y="4585760"/>
          <a:ext cx="6808894" cy="1188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302" name="Equation" r:id="rId6" imgW="2616200" imgH="457200" progId="Equation.3">
                  <p:embed/>
                </p:oleObj>
              </mc:Choice>
              <mc:Fallback>
                <p:oleObj name="Equation" r:id="rId6" imgW="2616200" imgH="457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1125" y="4585760"/>
                        <a:ext cx="6808894" cy="11887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Heat Exchange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/>
              <a:pPr/>
              <a:t>33</a:t>
            </a:fld>
            <a:endParaRPr lang="sv-SE"/>
          </a:p>
        </p:txBody>
      </p:sp>
      <p:pic>
        <p:nvPicPr>
          <p:cNvPr id="130055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81304" y="3227388"/>
            <a:ext cx="7554959" cy="73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ruta 6"/>
          <p:cNvSpPr txBox="1"/>
          <p:nvPr/>
        </p:nvSpPr>
        <p:spPr>
          <a:xfrm>
            <a:off x="931863" y="5909944"/>
            <a:ext cx="828649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smtClean="0">
                <a:latin typeface="Arial" pitchFamily="34" charset="0"/>
                <a:cs typeface="Arial" pitchFamily="34" charset="0"/>
              </a:rPr>
              <a:t>Need to determine T</a:t>
            </a:r>
            <a:r>
              <a:rPr lang="sv-SE" sz="2600" baseline="-25000" dirty="0" smtClean="0">
                <a:latin typeface="Arial" pitchFamily="34" charset="0"/>
                <a:cs typeface="Arial" pitchFamily="34" charset="0"/>
              </a:rPr>
              <a:t>a</a:t>
            </a:r>
            <a:endParaRPr lang="sv-SE" sz="2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13"/>
          <p:cNvGrpSpPr/>
          <p:nvPr/>
        </p:nvGrpSpPr>
        <p:grpSpPr>
          <a:xfrm>
            <a:off x="931863" y="1513451"/>
            <a:ext cx="5248804" cy="1659813"/>
            <a:chOff x="931863" y="632935"/>
            <a:chExt cx="5248804" cy="1659813"/>
          </a:xfrm>
        </p:grpSpPr>
        <p:sp>
          <p:nvSpPr>
            <p:cNvPr id="7" name="textruta 6"/>
            <p:cNvSpPr txBox="1"/>
            <p:nvPr/>
          </p:nvSpPr>
          <p:spPr>
            <a:xfrm>
              <a:off x="931863" y="632935"/>
              <a:ext cx="52488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000" b="1" dirty="0" smtClean="0">
                  <a:latin typeface="Arial" pitchFamily="34" charset="0"/>
                  <a:cs typeface="Arial" pitchFamily="34" charset="0"/>
                </a:rPr>
                <a:t>A. </a:t>
              </a:r>
              <a:r>
                <a:rPr lang="sv-SE" sz="2000" b="1" dirty="0" err="1" smtClean="0">
                  <a:latin typeface="Arial" pitchFamily="34" charset="0"/>
                  <a:cs typeface="Arial" pitchFamily="34" charset="0"/>
                </a:rPr>
                <a:t>Constant</a:t>
              </a:r>
              <a:r>
                <a:rPr lang="sv-SE" sz="2000" b="1" dirty="0" smtClean="0">
                  <a:latin typeface="Arial" pitchFamily="34" charset="0"/>
                  <a:cs typeface="Arial" pitchFamily="34" charset="0"/>
                </a:rPr>
                <a:t> Ta (17B) Ta = 300K</a:t>
              </a:r>
            </a:p>
          </p:txBody>
        </p:sp>
        <p:grpSp>
          <p:nvGrpSpPr>
            <p:cNvPr id="3" name="Grupp 11"/>
            <p:cNvGrpSpPr/>
            <p:nvPr/>
          </p:nvGrpSpPr>
          <p:grpSpPr>
            <a:xfrm>
              <a:off x="931863" y="1251665"/>
              <a:ext cx="4808537" cy="1041083"/>
              <a:chOff x="931863" y="1128235"/>
              <a:chExt cx="4808537" cy="1041083"/>
            </a:xfrm>
          </p:grpSpPr>
          <p:graphicFrame>
            <p:nvGraphicFramePr>
              <p:cNvPr id="83972" name="Object 4"/>
              <p:cNvGraphicFramePr>
                <a:graphicFrameLocks noChangeAspect="1"/>
              </p:cNvGraphicFramePr>
              <p:nvPr/>
            </p:nvGraphicFramePr>
            <p:xfrm>
              <a:off x="2903538" y="1620678"/>
              <a:ext cx="2395182" cy="5486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53346" name="Equation" r:id="rId4" imgW="1054100" imgH="241300" progId="Equation.3">
                      <p:embed/>
                    </p:oleObj>
                  </mc:Choice>
                  <mc:Fallback>
                    <p:oleObj name="Equation" r:id="rId4" imgW="1054100" imgH="241300" progId="Equation.3">
                      <p:embed/>
                      <p:pic>
                        <p:nvPicPr>
                          <p:cNvPr id="0" name="Picture 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03538" y="1620678"/>
                            <a:ext cx="2395182" cy="5486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9" name="textruta 8"/>
              <p:cNvSpPr txBox="1"/>
              <p:nvPr/>
            </p:nvSpPr>
            <p:spPr>
              <a:xfrm>
                <a:off x="931863" y="1128235"/>
                <a:ext cx="480853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000" dirty="0" err="1" smtClean="0">
                    <a:latin typeface="Arial" pitchFamily="34" charset="0"/>
                    <a:cs typeface="Arial" pitchFamily="34" charset="0"/>
                  </a:rPr>
                  <a:t>Additional</a:t>
                </a:r>
                <a:r>
                  <a:rPr lang="sv-SE" sz="2000" dirty="0" smtClean="0">
                    <a:latin typeface="Arial" pitchFamily="34" charset="0"/>
                    <a:cs typeface="Arial" pitchFamily="34" charset="0"/>
                  </a:rPr>
                  <a:t> Parameters (18B – (20B):  </a:t>
                </a:r>
              </a:p>
            </p:txBody>
          </p:sp>
        </p:grpSp>
      </p:grpSp>
      <p:grpSp>
        <p:nvGrpSpPr>
          <p:cNvPr id="4" name="Grupp 12"/>
          <p:cNvGrpSpPr/>
          <p:nvPr/>
        </p:nvGrpSpPr>
        <p:grpSpPr>
          <a:xfrm>
            <a:off x="931863" y="3097068"/>
            <a:ext cx="6319837" cy="1627332"/>
            <a:chOff x="931863" y="3762744"/>
            <a:chExt cx="6319837" cy="1627332"/>
          </a:xfrm>
        </p:grpSpPr>
        <p:graphicFrame>
          <p:nvGraphicFramePr>
            <p:cNvPr id="83973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35176645"/>
                </p:ext>
              </p:extLst>
            </p:nvPr>
          </p:nvGraphicFramePr>
          <p:xfrm>
            <a:off x="1222375" y="4397889"/>
            <a:ext cx="6029325" cy="9921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3347" name="Equation" r:id="rId6" imgW="2781000" imgH="457200" progId="Equation.3">
                    <p:embed/>
                  </p:oleObj>
                </mc:Choice>
                <mc:Fallback>
                  <p:oleObj name="Equation" r:id="rId6" imgW="2781000" imgH="45720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22375" y="4397889"/>
                          <a:ext cx="6029325" cy="9921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textruta 10"/>
            <p:cNvSpPr txBox="1"/>
            <p:nvPr/>
          </p:nvSpPr>
          <p:spPr>
            <a:xfrm>
              <a:off x="931863" y="3762744"/>
              <a:ext cx="52488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000" b="1" dirty="0" smtClean="0">
                  <a:latin typeface="Arial" pitchFamily="34" charset="0"/>
                  <a:cs typeface="Arial" pitchFamily="34" charset="0"/>
                </a:rPr>
                <a:t>B. Variable T</a:t>
              </a:r>
              <a:r>
                <a:rPr lang="sv-SE" sz="2000" b="1" baseline="-25000" dirty="0" smtClean="0">
                  <a:latin typeface="Arial" pitchFamily="34" charset="0"/>
                  <a:cs typeface="Arial" pitchFamily="34" charset="0"/>
                </a:rPr>
                <a:t>a</a:t>
              </a:r>
              <a:r>
                <a:rPr lang="sv-SE" sz="20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sv-SE" sz="2000" b="1" dirty="0" err="1" smtClean="0">
                  <a:latin typeface="Arial" pitchFamily="34" charset="0"/>
                  <a:cs typeface="Arial" pitchFamily="34" charset="0"/>
                </a:rPr>
                <a:t>Co-Current</a:t>
              </a:r>
              <a:endParaRPr lang="sv-SE" sz="2000" b="1" dirty="0" smtClean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0" name="textruta 6"/>
          <p:cNvSpPr txBox="1"/>
          <p:nvPr/>
        </p:nvSpPr>
        <p:spPr>
          <a:xfrm>
            <a:off x="931863" y="4720716"/>
            <a:ext cx="5248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 smtClean="0">
                <a:latin typeface="Arial" pitchFamily="34" charset="0"/>
                <a:cs typeface="Arial" pitchFamily="34" charset="0"/>
              </a:rPr>
              <a:t>C. Variable T</a:t>
            </a:r>
            <a:r>
              <a:rPr lang="sv-SE" sz="2000" b="1" baseline="-250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sv-SE" sz="2000" b="1" dirty="0" smtClean="0">
                <a:latin typeface="Arial" pitchFamily="34" charset="0"/>
                <a:cs typeface="Arial" pitchFamily="34" charset="0"/>
              </a:rPr>
              <a:t> Counter</a:t>
            </a:r>
            <a:r>
              <a:rPr lang="sv-SE" sz="2000" b="1" dirty="0">
                <a:latin typeface="Arial" pitchFamily="34" charset="0"/>
                <a:cs typeface="Arial" pitchFamily="34" charset="0"/>
              </a:rPr>
              <a:t>c</a:t>
            </a:r>
            <a:r>
              <a:rPr lang="sv-SE" sz="2000" b="1" dirty="0" smtClean="0">
                <a:latin typeface="Arial" pitchFamily="34" charset="0"/>
                <a:cs typeface="Arial" pitchFamily="34" charset="0"/>
              </a:rPr>
              <a:t>urrent</a:t>
            </a:r>
          </a:p>
        </p:txBody>
      </p:sp>
      <p:graphicFrame>
        <p:nvGraphicFramePr>
          <p:cNvPr id="1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1426823"/>
              </p:ext>
            </p:extLst>
          </p:nvPr>
        </p:nvGraphicFramePr>
        <p:xfrm>
          <a:off x="1311809" y="5231783"/>
          <a:ext cx="4751387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348" name="Equation" r:id="rId8" imgW="2209680" imgH="457200" progId="Equation.3">
                  <p:embed/>
                </p:oleObj>
              </mc:Choice>
              <mc:Fallback>
                <p:oleObj name="Equation" r:id="rId8" imgW="2209680" imgH="4572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1809" y="5231783"/>
                        <a:ext cx="4751387" cy="981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ruta 12"/>
          <p:cNvSpPr txBox="1"/>
          <p:nvPr/>
        </p:nvSpPr>
        <p:spPr>
          <a:xfrm>
            <a:off x="1008063" y="6196141"/>
            <a:ext cx="7564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Guess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T</a:t>
            </a:r>
            <a:r>
              <a:rPr lang="sv-SE" sz="2000" baseline="-250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at V = 0 to match T</a:t>
            </a:r>
            <a:r>
              <a:rPr lang="sv-SE" sz="2000" baseline="-25000" dirty="0" smtClean="0">
                <a:latin typeface="Arial" pitchFamily="34" charset="0"/>
                <a:cs typeface="Arial" pitchFamily="34" charset="0"/>
              </a:rPr>
              <a:t>a0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 = T</a:t>
            </a:r>
            <a:r>
              <a:rPr lang="sv-SE" sz="2000" baseline="-25000" dirty="0" smtClean="0">
                <a:latin typeface="Arial" pitchFamily="34" charset="0"/>
                <a:cs typeface="Arial" pitchFamily="34" charset="0"/>
              </a:rPr>
              <a:t>a0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at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exit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, i.e., V =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V</a:t>
            </a:r>
            <a:r>
              <a:rPr lang="sv-SE" sz="2000" baseline="-25000" dirty="0" err="1" smtClean="0">
                <a:latin typeface="Arial" pitchFamily="34" charset="0"/>
                <a:cs typeface="Arial" pitchFamily="34" charset="0"/>
              </a:rPr>
              <a:t>f</a:t>
            </a:r>
            <a:endParaRPr lang="sv-SE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Friendly Equations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z="1100" smtClean="0">
                <a:latin typeface="Arial" pitchFamily="34" charset="0"/>
                <a:cs typeface="Arial" pitchFamily="34" charset="0"/>
              </a:rPr>
              <a:pPr/>
              <a:t>34</a:t>
            </a:fld>
            <a:endParaRPr lang="sv-SE" sz="110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5" name="Text Box 7"/>
          <p:cNvSpPr txBox="1">
            <a:spLocks noChangeArrowheads="1"/>
          </p:cNvSpPr>
          <p:nvPr/>
        </p:nvSpPr>
        <p:spPr bwMode="auto">
          <a:xfrm>
            <a:off x="931863" y="1430463"/>
            <a:ext cx="4267200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Coolant balance:</a:t>
            </a:r>
          </a:p>
          <a:p>
            <a:pPr>
              <a:spcBef>
                <a:spcPct val="50000"/>
              </a:spcBef>
            </a:pPr>
            <a:r>
              <a:rPr lang="en-US" sz="2600" dirty="0">
                <a:latin typeface="Arial" pitchFamily="34" charset="0"/>
                <a:cs typeface="Arial" pitchFamily="34" charset="0"/>
              </a:rPr>
              <a:t>In - Out + Heat Added = 0</a:t>
            </a:r>
          </a:p>
        </p:txBody>
      </p:sp>
      <p:graphicFrame>
        <p:nvGraphicFramePr>
          <p:cNvPr id="9933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9843339"/>
              </p:ext>
            </p:extLst>
          </p:nvPr>
        </p:nvGraphicFramePr>
        <p:xfrm>
          <a:off x="957263" y="2708275"/>
          <a:ext cx="5110162" cy="1330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370" name="Equation" r:id="rId4" imgW="2539800" imgH="660240" progId="Equation.3">
                  <p:embed/>
                </p:oleObj>
              </mc:Choice>
              <mc:Fallback>
                <p:oleObj name="Equation" r:id="rId4" imgW="2539800" imgH="6602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7263" y="2708275"/>
                        <a:ext cx="5110162" cy="1330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7651381"/>
              </p:ext>
            </p:extLst>
          </p:nvPr>
        </p:nvGraphicFramePr>
        <p:xfrm>
          <a:off x="1138238" y="4205288"/>
          <a:ext cx="2881312" cy="145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371" name="Equation" r:id="rId6" imgW="1460500" imgH="736600" progId="Equation.3">
                  <p:embed/>
                </p:oleObj>
              </mc:Choice>
              <mc:Fallback>
                <p:oleObj name="Equation" r:id="rId6" imgW="1460500" imgH="736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8238" y="4205288"/>
                        <a:ext cx="2881312" cy="1454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5650679" y="3907810"/>
            <a:ext cx="3268133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All equations can be used from before except T</a:t>
            </a:r>
            <a:r>
              <a:rPr lang="en-US" sz="2400" baseline="-25000" dirty="0">
                <a:latin typeface="Arial" pitchFamily="34" charset="0"/>
                <a:cs typeface="Arial" pitchFamily="34" charset="0"/>
              </a:rPr>
              <a:t>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parameter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use differential T</a:t>
            </a:r>
            <a:r>
              <a:rPr lang="en-US" sz="2400" baseline="-25000" dirty="0">
                <a:latin typeface="Arial" pitchFamily="34" charset="0"/>
                <a:cs typeface="Arial" pitchFamily="34" charset="0"/>
              </a:rPr>
              <a:t>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instead, adding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</a:t>
            </a:r>
            <a:r>
              <a:rPr lang="en-US" sz="2400" baseline="-25000" dirty="0" err="1">
                <a:latin typeface="Arial" pitchFamily="34" charset="0"/>
                <a:cs typeface="Arial" pitchFamily="34" charset="0"/>
              </a:rPr>
              <a:t>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and C</a:t>
            </a:r>
            <a:r>
              <a:rPr lang="en-US" sz="2400" baseline="-25000" dirty="0">
                <a:latin typeface="Arial" pitchFamily="34" charset="0"/>
                <a:cs typeface="Arial" pitchFamily="34" charset="0"/>
              </a:rPr>
              <a:t>PC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Heat </a:t>
            </a:r>
            <a:r>
              <a:rPr lang="en-US" dirty="0" smtClean="0">
                <a:solidFill>
                  <a:srgbClr val="C00000"/>
                </a:solidFill>
              </a:rPr>
              <a:t>Exchange </a:t>
            </a:r>
            <a:r>
              <a:rPr lang="en-US" dirty="0">
                <a:solidFill>
                  <a:srgbClr val="006699"/>
                </a:solidFill>
                <a:cs typeface="Arial" pitchFamily="34" charset="0"/>
              </a:rPr>
              <a:t>Energy Balance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/>
            </a:r>
            <a:br>
              <a:rPr lang="en-US" b="1" dirty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</a:br>
            <a:r>
              <a:rPr lang="en-US" dirty="0" smtClean="0">
                <a:solidFill>
                  <a:schemeClr val="tx1"/>
                </a:solidFill>
                <a:cs typeface="Arial" pitchFamily="34" charset="0"/>
              </a:rPr>
              <a:t>Variable </a:t>
            </a:r>
            <a:r>
              <a:rPr lang="en-US" smtClean="0">
                <a:solidFill>
                  <a:schemeClr val="tx1"/>
                </a:solidFill>
                <a:cs typeface="Arial" pitchFamily="34" charset="0"/>
              </a:rPr>
              <a:t>T</a:t>
            </a:r>
            <a:r>
              <a:rPr lang="en-US" baseline="-25000" smtClean="0">
                <a:solidFill>
                  <a:schemeClr val="tx1"/>
                </a:solidFill>
                <a:cs typeface="Arial" pitchFamily="34" charset="0"/>
              </a:rPr>
              <a:t>a</a:t>
            </a:r>
            <a:r>
              <a:rPr lang="en-US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smtClean="0">
                <a:solidFill>
                  <a:schemeClr val="tx1"/>
                </a:solidFill>
                <a:cs typeface="Arial" pitchFamily="34" charset="0"/>
              </a:rPr>
              <a:t>Counter-</a:t>
            </a:r>
            <a:r>
              <a:rPr lang="en-US" dirty="0" smtClean="0">
                <a:solidFill>
                  <a:schemeClr val="tx1"/>
                </a:solidFill>
                <a:cs typeface="Arial" pitchFamily="34" charset="0"/>
              </a:rPr>
              <a:t>current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/>
              <a:pPr/>
              <a:t>35</a:t>
            </a:fld>
            <a:endParaRPr lang="sv-SE"/>
          </a:p>
        </p:txBody>
      </p:sp>
      <p:grpSp>
        <p:nvGrpSpPr>
          <p:cNvPr id="2" name="Grupp 9"/>
          <p:cNvGrpSpPr/>
          <p:nvPr/>
        </p:nvGrpSpPr>
        <p:grpSpPr>
          <a:xfrm>
            <a:off x="914400" y="5710237"/>
            <a:ext cx="4504267" cy="928688"/>
            <a:chOff x="914400" y="5659438"/>
            <a:chExt cx="4504267" cy="928688"/>
          </a:xfrm>
        </p:grpSpPr>
        <p:graphicFrame>
          <p:nvGraphicFramePr>
            <p:cNvPr id="63492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71047863"/>
                </p:ext>
              </p:extLst>
            </p:nvPr>
          </p:nvGraphicFramePr>
          <p:xfrm>
            <a:off x="1160463" y="5768976"/>
            <a:ext cx="4002087" cy="819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4372" name="Equation" r:id="rId8" imgW="2108160" imgH="431640" progId="Equation.3">
                    <p:embed/>
                  </p:oleObj>
                </mc:Choice>
                <mc:Fallback>
                  <p:oleObj name="Equation" r:id="rId8" imgW="2108160" imgH="43164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60463" y="5768976"/>
                          <a:ext cx="4002087" cy="8191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Rektangel 8"/>
            <p:cNvSpPr/>
            <p:nvPr/>
          </p:nvSpPr>
          <p:spPr>
            <a:xfrm>
              <a:off x="914400" y="5659438"/>
              <a:ext cx="4504267" cy="928688"/>
            </a:xfrm>
            <a:prstGeom prst="rect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40" name="Text Box 12"/>
          <p:cNvSpPr txBox="1">
            <a:spLocks noChangeArrowheads="1"/>
          </p:cNvSpPr>
          <p:nvPr/>
        </p:nvSpPr>
        <p:spPr bwMode="auto">
          <a:xfrm>
            <a:off x="931863" y="1676400"/>
            <a:ext cx="42672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dirty="0">
                <a:latin typeface="Arial" pitchFamily="34" charset="0"/>
                <a:cs typeface="Arial" pitchFamily="34" charset="0"/>
              </a:rPr>
              <a:t>In - Out + Heat Added = 0</a:t>
            </a:r>
          </a:p>
        </p:txBody>
      </p:sp>
      <p:sp>
        <p:nvSpPr>
          <p:cNvPr id="99341" name="Text Box 13"/>
          <p:cNvSpPr txBox="1">
            <a:spLocks noChangeArrowheads="1"/>
          </p:cNvSpPr>
          <p:nvPr/>
        </p:nvSpPr>
        <p:spPr bwMode="auto">
          <a:xfrm>
            <a:off x="931863" y="4215588"/>
            <a:ext cx="7920037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All equations can be used from before except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dT</a:t>
            </a:r>
            <a:r>
              <a:rPr lang="en-US" sz="2400" baseline="-25000" dirty="0" err="1">
                <a:latin typeface="Arial" pitchFamily="34" charset="0"/>
                <a:cs typeface="Arial" pitchFamily="34" charset="0"/>
              </a:rPr>
              <a:t>a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/dV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which must be changed to a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negative.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o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arrive at the correct integration we must guess the T</a:t>
            </a:r>
            <a:r>
              <a:rPr lang="en-US" sz="2400" baseline="-25000" dirty="0">
                <a:latin typeface="Arial" pitchFamily="34" charset="0"/>
                <a:cs typeface="Arial" pitchFamily="34" charset="0"/>
              </a:rPr>
              <a:t>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value at V=0, integrate and see if T</a:t>
            </a:r>
            <a:r>
              <a:rPr lang="en-US" sz="2400" baseline="-25000" dirty="0">
                <a:latin typeface="Arial" pitchFamily="34" charset="0"/>
                <a:cs typeface="Arial" pitchFamily="34" charset="0"/>
              </a:rPr>
              <a:t>a0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matches; if not,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re-guess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the value for T</a:t>
            </a:r>
            <a:r>
              <a:rPr lang="en-US" sz="2400" baseline="-25000" dirty="0">
                <a:latin typeface="Arial" pitchFamily="34" charset="0"/>
                <a:cs typeface="Arial" pitchFamily="34" charset="0"/>
              </a:rPr>
              <a:t>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at V=0</a:t>
            </a:r>
            <a:endParaRPr lang="en-US" sz="24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>
                <a:latin typeface="Arial" pitchFamily="34" charset="0"/>
                <a:cs typeface="Arial" pitchFamily="34" charset="0"/>
              </a:rPr>
              <a:pPr/>
              <a:t>36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p 8"/>
          <p:cNvGrpSpPr/>
          <p:nvPr/>
        </p:nvGrpSpPr>
        <p:grpSpPr>
          <a:xfrm>
            <a:off x="1030288" y="2347913"/>
            <a:ext cx="7229371" cy="1758420"/>
            <a:chOff x="1030288" y="2347913"/>
            <a:chExt cx="7229371" cy="1758420"/>
          </a:xfrm>
        </p:grpSpPr>
        <p:graphicFrame>
          <p:nvGraphicFramePr>
            <p:cNvPr id="99342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30816197"/>
                </p:ext>
              </p:extLst>
            </p:nvPr>
          </p:nvGraphicFramePr>
          <p:xfrm>
            <a:off x="1030288" y="2347913"/>
            <a:ext cx="7065962" cy="16525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5352" name="Equation" r:id="rId4" imgW="3047760" imgH="711000" progId="Equation.3">
                    <p:embed/>
                  </p:oleObj>
                </mc:Choice>
                <mc:Fallback>
                  <p:oleObj name="Equation" r:id="rId4" imgW="3047760" imgH="71100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30288" y="2347913"/>
                          <a:ext cx="7065962" cy="16525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Rektangel 7"/>
            <p:cNvSpPr/>
            <p:nvPr/>
          </p:nvSpPr>
          <p:spPr>
            <a:xfrm>
              <a:off x="5448726" y="2912533"/>
              <a:ext cx="2810933" cy="1193800"/>
            </a:xfrm>
            <a:prstGeom prst="rect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0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Heat </a:t>
            </a:r>
            <a:r>
              <a:rPr lang="en-US" dirty="0" smtClean="0">
                <a:solidFill>
                  <a:srgbClr val="C00000"/>
                </a:solidFill>
              </a:rPr>
              <a:t>Exchange </a:t>
            </a:r>
            <a:r>
              <a:rPr lang="en-US" dirty="0">
                <a:solidFill>
                  <a:srgbClr val="006699"/>
                </a:solidFill>
                <a:cs typeface="Arial" pitchFamily="34" charset="0"/>
              </a:rPr>
              <a:t>Energy Balance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/>
            </a:r>
            <a:br>
              <a:rPr lang="en-US" b="1" dirty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</a:br>
            <a:r>
              <a:rPr lang="en-US" dirty="0" smtClean="0">
                <a:solidFill>
                  <a:schemeClr val="tx1"/>
                </a:solidFill>
                <a:cs typeface="Arial" pitchFamily="34" charset="0"/>
              </a:rPr>
              <a:t>Variable T</a:t>
            </a:r>
            <a:r>
              <a:rPr lang="en-US" baseline="-25000" dirty="0" smtClean="0">
                <a:solidFill>
                  <a:schemeClr val="tx1"/>
                </a:solidFill>
                <a:cs typeface="Arial" pitchFamily="34" charset="0"/>
              </a:rPr>
              <a:t>a</a:t>
            </a:r>
            <a:r>
              <a:rPr lang="en-US" dirty="0" smtClean="0">
                <a:solidFill>
                  <a:schemeClr val="tx1"/>
                </a:solidFill>
                <a:cs typeface="Arial" pitchFamily="34" charset="0"/>
              </a:rPr>
              <a:t> Co-current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25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6142527"/>
              </p:ext>
            </p:extLst>
          </p:nvPr>
        </p:nvGraphicFramePr>
        <p:xfrm>
          <a:off x="1260476" y="1974637"/>
          <a:ext cx="5469189" cy="1097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397" name="Equation" r:id="rId3" imgW="2514600" imgH="482600" progId="Equation.3">
                  <p:embed/>
                </p:oleObj>
              </mc:Choice>
              <mc:Fallback>
                <p:oleObj name="Equation" r:id="rId3" imgW="2514600" imgH="482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0476" y="1974637"/>
                        <a:ext cx="5469189" cy="10972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upp 8"/>
          <p:cNvGrpSpPr/>
          <p:nvPr/>
        </p:nvGrpSpPr>
        <p:grpSpPr>
          <a:xfrm>
            <a:off x="914400" y="3850373"/>
            <a:ext cx="7564438" cy="1744930"/>
            <a:chOff x="914400" y="3850373"/>
            <a:chExt cx="7564438" cy="1744930"/>
          </a:xfrm>
        </p:grpSpPr>
        <p:graphicFrame>
          <p:nvGraphicFramePr>
            <p:cNvPr id="53250" name="Object 2"/>
            <p:cNvGraphicFramePr>
              <a:graphicFrameLocks noChangeAspect="1"/>
            </p:cNvGraphicFramePr>
            <p:nvPr/>
          </p:nvGraphicFramePr>
          <p:xfrm>
            <a:off x="1438276" y="4589463"/>
            <a:ext cx="5797165" cy="10058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6398" name="Equation" r:id="rId5" imgW="2603500" imgH="431800" progId="Equation.3">
                    <p:embed/>
                  </p:oleObj>
                </mc:Choice>
                <mc:Fallback>
                  <p:oleObj name="Equation" r:id="rId5" imgW="2603500" imgH="43180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38276" y="4589463"/>
                          <a:ext cx="5797165" cy="100584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textruta 7"/>
            <p:cNvSpPr txBox="1"/>
            <p:nvPr/>
          </p:nvSpPr>
          <p:spPr>
            <a:xfrm>
              <a:off x="914400" y="3850373"/>
              <a:ext cx="7564438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Differentiating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 with </a:t>
              </a:r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respect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 to W:</a:t>
              </a: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>
                <a:latin typeface="Arial" pitchFamily="34" charset="0"/>
                <a:cs typeface="Arial" pitchFamily="34" charset="0"/>
              </a:rPr>
              <a:pPr/>
              <a:t>37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Derive the user-friendly </a:t>
            </a:r>
            <a:r>
              <a:rPr lang="en-US" dirty="0">
                <a:solidFill>
                  <a:srgbClr val="006699"/>
                </a:solidFill>
                <a:cs typeface="Arial" pitchFamily="34" charset="0"/>
              </a:rPr>
              <a:t>Energy Balance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/>
            </a:r>
            <a:br>
              <a:rPr lang="en-US" b="1" dirty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</a:br>
            <a:r>
              <a:rPr lang="en-US" dirty="0" smtClean="0"/>
              <a:t>for a </a:t>
            </a:r>
            <a:r>
              <a:rPr lang="en-US" dirty="0">
                <a:solidFill>
                  <a:srgbClr val="00B050"/>
                </a:solidFill>
                <a:cs typeface="Arial" pitchFamily="34" charset="0"/>
              </a:rPr>
              <a:t>PBR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8"/>
          <p:cNvGrpSpPr/>
          <p:nvPr/>
        </p:nvGrpSpPr>
        <p:grpSpPr>
          <a:xfrm>
            <a:off x="914400" y="2235200"/>
            <a:ext cx="7564438" cy="1663700"/>
            <a:chOff x="914400" y="2235200"/>
            <a:chExt cx="7564438" cy="1663700"/>
          </a:xfrm>
        </p:grpSpPr>
        <p:graphicFrame>
          <p:nvGraphicFramePr>
            <p:cNvPr id="53252" name="Object 4"/>
            <p:cNvGraphicFramePr>
              <a:graphicFrameLocks noChangeAspect="1"/>
            </p:cNvGraphicFramePr>
            <p:nvPr/>
          </p:nvGraphicFramePr>
          <p:xfrm>
            <a:off x="3043238" y="2984500"/>
            <a:ext cx="2817814" cy="914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7421" name="Equation" r:id="rId3" imgW="1269449" imgH="393529" progId="Equation.3">
                    <p:embed/>
                  </p:oleObj>
                </mc:Choice>
                <mc:Fallback>
                  <p:oleObj name="Equation" r:id="rId3" imgW="1269449" imgH="393529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43238" y="2984500"/>
                          <a:ext cx="2817814" cy="9144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textruta 7"/>
            <p:cNvSpPr txBox="1"/>
            <p:nvPr/>
          </p:nvSpPr>
          <p:spPr>
            <a:xfrm>
              <a:off x="914400" y="2235200"/>
              <a:ext cx="756443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C000"/>
                  </a:solidFill>
                  <a:latin typeface="Arial" pitchFamily="34" charset="0"/>
                  <a:cs typeface="Arial" pitchFamily="34" charset="0"/>
                </a:rPr>
                <a:t>Mole </a:t>
              </a:r>
              <a:r>
                <a:rPr lang="en-US" sz="2800" b="1" dirty="0" smtClean="0">
                  <a:solidFill>
                    <a:srgbClr val="FFC000"/>
                  </a:solidFill>
                  <a:latin typeface="Arial" pitchFamily="34" charset="0"/>
                  <a:cs typeface="Arial" pitchFamily="34" charset="0"/>
                </a:rPr>
                <a:t>Balance 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on species i:</a:t>
              </a:r>
            </a:p>
          </p:txBody>
        </p:sp>
      </p:grpSp>
      <p:grpSp>
        <p:nvGrpSpPr>
          <p:cNvPr id="3" name="Grupp 10"/>
          <p:cNvGrpSpPr/>
          <p:nvPr/>
        </p:nvGrpSpPr>
        <p:grpSpPr>
          <a:xfrm>
            <a:off x="931863" y="4452089"/>
            <a:ext cx="7564438" cy="1618194"/>
            <a:chOff x="931863" y="4367424"/>
            <a:chExt cx="7564438" cy="1618194"/>
          </a:xfrm>
        </p:grpSpPr>
        <p:graphicFrame>
          <p:nvGraphicFramePr>
            <p:cNvPr id="53253" name="Object 5"/>
            <p:cNvGraphicFramePr>
              <a:graphicFrameLocks noChangeAspect="1"/>
            </p:cNvGraphicFramePr>
            <p:nvPr/>
          </p:nvGraphicFramePr>
          <p:xfrm>
            <a:off x="2843214" y="4796898"/>
            <a:ext cx="3286729" cy="11887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7422" name="Equation" r:id="rId5" imgW="1434477" imgH="495085" progId="Equation.3">
                    <p:embed/>
                  </p:oleObj>
                </mc:Choice>
                <mc:Fallback>
                  <p:oleObj name="Equation" r:id="rId5" imgW="1434477" imgH="495085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43214" y="4796898"/>
                          <a:ext cx="3286729" cy="118872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textruta 9"/>
            <p:cNvSpPr txBox="1"/>
            <p:nvPr/>
          </p:nvSpPr>
          <p:spPr>
            <a:xfrm>
              <a:off x="931863" y="4367424"/>
              <a:ext cx="7564438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Enthalpy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 for species i:</a:t>
              </a:r>
            </a:p>
          </p:txBody>
        </p:sp>
      </p:grp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/>
              <a:pPr/>
              <a:t>38</a:t>
            </a:fld>
            <a:endParaRPr lang="sv-SE"/>
          </a:p>
        </p:txBody>
      </p:sp>
      <p:sp>
        <p:nvSpPr>
          <p:cNvPr id="11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Derive the user-friendly </a:t>
            </a:r>
            <a:r>
              <a:rPr lang="en-US" dirty="0">
                <a:solidFill>
                  <a:srgbClr val="006699"/>
                </a:solidFill>
                <a:cs typeface="Arial" pitchFamily="34" charset="0"/>
              </a:rPr>
              <a:t>Energy Balance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/>
            </a:r>
            <a:br>
              <a:rPr lang="en-US" b="1" dirty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</a:br>
            <a:r>
              <a:rPr lang="en-US" dirty="0" smtClean="0"/>
              <a:t>for a </a:t>
            </a:r>
            <a:r>
              <a:rPr lang="en-US" dirty="0">
                <a:solidFill>
                  <a:srgbClr val="00B050"/>
                </a:solidFill>
                <a:cs typeface="Arial" pitchFamily="34" charset="0"/>
              </a:rPr>
              <a:t>PBR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11"/>
          <p:cNvGrpSpPr/>
          <p:nvPr/>
        </p:nvGrpSpPr>
        <p:grpSpPr>
          <a:xfrm>
            <a:off x="914400" y="2269067"/>
            <a:ext cx="7564438" cy="1664758"/>
            <a:chOff x="914400" y="2269067"/>
            <a:chExt cx="7564438" cy="1664758"/>
          </a:xfrm>
        </p:grpSpPr>
        <p:sp>
          <p:nvSpPr>
            <p:cNvPr id="9" name="textruta 8"/>
            <p:cNvSpPr txBox="1"/>
            <p:nvPr/>
          </p:nvSpPr>
          <p:spPr>
            <a:xfrm>
              <a:off x="914400" y="2269067"/>
              <a:ext cx="7564438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Differentiating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 with </a:t>
              </a:r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respect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 to W:</a:t>
              </a:r>
            </a:p>
          </p:txBody>
        </p:sp>
        <p:graphicFrame>
          <p:nvGraphicFramePr>
            <p:cNvPr id="141316" name="Object 4"/>
            <p:cNvGraphicFramePr>
              <a:graphicFrameLocks noChangeAspect="1"/>
            </p:cNvGraphicFramePr>
            <p:nvPr/>
          </p:nvGraphicFramePr>
          <p:xfrm>
            <a:off x="3197226" y="3019425"/>
            <a:ext cx="2531399" cy="914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8445" name="Equation" r:id="rId3" imgW="1143000" imgH="393700" progId="Equation.3">
                    <p:embed/>
                  </p:oleObj>
                </mc:Choice>
                <mc:Fallback>
                  <p:oleObj name="Equation" r:id="rId3" imgW="1143000" imgH="39370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97226" y="3019425"/>
                          <a:ext cx="2531399" cy="9144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41317" name="Object 5"/>
          <p:cNvGraphicFramePr>
            <a:graphicFrameLocks noChangeAspect="1"/>
          </p:cNvGraphicFramePr>
          <p:nvPr/>
        </p:nvGraphicFramePr>
        <p:xfrm>
          <a:off x="1982789" y="4408488"/>
          <a:ext cx="5826533" cy="1005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46" name="Equation" r:id="rId5" imgW="2616200" imgH="431800" progId="Equation.3">
                  <p:embed/>
                </p:oleObj>
              </mc:Choice>
              <mc:Fallback>
                <p:oleObj name="Equation" r:id="rId5" imgW="2616200" imgH="431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2789" y="4408488"/>
                        <a:ext cx="5826533" cy="10058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/>
              <a:pPr/>
              <a:t>39</a:t>
            </a:fld>
            <a:endParaRPr lang="sv-SE"/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Derive the user-friendly </a:t>
            </a:r>
            <a:r>
              <a:rPr lang="en-US" dirty="0">
                <a:solidFill>
                  <a:srgbClr val="006699"/>
                </a:solidFill>
                <a:cs typeface="Arial" pitchFamily="34" charset="0"/>
              </a:rPr>
              <a:t>Energy Balance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/>
            </a:r>
            <a:br>
              <a:rPr lang="en-US" b="1" dirty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</a:br>
            <a:r>
              <a:rPr lang="en-US" dirty="0" smtClean="0"/>
              <a:t>for a </a:t>
            </a:r>
            <a:r>
              <a:rPr lang="en-US" dirty="0">
                <a:solidFill>
                  <a:srgbClr val="00B050"/>
                </a:solidFill>
                <a:cs typeface="Arial" pitchFamily="34" charset="0"/>
              </a:rPr>
              <a:t>PBR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Text Box 3"/>
          <p:cNvSpPr txBox="1">
            <a:spLocks noChangeArrowheads="1"/>
          </p:cNvSpPr>
          <p:nvPr/>
        </p:nvSpPr>
        <p:spPr bwMode="auto">
          <a:xfrm>
            <a:off x="774700" y="4406089"/>
            <a:ext cx="7772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just" eaLnBrk="0" hangingPunct="0"/>
            <a:r>
              <a:rPr lang="en-US" sz="24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The feed consists of both - </a:t>
            </a:r>
            <a:r>
              <a:rPr lang="en-US" sz="2400" dirty="0" err="1" smtClean="0">
                <a:latin typeface="Arial" pitchFamily="34" charset="0"/>
                <a:ea typeface="MS PGothic" pitchFamily="34" charset="-128"/>
                <a:cs typeface="Arial" pitchFamily="34" charset="0"/>
              </a:rPr>
              <a:t>Inerts</a:t>
            </a:r>
            <a:r>
              <a:rPr lang="en-US" sz="24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 I and Species A with the ratio of </a:t>
            </a:r>
            <a:r>
              <a:rPr lang="en-US" sz="2400" dirty="0" err="1" smtClean="0">
                <a:latin typeface="Arial" pitchFamily="34" charset="0"/>
                <a:ea typeface="MS PGothic" pitchFamily="34" charset="-128"/>
                <a:cs typeface="Arial" pitchFamily="34" charset="0"/>
              </a:rPr>
              <a:t>inerts</a:t>
            </a:r>
            <a:r>
              <a:rPr lang="en-US" sz="24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 I to the species A being 2 to 1.</a:t>
            </a:r>
            <a:endParaRPr lang="en-US" sz="2400" dirty="0"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grpSp>
        <p:nvGrpSpPr>
          <p:cNvPr id="6" name="Grupp 5"/>
          <p:cNvGrpSpPr/>
          <p:nvPr/>
        </p:nvGrpSpPr>
        <p:grpSpPr>
          <a:xfrm>
            <a:off x="1460500" y="1419225"/>
            <a:ext cx="6946900" cy="2689574"/>
            <a:chOff x="1460500" y="1419225"/>
            <a:chExt cx="6946900" cy="2689574"/>
          </a:xfrm>
        </p:grpSpPr>
        <p:graphicFrame>
          <p:nvGraphicFramePr>
            <p:cNvPr id="84997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20277165"/>
                </p:ext>
              </p:extLst>
            </p:nvPr>
          </p:nvGraphicFramePr>
          <p:xfrm>
            <a:off x="2633663" y="1419225"/>
            <a:ext cx="3889375" cy="2606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85" name="Document" r:id="rId5" imgW="2605553" imgH="1758237" progId="Word.Document.8">
                    <p:embed/>
                  </p:oleObj>
                </mc:Choice>
                <mc:Fallback>
                  <p:oleObj name="Document" r:id="rId5" imgW="2605553" imgH="1758237" progId="Word.Document.8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33663" y="1419225"/>
                          <a:ext cx="3889375" cy="26066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" name="Rectangle 4"/>
            <p:cNvSpPr/>
            <p:nvPr/>
          </p:nvSpPr>
          <p:spPr>
            <a:xfrm>
              <a:off x="1460500" y="3708689"/>
              <a:ext cx="69469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000" dirty="0" smtClean="0">
                  <a:latin typeface="Arial" pitchFamily="34" charset="0"/>
                  <a:ea typeface="MS PGothic" pitchFamily="34" charset="-128"/>
                  <a:cs typeface="Arial" pitchFamily="34" charset="0"/>
                </a:rPr>
                <a:t>Elementary liquid phase reaction carried out in a </a:t>
              </a:r>
              <a:r>
                <a:rPr lang="en-US" sz="20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CSTR</a:t>
              </a:r>
              <a:endParaRPr lang="en-US" sz="2000" dirty="0" smtClean="0">
                <a:latin typeface="Arial" pitchFamily="34" charset="0"/>
                <a:ea typeface="MS PGothic" pitchFamily="34" charset="-128"/>
                <a:cs typeface="Arial" pitchFamily="34" charset="0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>
                <a:latin typeface="Arial" pitchFamily="34" charset="0"/>
                <a:cs typeface="Arial" pitchFamily="34" charset="0"/>
              </a:rPr>
              <a:pPr/>
              <a:t>4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Adiabatic Operation </a:t>
            </a:r>
            <a:r>
              <a:rPr lang="en-US" dirty="0">
                <a:solidFill>
                  <a:srgbClr val="FF0000"/>
                </a:solidFill>
                <a:cs typeface="Arial" pitchFamily="34" charset="0"/>
              </a:rPr>
              <a:t>CSTR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274" name="Object 2"/>
          <p:cNvGraphicFramePr>
            <a:graphicFrameLocks noChangeAspect="1"/>
          </p:cNvGraphicFramePr>
          <p:nvPr/>
        </p:nvGraphicFramePr>
        <p:xfrm>
          <a:off x="901700" y="1586426"/>
          <a:ext cx="5287792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490" name="Equation" r:id="rId3" imgW="2616200" imgH="431800" progId="Equation.3">
                  <p:embed/>
                </p:oleObj>
              </mc:Choice>
              <mc:Fallback>
                <p:oleObj name="Equation" r:id="rId3" imgW="2616200" imgH="431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1700" y="1586426"/>
                        <a:ext cx="5287792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5" name="Object 3"/>
          <p:cNvGraphicFramePr>
            <a:graphicFrameLocks noChangeAspect="1"/>
          </p:cNvGraphicFramePr>
          <p:nvPr/>
        </p:nvGraphicFramePr>
        <p:xfrm>
          <a:off x="931863" y="2680218"/>
          <a:ext cx="2360651" cy="548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491" name="Equation" r:id="rId5" imgW="1143000" imgH="254000" progId="Equation.3">
                  <p:embed/>
                </p:oleObj>
              </mc:Choice>
              <mc:Fallback>
                <p:oleObj name="Equation" r:id="rId5" imgW="1143000" imgH="2540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1863" y="2680218"/>
                        <a:ext cx="2360651" cy="5486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6" name="Object 4"/>
          <p:cNvGraphicFramePr>
            <a:graphicFrameLocks noChangeAspect="1"/>
          </p:cNvGraphicFramePr>
          <p:nvPr/>
        </p:nvGraphicFramePr>
        <p:xfrm>
          <a:off x="947738" y="3349089"/>
          <a:ext cx="2787650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492" name="Equation" r:id="rId7" imgW="1143000" imgH="228600" progId="Equation.3">
                  <p:embed/>
                </p:oleObj>
              </mc:Choice>
              <mc:Fallback>
                <p:oleObj name="Equation" r:id="rId7" imgW="1143000" imgH="2286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7738" y="3349089"/>
                        <a:ext cx="2787650" cy="557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ruta 5"/>
          <p:cNvSpPr txBox="1"/>
          <p:nvPr/>
        </p:nvSpPr>
        <p:spPr>
          <a:xfrm>
            <a:off x="931863" y="3921148"/>
            <a:ext cx="79920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 smtClean="0">
                <a:latin typeface="Arial" pitchFamily="34" charset="0"/>
                <a:cs typeface="Arial" pitchFamily="34" charset="0"/>
              </a:rPr>
              <a:t>Final Form of the Differential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Equations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in Terms of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Conversion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:</a:t>
            </a:r>
          </a:p>
        </p:txBody>
      </p:sp>
      <p:grpSp>
        <p:nvGrpSpPr>
          <p:cNvPr id="2" name="Grupp 11"/>
          <p:cNvGrpSpPr/>
          <p:nvPr/>
        </p:nvGrpSpPr>
        <p:grpSpPr>
          <a:xfrm>
            <a:off x="931862" y="4525839"/>
            <a:ext cx="7009874" cy="2044300"/>
            <a:chOff x="931862" y="4339576"/>
            <a:chExt cx="7009874" cy="2044300"/>
          </a:xfrm>
        </p:grpSpPr>
        <p:grpSp>
          <p:nvGrpSpPr>
            <p:cNvPr id="3" name="Grupp 10"/>
            <p:cNvGrpSpPr/>
            <p:nvPr/>
          </p:nvGrpSpPr>
          <p:grpSpPr>
            <a:xfrm>
              <a:off x="931862" y="4339576"/>
              <a:ext cx="7009874" cy="2044300"/>
              <a:chOff x="931862" y="4339576"/>
              <a:chExt cx="7009874" cy="2044300"/>
            </a:xfrm>
          </p:grpSpPr>
          <p:sp>
            <p:nvSpPr>
              <p:cNvPr id="8" name="Rektangel 7"/>
              <p:cNvSpPr/>
              <p:nvPr/>
            </p:nvSpPr>
            <p:spPr>
              <a:xfrm>
                <a:off x="1542524" y="4339576"/>
                <a:ext cx="6399212" cy="2044300"/>
              </a:xfrm>
              <a:prstGeom prst="rect">
                <a:avLst/>
              </a:prstGeom>
              <a:noFill/>
              <a:ln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14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" name="textruta 9"/>
              <p:cNvSpPr txBox="1"/>
              <p:nvPr/>
            </p:nvSpPr>
            <p:spPr>
              <a:xfrm>
                <a:off x="931862" y="4508906"/>
                <a:ext cx="61066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000" b="1" dirty="0" smtClean="0">
                    <a:latin typeface="Arial" pitchFamily="34" charset="0"/>
                    <a:cs typeface="Arial" pitchFamily="34" charset="0"/>
                  </a:rPr>
                  <a:t>A:</a:t>
                </a:r>
                <a:endParaRPr lang="sv-SE" sz="2000" b="1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54278" name="Picture 6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836738" y="4508906"/>
              <a:ext cx="5922962" cy="15787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/>
              <a:pPr/>
              <a:t>40</a:t>
            </a:fld>
            <a:endParaRPr lang="sv-SE"/>
          </a:p>
        </p:txBody>
      </p:sp>
      <p:sp>
        <p:nvSpPr>
          <p:cNvPr id="14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Derive the user-friendly </a:t>
            </a:r>
            <a:r>
              <a:rPr lang="en-US" dirty="0">
                <a:solidFill>
                  <a:srgbClr val="006699"/>
                </a:solidFill>
                <a:cs typeface="Arial" pitchFamily="34" charset="0"/>
              </a:rPr>
              <a:t>Energy Balance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/>
            </a:r>
            <a:br>
              <a:rPr lang="en-US" b="1" dirty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</a:br>
            <a:r>
              <a:rPr lang="en-US" dirty="0" smtClean="0"/>
              <a:t>for a </a:t>
            </a:r>
            <a:r>
              <a:rPr lang="en-US" dirty="0">
                <a:solidFill>
                  <a:srgbClr val="00B050"/>
                </a:solidFill>
                <a:cs typeface="Arial" pitchFamily="34" charset="0"/>
              </a:rPr>
              <a:t>PBR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ruta 5"/>
          <p:cNvSpPr txBox="1"/>
          <p:nvPr/>
        </p:nvSpPr>
        <p:spPr>
          <a:xfrm>
            <a:off x="931863" y="1583252"/>
            <a:ext cx="79920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smtClean="0">
                <a:latin typeface="Arial" pitchFamily="34" charset="0"/>
                <a:cs typeface="Arial" pitchFamily="34" charset="0"/>
              </a:rPr>
              <a:t>Final form of terms of Molar Flow Rate:</a:t>
            </a:r>
          </a:p>
        </p:txBody>
      </p:sp>
      <p:graphicFrame>
        <p:nvGraphicFramePr>
          <p:cNvPr id="14439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8074844"/>
              </p:ext>
            </p:extLst>
          </p:nvPr>
        </p:nvGraphicFramePr>
        <p:xfrm>
          <a:off x="2447925" y="2350015"/>
          <a:ext cx="3586163" cy="1462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493" name="Equation" r:id="rId3" imgW="1663700" imgH="647700" progId="Equation.3">
                  <p:embed/>
                </p:oleObj>
              </mc:Choice>
              <mc:Fallback>
                <p:oleObj name="Equation" r:id="rId3" imgW="1663700" imgH="6477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7925" y="2350015"/>
                        <a:ext cx="3586163" cy="1462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upp 12"/>
          <p:cNvGrpSpPr/>
          <p:nvPr/>
        </p:nvGrpSpPr>
        <p:grpSpPr>
          <a:xfrm>
            <a:off x="931863" y="4087847"/>
            <a:ext cx="5431366" cy="1714572"/>
            <a:chOff x="931863" y="3884651"/>
            <a:chExt cx="5431366" cy="1714572"/>
          </a:xfrm>
        </p:grpSpPr>
        <p:sp>
          <p:nvSpPr>
            <p:cNvPr id="10" name="textruta 9"/>
            <p:cNvSpPr txBox="1"/>
            <p:nvPr/>
          </p:nvSpPr>
          <p:spPr>
            <a:xfrm>
              <a:off x="931863" y="4150781"/>
              <a:ext cx="72760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b="1" dirty="0" smtClean="0">
                  <a:latin typeface="Arial" pitchFamily="34" charset="0"/>
                  <a:cs typeface="Arial" pitchFamily="34" charset="0"/>
                </a:rPr>
                <a:t>B:</a:t>
              </a:r>
              <a:endParaRPr lang="sv-SE" sz="2600" b="1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" name="Grupp 11"/>
            <p:cNvGrpSpPr/>
            <p:nvPr/>
          </p:nvGrpSpPr>
          <p:grpSpPr>
            <a:xfrm>
              <a:off x="2780770" y="3884651"/>
              <a:ext cx="3582459" cy="1714572"/>
              <a:chOff x="2780770" y="3884651"/>
              <a:chExt cx="3582459" cy="1714572"/>
            </a:xfrm>
          </p:grpSpPr>
          <p:sp>
            <p:nvSpPr>
              <p:cNvPr id="8" name="Rektangel 7"/>
              <p:cNvSpPr/>
              <p:nvPr/>
            </p:nvSpPr>
            <p:spPr>
              <a:xfrm>
                <a:off x="2780770" y="3884651"/>
                <a:ext cx="3582459" cy="1714572"/>
              </a:xfrm>
              <a:prstGeom prst="rect">
                <a:avLst/>
              </a:prstGeom>
              <a:noFill/>
              <a:ln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  <p:graphicFrame>
            <p:nvGraphicFramePr>
              <p:cNvPr id="144391" name="Object 7"/>
              <p:cNvGraphicFramePr>
                <a:graphicFrameLocks noChangeAspect="1"/>
              </p:cNvGraphicFramePr>
              <p:nvPr/>
            </p:nvGraphicFramePr>
            <p:xfrm>
              <a:off x="2967038" y="4119563"/>
              <a:ext cx="3209925" cy="12493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60494" name="Equation" r:id="rId5" imgW="1333500" imgH="495300" progId="Equation.3">
                      <p:embed/>
                    </p:oleObj>
                  </mc:Choice>
                  <mc:Fallback>
                    <p:oleObj name="Equation" r:id="rId5" imgW="1333500" imgH="495300" progId="Equation.3">
                      <p:embed/>
                      <p:pic>
                        <p:nvPicPr>
                          <p:cNvPr id="0" name="Picture 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67038" y="4119563"/>
                            <a:ext cx="3209925" cy="124936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>
                <a:latin typeface="Arial" pitchFamily="34" charset="0"/>
                <a:cs typeface="Arial" pitchFamily="34" charset="0"/>
              </a:rPr>
              <a:pPr/>
              <a:t>41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Derive the user-friendly </a:t>
            </a:r>
            <a:r>
              <a:rPr lang="en-US" dirty="0">
                <a:solidFill>
                  <a:srgbClr val="006699"/>
                </a:solidFill>
                <a:cs typeface="Arial" pitchFamily="34" charset="0"/>
              </a:rPr>
              <a:t>Energy Balance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/>
            </a:r>
            <a:br>
              <a:rPr lang="en-US" b="1" dirty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</a:br>
            <a:r>
              <a:rPr lang="en-US" dirty="0" smtClean="0"/>
              <a:t>for a </a:t>
            </a:r>
            <a:r>
              <a:rPr lang="en-US" dirty="0">
                <a:solidFill>
                  <a:srgbClr val="00B050"/>
                </a:solidFill>
                <a:cs typeface="Arial" pitchFamily="34" charset="0"/>
              </a:rPr>
              <a:t>PBR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/>
          <p:cNvSpPr txBox="1"/>
          <p:nvPr/>
        </p:nvSpPr>
        <p:spPr>
          <a:xfrm>
            <a:off x="931863" y="2037771"/>
            <a:ext cx="79920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 smtClean="0">
                <a:latin typeface="Arial" pitchFamily="34" charset="0"/>
                <a:cs typeface="Arial" pitchFamily="34" charset="0"/>
              </a:rPr>
              <a:t>The rate law for this reaction will follow an elementary </a:t>
            </a:r>
            <a:r>
              <a:rPr lang="en-US" sz="2000" b="1" dirty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rate </a:t>
            </a:r>
            <a:r>
              <a:rPr lang="en-US" sz="2000" b="1" dirty="0" smtClean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law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graphicFrame>
        <p:nvGraphicFramePr>
          <p:cNvPr id="552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5942335"/>
              </p:ext>
            </p:extLst>
          </p:nvPr>
        </p:nvGraphicFramePr>
        <p:xfrm>
          <a:off x="3395663" y="1525588"/>
          <a:ext cx="2352675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517" name="Equation" r:id="rId3" imgW="977476" imgH="177723" progId="Equation.3">
                  <p:embed/>
                </p:oleObj>
              </mc:Choice>
              <mc:Fallback>
                <p:oleObj name="Equation" r:id="rId3" imgW="977476" imgH="177723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5663" y="1525588"/>
                        <a:ext cx="2352675" cy="449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29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5606277"/>
              </p:ext>
            </p:extLst>
          </p:nvPr>
        </p:nvGraphicFramePr>
        <p:xfrm>
          <a:off x="3035300" y="2693988"/>
          <a:ext cx="3411538" cy="111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518" name="Equation" r:id="rId5" imgW="1548728" imgH="482391" progId="Equation.3">
                  <p:embed/>
                </p:oleObj>
              </mc:Choice>
              <mc:Fallback>
                <p:oleObj name="Equation" r:id="rId5" imgW="1548728" imgH="482391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5300" y="2693988"/>
                        <a:ext cx="3411538" cy="1114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ruta 7"/>
          <p:cNvSpPr txBox="1"/>
          <p:nvPr/>
        </p:nvSpPr>
        <p:spPr>
          <a:xfrm>
            <a:off x="694796" y="4135960"/>
            <a:ext cx="79920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Where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K</a:t>
            </a:r>
            <a:r>
              <a:rPr lang="sv-SE" sz="2000" baseline="-25000" dirty="0" err="1" smtClean="0">
                <a:latin typeface="Arial" pitchFamily="34" charset="0"/>
                <a:cs typeface="Arial" pitchFamily="34" charset="0"/>
              </a:rPr>
              <a:t>e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is the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concentration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equilibrium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constant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We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know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from Le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Chaltlier’s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law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that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if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the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reaction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is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exothermic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K</a:t>
            </a:r>
            <a:r>
              <a:rPr lang="sv-SE" sz="2000" baseline="-25000" dirty="0" err="1" smtClean="0">
                <a:latin typeface="Arial" pitchFamily="34" charset="0"/>
                <a:cs typeface="Arial" pitchFamily="34" charset="0"/>
              </a:rPr>
              <a:t>e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will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decrease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as the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temperature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is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increased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and the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reaction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will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be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shifted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back to the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left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If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the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reaction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is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endothermic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and the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temperature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is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increased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K</a:t>
            </a:r>
            <a:r>
              <a:rPr lang="sv-SE" sz="2000" baseline="-25000" dirty="0" err="1" smtClean="0">
                <a:latin typeface="Arial" pitchFamily="34" charset="0"/>
                <a:cs typeface="Arial" pitchFamily="34" charset="0"/>
              </a:rPr>
              <a:t>e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will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increase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and the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reaction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will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shift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to the right.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z="1100" smtClean="0">
                <a:latin typeface="Arial" pitchFamily="34" charset="0"/>
                <a:cs typeface="Arial" pitchFamily="34" charset="0"/>
              </a:rPr>
              <a:pPr/>
              <a:t>42</a:t>
            </a:fld>
            <a:endParaRPr lang="sv-SE" sz="110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Reversible Reactions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746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7664528"/>
              </p:ext>
            </p:extLst>
          </p:nvPr>
        </p:nvGraphicFramePr>
        <p:xfrm>
          <a:off x="917575" y="1598613"/>
          <a:ext cx="1716361" cy="1005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541" name="Equation" r:id="rId3" imgW="774364" imgH="431613" progId="Equation.3">
                  <p:embed/>
                </p:oleObj>
              </mc:Choice>
              <mc:Fallback>
                <p:oleObj name="Equation" r:id="rId3" imgW="774364" imgH="431613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7575" y="1598613"/>
                        <a:ext cx="1716361" cy="10058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upp 8"/>
          <p:cNvGrpSpPr/>
          <p:nvPr/>
        </p:nvGrpSpPr>
        <p:grpSpPr>
          <a:xfrm>
            <a:off x="682096" y="2913402"/>
            <a:ext cx="8004704" cy="1573485"/>
            <a:chOff x="901700" y="2786221"/>
            <a:chExt cx="8004704" cy="1573485"/>
          </a:xfrm>
        </p:grpSpPr>
        <p:sp>
          <p:nvSpPr>
            <p:cNvPr id="5" name="textruta 4"/>
            <p:cNvSpPr txBox="1"/>
            <p:nvPr/>
          </p:nvSpPr>
          <p:spPr>
            <a:xfrm>
              <a:off x="914400" y="2786221"/>
              <a:ext cx="799200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Van’t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 Hoff </a:t>
              </a:r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Equation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:</a:t>
              </a:r>
            </a:p>
          </p:txBody>
        </p:sp>
        <p:graphicFrame>
          <p:nvGraphicFramePr>
            <p:cNvPr id="147461" name="Object 5"/>
            <p:cNvGraphicFramePr>
              <a:graphicFrameLocks noChangeAspect="1"/>
            </p:cNvGraphicFramePr>
            <p:nvPr/>
          </p:nvGraphicFramePr>
          <p:xfrm>
            <a:off x="901700" y="3353866"/>
            <a:ext cx="6304044" cy="10058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2542" name="Equation" r:id="rId5" imgW="2844800" imgH="431800" progId="Equation.3">
                    <p:embed/>
                  </p:oleObj>
                </mc:Choice>
                <mc:Fallback>
                  <p:oleObj name="Equation" r:id="rId5" imgW="2844800" imgH="43180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01700" y="3353866"/>
                          <a:ext cx="6304044" cy="100584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>
                <a:latin typeface="Arial" pitchFamily="34" charset="0"/>
                <a:cs typeface="Arial" pitchFamily="34" charset="0"/>
              </a:rPr>
              <a:pPr/>
              <a:t>43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Reversible Reactions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ruta 29"/>
          <p:cNvSpPr txBox="1"/>
          <p:nvPr/>
        </p:nvSpPr>
        <p:spPr>
          <a:xfrm>
            <a:off x="931863" y="1625600"/>
            <a:ext cx="79920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smtClean="0">
                <a:latin typeface="Arial" pitchFamily="34" charset="0"/>
                <a:cs typeface="Arial" pitchFamily="34" charset="0"/>
              </a:rPr>
              <a:t>For the special </a:t>
            </a:r>
            <a:r>
              <a:rPr lang="sv-SE" sz="2600" dirty="0" err="1" smtClean="0">
                <a:latin typeface="Arial" pitchFamily="34" charset="0"/>
                <a:cs typeface="Arial" pitchFamily="34" charset="0"/>
              </a:rPr>
              <a:t>case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 of ΔC</a:t>
            </a:r>
            <a:r>
              <a:rPr lang="sv-SE" sz="2600" baseline="-25000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=0</a:t>
            </a:r>
          </a:p>
        </p:txBody>
      </p:sp>
      <p:grpSp>
        <p:nvGrpSpPr>
          <p:cNvPr id="2" name="Grupp 34"/>
          <p:cNvGrpSpPr/>
          <p:nvPr/>
        </p:nvGrpSpPr>
        <p:grpSpPr>
          <a:xfrm>
            <a:off x="914400" y="2641596"/>
            <a:ext cx="7992004" cy="2576005"/>
            <a:chOff x="914400" y="2641596"/>
            <a:chExt cx="7992004" cy="2576005"/>
          </a:xfrm>
        </p:grpSpPr>
        <p:sp>
          <p:nvSpPr>
            <p:cNvPr id="31" name="textruta 30"/>
            <p:cNvSpPr txBox="1"/>
            <p:nvPr/>
          </p:nvSpPr>
          <p:spPr>
            <a:xfrm>
              <a:off x="914400" y="2641596"/>
              <a:ext cx="799200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Integrating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 the </a:t>
              </a:r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Van’t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 Hoff </a:t>
              </a:r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Equation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 gives:</a:t>
              </a:r>
            </a:p>
          </p:txBody>
        </p:sp>
        <p:grpSp>
          <p:nvGrpSpPr>
            <p:cNvPr id="4" name="Grupp 33"/>
            <p:cNvGrpSpPr/>
            <p:nvPr/>
          </p:nvGrpSpPr>
          <p:grpSpPr>
            <a:xfrm>
              <a:off x="1000125" y="3503029"/>
              <a:ext cx="6417733" cy="1714572"/>
              <a:chOff x="897997" y="3282900"/>
              <a:chExt cx="6417733" cy="1714572"/>
            </a:xfrm>
          </p:grpSpPr>
          <p:graphicFrame>
            <p:nvGraphicFramePr>
              <p:cNvPr id="29" name="Object 5"/>
              <p:cNvGraphicFramePr>
                <a:graphicFrameLocks noChangeAspect="1"/>
              </p:cNvGraphicFramePr>
              <p:nvPr/>
            </p:nvGraphicFramePr>
            <p:xfrm>
              <a:off x="897997" y="3486684"/>
              <a:ext cx="6386513" cy="12858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63544" name="Equation" r:id="rId3" imgW="2654300" imgH="508000" progId="Equation.3">
                      <p:embed/>
                    </p:oleObj>
                  </mc:Choice>
                  <mc:Fallback>
                    <p:oleObj name="Equation" r:id="rId3" imgW="2654300" imgH="508000" progId="Equation.3">
                      <p:embed/>
                      <p:pic>
                        <p:nvPicPr>
                          <p:cNvPr id="0" name="Picture 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97997" y="3486684"/>
                            <a:ext cx="6386513" cy="128587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2" name="Rektangel 31"/>
              <p:cNvSpPr/>
              <p:nvPr/>
            </p:nvSpPr>
            <p:spPr>
              <a:xfrm>
                <a:off x="931863" y="3282900"/>
                <a:ext cx="6383867" cy="1714572"/>
              </a:xfrm>
              <a:prstGeom prst="rect">
                <a:avLst/>
              </a:prstGeom>
              <a:noFill/>
              <a:ln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>
                <a:latin typeface="Arial" pitchFamily="34" charset="0"/>
                <a:cs typeface="Arial" pitchFamily="34" charset="0"/>
              </a:rPr>
              <a:pPr/>
              <a:t>44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Reversible Reactions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28"/>
          <p:cNvGrpSpPr/>
          <p:nvPr/>
        </p:nvGrpSpPr>
        <p:grpSpPr>
          <a:xfrm>
            <a:off x="931863" y="2382762"/>
            <a:ext cx="8435337" cy="3475304"/>
            <a:chOff x="914400" y="1890319"/>
            <a:chExt cx="8435337" cy="3475304"/>
          </a:xfrm>
        </p:grpSpPr>
        <p:grpSp>
          <p:nvGrpSpPr>
            <p:cNvPr id="4" name="Grupp 6"/>
            <p:cNvGrpSpPr/>
            <p:nvPr/>
          </p:nvGrpSpPr>
          <p:grpSpPr>
            <a:xfrm>
              <a:off x="4982272" y="1890319"/>
              <a:ext cx="4367465" cy="3475302"/>
              <a:chOff x="4043123" y="1893373"/>
              <a:chExt cx="3983277" cy="3169591"/>
            </a:xfrm>
          </p:grpSpPr>
          <p:grpSp>
            <p:nvGrpSpPr>
              <p:cNvPr id="5" name="Grupp 13"/>
              <p:cNvGrpSpPr/>
              <p:nvPr/>
            </p:nvGrpSpPr>
            <p:grpSpPr>
              <a:xfrm>
                <a:off x="4245769" y="2342499"/>
                <a:ext cx="3780631" cy="2255695"/>
                <a:chOff x="4245769" y="2342499"/>
                <a:chExt cx="3780631" cy="2255695"/>
              </a:xfrm>
            </p:grpSpPr>
            <p:grpSp>
              <p:nvGrpSpPr>
                <p:cNvPr id="6" name="Grupp 10"/>
                <p:cNvGrpSpPr/>
                <p:nvPr/>
              </p:nvGrpSpPr>
              <p:grpSpPr>
                <a:xfrm>
                  <a:off x="4245769" y="2348706"/>
                  <a:ext cx="2247900" cy="2249488"/>
                  <a:chOff x="931069" y="1956594"/>
                  <a:chExt cx="2247900" cy="2249488"/>
                </a:xfrm>
              </p:grpSpPr>
              <p:cxnSp>
                <p:nvCxnSpPr>
                  <p:cNvPr id="14" name="Rak 5"/>
                  <p:cNvCxnSpPr/>
                  <p:nvPr/>
                </p:nvCxnSpPr>
                <p:spPr>
                  <a:xfrm rot="5400000">
                    <a:off x="-192087" y="3079750"/>
                    <a:ext cx="2247900" cy="158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" name="Rak 14"/>
                  <p:cNvCxnSpPr/>
                  <p:nvPr/>
                </p:nvCxnSpPr>
                <p:spPr>
                  <a:xfrm>
                    <a:off x="931069" y="4204494"/>
                    <a:ext cx="2247900" cy="158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6" name="Frihandsfigur 15"/>
                  <p:cNvSpPr/>
                  <p:nvPr/>
                </p:nvSpPr>
                <p:spPr>
                  <a:xfrm>
                    <a:off x="939800" y="2857500"/>
                    <a:ext cx="2095500" cy="1117600"/>
                  </a:xfrm>
                  <a:custGeom>
                    <a:avLst/>
                    <a:gdLst>
                      <a:gd name="connsiteX0" fmla="*/ 0 w 2095500"/>
                      <a:gd name="connsiteY0" fmla="*/ 1117600 h 1117600"/>
                      <a:gd name="connsiteX1" fmla="*/ 736600 w 2095500"/>
                      <a:gd name="connsiteY1" fmla="*/ 939800 h 1117600"/>
                      <a:gd name="connsiteX2" fmla="*/ 1219200 w 2095500"/>
                      <a:gd name="connsiteY2" fmla="*/ 241300 h 1117600"/>
                      <a:gd name="connsiteX3" fmla="*/ 2095500 w 2095500"/>
                      <a:gd name="connsiteY3" fmla="*/ 0 h 11176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95500" h="1117600">
                        <a:moveTo>
                          <a:pt x="0" y="1117600"/>
                        </a:moveTo>
                        <a:cubicBezTo>
                          <a:pt x="266700" y="1101725"/>
                          <a:pt x="533400" y="1085850"/>
                          <a:pt x="736600" y="939800"/>
                        </a:cubicBezTo>
                        <a:cubicBezTo>
                          <a:pt x="939800" y="793750"/>
                          <a:pt x="992717" y="397933"/>
                          <a:pt x="1219200" y="241300"/>
                        </a:cubicBezTo>
                        <a:cubicBezTo>
                          <a:pt x="1445683" y="84667"/>
                          <a:pt x="2095500" y="0"/>
                          <a:pt x="2095500" y="0"/>
                        </a:cubicBezTo>
                      </a:path>
                    </a:pathLst>
                  </a:custGeom>
                  <a:ln>
                    <a:solidFill>
                      <a:srgbClr val="008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7" name="Frihandsfigur 16"/>
                  <p:cNvSpPr/>
                  <p:nvPr/>
                </p:nvSpPr>
                <p:spPr>
                  <a:xfrm flipH="1">
                    <a:off x="939800" y="2882900"/>
                    <a:ext cx="2095500" cy="1117600"/>
                  </a:xfrm>
                  <a:custGeom>
                    <a:avLst/>
                    <a:gdLst>
                      <a:gd name="connsiteX0" fmla="*/ 0 w 2095500"/>
                      <a:gd name="connsiteY0" fmla="*/ 1117600 h 1117600"/>
                      <a:gd name="connsiteX1" fmla="*/ 736600 w 2095500"/>
                      <a:gd name="connsiteY1" fmla="*/ 939800 h 1117600"/>
                      <a:gd name="connsiteX2" fmla="*/ 1219200 w 2095500"/>
                      <a:gd name="connsiteY2" fmla="*/ 241300 h 1117600"/>
                      <a:gd name="connsiteX3" fmla="*/ 2095500 w 2095500"/>
                      <a:gd name="connsiteY3" fmla="*/ 0 h 11176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95500" h="1117600">
                        <a:moveTo>
                          <a:pt x="0" y="1117600"/>
                        </a:moveTo>
                        <a:cubicBezTo>
                          <a:pt x="266700" y="1101725"/>
                          <a:pt x="533400" y="1085850"/>
                          <a:pt x="736600" y="939800"/>
                        </a:cubicBezTo>
                        <a:cubicBezTo>
                          <a:pt x="939800" y="793750"/>
                          <a:pt x="992717" y="397933"/>
                          <a:pt x="1219200" y="241300"/>
                        </a:cubicBezTo>
                        <a:cubicBezTo>
                          <a:pt x="1445683" y="84667"/>
                          <a:pt x="2095500" y="0"/>
                          <a:pt x="2095500" y="0"/>
                        </a:cubicBezTo>
                      </a:path>
                    </a:pathLst>
                  </a:cu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12" name="textruta 11"/>
                <p:cNvSpPr txBox="1"/>
                <p:nvPr/>
              </p:nvSpPr>
              <p:spPr>
                <a:xfrm>
                  <a:off x="5588000" y="2342499"/>
                  <a:ext cx="2438400" cy="8140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sz="2600" dirty="0" err="1" smtClean="0">
                      <a:solidFill>
                        <a:srgbClr val="008000"/>
                      </a:solidFill>
                      <a:latin typeface="Arial" pitchFamily="34" charset="0"/>
                      <a:cs typeface="Arial" pitchFamily="34" charset="0"/>
                    </a:rPr>
                    <a:t>endothermic</a:t>
                  </a:r>
                  <a:r>
                    <a:rPr lang="sv-SE" sz="2600" dirty="0" smtClean="0">
                      <a:solidFill>
                        <a:srgbClr val="008000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sv-SE" sz="2600" dirty="0" err="1" smtClean="0">
                      <a:solidFill>
                        <a:srgbClr val="008000"/>
                      </a:solidFill>
                      <a:latin typeface="Arial" pitchFamily="34" charset="0"/>
                      <a:cs typeface="Arial" pitchFamily="34" charset="0"/>
                    </a:rPr>
                    <a:t>reaction</a:t>
                  </a:r>
                  <a:endParaRPr lang="sv-SE" sz="2600" dirty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3" name="textruta 12"/>
                <p:cNvSpPr txBox="1"/>
                <p:nvPr/>
              </p:nvSpPr>
              <p:spPr>
                <a:xfrm>
                  <a:off x="5909998" y="3500060"/>
                  <a:ext cx="1928755" cy="8140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sz="2600" dirty="0" err="1" smtClean="0">
                      <a:solidFill>
                        <a:srgbClr val="FF0000"/>
                      </a:solidFill>
                      <a:latin typeface="Arial" pitchFamily="34" charset="0"/>
                      <a:cs typeface="Arial" pitchFamily="34" charset="0"/>
                    </a:rPr>
                    <a:t>exothermic</a:t>
                  </a:r>
                  <a:r>
                    <a:rPr lang="sv-SE" sz="2600" dirty="0" smtClean="0">
                      <a:solidFill>
                        <a:srgbClr val="FF0000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sv-SE" sz="2600" dirty="0" err="1" smtClean="0">
                      <a:solidFill>
                        <a:srgbClr val="FF0000"/>
                      </a:solidFill>
                      <a:latin typeface="Arial" pitchFamily="34" charset="0"/>
                      <a:cs typeface="Arial" pitchFamily="34" charset="0"/>
                    </a:rPr>
                    <a:t>reaction</a:t>
                  </a:r>
                  <a:endParaRPr lang="sv-SE" sz="2600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9" name="textruta 8"/>
              <p:cNvSpPr txBox="1"/>
              <p:nvPr/>
            </p:nvSpPr>
            <p:spPr>
              <a:xfrm>
                <a:off x="4043123" y="1893373"/>
                <a:ext cx="638969" cy="4491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K</a:t>
                </a:r>
                <a:r>
                  <a:rPr lang="sv-SE" sz="2600" baseline="-25000" dirty="0" smtClean="0">
                    <a:latin typeface="Arial" pitchFamily="34" charset="0"/>
                    <a:cs typeface="Arial" pitchFamily="34" charset="0"/>
                  </a:rPr>
                  <a:t>P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" name="textruta 9"/>
              <p:cNvSpPr txBox="1"/>
              <p:nvPr/>
            </p:nvSpPr>
            <p:spPr>
              <a:xfrm>
                <a:off x="4949031" y="4613840"/>
                <a:ext cx="638969" cy="4491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T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7" name="Grupp 17"/>
            <p:cNvGrpSpPr/>
            <p:nvPr/>
          </p:nvGrpSpPr>
          <p:grpSpPr>
            <a:xfrm>
              <a:off x="914400" y="1890319"/>
              <a:ext cx="4282312" cy="3475304"/>
              <a:chOff x="4120788" y="1893372"/>
              <a:chExt cx="3905612" cy="3169593"/>
            </a:xfrm>
          </p:grpSpPr>
          <p:grpSp>
            <p:nvGrpSpPr>
              <p:cNvPr id="8" name="Grupp 18"/>
              <p:cNvGrpSpPr/>
              <p:nvPr/>
            </p:nvGrpSpPr>
            <p:grpSpPr>
              <a:xfrm>
                <a:off x="4245769" y="2348706"/>
                <a:ext cx="3780631" cy="2249488"/>
                <a:chOff x="4245769" y="2348706"/>
                <a:chExt cx="3780631" cy="2249488"/>
              </a:xfrm>
            </p:grpSpPr>
            <p:grpSp>
              <p:nvGrpSpPr>
                <p:cNvPr id="11" name="Grupp 10"/>
                <p:cNvGrpSpPr/>
                <p:nvPr/>
              </p:nvGrpSpPr>
              <p:grpSpPr>
                <a:xfrm>
                  <a:off x="4245769" y="2348706"/>
                  <a:ext cx="2247900" cy="2249488"/>
                  <a:chOff x="931069" y="1956594"/>
                  <a:chExt cx="2247900" cy="2249488"/>
                </a:xfrm>
              </p:grpSpPr>
              <p:cxnSp>
                <p:nvCxnSpPr>
                  <p:cNvPr id="25" name="Rak 5"/>
                  <p:cNvCxnSpPr/>
                  <p:nvPr/>
                </p:nvCxnSpPr>
                <p:spPr>
                  <a:xfrm rot="5400000">
                    <a:off x="-192087" y="3079750"/>
                    <a:ext cx="2247900" cy="158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" name="Rak 25"/>
                  <p:cNvCxnSpPr/>
                  <p:nvPr/>
                </p:nvCxnSpPr>
                <p:spPr>
                  <a:xfrm>
                    <a:off x="931069" y="4204494"/>
                    <a:ext cx="2247900" cy="158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7" name="Frihandsfigur 26"/>
                  <p:cNvSpPr/>
                  <p:nvPr/>
                </p:nvSpPr>
                <p:spPr>
                  <a:xfrm>
                    <a:off x="939800" y="2857500"/>
                    <a:ext cx="2095500" cy="1117600"/>
                  </a:xfrm>
                  <a:custGeom>
                    <a:avLst/>
                    <a:gdLst>
                      <a:gd name="connsiteX0" fmla="*/ 0 w 2095500"/>
                      <a:gd name="connsiteY0" fmla="*/ 1117600 h 1117600"/>
                      <a:gd name="connsiteX1" fmla="*/ 736600 w 2095500"/>
                      <a:gd name="connsiteY1" fmla="*/ 939800 h 1117600"/>
                      <a:gd name="connsiteX2" fmla="*/ 1219200 w 2095500"/>
                      <a:gd name="connsiteY2" fmla="*/ 241300 h 1117600"/>
                      <a:gd name="connsiteX3" fmla="*/ 2095500 w 2095500"/>
                      <a:gd name="connsiteY3" fmla="*/ 0 h 11176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95500" h="1117600">
                        <a:moveTo>
                          <a:pt x="0" y="1117600"/>
                        </a:moveTo>
                        <a:cubicBezTo>
                          <a:pt x="266700" y="1101725"/>
                          <a:pt x="533400" y="1085850"/>
                          <a:pt x="736600" y="939800"/>
                        </a:cubicBezTo>
                        <a:cubicBezTo>
                          <a:pt x="939800" y="793750"/>
                          <a:pt x="992717" y="397933"/>
                          <a:pt x="1219200" y="241300"/>
                        </a:cubicBezTo>
                        <a:cubicBezTo>
                          <a:pt x="1445683" y="84667"/>
                          <a:pt x="2095500" y="0"/>
                          <a:pt x="2095500" y="0"/>
                        </a:cubicBezTo>
                      </a:path>
                    </a:pathLst>
                  </a:custGeom>
                  <a:ln>
                    <a:solidFill>
                      <a:srgbClr val="008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8" name="Frihandsfigur 27"/>
                  <p:cNvSpPr/>
                  <p:nvPr/>
                </p:nvSpPr>
                <p:spPr>
                  <a:xfrm flipH="1">
                    <a:off x="939800" y="2882900"/>
                    <a:ext cx="2095500" cy="1117600"/>
                  </a:xfrm>
                  <a:custGeom>
                    <a:avLst/>
                    <a:gdLst>
                      <a:gd name="connsiteX0" fmla="*/ 0 w 2095500"/>
                      <a:gd name="connsiteY0" fmla="*/ 1117600 h 1117600"/>
                      <a:gd name="connsiteX1" fmla="*/ 736600 w 2095500"/>
                      <a:gd name="connsiteY1" fmla="*/ 939800 h 1117600"/>
                      <a:gd name="connsiteX2" fmla="*/ 1219200 w 2095500"/>
                      <a:gd name="connsiteY2" fmla="*/ 241300 h 1117600"/>
                      <a:gd name="connsiteX3" fmla="*/ 2095500 w 2095500"/>
                      <a:gd name="connsiteY3" fmla="*/ 0 h 11176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95500" h="1117600">
                        <a:moveTo>
                          <a:pt x="0" y="1117600"/>
                        </a:moveTo>
                        <a:cubicBezTo>
                          <a:pt x="266700" y="1101725"/>
                          <a:pt x="533400" y="1085850"/>
                          <a:pt x="736600" y="939800"/>
                        </a:cubicBezTo>
                        <a:cubicBezTo>
                          <a:pt x="939800" y="793750"/>
                          <a:pt x="992717" y="397933"/>
                          <a:pt x="1219200" y="241300"/>
                        </a:cubicBezTo>
                        <a:cubicBezTo>
                          <a:pt x="1445683" y="84667"/>
                          <a:pt x="2095500" y="0"/>
                          <a:pt x="2095500" y="0"/>
                        </a:cubicBezTo>
                      </a:path>
                    </a:pathLst>
                  </a:cu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23" name="textruta 22"/>
                <p:cNvSpPr txBox="1"/>
                <p:nvPr/>
              </p:nvSpPr>
              <p:spPr>
                <a:xfrm>
                  <a:off x="5588000" y="2348706"/>
                  <a:ext cx="2438400" cy="8140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sz="2600" dirty="0" err="1" smtClean="0">
                      <a:solidFill>
                        <a:srgbClr val="008000"/>
                      </a:solidFill>
                      <a:latin typeface="Arial" pitchFamily="34" charset="0"/>
                      <a:cs typeface="Arial" pitchFamily="34" charset="0"/>
                    </a:rPr>
                    <a:t>endothermic</a:t>
                  </a:r>
                  <a:r>
                    <a:rPr lang="sv-SE" sz="2600" dirty="0" smtClean="0">
                      <a:solidFill>
                        <a:srgbClr val="008000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sv-SE" sz="2600" dirty="0" err="1" smtClean="0">
                      <a:solidFill>
                        <a:srgbClr val="008000"/>
                      </a:solidFill>
                      <a:latin typeface="Arial" pitchFamily="34" charset="0"/>
                      <a:cs typeface="Arial" pitchFamily="34" charset="0"/>
                    </a:rPr>
                    <a:t>reaction</a:t>
                  </a:r>
                  <a:endParaRPr lang="sv-SE" sz="2600" dirty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4" name="textruta 23"/>
                <p:cNvSpPr txBox="1"/>
                <p:nvPr/>
              </p:nvSpPr>
              <p:spPr>
                <a:xfrm>
                  <a:off x="5968735" y="3506267"/>
                  <a:ext cx="2057665" cy="8140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sz="2600" dirty="0" err="1" smtClean="0">
                      <a:solidFill>
                        <a:srgbClr val="FF0000"/>
                      </a:solidFill>
                      <a:latin typeface="Arial" pitchFamily="34" charset="0"/>
                      <a:cs typeface="Arial" pitchFamily="34" charset="0"/>
                    </a:rPr>
                    <a:t>exothermic</a:t>
                  </a:r>
                  <a:r>
                    <a:rPr lang="sv-SE" sz="2600" dirty="0" smtClean="0">
                      <a:solidFill>
                        <a:srgbClr val="FF0000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sv-SE" sz="2600" dirty="0" err="1" smtClean="0">
                      <a:solidFill>
                        <a:srgbClr val="FF0000"/>
                      </a:solidFill>
                      <a:latin typeface="Arial" pitchFamily="34" charset="0"/>
                      <a:cs typeface="Arial" pitchFamily="34" charset="0"/>
                    </a:rPr>
                    <a:t>reaction</a:t>
                  </a:r>
                  <a:endParaRPr lang="sv-SE" sz="2600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20" name="textruta 19"/>
              <p:cNvSpPr txBox="1"/>
              <p:nvPr/>
            </p:nvSpPr>
            <p:spPr>
              <a:xfrm>
                <a:off x="4120788" y="1893372"/>
                <a:ext cx="638969" cy="4491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err="1" smtClean="0">
                    <a:latin typeface="Arial" pitchFamily="34" charset="0"/>
                    <a:cs typeface="Arial" pitchFamily="34" charset="0"/>
                  </a:rPr>
                  <a:t>X</a:t>
                </a:r>
                <a:r>
                  <a:rPr lang="sv-SE" sz="2600" baseline="-25000" dirty="0" err="1" smtClean="0">
                    <a:latin typeface="Arial" pitchFamily="34" charset="0"/>
                    <a:cs typeface="Arial" pitchFamily="34" charset="0"/>
                  </a:rPr>
                  <a:t>e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" name="textruta 20"/>
              <p:cNvSpPr txBox="1"/>
              <p:nvPr/>
            </p:nvSpPr>
            <p:spPr>
              <a:xfrm>
                <a:off x="4949031" y="4613840"/>
                <a:ext cx="638969" cy="4491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T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>
                <a:latin typeface="Arial" pitchFamily="34" charset="0"/>
                <a:cs typeface="Arial" pitchFamily="34" charset="0"/>
              </a:rPr>
              <a:pPr/>
              <a:t>45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Reversible Reactions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/>
              <a:pPr/>
              <a:t>46</a:t>
            </a:fld>
            <a:endParaRPr lang="sv-SE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of Lecture 20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Adiabatic Operation </a:t>
            </a:r>
            <a:r>
              <a:rPr lang="en-US" dirty="0">
                <a:solidFill>
                  <a:srgbClr val="FF0000"/>
                </a:solidFill>
                <a:cs typeface="Arial" pitchFamily="34" charset="0"/>
              </a:rPr>
              <a:t>CSTR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/>
              <a:pPr/>
              <a:t>5</a:t>
            </a:fld>
            <a:endParaRPr lang="sv-SE"/>
          </a:p>
        </p:txBody>
      </p:sp>
      <p:sp>
        <p:nvSpPr>
          <p:cNvPr id="5" name="Platshållare för innehåll 5"/>
          <p:cNvSpPr txBox="1">
            <a:spLocks/>
          </p:cNvSpPr>
          <p:nvPr/>
        </p:nvSpPr>
        <p:spPr>
          <a:xfrm>
            <a:off x="749300" y="1638300"/>
            <a:ext cx="7569200" cy="457200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0" hangingPunct="0">
              <a:buSzPct val="100000"/>
            </a:pPr>
            <a:r>
              <a:rPr lang="en-US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Assuming the reaction is irreversible for 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CSTR</a:t>
            </a:r>
            <a:r>
              <a:rPr lang="en-US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, </a:t>
            </a:r>
            <a:br>
              <a:rPr lang="en-US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A </a:t>
            </a:r>
            <a:r>
              <a:rPr lang="en-US" dirty="0" smtClean="0">
                <a:latin typeface="Arial" pitchFamily="34" charset="0"/>
                <a:ea typeface="MS PGothic" pitchFamily="34" charset="-128"/>
                <a:cs typeface="Arial" pitchFamily="34" charset="0"/>
                <a:sym typeface="Symbol" charset="2"/>
              </a:rPr>
              <a:t></a:t>
            </a:r>
            <a:r>
              <a:rPr lang="en-US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 B, (K</a:t>
            </a:r>
            <a:r>
              <a:rPr lang="en-US" baseline="-250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C</a:t>
            </a:r>
            <a:r>
              <a:rPr lang="en-US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 = 0) what reactor volume is necessary to achieve 80% conversion?</a:t>
            </a:r>
          </a:p>
          <a:p>
            <a:pPr algn="just" eaLnBrk="0" hangingPunct="0">
              <a:buSzPct val="100000"/>
            </a:pPr>
            <a:r>
              <a:rPr lang="en-US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If the exiting temperature to the reactor is 360K, what is the corresponding reactor volume?</a:t>
            </a:r>
          </a:p>
          <a:p>
            <a:pPr algn="just" eaLnBrk="0" hangingPunct="0">
              <a:buSzPct val="100000"/>
            </a:pPr>
            <a:r>
              <a:rPr lang="en-US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Make a </a:t>
            </a:r>
            <a:r>
              <a:rPr lang="en-US" dirty="0" err="1" smtClean="0">
                <a:latin typeface="Arial" pitchFamily="34" charset="0"/>
                <a:ea typeface="MS PGothic" pitchFamily="34" charset="-128"/>
                <a:cs typeface="Arial" pitchFamily="34" charset="0"/>
              </a:rPr>
              <a:t>Levenspiel</a:t>
            </a:r>
            <a:r>
              <a:rPr lang="en-US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 Plot and then determine the </a:t>
            </a:r>
            <a:r>
              <a:rPr lang="en-US" dirty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PFR</a:t>
            </a:r>
            <a:r>
              <a:rPr lang="en-US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 reactor volume for 60% conversion and 95% conversion. Compare with the 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CSTR</a:t>
            </a:r>
            <a:r>
              <a:rPr lang="en-US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 volumes at these conversions.</a:t>
            </a:r>
          </a:p>
          <a:p>
            <a:pPr algn="just" eaLnBrk="0" hangingPunct="0">
              <a:buSzPct val="100000"/>
            </a:pPr>
            <a:r>
              <a:rPr lang="en-US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Now assume the reaction is reversible, make a plot of the equilibrium conversion as a function of temperature between 290K and 400K.</a:t>
            </a:r>
          </a:p>
          <a:p>
            <a:endParaRPr lang="sv-SE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718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 8"/>
          <p:cNvGrpSpPr/>
          <p:nvPr/>
        </p:nvGrpSpPr>
        <p:grpSpPr>
          <a:xfrm>
            <a:off x="935036" y="5059363"/>
            <a:ext cx="5319713" cy="1087437"/>
            <a:chOff x="914399" y="3067580"/>
            <a:chExt cx="5319713" cy="1087437"/>
          </a:xfrm>
        </p:grpSpPr>
        <p:sp>
          <p:nvSpPr>
            <p:cNvPr id="86019" name="Text Box 3"/>
            <p:cNvSpPr txBox="1">
              <a:spLocks noChangeArrowheads="1"/>
            </p:cNvSpPr>
            <p:nvPr/>
          </p:nvSpPr>
          <p:spPr bwMode="auto">
            <a:xfrm>
              <a:off x="914399" y="3235643"/>
              <a:ext cx="3509963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defTabSz="914400">
                <a:defRPr/>
              </a:pPr>
              <a:r>
                <a:rPr lang="en-US" sz="2800" b="1" dirty="0" smtClean="0">
                  <a:solidFill>
                    <a:srgbClr val="FFC000"/>
                  </a:solidFill>
                  <a:latin typeface="Arial" pitchFamily="34" charset="0"/>
                  <a:cs typeface="Arial" pitchFamily="34" charset="0"/>
                </a:rPr>
                <a:t>1) Mole Balances:</a:t>
              </a:r>
              <a:endParaRPr lang="en-US" sz="28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86021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8032351"/>
                </p:ext>
              </p:extLst>
            </p:nvPr>
          </p:nvGraphicFramePr>
          <p:xfrm>
            <a:off x="4424362" y="3067580"/>
            <a:ext cx="1809750" cy="10874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79" name="Equation" r:id="rId4" imgW="762000" imgH="457200" progId="Equation.3">
                    <p:embed/>
                  </p:oleObj>
                </mc:Choice>
                <mc:Fallback>
                  <p:oleObj name="Equation" r:id="rId4" imgW="762000" imgH="45720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24362" y="3067580"/>
                          <a:ext cx="1809750" cy="10874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/>
              <a:pPr/>
              <a:t>6</a:t>
            </a:fld>
            <a:endParaRPr lang="sv-SE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cs typeface="Arial" pitchFamily="34" charset="0"/>
              </a:rPr>
              <a:t>CSTR: </a:t>
            </a:r>
            <a:r>
              <a:rPr lang="en-US" dirty="0"/>
              <a:t>Adiabatic </a:t>
            </a:r>
            <a:r>
              <a:rPr lang="en-US" dirty="0" smtClean="0"/>
              <a:t>Example</a:t>
            </a:r>
            <a:endParaRPr lang="en-US" dirty="0"/>
          </a:p>
        </p:txBody>
      </p:sp>
      <p:graphicFrame>
        <p:nvGraphicFramePr>
          <p:cNvPr id="1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6297387"/>
              </p:ext>
            </p:extLst>
          </p:nvPr>
        </p:nvGraphicFramePr>
        <p:xfrm>
          <a:off x="2689225" y="1965325"/>
          <a:ext cx="3889375" cy="2620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0" name="Document" r:id="rId7" imgW="2212615" imgH="1761482" progId="Word.Document.8">
                  <p:embed/>
                </p:oleObj>
              </mc:Choice>
              <mc:Fallback>
                <p:oleObj name="Document" r:id="rId7" imgW="2212615" imgH="176148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9225" y="1965325"/>
                        <a:ext cx="3889375" cy="2620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149377" y="1528550"/>
                <a:ext cx="4858446" cy="6242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 xmlns=""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Δ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𝑅𝑥𝑛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=−20000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𝑐𝑎𝑙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𝑚𝑜𝑙</m:t>
                        </m:r>
                        <m:r>
                          <a:rPr lang="en-US" sz="24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𝐴</m:t>
                        </m:r>
                      </m:den>
                    </m:f>
                  </m:oMath>
                </a14:m>
                <a:r>
                  <a:rPr lang="en-US" sz="2400" dirty="0" smtClean="0"/>
                  <a:t>   (exothermic)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9377" y="1528550"/>
                <a:ext cx="4858446" cy="624273"/>
              </a:xfrm>
              <a:prstGeom prst="rect">
                <a:avLst/>
              </a:prstGeom>
              <a:blipFill rotWithShape="1">
                <a:blip r:embed="rId9"/>
                <a:stretch>
                  <a:fillRect r="-878" b="-13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714698" y="3484834"/>
                <a:ext cx="971741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𝑇</m:t>
                      </m:r>
                      <m:r>
                        <a:rPr lang="en-US" sz="2400" b="0" i="1" smtClean="0">
                          <a:latin typeface="Cambria Math"/>
                        </a:rPr>
                        <m:t>= ?</m:t>
                      </m:r>
                    </m:oMath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𝑋</m:t>
                      </m:r>
                      <m:r>
                        <a:rPr lang="en-US" sz="2400" b="0" i="1" smtClean="0">
                          <a:latin typeface="Cambria Math"/>
                        </a:rPr>
                        <m:t>= ?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4698" y="3484834"/>
                <a:ext cx="971741" cy="83099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62638" y="1555845"/>
                <a:ext cx="1844287" cy="29722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=5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𝑚𝑜𝑙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𝑚𝑖𝑛</m:t>
                          </m:r>
                        </m:den>
                      </m:f>
                    </m:oMath>
                  </m:oMathPara>
                </a14:m>
                <a:r>
                  <a:rPr lang="en-US" sz="2400" b="0" i="1" dirty="0" smtClean="0"/>
                  <a:t/>
                </a:r>
                <a:br>
                  <a:rPr lang="en-US" sz="2400" b="0" i="1" dirty="0" smtClean="0"/>
                </a:br>
                <a:r>
                  <a:rPr lang="en-US" sz="2400" b="0" i="1" dirty="0" smtClean="0"/>
                  <a:t/>
                </a:r>
                <a:br>
                  <a:rPr lang="en-US" sz="2400" b="0" i="1" dirty="0" smtClean="0"/>
                </a:br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=300 </m:t>
                      </m:r>
                      <m:r>
                        <a:rPr lang="en-US" sz="2400" b="0" i="1" smtClean="0">
                          <a:latin typeface="Cambria Math"/>
                        </a:rPr>
                        <m:t>𝐾</m:t>
                      </m:r>
                    </m:oMath>
                  </m:oMathPara>
                </a14:m>
                <a:r>
                  <a:rPr lang="en-US" sz="2400" b="0" i="1" dirty="0" smtClean="0"/>
                  <a:t/>
                </a:r>
                <a:br>
                  <a:rPr lang="en-US" sz="2400" b="0" i="1" dirty="0" smtClean="0"/>
                </a:br>
                <a:r>
                  <a:rPr lang="en-US" sz="2400" b="0" i="1" dirty="0" smtClean="0"/>
                  <a:t/>
                </a:r>
                <a:br>
                  <a:rPr lang="en-US" sz="2400" b="0" i="1" dirty="0" smtClean="0"/>
                </a:br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𝐼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=10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𝑚𝑜𝑙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𝑚𝑖𝑛</m:t>
                          </m:r>
                        </m:den>
                      </m:f>
                    </m:oMath>
                  </m:oMathPara>
                </a14:m>
                <a:endParaRPr lang="en-US" sz="2400" b="0" i="1" dirty="0" smtClean="0"/>
              </a:p>
              <a:p>
                <a:endParaRPr lang="en-US" sz="2400" b="0" i="1" dirty="0" smtClean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638" y="1555845"/>
                <a:ext cx="1844287" cy="2972224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 11"/>
          <p:cNvGrpSpPr/>
          <p:nvPr/>
        </p:nvGrpSpPr>
        <p:grpSpPr>
          <a:xfrm>
            <a:off x="939800" y="1455738"/>
            <a:ext cx="6599676" cy="3408362"/>
            <a:chOff x="939800" y="1659467"/>
            <a:chExt cx="6599676" cy="3408362"/>
          </a:xfrm>
        </p:grpSpPr>
        <p:graphicFrame>
          <p:nvGraphicFramePr>
            <p:cNvPr id="86022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30914670"/>
                </p:ext>
              </p:extLst>
            </p:nvPr>
          </p:nvGraphicFramePr>
          <p:xfrm>
            <a:off x="3235326" y="1659467"/>
            <a:ext cx="4304150" cy="34083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3" name="Equation" r:id="rId4" imgW="1955800" imgH="1549400" progId="Equation.3">
                    <p:embed/>
                  </p:oleObj>
                </mc:Choice>
                <mc:Fallback>
                  <p:oleObj name="Equation" r:id="rId4" imgW="1955800" imgH="1549400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35326" y="1659467"/>
                          <a:ext cx="4304150" cy="34083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Text Box 3"/>
            <p:cNvSpPr txBox="1">
              <a:spLocks noChangeArrowheads="1"/>
            </p:cNvSpPr>
            <p:nvPr/>
          </p:nvSpPr>
          <p:spPr bwMode="auto">
            <a:xfrm>
              <a:off x="939800" y="1659467"/>
              <a:ext cx="4076700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800" b="1" dirty="0" smtClean="0">
                  <a:solidFill>
                    <a:srgbClr val="E818CA"/>
                  </a:solidFill>
                  <a:latin typeface="Arial" pitchFamily="34" charset="0"/>
                  <a:cs typeface="Arial" pitchFamily="34" charset="0"/>
                </a:rPr>
                <a:t>2) Rate Laws:  </a:t>
              </a:r>
              <a:endParaRPr lang="en-US" sz="2800" b="1" dirty="0">
                <a:solidFill>
                  <a:srgbClr val="E818CA"/>
                </a:solidFill>
                <a:latin typeface="Arial" pitchFamily="34" charset="0"/>
                <a:cs typeface="Arial" pitchFamily="34" charset="0"/>
              </a:endParaRPr>
            </a:p>
            <a:p>
              <a:pPr eaLnBrk="0" hangingPunct="0"/>
              <a:endParaRPr lang="en-US" sz="2600" u="sng" dirty="0">
                <a:ea typeface="MS PGothic" pitchFamily="34" charset="-128"/>
                <a:cs typeface="Calibri"/>
              </a:endParaRPr>
            </a:p>
          </p:txBody>
        </p:sp>
      </p:grpSp>
      <p:grpSp>
        <p:nvGrpSpPr>
          <p:cNvPr id="11" name="Grupp 10"/>
          <p:cNvGrpSpPr/>
          <p:nvPr/>
        </p:nvGrpSpPr>
        <p:grpSpPr>
          <a:xfrm>
            <a:off x="914400" y="5029200"/>
            <a:ext cx="6340475" cy="1453253"/>
            <a:chOff x="939800" y="5316378"/>
            <a:chExt cx="6340475" cy="1453253"/>
          </a:xfrm>
        </p:grpSpPr>
        <p:graphicFrame>
          <p:nvGraphicFramePr>
            <p:cNvPr id="86023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77653616"/>
                </p:ext>
              </p:extLst>
            </p:nvPr>
          </p:nvGraphicFramePr>
          <p:xfrm>
            <a:off x="4881563" y="5512331"/>
            <a:ext cx="2398712" cy="1257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4" name="Equation" r:id="rId6" imgW="1016000" imgH="533400" progId="Equation.3">
                    <p:embed/>
                  </p:oleObj>
                </mc:Choice>
                <mc:Fallback>
                  <p:oleObj name="Equation" r:id="rId6" imgW="1016000" imgH="533400" progId="Equation.3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81563" y="5512331"/>
                          <a:ext cx="2398712" cy="1257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Text Box 3"/>
            <p:cNvSpPr txBox="1">
              <a:spLocks noChangeArrowheads="1"/>
            </p:cNvSpPr>
            <p:nvPr/>
          </p:nvSpPr>
          <p:spPr bwMode="auto">
            <a:xfrm>
              <a:off x="939800" y="5316378"/>
              <a:ext cx="36576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defTabSz="914400">
                <a:defRPr/>
              </a:pPr>
              <a:r>
                <a:rPr lang="en-US" sz="2800" b="1" dirty="0" smtClean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3) Stoichiometry:</a:t>
              </a:r>
              <a:endParaRPr lang="en-US" sz="2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/>
              <a:pPr/>
              <a:t>7</a:t>
            </a:fld>
            <a:endParaRPr lang="sv-SE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cs typeface="Arial" pitchFamily="34" charset="0"/>
              </a:rPr>
              <a:t>CSTR: </a:t>
            </a:r>
            <a:r>
              <a:rPr lang="en-US" dirty="0"/>
              <a:t>Adiabatic </a:t>
            </a:r>
            <a:r>
              <a:rPr lang="en-US" dirty="0" smtClean="0"/>
              <a:t>Example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 10"/>
          <p:cNvGrpSpPr/>
          <p:nvPr/>
        </p:nvGrpSpPr>
        <p:grpSpPr>
          <a:xfrm>
            <a:off x="939799" y="1659467"/>
            <a:ext cx="6670545" cy="3322108"/>
            <a:chOff x="939799" y="1659467"/>
            <a:chExt cx="6670545" cy="3322108"/>
          </a:xfrm>
        </p:grpSpPr>
        <p:sp>
          <p:nvSpPr>
            <p:cNvPr id="8" name="Text Box 3"/>
            <p:cNvSpPr txBox="1">
              <a:spLocks noChangeArrowheads="1"/>
            </p:cNvSpPr>
            <p:nvPr/>
          </p:nvSpPr>
          <p:spPr bwMode="auto">
            <a:xfrm>
              <a:off x="939799" y="1659467"/>
              <a:ext cx="4754035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800" b="1" dirty="0" smtClean="0">
                  <a:solidFill>
                    <a:srgbClr val="006699"/>
                  </a:solidFill>
                  <a:latin typeface="Arial" pitchFamily="34" charset="0"/>
                  <a:cs typeface="Arial" pitchFamily="34" charset="0"/>
                </a:rPr>
                <a:t>4) Energy </a:t>
              </a:r>
              <a:r>
                <a:rPr lang="en-US" sz="2800" b="1" dirty="0">
                  <a:solidFill>
                    <a:srgbClr val="006699"/>
                  </a:solidFill>
                  <a:latin typeface="Arial" pitchFamily="34" charset="0"/>
                  <a:cs typeface="Arial" pitchFamily="34" charset="0"/>
                </a:rPr>
                <a:t>Balance </a:t>
              </a:r>
              <a:endParaRPr lang="en-US" sz="28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pPr eaLnBrk="0" hangingPunct="0"/>
              <a:r>
                <a:rPr lang="en-US" sz="2600" dirty="0" smtClean="0">
                  <a:ea typeface="MS PGothic" pitchFamily="34" charset="-128"/>
                  <a:cs typeface="Calibri"/>
                </a:rPr>
                <a:t>	</a:t>
              </a:r>
              <a:r>
                <a:rPr lang="en-US" sz="2600" dirty="0" smtClean="0">
                  <a:latin typeface="Arial" pitchFamily="34" charset="0"/>
                  <a:ea typeface="MS PGothic" pitchFamily="34" charset="-128"/>
                  <a:cs typeface="Arial" pitchFamily="34" charset="0"/>
                </a:rPr>
                <a:t>Adiabatic, ∆</a:t>
              </a:r>
              <a:r>
                <a:rPr lang="en-US" sz="2600" dirty="0" err="1" smtClean="0">
                  <a:latin typeface="Arial" pitchFamily="34" charset="0"/>
                  <a:ea typeface="MS PGothic" pitchFamily="34" charset="-128"/>
                  <a:cs typeface="Arial" pitchFamily="34" charset="0"/>
                </a:rPr>
                <a:t>C</a:t>
              </a:r>
              <a:r>
                <a:rPr lang="en-US" sz="2600" baseline="-25000" dirty="0" err="1" smtClean="0">
                  <a:latin typeface="Arial" pitchFamily="34" charset="0"/>
                  <a:ea typeface="MS PGothic" pitchFamily="34" charset="-128"/>
                  <a:cs typeface="Arial" pitchFamily="34" charset="0"/>
                </a:rPr>
                <a:t>p</a:t>
              </a:r>
              <a:r>
                <a:rPr lang="en-US" sz="2600" dirty="0" smtClean="0">
                  <a:latin typeface="Arial" pitchFamily="34" charset="0"/>
                  <a:ea typeface="MS PGothic" pitchFamily="34" charset="-128"/>
                  <a:cs typeface="Arial" pitchFamily="34" charset="0"/>
                </a:rPr>
                <a:t>=0</a:t>
              </a:r>
              <a:endParaRPr lang="en-US" sz="2600" dirty="0">
                <a:latin typeface="Arial" pitchFamily="34" charset="0"/>
                <a:ea typeface="MS PGothic" pitchFamily="34" charset="-128"/>
                <a:cs typeface="Arial" pitchFamily="34" charset="0"/>
              </a:endParaRPr>
            </a:p>
          </p:txBody>
        </p:sp>
        <p:graphicFrame>
          <p:nvGraphicFramePr>
            <p:cNvPr id="84996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07013671"/>
                </p:ext>
              </p:extLst>
            </p:nvPr>
          </p:nvGraphicFramePr>
          <p:xfrm>
            <a:off x="1406394" y="2754313"/>
            <a:ext cx="6203950" cy="22272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5041" name="Equation" r:id="rId4" imgW="2832100" imgH="1016000" progId="Equation.3">
                    <p:embed/>
                  </p:oleObj>
                </mc:Choice>
                <mc:Fallback>
                  <p:oleObj name="Equation" r:id="rId4" imgW="2832100" imgH="1016000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06394" y="2754313"/>
                          <a:ext cx="6203950" cy="22272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3" name="Grupp 12"/>
          <p:cNvGrpSpPr/>
          <p:nvPr/>
        </p:nvGrpSpPr>
        <p:grpSpPr>
          <a:xfrm>
            <a:off x="3259403" y="5461002"/>
            <a:ext cx="2701132" cy="524934"/>
            <a:chOff x="3259403" y="5198535"/>
            <a:chExt cx="2701132" cy="524934"/>
          </a:xfrm>
        </p:grpSpPr>
        <p:graphicFrame>
          <p:nvGraphicFramePr>
            <p:cNvPr id="84997" name="Object 5"/>
            <p:cNvGraphicFramePr>
              <a:graphicFrameLocks noChangeAspect="1"/>
            </p:cNvGraphicFramePr>
            <p:nvPr/>
          </p:nvGraphicFramePr>
          <p:xfrm>
            <a:off x="3402013" y="5241925"/>
            <a:ext cx="2336800" cy="412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5042" name="Equation" r:id="rId6" imgW="1002865" imgH="177723" progId="Equation.3">
                    <p:embed/>
                  </p:oleObj>
                </mc:Choice>
                <mc:Fallback>
                  <p:oleObj name="Equation" r:id="rId6" imgW="1002865" imgH="177723" progId="Equation.3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02013" y="5241925"/>
                          <a:ext cx="2336800" cy="4127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Rektangel 11"/>
            <p:cNvSpPr/>
            <p:nvPr/>
          </p:nvSpPr>
          <p:spPr>
            <a:xfrm>
              <a:off x="3259403" y="5198535"/>
              <a:ext cx="2701132" cy="524934"/>
            </a:xfrm>
            <a:prstGeom prst="rect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/>
              <a:pPr/>
              <a:t>8</a:t>
            </a:fld>
            <a:endParaRPr lang="sv-SE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cs typeface="Arial" pitchFamily="34" charset="0"/>
              </a:rPr>
              <a:t>CSTR: </a:t>
            </a:r>
            <a:r>
              <a:rPr lang="en-US" dirty="0"/>
              <a:t>Adiabatic </a:t>
            </a:r>
            <a:r>
              <a:rPr lang="en-US" dirty="0" smtClean="0"/>
              <a:t>Example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upp 41"/>
          <p:cNvGrpSpPr/>
          <p:nvPr/>
        </p:nvGrpSpPr>
        <p:grpSpPr>
          <a:xfrm>
            <a:off x="939799" y="1659467"/>
            <a:ext cx="6045201" cy="1344083"/>
            <a:chOff x="939799" y="1659467"/>
            <a:chExt cx="6045201" cy="1344083"/>
          </a:xfrm>
        </p:grpSpPr>
        <p:sp>
          <p:nvSpPr>
            <p:cNvPr id="8" name="Text Box 3"/>
            <p:cNvSpPr txBox="1">
              <a:spLocks noChangeArrowheads="1"/>
            </p:cNvSpPr>
            <p:nvPr/>
          </p:nvSpPr>
          <p:spPr bwMode="auto">
            <a:xfrm>
              <a:off x="939799" y="1659467"/>
              <a:ext cx="6045201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sv-SE" sz="2600" u="sng" dirty="0" smtClean="0">
                  <a:latin typeface="Arial" pitchFamily="34" charset="0"/>
                  <a:ea typeface="MS PGothic" pitchFamily="34" charset="-128"/>
                  <a:cs typeface="Arial" pitchFamily="34" charset="0"/>
                </a:rPr>
                <a:t>Irreversible for Parts (a) through (c)</a:t>
              </a:r>
              <a:endParaRPr lang="en-US" sz="2600" u="sng" dirty="0">
                <a:latin typeface="Arial" pitchFamily="34" charset="0"/>
                <a:ea typeface="MS PGothic" pitchFamily="34" charset="-128"/>
                <a:cs typeface="Arial" pitchFamily="34" charset="0"/>
              </a:endParaRPr>
            </a:p>
          </p:txBody>
        </p:sp>
        <p:graphicFrame>
          <p:nvGraphicFramePr>
            <p:cNvPr id="89092" name="Object 4"/>
            <p:cNvGraphicFramePr>
              <a:graphicFrameLocks noChangeAspect="1"/>
            </p:cNvGraphicFramePr>
            <p:nvPr/>
          </p:nvGraphicFramePr>
          <p:xfrm>
            <a:off x="2330450" y="2486025"/>
            <a:ext cx="4483100" cy="517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9161" name="Equation" r:id="rId4" imgW="1981200" imgH="228600" progId="Equation.3">
                    <p:embed/>
                  </p:oleObj>
                </mc:Choice>
                <mc:Fallback>
                  <p:oleObj name="Equation" r:id="rId4" imgW="1981200" imgH="228600" progId="Equation.3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30450" y="2486025"/>
                          <a:ext cx="4483100" cy="5175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1" name="Grupp 40"/>
          <p:cNvGrpSpPr/>
          <p:nvPr/>
        </p:nvGrpSpPr>
        <p:grpSpPr>
          <a:xfrm>
            <a:off x="939799" y="3613665"/>
            <a:ext cx="7109390" cy="2419153"/>
            <a:chOff x="939799" y="3613665"/>
            <a:chExt cx="7109390" cy="2419153"/>
          </a:xfrm>
        </p:grpSpPr>
        <p:sp>
          <p:nvSpPr>
            <p:cNvPr id="11" name="Text Box 3"/>
            <p:cNvSpPr txBox="1">
              <a:spLocks noChangeArrowheads="1"/>
            </p:cNvSpPr>
            <p:nvPr/>
          </p:nvSpPr>
          <p:spPr bwMode="auto">
            <a:xfrm>
              <a:off x="1000654" y="3613665"/>
              <a:ext cx="4754035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sv-SE" sz="2600" u="sng" dirty="0" smtClean="0">
                  <a:latin typeface="Arial" pitchFamily="34" charset="0"/>
                  <a:ea typeface="MS PGothic" pitchFamily="34" charset="-128"/>
                  <a:cs typeface="Arial" pitchFamily="34" charset="0"/>
                </a:rPr>
                <a:t>(a)  Given X = 0.8, </a:t>
              </a:r>
              <a:r>
                <a:rPr lang="sv-SE" sz="2600" u="sng" dirty="0" err="1" smtClean="0">
                  <a:latin typeface="Arial" pitchFamily="34" charset="0"/>
                  <a:ea typeface="MS PGothic" pitchFamily="34" charset="-128"/>
                  <a:cs typeface="Arial" pitchFamily="34" charset="0"/>
                </a:rPr>
                <a:t>find</a:t>
              </a:r>
              <a:r>
                <a:rPr lang="sv-SE" sz="2600" u="sng" dirty="0" smtClean="0">
                  <a:latin typeface="Arial" pitchFamily="34" charset="0"/>
                  <a:ea typeface="MS PGothic" pitchFamily="34" charset="-128"/>
                  <a:cs typeface="Arial" pitchFamily="34" charset="0"/>
                </a:rPr>
                <a:t> T and V</a:t>
              </a:r>
            </a:p>
          </p:txBody>
        </p:sp>
        <p:grpSp>
          <p:nvGrpSpPr>
            <p:cNvPr id="40" name="Grupp 39"/>
            <p:cNvGrpSpPr/>
            <p:nvPr/>
          </p:nvGrpSpPr>
          <p:grpSpPr>
            <a:xfrm>
              <a:off x="939799" y="4489608"/>
              <a:ext cx="7109390" cy="1543210"/>
              <a:chOff x="939799" y="4489608"/>
              <a:chExt cx="7109390" cy="1543210"/>
            </a:xfrm>
          </p:grpSpPr>
          <p:graphicFrame>
            <p:nvGraphicFramePr>
              <p:cNvPr id="89095" name="Object 7"/>
              <p:cNvGraphicFramePr>
                <a:graphicFrameLocks noChangeAspect="1"/>
              </p:cNvGraphicFramePr>
              <p:nvPr/>
            </p:nvGraphicFramePr>
            <p:xfrm>
              <a:off x="939799" y="4489608"/>
              <a:ext cx="7109390" cy="50149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9162" name="Equation" r:id="rId6" imgW="3060700" imgH="215900" progId="Equation.3">
                      <p:embed/>
                    </p:oleObj>
                  </mc:Choice>
                  <mc:Fallback>
                    <p:oleObj name="Equation" r:id="rId6" imgW="3060700" imgH="215900" progId="Equation.3">
                      <p:embed/>
                      <p:pic>
                        <p:nvPicPr>
                          <p:cNvPr id="0" name="Picture 1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39799" y="4489608"/>
                            <a:ext cx="7109390" cy="50149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38" name="Grupp 37"/>
              <p:cNvGrpSpPr/>
              <p:nvPr/>
            </p:nvGrpSpPr>
            <p:grpSpPr>
              <a:xfrm>
                <a:off x="3377672" y="5029200"/>
                <a:ext cx="2816226" cy="600075"/>
                <a:chOff x="3377672" y="4991100"/>
                <a:chExt cx="2816226" cy="600075"/>
              </a:xfrm>
            </p:grpSpPr>
            <p:graphicFrame>
              <p:nvGraphicFramePr>
                <p:cNvPr id="89096" name="Object 8"/>
                <p:cNvGraphicFramePr>
                  <a:graphicFrameLocks noChangeAspect="1"/>
                </p:cNvGraphicFramePr>
                <p:nvPr/>
              </p:nvGraphicFramePr>
              <p:xfrm>
                <a:off x="4025372" y="5178425"/>
                <a:ext cx="1357312" cy="41275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89163" name="Equation" r:id="rId8" imgW="584200" imgH="177800" progId="Equation.3">
                        <p:embed/>
                      </p:oleObj>
                    </mc:Choice>
                    <mc:Fallback>
                      <p:oleObj name="Equation" r:id="rId8" imgW="584200" imgH="177800" progId="Equation.3">
                        <p:embed/>
                        <p:pic>
                          <p:nvPicPr>
                            <p:cNvPr id="0" name="Picture 11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9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025372" y="5178425"/>
                              <a:ext cx="1357312" cy="41275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cxnSp>
              <p:nvCxnSpPr>
                <p:cNvPr id="17" name="Vinklad  16"/>
                <p:cNvCxnSpPr/>
                <p:nvPr/>
              </p:nvCxnSpPr>
              <p:spPr>
                <a:xfrm>
                  <a:off x="3377672" y="4991100"/>
                  <a:ext cx="622300" cy="393700"/>
                </a:xfrm>
                <a:prstGeom prst="bentConnector3">
                  <a:avLst>
                    <a:gd name="adj1" fmla="val 1020"/>
                  </a:avLst>
                </a:prstGeom>
                <a:ln>
                  <a:solidFill>
                    <a:schemeClr val="tx1"/>
                  </a:solidFill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Vinklad  24"/>
                <p:cNvCxnSpPr/>
                <p:nvPr/>
              </p:nvCxnSpPr>
              <p:spPr>
                <a:xfrm flipV="1">
                  <a:off x="5382684" y="4991100"/>
                  <a:ext cx="811214" cy="393700"/>
                </a:xfrm>
                <a:prstGeom prst="bentConnector3">
                  <a:avLst>
                    <a:gd name="adj1" fmla="val 100098"/>
                  </a:avLst>
                </a:prstGeom>
                <a:ln>
                  <a:solidFill>
                    <a:schemeClr val="tx1"/>
                  </a:solidFill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9" name="Text Box 3"/>
              <p:cNvSpPr txBox="1">
                <a:spLocks noChangeArrowheads="1"/>
              </p:cNvSpPr>
              <p:nvPr/>
            </p:nvSpPr>
            <p:spPr bwMode="auto">
              <a:xfrm>
                <a:off x="3847572" y="5540375"/>
                <a:ext cx="2731028" cy="4924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sv-SE" sz="2600" dirty="0" smtClean="0">
                    <a:latin typeface="Arial" pitchFamily="34" charset="0"/>
                    <a:ea typeface="MS PGothic" pitchFamily="34" charset="-128"/>
                    <a:cs typeface="Arial" pitchFamily="34" charset="0"/>
                  </a:rPr>
                  <a:t>(if reversible)</a:t>
                </a:r>
              </a:p>
            </p:txBody>
          </p:sp>
        </p:grpSp>
      </p:grp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>
                <a:latin typeface="Arial" pitchFamily="34" charset="0"/>
                <a:cs typeface="Arial" pitchFamily="34" charset="0"/>
              </a:rPr>
              <a:pPr/>
              <a:t>9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cs typeface="Arial" pitchFamily="34" charset="0"/>
              </a:rPr>
              <a:t>CSTR: </a:t>
            </a:r>
            <a:r>
              <a:rPr lang="en-US" dirty="0"/>
              <a:t>Adiabatic </a:t>
            </a:r>
            <a:r>
              <a:rPr lang="en-US" dirty="0" smtClean="0"/>
              <a:t>Example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cture_1_draft_yellow">
  <a:themeElements>
    <a:clrScheme name="Anpassad 9">
      <a:dk1>
        <a:sysClr val="windowText" lastClr="000000"/>
      </a:dk1>
      <a:lt1>
        <a:srgbClr val="FFFFFF"/>
      </a:lt1>
      <a:dk2>
        <a:srgbClr val="000000"/>
      </a:dk2>
      <a:lt2>
        <a:srgbClr val="FFF700"/>
      </a:lt2>
      <a:accent1>
        <a:srgbClr val="FFE600"/>
      </a:accent1>
      <a:accent2>
        <a:srgbClr val="FF9E1E"/>
      </a:accent2>
      <a:accent3>
        <a:srgbClr val="9BBB59"/>
      </a:accent3>
      <a:accent4>
        <a:srgbClr val="982F00"/>
      </a:accent4>
      <a:accent5>
        <a:srgbClr val="C6491E"/>
      </a:accent5>
      <a:accent6>
        <a:srgbClr val="F79646"/>
      </a:accent6>
      <a:hlink>
        <a:srgbClr val="0000FF"/>
      </a:hlink>
      <a:folHlink>
        <a:srgbClr val="800080"/>
      </a:folHlink>
    </a:clrScheme>
    <a:fontScheme name="Egendom">
      <a:majorFont>
        <a:latin typeface="Franklin Gothic Book"/>
        <a:ea typeface=""/>
        <a:cs typeface=""/>
        <a:font script="Grek" typeface="Calibri"/>
        <a:font script="Cyrl" typeface="Calibri"/>
        <a:font script="Jpan" typeface="ＭＳ ゴシック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ヒラギノ明朝 Pro W3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gendom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Lecture_1_draft_yellow.thmx</Template>
  <TotalTime>757</TotalTime>
  <Words>1014</Words>
  <Application>Microsoft Macintosh PowerPoint</Application>
  <PresentationFormat>On-screen Show (4:3)</PresentationFormat>
  <Paragraphs>249</Paragraphs>
  <Slides>46</Slides>
  <Notes>32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5</vt:i4>
      </vt:variant>
      <vt:variant>
        <vt:lpstr>Slide Titles</vt:lpstr>
      </vt:variant>
      <vt:variant>
        <vt:i4>46</vt:i4>
      </vt:variant>
    </vt:vector>
  </HeadingPairs>
  <TitlesOfParts>
    <vt:vector size="52" baseType="lpstr">
      <vt:lpstr>Lecture_1_draft_yellow</vt:lpstr>
      <vt:lpstr>Microsoft Equation</vt:lpstr>
      <vt:lpstr>Equation</vt:lpstr>
      <vt:lpstr>Document</vt:lpstr>
      <vt:lpstr>Microsoft Word 97 - 2004 Document</vt:lpstr>
      <vt:lpstr>Dokument</vt:lpstr>
      <vt:lpstr>Lecture 20</vt:lpstr>
      <vt:lpstr>Last Lecture  Energy Balance Fundamentals</vt:lpstr>
      <vt:lpstr>Web Lecture 20 Class Lecture 16-Thursday 3/14/2013</vt:lpstr>
      <vt:lpstr>Adiabatic Operation CSTR</vt:lpstr>
      <vt:lpstr>Adiabatic Operation CSTR</vt:lpstr>
      <vt:lpstr>CSTR: Adiabatic Example</vt:lpstr>
      <vt:lpstr>CSTR: Adiabatic Example</vt:lpstr>
      <vt:lpstr>CSTR: Adiabatic Example</vt:lpstr>
      <vt:lpstr>CSTR: Adiabatic Example</vt:lpstr>
      <vt:lpstr>CSTR: Adiabatic Example</vt:lpstr>
      <vt:lpstr>CSTR: Adiabatic Example</vt:lpstr>
      <vt:lpstr>CSTR: Adiabatic Example</vt:lpstr>
      <vt:lpstr>CSTR: Adiabatic Example</vt:lpstr>
      <vt:lpstr>CSTR: Adiabatic Example</vt:lpstr>
      <vt:lpstr>CSTR: Adiabatic Example</vt:lpstr>
      <vt:lpstr>CSTR: Adiabatic Example - Summary</vt:lpstr>
      <vt:lpstr>Energy Balance in terms of Enthalpy</vt:lpstr>
      <vt:lpstr>PFR Heat Effects</vt:lpstr>
      <vt:lpstr>PFR Heat Effects</vt:lpstr>
      <vt:lpstr>PowerPoint Presentation</vt:lpstr>
      <vt:lpstr>Heat Exchange Example:  Case 1 - Adiabatic</vt:lpstr>
      <vt:lpstr>User Friendly Equations</vt:lpstr>
      <vt:lpstr>PowerPoint Presentation</vt:lpstr>
      <vt:lpstr>Heat Exchanger Energy Balance  Variable Ta Counter-current</vt:lpstr>
      <vt:lpstr>Heat Exchanger – Example Case 1 – Constant Ta</vt:lpstr>
      <vt:lpstr>Heat Exchanger – Example Case 1 – Constant Ta</vt:lpstr>
      <vt:lpstr>Heat Exchanger – Example Case 1 – Constant Ta</vt:lpstr>
      <vt:lpstr>Heat Exchanger – Example Case 1 – Constant Ta</vt:lpstr>
      <vt:lpstr>PFR Heat Effects</vt:lpstr>
      <vt:lpstr>Heat Exchanger – Example Case 2 – Adiabatic </vt:lpstr>
      <vt:lpstr>Adiabatic PFR</vt:lpstr>
      <vt:lpstr>Example: Adiabatic</vt:lpstr>
      <vt:lpstr>Heat Exchange</vt:lpstr>
      <vt:lpstr>User Friendly Equations</vt:lpstr>
      <vt:lpstr>Heat Exchange Energy Balance  Variable Ta Counter-current</vt:lpstr>
      <vt:lpstr>Heat Exchange Energy Balance  Variable Ta Co-current</vt:lpstr>
      <vt:lpstr>Derive the user-friendly Energy Balance  for a PBR</vt:lpstr>
      <vt:lpstr>Derive the user-friendly Energy Balance  for a PBR</vt:lpstr>
      <vt:lpstr>Derive the user-friendly Energy Balance  for a PBR</vt:lpstr>
      <vt:lpstr>Derive the user-friendly Energy Balance  for a PBR</vt:lpstr>
      <vt:lpstr>Derive the user-friendly Energy Balance  for a PBR</vt:lpstr>
      <vt:lpstr>Reversible Reactions</vt:lpstr>
      <vt:lpstr>Reversible Reactions</vt:lpstr>
      <vt:lpstr>Reversible Reactions</vt:lpstr>
      <vt:lpstr>Reversible Reactions</vt:lpstr>
      <vt:lpstr>End of Lecture 20</vt:lpstr>
    </vt:vector>
  </TitlesOfParts>
  <Company>KTH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18</dc:title>
  <dc:creator>Akash Gupta</dc:creator>
  <cp:lastModifiedBy>Benjamin Griessmann</cp:lastModifiedBy>
  <cp:revision>80</cp:revision>
  <dcterms:created xsi:type="dcterms:W3CDTF">2010-08-03T20:40:24Z</dcterms:created>
  <dcterms:modified xsi:type="dcterms:W3CDTF">2015-10-16T13:26:41Z</dcterms:modified>
</cp:coreProperties>
</file>