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.xml" ContentType="application/vnd.openxmlformats-officedocument.presentationml.notesSlide+xml"/>
  <Override PartName="/ppt/embeddings/oleObject23.bin" ContentType="application/vnd.openxmlformats-officedocument.oleObject"/>
  <Override PartName="/ppt/notesSlides/notesSlide2.xml" ContentType="application/vnd.openxmlformats-officedocument.presentationml.notesSlide+xml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5.xml" ContentType="application/vnd.openxmlformats-officedocument.presentationml.notesSlide+xml"/>
  <Override PartName="/ppt/embeddings/oleObject29.bin" ContentType="application/vnd.openxmlformats-officedocument.oleObject"/>
  <Override PartName="/ppt/notesSlides/notesSlide6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7.xml" ContentType="application/vnd.openxmlformats-officedocument.presentationml.notesSlide+xml"/>
  <Override PartName="/ppt/embeddings/oleObject32.bin" ContentType="application/vnd.openxmlformats-officedocument.oleObject"/>
  <Override PartName="/ppt/notesSlides/notesSlide8.xml" ContentType="application/vnd.openxmlformats-officedocument.presentationml.notesSlide+xml"/>
  <Override PartName="/ppt/embeddings/oleObject33.bin" ContentType="application/vnd.openxmlformats-officedocument.oleObject"/>
  <Override PartName="/ppt/notesSlides/notesSlide9.xml" ContentType="application/vnd.openxmlformats-officedocument.presentationml.notesSlide+xml"/>
  <Override PartName="/ppt/embeddings/oleObject34.bin" ContentType="application/vnd.openxmlformats-officedocument.oleObject"/>
  <Override PartName="/ppt/notesSlides/notesSlide10.xml" ContentType="application/vnd.openxmlformats-officedocument.presentationml.notesSlide+xml"/>
  <Override PartName="/ppt/embeddings/oleObject35.bin" ContentType="application/vnd.openxmlformats-officedocument.oleObject"/>
  <Override PartName="/ppt/notesSlides/notesSlide11.xml" ContentType="application/vnd.openxmlformats-officedocument.presentationml.notesSlide+xml"/>
  <Override PartName="/ppt/embeddings/oleObject36.bin" ContentType="application/vnd.openxmlformats-officedocument.oleObject"/>
  <Override PartName="/ppt/notesSlides/notesSlide12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3.xml" ContentType="application/vnd.openxmlformats-officedocument.presentationml.notesSlide+xml"/>
  <Override PartName="/ppt/embeddings/oleObject41.bin" ContentType="application/vnd.openxmlformats-officedocument.oleObject"/>
  <Override PartName="/ppt/notesSlides/notesSlide14.xml" ContentType="application/vnd.openxmlformats-officedocument.presentationml.notesSlide+xml"/>
  <Override PartName="/ppt/embeddings/oleObject42.bin" ContentType="application/vnd.openxmlformats-officedocument.oleObject"/>
  <Override PartName="/ppt/notesSlides/notesSlide15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8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19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1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4" y="-272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10/18/15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3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3.bin"/><Relationship Id="rId5" Type="http://schemas.openxmlformats.org/officeDocument/2006/relationships/oleObject" Target="../embeddings/Microsoft_Word_97_-_2004_Document6.doc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39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6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41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48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Microsoft_Word_97_-_2004_Document12.doc"/><Relationship Id="rId6" Type="http://schemas.openxmlformats.org/officeDocument/2006/relationships/image" Target="../media/image49.png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0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1.w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52.w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5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Microsoft_Word_97_-_2004_Document13.doc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0.bin"/><Relationship Id="rId8" Type="http://schemas.openxmlformats.org/officeDocument/2006/relationships/oleObject" Target="../embeddings/Microsoft_Word_97_-_2004_Document14.doc"/><Relationship Id="rId9" Type="http://schemas.openxmlformats.org/officeDocument/2006/relationships/image" Target="../media/image5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Microsoft_Word_97_-_2004_Document15.doc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Microsoft_Word_97_-_2004_Document16.doc"/><Relationship Id="rId9" Type="http://schemas.openxmlformats.org/officeDocument/2006/relationships/image" Target="../media/image60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6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7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38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3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4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0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1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2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73674"/>
              </p:ext>
            </p:extLst>
          </p:nvPr>
        </p:nvGraphicFramePr>
        <p:xfrm>
          <a:off x="3787775" y="1793875"/>
          <a:ext cx="47307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4" name="Equation" r:id="rId3" imgW="1803400" imgH="241300" progId="Equation.3">
                  <p:embed/>
                </p:oleObj>
              </mc:Choice>
              <mc:Fallback>
                <p:oleObj name="Equation" r:id="rId3" imgW="180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1793875"/>
                        <a:ext cx="47307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23636"/>
              </p:ext>
            </p:extLst>
          </p:nvPr>
        </p:nvGraphicFramePr>
        <p:xfrm>
          <a:off x="3852863" y="2506663"/>
          <a:ext cx="3508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5" name="Equation" r:id="rId5" imgW="1460500" imgH="241300" progId="Equation.3">
                  <p:embed/>
                </p:oleObj>
              </mc:Choice>
              <mc:Fallback>
                <p:oleObj name="Equation" r:id="rId5" imgW="1460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2506663"/>
                        <a:ext cx="35083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27771"/>
              </p:ext>
            </p:extLst>
          </p:nvPr>
        </p:nvGraphicFramePr>
        <p:xfrm>
          <a:off x="3932238" y="3251200"/>
          <a:ext cx="429577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6" name="Equation" r:id="rId7" imgW="1790700" imgH="1435100" progId="Equation.3">
                  <p:embed/>
                </p:oleObj>
              </mc:Choice>
              <mc:Fallback>
                <p:oleObj name="Equation" r:id="rId7" imgW="1790700" imgH="143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3251200"/>
                        <a:ext cx="4295775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041" y="2717243"/>
            <a:ext cx="301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Nomenclature change for 5th edition </a:t>
            </a:r>
            <a:r>
              <a:rPr lang="en-US" dirty="0" smtClean="0"/>
              <a:t>p </a:t>
            </a:r>
            <a:r>
              <a:rPr lang="en-US" sz="1200" dirty="0" smtClean="0"/>
              <a:t>≡ </a:t>
            </a:r>
            <a:r>
              <a:rPr lang="en-US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6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430463"/>
            <a:ext cx="8241551" cy="3722687"/>
            <a:chOff x="702424" y="2176468"/>
            <a:chExt cx="8241551" cy="3722687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5264669"/>
                </p:ext>
              </p:extLst>
            </p:nvPr>
          </p:nvGraphicFramePr>
          <p:xfrm>
            <a:off x="3397250" y="2176468"/>
            <a:ext cx="5546725" cy="372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4" name="Equation" r:id="rId4" imgW="2705100" imgH="1816100" progId="Equation.3">
                    <p:embed/>
                  </p:oleObj>
                </mc:Choice>
                <mc:Fallback>
                  <p:oleObj name="Equation" r:id="rId4" imgW="2705100" imgH="1816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0" y="2176468"/>
                          <a:ext cx="5546725" cy="3722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649238"/>
              </p:ext>
            </p:extLst>
          </p:nvPr>
        </p:nvGraphicFramePr>
        <p:xfrm>
          <a:off x="949325" y="2624138"/>
          <a:ext cx="4256088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2" name="Equation" r:id="rId4" imgW="1854200" imgH="889000" progId="Equation.3">
                  <p:embed/>
                </p:oleObj>
              </mc:Choice>
              <mc:Fallback>
                <p:oleObj name="Equation" r:id="rId4" imgW="1854200" imgH="889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624138"/>
                        <a:ext cx="4256088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35632"/>
            <a:chOff x="2205038" y="1848226"/>
            <a:chExt cx="4787900" cy="183563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1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506800"/>
                </p:ext>
              </p:extLst>
            </p:nvPr>
          </p:nvGraphicFramePr>
          <p:xfrm>
            <a:off x="2519363" y="3082196"/>
            <a:ext cx="3975100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2" name="Equation" r:id="rId6" imgW="1854200" imgH="279400" progId="Equation.3">
                    <p:embed/>
                  </p:oleObj>
                </mc:Choice>
                <mc:Fallback>
                  <p:oleObj name="Equation" r:id="rId6" imgW="1854200" imgH="279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363" y="3082196"/>
                          <a:ext cx="3975100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3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4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– Tuesday 3/19/2013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8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7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8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Dokument" r:id="rId5" imgW="5081016" imgH="4370832" progId="Word.Document.8">
                  <p:embed/>
                </p:oleObj>
              </mc:Choice>
              <mc:Fallback>
                <p:oleObj name="Dokument" r:id="rId5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Dokument" r:id="rId5" imgW="5157216" imgH="4383024" progId="Word.Document.8">
                  <p:embed/>
                </p:oleObj>
              </mc:Choice>
              <mc:Fallback>
                <p:oleObj name="Dokument" r:id="rId5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Dokument" r:id="rId5" imgW="5068824" imgH="4383024" progId="Word.Document.8">
                  <p:embed/>
                </p:oleObj>
              </mc:Choice>
              <mc:Fallback>
                <p:oleObj name="Dokument" r:id="rId5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Dokument" r:id="rId5" imgW="5169408" imgH="4407408" progId="Word.Document.8">
                  <p:embed/>
                </p:oleObj>
              </mc:Choice>
              <mc:Fallback>
                <p:oleObj name="Dokument" r:id="rId5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Dokument" r:id="rId5" imgW="5157216" imgH="4389120" progId="Word.Document.8">
                  <p:embed/>
                </p:oleObj>
              </mc:Choice>
              <mc:Fallback>
                <p:oleObj name="Dokument" r:id="rId5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Document" r:id="rId5" imgW="5940848" imgH="4705096" progId="Word.Document.8">
                  <p:embed/>
                </p:oleObj>
              </mc:Choice>
              <mc:Fallback>
                <p:oleObj name="Document" r:id="rId5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2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3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2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50048"/>
              </p:ext>
            </p:extLst>
          </p:nvPr>
        </p:nvGraphicFramePr>
        <p:xfrm>
          <a:off x="2971800" y="2971800"/>
          <a:ext cx="320198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3" name="Equation" r:id="rId5" imgW="1409700" imgH="495300" progId="Equation.3">
                  <p:embed/>
                </p:oleObj>
              </mc:Choice>
              <mc:Fallback>
                <p:oleObj name="Equation" r:id="rId5" imgW="1409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3201988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88122"/>
              </p:ext>
            </p:extLst>
          </p:nvPr>
        </p:nvGraphicFramePr>
        <p:xfrm>
          <a:off x="3100388" y="4270375"/>
          <a:ext cx="2941637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4" name="Equation" r:id="rId7" imgW="1295400" imgH="495300" progId="Equation.3">
                  <p:embed/>
                </p:oleObj>
              </mc:Choice>
              <mc:Fallback>
                <p:oleObj name="Equation" r:id="rId7" imgW="1295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4270375"/>
                        <a:ext cx="2941637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5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6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0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Dokument" r:id="rId5" imgW="5943381" imgH="5244907" progId="Word.Document.8">
                  <p:embed/>
                </p:oleObj>
              </mc:Choice>
              <mc:Fallback>
                <p:oleObj name="Dokument" r:id="rId5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2" name="Dokument" r:id="rId5" imgW="5943381" imgH="3339977" progId="Word.Document.8">
                    <p:embed/>
                  </p:oleObj>
                </mc:Choice>
                <mc:Fallback>
                  <p:oleObj name="Dokument" r:id="rId5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3" name="Equation" r:id="rId7" imgW="546100" imgH="444500" progId="Equation.3">
                    <p:embed/>
                  </p:oleObj>
                </mc:Choice>
                <mc:Fallback>
                  <p:oleObj name="Equation" r:id="rId7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6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7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8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52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5816"/>
              </p:ext>
            </p:extLst>
          </p:nvPr>
        </p:nvGraphicFramePr>
        <p:xfrm>
          <a:off x="2168525" y="2378075"/>
          <a:ext cx="55959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4" name="Equation" r:id="rId3" imgW="2463480" imgH="698400" progId="Equation.3">
                  <p:embed/>
                </p:oleObj>
              </mc:Choice>
              <mc:Fallback>
                <p:oleObj name="Equation" r:id="rId3" imgW="24634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378075"/>
                        <a:ext cx="559593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97077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65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70731"/>
              </p:ext>
            </p:extLst>
          </p:nvPr>
        </p:nvGraphicFramePr>
        <p:xfrm>
          <a:off x="5537200" y="5989638"/>
          <a:ext cx="423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6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5989638"/>
                        <a:ext cx="423863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43982"/>
              </p:ext>
            </p:extLst>
          </p:nvPr>
        </p:nvGraphicFramePr>
        <p:xfrm>
          <a:off x="2103438" y="3800475"/>
          <a:ext cx="5207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7" name="Equation" r:id="rId9" imgW="203200" imgH="215900" progId="Equation.3">
                  <p:embed/>
                </p:oleObj>
              </mc:Choice>
              <mc:Fallback>
                <p:oleObj name="Equation" r:id="rId9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800475"/>
                        <a:ext cx="520700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8" name="Dokument" r:id="rId5" imgW="7354824" imgH="1045464" progId="Word.Document.8">
                    <p:embed/>
                  </p:oleObj>
                </mc:Choice>
                <mc:Fallback>
                  <p:oleObj name="Dokument" r:id="rId5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9" name="Document" r:id="rId8" imgW="5817785" imgH="1183214" progId="Word.Document.8">
                    <p:embed/>
                  </p:oleObj>
                </mc:Choice>
                <mc:Fallback>
                  <p:oleObj name="Document" r:id="rId8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6" name="Document" r:id="rId5" imgW="4812792" imgH="1030224" progId="Word.Document.8">
                    <p:embed/>
                  </p:oleObj>
                </mc:Choice>
                <mc:Fallback>
                  <p:oleObj name="Document" r:id="rId5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7" name="Dokument" r:id="rId8" imgW="4824984" imgH="1027176" progId="Word.Document.8">
                    <p:embed/>
                  </p:oleObj>
                </mc:Choice>
                <mc:Fallback>
                  <p:oleObj name="Dokument" r:id="rId8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1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9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0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Coolant 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1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30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31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2073</TotalTime>
  <Words>807</Words>
  <Application>Microsoft Macintosh PowerPoint</Application>
  <PresentationFormat>On-screen Show (4:3)</PresentationFormat>
  <Paragraphs>249</Paragraphs>
  <Slides>42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Lecture_1_draft_yellow</vt:lpstr>
      <vt:lpstr>Equation</vt:lpstr>
      <vt:lpstr>Microsoft Equation</vt:lpstr>
      <vt:lpstr>Dokument</vt:lpstr>
      <vt:lpstr>Document</vt:lpstr>
      <vt:lpstr>Lecture 21</vt:lpstr>
      <vt:lpstr>Web Lecture 21 Class Lecture 17 – Tuesday 3/19/2013 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Benjamin Griessmann</cp:lastModifiedBy>
  <cp:revision>62</cp:revision>
  <dcterms:created xsi:type="dcterms:W3CDTF">2010-08-03T20:46:36Z</dcterms:created>
  <dcterms:modified xsi:type="dcterms:W3CDTF">2015-10-18T16:46:21Z</dcterms:modified>
</cp:coreProperties>
</file>