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1" r:id="rId1"/>
  </p:sldMasterIdLst>
  <p:notesMasterIdLst>
    <p:notesMasterId r:id="rId31"/>
  </p:notesMasterIdLst>
  <p:sldIdLst>
    <p:sldId id="256" r:id="rId2"/>
    <p:sldId id="346" r:id="rId3"/>
    <p:sldId id="347" r:id="rId4"/>
    <p:sldId id="348" r:id="rId5"/>
    <p:sldId id="349" r:id="rId6"/>
    <p:sldId id="350" r:id="rId7"/>
    <p:sldId id="351" r:id="rId8"/>
    <p:sldId id="352" r:id="rId9"/>
    <p:sldId id="353" r:id="rId10"/>
    <p:sldId id="354" r:id="rId11"/>
    <p:sldId id="355" r:id="rId12"/>
    <p:sldId id="356" r:id="rId13"/>
    <p:sldId id="326" r:id="rId14"/>
    <p:sldId id="327" r:id="rId15"/>
    <p:sldId id="328" r:id="rId16"/>
    <p:sldId id="329" r:id="rId17"/>
    <p:sldId id="330" r:id="rId18"/>
    <p:sldId id="331" r:id="rId19"/>
    <p:sldId id="333" r:id="rId20"/>
    <p:sldId id="357" r:id="rId21"/>
    <p:sldId id="358" r:id="rId22"/>
    <p:sldId id="336" r:id="rId23"/>
    <p:sldId id="337" r:id="rId24"/>
    <p:sldId id="338" r:id="rId25"/>
    <p:sldId id="339" r:id="rId26"/>
    <p:sldId id="340" r:id="rId27"/>
    <p:sldId id="341" r:id="rId28"/>
    <p:sldId id="342" r:id="rId29"/>
    <p:sldId id="359" r:id="rId30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0099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1506" y="-174"/>
      </p:cViewPr>
      <p:guideLst>
        <p:guide orient="horz" pos="530"/>
        <p:guide pos="59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3465CF6-8DB8-8847-9C56-2660017835A1}" type="datetimeFigureOut">
              <a:rPr lang="sv-SE" smtClean="0"/>
              <a:pPr/>
              <a:t>2013-03-05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092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A108D65-2D91-A848-83C7-A4DA370FAD3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9628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E34626-A95A-41AF-B52F-6189C7D5765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34446-AFFE-4887-96EF-A347B2EB69CA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29E69-F6E1-49C4-8D96-0B8F715E00D7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25964-077E-493A-8743-692C7B548947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3C26DE-B536-4921-B359-99A96EB55F45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690BC-A332-4BE2-8D16-6E7C0609D6FD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2E3BF-484D-4761-BF5F-69809E8C8D8E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CDF47-1CD9-4A7A-A700-499BAFB12D2F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FFA9-8609-49A5-A70C-E77D2864BBCA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DEECA-24BA-45F0-A8E1-83E56D9070BE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5E61C-2344-436E-BD19-B43D525160D1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D1BD9-58B7-4825-ACB3-73797F5111FD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922B-C461-4525-9C43-91FFF5B56C46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A084087-78D3-493D-AD35-43F4EDF691A9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660E7CC-5F58-FA4A-9B89-59129B90C816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0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1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31.png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32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0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Word_97_-_2003_Document1.doc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Lecture 25</a:t>
            </a:r>
            <a:endParaRPr lang="sv-SE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Nitroanline</a:t>
            </a:r>
            <a:r>
              <a:rPr lang="en-US" dirty="0" smtClean="0"/>
              <a:t> Synthesis Reactor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10</a:t>
            </a:fld>
            <a:endParaRPr lang="sv-SE"/>
          </a:p>
        </p:txBody>
      </p:sp>
      <p:grpSp>
        <p:nvGrpSpPr>
          <p:cNvPr id="22" name="Group 23"/>
          <p:cNvGrpSpPr>
            <a:grpSpLocks/>
          </p:cNvGrpSpPr>
          <p:nvPr/>
        </p:nvGrpSpPr>
        <p:grpSpPr bwMode="auto">
          <a:xfrm>
            <a:off x="2369363" y="1467861"/>
            <a:ext cx="4255834" cy="2749923"/>
            <a:chOff x="1200" y="528"/>
            <a:chExt cx="3264" cy="2112"/>
          </a:xfrm>
        </p:grpSpPr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3216" y="1680"/>
              <a:ext cx="336" cy="81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2130" y="1680"/>
              <a:ext cx="336" cy="81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AutoShape 20"/>
            <p:cNvSpPr>
              <a:spLocks noChangeArrowheads="1"/>
            </p:cNvSpPr>
            <p:nvPr/>
          </p:nvSpPr>
          <p:spPr bwMode="auto">
            <a:xfrm>
              <a:off x="2160" y="1680"/>
              <a:ext cx="1344" cy="960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AutoShape 3"/>
            <p:cNvSpPr>
              <a:spLocks noChangeArrowheads="1"/>
            </p:cNvSpPr>
            <p:nvPr/>
          </p:nvSpPr>
          <p:spPr bwMode="auto">
            <a:xfrm>
              <a:off x="2112" y="1008"/>
              <a:ext cx="1440" cy="1632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Line 4"/>
            <p:cNvSpPr>
              <a:spLocks noChangeShapeType="1"/>
            </p:cNvSpPr>
            <p:nvPr/>
          </p:nvSpPr>
          <p:spPr bwMode="auto">
            <a:xfrm>
              <a:off x="2832" y="624"/>
              <a:ext cx="0" cy="1776"/>
            </a:xfrm>
            <a:prstGeom prst="line">
              <a:avLst/>
            </a:prstGeom>
            <a:noFill/>
            <a:ln w="31750">
              <a:solidFill>
                <a:srgbClr val="99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AutoShape 5"/>
            <p:cNvSpPr>
              <a:spLocks noChangeArrowheads="1"/>
            </p:cNvSpPr>
            <p:nvPr/>
          </p:nvSpPr>
          <p:spPr bwMode="auto">
            <a:xfrm rot="5400000">
              <a:off x="2784" y="2208"/>
              <a:ext cx="96" cy="384"/>
            </a:xfrm>
            <a:prstGeom prst="flowChartCollate">
              <a:avLst/>
            </a:prstGeom>
            <a:solidFill>
              <a:srgbClr val="990000"/>
            </a:soli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Line 6"/>
            <p:cNvSpPr>
              <a:spLocks noChangeShapeType="1"/>
            </p:cNvSpPr>
            <p:nvPr/>
          </p:nvSpPr>
          <p:spPr bwMode="auto">
            <a:xfrm>
              <a:off x="2112" y="1680"/>
              <a:ext cx="1440" cy="0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AutoShape 7"/>
            <p:cNvSpPr>
              <a:spLocks noChangeArrowheads="1"/>
            </p:cNvSpPr>
            <p:nvPr/>
          </p:nvSpPr>
          <p:spPr bwMode="auto">
            <a:xfrm>
              <a:off x="2736" y="528"/>
              <a:ext cx="192" cy="288"/>
            </a:xfrm>
            <a:prstGeom prst="curvedRightArrow">
              <a:avLst>
                <a:gd name="adj1" fmla="val 30000"/>
                <a:gd name="adj2" fmla="val 60000"/>
                <a:gd name="adj3" fmla="val 33333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Line 8"/>
            <p:cNvSpPr>
              <a:spLocks noChangeShapeType="1"/>
            </p:cNvSpPr>
            <p:nvPr/>
          </p:nvSpPr>
          <p:spPr bwMode="auto">
            <a:xfrm>
              <a:off x="1584" y="1872"/>
              <a:ext cx="1728" cy="0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Line 9"/>
            <p:cNvSpPr>
              <a:spLocks noChangeShapeType="1"/>
            </p:cNvSpPr>
            <p:nvPr/>
          </p:nvSpPr>
          <p:spPr bwMode="auto">
            <a:xfrm flipH="1">
              <a:off x="2400" y="1872"/>
              <a:ext cx="912" cy="144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Line 10"/>
            <p:cNvSpPr>
              <a:spLocks noChangeShapeType="1"/>
            </p:cNvSpPr>
            <p:nvPr/>
          </p:nvSpPr>
          <p:spPr bwMode="auto">
            <a:xfrm>
              <a:off x="2400" y="2016"/>
              <a:ext cx="912" cy="48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Line 11"/>
            <p:cNvSpPr>
              <a:spLocks noChangeShapeType="1"/>
            </p:cNvSpPr>
            <p:nvPr/>
          </p:nvSpPr>
          <p:spPr bwMode="auto">
            <a:xfrm flipH="1">
              <a:off x="2400" y="2064"/>
              <a:ext cx="912" cy="144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Line 12"/>
            <p:cNvSpPr>
              <a:spLocks noChangeShapeType="1"/>
            </p:cNvSpPr>
            <p:nvPr/>
          </p:nvSpPr>
          <p:spPr bwMode="auto">
            <a:xfrm>
              <a:off x="2400" y="2208"/>
              <a:ext cx="1680" cy="0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Line 13"/>
            <p:cNvSpPr>
              <a:spLocks noChangeShapeType="1"/>
            </p:cNvSpPr>
            <p:nvPr/>
          </p:nvSpPr>
          <p:spPr bwMode="auto">
            <a:xfrm>
              <a:off x="1200" y="1872"/>
              <a:ext cx="28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Line 14"/>
            <p:cNvSpPr>
              <a:spLocks noChangeShapeType="1"/>
            </p:cNvSpPr>
            <p:nvPr/>
          </p:nvSpPr>
          <p:spPr bwMode="auto">
            <a:xfrm>
              <a:off x="4176" y="2208"/>
              <a:ext cx="28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6" name="Group 16"/>
          <p:cNvGrpSpPr>
            <a:grpSpLocks/>
          </p:cNvGrpSpPr>
          <p:nvPr/>
        </p:nvGrpSpPr>
        <p:grpSpPr bwMode="auto">
          <a:xfrm>
            <a:off x="3201987" y="4267200"/>
            <a:ext cx="2633663" cy="2154238"/>
            <a:chOff x="2017" y="2448"/>
            <a:chExt cx="1659" cy="1357"/>
          </a:xfrm>
        </p:grpSpPr>
        <p:sp>
          <p:nvSpPr>
            <p:cNvPr id="57" name="Text Box 17"/>
            <p:cNvSpPr txBox="1">
              <a:spLocks noChangeArrowheads="1"/>
            </p:cNvSpPr>
            <p:nvPr/>
          </p:nvSpPr>
          <p:spPr bwMode="auto">
            <a:xfrm>
              <a:off x="2017" y="2448"/>
              <a:ext cx="1659" cy="1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800" b="1" dirty="0">
                  <a:latin typeface="Arial" pitchFamily="34" charset="0"/>
                  <a:cs typeface="Arial" pitchFamily="34" charset="0"/>
                </a:rPr>
                <a:t>Old</a:t>
              </a:r>
            </a:p>
            <a:p>
              <a:pPr algn="ctr"/>
              <a:endParaRPr lang="en-US" sz="1000" dirty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3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kmol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ONCB</a:t>
              </a: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43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kmol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Ammonia</a:t>
              </a: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100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kmol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Water</a:t>
              </a: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V = 3.25 m</a:t>
              </a:r>
              <a:r>
                <a:rPr lang="en-US" sz="2400" baseline="30000" dirty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58" name="Line 18"/>
            <p:cNvSpPr>
              <a:spLocks noChangeShapeType="1"/>
            </p:cNvSpPr>
            <p:nvPr/>
          </p:nvSpPr>
          <p:spPr bwMode="auto">
            <a:xfrm>
              <a:off x="2160" y="2736"/>
              <a:ext cx="1392" cy="0"/>
            </a:xfrm>
            <a:prstGeom prst="line">
              <a:avLst/>
            </a:prstGeom>
            <a:noFill/>
            <a:ln w="25400">
              <a:solidFill>
                <a:srgbClr val="3399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1553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Same </a:t>
            </a:r>
            <a:r>
              <a:rPr lang="en-US" dirty="0" err="1" smtClean="0"/>
              <a:t>Nitroanline</a:t>
            </a:r>
            <a:r>
              <a:rPr lang="en-US" dirty="0" smtClean="0"/>
              <a:t> Synthesis Reaction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28" name="Text Box 2"/>
          <p:cNvSpPr txBox="1">
            <a:spLocks noChangeArrowheads="1"/>
          </p:cNvSpPr>
          <p:nvPr/>
        </p:nvSpPr>
        <p:spPr bwMode="auto">
          <a:xfrm>
            <a:off x="304800" y="4619166"/>
            <a:ext cx="8610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pitchFamily="34" charset="0"/>
                <a:cs typeface="Arial" pitchFamily="34" charset="0"/>
              </a:rPr>
              <a:t>Batch Reactor, 24 hour reaction time</a:t>
            </a:r>
          </a:p>
          <a:p>
            <a:pPr algn="ctr"/>
            <a:endParaRPr lang="en-US" sz="3200" b="1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b="1">
                <a:latin typeface="Arial" pitchFamily="34" charset="0"/>
                <a:cs typeface="Arial" pitchFamily="34" charset="0"/>
              </a:rPr>
              <a:t>Management said:</a:t>
            </a:r>
            <a:r>
              <a:rPr lang="en-US" sz="3200" b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TRIPLE PRODUCTION</a:t>
            </a:r>
          </a:p>
        </p:txBody>
      </p:sp>
      <p:grpSp>
        <p:nvGrpSpPr>
          <p:cNvPr id="29" name="Group 25"/>
          <p:cNvGrpSpPr>
            <a:grpSpLocks/>
          </p:cNvGrpSpPr>
          <p:nvPr/>
        </p:nvGrpSpPr>
        <p:grpSpPr bwMode="auto">
          <a:xfrm>
            <a:off x="457200" y="1549386"/>
            <a:ext cx="8223250" cy="2703513"/>
            <a:chOff x="288" y="528"/>
            <a:chExt cx="5180" cy="1703"/>
          </a:xfrm>
        </p:grpSpPr>
        <p:grpSp>
          <p:nvGrpSpPr>
            <p:cNvPr id="30" name="Group 3"/>
            <p:cNvGrpSpPr>
              <a:grpSpLocks/>
            </p:cNvGrpSpPr>
            <p:nvPr/>
          </p:nvGrpSpPr>
          <p:grpSpPr bwMode="auto">
            <a:xfrm>
              <a:off x="3120" y="576"/>
              <a:ext cx="1237" cy="1109"/>
              <a:chOff x="1728" y="432"/>
              <a:chExt cx="1237" cy="1109"/>
            </a:xfrm>
          </p:grpSpPr>
          <p:grpSp>
            <p:nvGrpSpPr>
              <p:cNvPr id="59" name="Group 4"/>
              <p:cNvGrpSpPr>
                <a:grpSpLocks/>
              </p:cNvGrpSpPr>
              <p:nvPr/>
            </p:nvGrpSpPr>
            <p:grpSpPr bwMode="auto">
              <a:xfrm>
                <a:off x="1728" y="672"/>
                <a:ext cx="864" cy="869"/>
                <a:chOff x="768" y="768"/>
                <a:chExt cx="864" cy="869"/>
              </a:xfrm>
            </p:grpSpPr>
            <p:sp>
              <p:nvSpPr>
                <p:cNvPr id="62" name="AutoShape 5"/>
                <p:cNvSpPr>
                  <a:spLocks noChangeArrowheads="1"/>
                </p:cNvSpPr>
                <p:nvPr/>
              </p:nvSpPr>
              <p:spPr bwMode="auto">
                <a:xfrm rot="1800000">
                  <a:off x="768" y="1056"/>
                  <a:ext cx="672" cy="581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noFill/>
                <a:ln w="31750">
                  <a:solidFill>
                    <a:srgbClr val="99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3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1104" y="768"/>
                  <a:ext cx="0" cy="240"/>
                </a:xfrm>
                <a:prstGeom prst="line">
                  <a:avLst/>
                </a:prstGeom>
                <a:noFill/>
                <a:ln w="31750">
                  <a:solidFill>
                    <a:srgbClr val="99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4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1392" y="1008"/>
                  <a:ext cx="240" cy="192"/>
                </a:xfrm>
                <a:prstGeom prst="line">
                  <a:avLst/>
                </a:prstGeom>
                <a:noFill/>
                <a:ln w="31750">
                  <a:solidFill>
                    <a:srgbClr val="99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0" name="Text Box 8"/>
              <p:cNvSpPr txBox="1">
                <a:spLocks noChangeArrowheads="1"/>
              </p:cNvSpPr>
              <p:nvPr/>
            </p:nvSpPr>
            <p:spPr bwMode="auto">
              <a:xfrm>
                <a:off x="1968" y="432"/>
                <a:ext cx="47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NO</a:t>
                </a:r>
                <a:r>
                  <a:rPr lang="en-US" sz="2400" baseline="-250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61" name="Text Box 9"/>
              <p:cNvSpPr txBox="1">
                <a:spLocks noChangeArrowheads="1"/>
              </p:cNvSpPr>
              <p:nvPr/>
            </p:nvSpPr>
            <p:spPr bwMode="auto">
              <a:xfrm>
                <a:off x="2496" y="672"/>
                <a:ext cx="46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NH</a:t>
                </a:r>
                <a:r>
                  <a:rPr lang="en-US" sz="2400" baseline="-250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</p:grpSp>
        <p:grpSp>
          <p:nvGrpSpPr>
            <p:cNvPr id="31" name="Group 10"/>
            <p:cNvGrpSpPr>
              <a:grpSpLocks/>
            </p:cNvGrpSpPr>
            <p:nvPr/>
          </p:nvGrpSpPr>
          <p:grpSpPr bwMode="auto">
            <a:xfrm>
              <a:off x="288" y="528"/>
              <a:ext cx="1116" cy="1109"/>
              <a:chOff x="288" y="288"/>
              <a:chExt cx="1116" cy="1109"/>
            </a:xfrm>
          </p:grpSpPr>
          <p:grpSp>
            <p:nvGrpSpPr>
              <p:cNvPr id="39" name="Group 11"/>
              <p:cNvGrpSpPr>
                <a:grpSpLocks/>
              </p:cNvGrpSpPr>
              <p:nvPr/>
            </p:nvGrpSpPr>
            <p:grpSpPr bwMode="auto">
              <a:xfrm>
                <a:off x="288" y="288"/>
                <a:ext cx="864" cy="1109"/>
                <a:chOff x="480" y="480"/>
                <a:chExt cx="864" cy="1109"/>
              </a:xfrm>
            </p:grpSpPr>
            <p:grpSp>
              <p:nvGrpSpPr>
                <p:cNvPr id="41" name="Group 12"/>
                <p:cNvGrpSpPr>
                  <a:grpSpLocks/>
                </p:cNvGrpSpPr>
                <p:nvPr/>
              </p:nvGrpSpPr>
              <p:grpSpPr bwMode="auto">
                <a:xfrm>
                  <a:off x="480" y="720"/>
                  <a:ext cx="864" cy="869"/>
                  <a:chOff x="768" y="768"/>
                  <a:chExt cx="864" cy="869"/>
                </a:xfrm>
              </p:grpSpPr>
              <p:sp>
                <p:nvSpPr>
                  <p:cNvPr id="43" name="AutoShape 13"/>
                  <p:cNvSpPr>
                    <a:spLocks noChangeArrowheads="1"/>
                  </p:cNvSpPr>
                  <p:nvPr/>
                </p:nvSpPr>
                <p:spPr bwMode="auto">
                  <a:xfrm rot="1800000">
                    <a:off x="768" y="1056"/>
                    <a:ext cx="672" cy="581"/>
                  </a:xfrm>
                  <a:prstGeom prst="hexagon">
                    <a:avLst>
                      <a:gd name="adj" fmla="val 28916"/>
                      <a:gd name="vf" fmla="val 115470"/>
                    </a:avLst>
                  </a:prstGeom>
                  <a:noFill/>
                  <a:ln w="31750">
                    <a:solidFill>
                      <a:srgbClr val="99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4" name="Line 1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04" y="768"/>
                    <a:ext cx="0" cy="240"/>
                  </a:xfrm>
                  <a:prstGeom prst="line">
                    <a:avLst/>
                  </a:prstGeom>
                  <a:noFill/>
                  <a:ln w="31750">
                    <a:solidFill>
                      <a:srgbClr val="99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5" name="Line 1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92" y="1008"/>
                    <a:ext cx="240" cy="192"/>
                  </a:xfrm>
                  <a:prstGeom prst="line">
                    <a:avLst/>
                  </a:prstGeom>
                  <a:noFill/>
                  <a:ln w="31750">
                    <a:solidFill>
                      <a:srgbClr val="99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42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720" y="480"/>
                  <a:ext cx="479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400">
                      <a:solidFill>
                        <a:srgbClr val="990000"/>
                      </a:solidFill>
                      <a:latin typeface="Arial" pitchFamily="34" charset="0"/>
                      <a:cs typeface="Arial" pitchFamily="34" charset="0"/>
                    </a:rPr>
                    <a:t>NO</a:t>
                  </a:r>
                  <a:r>
                    <a:rPr lang="en-US" sz="2400" baseline="-25000">
                      <a:solidFill>
                        <a:srgbClr val="990000"/>
                      </a:solidFill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</p:grpSp>
          <p:sp>
            <p:nvSpPr>
              <p:cNvPr id="40" name="Text Box 17"/>
              <p:cNvSpPr txBox="1">
                <a:spLocks noChangeArrowheads="1"/>
              </p:cNvSpPr>
              <p:nvPr/>
            </p:nvSpPr>
            <p:spPr bwMode="auto">
              <a:xfrm>
                <a:off x="1104" y="576"/>
                <a:ext cx="300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Cl</a:t>
                </a:r>
              </a:p>
            </p:txBody>
          </p:sp>
        </p:grpSp>
        <p:sp>
          <p:nvSpPr>
            <p:cNvPr id="32" name="Text Box 18"/>
            <p:cNvSpPr txBox="1">
              <a:spLocks noChangeArrowheads="1"/>
            </p:cNvSpPr>
            <p:nvPr/>
          </p:nvSpPr>
          <p:spPr bwMode="auto">
            <a:xfrm>
              <a:off x="1296" y="1248"/>
              <a:ext cx="95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+     </a:t>
              </a:r>
              <a:r>
                <a:rPr lang="en-US" sz="24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2NH</a:t>
              </a:r>
              <a:r>
                <a:rPr lang="en-US" sz="2400" baseline="-250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33" name="Text Box 19"/>
            <p:cNvSpPr txBox="1">
              <a:spLocks noChangeArrowheads="1"/>
            </p:cNvSpPr>
            <p:nvPr/>
          </p:nvSpPr>
          <p:spPr bwMode="auto">
            <a:xfrm>
              <a:off x="4272" y="1296"/>
              <a:ext cx="103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+     </a:t>
              </a:r>
              <a:r>
                <a:rPr lang="en-US" sz="24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NH</a:t>
              </a:r>
              <a:r>
                <a:rPr lang="en-US" sz="2400" baseline="-250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24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Cl</a:t>
              </a:r>
              <a:endParaRPr lang="en-US" sz="2400" baseline="-25000">
                <a:solidFill>
                  <a:srgbClr val="99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Line 20"/>
            <p:cNvSpPr>
              <a:spLocks noChangeShapeType="1"/>
            </p:cNvSpPr>
            <p:nvPr/>
          </p:nvSpPr>
          <p:spPr bwMode="auto">
            <a:xfrm>
              <a:off x="2400" y="1392"/>
              <a:ext cx="480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Text Box 21"/>
            <p:cNvSpPr txBox="1">
              <a:spLocks noChangeArrowheads="1"/>
            </p:cNvSpPr>
            <p:nvPr/>
          </p:nvSpPr>
          <p:spPr bwMode="auto">
            <a:xfrm>
              <a:off x="336" y="1824"/>
              <a:ext cx="5132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800" dirty="0">
                  <a:latin typeface="Arial" pitchFamily="34" charset="0"/>
                  <a:cs typeface="Arial" pitchFamily="34" charset="0"/>
                </a:rPr>
                <a:t>ONCB               +      Ammonia                         </a:t>
              </a:r>
              <a:r>
                <a:rPr lang="en-US" sz="1800" dirty="0" err="1" smtClean="0">
                  <a:latin typeface="Arial" pitchFamily="34" charset="0"/>
                  <a:cs typeface="Arial" pitchFamily="34" charset="0"/>
                </a:rPr>
                <a:t>Nitroanaline</a:t>
              </a:r>
              <a:r>
                <a:rPr lang="en-US" sz="18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1800" dirty="0">
                  <a:latin typeface="Arial" pitchFamily="34" charset="0"/>
                  <a:cs typeface="Arial" pitchFamily="34" charset="0"/>
                </a:rPr>
                <a:t>+  </a:t>
              </a:r>
              <a:r>
                <a:rPr lang="en-US" sz="1800" dirty="0" smtClean="0">
                  <a:latin typeface="Arial" pitchFamily="34" charset="0"/>
                  <a:cs typeface="Arial" pitchFamily="34" charset="0"/>
                </a:rPr>
                <a:t>  Ammonium </a:t>
              </a:r>
              <a:r>
                <a:rPr lang="en-US" sz="1800" dirty="0">
                  <a:latin typeface="Arial" pitchFamily="34" charset="0"/>
                  <a:cs typeface="Arial" pitchFamily="34" charset="0"/>
                </a:rPr>
                <a:t>Chloride</a:t>
              </a:r>
            </a:p>
          </p:txBody>
        </p:sp>
        <p:sp>
          <p:nvSpPr>
            <p:cNvPr id="36" name="Line 22"/>
            <p:cNvSpPr>
              <a:spLocks noChangeShapeType="1"/>
            </p:cNvSpPr>
            <p:nvPr/>
          </p:nvSpPr>
          <p:spPr bwMode="auto">
            <a:xfrm>
              <a:off x="2448" y="1968"/>
              <a:ext cx="480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Oval 23"/>
            <p:cNvSpPr>
              <a:spLocks noChangeArrowheads="1"/>
            </p:cNvSpPr>
            <p:nvPr/>
          </p:nvSpPr>
          <p:spPr bwMode="auto">
            <a:xfrm>
              <a:off x="480" y="1200"/>
              <a:ext cx="288" cy="288"/>
            </a:xfrm>
            <a:prstGeom prst="ellips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Oval 24"/>
            <p:cNvSpPr>
              <a:spLocks noChangeArrowheads="1"/>
            </p:cNvSpPr>
            <p:nvPr/>
          </p:nvSpPr>
          <p:spPr bwMode="auto">
            <a:xfrm>
              <a:off x="3312" y="1248"/>
              <a:ext cx="288" cy="288"/>
            </a:xfrm>
            <a:prstGeom prst="ellips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81611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MBA-Style: </a:t>
            </a:r>
            <a:br>
              <a:rPr lang="en-US" dirty="0" smtClean="0"/>
            </a:br>
            <a:r>
              <a:rPr lang="en-US" dirty="0" err="1" smtClean="0"/>
              <a:t>Nitroanline</a:t>
            </a:r>
            <a:r>
              <a:rPr lang="en-US" dirty="0" smtClean="0"/>
              <a:t> Synthesis Reactor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12</a:t>
            </a:fld>
            <a:endParaRPr lang="sv-SE" dirty="0"/>
          </a:p>
        </p:txBody>
      </p:sp>
      <p:grpSp>
        <p:nvGrpSpPr>
          <p:cNvPr id="28" name="Group 16"/>
          <p:cNvGrpSpPr>
            <a:grpSpLocks/>
          </p:cNvGrpSpPr>
          <p:nvPr/>
        </p:nvGrpSpPr>
        <p:grpSpPr bwMode="auto">
          <a:xfrm>
            <a:off x="3201987" y="4267200"/>
            <a:ext cx="2633663" cy="2154238"/>
            <a:chOff x="2017" y="2448"/>
            <a:chExt cx="1659" cy="1357"/>
          </a:xfrm>
        </p:grpSpPr>
        <p:sp>
          <p:nvSpPr>
            <p:cNvPr id="29" name="Text Box 17"/>
            <p:cNvSpPr txBox="1">
              <a:spLocks noChangeArrowheads="1"/>
            </p:cNvSpPr>
            <p:nvPr/>
          </p:nvSpPr>
          <p:spPr bwMode="auto">
            <a:xfrm>
              <a:off x="2017" y="2448"/>
              <a:ext cx="1659" cy="1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800" b="1" dirty="0">
                  <a:latin typeface="Arial" pitchFamily="34" charset="0"/>
                  <a:cs typeface="Arial" pitchFamily="34" charset="0"/>
                </a:rPr>
                <a:t>New</a:t>
              </a:r>
            </a:p>
            <a:p>
              <a:pPr algn="ctr"/>
              <a:endParaRPr lang="en-US" sz="1000" dirty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9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kmol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ONCB</a:t>
              </a: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33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kmol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Ammonia</a:t>
              </a: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100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kmol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Water</a:t>
              </a: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V = 5 m</a:t>
              </a:r>
              <a:r>
                <a:rPr lang="en-US" sz="2400" baseline="30000" dirty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30" name="Line 18"/>
            <p:cNvSpPr>
              <a:spLocks noChangeShapeType="1"/>
            </p:cNvSpPr>
            <p:nvPr/>
          </p:nvSpPr>
          <p:spPr bwMode="auto">
            <a:xfrm>
              <a:off x="2160" y="2736"/>
              <a:ext cx="1392" cy="0"/>
            </a:xfrm>
            <a:prstGeom prst="line">
              <a:avLst/>
            </a:prstGeom>
            <a:noFill/>
            <a:ln w="25400">
              <a:solidFill>
                <a:srgbClr val="3399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2369363" y="1467861"/>
            <a:ext cx="4255834" cy="2749923"/>
            <a:chOff x="1200" y="528"/>
            <a:chExt cx="3264" cy="2112"/>
          </a:xfrm>
        </p:grpSpPr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3216" y="1680"/>
              <a:ext cx="336" cy="81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ectangle 21"/>
            <p:cNvSpPr>
              <a:spLocks noChangeArrowheads="1"/>
            </p:cNvSpPr>
            <p:nvPr/>
          </p:nvSpPr>
          <p:spPr bwMode="auto">
            <a:xfrm>
              <a:off x="2130" y="1680"/>
              <a:ext cx="336" cy="81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AutoShape 20"/>
            <p:cNvSpPr>
              <a:spLocks noChangeArrowheads="1"/>
            </p:cNvSpPr>
            <p:nvPr/>
          </p:nvSpPr>
          <p:spPr bwMode="auto">
            <a:xfrm>
              <a:off x="2160" y="1680"/>
              <a:ext cx="1344" cy="960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AutoShape 3"/>
            <p:cNvSpPr>
              <a:spLocks noChangeArrowheads="1"/>
            </p:cNvSpPr>
            <p:nvPr/>
          </p:nvSpPr>
          <p:spPr bwMode="auto">
            <a:xfrm>
              <a:off x="2112" y="1008"/>
              <a:ext cx="1440" cy="1632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Line 4"/>
            <p:cNvSpPr>
              <a:spLocks noChangeShapeType="1"/>
            </p:cNvSpPr>
            <p:nvPr/>
          </p:nvSpPr>
          <p:spPr bwMode="auto">
            <a:xfrm>
              <a:off x="2832" y="624"/>
              <a:ext cx="0" cy="1776"/>
            </a:xfrm>
            <a:prstGeom prst="line">
              <a:avLst/>
            </a:prstGeom>
            <a:noFill/>
            <a:ln w="31750">
              <a:solidFill>
                <a:srgbClr val="99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AutoShape 5"/>
            <p:cNvSpPr>
              <a:spLocks noChangeArrowheads="1"/>
            </p:cNvSpPr>
            <p:nvPr/>
          </p:nvSpPr>
          <p:spPr bwMode="auto">
            <a:xfrm rot="5400000">
              <a:off x="2784" y="2208"/>
              <a:ext cx="96" cy="384"/>
            </a:xfrm>
            <a:prstGeom prst="flowChartCollate">
              <a:avLst/>
            </a:prstGeom>
            <a:solidFill>
              <a:srgbClr val="990000"/>
            </a:soli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Line 6"/>
            <p:cNvSpPr>
              <a:spLocks noChangeShapeType="1"/>
            </p:cNvSpPr>
            <p:nvPr/>
          </p:nvSpPr>
          <p:spPr bwMode="auto">
            <a:xfrm>
              <a:off x="2112" y="1680"/>
              <a:ext cx="1440" cy="0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AutoShape 7"/>
            <p:cNvSpPr>
              <a:spLocks noChangeArrowheads="1"/>
            </p:cNvSpPr>
            <p:nvPr/>
          </p:nvSpPr>
          <p:spPr bwMode="auto">
            <a:xfrm>
              <a:off x="2736" y="528"/>
              <a:ext cx="192" cy="288"/>
            </a:xfrm>
            <a:prstGeom prst="curvedRightArrow">
              <a:avLst>
                <a:gd name="adj1" fmla="val 30000"/>
                <a:gd name="adj2" fmla="val 60000"/>
                <a:gd name="adj3" fmla="val 33333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Line 8"/>
            <p:cNvSpPr>
              <a:spLocks noChangeShapeType="1"/>
            </p:cNvSpPr>
            <p:nvPr/>
          </p:nvSpPr>
          <p:spPr bwMode="auto">
            <a:xfrm>
              <a:off x="1584" y="1872"/>
              <a:ext cx="1728" cy="0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Line 9"/>
            <p:cNvSpPr>
              <a:spLocks noChangeShapeType="1"/>
            </p:cNvSpPr>
            <p:nvPr/>
          </p:nvSpPr>
          <p:spPr bwMode="auto">
            <a:xfrm flipH="1">
              <a:off x="2400" y="1872"/>
              <a:ext cx="912" cy="144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Line 10"/>
            <p:cNvSpPr>
              <a:spLocks noChangeShapeType="1"/>
            </p:cNvSpPr>
            <p:nvPr/>
          </p:nvSpPr>
          <p:spPr bwMode="auto">
            <a:xfrm>
              <a:off x="2400" y="2016"/>
              <a:ext cx="912" cy="48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Line 11"/>
            <p:cNvSpPr>
              <a:spLocks noChangeShapeType="1"/>
            </p:cNvSpPr>
            <p:nvPr/>
          </p:nvSpPr>
          <p:spPr bwMode="auto">
            <a:xfrm flipH="1">
              <a:off x="2400" y="2064"/>
              <a:ext cx="912" cy="144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Line 12"/>
            <p:cNvSpPr>
              <a:spLocks noChangeShapeType="1"/>
            </p:cNvSpPr>
            <p:nvPr/>
          </p:nvSpPr>
          <p:spPr bwMode="auto">
            <a:xfrm>
              <a:off x="2400" y="2208"/>
              <a:ext cx="1680" cy="0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Line 13"/>
            <p:cNvSpPr>
              <a:spLocks noChangeShapeType="1"/>
            </p:cNvSpPr>
            <p:nvPr/>
          </p:nvSpPr>
          <p:spPr bwMode="auto">
            <a:xfrm>
              <a:off x="1200" y="1872"/>
              <a:ext cx="28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Line 14"/>
            <p:cNvSpPr>
              <a:spLocks noChangeShapeType="1"/>
            </p:cNvSpPr>
            <p:nvPr/>
          </p:nvSpPr>
          <p:spPr bwMode="auto">
            <a:xfrm>
              <a:off x="4176" y="2208"/>
              <a:ext cx="28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9201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7"/>
          <p:cNvGraphicFramePr>
            <a:graphicFrameLocks noChangeAspect="1"/>
          </p:cNvGraphicFramePr>
          <p:nvPr/>
        </p:nvGraphicFramePr>
        <p:xfrm>
          <a:off x="2514600" y="2209800"/>
          <a:ext cx="4302125" cy="179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66" name="Equation" r:id="rId3" imgW="2273040" imgH="939600" progId="Equation.3">
                  <p:embed/>
                </p:oleObj>
              </mc:Choice>
              <mc:Fallback>
                <p:oleObj name="Equation" r:id="rId3" imgW="2273040" imgH="939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09800"/>
                        <a:ext cx="4302125" cy="179228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8"/>
          <p:cNvGraphicFramePr>
            <a:graphicFrameLocks noChangeAspect="1"/>
          </p:cNvGraphicFramePr>
          <p:nvPr/>
        </p:nvGraphicFramePr>
        <p:xfrm>
          <a:off x="3505200" y="4876800"/>
          <a:ext cx="1566863" cy="165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67" name="Equation" r:id="rId5" imgW="939600" imgH="927000" progId="Equation.3">
                  <p:embed/>
                </p:oleObj>
              </mc:Choice>
              <mc:Fallback>
                <p:oleObj name="Equation" r:id="rId5" imgW="939600" imgH="927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876800"/>
                        <a:ext cx="1566863" cy="16541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ight Brace 7"/>
          <p:cNvSpPr/>
          <p:nvPr/>
        </p:nvSpPr>
        <p:spPr>
          <a:xfrm rot="16200000">
            <a:off x="3886200" y="1447800"/>
            <a:ext cx="381000" cy="1447800"/>
          </a:xfrm>
          <a:prstGeom prst="rightBrace">
            <a:avLst>
              <a:gd name="adj1" fmla="val 0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ight Brace 9"/>
          <p:cNvSpPr/>
          <p:nvPr/>
        </p:nvSpPr>
        <p:spPr>
          <a:xfrm rot="16200000">
            <a:off x="5829300" y="1333500"/>
            <a:ext cx="381000" cy="15240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3076" name="Object 10"/>
          <p:cNvGraphicFramePr>
            <a:graphicFrameLocks noChangeAspect="1"/>
          </p:cNvGraphicFramePr>
          <p:nvPr/>
        </p:nvGraphicFramePr>
        <p:xfrm>
          <a:off x="3810000" y="1371600"/>
          <a:ext cx="60007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68" name="Equation" r:id="rId7" imgW="215640" imgH="241200" progId="Equation.3">
                  <p:embed/>
                </p:oleObj>
              </mc:Choice>
              <mc:Fallback>
                <p:oleObj name="Equation" r:id="rId7" imgW="215640" imgH="241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371600"/>
                        <a:ext cx="600075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11"/>
          <p:cNvGraphicFramePr>
            <a:graphicFrameLocks noChangeAspect="1"/>
          </p:cNvGraphicFramePr>
          <p:nvPr/>
        </p:nvGraphicFramePr>
        <p:xfrm>
          <a:off x="5791200" y="1447800"/>
          <a:ext cx="4572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69" name="Equation" r:id="rId9" imgW="291960" imgH="342720" progId="Equation.3">
                  <p:embed/>
                </p:oleObj>
              </mc:Choice>
              <mc:Fallback>
                <p:oleObj name="Equation" r:id="rId9" imgW="291960" imgH="34272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447800"/>
                        <a:ext cx="457200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6660E7CC-5F58-FA4A-9B89-59129B90C816}" type="slidenum">
              <a:rPr lang="sv-SE" smtClean="0"/>
              <a:pPr/>
              <a:t>13</a:t>
            </a:fld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  <a:cs typeface="Arial" pitchFamily="34" charset="0"/>
              </a:rPr>
              <a:t>Batch </a:t>
            </a:r>
            <a:r>
              <a:rPr lang="en-US" dirty="0" smtClean="0">
                <a:solidFill>
                  <a:srgbClr val="0070C0"/>
                </a:solidFill>
                <a:cs typeface="Arial" pitchFamily="34" charset="0"/>
              </a:rPr>
              <a:t>Reactor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152400" y="2240417"/>
            <a:ext cx="8991600" cy="2971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rate of “heat removed” 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For high coolant flow rates,       , the maximum rate of heat removal 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rate of “heat generated” 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66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2650055"/>
              </p:ext>
            </p:extLst>
          </p:nvPr>
        </p:nvGraphicFramePr>
        <p:xfrm>
          <a:off x="166035" y="2572205"/>
          <a:ext cx="7839075" cy="1154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99" name="Equation" r:id="rId3" imgW="4203360" imgH="583920" progId="Equation.3">
                  <p:embed/>
                </p:oleObj>
              </mc:Choice>
              <mc:Fallback>
                <p:oleObj name="Equation" r:id="rId3" imgW="4203360" imgH="5839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035" y="2572205"/>
                        <a:ext cx="7839075" cy="1154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5697135"/>
              </p:ext>
            </p:extLst>
          </p:nvPr>
        </p:nvGraphicFramePr>
        <p:xfrm>
          <a:off x="3836988" y="4876802"/>
          <a:ext cx="4849812" cy="1514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00" name="Equation" r:id="rId5" imgW="2260440" imgH="711000" progId="Equation.3">
                  <p:embed/>
                </p:oleObj>
              </mc:Choice>
              <mc:Fallback>
                <p:oleObj name="Equation" r:id="rId5" imgW="2260440" imgH="7110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6988" y="4876802"/>
                        <a:ext cx="4849812" cy="15149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719109"/>
              </p:ext>
            </p:extLst>
          </p:nvPr>
        </p:nvGraphicFramePr>
        <p:xfrm>
          <a:off x="2895600" y="4379685"/>
          <a:ext cx="246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01" name="Equation" r:id="rId7" imgW="1066800" imgH="203200" progId="Equation.3">
                  <p:embed/>
                </p:oleObj>
              </mc:Choice>
              <mc:Fallback>
                <p:oleObj name="Equation" r:id="rId7" imgW="1066800" imgH="203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379685"/>
                        <a:ext cx="2463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z="1200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sv-SE" sz="12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66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661446"/>
              </p:ext>
            </p:extLst>
          </p:nvPr>
        </p:nvGraphicFramePr>
        <p:xfrm>
          <a:off x="3323772" y="3726317"/>
          <a:ext cx="457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02" name="Equation" r:id="rId9" imgW="215640" imgH="228600" progId="Equation.3">
                  <p:embed/>
                </p:oleObj>
              </mc:Choice>
              <mc:Fallback>
                <p:oleObj name="Equation" r:id="rId9" imgW="21564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772" y="3726317"/>
                        <a:ext cx="4572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610279"/>
              </p:ext>
            </p:extLst>
          </p:nvPr>
        </p:nvGraphicFramePr>
        <p:xfrm>
          <a:off x="3534220" y="1359582"/>
          <a:ext cx="19812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03" name="Equation" r:id="rId11" imgW="939600" imgH="469800" progId="Equation.3">
                  <p:embed/>
                </p:oleObj>
              </mc:Choice>
              <mc:Fallback>
                <p:oleObj name="Equation" r:id="rId11" imgW="939600" imgH="4698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4220" y="1359582"/>
                        <a:ext cx="19812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  <a:cs typeface="Arial" pitchFamily="34" charset="0"/>
              </a:rPr>
              <a:t>Batch </a:t>
            </a:r>
            <a:r>
              <a:rPr lang="en-US" dirty="0" smtClean="0">
                <a:solidFill>
                  <a:srgbClr val="0070C0"/>
                </a:solidFill>
                <a:cs typeface="Arial" pitchFamily="34" charset="0"/>
              </a:rPr>
              <a:t>Reactor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990600" y="1417638"/>
            <a:ext cx="7404100" cy="5867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Recall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For isothermal operation at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T = 448 K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Vary        to keep “heat removed” equal to “heat generation”</a:t>
            </a:r>
          </a:p>
        </p:txBody>
      </p:sp>
      <p:graphicFrame>
        <p:nvGraphicFramePr>
          <p:cNvPr id="265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203011"/>
              </p:ext>
            </p:extLst>
          </p:nvPr>
        </p:nvGraphicFramePr>
        <p:xfrm>
          <a:off x="2778125" y="1417638"/>
          <a:ext cx="1914525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05" name="Equation" r:id="rId4" imgW="901700" imgH="457200" progId="Equation.3">
                  <p:embed/>
                </p:oleObj>
              </mc:Choice>
              <mc:Fallback>
                <p:oleObj name="Equation" r:id="rId4" imgW="90170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125" y="1417638"/>
                        <a:ext cx="1914525" cy="1120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0944004"/>
              </p:ext>
            </p:extLst>
          </p:nvPr>
        </p:nvGraphicFramePr>
        <p:xfrm>
          <a:off x="990600" y="3243944"/>
          <a:ext cx="72390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06" name="Equation" r:id="rId6" imgW="3809880" imgH="1091880" progId="Equation.3">
                  <p:embed/>
                </p:oleObj>
              </mc:Choice>
              <mc:Fallback>
                <p:oleObj name="Equation" r:id="rId6" imgW="3809880" imgH="1091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243944"/>
                        <a:ext cx="7239000" cy="213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15</a:t>
            </a:fld>
            <a:endParaRPr lang="sv-SE"/>
          </a:p>
        </p:txBody>
      </p:sp>
      <p:graphicFrame>
        <p:nvGraphicFramePr>
          <p:cNvPr id="265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5738996"/>
              </p:ext>
            </p:extLst>
          </p:nvPr>
        </p:nvGraphicFramePr>
        <p:xfrm>
          <a:off x="1709058" y="5377544"/>
          <a:ext cx="457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07" name="Equation" r:id="rId8" imgW="215640" imgH="228600" progId="Equation.3">
                  <p:embed/>
                </p:oleObj>
              </mc:Choice>
              <mc:Fallback>
                <p:oleObj name="Equation" r:id="rId8" imgW="21564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058" y="5377544"/>
                        <a:ext cx="4572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  <a:cs typeface="Arial" pitchFamily="34" charset="0"/>
              </a:rPr>
              <a:t>Batch </a:t>
            </a:r>
            <a:r>
              <a:rPr lang="en-US" dirty="0" smtClean="0">
                <a:solidFill>
                  <a:srgbClr val="0070C0"/>
                </a:solidFill>
                <a:cs typeface="Arial" pitchFamily="34" charset="0"/>
              </a:rPr>
              <a:t>Reactor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2"/>
          <p:cNvSpPr>
            <a:spLocks noChangeArrowheads="1"/>
          </p:cNvSpPr>
          <p:nvPr/>
        </p:nvSpPr>
        <p:spPr bwMode="auto">
          <a:xfrm>
            <a:off x="3505200" y="3205163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127" name="Rectangle 3"/>
          <p:cNvSpPr>
            <a:spLocks noChangeArrowheads="1"/>
          </p:cNvSpPr>
          <p:nvPr/>
        </p:nvSpPr>
        <p:spPr bwMode="auto">
          <a:xfrm>
            <a:off x="4114800" y="3195638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057060"/>
              </p:ext>
            </p:extLst>
          </p:nvPr>
        </p:nvGraphicFramePr>
        <p:xfrm>
          <a:off x="937986" y="1869616"/>
          <a:ext cx="7748814" cy="4435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11" name="Equation" r:id="rId3" imgW="3263760" imgH="1854000" progId="Equation.3">
                  <p:embed/>
                </p:oleObj>
              </mc:Choice>
              <mc:Fallback>
                <p:oleObj name="Equation" r:id="rId3" imgW="3263760" imgH="1854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7986" y="1869616"/>
                        <a:ext cx="7748814" cy="44352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" name="TextBox 49"/>
          <p:cNvSpPr txBox="1">
            <a:spLocks noChangeArrowheads="1"/>
          </p:cNvSpPr>
          <p:nvPr/>
        </p:nvSpPr>
        <p:spPr bwMode="auto">
          <a:xfrm>
            <a:off x="2476500" y="5722939"/>
            <a:ext cx="3276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Everything is OK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Isothermal Operation for 45 minutes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2"/>
          <p:cNvSpPr>
            <a:spLocks noChangeArrowheads="1"/>
          </p:cNvSpPr>
          <p:nvPr/>
        </p:nvSpPr>
        <p:spPr bwMode="auto">
          <a:xfrm>
            <a:off x="350520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03" name="Rectangle 3"/>
          <p:cNvSpPr>
            <a:spLocks noChangeArrowheads="1"/>
          </p:cNvSpPr>
          <p:nvPr/>
        </p:nvSpPr>
        <p:spPr bwMode="auto">
          <a:xfrm>
            <a:off x="411480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715589"/>
              </p:ext>
            </p:extLst>
          </p:nvPr>
        </p:nvGraphicFramePr>
        <p:xfrm>
          <a:off x="1646229" y="1619196"/>
          <a:ext cx="5922971" cy="4302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35" name="Equation" r:id="rId3" imgW="4038480" imgH="2933640" progId="Equation.3">
                  <p:embed/>
                </p:oleObj>
              </mc:Choice>
              <mc:Fallback>
                <p:oleObj name="Equation" r:id="rId3" imgW="4038480" imgH="2933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6229" y="1619196"/>
                        <a:ext cx="5922971" cy="43026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Adiabatic Operation for 10 minutes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914400" y="5794836"/>
            <a:ext cx="3962400" cy="457200"/>
          </a:xfrm>
          <a:noFill/>
        </p:spPr>
        <p:txBody>
          <a:bodyPr/>
          <a:lstStyle/>
          <a:p>
            <a:fld id="{D61FB9F6-1502-4CB3-AEAC-0E1E42738811}" type="slidenum">
              <a:rPr lang="tr-TR" smtClean="0">
                <a:latin typeface="Arial" pitchFamily="34" charset="0"/>
                <a:cs typeface="Arial" pitchFamily="34" charset="0"/>
              </a:rPr>
              <a:pPr/>
              <a:t>18</a:t>
            </a:fld>
            <a:endParaRPr lang="tr-T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Rectangle 2"/>
          <p:cNvSpPr>
            <a:spLocks noChangeArrowheads="1"/>
          </p:cNvSpPr>
          <p:nvPr/>
        </p:nvSpPr>
        <p:spPr bwMode="auto">
          <a:xfrm>
            <a:off x="3505200" y="3205163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151" name="Rectangle 3"/>
          <p:cNvSpPr>
            <a:spLocks noChangeArrowheads="1"/>
          </p:cNvSpPr>
          <p:nvPr/>
        </p:nvSpPr>
        <p:spPr bwMode="auto">
          <a:xfrm>
            <a:off x="4114800" y="3195638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866775" y="2499186"/>
            <a:ext cx="7239000" cy="3609975"/>
            <a:chOff x="528" y="1824"/>
            <a:chExt cx="4560" cy="2274"/>
          </a:xfrm>
        </p:grpSpPr>
        <p:sp>
          <p:nvSpPr>
            <p:cNvPr id="6156" name="Rectangle 10"/>
            <p:cNvSpPr>
              <a:spLocks noChangeArrowheads="1"/>
            </p:cNvSpPr>
            <p:nvPr/>
          </p:nvSpPr>
          <p:spPr bwMode="auto">
            <a:xfrm>
              <a:off x="528" y="1824"/>
              <a:ext cx="4560" cy="22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57" name="Text Box 11"/>
            <p:cNvSpPr txBox="1">
              <a:spLocks noChangeArrowheads="1"/>
            </p:cNvSpPr>
            <p:nvPr/>
          </p:nvSpPr>
          <p:spPr bwMode="auto">
            <a:xfrm>
              <a:off x="1035" y="3741"/>
              <a:ext cx="453" cy="3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9:55</a:t>
              </a:r>
            </a:p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t = 0</a:t>
              </a:r>
            </a:p>
          </p:txBody>
        </p:sp>
        <p:sp>
          <p:nvSpPr>
            <p:cNvPr id="6158" name="Text Box 12"/>
            <p:cNvSpPr txBox="1">
              <a:spLocks noChangeArrowheads="1"/>
            </p:cNvSpPr>
            <p:nvPr/>
          </p:nvSpPr>
          <p:spPr bwMode="auto">
            <a:xfrm>
              <a:off x="1956" y="3741"/>
              <a:ext cx="774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10:40   10:50</a:t>
              </a:r>
            </a:p>
          </p:txBody>
        </p:sp>
        <p:sp>
          <p:nvSpPr>
            <p:cNvPr id="6159" name="Text Box 13"/>
            <p:cNvSpPr txBox="1">
              <a:spLocks noChangeArrowheads="1"/>
            </p:cNvSpPr>
            <p:nvPr/>
          </p:nvSpPr>
          <p:spPr bwMode="auto">
            <a:xfrm>
              <a:off x="3983" y="3741"/>
              <a:ext cx="887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midnight  12:18</a:t>
              </a:r>
            </a:p>
          </p:txBody>
        </p:sp>
        <p:sp>
          <p:nvSpPr>
            <p:cNvPr id="6160" name="Text Box 14"/>
            <p:cNvSpPr txBox="1">
              <a:spLocks noChangeArrowheads="1"/>
            </p:cNvSpPr>
            <p:nvPr/>
          </p:nvSpPr>
          <p:spPr bwMode="auto">
            <a:xfrm>
              <a:off x="1366" y="3022"/>
              <a:ext cx="674" cy="3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>
                  <a:latin typeface="Arial" pitchFamily="34" charset="0"/>
                  <a:cs typeface="Arial" pitchFamily="34" charset="0"/>
                </a:rPr>
                <a:t>Isothermal </a:t>
              </a:r>
            </a:p>
            <a:p>
              <a:pPr algn="ctr"/>
              <a:r>
                <a:rPr lang="en-US" sz="1400">
                  <a:latin typeface="Arial" pitchFamily="34" charset="0"/>
                  <a:cs typeface="Arial" pitchFamily="34" charset="0"/>
                </a:rPr>
                <a:t>Operation</a:t>
              </a:r>
            </a:p>
          </p:txBody>
        </p:sp>
        <p:sp>
          <p:nvSpPr>
            <p:cNvPr id="6161" name="Text Box 15"/>
            <p:cNvSpPr txBox="1">
              <a:spLocks noChangeArrowheads="1"/>
            </p:cNvSpPr>
            <p:nvPr/>
          </p:nvSpPr>
          <p:spPr bwMode="auto">
            <a:xfrm>
              <a:off x="2863" y="2851"/>
              <a:ext cx="988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>
                  <a:latin typeface="Arial" pitchFamily="34" charset="0"/>
                  <a:cs typeface="Arial" pitchFamily="34" charset="0"/>
                </a:rPr>
                <a:t>Cooling Restored</a:t>
              </a:r>
            </a:p>
          </p:txBody>
        </p:sp>
        <p:sp>
          <p:nvSpPr>
            <p:cNvPr id="6162" name="Text Box 16"/>
            <p:cNvSpPr txBox="1">
              <a:spLocks noChangeArrowheads="1"/>
            </p:cNvSpPr>
            <p:nvPr/>
          </p:nvSpPr>
          <p:spPr bwMode="auto">
            <a:xfrm>
              <a:off x="2088" y="2894"/>
              <a:ext cx="424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>
                  <a:latin typeface="Arial" pitchFamily="34" charset="0"/>
                  <a:cs typeface="Arial" pitchFamily="34" charset="0"/>
                </a:rPr>
                <a:t>Q</a:t>
              </a:r>
              <a:r>
                <a:rPr lang="en-US" sz="1400" b="1" baseline="-25000">
                  <a:latin typeface="Arial" pitchFamily="34" charset="0"/>
                  <a:cs typeface="Arial" pitchFamily="34" charset="0"/>
                </a:rPr>
                <a:t>r</a:t>
              </a:r>
              <a:r>
                <a:rPr lang="en-US" sz="1400" b="1">
                  <a:latin typeface="Arial" pitchFamily="34" charset="0"/>
                  <a:cs typeface="Arial" pitchFamily="34" charset="0"/>
                </a:rPr>
                <a:t> = 0</a:t>
              </a:r>
            </a:p>
          </p:txBody>
        </p:sp>
        <p:grpSp>
          <p:nvGrpSpPr>
            <p:cNvPr id="3" name="Group 17"/>
            <p:cNvGrpSpPr>
              <a:grpSpLocks/>
            </p:cNvGrpSpPr>
            <p:nvPr/>
          </p:nvGrpSpPr>
          <p:grpSpPr bwMode="auto">
            <a:xfrm>
              <a:off x="1127" y="1869"/>
              <a:ext cx="3731" cy="1872"/>
              <a:chOff x="960" y="1680"/>
              <a:chExt cx="3888" cy="2016"/>
            </a:xfrm>
          </p:grpSpPr>
          <p:sp>
            <p:nvSpPr>
              <p:cNvPr id="6168" name="Line 18"/>
              <p:cNvSpPr>
                <a:spLocks noChangeShapeType="1"/>
              </p:cNvSpPr>
              <p:nvPr/>
            </p:nvSpPr>
            <p:spPr bwMode="auto">
              <a:xfrm flipV="1">
                <a:off x="1008" y="1680"/>
                <a:ext cx="0" cy="1968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69" name="Line 19"/>
              <p:cNvSpPr>
                <a:spLocks noChangeShapeType="1"/>
              </p:cNvSpPr>
              <p:nvPr/>
            </p:nvSpPr>
            <p:spPr bwMode="auto">
              <a:xfrm>
                <a:off x="1008" y="3648"/>
                <a:ext cx="384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" name="Group 20"/>
              <p:cNvGrpSpPr>
                <a:grpSpLocks/>
              </p:cNvGrpSpPr>
              <p:nvPr/>
            </p:nvGrpSpPr>
            <p:grpSpPr bwMode="auto">
              <a:xfrm>
                <a:off x="1008" y="1872"/>
                <a:ext cx="3120" cy="1776"/>
                <a:chOff x="1008" y="1872"/>
                <a:chExt cx="3120" cy="1776"/>
              </a:xfrm>
            </p:grpSpPr>
            <p:grpSp>
              <p:nvGrpSpPr>
                <p:cNvPr id="5" name="Group 21"/>
                <p:cNvGrpSpPr>
                  <a:grpSpLocks/>
                </p:cNvGrpSpPr>
                <p:nvPr/>
              </p:nvGrpSpPr>
              <p:grpSpPr bwMode="auto">
                <a:xfrm>
                  <a:off x="1200" y="1872"/>
                  <a:ext cx="2928" cy="1392"/>
                  <a:chOff x="1152" y="1776"/>
                  <a:chExt cx="2928" cy="1392"/>
                </a:xfrm>
              </p:grpSpPr>
              <p:sp>
                <p:nvSpPr>
                  <p:cNvPr id="6183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1152" y="3168"/>
                    <a:ext cx="816" cy="0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184" name="Line 2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968" y="2976"/>
                    <a:ext cx="336" cy="192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185" name="Line 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04" y="2832"/>
                    <a:ext cx="1392" cy="144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186" name="Line 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080" y="1776"/>
                    <a:ext cx="0" cy="768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187" name="Freeform 26"/>
                  <p:cNvSpPr>
                    <a:spLocks/>
                  </p:cNvSpPr>
                  <p:nvPr/>
                </p:nvSpPr>
                <p:spPr bwMode="auto">
                  <a:xfrm>
                    <a:off x="3696" y="2544"/>
                    <a:ext cx="384" cy="288"/>
                  </a:xfrm>
                  <a:custGeom>
                    <a:avLst/>
                    <a:gdLst>
                      <a:gd name="T0" fmla="*/ 0 w 384"/>
                      <a:gd name="T1" fmla="*/ 288 h 288"/>
                      <a:gd name="T2" fmla="*/ 192 w 384"/>
                      <a:gd name="T3" fmla="*/ 240 h 288"/>
                      <a:gd name="T4" fmla="*/ 288 w 384"/>
                      <a:gd name="T5" fmla="*/ 192 h 288"/>
                      <a:gd name="T6" fmla="*/ 351 w 384"/>
                      <a:gd name="T7" fmla="*/ 90 h 288"/>
                      <a:gd name="T8" fmla="*/ 384 w 384"/>
                      <a:gd name="T9" fmla="*/ 0 h 28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84"/>
                      <a:gd name="T16" fmla="*/ 0 h 288"/>
                      <a:gd name="T17" fmla="*/ 384 w 384"/>
                      <a:gd name="T18" fmla="*/ 288 h 288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84" h="288">
                        <a:moveTo>
                          <a:pt x="0" y="288"/>
                        </a:moveTo>
                        <a:cubicBezTo>
                          <a:pt x="72" y="272"/>
                          <a:pt x="144" y="256"/>
                          <a:pt x="192" y="240"/>
                        </a:cubicBezTo>
                        <a:cubicBezTo>
                          <a:pt x="240" y="224"/>
                          <a:pt x="262" y="217"/>
                          <a:pt x="288" y="192"/>
                        </a:cubicBezTo>
                        <a:cubicBezTo>
                          <a:pt x="314" y="167"/>
                          <a:pt x="335" y="122"/>
                          <a:pt x="351" y="90"/>
                        </a:cubicBezTo>
                        <a:cubicBezTo>
                          <a:pt x="367" y="58"/>
                          <a:pt x="377" y="19"/>
                          <a:pt x="384" y="0"/>
                        </a:cubicBezTo>
                      </a:path>
                    </a:pathLst>
                  </a:custGeom>
                  <a:solidFill>
                    <a:srgbClr val="FFFFFF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6182" name="Freeform 27"/>
                <p:cNvSpPr>
                  <a:spLocks/>
                </p:cNvSpPr>
                <p:nvPr/>
              </p:nvSpPr>
              <p:spPr bwMode="auto">
                <a:xfrm>
                  <a:off x="1008" y="3248"/>
                  <a:ext cx="192" cy="400"/>
                </a:xfrm>
                <a:custGeom>
                  <a:avLst/>
                  <a:gdLst>
                    <a:gd name="T0" fmla="*/ 0 w 192"/>
                    <a:gd name="T1" fmla="*/ 400 h 400"/>
                    <a:gd name="T2" fmla="*/ 48 w 192"/>
                    <a:gd name="T3" fmla="*/ 64 h 400"/>
                    <a:gd name="T4" fmla="*/ 192 w 192"/>
                    <a:gd name="T5" fmla="*/ 16 h 400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00"/>
                    <a:gd name="T11" fmla="*/ 192 w 192"/>
                    <a:gd name="T12" fmla="*/ 400 h 4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00">
                      <a:moveTo>
                        <a:pt x="0" y="400"/>
                      </a:moveTo>
                      <a:cubicBezTo>
                        <a:pt x="8" y="264"/>
                        <a:pt x="16" y="128"/>
                        <a:pt x="48" y="64"/>
                      </a:cubicBezTo>
                      <a:cubicBezTo>
                        <a:pt x="80" y="0"/>
                        <a:pt x="176" y="16"/>
                        <a:pt x="192" y="16"/>
                      </a:cubicBezTo>
                    </a:path>
                  </a:pathLst>
                </a:custGeom>
                <a:solidFill>
                  <a:srgbClr val="FFFFFF"/>
                </a:solidFill>
                <a:ln w="222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171" name="Line 28"/>
              <p:cNvSpPr>
                <a:spLocks noChangeShapeType="1"/>
              </p:cNvSpPr>
              <p:nvPr/>
            </p:nvSpPr>
            <p:spPr bwMode="auto">
              <a:xfrm>
                <a:off x="2016" y="3600"/>
                <a:ext cx="0" cy="9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2" name="Line 29"/>
              <p:cNvSpPr>
                <a:spLocks noChangeShapeType="1"/>
              </p:cNvSpPr>
              <p:nvPr/>
            </p:nvSpPr>
            <p:spPr bwMode="auto">
              <a:xfrm>
                <a:off x="2352" y="3600"/>
                <a:ext cx="0" cy="9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3" name="Line 30"/>
              <p:cNvSpPr>
                <a:spLocks noChangeShapeType="1"/>
              </p:cNvSpPr>
              <p:nvPr/>
            </p:nvSpPr>
            <p:spPr bwMode="auto">
              <a:xfrm>
                <a:off x="1008" y="3600"/>
                <a:ext cx="0" cy="9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4" name="Line 31"/>
              <p:cNvSpPr>
                <a:spLocks noChangeShapeType="1"/>
              </p:cNvSpPr>
              <p:nvPr/>
            </p:nvSpPr>
            <p:spPr bwMode="auto">
              <a:xfrm>
                <a:off x="4224" y="3600"/>
                <a:ext cx="0" cy="9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5" name="Line 32"/>
              <p:cNvSpPr>
                <a:spLocks noChangeShapeType="1"/>
              </p:cNvSpPr>
              <p:nvPr/>
            </p:nvSpPr>
            <p:spPr bwMode="auto">
              <a:xfrm>
                <a:off x="4560" y="3600"/>
                <a:ext cx="0" cy="9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6" name="Line 33"/>
              <p:cNvSpPr>
                <a:spLocks noChangeShapeType="1"/>
              </p:cNvSpPr>
              <p:nvPr/>
            </p:nvSpPr>
            <p:spPr bwMode="auto">
              <a:xfrm>
                <a:off x="2016" y="3024"/>
                <a:ext cx="0" cy="384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7" name="Line 34"/>
              <p:cNvSpPr>
                <a:spLocks noChangeShapeType="1"/>
              </p:cNvSpPr>
              <p:nvPr/>
            </p:nvSpPr>
            <p:spPr bwMode="auto">
              <a:xfrm>
                <a:off x="2352" y="2928"/>
                <a:ext cx="0" cy="384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8" name="Line 35"/>
              <p:cNvSpPr>
                <a:spLocks noChangeShapeType="1"/>
              </p:cNvSpPr>
              <p:nvPr/>
            </p:nvSpPr>
            <p:spPr bwMode="auto">
              <a:xfrm>
                <a:off x="960" y="3264"/>
                <a:ext cx="96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9" name="Line 36"/>
              <p:cNvSpPr>
                <a:spLocks noChangeShapeType="1"/>
              </p:cNvSpPr>
              <p:nvPr/>
            </p:nvSpPr>
            <p:spPr bwMode="auto">
              <a:xfrm>
                <a:off x="960" y="3072"/>
                <a:ext cx="96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80" name="Line 37"/>
              <p:cNvSpPr>
                <a:spLocks noChangeShapeType="1"/>
              </p:cNvSpPr>
              <p:nvPr/>
            </p:nvSpPr>
            <p:spPr bwMode="auto">
              <a:xfrm>
                <a:off x="960" y="2208"/>
                <a:ext cx="96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164" name="Text Box 38"/>
            <p:cNvSpPr txBox="1">
              <a:spLocks noChangeArrowheads="1"/>
            </p:cNvSpPr>
            <p:nvPr/>
          </p:nvSpPr>
          <p:spPr bwMode="auto">
            <a:xfrm>
              <a:off x="850" y="3072"/>
              <a:ext cx="304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200</a:t>
              </a:r>
            </a:p>
          </p:txBody>
        </p:sp>
        <p:sp>
          <p:nvSpPr>
            <p:cNvPr id="6165" name="Text Box 39"/>
            <p:cNvSpPr txBox="1">
              <a:spLocks noChangeArrowheads="1"/>
            </p:cNvSpPr>
            <p:nvPr/>
          </p:nvSpPr>
          <p:spPr bwMode="auto">
            <a:xfrm>
              <a:off x="850" y="3251"/>
              <a:ext cx="304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175</a:t>
              </a:r>
            </a:p>
          </p:txBody>
        </p:sp>
        <p:sp>
          <p:nvSpPr>
            <p:cNvPr id="6166" name="Text Box 40"/>
            <p:cNvSpPr txBox="1">
              <a:spLocks noChangeArrowheads="1"/>
            </p:cNvSpPr>
            <p:nvPr/>
          </p:nvSpPr>
          <p:spPr bwMode="auto">
            <a:xfrm>
              <a:off x="850" y="2270"/>
              <a:ext cx="304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400</a:t>
              </a:r>
            </a:p>
          </p:txBody>
        </p:sp>
        <p:sp>
          <p:nvSpPr>
            <p:cNvPr id="6167" name="Text Box 41"/>
            <p:cNvSpPr txBox="1">
              <a:spLocks noChangeArrowheads="1"/>
            </p:cNvSpPr>
            <p:nvPr/>
          </p:nvSpPr>
          <p:spPr bwMode="auto">
            <a:xfrm rot="16200000">
              <a:off x="124" y="2640"/>
              <a:ext cx="1131" cy="23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latin typeface="Arial" pitchFamily="34" charset="0"/>
                  <a:cs typeface="Arial" pitchFamily="34" charset="0"/>
                </a:rPr>
                <a:t>Temperature </a:t>
              </a:r>
              <a:r>
                <a:rPr lang="en-US" sz="1800" baseline="30000"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180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</p:grpSp>
      <p:sp>
        <p:nvSpPr>
          <p:cNvPr id="6154" name="Text Box 44"/>
          <p:cNvSpPr txBox="1">
            <a:spLocks noChangeArrowheads="1"/>
          </p:cNvSpPr>
          <p:nvPr/>
        </p:nvSpPr>
        <p:spPr bwMode="auto">
          <a:xfrm>
            <a:off x="5029200" y="4896311"/>
            <a:ext cx="65915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fuse</a:t>
            </a:r>
          </a:p>
        </p:txBody>
      </p:sp>
      <p:sp>
        <p:nvSpPr>
          <p:cNvPr id="6155" name="AutoShape 45"/>
          <p:cNvSpPr>
            <a:spLocks/>
          </p:cNvSpPr>
          <p:nvPr/>
        </p:nvSpPr>
        <p:spPr bwMode="auto">
          <a:xfrm rot="5400000">
            <a:off x="5181600" y="3753311"/>
            <a:ext cx="304800" cy="2133600"/>
          </a:xfrm>
          <a:prstGeom prst="rightBrace">
            <a:avLst>
              <a:gd name="adj1" fmla="val 58333"/>
              <a:gd name="adj2" fmla="val 50000"/>
            </a:avLst>
          </a:prstGeom>
          <a:noFill/>
          <a:ln w="1905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146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094656"/>
              </p:ext>
            </p:extLst>
          </p:nvPr>
        </p:nvGraphicFramePr>
        <p:xfrm>
          <a:off x="2291068" y="1417638"/>
          <a:ext cx="4142763" cy="1057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59" name="Equation" r:id="rId3" imgW="3085920" imgH="787320" progId="Equation.3">
                  <p:embed/>
                </p:oleObj>
              </mc:Choice>
              <mc:Fallback>
                <p:oleObj name="Equation" r:id="rId3" imgW="3085920" imgH="787320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1068" y="1417638"/>
                        <a:ext cx="4142763" cy="10571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Temperature-Time trajectory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2"/>
          <p:cNvSpPr>
            <a:spLocks noChangeArrowheads="1"/>
          </p:cNvSpPr>
          <p:nvPr/>
        </p:nvSpPr>
        <p:spPr bwMode="auto">
          <a:xfrm>
            <a:off x="3505200" y="3205163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5" name="Rectangle 3"/>
          <p:cNvSpPr>
            <a:spLocks noChangeArrowheads="1"/>
          </p:cNvSpPr>
          <p:nvPr/>
        </p:nvSpPr>
        <p:spPr bwMode="auto">
          <a:xfrm>
            <a:off x="4114800" y="3195638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17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2006203"/>
              </p:ext>
            </p:extLst>
          </p:nvPr>
        </p:nvGraphicFramePr>
        <p:xfrm>
          <a:off x="2743200" y="3276600"/>
          <a:ext cx="4243388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83" name="Equation" r:id="rId3" imgW="1930320" imgH="1295280" progId="Equation.3">
                  <p:embed/>
                </p:oleObj>
              </mc:Choice>
              <mc:Fallback>
                <p:oleObj name="Equation" r:id="rId3" imgW="1930320" imgH="12952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276600"/>
                        <a:ext cx="4243388" cy="281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7" name="TextBox 8"/>
          <p:cNvSpPr txBox="1">
            <a:spLocks noChangeArrowheads="1"/>
          </p:cNvSpPr>
          <p:nvPr/>
        </p:nvSpPr>
        <p:spPr bwMode="auto">
          <a:xfrm>
            <a:off x="489857" y="1443038"/>
            <a:ext cx="8316686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228600"/>
            <a:r>
              <a:rPr lang="en-US" sz="2000" dirty="0">
                <a:latin typeface="Arial" pitchFamily="34" charset="0"/>
                <a:cs typeface="Arial" pitchFamily="34" charset="0"/>
              </a:rPr>
              <a:t>The pressure relief disk should have ruptured when the temperature reached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265°C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(ca. 700 psi) but it did not.</a:t>
            </a:r>
          </a:p>
          <a:p>
            <a:pPr indent="228600"/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indent="228600"/>
            <a:r>
              <a:rPr lang="en-US" sz="2000" dirty="0">
                <a:latin typeface="Arial" pitchFamily="34" charset="0"/>
                <a:cs typeface="Arial" pitchFamily="34" charset="0"/>
              </a:rPr>
              <a:t>If the disk had ruptured, the maximum mass flow rate out of 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reactor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would have been 830 kg/min (2-in orifice to 1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8" name="TextBox 8"/>
          <p:cNvSpPr txBox="1">
            <a:spLocks noChangeArrowheads="1"/>
          </p:cNvSpPr>
          <p:nvPr/>
        </p:nvSpPr>
        <p:spPr bwMode="auto">
          <a:xfrm>
            <a:off x="2971800" y="6096000"/>
            <a:ext cx="27432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28600">
              <a:lnSpc>
                <a:spcPct val="150000"/>
              </a:lnSpc>
            </a:pPr>
            <a:r>
              <a:rPr lang="en-US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No explosion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Rupture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74320" lvl="0" indent="-274320">
              <a:spcBef>
                <a:spcPts val="580"/>
              </a:spcBef>
              <a:defRPr/>
            </a:pPr>
            <a:r>
              <a:rPr lang="en-US" dirty="0"/>
              <a:t>Web Lecture </a:t>
            </a:r>
            <a:r>
              <a:rPr lang="en-US" dirty="0" smtClean="0"/>
              <a:t>25</a:t>
            </a:r>
            <a:br>
              <a:rPr lang="en-US" dirty="0" smtClean="0"/>
            </a:br>
            <a:r>
              <a:rPr lang="en-US" dirty="0" smtClean="0"/>
              <a:t>Class </a:t>
            </a:r>
            <a:r>
              <a:rPr lang="en-US" dirty="0"/>
              <a:t>Lecture </a:t>
            </a:r>
            <a:r>
              <a:rPr lang="en-US" dirty="0" smtClean="0"/>
              <a:t>21</a:t>
            </a:r>
            <a:r>
              <a:rPr lang="en-US" dirty="0"/>
              <a:t>– </a:t>
            </a:r>
            <a:r>
              <a:rPr lang="en-US" dirty="0" smtClean="0"/>
              <a:t>4/2/2013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CSI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Ammonium Nitrate Explosion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Monsanto Explosion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T2 Laboratories Explosion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4551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All the following three things must have occurred for the explosion to happen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20</a:t>
            </a:fld>
            <a:endParaRPr lang="sv-SE"/>
          </a:p>
        </p:txBody>
      </p:sp>
      <p:sp>
        <p:nvSpPr>
          <p:cNvPr id="27" name="Content Placeholder 2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1. Tripled Production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2. Heat Exchange Failure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3.Relief Valve Failure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694023" y="2722299"/>
            <a:ext cx="1899304" cy="1288381"/>
            <a:chOff x="7181882" y="3662001"/>
            <a:chExt cx="1899304" cy="1288381"/>
          </a:xfrm>
        </p:grpSpPr>
        <p:grpSp>
          <p:nvGrpSpPr>
            <p:cNvPr id="6" name="Group 23"/>
            <p:cNvGrpSpPr>
              <a:grpSpLocks/>
            </p:cNvGrpSpPr>
            <p:nvPr/>
          </p:nvGrpSpPr>
          <p:grpSpPr bwMode="auto">
            <a:xfrm>
              <a:off x="8032738" y="3662001"/>
              <a:ext cx="1048448" cy="1288381"/>
              <a:chOff x="1974" y="528"/>
              <a:chExt cx="2490" cy="2112"/>
            </a:xfrm>
          </p:grpSpPr>
          <p:sp>
            <p:nvSpPr>
              <p:cNvPr id="11" name="Rectangle 22"/>
              <p:cNvSpPr>
                <a:spLocks noChangeArrowheads="1"/>
              </p:cNvSpPr>
              <p:nvPr/>
            </p:nvSpPr>
            <p:spPr bwMode="auto">
              <a:xfrm>
                <a:off x="3216" y="1680"/>
                <a:ext cx="336" cy="81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rgbClr val="FFFF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21"/>
              <p:cNvSpPr>
                <a:spLocks noChangeArrowheads="1"/>
              </p:cNvSpPr>
              <p:nvPr/>
            </p:nvSpPr>
            <p:spPr bwMode="auto">
              <a:xfrm>
                <a:off x="2130" y="1680"/>
                <a:ext cx="336" cy="81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rgbClr val="FFFF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AutoShape 20"/>
              <p:cNvSpPr>
                <a:spLocks noChangeArrowheads="1"/>
              </p:cNvSpPr>
              <p:nvPr/>
            </p:nvSpPr>
            <p:spPr bwMode="auto">
              <a:xfrm>
                <a:off x="2160" y="1680"/>
                <a:ext cx="1344" cy="960"/>
              </a:xfrm>
              <a:prstGeom prst="roundRect">
                <a:avLst>
                  <a:gd name="adj" fmla="val 16667"/>
                </a:avLst>
              </a:prstGeom>
              <a:solidFill>
                <a:srgbClr val="FFFF99"/>
              </a:solidFill>
              <a:ln w="9525">
                <a:solidFill>
                  <a:srgbClr val="FFFF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utoShape 3"/>
              <p:cNvSpPr>
                <a:spLocks noChangeArrowheads="1"/>
              </p:cNvSpPr>
              <p:nvPr/>
            </p:nvSpPr>
            <p:spPr bwMode="auto">
              <a:xfrm>
                <a:off x="2112" y="1008"/>
                <a:ext cx="1440" cy="1632"/>
              </a:xfrm>
              <a:prstGeom prst="roundRect">
                <a:avLst>
                  <a:gd name="adj" fmla="val 16667"/>
                </a:avLst>
              </a:prstGeom>
              <a:noFill/>
              <a:ln w="38100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4"/>
              <p:cNvSpPr>
                <a:spLocks noChangeShapeType="1"/>
              </p:cNvSpPr>
              <p:nvPr/>
            </p:nvSpPr>
            <p:spPr bwMode="auto">
              <a:xfrm>
                <a:off x="2832" y="624"/>
                <a:ext cx="0" cy="1776"/>
              </a:xfrm>
              <a:prstGeom prst="line">
                <a:avLst/>
              </a:prstGeom>
              <a:noFill/>
              <a:ln w="31750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AutoShape 5"/>
              <p:cNvSpPr>
                <a:spLocks noChangeArrowheads="1"/>
              </p:cNvSpPr>
              <p:nvPr/>
            </p:nvSpPr>
            <p:spPr bwMode="auto">
              <a:xfrm rot="5400000">
                <a:off x="2784" y="2208"/>
                <a:ext cx="96" cy="384"/>
              </a:xfrm>
              <a:prstGeom prst="flowChartCollate">
                <a:avLst/>
              </a:prstGeom>
              <a:solidFill>
                <a:srgbClr val="990000"/>
              </a:soli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6"/>
              <p:cNvSpPr>
                <a:spLocks noChangeShapeType="1"/>
              </p:cNvSpPr>
              <p:nvPr/>
            </p:nvSpPr>
            <p:spPr bwMode="auto">
              <a:xfrm>
                <a:off x="2112" y="1680"/>
                <a:ext cx="1440" cy="0"/>
              </a:xfrm>
              <a:prstGeom prst="line">
                <a:avLst/>
              </a:prstGeom>
              <a:noFill/>
              <a:ln w="38100">
                <a:solidFill>
                  <a:srgbClr val="990000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AutoShape 7"/>
              <p:cNvSpPr>
                <a:spLocks noChangeArrowheads="1"/>
              </p:cNvSpPr>
              <p:nvPr/>
            </p:nvSpPr>
            <p:spPr bwMode="auto">
              <a:xfrm>
                <a:off x="2736" y="528"/>
                <a:ext cx="192" cy="288"/>
              </a:xfrm>
              <a:prstGeom prst="curvedRightArrow">
                <a:avLst>
                  <a:gd name="adj1" fmla="val 30000"/>
                  <a:gd name="adj2" fmla="val 60000"/>
                  <a:gd name="adj3" fmla="val 33333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8"/>
              <p:cNvSpPr>
                <a:spLocks noChangeShapeType="1"/>
              </p:cNvSpPr>
              <p:nvPr/>
            </p:nvSpPr>
            <p:spPr bwMode="auto">
              <a:xfrm>
                <a:off x="1974" y="1872"/>
                <a:ext cx="1338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Line 9"/>
              <p:cNvSpPr>
                <a:spLocks noChangeShapeType="1"/>
              </p:cNvSpPr>
              <p:nvPr/>
            </p:nvSpPr>
            <p:spPr bwMode="auto">
              <a:xfrm flipH="1">
                <a:off x="2400" y="1872"/>
                <a:ext cx="912" cy="144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0"/>
              <p:cNvSpPr>
                <a:spLocks noChangeShapeType="1"/>
              </p:cNvSpPr>
              <p:nvPr/>
            </p:nvSpPr>
            <p:spPr bwMode="auto">
              <a:xfrm>
                <a:off x="2400" y="2016"/>
                <a:ext cx="912" cy="48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11"/>
              <p:cNvSpPr>
                <a:spLocks noChangeShapeType="1"/>
              </p:cNvSpPr>
              <p:nvPr/>
            </p:nvSpPr>
            <p:spPr bwMode="auto">
              <a:xfrm flipH="1">
                <a:off x="2400" y="2064"/>
                <a:ext cx="912" cy="144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12"/>
              <p:cNvSpPr>
                <a:spLocks noChangeShapeType="1"/>
              </p:cNvSpPr>
              <p:nvPr/>
            </p:nvSpPr>
            <p:spPr bwMode="auto">
              <a:xfrm>
                <a:off x="2400" y="2208"/>
                <a:ext cx="1680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14"/>
              <p:cNvSpPr>
                <a:spLocks noChangeShapeType="1"/>
              </p:cNvSpPr>
              <p:nvPr/>
            </p:nvSpPr>
            <p:spPr bwMode="auto">
              <a:xfrm>
                <a:off x="4176" y="2208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7181882" y="4306192"/>
              <a:ext cx="678588" cy="385949"/>
              <a:chOff x="7305495" y="3547928"/>
              <a:chExt cx="1698072" cy="1144207"/>
            </a:xfrm>
          </p:grpSpPr>
          <p:sp>
            <p:nvSpPr>
              <p:cNvPr id="9" name="Arc 8"/>
              <p:cNvSpPr/>
              <p:nvPr/>
            </p:nvSpPr>
            <p:spPr>
              <a:xfrm rot="5400000">
                <a:off x="7968278" y="3651585"/>
                <a:ext cx="1138946" cy="931632"/>
              </a:xfrm>
              <a:prstGeom prst="arc">
                <a:avLst>
                  <a:gd name="adj1" fmla="val 14542614"/>
                  <a:gd name="adj2" fmla="val 208097"/>
                </a:avLst>
              </a:prstGeom>
              <a:noFill/>
              <a:ln w="50800">
                <a:solidFill>
                  <a:srgbClr val="66CCFF"/>
                </a:solidFill>
              </a:ln>
              <a:effectLst>
                <a:outerShdw blurRad="38100" dist="25400" dir="5400000" algn="t" rotWithShape="0">
                  <a:schemeClr val="bg1">
                    <a:alpha val="5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/>
            </p:nvSpPr>
            <p:spPr bwMode="auto">
              <a:xfrm>
                <a:off x="7305495" y="4692135"/>
                <a:ext cx="1233714" cy="0"/>
              </a:xfrm>
              <a:prstGeom prst="line">
                <a:avLst/>
              </a:prstGeom>
              <a:noFill/>
              <a:ln w="50800">
                <a:solidFill>
                  <a:srgbClr val="66CC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8" name="Picture 7" descr="splash-md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94383" y="4023782"/>
              <a:ext cx="561037" cy="564815"/>
            </a:xfrm>
            <a:prstGeom prst="rect">
              <a:avLst/>
            </a:prstGeom>
          </p:spPr>
        </p:pic>
      </p:grpSp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9582" y="4357805"/>
            <a:ext cx="1524000" cy="1393584"/>
          </a:xfrm>
          <a:prstGeom prst="rect">
            <a:avLst/>
          </a:prstGeom>
        </p:spPr>
      </p:pic>
      <p:grpSp>
        <p:nvGrpSpPr>
          <p:cNvPr id="28" name="Group 27"/>
          <p:cNvGrpSpPr/>
          <p:nvPr/>
        </p:nvGrpSpPr>
        <p:grpSpPr>
          <a:xfrm>
            <a:off x="5735039" y="1447800"/>
            <a:ext cx="1171485" cy="1720911"/>
            <a:chOff x="6010397" y="2215787"/>
            <a:chExt cx="1171485" cy="1720911"/>
          </a:xfrm>
        </p:grpSpPr>
        <p:sp>
          <p:nvSpPr>
            <p:cNvPr id="29" name="Rectangle 28"/>
            <p:cNvSpPr/>
            <p:nvPr/>
          </p:nvSpPr>
          <p:spPr>
            <a:xfrm>
              <a:off x="6010397" y="2215787"/>
              <a:ext cx="1103186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4000" b="1" dirty="0" smtClean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</a:rPr>
                <a:t>x</a:t>
              </a:r>
              <a:r>
                <a:rPr lang="en-US" sz="4000" b="1" cap="none" spc="0" dirty="0" smtClean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</a:rPr>
                <a:t>3!!!</a:t>
              </a:r>
              <a:endParaRPr lang="en-US" sz="4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endParaRP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6010397" y="2304586"/>
              <a:ext cx="1171485" cy="1632112"/>
              <a:chOff x="6010397" y="2304586"/>
              <a:chExt cx="1171485" cy="1632112"/>
            </a:xfrm>
          </p:grpSpPr>
          <p:sp>
            <p:nvSpPr>
              <p:cNvPr id="31" name="Rounded Rectangular Callout 30"/>
              <p:cNvSpPr/>
              <p:nvPr/>
            </p:nvSpPr>
            <p:spPr>
              <a:xfrm>
                <a:off x="6010397" y="2304586"/>
                <a:ext cx="1171485" cy="467789"/>
              </a:xfrm>
              <a:prstGeom prst="wedgeRoundRectCallou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2" name="Picture 31" descr="Man_in_Suit.svg.med.png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099141" y="2923673"/>
                <a:ext cx="355745" cy="1013025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2483689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3 – Manufacture of Fuel Additive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21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methylcyclopentadiene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manganese </a:t>
            </a:r>
            <a:r>
              <a:rPr lang="en-US" sz="2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tricarbonyl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(MCMT)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4963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>
                <a:latin typeface="Arial" pitchFamily="34" charset="0"/>
                <a:cs typeface="Arial" pitchFamily="34" charset="0"/>
              </a:rPr>
              <a:pPr/>
              <a:t>22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98500" y="152400"/>
            <a:ext cx="7988300" cy="58674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b="1" i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Production of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methylcyclopentadienyl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manganese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tricarbonyl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(MCMT). </a:t>
            </a:r>
            <a:endParaRPr lang="en-US" sz="1800" b="1" i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b="1" i="1" dirty="0" smtClean="0">
                <a:latin typeface="Arial" pitchFamily="34" charset="0"/>
                <a:cs typeface="Arial" pitchFamily="34" charset="0"/>
              </a:rPr>
              <a:t>Step 1a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Reaction between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methylcyclopentadiene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(MCP) and sodium in a solvent of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diethylene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glycol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dimethyl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ether (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diglyme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, C</a:t>
            </a:r>
            <a:r>
              <a:rPr lang="en-US" sz="1800" baseline="-25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1800" baseline="-25000" dirty="0" smtClean="0">
                <a:latin typeface="Arial" pitchFamily="34" charset="0"/>
                <a:cs typeface="Arial" pitchFamily="34" charset="0"/>
              </a:rPr>
              <a:t>14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18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) to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produce sodium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methylcyclopentadiene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and hydrogen gas: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b="1" i="1" dirty="0" smtClean="0">
                <a:latin typeface="Arial" pitchFamily="34" charset="0"/>
                <a:cs typeface="Arial" pitchFamily="34" charset="0"/>
              </a:rPr>
              <a:t>Step 1b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At the end of Step 1a, MnCl</a:t>
            </a:r>
            <a:r>
              <a:rPr lang="en-US" sz="1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is added to the reactor. It reacts with sodium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methylcyclopentadiene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to produce manganese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dimethylcyclopentadiene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and sodium chloride: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800" b="1" i="1" dirty="0" smtClean="0">
                <a:latin typeface="Arial" pitchFamily="34" charset="0"/>
                <a:cs typeface="Arial" pitchFamily="34" charset="0"/>
              </a:rPr>
              <a:t>Step 1c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 At the end of Step 1b, CO is added. The reaction between manganese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dimethylcyclopentadiene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and carbon monoxide produces the final product,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methylcyclopentadienyl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manganese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tricarbonyl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(MCMT), a fuel additive.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Picture 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67000" y="1328058"/>
            <a:ext cx="3555555" cy="774603"/>
          </a:xfrm>
          <a:prstGeom prst="rect">
            <a:avLst/>
          </a:prstGeom>
        </p:spPr>
      </p:pic>
      <p:pic>
        <p:nvPicPr>
          <p:cNvPr id="6" name="Picture 5" descr="Picture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95600" y="3048001"/>
            <a:ext cx="3568254" cy="914400"/>
          </a:xfrm>
          <a:prstGeom prst="rect">
            <a:avLst/>
          </a:prstGeom>
        </p:spPr>
      </p:pic>
      <p:pic>
        <p:nvPicPr>
          <p:cNvPr id="7" name="Picture 6" descr="Picture 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59301" y="5327728"/>
            <a:ext cx="3225397" cy="12571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>
          <a:xfrm>
            <a:off x="698500" y="444500"/>
            <a:ext cx="7988300" cy="3962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Only consider Step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u="sng" dirty="0" smtClean="0">
                <a:latin typeface="Arial" pitchFamily="34" charset="0"/>
                <a:cs typeface="Arial" pitchFamily="34" charset="0"/>
              </a:rPr>
              <a:t>Desired Reaction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u="sng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u="sng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u="sng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u="sng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u="sng" dirty="0" smtClean="0">
                <a:latin typeface="Arial" pitchFamily="34" charset="0"/>
                <a:cs typeface="Arial" pitchFamily="34" charset="0"/>
              </a:rPr>
              <a:t>Undesired Reaction of </a:t>
            </a:r>
            <a:r>
              <a:rPr lang="en-US" u="sng" dirty="0" err="1" smtClean="0">
                <a:latin typeface="Arial" pitchFamily="34" charset="0"/>
                <a:cs typeface="Arial" pitchFamily="34" charset="0"/>
              </a:rPr>
              <a:t>Dygline</a:t>
            </a:r>
            <a:endParaRPr lang="en-US" u="sng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r>
              <a:rPr lang="en-US" b="1" i="1" dirty="0" smtClean="0">
                <a:latin typeface="Arial" pitchFamily="34" charset="0"/>
                <a:cs typeface="Arial" pitchFamily="34" charset="0"/>
              </a:rPr>
              <a:t>Simplified Model</a:t>
            </a:r>
          </a:p>
          <a:p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Let A =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methycylcopentadiene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B = sodium, S = Solvent (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diglyme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), and D = H</a:t>
            </a:r>
            <a:r>
              <a:rPr lang="en-US" sz="1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These reactions are: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>
                <a:latin typeface="Arial" pitchFamily="34" charset="0"/>
                <a:cs typeface="Arial" pitchFamily="34" charset="0"/>
              </a:rPr>
              <a:pPr/>
              <a:t>23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Picture 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49773" y="1351015"/>
            <a:ext cx="3568254" cy="838095"/>
          </a:xfrm>
          <a:prstGeom prst="rect">
            <a:avLst/>
          </a:prstGeom>
        </p:spPr>
      </p:pic>
      <p:pic>
        <p:nvPicPr>
          <p:cNvPr id="4" name="Picture 3" descr="Picture 5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11692" y="2857524"/>
            <a:ext cx="6273016" cy="38095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36161" y="4707235"/>
            <a:ext cx="64643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(1) A + B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Symbol"/>
              </a:rPr>
              <a:t>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C + 1/2 D (gas)</a:t>
            </a:r>
          </a:p>
          <a:p>
            <a:pPr>
              <a:spcAft>
                <a:spcPts val="1200"/>
              </a:spcAf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(2) S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Symbol"/>
              </a:rPr>
              <a:t>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3 D (gas) + miscellaneous liquid and solid products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391351"/>
              </p:ext>
            </p:extLst>
          </p:nvPr>
        </p:nvGraphicFramePr>
        <p:xfrm>
          <a:off x="6859814" y="4775200"/>
          <a:ext cx="2122488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16" name="Equation" r:id="rId5" imgW="1460500" imgH="482600" progId="Equation.3">
                  <p:embed/>
                </p:oleObj>
              </mc:Choice>
              <mc:Fallback>
                <p:oleObj name="Equation" r:id="rId5" imgW="1460500" imgH="482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9814" y="4775200"/>
                        <a:ext cx="2122488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233667"/>
              </p:ext>
            </p:extLst>
          </p:nvPr>
        </p:nvGraphicFramePr>
        <p:xfrm>
          <a:off x="2971800" y="5715000"/>
          <a:ext cx="23050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17" name="Equation" r:id="rId7" imgW="1689100" imgH="508000" progId="Equation.3">
                  <p:embed/>
                </p:oleObj>
              </mc:Choice>
              <mc:Fallback>
                <p:oleObj name="Equation" r:id="rId7" imgW="1689100" imgH="5080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715000"/>
                        <a:ext cx="2305050" cy="693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24</a:t>
            </a:fld>
            <a:endParaRPr lang="sv-SE"/>
          </a:p>
        </p:txBody>
      </p:sp>
      <p:pic>
        <p:nvPicPr>
          <p:cNvPr id="4" name="Picture 3" descr="Picture 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4857" y="1416281"/>
            <a:ext cx="4114286" cy="3695238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3 – Manufacture of Fuel Additive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25</a:t>
            </a:fld>
            <a:endParaRPr lang="sv-SE"/>
          </a:p>
        </p:txBody>
      </p:sp>
      <p:pic>
        <p:nvPicPr>
          <p:cNvPr id="3" name="Picture 2" descr="Picture 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1417638"/>
            <a:ext cx="7098412" cy="3200000"/>
          </a:xfrm>
          <a:prstGeom prst="rect">
            <a:avLst/>
          </a:prstGeom>
        </p:spPr>
      </p:pic>
      <p:pic>
        <p:nvPicPr>
          <p:cNvPr id="4" name="Picture 3" descr="Picture 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49781" y="4942112"/>
            <a:ext cx="2095238" cy="723809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3 – Manufacture of Fuel Additive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26</a:t>
            </a:fld>
            <a:endParaRPr lang="sv-SE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1079500" y="1513100"/>
            <a:ext cx="7988300" cy="3962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b="1" dirty="0" smtClean="0">
                <a:latin typeface="Times New Roman"/>
                <a:cs typeface="Times New Roman"/>
              </a:rPr>
              <a:t>(2) Rates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r>
              <a:rPr lang="en-US" b="1" dirty="0" smtClean="0">
                <a:latin typeface="Times New Roman"/>
                <a:cs typeface="Times New Roman"/>
              </a:rPr>
              <a:t>	Laws: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r>
              <a:rPr lang="en-US" b="1" dirty="0" smtClean="0">
                <a:latin typeface="Times New Roman"/>
                <a:cs typeface="Times New Roman"/>
              </a:rPr>
              <a:t>	Net Rates: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r>
              <a:rPr lang="en-US" b="1" dirty="0" smtClean="0">
                <a:latin typeface="Times New Roman"/>
                <a:cs typeface="Times New Roman"/>
              </a:rPr>
              <a:t>(3) Stoichiometry – Liquid Phase</a:t>
            </a:r>
          </a:p>
        </p:txBody>
      </p:sp>
      <p:pic>
        <p:nvPicPr>
          <p:cNvPr id="6" name="Picture 5" descr="Picture 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2038" y="4402443"/>
            <a:ext cx="5739682" cy="1485714"/>
          </a:xfrm>
          <a:prstGeom prst="rect">
            <a:avLst/>
          </a:prstGeom>
        </p:spPr>
      </p:pic>
      <p:pic>
        <p:nvPicPr>
          <p:cNvPr id="9" name="Picture 8" descr="Picture 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32038" y="2152863"/>
            <a:ext cx="5777778" cy="1841270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3 – Manufacture of Fuel Additive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727990"/>
              </p:ext>
            </p:extLst>
          </p:nvPr>
        </p:nvGraphicFramePr>
        <p:xfrm>
          <a:off x="3359150" y="5210608"/>
          <a:ext cx="2305050" cy="693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38" name="Equation" r:id="rId3" imgW="1689100" imgH="508000" progId="Equation.3">
                  <p:embed/>
                </p:oleObj>
              </mc:Choice>
              <mc:Fallback>
                <p:oleObj name="Equation" r:id="rId3" imgW="1689100" imgH="5080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5210608"/>
                        <a:ext cx="2305050" cy="6932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27</a:t>
            </a:fld>
            <a:endParaRPr lang="sv-SE"/>
          </a:p>
        </p:txBody>
      </p:sp>
      <p:pic>
        <p:nvPicPr>
          <p:cNvPr id="5" name="Picture 4" descr="Picture 3.png"/>
          <p:cNvPicPr>
            <a:picLocks noChangeAspect="1"/>
          </p:cNvPicPr>
          <p:nvPr/>
        </p:nvPicPr>
        <p:blipFill>
          <a:blip r:embed="rId5" cstate="print"/>
          <a:srcRect t="20910"/>
          <a:stretch>
            <a:fillRect/>
          </a:stretch>
        </p:blipFill>
        <p:spPr>
          <a:xfrm>
            <a:off x="1151795" y="2226108"/>
            <a:ext cx="6857143" cy="1134884"/>
          </a:xfrm>
          <a:prstGeom prst="rect">
            <a:avLst/>
          </a:prstGeom>
        </p:spPr>
      </p:pic>
      <p:pic>
        <p:nvPicPr>
          <p:cNvPr id="6" name="Picture 5" descr="Picture 4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56557" y="3648576"/>
            <a:ext cx="6552381" cy="1092063"/>
          </a:xfrm>
          <a:prstGeom prst="rect">
            <a:avLst/>
          </a:prstGeom>
        </p:spPr>
      </p:pic>
      <p:sp>
        <p:nvSpPr>
          <p:cNvPr id="8" name="Content Placeholder 3"/>
          <p:cNvSpPr txBox="1">
            <a:spLocks/>
          </p:cNvSpPr>
          <p:nvPr/>
        </p:nvSpPr>
        <p:spPr>
          <a:xfrm>
            <a:off x="1079500" y="1807008"/>
            <a:ext cx="79883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b="1" smtClean="0">
                <a:latin typeface="Times New Roman"/>
                <a:cs typeface="Times New Roman"/>
              </a:rPr>
              <a:t>(4) </a:t>
            </a:r>
            <a:r>
              <a:rPr lang="en-US" b="1" dirty="0" smtClean="0">
                <a:latin typeface="Times New Roman"/>
                <a:cs typeface="Times New Roman"/>
              </a:rPr>
              <a:t>Energy Balance: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95414"/>
              </p:ext>
            </p:extLst>
          </p:nvPr>
        </p:nvGraphicFramePr>
        <p:xfrm>
          <a:off x="5080000" y="3608157"/>
          <a:ext cx="1333500" cy="3038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39" name="Equation" r:id="rId7" imgW="1003300" imgH="228600" progId="Equation.3">
                  <p:embed/>
                </p:oleObj>
              </mc:Choice>
              <mc:Fallback>
                <p:oleObj name="Equation" r:id="rId7" imgW="100330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0" y="3608157"/>
                        <a:ext cx="1333500" cy="3038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3 – Manufacture of Fuel Additive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28</a:t>
            </a:fld>
            <a:endParaRPr lang="sv-SE"/>
          </a:p>
        </p:txBody>
      </p:sp>
      <p:pic>
        <p:nvPicPr>
          <p:cNvPr id="3" name="Picture 2" descr="Picture 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35558" y="88899"/>
            <a:ext cx="3902349" cy="3320507"/>
          </a:xfrm>
          <a:prstGeom prst="rect">
            <a:avLst/>
          </a:prstGeom>
        </p:spPr>
      </p:pic>
      <p:pic>
        <p:nvPicPr>
          <p:cNvPr id="4" name="Picture 3" descr="Picture 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65698" y="3505583"/>
            <a:ext cx="3771936" cy="32502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74320" lvl="0" indent="-274320">
              <a:spcBef>
                <a:spcPts val="580"/>
              </a:spcBef>
              <a:defRPr/>
            </a:pPr>
            <a:r>
              <a:rPr lang="en-US" dirty="0" smtClean="0"/>
              <a:t>End of Web </a:t>
            </a:r>
            <a:r>
              <a:rPr lang="en-US" dirty="0"/>
              <a:t>Lecture </a:t>
            </a:r>
            <a:r>
              <a:rPr lang="en-US" dirty="0" smtClean="0"/>
              <a:t>25</a:t>
            </a:r>
            <a:br>
              <a:rPr lang="en-US" dirty="0" smtClean="0"/>
            </a:br>
            <a:r>
              <a:rPr lang="en-US" dirty="0" smtClean="0"/>
              <a:t>Class </a:t>
            </a:r>
            <a:r>
              <a:rPr lang="en-US" dirty="0"/>
              <a:t>Lecture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29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4909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1 – Ammonium Nitrate Explosion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Massive blast at Terra plant kills four.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explotion.svg.m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0071" y="1417638"/>
            <a:ext cx="1604672" cy="1492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869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Example 1: Safety in Chemical Reactors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4</a:t>
            </a:fld>
            <a:endParaRPr lang="sv-SE"/>
          </a:p>
        </p:txBody>
      </p:sp>
      <p:graphicFrame>
        <p:nvGraphicFramePr>
          <p:cNvPr id="5" name="Objec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32751169"/>
              </p:ext>
            </p:extLst>
          </p:nvPr>
        </p:nvGraphicFramePr>
        <p:xfrm>
          <a:off x="146304" y="1828800"/>
          <a:ext cx="8763000" cy="438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51" name="Document" r:id="rId4" imgW="5298546" imgH="2649433" progId="Word.Document.8">
                  <p:embed/>
                </p:oleObj>
              </mc:Choice>
              <mc:Fallback>
                <p:oleObj name="Document" r:id="rId4" imgW="5298546" imgH="2649433" progId="Word.Document.8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04" y="1828800"/>
                        <a:ext cx="8763000" cy="438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5980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Example 1: Safety in Chemical Reactors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5</a:t>
            </a:fld>
            <a:endParaRPr lang="sv-SE"/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0745817"/>
              </p:ext>
            </p:extLst>
          </p:nvPr>
        </p:nvGraphicFramePr>
        <p:xfrm>
          <a:off x="922338" y="3394075"/>
          <a:ext cx="6731000" cy="281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74" name="Equation" r:id="rId3" imgW="3111480" imgH="1384200" progId="Equation.3">
                  <p:embed/>
                </p:oleObj>
              </mc:Choice>
              <mc:Fallback>
                <p:oleObj name="Equation" r:id="rId3" imgW="3111480" imgH="1384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38" y="3394075"/>
                        <a:ext cx="6731000" cy="281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22338" y="2124429"/>
            <a:ext cx="690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Only liquid A in the vat as the product gases N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 and H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 escape immediately after being formed.</a:t>
            </a:r>
          </a:p>
        </p:txBody>
      </p:sp>
    </p:spTree>
    <p:extLst>
      <p:ext uri="{BB962C8B-B14F-4D97-AF65-F5344CB8AC3E}">
        <p14:creationId xmlns:p14="http://schemas.microsoft.com/office/powerpoint/2010/main" val="321322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cs typeface="Arial" pitchFamily="34" charset="0"/>
              </a:rPr>
              <a:t>Unsteady State </a:t>
            </a:r>
            <a:r>
              <a:rPr lang="en-US" sz="3600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sz="3600" dirty="0"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6</a:t>
            </a:fld>
            <a:endParaRPr lang="sv-SE"/>
          </a:p>
        </p:txBody>
      </p:sp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4152266"/>
              </p:ext>
            </p:extLst>
          </p:nvPr>
        </p:nvGraphicFramePr>
        <p:xfrm>
          <a:off x="1081088" y="1516063"/>
          <a:ext cx="7637462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02" name="Equation" r:id="rId3" imgW="3555720" imgH="685800" progId="Equation.3">
                  <p:embed/>
                </p:oleObj>
              </mc:Choice>
              <mc:Fallback>
                <p:oleObj name="Equation" r:id="rId3" imgW="355572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1516063"/>
                        <a:ext cx="7637462" cy="1335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3"/>
          <p:cNvSpPr txBox="1">
            <a:spLocks/>
          </p:cNvSpPr>
          <p:nvPr/>
        </p:nvSpPr>
        <p:spPr>
          <a:xfrm>
            <a:off x="914400" y="3022617"/>
            <a:ext cx="7988300" cy="651933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Adiabatic</a:t>
            </a: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850655"/>
              </p:ext>
            </p:extLst>
          </p:nvPr>
        </p:nvGraphicFramePr>
        <p:xfrm>
          <a:off x="838200" y="3526974"/>
          <a:ext cx="7037388" cy="227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03" name="Equation" r:id="rId5" imgW="3276600" imgH="1168400" progId="Equation.3">
                  <p:embed/>
                </p:oleObj>
              </mc:Choice>
              <mc:Fallback>
                <p:oleObj name="Equation" r:id="rId5" imgW="3276600" imgH="1168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26974"/>
                        <a:ext cx="7037388" cy="227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16200000" flipH="1">
            <a:off x="5876767" y="5299233"/>
            <a:ext cx="1282698" cy="16931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6526583" y="5945348"/>
            <a:ext cx="1882249" cy="370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flipH="1">
            <a:off x="6137114" y="4814516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6949907" y="5925207"/>
            <a:ext cx="1557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 (min)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6526583" y="4666348"/>
            <a:ext cx="917223" cy="1137355"/>
          </a:xfrm>
          <a:custGeom>
            <a:avLst/>
            <a:gdLst>
              <a:gd name="connsiteX0" fmla="*/ 0 w 917223"/>
              <a:gd name="connsiteY0" fmla="*/ 1117600 h 1137355"/>
              <a:gd name="connsiteX1" fmla="*/ 423334 w 917223"/>
              <a:gd name="connsiteY1" fmla="*/ 1117600 h 1137355"/>
              <a:gd name="connsiteX2" fmla="*/ 762000 w 917223"/>
              <a:gd name="connsiteY2" fmla="*/ 999067 h 1137355"/>
              <a:gd name="connsiteX3" fmla="*/ 897467 w 917223"/>
              <a:gd name="connsiteY3" fmla="*/ 762000 h 1137355"/>
              <a:gd name="connsiteX4" fmla="*/ 880534 w 917223"/>
              <a:gd name="connsiteY4" fmla="*/ 0 h 113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223" h="1137355">
                <a:moveTo>
                  <a:pt x="0" y="1117600"/>
                </a:moveTo>
                <a:cubicBezTo>
                  <a:pt x="148167" y="1127477"/>
                  <a:pt x="296334" y="1137355"/>
                  <a:pt x="423334" y="1117600"/>
                </a:cubicBezTo>
                <a:cubicBezTo>
                  <a:pt x="550334" y="1097845"/>
                  <a:pt x="682978" y="1058334"/>
                  <a:pt x="762000" y="999067"/>
                </a:cubicBezTo>
                <a:cubicBezTo>
                  <a:pt x="841022" y="939800"/>
                  <a:pt x="877711" y="928511"/>
                  <a:pt x="897467" y="762000"/>
                </a:cubicBezTo>
                <a:cubicBezTo>
                  <a:pt x="917223" y="595489"/>
                  <a:pt x="880534" y="0"/>
                  <a:pt x="880534" y="0"/>
                </a:cubicBezTo>
              </a:path>
            </a:pathLst>
          </a:custGeom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0906" y="5802090"/>
            <a:ext cx="601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If the flow rate is shut off, the temperature will rise (possibly to point of explosion!)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015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2 – Monsanto Chemical Company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7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Keeping MBAs away from Chemical Reactors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FFE600"/>
              </a:buClr>
            </a:pP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process worked for 19 years before “they” showed up!</a:t>
            </a:r>
          </a:p>
          <a:p>
            <a:pPr lvl="0">
              <a:buClr>
                <a:srgbClr val="FFE600"/>
              </a:buClr>
            </a:pP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Why did they come?</a:t>
            </a:r>
          </a:p>
          <a:p>
            <a:pPr lvl="0">
              <a:buClr>
                <a:srgbClr val="FFE600"/>
              </a:buClr>
            </a:pP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What did they want?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413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Nitroanline</a:t>
            </a:r>
            <a:r>
              <a:rPr lang="en-US" dirty="0" smtClean="0"/>
              <a:t> Synthesis Reaction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8</a:t>
            </a:fld>
            <a:endParaRPr lang="sv-SE"/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457200" y="2133600"/>
            <a:ext cx="8223250" cy="2703513"/>
            <a:chOff x="288" y="1344"/>
            <a:chExt cx="5180" cy="1703"/>
          </a:xfrm>
        </p:grpSpPr>
        <p:grpSp>
          <p:nvGrpSpPr>
            <p:cNvPr id="6" name="Group 3"/>
            <p:cNvGrpSpPr>
              <a:grpSpLocks/>
            </p:cNvGrpSpPr>
            <p:nvPr/>
          </p:nvGrpSpPr>
          <p:grpSpPr bwMode="auto">
            <a:xfrm>
              <a:off x="3120" y="1392"/>
              <a:ext cx="1237" cy="1109"/>
              <a:chOff x="1728" y="432"/>
              <a:chExt cx="1237" cy="1109"/>
            </a:xfrm>
          </p:grpSpPr>
          <p:grpSp>
            <p:nvGrpSpPr>
              <p:cNvPr id="22" name="Group 4"/>
              <p:cNvGrpSpPr>
                <a:grpSpLocks/>
              </p:cNvGrpSpPr>
              <p:nvPr/>
            </p:nvGrpSpPr>
            <p:grpSpPr bwMode="auto">
              <a:xfrm>
                <a:off x="1728" y="672"/>
                <a:ext cx="864" cy="869"/>
                <a:chOff x="768" y="768"/>
                <a:chExt cx="864" cy="869"/>
              </a:xfrm>
            </p:grpSpPr>
            <p:sp>
              <p:nvSpPr>
                <p:cNvPr id="25" name="AutoShape 5"/>
                <p:cNvSpPr>
                  <a:spLocks noChangeArrowheads="1"/>
                </p:cNvSpPr>
                <p:nvPr/>
              </p:nvSpPr>
              <p:spPr bwMode="auto">
                <a:xfrm rot="1800000">
                  <a:off x="768" y="1056"/>
                  <a:ext cx="672" cy="581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noFill/>
                <a:ln w="31750">
                  <a:solidFill>
                    <a:srgbClr val="99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6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1104" y="768"/>
                  <a:ext cx="0" cy="240"/>
                </a:xfrm>
                <a:prstGeom prst="line">
                  <a:avLst/>
                </a:prstGeom>
                <a:noFill/>
                <a:ln w="31750">
                  <a:solidFill>
                    <a:srgbClr val="99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7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1392" y="1008"/>
                  <a:ext cx="240" cy="192"/>
                </a:xfrm>
                <a:prstGeom prst="line">
                  <a:avLst/>
                </a:prstGeom>
                <a:noFill/>
                <a:ln w="31750">
                  <a:solidFill>
                    <a:srgbClr val="99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3" name="Text Box 8"/>
              <p:cNvSpPr txBox="1">
                <a:spLocks noChangeArrowheads="1"/>
              </p:cNvSpPr>
              <p:nvPr/>
            </p:nvSpPr>
            <p:spPr bwMode="auto">
              <a:xfrm>
                <a:off x="1968" y="432"/>
                <a:ext cx="47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NO</a:t>
                </a:r>
                <a:r>
                  <a:rPr lang="en-US" sz="2400" baseline="-250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24" name="Text Box 9"/>
              <p:cNvSpPr txBox="1">
                <a:spLocks noChangeArrowheads="1"/>
              </p:cNvSpPr>
              <p:nvPr/>
            </p:nvSpPr>
            <p:spPr bwMode="auto">
              <a:xfrm>
                <a:off x="2496" y="672"/>
                <a:ext cx="46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NH</a:t>
                </a:r>
                <a:r>
                  <a:rPr lang="en-US" sz="2400" baseline="-250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</p:grp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288" y="1344"/>
              <a:ext cx="1116" cy="1109"/>
              <a:chOff x="288" y="288"/>
              <a:chExt cx="1116" cy="1109"/>
            </a:xfrm>
          </p:grpSpPr>
          <p:grpSp>
            <p:nvGrpSpPr>
              <p:cNvPr id="15" name="Group 11"/>
              <p:cNvGrpSpPr>
                <a:grpSpLocks/>
              </p:cNvGrpSpPr>
              <p:nvPr/>
            </p:nvGrpSpPr>
            <p:grpSpPr bwMode="auto">
              <a:xfrm>
                <a:off x="288" y="288"/>
                <a:ext cx="864" cy="1109"/>
                <a:chOff x="480" y="480"/>
                <a:chExt cx="864" cy="1109"/>
              </a:xfrm>
            </p:grpSpPr>
            <p:grpSp>
              <p:nvGrpSpPr>
                <p:cNvPr id="17" name="Group 12"/>
                <p:cNvGrpSpPr>
                  <a:grpSpLocks/>
                </p:cNvGrpSpPr>
                <p:nvPr/>
              </p:nvGrpSpPr>
              <p:grpSpPr bwMode="auto">
                <a:xfrm>
                  <a:off x="480" y="720"/>
                  <a:ext cx="864" cy="869"/>
                  <a:chOff x="768" y="768"/>
                  <a:chExt cx="864" cy="869"/>
                </a:xfrm>
              </p:grpSpPr>
              <p:sp>
                <p:nvSpPr>
                  <p:cNvPr id="19" name="AutoShape 13"/>
                  <p:cNvSpPr>
                    <a:spLocks noChangeArrowheads="1"/>
                  </p:cNvSpPr>
                  <p:nvPr/>
                </p:nvSpPr>
                <p:spPr bwMode="auto">
                  <a:xfrm rot="1800000">
                    <a:off x="768" y="1056"/>
                    <a:ext cx="672" cy="581"/>
                  </a:xfrm>
                  <a:prstGeom prst="hexagon">
                    <a:avLst>
                      <a:gd name="adj" fmla="val 28916"/>
                      <a:gd name="vf" fmla="val 115470"/>
                    </a:avLst>
                  </a:prstGeom>
                  <a:noFill/>
                  <a:ln w="31750">
                    <a:solidFill>
                      <a:srgbClr val="99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0" name="Line 1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04" y="768"/>
                    <a:ext cx="0" cy="240"/>
                  </a:xfrm>
                  <a:prstGeom prst="line">
                    <a:avLst/>
                  </a:prstGeom>
                  <a:noFill/>
                  <a:ln w="31750">
                    <a:solidFill>
                      <a:srgbClr val="99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1" name="Line 1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92" y="1008"/>
                    <a:ext cx="240" cy="192"/>
                  </a:xfrm>
                  <a:prstGeom prst="line">
                    <a:avLst/>
                  </a:prstGeom>
                  <a:noFill/>
                  <a:ln w="31750">
                    <a:solidFill>
                      <a:srgbClr val="99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18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720" y="480"/>
                  <a:ext cx="479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400">
                      <a:solidFill>
                        <a:srgbClr val="990000"/>
                      </a:solidFill>
                      <a:latin typeface="Arial" pitchFamily="34" charset="0"/>
                      <a:cs typeface="Arial" pitchFamily="34" charset="0"/>
                    </a:rPr>
                    <a:t>NO</a:t>
                  </a:r>
                  <a:r>
                    <a:rPr lang="en-US" sz="2400" baseline="-25000">
                      <a:solidFill>
                        <a:srgbClr val="990000"/>
                      </a:solidFill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</p:grpSp>
          <p:sp>
            <p:nvSpPr>
              <p:cNvPr id="16" name="Text Box 17"/>
              <p:cNvSpPr txBox="1">
                <a:spLocks noChangeArrowheads="1"/>
              </p:cNvSpPr>
              <p:nvPr/>
            </p:nvSpPr>
            <p:spPr bwMode="auto">
              <a:xfrm>
                <a:off x="1104" y="576"/>
                <a:ext cx="300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Cl</a:t>
                </a:r>
              </a:p>
            </p:txBody>
          </p:sp>
        </p:grpSp>
        <p:sp>
          <p:nvSpPr>
            <p:cNvPr id="8" name="Text Box 18"/>
            <p:cNvSpPr txBox="1">
              <a:spLocks noChangeArrowheads="1"/>
            </p:cNvSpPr>
            <p:nvPr/>
          </p:nvSpPr>
          <p:spPr bwMode="auto">
            <a:xfrm>
              <a:off x="1296" y="2064"/>
              <a:ext cx="95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+     </a:t>
              </a:r>
              <a:r>
                <a:rPr lang="en-US" sz="24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2NH</a:t>
              </a:r>
              <a:r>
                <a:rPr lang="en-US" sz="2400" baseline="-250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9" name="Text Box 19"/>
            <p:cNvSpPr txBox="1">
              <a:spLocks noChangeArrowheads="1"/>
            </p:cNvSpPr>
            <p:nvPr/>
          </p:nvSpPr>
          <p:spPr bwMode="auto">
            <a:xfrm>
              <a:off x="4272" y="2112"/>
              <a:ext cx="103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+     </a:t>
              </a:r>
              <a:r>
                <a:rPr lang="en-US" sz="24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NH</a:t>
              </a:r>
              <a:r>
                <a:rPr lang="en-US" sz="2400" baseline="-250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24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Cl</a:t>
              </a:r>
              <a:endParaRPr lang="en-US" sz="2400" baseline="-25000">
                <a:solidFill>
                  <a:srgbClr val="99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Line 20"/>
            <p:cNvSpPr>
              <a:spLocks noChangeShapeType="1"/>
            </p:cNvSpPr>
            <p:nvPr/>
          </p:nvSpPr>
          <p:spPr bwMode="auto">
            <a:xfrm>
              <a:off x="2400" y="2208"/>
              <a:ext cx="480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 Box 21"/>
            <p:cNvSpPr txBox="1">
              <a:spLocks noChangeArrowheads="1"/>
            </p:cNvSpPr>
            <p:nvPr/>
          </p:nvSpPr>
          <p:spPr bwMode="auto">
            <a:xfrm>
              <a:off x="336" y="2640"/>
              <a:ext cx="5132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800" dirty="0">
                  <a:latin typeface="Arial" pitchFamily="34" charset="0"/>
                  <a:cs typeface="Arial" pitchFamily="34" charset="0"/>
                </a:rPr>
                <a:t>ONCB               +      Ammonia                         </a:t>
              </a:r>
              <a:r>
                <a:rPr lang="en-US" sz="1800" dirty="0" err="1" smtClean="0">
                  <a:latin typeface="Arial" pitchFamily="34" charset="0"/>
                  <a:cs typeface="Arial" pitchFamily="34" charset="0"/>
                </a:rPr>
                <a:t>Nitroanaline</a:t>
              </a:r>
              <a:r>
                <a:rPr lang="en-US" dirty="0"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dirty="0" smtClean="0">
                  <a:latin typeface="Arial" pitchFamily="34" charset="0"/>
                  <a:cs typeface="Arial" pitchFamily="34" charset="0"/>
                </a:rPr>
                <a:t>   +   A</a:t>
              </a:r>
              <a:r>
                <a:rPr lang="en-US" sz="1800" dirty="0" smtClean="0">
                  <a:latin typeface="Arial" pitchFamily="34" charset="0"/>
                  <a:cs typeface="Arial" pitchFamily="34" charset="0"/>
                </a:rPr>
                <a:t>mmonium Chloride</a:t>
              </a:r>
              <a:endParaRPr lang="en-US" sz="1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Line 22"/>
            <p:cNvSpPr>
              <a:spLocks noChangeShapeType="1"/>
            </p:cNvSpPr>
            <p:nvPr/>
          </p:nvSpPr>
          <p:spPr bwMode="auto">
            <a:xfrm>
              <a:off x="2448" y="2784"/>
              <a:ext cx="480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Oval 23"/>
            <p:cNvSpPr>
              <a:spLocks noChangeArrowheads="1"/>
            </p:cNvSpPr>
            <p:nvPr/>
          </p:nvSpPr>
          <p:spPr bwMode="auto">
            <a:xfrm>
              <a:off x="480" y="2016"/>
              <a:ext cx="288" cy="288"/>
            </a:xfrm>
            <a:prstGeom prst="ellips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Oval 24"/>
            <p:cNvSpPr>
              <a:spLocks noChangeArrowheads="1"/>
            </p:cNvSpPr>
            <p:nvPr/>
          </p:nvSpPr>
          <p:spPr bwMode="auto">
            <a:xfrm>
              <a:off x="3312" y="2064"/>
              <a:ext cx="288" cy="288"/>
            </a:xfrm>
            <a:prstGeom prst="ellips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9329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Nitroanline</a:t>
            </a:r>
            <a:r>
              <a:rPr lang="en-US" dirty="0" smtClean="0"/>
              <a:t> Synthesis Reaction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9</a:t>
            </a:fld>
            <a:endParaRPr lang="sv-SE"/>
          </a:p>
        </p:txBody>
      </p:sp>
      <p:grpSp>
        <p:nvGrpSpPr>
          <p:cNvPr id="28" name="Group 3"/>
          <p:cNvGrpSpPr>
            <a:grpSpLocks/>
          </p:cNvGrpSpPr>
          <p:nvPr/>
        </p:nvGrpSpPr>
        <p:grpSpPr bwMode="auto">
          <a:xfrm>
            <a:off x="381000" y="1536500"/>
            <a:ext cx="8305800" cy="4986338"/>
            <a:chOff x="240" y="596"/>
            <a:chExt cx="5232" cy="3141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1056" y="1392"/>
              <a:ext cx="912" cy="672"/>
            </a:xfrm>
            <a:prstGeom prst="rect">
              <a:avLst/>
            </a:prstGeom>
            <a:noFill/>
            <a:ln w="25400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2064" y="2160"/>
              <a:ext cx="912" cy="672"/>
            </a:xfrm>
            <a:prstGeom prst="rect">
              <a:avLst/>
            </a:prstGeom>
            <a:noFill/>
            <a:ln w="25400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3264" y="2160"/>
              <a:ext cx="912" cy="672"/>
            </a:xfrm>
            <a:prstGeom prst="rect">
              <a:avLst/>
            </a:prstGeom>
            <a:noFill/>
            <a:ln w="25400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1129" y="1440"/>
              <a:ext cx="754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800">
                  <a:latin typeface="Arial" pitchFamily="34" charset="0"/>
                  <a:cs typeface="Arial" pitchFamily="34" charset="0"/>
                </a:rPr>
                <a:t>Autoclave</a:t>
              </a:r>
            </a:p>
            <a:p>
              <a:pPr algn="ctr"/>
              <a:r>
                <a:rPr lang="en-US" sz="1800">
                  <a:latin typeface="Arial" pitchFamily="34" charset="0"/>
                  <a:cs typeface="Arial" pitchFamily="34" charset="0"/>
                </a:rPr>
                <a:t>175 </a:t>
              </a:r>
              <a:r>
                <a:rPr lang="en-US" sz="1800" baseline="30000"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1800">
                  <a:latin typeface="Arial" pitchFamily="34" charset="0"/>
                  <a:cs typeface="Arial" pitchFamily="34" charset="0"/>
                </a:rPr>
                <a:t>C</a:t>
              </a:r>
            </a:p>
            <a:p>
              <a:pPr algn="ctr"/>
              <a:r>
                <a:rPr lang="en-US" sz="1800">
                  <a:latin typeface="Arial" pitchFamily="34" charset="0"/>
                  <a:cs typeface="Arial" pitchFamily="34" charset="0"/>
                </a:rPr>
                <a:t>~550 psi</a:t>
              </a:r>
            </a:p>
          </p:txBody>
        </p:sp>
        <p:sp>
          <p:nvSpPr>
            <p:cNvPr id="33" name="Text Box 8"/>
            <p:cNvSpPr txBox="1">
              <a:spLocks noChangeArrowheads="1"/>
            </p:cNvSpPr>
            <p:nvPr/>
          </p:nvSpPr>
          <p:spPr bwMode="auto">
            <a:xfrm>
              <a:off x="2116" y="2304"/>
              <a:ext cx="819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>
                  <a:latin typeface="Arial" pitchFamily="34" charset="0"/>
                  <a:cs typeface="Arial" pitchFamily="34" charset="0"/>
                </a:rPr>
                <a:t>NH</a:t>
              </a:r>
              <a:r>
                <a:rPr lang="en-US" sz="1800" baseline="-25000" dirty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1800" dirty="0"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algn="ctr"/>
              <a:r>
                <a:rPr lang="en-US" sz="1800" dirty="0">
                  <a:latin typeface="Arial" pitchFamily="34" charset="0"/>
                  <a:cs typeface="Arial" pitchFamily="34" charset="0"/>
                </a:rPr>
                <a:t>Separation</a:t>
              </a:r>
            </a:p>
          </p:txBody>
        </p:sp>
        <p:sp>
          <p:nvSpPr>
            <p:cNvPr id="34" name="Text Box 9"/>
            <p:cNvSpPr txBox="1">
              <a:spLocks noChangeArrowheads="1"/>
            </p:cNvSpPr>
            <p:nvPr/>
          </p:nvSpPr>
          <p:spPr bwMode="auto">
            <a:xfrm>
              <a:off x="3474" y="2304"/>
              <a:ext cx="488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>
                  <a:latin typeface="Arial" pitchFamily="34" charset="0"/>
                  <a:cs typeface="Arial" pitchFamily="34" charset="0"/>
                </a:rPr>
                <a:t>Filter</a:t>
              </a:r>
            </a:p>
            <a:p>
              <a:pPr algn="ctr"/>
              <a:r>
                <a:rPr lang="en-US" sz="1800" dirty="0">
                  <a:latin typeface="Arial" pitchFamily="34" charset="0"/>
                  <a:cs typeface="Arial" pitchFamily="34" charset="0"/>
                </a:rPr>
                <a:t>Press</a:t>
              </a:r>
            </a:p>
          </p:txBody>
        </p:sp>
        <p:cxnSp>
          <p:nvCxnSpPr>
            <p:cNvPr id="35" name="AutoShape 10"/>
            <p:cNvCxnSpPr>
              <a:cxnSpLocks noChangeShapeType="1"/>
              <a:stCxn id="29" idx="2"/>
              <a:endCxn id="30" idx="1"/>
            </p:cNvCxnSpPr>
            <p:nvPr/>
          </p:nvCxnSpPr>
          <p:spPr bwMode="auto">
            <a:xfrm rot="16200000" flipH="1">
              <a:off x="1572" y="2012"/>
              <a:ext cx="424" cy="544"/>
            </a:xfrm>
            <a:prstGeom prst="bentConnector2">
              <a:avLst/>
            </a:prstGeom>
            <a:noFill/>
            <a:ln w="25400">
              <a:solidFill>
                <a:srgbClr val="99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36" name="AutoShape 11"/>
            <p:cNvCxnSpPr>
              <a:cxnSpLocks noChangeShapeType="1"/>
              <a:stCxn id="30" idx="3"/>
              <a:endCxn id="31" idx="1"/>
            </p:cNvCxnSpPr>
            <p:nvPr/>
          </p:nvCxnSpPr>
          <p:spPr bwMode="auto">
            <a:xfrm>
              <a:off x="2984" y="2496"/>
              <a:ext cx="272" cy="0"/>
            </a:xfrm>
            <a:prstGeom prst="straightConnector1">
              <a:avLst/>
            </a:prstGeom>
            <a:noFill/>
            <a:ln w="25400">
              <a:solidFill>
                <a:srgbClr val="990000"/>
              </a:solidFill>
              <a:round/>
              <a:headEnd/>
              <a:tailEnd type="triangle" w="med" len="med"/>
            </a:ln>
          </p:spPr>
        </p:cxnSp>
        <p:sp>
          <p:nvSpPr>
            <p:cNvPr id="37" name="Text Box 12"/>
            <p:cNvSpPr txBox="1">
              <a:spLocks noChangeArrowheads="1"/>
            </p:cNvSpPr>
            <p:nvPr/>
          </p:nvSpPr>
          <p:spPr bwMode="auto">
            <a:xfrm>
              <a:off x="240" y="596"/>
              <a:ext cx="86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itchFamily="34" charset="0"/>
                  <a:cs typeface="Arial" pitchFamily="34" charset="0"/>
                </a:rPr>
                <a:t>NH</a:t>
              </a:r>
              <a:r>
                <a:rPr lang="en-US" b="1" baseline="-25000" dirty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b="1" dirty="0">
                  <a:latin typeface="Arial" pitchFamily="34" charset="0"/>
                  <a:cs typeface="Arial" pitchFamily="34" charset="0"/>
                </a:rPr>
                <a:t> in H</a:t>
              </a:r>
              <a:r>
                <a:rPr lang="en-US" b="1" baseline="-25000" dirty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b="1" dirty="0">
                  <a:latin typeface="Arial" pitchFamily="34" charset="0"/>
                  <a:cs typeface="Arial" pitchFamily="34" charset="0"/>
                </a:rPr>
                <a:t>O</a:t>
              </a:r>
            </a:p>
          </p:txBody>
        </p:sp>
        <p:sp>
          <p:nvSpPr>
            <p:cNvPr id="38" name="Text Box 13"/>
            <p:cNvSpPr txBox="1">
              <a:spLocks noChangeArrowheads="1"/>
            </p:cNvSpPr>
            <p:nvPr/>
          </p:nvSpPr>
          <p:spPr bwMode="auto">
            <a:xfrm>
              <a:off x="384" y="913"/>
              <a:ext cx="54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itchFamily="34" charset="0"/>
                  <a:cs typeface="Arial" pitchFamily="34" charset="0"/>
                </a:rPr>
                <a:t>ONCB</a:t>
              </a:r>
            </a:p>
          </p:txBody>
        </p:sp>
        <p:cxnSp>
          <p:nvCxnSpPr>
            <p:cNvPr id="39" name="AutoShape 14"/>
            <p:cNvCxnSpPr>
              <a:cxnSpLocks noChangeShapeType="1"/>
            </p:cNvCxnSpPr>
            <p:nvPr/>
          </p:nvCxnSpPr>
          <p:spPr bwMode="auto">
            <a:xfrm rot="16200000" flipH="1">
              <a:off x="999" y="878"/>
              <a:ext cx="676" cy="351"/>
            </a:xfrm>
            <a:prstGeom prst="bentConnector3">
              <a:avLst>
                <a:gd name="adj1" fmla="val -42"/>
              </a:avLst>
            </a:prstGeom>
            <a:noFill/>
            <a:ln w="25400">
              <a:solidFill>
                <a:srgbClr val="99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0" name="AutoShape 15"/>
            <p:cNvCxnSpPr>
              <a:cxnSpLocks noChangeShapeType="1"/>
              <a:endCxn id="29" idx="1"/>
            </p:cNvCxnSpPr>
            <p:nvPr/>
          </p:nvCxnSpPr>
          <p:spPr bwMode="auto">
            <a:xfrm rot="16200000" flipH="1">
              <a:off x="582" y="1254"/>
              <a:ext cx="566" cy="382"/>
            </a:xfrm>
            <a:prstGeom prst="bentConnector2">
              <a:avLst/>
            </a:prstGeom>
            <a:noFill/>
            <a:ln w="25400">
              <a:solidFill>
                <a:srgbClr val="990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41" name="Text Box 16"/>
            <p:cNvSpPr txBox="1">
              <a:spLocks noChangeArrowheads="1"/>
            </p:cNvSpPr>
            <p:nvPr/>
          </p:nvSpPr>
          <p:spPr bwMode="auto">
            <a:xfrm>
              <a:off x="288" y="2448"/>
              <a:ext cx="1392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b="1">
                  <a:latin typeface="Arial" pitchFamily="34" charset="0"/>
                  <a:cs typeface="Arial" pitchFamily="34" charset="0"/>
                </a:rPr>
                <a:t>O-Nitroaniline Product Stream</a:t>
              </a:r>
            </a:p>
          </p:txBody>
        </p:sp>
        <p:sp>
          <p:nvSpPr>
            <p:cNvPr id="42" name="Text Box 17"/>
            <p:cNvSpPr txBox="1">
              <a:spLocks noChangeArrowheads="1"/>
            </p:cNvSpPr>
            <p:nvPr/>
          </p:nvSpPr>
          <p:spPr bwMode="auto">
            <a:xfrm>
              <a:off x="4320" y="3504"/>
              <a:ext cx="115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Arial" pitchFamily="34" charset="0"/>
                  <a:cs typeface="Arial" pitchFamily="34" charset="0"/>
                </a:rPr>
                <a:t>“fast” Orange</a:t>
              </a:r>
            </a:p>
          </p:txBody>
        </p:sp>
        <p:cxnSp>
          <p:nvCxnSpPr>
            <p:cNvPr id="43" name="AutoShape 18"/>
            <p:cNvCxnSpPr>
              <a:cxnSpLocks noChangeShapeType="1"/>
              <a:stCxn id="31" idx="3"/>
            </p:cNvCxnSpPr>
            <p:nvPr/>
          </p:nvCxnSpPr>
          <p:spPr bwMode="auto">
            <a:xfrm>
              <a:off x="4176" y="2496"/>
              <a:ext cx="678" cy="478"/>
            </a:xfrm>
            <a:prstGeom prst="bentConnector2">
              <a:avLst/>
            </a:prstGeom>
            <a:noFill/>
            <a:ln w="25400">
              <a:solidFill>
                <a:srgbClr val="990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44" name="Line 19"/>
            <p:cNvSpPr>
              <a:spLocks noChangeShapeType="1"/>
            </p:cNvSpPr>
            <p:nvPr/>
          </p:nvSpPr>
          <p:spPr bwMode="auto">
            <a:xfrm>
              <a:off x="4944" y="3216"/>
              <a:ext cx="0" cy="288"/>
            </a:xfrm>
            <a:prstGeom prst="line">
              <a:avLst/>
            </a:prstGeom>
            <a:noFill/>
            <a:ln w="25400">
              <a:solidFill>
                <a:srgbClr val="99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6472493" y="5269660"/>
            <a:ext cx="25998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To Crystallizing Tanks</a:t>
            </a:r>
          </a:p>
        </p:txBody>
      </p:sp>
    </p:spTree>
    <p:extLst>
      <p:ext uri="{BB962C8B-B14F-4D97-AF65-F5344CB8AC3E}">
        <p14:creationId xmlns:p14="http://schemas.microsoft.com/office/powerpoint/2010/main" val="31031425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423</TotalTime>
  <Words>586</Words>
  <Application>Microsoft Office PowerPoint</Application>
  <PresentationFormat>On-screen Show (4:3)</PresentationFormat>
  <Paragraphs>209</Paragraphs>
  <Slides>29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Lecture_1_draft_yellow</vt:lpstr>
      <vt:lpstr>Document</vt:lpstr>
      <vt:lpstr>Equation</vt:lpstr>
      <vt:lpstr>Lecture 25</vt:lpstr>
      <vt:lpstr>Web Lecture 25 Class Lecture 21– 4/2/2013</vt:lpstr>
      <vt:lpstr>Case 1 – Ammonium Nitrate Explosion</vt:lpstr>
      <vt:lpstr>Example 1: Safety in Chemical Reactors</vt:lpstr>
      <vt:lpstr>Example 1: Safety in Chemical Reactors</vt:lpstr>
      <vt:lpstr>Unsteady State Energy Balance </vt:lpstr>
      <vt:lpstr>Case 2 – Monsanto Chemical Company</vt:lpstr>
      <vt:lpstr>Nitroanline Synthesis Reaction</vt:lpstr>
      <vt:lpstr>Nitroanline Synthesis Reaction</vt:lpstr>
      <vt:lpstr>Nitroanline Synthesis Reactor</vt:lpstr>
      <vt:lpstr>Same Nitroanline Synthesis Reaction</vt:lpstr>
      <vt:lpstr>MBA-Style:  Nitroanline Synthesis Reactor</vt:lpstr>
      <vt:lpstr>Batch Reactor Energy Balance </vt:lpstr>
      <vt:lpstr>Batch Reactor Energy Balance </vt:lpstr>
      <vt:lpstr>Batch Reactor Energy Balance </vt:lpstr>
      <vt:lpstr>Isothermal Operation for 45 minutes</vt:lpstr>
      <vt:lpstr>Adiabatic Operation for 10 minutes</vt:lpstr>
      <vt:lpstr>Temperature-Time trajectory</vt:lpstr>
      <vt:lpstr>Disk Rupture</vt:lpstr>
      <vt:lpstr>All the following three things must have occurred for the explosion to happen</vt:lpstr>
      <vt:lpstr>Case 3 – Manufacture of Fuel Additive</vt:lpstr>
      <vt:lpstr>PowerPoint Presentation</vt:lpstr>
      <vt:lpstr>PowerPoint Presentation</vt:lpstr>
      <vt:lpstr>Case 3 – Manufacture of Fuel Additive</vt:lpstr>
      <vt:lpstr>Case 3 – Manufacture of Fuel Additive</vt:lpstr>
      <vt:lpstr>Case 3 – Manufacture of Fuel Additive</vt:lpstr>
      <vt:lpstr>Case 3 – Manufacture of Fuel Additive</vt:lpstr>
      <vt:lpstr>PowerPoint Presentation</vt:lpstr>
      <vt:lpstr>End of Web Lecture 25 Class Lecture 2</vt:lpstr>
    </vt:vector>
  </TitlesOfParts>
  <Company>KTH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24</dc:title>
  <dc:creator>Emma Sundin</dc:creator>
  <cp:lastModifiedBy>Shih, Albert</cp:lastModifiedBy>
  <cp:revision>70</cp:revision>
  <dcterms:created xsi:type="dcterms:W3CDTF">2010-08-03T21:14:34Z</dcterms:created>
  <dcterms:modified xsi:type="dcterms:W3CDTF">2013-03-05T09:13:53Z</dcterms:modified>
</cp:coreProperties>
</file>