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drawings/drawing10.xml" ContentType="application/vnd.openxmlformats-officedocument.drawingml.chartshapes+xml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57"/>
  </p:handoutMasterIdLst>
  <p:sldIdLst>
    <p:sldId id="258" r:id="rId3"/>
    <p:sldId id="259" r:id="rId4"/>
    <p:sldId id="300" r:id="rId5"/>
    <p:sldId id="301" r:id="rId6"/>
    <p:sldId id="302" r:id="rId7"/>
    <p:sldId id="303" r:id="rId8"/>
    <p:sldId id="266" r:id="rId9"/>
    <p:sldId id="269" r:id="rId10"/>
    <p:sldId id="270" r:id="rId11"/>
    <p:sldId id="280" r:id="rId12"/>
    <p:sldId id="278" r:id="rId13"/>
    <p:sldId id="274" r:id="rId14"/>
    <p:sldId id="271" r:id="rId15"/>
    <p:sldId id="272" r:id="rId16"/>
    <p:sldId id="27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33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Relationship Id="rId2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Relationship Id="rId2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Relationship Id="rId2" Type="http://schemas.openxmlformats.org/officeDocument/2006/relationships/chartUserShapes" Target="../drawings/drawing7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Relationship Id="rId2" Type="http://schemas.openxmlformats.org/officeDocument/2006/relationships/chartUserShapes" Target="../drawings/drawing8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Relationship Id="rId2" Type="http://schemas.openxmlformats.org/officeDocument/2006/relationships/chartUserShapes" Target="../drawings/drawing9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Relationship Id="rId2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Relationship Id="rId2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Relationship Id="rId2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Relationship Id="rId2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"/>
          <c:y val="0.0634952449125678"/>
          <c:w val="0.474703303839597"/>
          <c:h val="0.7612193212690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4993848"/>
        <c:axId val="-2024986376"/>
      </c:scatterChart>
      <c:valAx>
        <c:axId val="-2024993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24986376"/>
        <c:crosses val="autoZero"/>
        <c:crossBetween val="midCat"/>
        <c:majorUnit val="0.1"/>
        <c:minorUnit val="0.05"/>
      </c:valAx>
      <c:valAx>
        <c:axId val="-20249863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81164596693455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24993848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4"/>
          <c:y val="0.0144336503391622"/>
          <c:w val="0.391366047027627"/>
          <c:h val="0.6032454465919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"/>
          <c:y val="0.0634952449125678"/>
          <c:w val="0.474703303839597"/>
          <c:h val="0.7612193212690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5669272"/>
        <c:axId val="-2025676904"/>
      </c:scatterChart>
      <c:valAx>
        <c:axId val="-2025669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25676904"/>
        <c:crosses val="autoZero"/>
        <c:crossBetween val="midCat"/>
        <c:majorUnit val="0.1"/>
        <c:minorUnit val="0.05"/>
      </c:valAx>
      <c:valAx>
        <c:axId val="-20256769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81164596693455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25669272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4"/>
          <c:y val="0.0144336503391622"/>
          <c:w val="0.391366047027627"/>
          <c:h val="0.6032454465919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"/>
          <c:y val="0.0634952449125678"/>
          <c:w val="0.474703303839597"/>
          <c:h val="0.7612193212690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5886984"/>
        <c:axId val="-2025879432"/>
      </c:scatterChart>
      <c:valAx>
        <c:axId val="-2025886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25879432"/>
        <c:crosses val="autoZero"/>
        <c:crossBetween val="midCat"/>
        <c:majorUnit val="0.1"/>
        <c:minorUnit val="0.05"/>
      </c:valAx>
      <c:valAx>
        <c:axId val="-2025879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81164596693455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25886984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4"/>
          <c:y val="0.0144336503391622"/>
          <c:w val="0.391366047027627"/>
          <c:h val="0.6032454465919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"/>
          <c:y val="0.0634952449125678"/>
          <c:w val="0.474703303839597"/>
          <c:h val="0.7612193212690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5738328"/>
        <c:axId val="-2025745960"/>
      </c:scatterChart>
      <c:valAx>
        <c:axId val="-2025738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25745960"/>
        <c:crosses val="autoZero"/>
        <c:crossBetween val="midCat"/>
        <c:majorUnit val="0.1"/>
        <c:minorUnit val="0.05"/>
      </c:valAx>
      <c:valAx>
        <c:axId val="-20257459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81164596693455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25738328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4"/>
          <c:y val="0.0144336503391622"/>
          <c:w val="0.391366047027627"/>
          <c:h val="0.6032454465919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"/>
          <c:y val="0.0634952449125678"/>
          <c:w val="0.474703303839597"/>
          <c:h val="0.7612193212690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8944376"/>
        <c:axId val="-2068960760"/>
      </c:scatterChart>
      <c:valAx>
        <c:axId val="-2068944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68960760"/>
        <c:crosses val="autoZero"/>
        <c:crossBetween val="midCat"/>
        <c:majorUnit val="0.1"/>
        <c:minorUnit val="0.05"/>
      </c:valAx>
      <c:valAx>
        <c:axId val="-20689607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81164596693455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68944376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4"/>
          <c:y val="0.0144336503391622"/>
          <c:w val="0.391366047027627"/>
          <c:h val="0.6032454465919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"/>
          <c:y val="0.0634952449125678"/>
          <c:w val="0.474703303839597"/>
          <c:h val="0.7612193212690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9425528"/>
        <c:axId val="-2069471080"/>
      </c:scatterChart>
      <c:valAx>
        <c:axId val="-2069425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69471080"/>
        <c:crosses val="autoZero"/>
        <c:crossBetween val="midCat"/>
        <c:majorUnit val="0.1"/>
        <c:minorUnit val="0.05"/>
      </c:valAx>
      <c:valAx>
        <c:axId val="-20694710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81164596693455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69425528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4"/>
          <c:y val="0.0144336503391622"/>
          <c:w val="0.391366047027627"/>
          <c:h val="0.6032454465919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"/>
          <c:y val="0.0634952449125678"/>
          <c:w val="0.474703303839597"/>
          <c:h val="0.7612193212690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2425352"/>
        <c:axId val="-2022417800"/>
      </c:scatterChart>
      <c:valAx>
        <c:axId val="-2022425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22417800"/>
        <c:crosses val="autoZero"/>
        <c:crossBetween val="midCat"/>
        <c:majorUnit val="0.1"/>
        <c:minorUnit val="0.05"/>
      </c:valAx>
      <c:valAx>
        <c:axId val="-2022417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81164596693455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22425352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4"/>
          <c:y val="0.0144336503391622"/>
          <c:w val="0.391366047027627"/>
          <c:h val="0.6032454465919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"/>
          <c:y val="0.0634952449125678"/>
          <c:w val="0.474703303839597"/>
          <c:h val="0.7612193212690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0544120"/>
        <c:axId val="-2030568120"/>
      </c:scatterChart>
      <c:valAx>
        <c:axId val="-2030544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30568120"/>
        <c:crosses val="autoZero"/>
        <c:crossBetween val="midCat"/>
        <c:majorUnit val="0.1"/>
        <c:minorUnit val="0.05"/>
      </c:valAx>
      <c:valAx>
        <c:axId val="-2030568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81164596693455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30544120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4"/>
          <c:y val="0.0144336503391622"/>
          <c:w val="0.391366047027627"/>
          <c:h val="0.6032454465919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"/>
          <c:y val="0.0634952449125678"/>
          <c:w val="0.474703303839597"/>
          <c:h val="0.7612193212690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0731112"/>
        <c:axId val="-2030738168"/>
      </c:scatterChart>
      <c:valAx>
        <c:axId val="-2030731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30738168"/>
        <c:crosses val="autoZero"/>
        <c:crossBetween val="midCat"/>
        <c:majorUnit val="0.1"/>
        <c:minorUnit val="0.05"/>
      </c:valAx>
      <c:valAx>
        <c:axId val="-20307381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81164596693455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30731112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88319028"/>
          <c:y val="0.0144335083114611"/>
          <c:w val="0.391366047027627"/>
          <c:h val="0.6032454465919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"/>
          <c:y val="0.0634952449125678"/>
          <c:w val="0.474703303839597"/>
          <c:h val="0.7612193212690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0.600000000000001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0.600000000000001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0900616"/>
        <c:axId val="-2030902632"/>
      </c:scatterChart>
      <c:valAx>
        <c:axId val="-2030900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30902632"/>
        <c:crosses val="autoZero"/>
        <c:crossBetween val="midCat"/>
        <c:majorUnit val="0.1"/>
        <c:minorUnit val="0.05"/>
      </c:valAx>
      <c:valAx>
        <c:axId val="-20309026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81164596693455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30900616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88319028"/>
          <c:y val="0.0144335083114611"/>
          <c:w val="0.391366047027627"/>
          <c:h val="0.6032454465919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"/>
          <c:y val="0.0634952449125678"/>
          <c:w val="0.474703303839597"/>
          <c:h val="0.7612193212690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1035032"/>
        <c:axId val="-2031043880"/>
      </c:scatterChart>
      <c:valAx>
        <c:axId val="-2031035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31043880"/>
        <c:crosses val="autoZero"/>
        <c:crossBetween val="midCat"/>
        <c:majorUnit val="0.1"/>
        <c:minorUnit val="0.05"/>
      </c:valAx>
      <c:valAx>
        <c:axId val="-20310438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81164596693455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31035032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88319028"/>
          <c:y val="0.0144335083114611"/>
          <c:w val="0.391366047027627"/>
          <c:h val="0.6032454465919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"/>
          <c:y val="0.0634952449125678"/>
          <c:w val="0.474703303839597"/>
          <c:h val="0.7612193212690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8302456"/>
        <c:axId val="-2068317704"/>
      </c:scatterChart>
      <c:valAx>
        <c:axId val="-2068302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68317704"/>
        <c:crosses val="autoZero"/>
        <c:crossBetween val="midCat"/>
        <c:majorUnit val="0.1"/>
        <c:minorUnit val="0.05"/>
      </c:valAx>
      <c:valAx>
        <c:axId val="-20683177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81164596693455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68302456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4"/>
          <c:y val="0.0144336503391622"/>
          <c:w val="0.391366047027627"/>
          <c:h val="0.6032454465919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"/>
          <c:y val="0.0634952449125678"/>
          <c:w val="0.474703303839597"/>
          <c:h val="0.7612193212690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4858456"/>
        <c:axId val="-2024850904"/>
      </c:scatterChart>
      <c:valAx>
        <c:axId val="-2024858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24850904"/>
        <c:crosses val="autoZero"/>
        <c:crossBetween val="midCat"/>
        <c:majorUnit val="0.1"/>
        <c:minorUnit val="0.05"/>
      </c:valAx>
      <c:valAx>
        <c:axId val="-20248509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81164596693455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24858456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4"/>
          <c:y val="0.0144336503391622"/>
          <c:w val="0.391366047027627"/>
          <c:h val="0.6032454465919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"/>
          <c:y val="0.0634952449125678"/>
          <c:w val="0.474703303839597"/>
          <c:h val="0.7612193212690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8900360"/>
        <c:axId val="-2068955320"/>
      </c:scatterChart>
      <c:valAx>
        <c:axId val="-2068900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68955320"/>
        <c:crosses val="autoZero"/>
        <c:crossBetween val="midCat"/>
        <c:majorUnit val="0.1"/>
        <c:minorUnit val="0.05"/>
      </c:valAx>
      <c:valAx>
        <c:axId val="-2068955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81164596693455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68900360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4"/>
          <c:y val="0.0144336503391622"/>
          <c:w val="0.391366047027627"/>
          <c:h val="0.6032454465919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"/>
          <c:y val="0.0634952449125678"/>
          <c:w val="0.474703303839597"/>
          <c:h val="0.7612193212690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15.0</c:v>
                </c:pt>
                <c:pt idx="1">
                  <c:v>15.0</c:v>
                </c:pt>
                <c:pt idx="2">
                  <c:v>14.0</c:v>
                </c:pt>
                <c:pt idx="3">
                  <c:v>12.0</c:v>
                </c:pt>
                <c:pt idx="4">
                  <c:v>10.0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9647880"/>
        <c:axId val="-2030971480"/>
      </c:scatterChart>
      <c:valAx>
        <c:axId val="-2069647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30971480"/>
        <c:crosses val="autoZero"/>
        <c:crossBetween val="midCat"/>
        <c:majorUnit val="0.1"/>
        <c:minorUnit val="0.05"/>
      </c:valAx>
      <c:valAx>
        <c:axId val="-20309714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81164596693455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69647880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4"/>
          <c:y val="0.0144336503391622"/>
          <c:w val="0.391366047027627"/>
          <c:h val="0.6032454465919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7" Type="http://schemas.openxmlformats.org/officeDocument/2006/relationships/image" Target="../media/image56.wmf"/><Relationship Id="rId8" Type="http://schemas.openxmlformats.org/officeDocument/2006/relationships/image" Target="../media/image57.wmf"/><Relationship Id="rId9" Type="http://schemas.openxmlformats.org/officeDocument/2006/relationships/image" Target="../media/image58.wmf"/><Relationship Id="rId10" Type="http://schemas.openxmlformats.org/officeDocument/2006/relationships/image" Target="../media/image59.wmf"/><Relationship Id="rId1" Type="http://schemas.openxmlformats.org/officeDocument/2006/relationships/image" Target="../media/image48.wmf"/><Relationship Id="rId2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Relationship Id="rId2" Type="http://schemas.openxmlformats.org/officeDocument/2006/relationships/image" Target="../media/image61.wmf"/><Relationship Id="rId3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6" Type="http://schemas.openxmlformats.org/officeDocument/2006/relationships/image" Target="../media/image68.wmf"/><Relationship Id="rId7" Type="http://schemas.openxmlformats.org/officeDocument/2006/relationships/image" Target="../media/image69.wmf"/><Relationship Id="rId8" Type="http://schemas.openxmlformats.org/officeDocument/2006/relationships/image" Target="../media/image70.wmf"/><Relationship Id="rId9" Type="http://schemas.openxmlformats.org/officeDocument/2006/relationships/image" Target="../media/image71.wmf"/><Relationship Id="rId10" Type="http://schemas.openxmlformats.org/officeDocument/2006/relationships/image" Target="../media/image72.wmf"/><Relationship Id="rId11" Type="http://schemas.openxmlformats.org/officeDocument/2006/relationships/image" Target="../media/image73.wmf"/><Relationship Id="rId1" Type="http://schemas.openxmlformats.org/officeDocument/2006/relationships/image" Target="../media/image63.wmf"/><Relationship Id="rId2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4" Type="http://schemas.openxmlformats.org/officeDocument/2006/relationships/image" Target="../media/image77.wmf"/><Relationship Id="rId5" Type="http://schemas.openxmlformats.org/officeDocument/2006/relationships/image" Target="../media/image78.wmf"/><Relationship Id="rId6" Type="http://schemas.openxmlformats.org/officeDocument/2006/relationships/image" Target="../media/image79.wmf"/><Relationship Id="rId1" Type="http://schemas.openxmlformats.org/officeDocument/2006/relationships/image" Target="../media/image74.wmf"/><Relationship Id="rId2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4" Type="http://schemas.openxmlformats.org/officeDocument/2006/relationships/image" Target="../media/image83.wmf"/><Relationship Id="rId5" Type="http://schemas.openxmlformats.org/officeDocument/2006/relationships/image" Target="../media/image84.wmf"/><Relationship Id="rId6" Type="http://schemas.openxmlformats.org/officeDocument/2006/relationships/image" Target="../media/image85.wmf"/><Relationship Id="rId7" Type="http://schemas.openxmlformats.org/officeDocument/2006/relationships/image" Target="../media/image86.wmf"/><Relationship Id="rId8" Type="http://schemas.openxmlformats.org/officeDocument/2006/relationships/image" Target="../media/image87.wmf"/><Relationship Id="rId9" Type="http://schemas.openxmlformats.org/officeDocument/2006/relationships/image" Target="../media/image88.wmf"/><Relationship Id="rId10" Type="http://schemas.openxmlformats.org/officeDocument/2006/relationships/image" Target="../media/image89.wmf"/><Relationship Id="rId11" Type="http://schemas.openxmlformats.org/officeDocument/2006/relationships/image" Target="../media/image90.wmf"/><Relationship Id="rId1" Type="http://schemas.openxmlformats.org/officeDocument/2006/relationships/image" Target="../media/image80.wmf"/><Relationship Id="rId2" Type="http://schemas.openxmlformats.org/officeDocument/2006/relationships/image" Target="../media/image8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7.wmf"/><Relationship Id="rId3" Type="http://schemas.openxmlformats.org/officeDocument/2006/relationships/image" Target="../media/image9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6" Type="http://schemas.openxmlformats.org/officeDocument/2006/relationships/image" Target="../media/image93.wmf"/><Relationship Id="rId7" Type="http://schemas.openxmlformats.org/officeDocument/2006/relationships/image" Target="../media/image94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6" Type="http://schemas.openxmlformats.org/officeDocument/2006/relationships/image" Target="../media/image59.wmf"/><Relationship Id="rId1" Type="http://schemas.openxmlformats.org/officeDocument/2006/relationships/image" Target="../media/image95.wmf"/><Relationship Id="rId2" Type="http://schemas.openxmlformats.org/officeDocument/2006/relationships/image" Target="../media/image9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Relationship Id="rId2" Type="http://schemas.openxmlformats.org/officeDocument/2006/relationships/image" Target="../media/image61.wmf"/><Relationship Id="rId3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4" Type="http://schemas.openxmlformats.org/officeDocument/2006/relationships/image" Target="../media/image99.wmf"/><Relationship Id="rId1" Type="http://schemas.openxmlformats.org/officeDocument/2006/relationships/image" Target="../media/image97.wmf"/><Relationship Id="rId2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Relationship Id="rId2" Type="http://schemas.openxmlformats.org/officeDocument/2006/relationships/image" Target="../media/image61.wmf"/><Relationship Id="rId3" Type="http://schemas.openxmlformats.org/officeDocument/2006/relationships/image" Target="../media/image9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4" Type="http://schemas.openxmlformats.org/officeDocument/2006/relationships/image" Target="../media/image104.wmf"/><Relationship Id="rId1" Type="http://schemas.openxmlformats.org/officeDocument/2006/relationships/image" Target="../media/image101.wmf"/><Relationship Id="rId2" Type="http://schemas.openxmlformats.org/officeDocument/2006/relationships/image" Target="../media/image10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4" Type="http://schemas.openxmlformats.org/officeDocument/2006/relationships/image" Target="../media/image107.wmf"/><Relationship Id="rId1" Type="http://schemas.openxmlformats.org/officeDocument/2006/relationships/image" Target="../media/image105.wmf"/><Relationship Id="rId2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4" Type="http://schemas.openxmlformats.org/officeDocument/2006/relationships/image" Target="../media/image111.wmf"/><Relationship Id="rId5" Type="http://schemas.openxmlformats.org/officeDocument/2006/relationships/image" Target="../media/image112.wmf"/><Relationship Id="rId6" Type="http://schemas.openxmlformats.org/officeDocument/2006/relationships/image" Target="../media/image113.wmf"/><Relationship Id="rId7" Type="http://schemas.openxmlformats.org/officeDocument/2006/relationships/image" Target="../media/image114.wmf"/><Relationship Id="rId8" Type="http://schemas.openxmlformats.org/officeDocument/2006/relationships/image" Target="../media/image115.wmf"/><Relationship Id="rId9" Type="http://schemas.openxmlformats.org/officeDocument/2006/relationships/image" Target="../media/image116.wmf"/><Relationship Id="rId1" Type="http://schemas.openxmlformats.org/officeDocument/2006/relationships/image" Target="../media/image108.wmf"/><Relationship Id="rId2" Type="http://schemas.openxmlformats.org/officeDocument/2006/relationships/image" Target="../media/image10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4" Type="http://schemas.openxmlformats.org/officeDocument/2006/relationships/image" Target="../media/image120.wmf"/><Relationship Id="rId5" Type="http://schemas.openxmlformats.org/officeDocument/2006/relationships/image" Target="../media/image121.wmf"/><Relationship Id="rId6" Type="http://schemas.openxmlformats.org/officeDocument/2006/relationships/image" Target="../media/image122.wmf"/><Relationship Id="rId7" Type="http://schemas.openxmlformats.org/officeDocument/2006/relationships/image" Target="../media/image123.wmf"/><Relationship Id="rId8" Type="http://schemas.openxmlformats.org/officeDocument/2006/relationships/image" Target="../media/image124.wmf"/><Relationship Id="rId9" Type="http://schemas.openxmlformats.org/officeDocument/2006/relationships/image" Target="../media/image125.wmf"/><Relationship Id="rId10" Type="http://schemas.openxmlformats.org/officeDocument/2006/relationships/image" Target="../media/image126.wmf"/><Relationship Id="rId11" Type="http://schemas.openxmlformats.org/officeDocument/2006/relationships/image" Target="../media/image127.wmf"/><Relationship Id="rId1" Type="http://schemas.openxmlformats.org/officeDocument/2006/relationships/image" Target="../media/image108.wmf"/><Relationship Id="rId2" Type="http://schemas.openxmlformats.org/officeDocument/2006/relationships/image" Target="../media/image11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4" Type="http://schemas.openxmlformats.org/officeDocument/2006/relationships/image" Target="../media/image131.wmf"/><Relationship Id="rId5" Type="http://schemas.openxmlformats.org/officeDocument/2006/relationships/image" Target="../media/image132.wmf"/><Relationship Id="rId6" Type="http://schemas.openxmlformats.org/officeDocument/2006/relationships/image" Target="../media/image133.wmf"/><Relationship Id="rId7" Type="http://schemas.openxmlformats.org/officeDocument/2006/relationships/image" Target="../media/image134.wmf"/><Relationship Id="rId8" Type="http://schemas.openxmlformats.org/officeDocument/2006/relationships/image" Target="../media/image135.wmf"/><Relationship Id="rId9" Type="http://schemas.openxmlformats.org/officeDocument/2006/relationships/image" Target="../media/image136.wmf"/><Relationship Id="rId1" Type="http://schemas.openxmlformats.org/officeDocument/2006/relationships/image" Target="../media/image128.wmf"/><Relationship Id="rId2" Type="http://schemas.openxmlformats.org/officeDocument/2006/relationships/image" Target="../media/image12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4" Type="http://schemas.openxmlformats.org/officeDocument/2006/relationships/image" Target="../media/image139.wmf"/><Relationship Id="rId5" Type="http://schemas.openxmlformats.org/officeDocument/2006/relationships/image" Target="../media/image140.wmf"/><Relationship Id="rId6" Type="http://schemas.openxmlformats.org/officeDocument/2006/relationships/image" Target="../media/image141.wmf"/><Relationship Id="rId7" Type="http://schemas.openxmlformats.org/officeDocument/2006/relationships/image" Target="../media/image142.wmf"/><Relationship Id="rId8" Type="http://schemas.openxmlformats.org/officeDocument/2006/relationships/image" Target="../media/image143.wmf"/><Relationship Id="rId1" Type="http://schemas.openxmlformats.org/officeDocument/2006/relationships/image" Target="../media/image132.wmf"/><Relationship Id="rId2" Type="http://schemas.openxmlformats.org/officeDocument/2006/relationships/image" Target="../media/image13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4" Type="http://schemas.openxmlformats.org/officeDocument/2006/relationships/image" Target="../media/image147.wmf"/><Relationship Id="rId5" Type="http://schemas.openxmlformats.org/officeDocument/2006/relationships/image" Target="../media/image148.wmf"/><Relationship Id="rId6" Type="http://schemas.openxmlformats.org/officeDocument/2006/relationships/image" Target="../media/image149.wmf"/><Relationship Id="rId7" Type="http://schemas.openxmlformats.org/officeDocument/2006/relationships/image" Target="../media/image150.wmf"/><Relationship Id="rId8" Type="http://schemas.openxmlformats.org/officeDocument/2006/relationships/image" Target="../media/image151.wmf"/><Relationship Id="rId9" Type="http://schemas.openxmlformats.org/officeDocument/2006/relationships/image" Target="../media/image152.wmf"/><Relationship Id="rId10" Type="http://schemas.openxmlformats.org/officeDocument/2006/relationships/image" Target="../media/image132.wmf"/><Relationship Id="rId1" Type="http://schemas.openxmlformats.org/officeDocument/2006/relationships/image" Target="../media/image144.wmf"/><Relationship Id="rId2" Type="http://schemas.openxmlformats.org/officeDocument/2006/relationships/image" Target="../media/image14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4" Type="http://schemas.openxmlformats.org/officeDocument/2006/relationships/image" Target="../media/image156.wmf"/><Relationship Id="rId5" Type="http://schemas.openxmlformats.org/officeDocument/2006/relationships/image" Target="../media/image157.wmf"/><Relationship Id="rId6" Type="http://schemas.openxmlformats.org/officeDocument/2006/relationships/image" Target="../media/image158.wmf"/><Relationship Id="rId7" Type="http://schemas.openxmlformats.org/officeDocument/2006/relationships/image" Target="../media/image159.wmf"/><Relationship Id="rId8" Type="http://schemas.openxmlformats.org/officeDocument/2006/relationships/image" Target="../media/image160.wmf"/><Relationship Id="rId1" Type="http://schemas.openxmlformats.org/officeDocument/2006/relationships/image" Target="../media/image153.wmf"/><Relationship Id="rId2" Type="http://schemas.openxmlformats.org/officeDocument/2006/relationships/image" Target="../media/image15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8" Type="http://schemas.openxmlformats.org/officeDocument/2006/relationships/image" Target="../media/image18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8" Type="http://schemas.openxmlformats.org/officeDocument/2006/relationships/image" Target="../media/image29.wmf"/><Relationship Id="rId9" Type="http://schemas.openxmlformats.org/officeDocument/2006/relationships/image" Target="../media/image30.wmf"/><Relationship Id="rId10" Type="http://schemas.openxmlformats.org/officeDocument/2006/relationships/image" Target="../media/image31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6" Type="http://schemas.openxmlformats.org/officeDocument/2006/relationships/image" Target="../media/image43.wmf"/><Relationship Id="rId7" Type="http://schemas.openxmlformats.org/officeDocument/2006/relationships/image" Target="../media/image44.wmf"/><Relationship Id="rId8" Type="http://schemas.openxmlformats.org/officeDocument/2006/relationships/image" Target="../media/image45.wmf"/><Relationship Id="rId9" Type="http://schemas.openxmlformats.org/officeDocument/2006/relationships/image" Target="../media/image46.wmf"/><Relationship Id="rId10" Type="http://schemas.openxmlformats.org/officeDocument/2006/relationships/image" Target="../media/image47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image" Target="../media/image49.wmf"/><Relationship Id="rId3" Type="http://schemas.openxmlformats.org/officeDocument/2006/relationships/image" Target="../media/image5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0.53657</cdr:x>
      <cdr:y>0.58019</cdr:y>
    </cdr:from>
    <cdr:to>
      <cdr:x>0.68291</cdr:x>
      <cdr:y>0.68597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38384" y="1856832"/>
          <a:ext cx="123783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chemeClr val="tx1"/>
              </a:solidFill>
            </a:rPr>
            <a:t>ext</a:t>
          </a:r>
          <a:r>
            <a:rPr lang="en-US" sz="1600" b="1" dirty="0" smtClean="0">
              <a:solidFill>
                <a:schemeClr val="tx1"/>
              </a:solidFill>
            </a:rPr>
            <a:t> diff </a:t>
          </a:r>
          <a:r>
            <a:rPr lang="en-US" sz="1600" b="1" dirty="0" err="1" smtClean="0">
              <a:solidFill>
                <a:schemeClr val="tx1"/>
              </a:solidFill>
            </a:rPr>
            <a:t>lim</a:t>
          </a:r>
          <a:endParaRPr lang="en-US" sz="1600" b="1" dirty="0" smtClean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0.43081</cdr:x>
      <cdr:y>0.21501</cdr:y>
    </cdr:from>
    <cdr:to>
      <cdr:x>0.54081</cdr:x>
      <cdr:y>0.39773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3643843" y="688125"/>
          <a:ext cx="93040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FF0000"/>
              </a:solidFill>
            </a:rPr>
            <a:t>int</a:t>
          </a:r>
          <a:r>
            <a:rPr lang="en-US" sz="1600" b="1" dirty="0" smtClean="0">
              <a:solidFill>
                <a:srgbClr val="FF0000"/>
              </a:solidFill>
            </a:rPr>
            <a:t> diff </a:t>
          </a:r>
          <a:r>
            <a:rPr lang="en-US" sz="1600" b="1" dirty="0" err="1" smtClean="0">
              <a:solidFill>
                <a:srgbClr val="FF0000"/>
              </a:solidFill>
            </a:rPr>
            <a:t>lim</a:t>
          </a:r>
          <a:endParaRPr lang="en-US" sz="1600" b="1" dirty="0" smtClean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0.22072</cdr:x>
      <cdr:y>0.07986</cdr:y>
    </cdr:from>
    <cdr:to>
      <cdr:x>0.35911</cdr:x>
      <cdr:y>0.18564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866900" y="255578"/>
          <a:ext cx="117051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0000FF"/>
              </a:solidFill>
            </a:rPr>
            <a:t>int</a:t>
          </a:r>
          <a:r>
            <a:rPr lang="en-US" sz="1600" b="1" dirty="0" smtClean="0">
              <a:solidFill>
                <a:srgbClr val="0000FF"/>
              </a:solidFill>
            </a:rPr>
            <a:t> diff </a:t>
          </a:r>
          <a:r>
            <a:rPr lang="en-US" sz="1600" b="1" dirty="0" err="1" smtClean="0">
              <a:solidFill>
                <a:srgbClr val="0000FF"/>
              </a:solidFill>
            </a:rPr>
            <a:t>lim</a:t>
          </a:r>
          <a:endParaRPr lang="en-US" sz="1600" b="1" dirty="0" smtClean="0">
            <a:solidFill>
              <a:srgbClr val="0000F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0.53657</cdr:x>
      <cdr:y>0.58019</cdr:y>
    </cdr:from>
    <cdr:to>
      <cdr:x>0.68291</cdr:x>
      <cdr:y>0.68597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38384" y="1856832"/>
          <a:ext cx="123783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chemeClr val="tx1"/>
              </a:solidFill>
            </a:rPr>
            <a:t>ext</a:t>
          </a:r>
          <a:r>
            <a:rPr lang="en-US" sz="1600" b="1" dirty="0" smtClean="0">
              <a:solidFill>
                <a:schemeClr val="tx1"/>
              </a:solidFill>
            </a:rPr>
            <a:t> diff </a:t>
          </a:r>
          <a:r>
            <a:rPr lang="en-US" sz="1600" b="1" dirty="0" err="1" smtClean="0">
              <a:solidFill>
                <a:schemeClr val="tx1"/>
              </a:solidFill>
            </a:rPr>
            <a:t>lim</a:t>
          </a:r>
          <a:endParaRPr lang="en-US" sz="1600" b="1" dirty="0" smtClean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0.53657</cdr:x>
      <cdr:y>0.58019</cdr:y>
    </cdr:from>
    <cdr:to>
      <cdr:x>0.68291</cdr:x>
      <cdr:y>0.68597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38384" y="1856832"/>
          <a:ext cx="123783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chemeClr val="tx1"/>
              </a:solidFill>
            </a:rPr>
            <a:t>ext</a:t>
          </a:r>
          <a:r>
            <a:rPr lang="en-US" sz="1600" b="1" dirty="0" smtClean="0">
              <a:solidFill>
                <a:schemeClr val="tx1"/>
              </a:solidFill>
            </a:rPr>
            <a:t> diff </a:t>
          </a:r>
          <a:r>
            <a:rPr lang="en-US" sz="1600" b="1" dirty="0" err="1" smtClean="0">
              <a:solidFill>
                <a:schemeClr val="tx1"/>
              </a:solidFill>
            </a:rPr>
            <a:t>lim</a:t>
          </a:r>
          <a:endParaRPr lang="en-US" sz="1600" b="1" dirty="0" smtClean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0.43081</cdr:x>
      <cdr:y>0.21501</cdr:y>
    </cdr:from>
    <cdr:to>
      <cdr:x>0.54081</cdr:x>
      <cdr:y>0.39773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3643843" y="688125"/>
          <a:ext cx="93040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FF0000"/>
              </a:solidFill>
            </a:rPr>
            <a:t>int</a:t>
          </a:r>
          <a:r>
            <a:rPr lang="en-US" sz="1600" b="1" dirty="0" smtClean="0">
              <a:solidFill>
                <a:srgbClr val="FF0000"/>
              </a:solidFill>
            </a:rPr>
            <a:t> diff </a:t>
          </a:r>
          <a:r>
            <a:rPr lang="en-US" sz="1600" b="1" dirty="0" err="1" smtClean="0">
              <a:solidFill>
                <a:srgbClr val="FF0000"/>
              </a:solidFill>
            </a:rPr>
            <a:t>lim</a:t>
          </a:r>
          <a:endParaRPr lang="en-US" sz="1600" b="1" dirty="0" smtClean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0.43081</cdr:x>
      <cdr:y>0.21501</cdr:y>
    </cdr:from>
    <cdr:to>
      <cdr:x>0.54081</cdr:x>
      <cdr:y>0.39773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3643843" y="688125"/>
          <a:ext cx="93040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FF0000"/>
              </a:solidFill>
            </a:rPr>
            <a:t>int</a:t>
          </a:r>
          <a:r>
            <a:rPr lang="en-US" sz="1600" b="1" dirty="0" smtClean="0">
              <a:solidFill>
                <a:srgbClr val="FF0000"/>
              </a:solidFill>
            </a:rPr>
            <a:t> diff </a:t>
          </a:r>
          <a:r>
            <a:rPr lang="en-US" sz="1600" b="1" dirty="0" err="1" smtClean="0">
              <a:solidFill>
                <a:srgbClr val="FF0000"/>
              </a:solidFill>
            </a:rPr>
            <a:t>lim</a:t>
          </a:r>
          <a:endParaRPr lang="en-US" sz="1600" b="1" dirty="0" smtClean="0">
            <a:solidFill>
              <a:srgbClr val="FF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0.43081</cdr:x>
      <cdr:y>0.21501</cdr:y>
    </cdr:from>
    <cdr:to>
      <cdr:x>0.54081</cdr:x>
      <cdr:y>0.39773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3643843" y="688125"/>
          <a:ext cx="93040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FF0000"/>
              </a:solidFill>
            </a:rPr>
            <a:t>int</a:t>
          </a:r>
          <a:r>
            <a:rPr lang="en-US" sz="1600" b="1" dirty="0" smtClean="0">
              <a:solidFill>
                <a:srgbClr val="FF0000"/>
              </a:solidFill>
            </a:rPr>
            <a:t> diff </a:t>
          </a:r>
          <a:r>
            <a:rPr lang="en-US" sz="1600" b="1" dirty="0" err="1" smtClean="0">
              <a:solidFill>
                <a:srgbClr val="FF0000"/>
              </a:solidFill>
            </a:rPr>
            <a:t>lim</a:t>
          </a:r>
          <a:endParaRPr lang="en-US" sz="1600" b="1" dirty="0" smtClean="0">
            <a:solidFill>
              <a:srgbClr val="FF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0.43081</cdr:x>
      <cdr:y>0.21501</cdr:y>
    </cdr:from>
    <cdr:to>
      <cdr:x>0.54081</cdr:x>
      <cdr:y>0.39773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3643843" y="688125"/>
          <a:ext cx="93040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FF0000"/>
              </a:solidFill>
            </a:rPr>
            <a:t>int</a:t>
          </a:r>
          <a:r>
            <a:rPr lang="en-US" sz="1600" b="1" dirty="0" smtClean="0">
              <a:solidFill>
                <a:srgbClr val="FF0000"/>
              </a:solidFill>
            </a:rPr>
            <a:t> diff </a:t>
          </a:r>
          <a:r>
            <a:rPr lang="en-US" sz="1600" b="1" dirty="0" err="1" smtClean="0">
              <a:solidFill>
                <a:srgbClr val="FF0000"/>
              </a:solidFill>
            </a:rPr>
            <a:t>lim</a:t>
          </a:r>
          <a:endParaRPr lang="en-US" sz="1600" b="1" dirty="0" smtClean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0.22072</cdr:x>
      <cdr:y>0.07986</cdr:y>
    </cdr:from>
    <cdr:to>
      <cdr:x>0.35911</cdr:x>
      <cdr:y>0.18564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866900" y="255578"/>
          <a:ext cx="117051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0000FF"/>
              </a:solidFill>
            </a:rPr>
            <a:t>int</a:t>
          </a:r>
          <a:r>
            <a:rPr lang="en-US" sz="1600" b="1" dirty="0" smtClean="0">
              <a:solidFill>
                <a:srgbClr val="0000FF"/>
              </a:solidFill>
            </a:rPr>
            <a:t> diff </a:t>
          </a:r>
          <a:r>
            <a:rPr lang="en-US" sz="1600" b="1" dirty="0" err="1" smtClean="0">
              <a:solidFill>
                <a:srgbClr val="0000FF"/>
              </a:solidFill>
            </a:rPr>
            <a:t>lim</a:t>
          </a:r>
          <a:endParaRPr lang="en-US" sz="1600" b="1" dirty="0" smtClean="0">
            <a:solidFill>
              <a:srgbClr val="0000FF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0.43081</cdr:x>
      <cdr:y>0.21501</cdr:y>
    </cdr:from>
    <cdr:to>
      <cdr:x>0.54081</cdr:x>
      <cdr:y>0.39773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3643843" y="688125"/>
          <a:ext cx="93040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FF0000"/>
              </a:solidFill>
            </a:rPr>
            <a:t>int</a:t>
          </a:r>
          <a:r>
            <a:rPr lang="en-US" sz="1600" b="1" dirty="0" smtClean="0">
              <a:solidFill>
                <a:srgbClr val="FF0000"/>
              </a:solidFill>
            </a:rPr>
            <a:t> diff </a:t>
          </a:r>
          <a:r>
            <a:rPr lang="en-US" sz="1600" b="1" dirty="0" err="1" smtClean="0">
              <a:solidFill>
                <a:srgbClr val="FF0000"/>
              </a:solidFill>
            </a:rPr>
            <a:t>lim</a:t>
          </a:r>
          <a:endParaRPr lang="en-US" sz="1600" b="1" dirty="0" smtClean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0.22072</cdr:x>
      <cdr:y>0.07986</cdr:y>
    </cdr:from>
    <cdr:to>
      <cdr:x>0.35911</cdr:x>
      <cdr:y>0.18564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866900" y="255578"/>
          <a:ext cx="117051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0000FF"/>
              </a:solidFill>
            </a:rPr>
            <a:t>int</a:t>
          </a:r>
          <a:r>
            <a:rPr lang="en-US" sz="1600" b="1" dirty="0" smtClean="0">
              <a:solidFill>
                <a:srgbClr val="0000FF"/>
              </a:solidFill>
            </a:rPr>
            <a:t> diff </a:t>
          </a:r>
          <a:r>
            <a:rPr lang="en-US" sz="1600" b="1" dirty="0" err="1" smtClean="0">
              <a:solidFill>
                <a:srgbClr val="0000FF"/>
              </a:solidFill>
            </a:rPr>
            <a:t>lim</a:t>
          </a:r>
          <a:endParaRPr lang="en-US" sz="1600" b="1" dirty="0" smtClean="0">
            <a:solidFill>
              <a:srgbClr val="0000FF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0.43081</cdr:x>
      <cdr:y>0.21501</cdr:y>
    </cdr:from>
    <cdr:to>
      <cdr:x>0.54081</cdr:x>
      <cdr:y>0.39773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3643843" y="688125"/>
          <a:ext cx="93040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FF0000"/>
              </a:solidFill>
            </a:rPr>
            <a:t>int</a:t>
          </a:r>
          <a:r>
            <a:rPr lang="en-US" sz="1600" b="1" dirty="0" smtClean="0">
              <a:solidFill>
                <a:srgbClr val="FF0000"/>
              </a:solidFill>
            </a:rPr>
            <a:t> diff </a:t>
          </a:r>
          <a:r>
            <a:rPr lang="en-US" sz="1600" b="1" dirty="0" err="1" smtClean="0">
              <a:solidFill>
                <a:srgbClr val="FF0000"/>
              </a:solidFill>
            </a:rPr>
            <a:t>lim</a:t>
          </a:r>
          <a:endParaRPr lang="en-US" sz="1600" b="1" dirty="0" smtClean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0.22072</cdr:x>
      <cdr:y>0.07986</cdr:y>
    </cdr:from>
    <cdr:to>
      <cdr:x>0.35911</cdr:x>
      <cdr:y>0.18564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866900" y="255578"/>
          <a:ext cx="117051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0000FF"/>
              </a:solidFill>
            </a:rPr>
            <a:t>int</a:t>
          </a:r>
          <a:r>
            <a:rPr lang="en-US" sz="1600" b="1" dirty="0" smtClean="0">
              <a:solidFill>
                <a:srgbClr val="0000FF"/>
              </a:solidFill>
            </a:rPr>
            <a:t> diff </a:t>
          </a:r>
          <a:r>
            <a:rPr lang="en-US" sz="1600" b="1" dirty="0" err="1" smtClean="0">
              <a:solidFill>
                <a:srgbClr val="0000FF"/>
              </a:solidFill>
            </a:rPr>
            <a:t>lim</a:t>
          </a:r>
          <a:endParaRPr lang="en-US" sz="1600" b="1" dirty="0" smtClean="0">
            <a:solidFill>
              <a:srgbClr val="0000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3170238" cy="479425"/>
          </a:xfrm>
          <a:prstGeom prst="rect">
            <a:avLst/>
          </a:prstGeom>
        </p:spPr>
        <p:txBody>
          <a:bodyPr vert="horz" lIns="91373" tIns="45687" rIns="91373" bIns="456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6"/>
            <a:ext cx="3170238" cy="479425"/>
          </a:xfrm>
          <a:prstGeom prst="rect">
            <a:avLst/>
          </a:prstGeom>
        </p:spPr>
        <p:txBody>
          <a:bodyPr vert="horz" lIns="91373" tIns="45687" rIns="91373" bIns="45687" rtlCol="0"/>
          <a:lstStyle>
            <a:lvl1pPr algn="r">
              <a:defRPr sz="1200"/>
            </a:lvl1pPr>
          </a:lstStyle>
          <a:p>
            <a:fld id="{2F6AA0A0-C7B5-4F8D-873C-F7F198F894F5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120193"/>
            <a:ext cx="3170238" cy="479425"/>
          </a:xfrm>
          <a:prstGeom prst="rect">
            <a:avLst/>
          </a:prstGeom>
        </p:spPr>
        <p:txBody>
          <a:bodyPr vert="horz" lIns="91373" tIns="45687" rIns="91373" bIns="456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93"/>
            <a:ext cx="3170238" cy="479425"/>
          </a:xfrm>
          <a:prstGeom prst="rect">
            <a:avLst/>
          </a:prstGeom>
        </p:spPr>
        <p:txBody>
          <a:bodyPr vert="horz" lIns="91373" tIns="45687" rIns="91373" bIns="45687" rtlCol="0" anchor="b"/>
          <a:lstStyle>
            <a:lvl1pPr algn="r">
              <a:defRPr sz="1200"/>
            </a:lvl1pPr>
          </a:lstStyle>
          <a:p>
            <a:fld id="{A9D77F2A-57A0-4653-AAEE-2D5C515D1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58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6E28-1A3F-4592-AAED-0B5CF3BA8D44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4967-AC8E-4CE5-B0C9-8BEACAE82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L21-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6E28-1A3F-4592-AAED-0B5CF3BA8D44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4967-AC8E-4CE5-B0C9-8BEACAE82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6E28-1A3F-4592-AAED-0B5CF3BA8D44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4967-AC8E-4CE5-B0C9-8BEACAE82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9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6E28-1A3F-4592-AAED-0B5CF3BA8D44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4967-AC8E-4CE5-B0C9-8BEACAE82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L21-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6E28-1A3F-4592-AAED-0B5CF3BA8D44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4967-AC8E-4CE5-B0C9-8BEACAE82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6E28-1A3F-4592-AAED-0B5CF3BA8D44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4967-AC8E-4CE5-B0C9-8BEACAE82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6E28-1A3F-4592-AAED-0B5CF3BA8D44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4967-AC8E-4CE5-B0C9-8BEACAE82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6E28-1A3F-4592-AAED-0B5CF3BA8D44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4967-AC8E-4CE5-B0C9-8BEACAE82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L21-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6E28-1A3F-4592-AAED-0B5CF3BA8D44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4967-AC8E-4CE5-B0C9-8BEACAE82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L21-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6E28-1A3F-4592-AAED-0B5CF3BA8D44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4967-AC8E-4CE5-B0C9-8BEACAE82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6E28-1A3F-4592-AAED-0B5CF3BA8D44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4967-AC8E-4CE5-B0C9-8BEACAE82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C6E28-1A3F-4592-AAED-0B5CF3BA8D44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F4967-AC8E-4CE5-B0C9-8BEACAE82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-26246" y="6550223"/>
            <a:ext cx="9196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courtesy of Prof M L Kraft,</a:t>
            </a:r>
            <a:r>
              <a:rPr lang="en-US" sz="1400" baseline="0" dirty="0" smtClean="0"/>
              <a:t> Chemical &amp; Biomolecular </a:t>
            </a:r>
            <a:r>
              <a:rPr lang="en-US" sz="1400" baseline="0" dirty="0" err="1" smtClean="0"/>
              <a:t>Engr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Dept</a:t>
            </a:r>
            <a:r>
              <a:rPr lang="en-US" sz="1400" baseline="0" dirty="0" smtClean="0"/>
              <a:t>, University of Illinois at Urbana-Champaign.</a:t>
            </a:r>
            <a:endParaRPr 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D327-0921-4929-A7D6-E94501A47C2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L21-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6246" y="6550223"/>
            <a:ext cx="9196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courtesy of Prof M L Kraft,</a:t>
            </a:r>
            <a:r>
              <a:rPr lang="en-US" sz="1400" baseline="0" dirty="0" smtClean="0"/>
              <a:t> Chemical &amp; Biomolecular </a:t>
            </a:r>
            <a:r>
              <a:rPr lang="en-US" sz="1400" baseline="0" dirty="0" err="1" smtClean="0"/>
              <a:t>Engr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Dept</a:t>
            </a:r>
            <a:r>
              <a:rPr lang="en-US" sz="1400" baseline="0" dirty="0" smtClean="0"/>
              <a:t>, University of Illinois at Urbana-Champaign.</a:t>
            </a:r>
            <a:endParaRPr 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0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1.bin"/><Relationship Id="rId20" Type="http://schemas.openxmlformats.org/officeDocument/2006/relationships/image" Target="../media/image58.wmf"/><Relationship Id="rId21" Type="http://schemas.openxmlformats.org/officeDocument/2006/relationships/oleObject" Target="../embeddings/oleObject57.bin"/><Relationship Id="rId22" Type="http://schemas.openxmlformats.org/officeDocument/2006/relationships/image" Target="../media/image59.wmf"/><Relationship Id="rId10" Type="http://schemas.openxmlformats.org/officeDocument/2006/relationships/image" Target="../media/image53.wmf"/><Relationship Id="rId11" Type="http://schemas.openxmlformats.org/officeDocument/2006/relationships/oleObject" Target="../embeddings/oleObject52.bin"/><Relationship Id="rId12" Type="http://schemas.openxmlformats.org/officeDocument/2006/relationships/image" Target="../media/image54.wmf"/><Relationship Id="rId13" Type="http://schemas.openxmlformats.org/officeDocument/2006/relationships/oleObject" Target="../embeddings/oleObject53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54.bin"/><Relationship Id="rId16" Type="http://schemas.openxmlformats.org/officeDocument/2006/relationships/image" Target="../media/image56.wmf"/><Relationship Id="rId17" Type="http://schemas.openxmlformats.org/officeDocument/2006/relationships/oleObject" Target="../embeddings/oleObject55.bin"/><Relationship Id="rId18" Type="http://schemas.openxmlformats.org/officeDocument/2006/relationships/image" Target="../media/image57.wmf"/><Relationship Id="rId19" Type="http://schemas.openxmlformats.org/officeDocument/2006/relationships/oleObject" Target="../embeddings/oleObject5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51.w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5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61.w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62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4.bin"/><Relationship Id="rId20" Type="http://schemas.openxmlformats.org/officeDocument/2006/relationships/image" Target="../media/image71.wmf"/><Relationship Id="rId21" Type="http://schemas.openxmlformats.org/officeDocument/2006/relationships/oleObject" Target="../embeddings/oleObject70.bin"/><Relationship Id="rId22" Type="http://schemas.openxmlformats.org/officeDocument/2006/relationships/image" Target="../media/image72.wmf"/><Relationship Id="rId23" Type="http://schemas.openxmlformats.org/officeDocument/2006/relationships/oleObject" Target="../embeddings/oleObject71.bin"/><Relationship Id="rId24" Type="http://schemas.openxmlformats.org/officeDocument/2006/relationships/image" Target="../media/image73.wmf"/><Relationship Id="rId10" Type="http://schemas.openxmlformats.org/officeDocument/2006/relationships/image" Target="../media/image66.wmf"/><Relationship Id="rId11" Type="http://schemas.openxmlformats.org/officeDocument/2006/relationships/oleObject" Target="../embeddings/oleObject65.bin"/><Relationship Id="rId12" Type="http://schemas.openxmlformats.org/officeDocument/2006/relationships/image" Target="../media/image67.wmf"/><Relationship Id="rId13" Type="http://schemas.openxmlformats.org/officeDocument/2006/relationships/oleObject" Target="../embeddings/oleObject66.bin"/><Relationship Id="rId14" Type="http://schemas.openxmlformats.org/officeDocument/2006/relationships/image" Target="../media/image68.wmf"/><Relationship Id="rId15" Type="http://schemas.openxmlformats.org/officeDocument/2006/relationships/oleObject" Target="../embeddings/oleObject67.bin"/><Relationship Id="rId16" Type="http://schemas.openxmlformats.org/officeDocument/2006/relationships/image" Target="../media/image69.wmf"/><Relationship Id="rId17" Type="http://schemas.openxmlformats.org/officeDocument/2006/relationships/oleObject" Target="../embeddings/oleObject68.bin"/><Relationship Id="rId18" Type="http://schemas.openxmlformats.org/officeDocument/2006/relationships/image" Target="../media/image70.wmf"/><Relationship Id="rId19" Type="http://schemas.openxmlformats.org/officeDocument/2006/relationships/oleObject" Target="../embeddings/oleObject69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1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65.w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6.bin"/><Relationship Id="rId12" Type="http://schemas.openxmlformats.org/officeDocument/2006/relationships/image" Target="../media/image78.wmf"/><Relationship Id="rId13" Type="http://schemas.openxmlformats.org/officeDocument/2006/relationships/oleObject" Target="../embeddings/oleObject77.bin"/><Relationship Id="rId14" Type="http://schemas.openxmlformats.org/officeDocument/2006/relationships/image" Target="../media/image79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2.bin"/><Relationship Id="rId4" Type="http://schemas.openxmlformats.org/officeDocument/2006/relationships/image" Target="../media/image74.wmf"/><Relationship Id="rId5" Type="http://schemas.openxmlformats.org/officeDocument/2006/relationships/oleObject" Target="../embeddings/oleObject73.bin"/><Relationship Id="rId6" Type="http://schemas.openxmlformats.org/officeDocument/2006/relationships/image" Target="../media/image75.wmf"/><Relationship Id="rId7" Type="http://schemas.openxmlformats.org/officeDocument/2006/relationships/oleObject" Target="../embeddings/oleObject74.bin"/><Relationship Id="rId8" Type="http://schemas.openxmlformats.org/officeDocument/2006/relationships/image" Target="../media/image76.wmf"/><Relationship Id="rId9" Type="http://schemas.openxmlformats.org/officeDocument/2006/relationships/oleObject" Target="../embeddings/oleObject75.bin"/><Relationship Id="rId10" Type="http://schemas.openxmlformats.org/officeDocument/2006/relationships/image" Target="../media/image77.w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1.bin"/><Relationship Id="rId20" Type="http://schemas.openxmlformats.org/officeDocument/2006/relationships/image" Target="../media/image88.wmf"/><Relationship Id="rId21" Type="http://schemas.openxmlformats.org/officeDocument/2006/relationships/oleObject" Target="../embeddings/oleObject87.bin"/><Relationship Id="rId22" Type="http://schemas.openxmlformats.org/officeDocument/2006/relationships/image" Target="../media/image89.wmf"/><Relationship Id="rId23" Type="http://schemas.openxmlformats.org/officeDocument/2006/relationships/oleObject" Target="../embeddings/oleObject88.bin"/><Relationship Id="rId24" Type="http://schemas.openxmlformats.org/officeDocument/2006/relationships/image" Target="../media/image90.wmf"/><Relationship Id="rId10" Type="http://schemas.openxmlformats.org/officeDocument/2006/relationships/image" Target="../media/image83.wmf"/><Relationship Id="rId11" Type="http://schemas.openxmlformats.org/officeDocument/2006/relationships/oleObject" Target="../embeddings/oleObject82.bin"/><Relationship Id="rId12" Type="http://schemas.openxmlformats.org/officeDocument/2006/relationships/image" Target="../media/image84.wmf"/><Relationship Id="rId13" Type="http://schemas.openxmlformats.org/officeDocument/2006/relationships/oleObject" Target="../embeddings/oleObject83.bin"/><Relationship Id="rId14" Type="http://schemas.openxmlformats.org/officeDocument/2006/relationships/image" Target="../media/image85.wmf"/><Relationship Id="rId15" Type="http://schemas.openxmlformats.org/officeDocument/2006/relationships/oleObject" Target="../embeddings/oleObject84.bin"/><Relationship Id="rId16" Type="http://schemas.openxmlformats.org/officeDocument/2006/relationships/image" Target="../media/image86.wmf"/><Relationship Id="rId17" Type="http://schemas.openxmlformats.org/officeDocument/2006/relationships/oleObject" Target="../embeddings/oleObject85.bin"/><Relationship Id="rId18" Type="http://schemas.openxmlformats.org/officeDocument/2006/relationships/image" Target="../media/image87.wmf"/><Relationship Id="rId19" Type="http://schemas.openxmlformats.org/officeDocument/2006/relationships/oleObject" Target="../embeddings/oleObject8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8.bin"/><Relationship Id="rId4" Type="http://schemas.openxmlformats.org/officeDocument/2006/relationships/image" Target="../media/image80.w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81.w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8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90.bin"/><Relationship Id="rId6" Type="http://schemas.openxmlformats.org/officeDocument/2006/relationships/image" Target="../media/image33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92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93.bin"/><Relationship Id="rId8" Type="http://schemas.openxmlformats.org/officeDocument/2006/relationships/image" Target="../media/image91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8.bin"/><Relationship Id="rId12" Type="http://schemas.openxmlformats.org/officeDocument/2006/relationships/image" Target="../media/image43.wmf"/><Relationship Id="rId13" Type="http://schemas.openxmlformats.org/officeDocument/2006/relationships/oleObject" Target="../embeddings/oleObject99.bin"/><Relationship Id="rId14" Type="http://schemas.openxmlformats.org/officeDocument/2006/relationships/image" Target="../media/image93.wmf"/><Relationship Id="rId15" Type="http://schemas.openxmlformats.org/officeDocument/2006/relationships/oleObject" Target="../embeddings/oleObject100.bin"/><Relationship Id="rId16" Type="http://schemas.openxmlformats.org/officeDocument/2006/relationships/image" Target="../media/image94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94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95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96.bin"/><Relationship Id="rId8" Type="http://schemas.openxmlformats.org/officeDocument/2006/relationships/image" Target="../media/image92.wmf"/><Relationship Id="rId9" Type="http://schemas.openxmlformats.org/officeDocument/2006/relationships/oleObject" Target="../embeddings/oleObject97.bin"/><Relationship Id="rId10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5.bin"/><Relationship Id="rId12" Type="http://schemas.openxmlformats.org/officeDocument/2006/relationships/image" Target="../media/image58.wmf"/><Relationship Id="rId13" Type="http://schemas.openxmlformats.org/officeDocument/2006/relationships/oleObject" Target="../embeddings/oleObject106.bin"/><Relationship Id="rId14" Type="http://schemas.openxmlformats.org/officeDocument/2006/relationships/image" Target="../media/image59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01.bin"/><Relationship Id="rId4" Type="http://schemas.openxmlformats.org/officeDocument/2006/relationships/image" Target="../media/image95.wmf"/><Relationship Id="rId5" Type="http://schemas.openxmlformats.org/officeDocument/2006/relationships/oleObject" Target="../embeddings/oleObject102.bin"/><Relationship Id="rId6" Type="http://schemas.openxmlformats.org/officeDocument/2006/relationships/image" Target="../media/image96.wmf"/><Relationship Id="rId7" Type="http://schemas.openxmlformats.org/officeDocument/2006/relationships/oleObject" Target="../embeddings/oleObject103.bin"/><Relationship Id="rId8" Type="http://schemas.openxmlformats.org/officeDocument/2006/relationships/image" Target="../media/image54.wmf"/><Relationship Id="rId9" Type="http://schemas.openxmlformats.org/officeDocument/2006/relationships/oleObject" Target="../embeddings/oleObject104.bin"/><Relationship Id="rId10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4" Type="http://schemas.openxmlformats.org/officeDocument/2006/relationships/image" Target="../media/image97.wmf"/><Relationship Id="rId5" Type="http://schemas.openxmlformats.org/officeDocument/2006/relationships/oleObject" Target="../embeddings/oleObject108.bin"/><Relationship Id="rId6" Type="http://schemas.openxmlformats.org/officeDocument/2006/relationships/image" Target="../media/image61.wmf"/><Relationship Id="rId7" Type="http://schemas.openxmlformats.org/officeDocument/2006/relationships/oleObject" Target="../embeddings/oleObject109.bin"/><Relationship Id="rId8" Type="http://schemas.openxmlformats.org/officeDocument/2006/relationships/image" Target="../media/image98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4" Type="http://schemas.openxmlformats.org/officeDocument/2006/relationships/image" Target="../media/image97.wmf"/><Relationship Id="rId5" Type="http://schemas.openxmlformats.org/officeDocument/2006/relationships/oleObject" Target="../embeddings/oleObject111.bin"/><Relationship Id="rId6" Type="http://schemas.openxmlformats.org/officeDocument/2006/relationships/image" Target="../media/image61.wmf"/><Relationship Id="rId7" Type="http://schemas.openxmlformats.org/officeDocument/2006/relationships/oleObject" Target="../embeddings/oleObject112.bin"/><Relationship Id="rId8" Type="http://schemas.openxmlformats.org/officeDocument/2006/relationships/image" Target="../media/image98.wmf"/><Relationship Id="rId9" Type="http://schemas.openxmlformats.org/officeDocument/2006/relationships/oleObject" Target="../embeddings/oleObject113.bin"/><Relationship Id="rId10" Type="http://schemas.openxmlformats.org/officeDocument/2006/relationships/image" Target="../media/image99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4" Type="http://schemas.openxmlformats.org/officeDocument/2006/relationships/image" Target="../media/image97.wmf"/><Relationship Id="rId5" Type="http://schemas.openxmlformats.org/officeDocument/2006/relationships/oleObject" Target="../embeddings/oleObject115.bin"/><Relationship Id="rId6" Type="http://schemas.openxmlformats.org/officeDocument/2006/relationships/image" Target="../media/image61.wmf"/><Relationship Id="rId7" Type="http://schemas.openxmlformats.org/officeDocument/2006/relationships/oleObject" Target="../embeddings/oleObject116.bin"/><Relationship Id="rId8" Type="http://schemas.openxmlformats.org/officeDocument/2006/relationships/image" Target="../media/image98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5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0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tif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5.w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6.w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17.wmf"/><Relationship Id="rId17" Type="http://schemas.openxmlformats.org/officeDocument/2006/relationships/oleObject" Target="../embeddings/oleObject15.bin"/><Relationship Id="rId18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tiff"/><Relationship Id="rId4" Type="http://schemas.openxmlformats.org/officeDocument/2006/relationships/oleObject" Target="../embeddings/oleObject117.bin"/><Relationship Id="rId5" Type="http://schemas.openxmlformats.org/officeDocument/2006/relationships/image" Target="../media/image101.wmf"/><Relationship Id="rId6" Type="http://schemas.openxmlformats.org/officeDocument/2006/relationships/oleObject" Target="../embeddings/oleObject118.bin"/><Relationship Id="rId7" Type="http://schemas.openxmlformats.org/officeDocument/2006/relationships/image" Target="../media/image102.wmf"/><Relationship Id="rId8" Type="http://schemas.openxmlformats.org/officeDocument/2006/relationships/oleObject" Target="../embeddings/oleObject119.bin"/><Relationship Id="rId9" Type="http://schemas.openxmlformats.org/officeDocument/2006/relationships/image" Target="../media/image103.wmf"/><Relationship Id="rId10" Type="http://schemas.openxmlformats.org/officeDocument/2006/relationships/oleObject" Target="../embeddings/oleObject120.bin"/><Relationship Id="rId11" Type="http://schemas.openxmlformats.org/officeDocument/2006/relationships/image" Target="../media/image104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tiff"/><Relationship Id="rId4" Type="http://schemas.openxmlformats.org/officeDocument/2006/relationships/oleObject" Target="../embeddings/oleObject121.bin"/><Relationship Id="rId5" Type="http://schemas.openxmlformats.org/officeDocument/2006/relationships/image" Target="../media/image105.wmf"/><Relationship Id="rId6" Type="http://schemas.openxmlformats.org/officeDocument/2006/relationships/oleObject" Target="../embeddings/oleObject122.bin"/><Relationship Id="rId7" Type="http://schemas.openxmlformats.org/officeDocument/2006/relationships/image" Target="../media/image52.wmf"/><Relationship Id="rId8" Type="http://schemas.openxmlformats.org/officeDocument/2006/relationships/oleObject" Target="../embeddings/oleObject123.bin"/><Relationship Id="rId9" Type="http://schemas.openxmlformats.org/officeDocument/2006/relationships/image" Target="../media/image106.wmf"/><Relationship Id="rId10" Type="http://schemas.openxmlformats.org/officeDocument/2006/relationships/oleObject" Target="../embeddings/oleObject124.bin"/><Relationship Id="rId11" Type="http://schemas.openxmlformats.org/officeDocument/2006/relationships/image" Target="../media/image107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wmf"/><Relationship Id="rId20" Type="http://schemas.openxmlformats.org/officeDocument/2006/relationships/oleObject" Target="../embeddings/oleObject133.bin"/><Relationship Id="rId21" Type="http://schemas.openxmlformats.org/officeDocument/2006/relationships/image" Target="../media/image116.wmf"/><Relationship Id="rId10" Type="http://schemas.openxmlformats.org/officeDocument/2006/relationships/oleObject" Target="../embeddings/oleObject128.bin"/><Relationship Id="rId11" Type="http://schemas.openxmlformats.org/officeDocument/2006/relationships/image" Target="../media/image111.wmf"/><Relationship Id="rId12" Type="http://schemas.openxmlformats.org/officeDocument/2006/relationships/oleObject" Target="../embeddings/oleObject129.bin"/><Relationship Id="rId13" Type="http://schemas.openxmlformats.org/officeDocument/2006/relationships/image" Target="../media/image112.wmf"/><Relationship Id="rId14" Type="http://schemas.openxmlformats.org/officeDocument/2006/relationships/oleObject" Target="../embeddings/oleObject130.bin"/><Relationship Id="rId15" Type="http://schemas.openxmlformats.org/officeDocument/2006/relationships/image" Target="../media/image113.wmf"/><Relationship Id="rId16" Type="http://schemas.openxmlformats.org/officeDocument/2006/relationships/oleObject" Target="../embeddings/oleObject131.bin"/><Relationship Id="rId17" Type="http://schemas.openxmlformats.org/officeDocument/2006/relationships/image" Target="../media/image114.wmf"/><Relationship Id="rId18" Type="http://schemas.openxmlformats.org/officeDocument/2006/relationships/oleObject" Target="../embeddings/oleObject132.bin"/><Relationship Id="rId19" Type="http://schemas.openxmlformats.org/officeDocument/2006/relationships/image" Target="../media/image115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17.png"/><Relationship Id="rId4" Type="http://schemas.openxmlformats.org/officeDocument/2006/relationships/oleObject" Target="../embeddings/oleObject125.bin"/><Relationship Id="rId5" Type="http://schemas.openxmlformats.org/officeDocument/2006/relationships/image" Target="../media/image108.wmf"/><Relationship Id="rId6" Type="http://schemas.openxmlformats.org/officeDocument/2006/relationships/oleObject" Target="../embeddings/oleObject126.bin"/><Relationship Id="rId7" Type="http://schemas.openxmlformats.org/officeDocument/2006/relationships/image" Target="../media/image109.wmf"/><Relationship Id="rId8" Type="http://schemas.openxmlformats.org/officeDocument/2006/relationships/oleObject" Target="../embeddings/oleObject127.bin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9.wmf"/><Relationship Id="rId20" Type="http://schemas.openxmlformats.org/officeDocument/2006/relationships/oleObject" Target="../embeddings/oleObject142.bin"/><Relationship Id="rId21" Type="http://schemas.openxmlformats.org/officeDocument/2006/relationships/image" Target="../media/image125.wmf"/><Relationship Id="rId22" Type="http://schemas.openxmlformats.org/officeDocument/2006/relationships/oleObject" Target="../embeddings/oleObject143.bin"/><Relationship Id="rId23" Type="http://schemas.openxmlformats.org/officeDocument/2006/relationships/image" Target="../media/image126.wmf"/><Relationship Id="rId24" Type="http://schemas.openxmlformats.org/officeDocument/2006/relationships/oleObject" Target="../embeddings/oleObject144.bin"/><Relationship Id="rId25" Type="http://schemas.openxmlformats.org/officeDocument/2006/relationships/image" Target="../media/image127.wmf"/><Relationship Id="rId10" Type="http://schemas.openxmlformats.org/officeDocument/2006/relationships/oleObject" Target="../embeddings/oleObject137.bin"/><Relationship Id="rId11" Type="http://schemas.openxmlformats.org/officeDocument/2006/relationships/image" Target="../media/image120.wmf"/><Relationship Id="rId12" Type="http://schemas.openxmlformats.org/officeDocument/2006/relationships/oleObject" Target="../embeddings/oleObject138.bin"/><Relationship Id="rId13" Type="http://schemas.openxmlformats.org/officeDocument/2006/relationships/image" Target="../media/image121.wmf"/><Relationship Id="rId14" Type="http://schemas.openxmlformats.org/officeDocument/2006/relationships/oleObject" Target="../embeddings/oleObject139.bin"/><Relationship Id="rId15" Type="http://schemas.openxmlformats.org/officeDocument/2006/relationships/image" Target="../media/image122.wmf"/><Relationship Id="rId16" Type="http://schemas.openxmlformats.org/officeDocument/2006/relationships/oleObject" Target="../embeddings/oleObject140.bin"/><Relationship Id="rId17" Type="http://schemas.openxmlformats.org/officeDocument/2006/relationships/image" Target="../media/image123.wmf"/><Relationship Id="rId18" Type="http://schemas.openxmlformats.org/officeDocument/2006/relationships/oleObject" Target="../embeddings/oleObject141.bin"/><Relationship Id="rId19" Type="http://schemas.openxmlformats.org/officeDocument/2006/relationships/image" Target="../media/image124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17.png"/><Relationship Id="rId4" Type="http://schemas.openxmlformats.org/officeDocument/2006/relationships/oleObject" Target="../embeddings/oleObject134.bin"/><Relationship Id="rId5" Type="http://schemas.openxmlformats.org/officeDocument/2006/relationships/image" Target="../media/image108.wmf"/><Relationship Id="rId6" Type="http://schemas.openxmlformats.org/officeDocument/2006/relationships/oleObject" Target="../embeddings/oleObject135.bin"/><Relationship Id="rId7" Type="http://schemas.openxmlformats.org/officeDocument/2006/relationships/image" Target="../media/image118.wmf"/><Relationship Id="rId8" Type="http://schemas.openxmlformats.org/officeDocument/2006/relationships/oleObject" Target="../embeddings/oleObject136.bin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8.bin"/><Relationship Id="rId20" Type="http://schemas.openxmlformats.org/officeDocument/2006/relationships/image" Target="../media/image136.wmf"/><Relationship Id="rId10" Type="http://schemas.openxmlformats.org/officeDocument/2006/relationships/image" Target="../media/image131.wmf"/><Relationship Id="rId11" Type="http://schemas.openxmlformats.org/officeDocument/2006/relationships/oleObject" Target="../embeddings/oleObject149.bin"/><Relationship Id="rId12" Type="http://schemas.openxmlformats.org/officeDocument/2006/relationships/image" Target="../media/image132.wmf"/><Relationship Id="rId13" Type="http://schemas.openxmlformats.org/officeDocument/2006/relationships/oleObject" Target="../embeddings/oleObject150.bin"/><Relationship Id="rId14" Type="http://schemas.openxmlformats.org/officeDocument/2006/relationships/image" Target="../media/image133.wmf"/><Relationship Id="rId15" Type="http://schemas.openxmlformats.org/officeDocument/2006/relationships/oleObject" Target="../embeddings/oleObject151.bin"/><Relationship Id="rId16" Type="http://schemas.openxmlformats.org/officeDocument/2006/relationships/image" Target="../media/image134.wmf"/><Relationship Id="rId17" Type="http://schemas.openxmlformats.org/officeDocument/2006/relationships/oleObject" Target="../embeddings/oleObject152.bin"/><Relationship Id="rId18" Type="http://schemas.openxmlformats.org/officeDocument/2006/relationships/image" Target="../media/image135.wmf"/><Relationship Id="rId19" Type="http://schemas.openxmlformats.org/officeDocument/2006/relationships/oleObject" Target="../embeddings/oleObject153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45.bin"/><Relationship Id="rId4" Type="http://schemas.openxmlformats.org/officeDocument/2006/relationships/image" Target="../media/image128.wmf"/><Relationship Id="rId5" Type="http://schemas.openxmlformats.org/officeDocument/2006/relationships/oleObject" Target="../embeddings/oleObject146.bin"/><Relationship Id="rId6" Type="http://schemas.openxmlformats.org/officeDocument/2006/relationships/image" Target="../media/image129.wmf"/><Relationship Id="rId7" Type="http://schemas.openxmlformats.org/officeDocument/2006/relationships/oleObject" Target="../embeddings/oleObject147.bin"/><Relationship Id="rId8" Type="http://schemas.openxmlformats.org/officeDocument/2006/relationships/image" Target="../media/image13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8.bin"/><Relationship Id="rId12" Type="http://schemas.openxmlformats.org/officeDocument/2006/relationships/image" Target="../media/image140.wmf"/><Relationship Id="rId13" Type="http://schemas.openxmlformats.org/officeDocument/2006/relationships/oleObject" Target="../embeddings/oleObject159.bin"/><Relationship Id="rId14" Type="http://schemas.openxmlformats.org/officeDocument/2006/relationships/image" Target="../media/image141.wmf"/><Relationship Id="rId15" Type="http://schemas.openxmlformats.org/officeDocument/2006/relationships/oleObject" Target="../embeddings/oleObject160.bin"/><Relationship Id="rId16" Type="http://schemas.openxmlformats.org/officeDocument/2006/relationships/image" Target="../media/image142.wmf"/><Relationship Id="rId17" Type="http://schemas.openxmlformats.org/officeDocument/2006/relationships/oleObject" Target="../embeddings/oleObject161.bin"/><Relationship Id="rId18" Type="http://schemas.openxmlformats.org/officeDocument/2006/relationships/image" Target="../media/image143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54.bin"/><Relationship Id="rId4" Type="http://schemas.openxmlformats.org/officeDocument/2006/relationships/image" Target="../media/image132.wmf"/><Relationship Id="rId5" Type="http://schemas.openxmlformats.org/officeDocument/2006/relationships/oleObject" Target="../embeddings/oleObject155.bin"/><Relationship Id="rId6" Type="http://schemas.openxmlformats.org/officeDocument/2006/relationships/image" Target="../media/image137.wmf"/><Relationship Id="rId7" Type="http://schemas.openxmlformats.org/officeDocument/2006/relationships/oleObject" Target="../embeddings/oleObject156.bin"/><Relationship Id="rId8" Type="http://schemas.openxmlformats.org/officeDocument/2006/relationships/image" Target="../media/image138.wmf"/><Relationship Id="rId9" Type="http://schemas.openxmlformats.org/officeDocument/2006/relationships/oleObject" Target="../embeddings/oleObject157.bin"/><Relationship Id="rId10" Type="http://schemas.openxmlformats.org/officeDocument/2006/relationships/image" Target="../media/image139.wmf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5.bin"/><Relationship Id="rId20" Type="http://schemas.openxmlformats.org/officeDocument/2006/relationships/image" Target="../media/image152.wmf"/><Relationship Id="rId21" Type="http://schemas.openxmlformats.org/officeDocument/2006/relationships/oleObject" Target="../embeddings/oleObject171.bin"/><Relationship Id="rId22" Type="http://schemas.openxmlformats.org/officeDocument/2006/relationships/image" Target="../media/image132.wmf"/><Relationship Id="rId10" Type="http://schemas.openxmlformats.org/officeDocument/2006/relationships/image" Target="../media/image147.wmf"/><Relationship Id="rId11" Type="http://schemas.openxmlformats.org/officeDocument/2006/relationships/oleObject" Target="../embeddings/oleObject166.bin"/><Relationship Id="rId12" Type="http://schemas.openxmlformats.org/officeDocument/2006/relationships/image" Target="../media/image148.wmf"/><Relationship Id="rId13" Type="http://schemas.openxmlformats.org/officeDocument/2006/relationships/oleObject" Target="../embeddings/oleObject167.bin"/><Relationship Id="rId14" Type="http://schemas.openxmlformats.org/officeDocument/2006/relationships/image" Target="../media/image149.wmf"/><Relationship Id="rId15" Type="http://schemas.openxmlformats.org/officeDocument/2006/relationships/oleObject" Target="../embeddings/oleObject168.bin"/><Relationship Id="rId16" Type="http://schemas.openxmlformats.org/officeDocument/2006/relationships/image" Target="../media/image150.wmf"/><Relationship Id="rId17" Type="http://schemas.openxmlformats.org/officeDocument/2006/relationships/oleObject" Target="../embeddings/oleObject169.bin"/><Relationship Id="rId18" Type="http://schemas.openxmlformats.org/officeDocument/2006/relationships/image" Target="../media/image151.wmf"/><Relationship Id="rId19" Type="http://schemas.openxmlformats.org/officeDocument/2006/relationships/oleObject" Target="../embeddings/oleObject170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62.bin"/><Relationship Id="rId4" Type="http://schemas.openxmlformats.org/officeDocument/2006/relationships/image" Target="../media/image144.wmf"/><Relationship Id="rId5" Type="http://schemas.openxmlformats.org/officeDocument/2006/relationships/oleObject" Target="../embeddings/oleObject163.bin"/><Relationship Id="rId6" Type="http://schemas.openxmlformats.org/officeDocument/2006/relationships/image" Target="../media/image145.wmf"/><Relationship Id="rId7" Type="http://schemas.openxmlformats.org/officeDocument/2006/relationships/oleObject" Target="../embeddings/oleObject164.bin"/><Relationship Id="rId8" Type="http://schemas.openxmlformats.org/officeDocument/2006/relationships/image" Target="../media/image146.wmf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6.bin"/><Relationship Id="rId12" Type="http://schemas.openxmlformats.org/officeDocument/2006/relationships/image" Target="../media/image157.wmf"/><Relationship Id="rId13" Type="http://schemas.openxmlformats.org/officeDocument/2006/relationships/oleObject" Target="../embeddings/oleObject177.bin"/><Relationship Id="rId14" Type="http://schemas.openxmlformats.org/officeDocument/2006/relationships/image" Target="../media/image158.wmf"/><Relationship Id="rId15" Type="http://schemas.openxmlformats.org/officeDocument/2006/relationships/oleObject" Target="../embeddings/oleObject178.bin"/><Relationship Id="rId16" Type="http://schemas.openxmlformats.org/officeDocument/2006/relationships/image" Target="../media/image159.wmf"/><Relationship Id="rId17" Type="http://schemas.openxmlformats.org/officeDocument/2006/relationships/oleObject" Target="../embeddings/oleObject179.bin"/><Relationship Id="rId18" Type="http://schemas.openxmlformats.org/officeDocument/2006/relationships/image" Target="../media/image160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72.bin"/><Relationship Id="rId4" Type="http://schemas.openxmlformats.org/officeDocument/2006/relationships/image" Target="../media/image153.wmf"/><Relationship Id="rId5" Type="http://schemas.openxmlformats.org/officeDocument/2006/relationships/oleObject" Target="../embeddings/oleObject173.bin"/><Relationship Id="rId6" Type="http://schemas.openxmlformats.org/officeDocument/2006/relationships/image" Target="../media/image154.wmf"/><Relationship Id="rId7" Type="http://schemas.openxmlformats.org/officeDocument/2006/relationships/oleObject" Target="../embeddings/oleObject174.bin"/><Relationship Id="rId8" Type="http://schemas.openxmlformats.org/officeDocument/2006/relationships/image" Target="../media/image155.wmf"/><Relationship Id="rId9" Type="http://schemas.openxmlformats.org/officeDocument/2006/relationships/oleObject" Target="../embeddings/oleObject175.bin"/><Relationship Id="rId10" Type="http://schemas.openxmlformats.org/officeDocument/2006/relationships/image" Target="../media/image156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0.bin"/><Relationship Id="rId4" Type="http://schemas.openxmlformats.org/officeDocument/2006/relationships/image" Target="../media/image161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20" Type="http://schemas.openxmlformats.org/officeDocument/2006/relationships/image" Target="../media/image30.wmf"/><Relationship Id="rId21" Type="http://schemas.openxmlformats.org/officeDocument/2006/relationships/oleObject" Target="../embeddings/oleObject28.bin"/><Relationship Id="rId22" Type="http://schemas.openxmlformats.org/officeDocument/2006/relationships/image" Target="../media/image31.wmf"/><Relationship Id="rId10" Type="http://schemas.openxmlformats.org/officeDocument/2006/relationships/image" Target="../media/image25.wmf"/><Relationship Id="rId11" Type="http://schemas.openxmlformats.org/officeDocument/2006/relationships/oleObject" Target="../embeddings/oleObject23.bin"/><Relationship Id="rId12" Type="http://schemas.openxmlformats.org/officeDocument/2006/relationships/image" Target="../media/image26.w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27.wmf"/><Relationship Id="rId15" Type="http://schemas.openxmlformats.org/officeDocument/2006/relationships/oleObject" Target="../embeddings/oleObject25.bin"/><Relationship Id="rId16" Type="http://schemas.openxmlformats.org/officeDocument/2006/relationships/image" Target="../media/image28.wmf"/><Relationship Id="rId17" Type="http://schemas.openxmlformats.org/officeDocument/2006/relationships/oleObject" Target="../embeddings/oleObject26.bin"/><Relationship Id="rId18" Type="http://schemas.openxmlformats.org/officeDocument/2006/relationships/image" Target="../media/image29.wmf"/><Relationship Id="rId19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6.wmf"/><Relationship Id="rId9" Type="http://schemas.openxmlformats.org/officeDocument/2006/relationships/oleObject" Target="../embeddings/oleObject34.bin"/><Relationship Id="rId10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8.bin"/><Relationship Id="rId20" Type="http://schemas.openxmlformats.org/officeDocument/2006/relationships/image" Target="../media/image46.wmf"/><Relationship Id="rId21" Type="http://schemas.openxmlformats.org/officeDocument/2006/relationships/oleObject" Target="../embeddings/oleObject44.bin"/><Relationship Id="rId22" Type="http://schemas.openxmlformats.org/officeDocument/2006/relationships/image" Target="../media/image47.wmf"/><Relationship Id="rId10" Type="http://schemas.openxmlformats.org/officeDocument/2006/relationships/image" Target="../media/image41.wmf"/><Relationship Id="rId11" Type="http://schemas.openxmlformats.org/officeDocument/2006/relationships/oleObject" Target="../embeddings/oleObject39.bin"/><Relationship Id="rId12" Type="http://schemas.openxmlformats.org/officeDocument/2006/relationships/image" Target="../media/image42.wmf"/><Relationship Id="rId13" Type="http://schemas.openxmlformats.org/officeDocument/2006/relationships/oleObject" Target="../embeddings/oleObject40.bin"/><Relationship Id="rId14" Type="http://schemas.openxmlformats.org/officeDocument/2006/relationships/image" Target="../media/image43.wmf"/><Relationship Id="rId15" Type="http://schemas.openxmlformats.org/officeDocument/2006/relationships/oleObject" Target="../embeddings/oleObject41.bin"/><Relationship Id="rId16" Type="http://schemas.openxmlformats.org/officeDocument/2006/relationships/image" Target="../media/image44.wmf"/><Relationship Id="rId17" Type="http://schemas.openxmlformats.org/officeDocument/2006/relationships/oleObject" Target="../embeddings/oleObject42.bin"/><Relationship Id="rId18" Type="http://schemas.openxmlformats.org/officeDocument/2006/relationships/image" Target="../media/image45.wmf"/><Relationship Id="rId19" Type="http://schemas.openxmlformats.org/officeDocument/2006/relationships/oleObject" Target="../embeddings/oleObject43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Heterogeneous Catalyst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26855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000" dirty="0" smtClean="0"/>
              <a:t>We have looked at cases where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Adsorption, surface reaction, or desorption is rate limiting</a:t>
            </a:r>
            <a:endParaRPr lang="en-US" sz="2000" dirty="0"/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External diffusion is rate limiting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Internal diffusion is rate limiting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Next goal: Derive an overall rate law for heterogeneous catalyst where the rate limiting step as any of the 7 reaction steps.  </a:t>
            </a:r>
            <a:r>
              <a:rPr lang="en-US" sz="2000" dirty="0" smtClean="0"/>
              <a:t>This new overall reaction rate would be inserted into the design equation to get W, 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, C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, etc </a:t>
            </a:r>
          </a:p>
          <a:p>
            <a:pPr marL="168275" lvl="1" indent="-168275">
              <a:buFont typeface="Arial" pitchFamily="34" charset="0"/>
              <a:buChar char="•"/>
            </a:pPr>
            <a:endParaRPr lang="en-US" sz="2000" dirty="0" smtClean="0">
              <a:solidFill>
                <a:srgbClr val="7030A0"/>
              </a:solidFill>
            </a:endParaRPr>
          </a:p>
        </p:txBody>
      </p:sp>
      <p:pic>
        <p:nvPicPr>
          <p:cNvPr id="4" name="Picture 2" descr="Untitled-4"/>
          <p:cNvPicPr>
            <a:picLocks noChangeAspect="1" noChangeArrowheads="1"/>
          </p:cNvPicPr>
          <p:nvPr/>
        </p:nvPicPr>
        <p:blipFill>
          <a:blip r:embed="rId2"/>
          <a:srcRect b="6154"/>
          <a:stretch>
            <a:fillRect/>
          </a:stretch>
        </p:blipFill>
        <p:spPr>
          <a:xfrm>
            <a:off x="-76200" y="3931920"/>
            <a:ext cx="5196843" cy="29260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t="10992" b="6513"/>
          <a:stretch>
            <a:fillRect/>
          </a:stretch>
        </p:blipFill>
        <p:spPr bwMode="auto">
          <a:xfrm>
            <a:off x="4953000" y="3271108"/>
            <a:ext cx="4191000" cy="358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4308" name="Object 4"/>
          <p:cNvGraphicFramePr>
            <a:graphicFrameLocks noChangeAspect="1"/>
          </p:cNvGraphicFramePr>
          <p:nvPr/>
        </p:nvGraphicFramePr>
        <p:xfrm>
          <a:off x="1752600" y="914400"/>
          <a:ext cx="231298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9" name="Equation" r:id="rId3" imgW="2476440" imgH="698400" progId="Equation.DSMT4">
                  <p:embed/>
                </p:oleObj>
              </mc:Choice>
              <mc:Fallback>
                <p:oleObj name="Equation" r:id="rId3" imgW="24764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14400"/>
                        <a:ext cx="231298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8830"/>
              </p:ext>
            </p:extLst>
          </p:nvPr>
        </p:nvGraphicFramePr>
        <p:xfrm>
          <a:off x="2257425" y="1776413"/>
          <a:ext cx="2528888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0" name="Equation" r:id="rId5" imgW="2705040" imgH="698400" progId="Equation.DSMT4">
                  <p:embed/>
                </p:oleObj>
              </mc:Choice>
              <mc:Fallback>
                <p:oleObj name="Equation" r:id="rId5" imgW="27050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1776413"/>
                        <a:ext cx="2528888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4944884" y="1765564"/>
            <a:ext cx="335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7030A0"/>
                </a:solidFill>
              </a:rPr>
              <a:t>Overall </a:t>
            </a:r>
            <a:r>
              <a:rPr lang="en-US" altLang="zh-TW" sz="2000" dirty="0" err="1" smtClean="0">
                <a:solidFill>
                  <a:srgbClr val="7030A0"/>
                </a:solidFill>
              </a:rPr>
              <a:t>rxn</a:t>
            </a:r>
            <a:r>
              <a:rPr lang="en-US" altLang="zh-TW" sz="2000" dirty="0" smtClean="0">
                <a:solidFill>
                  <a:srgbClr val="7030A0"/>
                </a:solidFill>
              </a:rPr>
              <a:t> </a:t>
            </a:r>
            <a:r>
              <a:rPr lang="en-US" altLang="zh-TW" sz="2000" dirty="0">
                <a:solidFill>
                  <a:srgbClr val="7030A0"/>
                </a:solidFill>
              </a:rPr>
              <a:t>rate </a:t>
            </a:r>
            <a:r>
              <a:rPr lang="en-US" altLang="zh-TW" sz="2000" dirty="0" smtClean="0">
                <a:solidFill>
                  <a:srgbClr val="7030A0"/>
                </a:solidFill>
              </a:rPr>
              <a:t>with internal &amp; external diffusion</a:t>
            </a:r>
            <a:endParaRPr lang="en-US" altLang="zh-TW" sz="2000" dirty="0">
              <a:solidFill>
                <a:srgbClr val="7030A0"/>
              </a:solidFill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Effectiveness Factors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94014" y="1047690"/>
            <a:ext cx="3097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Finally insert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As</a:t>
            </a:r>
            <a:r>
              <a:rPr lang="en-US" sz="2000" dirty="0" smtClean="0">
                <a:solidFill>
                  <a:srgbClr val="0000FF"/>
                </a:solidFill>
              </a:rPr>
              <a:t> into –</a:t>
            </a:r>
            <a:r>
              <a:rPr lang="en-US" sz="2000" dirty="0" err="1" smtClean="0">
                <a:solidFill>
                  <a:srgbClr val="0000FF"/>
                </a:solidFill>
              </a:rPr>
              <a:t>r’’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A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602665"/>
              </p:ext>
            </p:extLst>
          </p:nvPr>
        </p:nvGraphicFramePr>
        <p:xfrm>
          <a:off x="762000" y="1936305"/>
          <a:ext cx="13763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1" name="Equation" r:id="rId7" imgW="1473120" imgH="330120" progId="Equation.DSMT4">
                  <p:embed/>
                </p:oleObj>
              </mc:Choice>
              <mc:Fallback>
                <p:oleObj name="Equation" r:id="rId7" imgW="14731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36305"/>
                        <a:ext cx="1376362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57200" y="2902803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chemeClr val="accent2"/>
                </a:solidFill>
              </a:rPr>
              <a:t>Is this the overall </a:t>
            </a:r>
            <a:r>
              <a:rPr lang="en-US" altLang="zh-TW" sz="2400" dirty="0" err="1" smtClean="0">
                <a:solidFill>
                  <a:schemeClr val="accent2"/>
                </a:solidFill>
              </a:rPr>
              <a:t>rxn</a:t>
            </a:r>
            <a:r>
              <a:rPr lang="en-US" altLang="zh-TW" sz="2400" dirty="0" smtClean="0">
                <a:solidFill>
                  <a:schemeClr val="accent2"/>
                </a:solidFill>
              </a:rPr>
              <a:t> rate that we ALWAYS use for a surface reaction that has internal &amp; external?</a:t>
            </a:r>
            <a:endParaRPr lang="en-US" altLang="zh-TW" sz="2400" dirty="0">
              <a:solidFill>
                <a:schemeClr val="accent2"/>
              </a:solidFill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457200" y="3852208"/>
            <a:ext cx="8458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AutoNum type="alphaLcParenBoth"/>
            </a:pPr>
            <a:r>
              <a:rPr lang="en-US" altLang="zh-TW" sz="2000" dirty="0" smtClean="0"/>
              <a:t>Yes, we should always use this rate equation for a surface reaction</a:t>
            </a:r>
          </a:p>
          <a:p>
            <a:pPr marL="457200" indent="-457200">
              <a:buFontTx/>
              <a:buAutoNum type="alphaLcParenBoth"/>
            </a:pPr>
            <a:r>
              <a:rPr lang="en-US" altLang="zh-TW" sz="2000" dirty="0" smtClean="0"/>
              <a:t>No, we should only use this rate </a:t>
            </a:r>
            <a:r>
              <a:rPr lang="en-US" altLang="zh-TW" sz="2000" dirty="0" err="1" smtClean="0"/>
              <a:t>eq</a:t>
            </a:r>
            <a:r>
              <a:rPr lang="en-US" altLang="zh-TW" sz="2000" dirty="0" smtClean="0"/>
              <a:t> for processes that use spherical catalyst pellets	</a:t>
            </a:r>
          </a:p>
          <a:p>
            <a:pPr marL="457200" indent="-457200">
              <a:buFontTx/>
              <a:buAutoNum type="alphaLcParenBoth"/>
            </a:pPr>
            <a:r>
              <a:rPr lang="en-US" altLang="zh-TW" sz="2000" dirty="0"/>
              <a:t>No, we should only use this rate </a:t>
            </a:r>
            <a:r>
              <a:rPr lang="en-US" altLang="zh-TW" sz="2000" dirty="0" err="1"/>
              <a:t>eq</a:t>
            </a:r>
            <a:r>
              <a:rPr lang="en-US" altLang="zh-TW" sz="2000" dirty="0"/>
              <a:t> for processes that that </a:t>
            </a:r>
            <a:r>
              <a:rPr lang="en-US" altLang="zh-TW" sz="2000" dirty="0" smtClean="0"/>
              <a:t>involve catalyst particles that have a constant density &amp; even catalyst loading on the surface</a:t>
            </a:r>
            <a:endParaRPr lang="en-US" altLang="zh-TW" sz="2000" dirty="0"/>
          </a:p>
          <a:p>
            <a:r>
              <a:rPr lang="en-US" altLang="zh-TW" sz="2000" dirty="0" smtClean="0"/>
              <a:t>(d) No, </a:t>
            </a:r>
            <a:r>
              <a:rPr lang="en-US" altLang="zh-TW" sz="2000" dirty="0"/>
              <a:t>we should only use this rate </a:t>
            </a:r>
            <a:r>
              <a:rPr lang="en-US" altLang="zh-TW" sz="2000" dirty="0" err="1"/>
              <a:t>eq</a:t>
            </a:r>
            <a:r>
              <a:rPr lang="en-US" altLang="zh-TW" sz="2000" dirty="0"/>
              <a:t> for </a:t>
            </a:r>
            <a:r>
              <a:rPr lang="en-US" altLang="zh-TW" sz="2000" dirty="0" smtClean="0"/>
              <a:t>1</a:t>
            </a:r>
            <a:r>
              <a:rPr lang="en-US" altLang="zh-TW" sz="2000" baseline="30000" dirty="0" smtClean="0"/>
              <a:t>st</a:t>
            </a:r>
            <a:r>
              <a:rPr lang="en-US" altLang="zh-TW" sz="2000" dirty="0" smtClean="0"/>
              <a:t> order irreversible reactions</a:t>
            </a:r>
            <a:endParaRPr lang="en-US" altLang="zh-TW" sz="2000" dirty="0"/>
          </a:p>
          <a:p>
            <a:r>
              <a:rPr lang="en-US" altLang="zh-TW" sz="2000" dirty="0" smtClean="0"/>
              <a:t>(e) b, c, &amp; </a:t>
            </a:r>
            <a:r>
              <a:rPr lang="en-US" altLang="zh-TW" sz="2000" dirty="0"/>
              <a:t>d</a:t>
            </a:r>
            <a:endParaRPr lang="en-US" altLang="zh-TW" sz="2000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457200" y="6032323"/>
            <a:ext cx="1524000" cy="3791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1" grpId="0"/>
      <p:bldP spid="22" grpId="0"/>
      <p:bldP spid="23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4308" name="Object 4"/>
          <p:cNvGraphicFramePr>
            <a:graphicFrameLocks noChangeAspect="1"/>
          </p:cNvGraphicFramePr>
          <p:nvPr/>
        </p:nvGraphicFramePr>
        <p:xfrm>
          <a:off x="1752600" y="914400"/>
          <a:ext cx="231298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9" name="Equation" r:id="rId3" imgW="2476440" imgH="698400" progId="Equation.DSMT4">
                  <p:embed/>
                </p:oleObj>
              </mc:Choice>
              <mc:Fallback>
                <p:oleObj name="Equation" r:id="rId3" imgW="24764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14400"/>
                        <a:ext cx="231298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048931"/>
              </p:ext>
            </p:extLst>
          </p:nvPr>
        </p:nvGraphicFramePr>
        <p:xfrm>
          <a:off x="2227263" y="1776413"/>
          <a:ext cx="2589212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0" name="Equation" r:id="rId5" imgW="2768400" imgH="698400" progId="Equation.DSMT4">
                  <p:embed/>
                </p:oleObj>
              </mc:Choice>
              <mc:Fallback>
                <p:oleObj name="Equation" r:id="rId5" imgW="276840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1776413"/>
                        <a:ext cx="2589212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4944884" y="1765564"/>
            <a:ext cx="335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7030A0"/>
                </a:solidFill>
              </a:rPr>
              <a:t>Overall </a:t>
            </a:r>
            <a:r>
              <a:rPr lang="en-US" altLang="zh-TW" sz="2000" dirty="0" err="1" smtClean="0">
                <a:solidFill>
                  <a:srgbClr val="7030A0"/>
                </a:solidFill>
              </a:rPr>
              <a:t>rxn</a:t>
            </a:r>
            <a:r>
              <a:rPr lang="en-US" altLang="zh-TW" sz="2000" dirty="0" smtClean="0">
                <a:solidFill>
                  <a:srgbClr val="7030A0"/>
                </a:solidFill>
              </a:rPr>
              <a:t> </a:t>
            </a:r>
            <a:r>
              <a:rPr lang="en-US" altLang="zh-TW" sz="2000" dirty="0">
                <a:solidFill>
                  <a:srgbClr val="7030A0"/>
                </a:solidFill>
              </a:rPr>
              <a:t>rate </a:t>
            </a:r>
            <a:r>
              <a:rPr lang="en-US" altLang="zh-TW" sz="2000" dirty="0" smtClean="0">
                <a:solidFill>
                  <a:srgbClr val="7030A0"/>
                </a:solidFill>
              </a:rPr>
              <a:t>with internal &amp; external diffusion</a:t>
            </a:r>
            <a:endParaRPr lang="en-US" altLang="zh-TW" sz="2000" dirty="0">
              <a:solidFill>
                <a:srgbClr val="7030A0"/>
              </a:solidFill>
            </a:endParaRPr>
          </a:p>
        </p:txBody>
      </p:sp>
      <p:sp>
        <p:nvSpPr>
          <p:cNvPr id="354313" name="Text Box 9"/>
          <p:cNvSpPr txBox="1">
            <a:spLocks noChangeArrowheads="1"/>
          </p:cNvSpPr>
          <p:nvPr/>
        </p:nvSpPr>
        <p:spPr bwMode="auto">
          <a:xfrm>
            <a:off x="864767" y="2662348"/>
            <a:ext cx="7414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Remember, </a:t>
            </a:r>
            <a:r>
              <a:rPr lang="en-US" altLang="zh-TW" sz="2000" dirty="0"/>
              <a:t>the </a:t>
            </a:r>
            <a:r>
              <a:rPr lang="en-US" altLang="zh-TW" sz="2000" b="1" dirty="0"/>
              <a:t>internal effectiveness factor </a:t>
            </a:r>
            <a:r>
              <a:rPr lang="en-US" altLang="zh-TW" sz="2000" dirty="0"/>
              <a:t>(based on </a:t>
            </a:r>
            <a:r>
              <a:rPr lang="en-US" altLang="zh-TW" sz="2000" dirty="0" smtClean="0"/>
              <a:t>C</a:t>
            </a:r>
            <a:r>
              <a:rPr lang="en-US" altLang="zh-TW" sz="2000" baseline="-25000" dirty="0" smtClean="0"/>
              <a:t>As</a:t>
            </a:r>
            <a:r>
              <a:rPr lang="en-US" altLang="zh-TW" sz="2000" dirty="0" smtClean="0"/>
              <a:t>) is:</a:t>
            </a:r>
            <a:endParaRPr lang="en-US" altLang="zh-TW" sz="2000" dirty="0"/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557734"/>
              </p:ext>
            </p:extLst>
          </p:nvPr>
        </p:nvGraphicFramePr>
        <p:xfrm>
          <a:off x="114056" y="3134868"/>
          <a:ext cx="89185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1" name="Equation" r:id="rId7" imgW="9664560" imgH="660240" progId="Equation.DSMT4">
                  <p:embed/>
                </p:oleObj>
              </mc:Choice>
              <mc:Fallback>
                <p:oleObj name="Equation" r:id="rId7" imgW="96645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56" y="3134868"/>
                        <a:ext cx="89185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8" name="Text Box 14"/>
          <p:cNvSpPr txBox="1">
            <a:spLocks noChangeArrowheads="1"/>
          </p:cNvSpPr>
          <p:nvPr/>
        </p:nvSpPr>
        <p:spPr bwMode="auto">
          <a:xfrm>
            <a:off x="866499" y="3886200"/>
            <a:ext cx="74110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/>
              <a:t>The </a:t>
            </a:r>
            <a:r>
              <a:rPr lang="en-US" altLang="zh-TW" sz="2000" b="1" u="sng" dirty="0"/>
              <a:t>overall</a:t>
            </a:r>
            <a:r>
              <a:rPr lang="en-US" altLang="zh-TW" sz="2000" b="1" dirty="0"/>
              <a:t> effectiveness factor </a:t>
            </a:r>
            <a:r>
              <a:rPr lang="en-US" altLang="zh-TW" sz="2000" dirty="0"/>
              <a:t>(based </a:t>
            </a:r>
            <a:r>
              <a:rPr lang="en-US" altLang="zh-TW" sz="2000" dirty="0" smtClean="0"/>
              <a:t>on </a:t>
            </a:r>
            <a:r>
              <a:rPr lang="en-US" altLang="zh-TW" sz="2000" dirty="0" err="1" smtClean="0"/>
              <a:t>C</a:t>
            </a:r>
            <a:r>
              <a:rPr lang="en-US" altLang="zh-TW" sz="2000" baseline="-25000" dirty="0" err="1" smtClean="0"/>
              <a:t>Ab</a:t>
            </a:r>
            <a:r>
              <a:rPr lang="en-US" altLang="zh-TW" sz="2000" dirty="0" smtClean="0"/>
              <a:t>) </a:t>
            </a:r>
            <a:r>
              <a:rPr lang="en-US" altLang="zh-TW" sz="2000" dirty="0"/>
              <a:t>is defined as: </a:t>
            </a:r>
          </a:p>
        </p:txBody>
      </p:sp>
      <p:graphicFrame>
        <p:nvGraphicFramePr>
          <p:cNvPr id="3543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338953"/>
              </p:ext>
            </p:extLst>
          </p:nvPr>
        </p:nvGraphicFramePr>
        <p:xfrm>
          <a:off x="435769" y="4360861"/>
          <a:ext cx="82724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2" name="Equation" r:id="rId9" imgW="8953200" imgH="660240" progId="Equation.DSMT4">
                  <p:embed/>
                </p:oleObj>
              </mc:Choice>
              <mc:Fallback>
                <p:oleObj name="Equation" r:id="rId9" imgW="89532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9" y="4360861"/>
                        <a:ext cx="827246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98705"/>
              </p:ext>
            </p:extLst>
          </p:nvPr>
        </p:nvGraphicFramePr>
        <p:xfrm>
          <a:off x="3024981" y="5054030"/>
          <a:ext cx="256063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3" name="Equation" r:id="rId11" imgW="2755800" imgH="1054080" progId="Equation.DSMT4">
                  <p:embed/>
                </p:oleObj>
              </mc:Choice>
              <mc:Fallback>
                <p:oleObj name="Equation" r:id="rId11" imgW="275580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981" y="5054030"/>
                        <a:ext cx="2560637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Effectiveness Factors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94014" y="1047690"/>
            <a:ext cx="3097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Finally insert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As</a:t>
            </a:r>
            <a:r>
              <a:rPr lang="en-US" sz="2000" dirty="0" smtClean="0">
                <a:solidFill>
                  <a:srgbClr val="0000FF"/>
                </a:solidFill>
              </a:rPr>
              <a:t> into –</a:t>
            </a:r>
            <a:r>
              <a:rPr lang="en-US" sz="2000" dirty="0" err="1" smtClean="0">
                <a:solidFill>
                  <a:srgbClr val="0000FF"/>
                </a:solidFill>
              </a:rPr>
              <a:t>r’’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A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999782"/>
              </p:ext>
            </p:extLst>
          </p:nvPr>
        </p:nvGraphicFramePr>
        <p:xfrm>
          <a:off x="755650" y="1936750"/>
          <a:ext cx="13890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4" name="Equation" r:id="rId13" imgW="1485720" imgH="330120" progId="Equation.DSMT4">
                  <p:embed/>
                </p:oleObj>
              </mc:Choice>
              <mc:Fallback>
                <p:oleObj name="Equation" r:id="rId13" imgW="14857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36750"/>
                        <a:ext cx="138906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460606"/>
              </p:ext>
            </p:extLst>
          </p:nvPr>
        </p:nvGraphicFramePr>
        <p:xfrm>
          <a:off x="1240632" y="5105400"/>
          <a:ext cx="9445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5" name="Equation" r:id="rId15" imgW="1015920" imgH="698400" progId="Equation.DSMT4">
                  <p:embed/>
                </p:oleObj>
              </mc:Choice>
              <mc:Fallback>
                <p:oleObj name="Equation" r:id="rId15" imgW="101592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632" y="5105400"/>
                        <a:ext cx="94456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119050"/>
              </p:ext>
            </p:extLst>
          </p:nvPr>
        </p:nvGraphicFramePr>
        <p:xfrm>
          <a:off x="762000" y="6221857"/>
          <a:ext cx="19018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6" name="Equation" r:id="rId17" imgW="2044440" imgH="355320" progId="Equation.DSMT4">
                  <p:embed/>
                </p:oleObj>
              </mc:Choice>
              <mc:Fallback>
                <p:oleObj name="Equation" r:id="rId17" imgW="20444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221857"/>
                        <a:ext cx="19018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581657"/>
              </p:ext>
            </p:extLst>
          </p:nvPr>
        </p:nvGraphicFramePr>
        <p:xfrm>
          <a:off x="1240631" y="51054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7" name="Equation" r:id="rId19" imgW="1015920" imgH="698400" progId="Equation.DSMT4">
                  <p:embed/>
                </p:oleObj>
              </mc:Choice>
              <mc:Fallback>
                <p:oleObj name="Equation" r:id="rId19" imgW="101592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631" y="51054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992547"/>
              </p:ext>
            </p:extLst>
          </p:nvPr>
        </p:nvGraphicFramePr>
        <p:xfrm>
          <a:off x="5768181" y="5421581"/>
          <a:ext cx="25368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8" name="Equation" r:id="rId21" imgW="2730240" imgH="685800" progId="Equation.DSMT4">
                  <p:embed/>
                </p:oleObj>
              </mc:Choice>
              <mc:Fallback>
                <p:oleObj name="Equation" r:id="rId21" imgW="27302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181" y="5421581"/>
                        <a:ext cx="25368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4396581" y="5130230"/>
            <a:ext cx="6858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20381" y="5892230"/>
            <a:ext cx="6858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43200" y="6220183"/>
            <a:ext cx="633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Put into design </a:t>
            </a:r>
            <a:r>
              <a:rPr lang="en-US" dirty="0" err="1" smtClean="0">
                <a:solidFill>
                  <a:srgbClr val="0000FF"/>
                </a:solidFill>
              </a:rPr>
              <a:t>eq</a:t>
            </a:r>
            <a:r>
              <a:rPr lang="en-US" dirty="0" smtClean="0">
                <a:solidFill>
                  <a:srgbClr val="0000FF"/>
                </a:solidFill>
              </a:rPr>
              <a:t> to account for internal &amp; external diffusion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4191000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Omega</a:t>
            </a:r>
          </a:p>
        </p:txBody>
      </p:sp>
    </p:spTree>
    <p:extLst>
      <p:ext uri="{BB962C8B-B14F-4D97-AF65-F5344CB8AC3E}">
        <p14:creationId xmlns:p14="http://schemas.microsoft.com/office/powerpoint/2010/main" val="120665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3" grpId="0"/>
      <p:bldP spid="354318" grpId="0"/>
      <p:bldP spid="2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Rxn</a:t>
            </a:r>
            <a:r>
              <a:rPr lang="en-US" dirty="0" smtClean="0"/>
              <a:t> Rate Variation </a:t>
            </a:r>
            <a:r>
              <a:rPr lang="en-US" dirty="0" err="1" smtClean="0"/>
              <a:t>vs</a:t>
            </a:r>
            <a:r>
              <a:rPr lang="en-US" dirty="0" smtClean="0"/>
              <a:t> Reactor Conditions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082714"/>
              </p:ext>
            </p:extLst>
          </p:nvPr>
        </p:nvGraphicFramePr>
        <p:xfrm>
          <a:off x="0" y="4146116"/>
          <a:ext cx="9144000" cy="2388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1475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731750"/>
              </p:ext>
            </p:extLst>
          </p:nvPr>
        </p:nvGraphicFramePr>
        <p:xfrm>
          <a:off x="2363969" y="1352938"/>
          <a:ext cx="6718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2" name="Equation" r:id="rId3" imgW="6717960" imgH="965160" progId="Equation.DSMT4">
                  <p:embed/>
                </p:oleObj>
              </mc:Choice>
              <mc:Fallback>
                <p:oleObj name="Equation" r:id="rId3" imgW="6717960" imgH="965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969" y="1352938"/>
                        <a:ext cx="67183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969" y="1657738"/>
            <a:ext cx="2146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External diffusion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69" y="3620276"/>
            <a:ext cx="3472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Surface reaction      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=</a:t>
            </a:r>
            <a:r>
              <a:rPr lang="en-US" sz="2000" dirty="0" err="1" smtClean="0"/>
              <a:t>kC</a:t>
            </a:r>
            <a:r>
              <a:rPr lang="en-US" sz="2000" baseline="-25000" dirty="0" err="1" smtClean="0"/>
              <a:t>A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7969" y="2614970"/>
            <a:ext cx="2060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Internal diffusion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03142"/>
              </p:ext>
            </p:extLst>
          </p:nvPr>
        </p:nvGraphicFramePr>
        <p:xfrm>
          <a:off x="2363969" y="2641988"/>
          <a:ext cx="1646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3" name="Equation" r:id="rId5" imgW="1777680" imgH="330120" progId="Equation.DSMT4">
                  <p:embed/>
                </p:oleObj>
              </mc:Choice>
              <mc:Fallback>
                <p:oleObj name="Equation" r:id="rId5" imgW="1777680" imgH="3301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969" y="2641988"/>
                        <a:ext cx="1646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998830"/>
              </p:ext>
            </p:extLst>
          </p:nvPr>
        </p:nvGraphicFramePr>
        <p:xfrm>
          <a:off x="4184650" y="2419738"/>
          <a:ext cx="4889500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4" name="Equation" r:id="rId7" imgW="5295600" imgH="1091880" progId="Equation.DSMT4">
                  <p:embed/>
                </p:oleObj>
              </mc:Choice>
              <mc:Fallback>
                <p:oleObj name="Equation" r:id="rId7" imgW="5295600" imgH="1091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2419738"/>
                        <a:ext cx="4889500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" y="97536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Consider an isothermal catalytic reaction in a PBR where there is no pressure drop and the catalyst pellets are uniformly packed &amp; spherical.  The kinetics are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order, and k, all physical parameters, and the inlet conditions (pure A in feed, A</a:t>
            </a:r>
            <a:r>
              <a:rPr lang="en-US" sz="2000" dirty="0" smtClean="0">
                <a:latin typeface="Arial"/>
                <a:cs typeface="Arial"/>
              </a:rPr>
              <a:t>→ products) are given.  Derive an equation for X</a:t>
            </a:r>
            <a:r>
              <a:rPr lang="en-US" sz="2000" baseline="-25000" dirty="0" smtClean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, taking into account the diffusion to and within each catalyst particle, but ignore diffusion down the length of the reactor. 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1371" y="2147266"/>
            <a:ext cx="1980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PBR design </a:t>
            </a:r>
            <a:r>
              <a:rPr lang="en-US" sz="2000" dirty="0" err="1" smtClean="0"/>
              <a:t>eq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584816"/>
              </p:ext>
            </p:extLst>
          </p:nvPr>
        </p:nvGraphicFramePr>
        <p:xfrm>
          <a:off x="2603056" y="2036102"/>
          <a:ext cx="1727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97" name="Equation" r:id="rId3" imgW="1726920" imgH="622080" progId="Equation.DSMT4">
                  <p:embed/>
                </p:oleObj>
              </mc:Choice>
              <mc:Fallback>
                <p:oleObj name="Equation" r:id="rId3" imgW="1726920" imgH="622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056" y="2036102"/>
                        <a:ext cx="1727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1627" y="1956816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Rate must account for diffusion &amp; be in terms of catalyst surface area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852106"/>
            <a:ext cx="5104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1. Put rate in terms of the unit surface area: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81415"/>
              </p:ext>
            </p:extLst>
          </p:nvPr>
        </p:nvGraphicFramePr>
        <p:xfrm>
          <a:off x="5219700" y="2885504"/>
          <a:ext cx="1587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98" name="Equation" r:id="rId5" imgW="1587240" imgH="330120" progId="Equation.DSMT4">
                  <p:embed/>
                </p:oleObj>
              </mc:Choice>
              <mc:Fallback>
                <p:oleObj name="Equation" r:id="rId5" imgW="1587240" imgH="330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885504"/>
                        <a:ext cx="1587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1046252" y="1370012"/>
            <a:ext cx="1524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5252" y="1065212"/>
            <a:ext cx="914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" y="3338690"/>
            <a:ext cx="5191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2. Account for diffusion limitations in rate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833626"/>
              </p:ext>
            </p:extLst>
          </p:nvPr>
        </p:nvGraphicFramePr>
        <p:xfrm>
          <a:off x="5180102" y="3347526"/>
          <a:ext cx="16303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99" name="Equation" r:id="rId7" imgW="1752480" imgH="355320" progId="Equation.DSMT4">
                  <p:embed/>
                </p:oleObj>
              </mc:Choice>
              <mc:Fallback>
                <p:oleObj name="Equation" r:id="rId7" imgW="1752480" imgH="355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102" y="3347526"/>
                        <a:ext cx="163036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327081"/>
              </p:ext>
            </p:extLst>
          </p:nvPr>
        </p:nvGraphicFramePr>
        <p:xfrm>
          <a:off x="6870700" y="3347466"/>
          <a:ext cx="219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0" name="Equation" r:id="rId9" imgW="2197080" imgH="330120" progId="Equation.DSMT4">
                  <p:embed/>
                </p:oleObj>
              </mc:Choice>
              <mc:Fallback>
                <p:oleObj name="Equation" r:id="rId9" imgW="2197080" imgH="3301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3347466"/>
                        <a:ext cx="2197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6200" y="3918906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3. Rate is 1</a:t>
            </a:r>
            <a:r>
              <a:rPr lang="en-US" sz="2000" baseline="30000" dirty="0" smtClean="0">
                <a:solidFill>
                  <a:srgbClr val="0000FF"/>
                </a:solidFill>
              </a:rPr>
              <a:t>st</a:t>
            </a:r>
            <a:r>
              <a:rPr lang="en-US" sz="2000" dirty="0" smtClean="0">
                <a:solidFill>
                  <a:srgbClr val="0000FF"/>
                </a:solidFill>
              </a:rPr>
              <a:t> order:</a:t>
            </a:r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665068"/>
              </p:ext>
            </p:extLst>
          </p:nvPr>
        </p:nvGraphicFramePr>
        <p:xfrm>
          <a:off x="2410709" y="3948290"/>
          <a:ext cx="1511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1" name="Equation" r:id="rId11" imgW="1511280" imgH="330120" progId="Equation.DSMT4">
                  <p:embed/>
                </p:oleObj>
              </mc:Choice>
              <mc:Fallback>
                <p:oleObj name="Equation" r:id="rId11" imgW="1511280" imgH="3301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0709" y="3948290"/>
                        <a:ext cx="1511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14340"/>
              </p:ext>
            </p:extLst>
          </p:nvPr>
        </p:nvGraphicFramePr>
        <p:xfrm>
          <a:off x="4117975" y="3938016"/>
          <a:ext cx="2095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2" name="Equation" r:id="rId13" imgW="2095200" imgH="330120" progId="Equation.DSMT4">
                  <p:embed/>
                </p:oleObj>
              </mc:Choice>
              <mc:Fallback>
                <p:oleObj name="Equation" r:id="rId13" imgW="2095200" imgH="3301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975" y="3938016"/>
                        <a:ext cx="2095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" y="451865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4. Put into design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908118"/>
              </p:ext>
            </p:extLst>
          </p:nvPr>
        </p:nvGraphicFramePr>
        <p:xfrm>
          <a:off x="2667000" y="4411482"/>
          <a:ext cx="2311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3" name="Equation" r:id="rId15" imgW="2311200" imgH="622080" progId="Equation.DSMT4">
                  <p:embed/>
                </p:oleObj>
              </mc:Choice>
              <mc:Fallback>
                <p:oleObj name="Equation" r:id="rId15" imgW="2311200" imgH="622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11482"/>
                        <a:ext cx="23114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6200" y="5110131"/>
            <a:ext cx="2989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5. Put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ab</a:t>
            </a:r>
            <a:r>
              <a:rPr lang="en-US" sz="2000" dirty="0" smtClean="0">
                <a:solidFill>
                  <a:srgbClr val="0000FF"/>
                </a:solidFill>
              </a:rPr>
              <a:t> in terms of X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280174"/>
              </p:ext>
            </p:extLst>
          </p:nvPr>
        </p:nvGraphicFramePr>
        <p:xfrm>
          <a:off x="3006904" y="5183756"/>
          <a:ext cx="2260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4" name="Equation" r:id="rId17" imgW="2260440" imgH="355320" progId="Equation.DSMT4">
                  <p:embed/>
                </p:oleObj>
              </mc:Choice>
              <mc:Fallback>
                <p:oleObj name="Equation" r:id="rId17" imgW="2260440" imgH="355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904" y="5183756"/>
                        <a:ext cx="2260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666648"/>
              </p:ext>
            </p:extLst>
          </p:nvPr>
        </p:nvGraphicFramePr>
        <p:xfrm>
          <a:off x="5292725" y="5005388"/>
          <a:ext cx="3670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5" name="Equation" r:id="rId19" imgW="3670200" imgH="622080" progId="Equation.DSMT4">
                  <p:embed/>
                </p:oleObj>
              </mc:Choice>
              <mc:Fallback>
                <p:oleObj name="Equation" r:id="rId19" imgW="3670200" imgH="622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005388"/>
                        <a:ext cx="36703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6200" y="5785806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6. Integrate:</a:t>
            </a:r>
          </a:p>
        </p:txBody>
      </p:sp>
      <p:graphicFrame>
        <p:nvGraphicFramePr>
          <p:cNvPr id="389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338370"/>
              </p:ext>
            </p:extLst>
          </p:nvPr>
        </p:nvGraphicFramePr>
        <p:xfrm>
          <a:off x="1676400" y="5805488"/>
          <a:ext cx="3263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6" name="Equation" r:id="rId21" imgW="3263760" imgH="723600" progId="Equation.DSMT4">
                  <p:embed/>
                </p:oleObj>
              </mc:Choice>
              <mc:Fallback>
                <p:oleObj name="Equation" r:id="rId21" imgW="3263760" imgH="723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805488"/>
                        <a:ext cx="32639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644771"/>
              </p:ext>
            </p:extLst>
          </p:nvPr>
        </p:nvGraphicFramePr>
        <p:xfrm>
          <a:off x="5032375" y="5765800"/>
          <a:ext cx="3721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7" name="Equation" r:id="rId23" imgW="3720960" imgH="761760" progId="Equation.DSMT4">
                  <p:embed/>
                </p:oleObj>
              </mc:Choice>
              <mc:Fallback>
                <p:oleObj name="Equation" r:id="rId23" imgW="3720960" imgH="7617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5765800"/>
                        <a:ext cx="37211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5" grpId="0"/>
      <p:bldP spid="18" grpId="0"/>
      <p:bldP spid="21" grpId="0"/>
      <p:bldP spid="23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" y="146408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Consider an isothermal catalytic reaction in a PBR where there is no pressure drop and the catalyst pellets are uniformly packed &amp; spherical.  The kinetics are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order, and k, all physical parameters, and the inlet conditions (pure A in feed, A</a:t>
            </a:r>
            <a:r>
              <a:rPr lang="en-US" sz="2000" dirty="0" smtClean="0">
                <a:latin typeface="Arial"/>
                <a:cs typeface="Arial"/>
              </a:rPr>
              <a:t>→ products) are given.  Derive an equation for X</a:t>
            </a:r>
            <a:r>
              <a:rPr lang="en-US" sz="2000" baseline="-25000" dirty="0" smtClean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, taking into account the diffusion to and within each catalyst particle, but ignore diffusion down the length of the reactor. 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4311" y="2438400"/>
            <a:ext cx="1560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sz="2000" dirty="0" smtClean="0">
                <a:solidFill>
                  <a:srgbClr val="0000FF"/>
                </a:solidFill>
              </a:rPr>
              <a:t>6. Integrate:</a:t>
            </a:r>
          </a:p>
        </p:txBody>
      </p:sp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1905000" y="2286000"/>
          <a:ext cx="3416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4" name="Equation" r:id="rId3" imgW="3416040" imgH="761760" progId="Equation.DSMT4">
                  <p:embed/>
                </p:oleObj>
              </mc:Choice>
              <mc:Fallback>
                <p:oleObj name="Equation" r:id="rId3" imgW="3416040" imgH="7617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34163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5410200" y="2336800"/>
          <a:ext cx="335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5" name="Equation" r:id="rId5" imgW="3352680" imgH="698400" progId="Equation.DSMT4">
                  <p:embed/>
                </p:oleObj>
              </mc:Choice>
              <mc:Fallback>
                <p:oleObj name="Equation" r:id="rId5" imgW="3352680" imgH="6984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336800"/>
                        <a:ext cx="3352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44311" y="3790890"/>
            <a:ext cx="194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sz="2000" dirty="0" smtClean="0">
                <a:solidFill>
                  <a:srgbClr val="0000FF"/>
                </a:solidFill>
              </a:rPr>
              <a:t>7. Solve for X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399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636402"/>
              </p:ext>
            </p:extLst>
          </p:nvPr>
        </p:nvGraphicFramePr>
        <p:xfrm>
          <a:off x="2133600" y="3657600"/>
          <a:ext cx="3327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6" name="Equation" r:id="rId7" imgW="3327120" imgH="698400" progId="Equation.DSMT4">
                  <p:embed/>
                </p:oleObj>
              </mc:Choice>
              <mc:Fallback>
                <p:oleObj name="Equation" r:id="rId7" imgW="3327120" imgH="698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33274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81294"/>
              </p:ext>
            </p:extLst>
          </p:nvPr>
        </p:nvGraphicFramePr>
        <p:xfrm>
          <a:off x="5702300" y="3657600"/>
          <a:ext cx="2832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7" name="Equation" r:id="rId9" imgW="2831760" imgH="698400" progId="Equation.DSMT4">
                  <p:embed/>
                </p:oleObj>
              </mc:Choice>
              <mc:Fallback>
                <p:oleObj name="Equation" r:id="rId9" imgW="2831760" imgH="6984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3657600"/>
                        <a:ext cx="2832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559141"/>
              </p:ext>
            </p:extLst>
          </p:nvPr>
        </p:nvGraphicFramePr>
        <p:xfrm>
          <a:off x="1511300" y="4864100"/>
          <a:ext cx="2832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8" name="Equation" r:id="rId11" imgW="2831760" imgH="698400" progId="Equation.DSMT4">
                  <p:embed/>
                </p:oleObj>
              </mc:Choice>
              <mc:Fallback>
                <p:oleObj name="Equation" r:id="rId11" imgW="2831760" imgH="6984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4864100"/>
                        <a:ext cx="2832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364474"/>
              </p:ext>
            </p:extLst>
          </p:nvPr>
        </p:nvGraphicFramePr>
        <p:xfrm>
          <a:off x="4889500" y="4864100"/>
          <a:ext cx="2324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9" name="Equation" r:id="rId13" imgW="2323800" imgH="698400" progId="Equation.DSMT4">
                  <p:embed/>
                </p:oleObj>
              </mc:Choice>
              <mc:Fallback>
                <p:oleObj name="Equation" r:id="rId13" imgW="2323800" imgH="6984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4864100"/>
                        <a:ext cx="2324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4" name="Object 18"/>
          <p:cNvGraphicFramePr>
            <a:graphicFrameLocks noChangeAspect="1"/>
          </p:cNvGraphicFramePr>
          <p:nvPr/>
        </p:nvGraphicFramePr>
        <p:xfrm>
          <a:off x="3568700" y="858748"/>
          <a:ext cx="2006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9" name="Equation" r:id="rId3" imgW="2006280" imgH="698400" progId="Equation.DSMT4">
                  <p:embed/>
                </p:oleObj>
              </mc:Choice>
              <mc:Fallback>
                <p:oleObj name="Equation" r:id="rId3" imgW="2006280" imgH="698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858748"/>
                        <a:ext cx="2006600" cy="6985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28600" y="1559104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same conditions, </a:t>
            </a:r>
            <a:r>
              <a:rPr lang="en-US" sz="2000" dirty="0" err="1" smtClean="0"/>
              <a:t>eq</a:t>
            </a:r>
            <a:r>
              <a:rPr lang="en-US" sz="2000" dirty="0" smtClean="0"/>
              <a:t> derived in </a:t>
            </a:r>
            <a:r>
              <a:rPr lang="en-US" sz="2000" dirty="0" err="1" smtClean="0"/>
              <a:t>Fogler</a:t>
            </a:r>
            <a:r>
              <a:rPr lang="en-US" sz="2000" dirty="0" smtClean="0"/>
              <a:t> (12-71) for 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at end of reactor of length L is:</a:t>
            </a:r>
          </a:p>
        </p:txBody>
      </p:sp>
      <p:graphicFrame>
        <p:nvGraphicFramePr>
          <p:cNvPr id="39955" name="Object 19"/>
          <p:cNvGraphicFramePr>
            <a:graphicFrameLocks noChangeAspect="1"/>
          </p:cNvGraphicFramePr>
          <p:nvPr/>
        </p:nvGraphicFramePr>
        <p:xfrm>
          <a:off x="3505200" y="2139592"/>
          <a:ext cx="2133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0" name="Equation" r:id="rId5" imgW="2133360" imgH="647640" progId="Equation.DSMT4">
                  <p:embed/>
                </p:oleObj>
              </mc:Choice>
              <mc:Fallback>
                <p:oleObj name="Equation" r:id="rId5" imgW="2133360" imgH="6476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139592"/>
                        <a:ext cx="2133600" cy="64770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28600" y="115758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Arial"/>
              </a:rPr>
              <a:t>X</a:t>
            </a:r>
            <a:r>
              <a:rPr lang="en-US" sz="2000" baseline="-25000" dirty="0" smtClean="0">
                <a:cs typeface="Arial"/>
              </a:rPr>
              <a:t>A </a:t>
            </a:r>
            <a:r>
              <a:rPr lang="en-US" sz="2000" dirty="0" smtClean="0">
                <a:cs typeface="Arial"/>
              </a:rPr>
              <a:t>for 1</a:t>
            </a:r>
            <a:r>
              <a:rPr lang="en-US" sz="2000" baseline="30000" dirty="0" smtClean="0">
                <a:cs typeface="Arial"/>
              </a:rPr>
              <a:t>st</a:t>
            </a:r>
            <a:r>
              <a:rPr lang="en-US" sz="2000" dirty="0" smtClean="0">
                <a:cs typeface="Arial"/>
              </a:rPr>
              <a:t> order </a:t>
            </a:r>
            <a:r>
              <a:rPr lang="en-US" sz="2000" dirty="0" err="1" smtClean="0">
                <a:cs typeface="Arial"/>
              </a:rPr>
              <a:t>rxn</a:t>
            </a:r>
            <a:r>
              <a:rPr lang="en-US" sz="2000" dirty="0" smtClean="0">
                <a:cs typeface="Arial"/>
              </a:rPr>
              <a:t> executed in an isothermal PBR packed with spherical catalyst particles with internal &amp; external diffusion limitations </a:t>
            </a:r>
            <a:endParaRPr lang="en-US" sz="2000" dirty="0"/>
          </a:p>
        </p:txBody>
      </p:sp>
      <p:graphicFrame>
        <p:nvGraphicFramePr>
          <p:cNvPr id="4096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710185"/>
              </p:ext>
            </p:extLst>
          </p:nvPr>
        </p:nvGraphicFramePr>
        <p:xfrm>
          <a:off x="685800" y="2870200"/>
          <a:ext cx="7772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1" name="Equation" r:id="rId7" imgW="7772400" imgH="698400" progId="Equation.DSMT4">
                  <p:embed/>
                </p:oleObj>
              </mc:Choice>
              <mc:Fallback>
                <p:oleObj name="Equation" r:id="rId7" imgW="7772400" imgH="698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70200"/>
                        <a:ext cx="77724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36214" y="3644482"/>
            <a:ext cx="3871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Are these equations the same? 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876800" y="4122648"/>
          <a:ext cx="2654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2" name="Equation" r:id="rId9" imgW="2654280" imgH="698400" progId="Equation.DSMT4">
                  <p:embed/>
                </p:oleObj>
              </mc:Choice>
              <mc:Fallback>
                <p:oleObj name="Equation" r:id="rId9" imgW="2654280" imgH="698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122648"/>
                        <a:ext cx="26543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481528"/>
              </p:ext>
            </p:extLst>
          </p:nvPr>
        </p:nvGraphicFramePr>
        <p:xfrm>
          <a:off x="152400" y="5046662"/>
          <a:ext cx="1270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3" name="Equation" r:id="rId11" imgW="1269720" imgH="1015920" progId="Equation.DSMT4">
                  <p:embed/>
                </p:oleObj>
              </mc:Choice>
              <mc:Fallback>
                <p:oleObj name="Equation" r:id="rId11" imgW="1269720" imgH="10159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046662"/>
                        <a:ext cx="12700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09065"/>
              </p:ext>
            </p:extLst>
          </p:nvPr>
        </p:nvGraphicFramePr>
        <p:xfrm>
          <a:off x="1530350" y="5035550"/>
          <a:ext cx="1854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4" name="Equation" r:id="rId13" imgW="1854000" imgH="723600" progId="Equation.DSMT4">
                  <p:embed/>
                </p:oleObj>
              </mc:Choice>
              <mc:Fallback>
                <p:oleObj name="Equation" r:id="rId13" imgW="1854000" imgH="723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5035550"/>
                        <a:ext cx="18542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042455"/>
              </p:ext>
            </p:extLst>
          </p:nvPr>
        </p:nvGraphicFramePr>
        <p:xfrm>
          <a:off x="4851400" y="5085690"/>
          <a:ext cx="1016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5" name="Equation" r:id="rId15" imgW="1015920" imgH="698400" progId="Equation.DSMT4">
                  <p:embed/>
                </p:oleObj>
              </mc:Choice>
              <mc:Fallback>
                <p:oleObj name="Equation" r:id="rId15" imgW="1015920" imgH="6984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5085690"/>
                        <a:ext cx="10160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794459"/>
              </p:ext>
            </p:extLst>
          </p:nvPr>
        </p:nvGraphicFramePr>
        <p:xfrm>
          <a:off x="3480370" y="5129212"/>
          <a:ext cx="1181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6" name="Equation" r:id="rId17" imgW="1180800" imgH="355320" progId="Equation.DSMT4">
                  <p:embed/>
                </p:oleObj>
              </mc:Choice>
              <mc:Fallback>
                <p:oleObj name="Equation" r:id="rId17" imgW="1180800" imgH="35532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370" y="5129212"/>
                        <a:ext cx="1181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3429000" y="5510212"/>
            <a:ext cx="1295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718606"/>
              </p:ext>
            </p:extLst>
          </p:nvPr>
        </p:nvGraphicFramePr>
        <p:xfrm>
          <a:off x="5925312" y="5056632"/>
          <a:ext cx="1828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7" name="Equation" r:id="rId19" imgW="1828800" imgH="723600" progId="Equation.DSMT4">
                  <p:embed/>
                </p:oleObj>
              </mc:Choice>
              <mc:Fallback>
                <p:oleObj name="Equation" r:id="rId19" imgW="1828800" imgH="723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5312" y="5056632"/>
                        <a:ext cx="18288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7190232" y="5141404"/>
            <a:ext cx="2286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07224" y="5126736"/>
            <a:ext cx="2286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7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143466"/>
              </p:ext>
            </p:extLst>
          </p:nvPr>
        </p:nvGraphicFramePr>
        <p:xfrm>
          <a:off x="7716748" y="5083834"/>
          <a:ext cx="1206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8" name="Equation" r:id="rId21" imgW="1206360" imgH="685800" progId="Equation.DSMT4">
                  <p:embed/>
                </p:oleObj>
              </mc:Choice>
              <mc:Fallback>
                <p:oleObj name="Equation" r:id="rId21" imgW="1206360" imgH="685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6748" y="5083834"/>
                        <a:ext cx="1206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994593"/>
              </p:ext>
            </p:extLst>
          </p:nvPr>
        </p:nvGraphicFramePr>
        <p:xfrm>
          <a:off x="2286000" y="5839968"/>
          <a:ext cx="4394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9" name="Equation" r:id="rId23" imgW="4394160" imgH="698400" progId="Equation.DSMT4">
                  <p:embed/>
                </p:oleObj>
              </mc:Choice>
              <mc:Fallback>
                <p:oleObj name="Equation" r:id="rId23" imgW="4394160" imgH="6984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839968"/>
                        <a:ext cx="43942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24000" y="4250218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They differ in the </a:t>
            </a:r>
            <a:r>
              <a:rPr lang="en-US" sz="2000" dirty="0" smtClean="0">
                <a:solidFill>
                  <a:srgbClr val="006600"/>
                </a:solidFill>
              </a:rPr>
              <a:t>exponent</a:t>
            </a:r>
            <a:r>
              <a:rPr lang="en-US" sz="2000" dirty="0" smtClean="0"/>
              <a:t>: 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014644" y="4174018"/>
            <a:ext cx="6858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86244" y="4174018"/>
            <a:ext cx="6858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Simultaneous Internal Diffusion &amp; External Diffusion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2400" y="3201987"/>
            <a:ext cx="2666999" cy="2436813"/>
            <a:chOff x="317" y="772"/>
            <a:chExt cx="1680" cy="1535"/>
          </a:xfrm>
        </p:grpSpPr>
        <p:sp>
          <p:nvSpPr>
            <p:cNvPr id="4" name="Oval 3" descr="小網點"/>
            <p:cNvSpPr>
              <a:spLocks noChangeArrowheads="1"/>
            </p:cNvSpPr>
            <p:nvPr/>
          </p:nvSpPr>
          <p:spPr bwMode="auto">
            <a:xfrm>
              <a:off x="573" y="1032"/>
              <a:ext cx="1059" cy="1021"/>
            </a:xfrm>
            <a:prstGeom prst="ellipse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17" y="772"/>
              <a:ext cx="1574" cy="15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32" y="853"/>
              <a:ext cx="36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zh-TW" sz="2000"/>
                <a:t>C</a:t>
              </a:r>
              <a:r>
                <a:rPr lang="en-GB" altLang="zh-TW" sz="2000" baseline="-25000"/>
                <a:t>Ab</a:t>
              </a:r>
              <a:endParaRPr lang="en-GB" altLang="zh-TW" sz="2000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017" y="793"/>
              <a:ext cx="3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zh-TW" sz="2000" dirty="0"/>
                <a:t>C</a:t>
              </a:r>
              <a:r>
                <a:rPr lang="en-GB" altLang="zh-TW" sz="2000" baseline="-25000" dirty="0"/>
                <a:t>As</a:t>
              </a:r>
              <a:endParaRPr lang="en-GB" altLang="zh-TW" sz="2000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1278" y="958"/>
              <a:ext cx="327" cy="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1099" y="1052"/>
              <a:ext cx="187" cy="5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157" y="1244"/>
              <a:ext cx="39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zh-TW" sz="2000" dirty="0"/>
                <a:t>C(r)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895600" y="2876103"/>
            <a:ext cx="617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7030A0"/>
                </a:solidFill>
              </a:rPr>
              <a:t>At steady-state</a:t>
            </a:r>
            <a:r>
              <a:rPr lang="en-US" altLang="zh-TW" sz="2000" dirty="0" smtClean="0">
                <a:solidFill>
                  <a:srgbClr val="7030A0"/>
                </a:solidFill>
              </a:rPr>
              <a:t>: transport </a:t>
            </a:r>
            <a:r>
              <a:rPr lang="en-US" altLang="zh-TW" sz="2000" dirty="0">
                <a:solidFill>
                  <a:srgbClr val="7030A0"/>
                </a:solidFill>
              </a:rPr>
              <a:t>of </a:t>
            </a:r>
            <a:r>
              <a:rPr lang="en-US" altLang="zh-TW" sz="2000" dirty="0" smtClean="0">
                <a:solidFill>
                  <a:srgbClr val="7030A0"/>
                </a:solidFill>
              </a:rPr>
              <a:t>reactants </a:t>
            </a:r>
            <a:r>
              <a:rPr lang="en-US" altLang="zh-TW" sz="2000" dirty="0">
                <a:solidFill>
                  <a:srgbClr val="7030A0"/>
                </a:solidFill>
              </a:rPr>
              <a:t>from </a:t>
            </a:r>
            <a:r>
              <a:rPr lang="en-US" altLang="zh-TW" sz="2000" dirty="0" smtClean="0">
                <a:solidFill>
                  <a:srgbClr val="7030A0"/>
                </a:solidFill>
              </a:rPr>
              <a:t>bulk </a:t>
            </a:r>
            <a:r>
              <a:rPr lang="en-US" altLang="zh-TW" sz="2000" dirty="0">
                <a:solidFill>
                  <a:srgbClr val="7030A0"/>
                </a:solidFill>
              </a:rPr>
              <a:t>fluid to </a:t>
            </a:r>
            <a:r>
              <a:rPr lang="en-US" altLang="zh-TW" sz="2000" dirty="0" smtClean="0">
                <a:solidFill>
                  <a:srgbClr val="7030A0"/>
                </a:solidFill>
              </a:rPr>
              <a:t>external catalyst surface is </a:t>
            </a:r>
            <a:r>
              <a:rPr lang="en-US" altLang="zh-TW" sz="2000" dirty="0">
                <a:solidFill>
                  <a:srgbClr val="7030A0"/>
                </a:solidFill>
              </a:rPr>
              <a:t>equal </a:t>
            </a:r>
            <a:r>
              <a:rPr lang="en-US" altLang="zh-TW" sz="2000" dirty="0" smtClean="0">
                <a:solidFill>
                  <a:srgbClr val="7030A0"/>
                </a:solidFill>
              </a:rPr>
              <a:t>to </a:t>
            </a:r>
            <a:r>
              <a:rPr lang="en-US" altLang="zh-TW" sz="2000" dirty="0">
                <a:solidFill>
                  <a:srgbClr val="7030A0"/>
                </a:solidFill>
              </a:rPr>
              <a:t>net rate of </a:t>
            </a:r>
            <a:r>
              <a:rPr lang="en-US" altLang="zh-TW" sz="2000" dirty="0" smtClean="0">
                <a:solidFill>
                  <a:srgbClr val="7030A0"/>
                </a:solidFill>
              </a:rPr>
              <a:t>reactant consumption in/on </a:t>
            </a:r>
            <a:r>
              <a:rPr lang="en-US" altLang="zh-TW" sz="2000" dirty="0">
                <a:solidFill>
                  <a:srgbClr val="7030A0"/>
                </a:solidFill>
              </a:rPr>
              <a:t>the pellet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895600" y="3967966"/>
            <a:ext cx="59831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dirty="0"/>
              <a:t>M</a:t>
            </a:r>
            <a:r>
              <a:rPr lang="en-US" altLang="zh-TW" sz="2000" dirty="0" smtClean="0"/>
              <a:t>olar </a:t>
            </a:r>
            <a:r>
              <a:rPr lang="en-US" altLang="zh-TW" sz="2000" dirty="0"/>
              <a:t>rate of mass transfer from </a:t>
            </a:r>
            <a:r>
              <a:rPr lang="en-US" altLang="zh-TW" sz="2000" dirty="0" smtClean="0"/>
              <a:t>bulk </a:t>
            </a:r>
            <a:r>
              <a:rPr lang="en-US" altLang="zh-TW" sz="2000" dirty="0"/>
              <a:t>fluid to </a:t>
            </a:r>
            <a:r>
              <a:rPr lang="en-US" altLang="zh-TW" sz="2000" dirty="0" smtClean="0"/>
              <a:t>external </a:t>
            </a:r>
            <a:r>
              <a:rPr lang="en-US" altLang="zh-TW" sz="2000" dirty="0"/>
              <a:t>surface:</a:t>
            </a:r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744014"/>
              </p:ext>
            </p:extLst>
          </p:nvPr>
        </p:nvGraphicFramePr>
        <p:xfrm>
          <a:off x="5425094" y="4400103"/>
          <a:ext cx="18716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1" name="Equation" r:id="rId3" imgW="2031840" imgH="355320" progId="Equation.DSMT4">
                  <p:embed/>
                </p:oleObj>
              </mc:Choice>
              <mc:Fallback>
                <p:oleObj name="Equation" r:id="rId3" imgW="20318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5094" y="4400103"/>
                        <a:ext cx="187166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15"/>
          <p:cNvSpPr>
            <a:spLocks noChangeShapeType="1"/>
          </p:cNvSpPr>
          <p:nvPr/>
        </p:nvSpPr>
        <p:spPr bwMode="auto">
          <a:xfrm flipH="1">
            <a:off x="5772757" y="4741416"/>
            <a:ext cx="420588" cy="25564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782157" y="4997064"/>
            <a:ext cx="1295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/>
              <a:t>molar flux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6719126" y="4717603"/>
            <a:ext cx="45719" cy="584261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181957" y="5301864"/>
            <a:ext cx="5280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/>
              <a:t>external surface area per unit reactor volume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7188759" y="4692264"/>
            <a:ext cx="76200" cy="304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036359" y="4901754"/>
            <a:ext cx="18790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/>
              <a:t>reactor volume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0" y="573099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7030A0"/>
                </a:solidFill>
              </a:rPr>
              <a:t>This molar rate of mass transfer to </a:t>
            </a:r>
            <a:r>
              <a:rPr lang="en-US" altLang="zh-TW" sz="2000" dirty="0" smtClean="0">
                <a:solidFill>
                  <a:srgbClr val="7030A0"/>
                </a:solidFill>
              </a:rPr>
              <a:t>surface </a:t>
            </a:r>
            <a:r>
              <a:rPr lang="en-US" altLang="zh-TW" sz="2000" dirty="0">
                <a:solidFill>
                  <a:srgbClr val="7030A0"/>
                </a:solidFill>
              </a:rPr>
              <a:t>is equal to </a:t>
            </a:r>
            <a:r>
              <a:rPr lang="en-US" altLang="zh-TW" sz="2000" dirty="0" smtClean="0">
                <a:solidFill>
                  <a:srgbClr val="7030A0"/>
                </a:solidFill>
              </a:rPr>
              <a:t>net </a:t>
            </a:r>
            <a:r>
              <a:rPr lang="en-US" altLang="zh-TW" sz="2000" dirty="0" err="1" smtClean="0">
                <a:solidFill>
                  <a:srgbClr val="7030A0"/>
                </a:solidFill>
              </a:rPr>
              <a:t>rxn</a:t>
            </a:r>
            <a:r>
              <a:rPr lang="en-US" altLang="zh-TW" sz="2000" dirty="0" smtClean="0">
                <a:solidFill>
                  <a:srgbClr val="7030A0"/>
                </a:solidFill>
              </a:rPr>
              <a:t> rate </a:t>
            </a:r>
            <a:r>
              <a:rPr lang="en-US" altLang="zh-TW" sz="2000" u="sng" dirty="0" smtClean="0">
                <a:solidFill>
                  <a:srgbClr val="7030A0"/>
                </a:solidFill>
              </a:rPr>
              <a:t>on &amp; in </a:t>
            </a:r>
            <a:r>
              <a:rPr lang="en-US" altLang="zh-TW" sz="2000" dirty="0" smtClean="0">
                <a:solidFill>
                  <a:srgbClr val="7030A0"/>
                </a:solidFill>
              </a:rPr>
              <a:t>pellet!</a:t>
            </a:r>
            <a:endParaRPr lang="en-US" altLang="zh-TW" sz="2000" dirty="0">
              <a:solidFill>
                <a:srgbClr val="7030A0"/>
              </a:solidFill>
            </a:endParaRPr>
          </a:p>
        </p:txBody>
      </p:sp>
      <p:graphicFrame>
        <p:nvGraphicFramePr>
          <p:cNvPr id="2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210935"/>
              </p:ext>
            </p:extLst>
          </p:nvPr>
        </p:nvGraphicFramePr>
        <p:xfrm>
          <a:off x="2469356" y="6196013"/>
          <a:ext cx="42052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Equation" r:id="rId5" imgW="4520880" imgH="355320" progId="Equation.3">
                  <p:embed/>
                </p:oleObj>
              </mc:Choice>
              <mc:Fallback>
                <p:oleObj name="Equation" r:id="rId5" imgW="45208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356" y="6196013"/>
                        <a:ext cx="4205288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90867" y="1451660"/>
            <a:ext cx="8762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Goal: Derive a new rate </a:t>
            </a:r>
            <a:r>
              <a:rPr lang="en-US" sz="2000" dirty="0" err="1" smtClean="0">
                <a:solidFill>
                  <a:srgbClr val="006600"/>
                </a:solidFill>
              </a:rPr>
              <a:t>eq</a:t>
            </a:r>
            <a:r>
              <a:rPr lang="en-US" sz="2000" dirty="0" smtClean="0">
                <a:solidFill>
                  <a:srgbClr val="006600"/>
                </a:solidFill>
              </a:rPr>
              <a:t> that accounts for </a:t>
            </a:r>
            <a:r>
              <a:rPr lang="en-US" sz="2000" i="1" dirty="0" smtClean="0">
                <a:solidFill>
                  <a:srgbClr val="006600"/>
                </a:solidFill>
              </a:rPr>
              <a:t>internal &amp; external </a:t>
            </a:r>
            <a:r>
              <a:rPr lang="en-US" sz="2000" dirty="0" smtClean="0">
                <a:solidFill>
                  <a:srgbClr val="006600"/>
                </a:solidFill>
              </a:rPr>
              <a:t>diffusion</a:t>
            </a:r>
          </a:p>
          <a:p>
            <a:pPr marL="225425" indent="225425">
              <a:buFont typeface="Arial" pitchFamily="34" charset="0"/>
              <a:buChar char="•"/>
            </a:pPr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is a function of reactant concentration</a:t>
            </a:r>
          </a:p>
          <a:p>
            <a:pPr marL="225425" indent="225425">
              <a:buFont typeface="Arial" pitchFamily="34" charset="0"/>
              <a:buChar char="•"/>
            </a:pPr>
            <a:r>
              <a:rPr lang="en-US" sz="2000" dirty="0" smtClean="0"/>
              <a:t>Reactant </a:t>
            </a:r>
            <a:r>
              <a:rPr lang="en-US" sz="2000" dirty="0" err="1" smtClean="0"/>
              <a:t>conc</a:t>
            </a:r>
            <a:r>
              <a:rPr lang="en-US" sz="2000" dirty="0" smtClean="0"/>
              <a:t> is affected by internal &amp; external diffusion</a:t>
            </a:r>
          </a:p>
          <a:p>
            <a:pPr marL="225425" indent="225425">
              <a:buFont typeface="Arial" pitchFamily="34" charset="0"/>
              <a:buChar char="•"/>
            </a:pPr>
            <a:r>
              <a:rPr lang="en-US" sz="2000" dirty="0" smtClean="0"/>
              <a:t>Express reactant </a:t>
            </a:r>
            <a:r>
              <a:rPr lang="en-US" sz="2000" dirty="0" err="1" smtClean="0"/>
              <a:t>conc</a:t>
            </a:r>
            <a:r>
              <a:rPr lang="en-US" sz="2000" dirty="0" smtClean="0"/>
              <a:t> in terms of diffusion-related constants &amp; variables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4668" y="2732567"/>
            <a:ext cx="2565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→</a:t>
            </a:r>
            <a:r>
              <a:rPr lang="en-US" sz="2000" dirty="0" smtClean="0">
                <a:solidFill>
                  <a:srgbClr val="0000FF"/>
                </a:solidFill>
              </a:rPr>
              <a:t>Use mole balance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9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Basic Molar Balance at Spherical Pellet Surface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3192" y="162406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</a:p>
        </p:txBody>
      </p:sp>
      <p:grpSp>
        <p:nvGrpSpPr>
          <p:cNvPr id="12" name="Group 14"/>
          <p:cNvGrpSpPr/>
          <p:nvPr/>
        </p:nvGrpSpPr>
        <p:grpSpPr>
          <a:xfrm>
            <a:off x="1219200" y="1208567"/>
            <a:ext cx="1163548" cy="1200329"/>
            <a:chOff x="284252" y="1273314"/>
            <a:chExt cx="1163548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350178" y="1273314"/>
              <a:ext cx="106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Flux: bulk to external  surface</a:t>
              </a:r>
            </a:p>
          </p:txBody>
        </p:sp>
        <p:sp>
          <p:nvSpPr>
            <p:cNvPr id="8" name="Left Brace 7"/>
            <p:cNvSpPr/>
            <p:nvPr/>
          </p:nvSpPr>
          <p:spPr>
            <a:xfrm>
              <a:off x="284252" y="1301978"/>
              <a:ext cx="152400" cy="11430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 flipH="1">
              <a:off x="1295400" y="1301978"/>
              <a:ext cx="152400" cy="11430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1"/>
          <p:cNvGrpSpPr/>
          <p:nvPr/>
        </p:nvGrpSpPr>
        <p:grpSpPr>
          <a:xfrm>
            <a:off x="4191000" y="1231904"/>
            <a:ext cx="1260296" cy="1200329"/>
            <a:chOff x="3540304" y="1293793"/>
            <a:chExt cx="1260296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3581400" y="1293793"/>
              <a:ext cx="121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Actual </a:t>
              </a:r>
              <a:r>
                <a:rPr lang="en-US" dirty="0" err="1" smtClean="0">
                  <a:solidFill>
                    <a:srgbClr val="0000FF"/>
                  </a:solidFill>
                </a:rPr>
                <a:t>rxn</a:t>
              </a:r>
              <a:r>
                <a:rPr lang="en-US" dirty="0" smtClean="0">
                  <a:solidFill>
                    <a:srgbClr val="0000FF"/>
                  </a:solidFill>
                </a:rPr>
                <a:t> rate per unit total S.A.</a:t>
              </a:r>
            </a:p>
          </p:txBody>
        </p:sp>
        <p:sp>
          <p:nvSpPr>
            <p:cNvPr id="9" name="Left Brace 8"/>
            <p:cNvSpPr/>
            <p:nvPr/>
          </p:nvSpPr>
          <p:spPr>
            <a:xfrm>
              <a:off x="3540304" y="1322457"/>
              <a:ext cx="152400" cy="11430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 flipH="1">
              <a:off x="4648200" y="1322457"/>
              <a:ext cx="152400" cy="11430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37452" y="1485566"/>
            <a:ext cx="1295400" cy="646331"/>
            <a:chOff x="1752600" y="1273314"/>
            <a:chExt cx="1295400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1273314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External S.A. 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1843356" y="1301978"/>
              <a:ext cx="152400" cy="54864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e 13"/>
            <p:cNvSpPr/>
            <p:nvPr/>
          </p:nvSpPr>
          <p:spPr>
            <a:xfrm flipH="1">
              <a:off x="2803134" y="1301978"/>
              <a:ext cx="152400" cy="54864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82748" y="16240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0656" y="2819400"/>
            <a:ext cx="724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: external surface area per reactor volume (m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</a:t>
            </a:r>
          </a:p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V: reactor volume (m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           </a:t>
            </a:r>
            <a:r>
              <a:rPr lang="en-US" altLang="zh-TW" sz="2000" dirty="0" smtClean="0">
                <a:latin typeface="Symbol" pitchFamily="18" charset="2"/>
                <a:sym typeface="Symbol" pitchFamily="18" charset="2"/>
              </a:rPr>
              <a:t>f</a:t>
            </a:r>
            <a:r>
              <a:rPr lang="en-US" altLang="zh-TW" sz="2000" dirty="0" smtClean="0">
                <a:sym typeface="Symbol" pitchFamily="18" charset="2"/>
              </a:rPr>
              <a:t>: porosity of bed (void fraction)</a:t>
            </a:r>
            <a:endParaRPr lang="en-US" sz="2000" dirty="0" smtClean="0"/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r’’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: rate of reaction per unit surface area (</a:t>
            </a:r>
            <a:r>
              <a:rPr lang="en-US" sz="2000" dirty="0" err="1" smtClean="0"/>
              <a:t>mol</a:t>
            </a:r>
            <a:r>
              <a:rPr lang="en-US" sz="2000" dirty="0" smtClean="0"/>
              <a:t>/m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Arial"/>
                <a:cs typeface="Arial"/>
              </a:rPr>
              <a:t>·s)</a:t>
            </a:r>
          </a:p>
          <a:p>
            <a:r>
              <a:rPr lang="en-US" sz="2000" dirty="0" smtClean="0">
                <a:latin typeface="Arial"/>
                <a:cs typeface="Arial"/>
              </a:rPr>
              <a:t>-</a:t>
            </a:r>
            <a:r>
              <a:rPr lang="en-US" sz="2000" dirty="0" err="1" smtClean="0">
                <a:latin typeface="Arial"/>
                <a:cs typeface="Arial"/>
              </a:rPr>
              <a:t>r’</a:t>
            </a:r>
            <a:r>
              <a:rPr lang="en-US" sz="2000" baseline="-25000" dirty="0" err="1" smtClean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: </a:t>
            </a:r>
            <a:r>
              <a:rPr lang="en-US" sz="2000" dirty="0" err="1" smtClean="0">
                <a:latin typeface="Arial"/>
                <a:cs typeface="Arial"/>
              </a:rPr>
              <a:t>mol</a:t>
            </a:r>
            <a:r>
              <a:rPr lang="en-US" sz="2000" dirty="0" smtClean="0">
                <a:latin typeface="Arial"/>
                <a:cs typeface="Arial"/>
              </a:rPr>
              <a:t>/g </a:t>
            </a:r>
            <a:r>
              <a:rPr lang="en-US" sz="2000" dirty="0" err="1" smtClean="0">
                <a:latin typeface="Arial"/>
                <a:cs typeface="Arial"/>
              </a:rPr>
              <a:t>cat∙s</a:t>
            </a:r>
            <a:r>
              <a:rPr lang="en-US" sz="2000" dirty="0" smtClean="0">
                <a:latin typeface="Arial"/>
                <a:cs typeface="Arial"/>
              </a:rPr>
              <a:t>			-</a:t>
            </a:r>
            <a:r>
              <a:rPr lang="en-US" sz="2000" dirty="0" err="1" smtClean="0">
                <a:latin typeface="Arial"/>
                <a:cs typeface="Arial"/>
              </a:rPr>
              <a:t>r</a:t>
            </a:r>
            <a:r>
              <a:rPr lang="en-US" sz="2000" baseline="-25000" dirty="0" err="1" smtClean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: </a:t>
            </a:r>
            <a:r>
              <a:rPr lang="en-US" sz="2000" dirty="0" err="1" smtClean="0">
                <a:latin typeface="Arial"/>
                <a:cs typeface="Arial"/>
              </a:rPr>
              <a:t>mol</a:t>
            </a:r>
            <a:r>
              <a:rPr lang="en-US" sz="2000" dirty="0" smtClean="0">
                <a:latin typeface="Arial"/>
                <a:cs typeface="Arial"/>
              </a:rPr>
              <a:t>/</a:t>
            </a:r>
            <a:r>
              <a:rPr lang="en-US" sz="2000" dirty="0" err="1" smtClean="0">
                <a:latin typeface="Arial"/>
                <a:cs typeface="Arial"/>
              </a:rPr>
              <a:t>volume∙s</a:t>
            </a:r>
            <a:endParaRPr lang="en-US" sz="2000" dirty="0" smtClean="0"/>
          </a:p>
          <a:p>
            <a:r>
              <a:rPr lang="en-US" sz="2000" dirty="0" smtClean="0"/>
              <a:t>S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: surface area of catalyst per unit mass of catalyst (m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/g cat)</a:t>
            </a:r>
          </a:p>
          <a:p>
            <a:r>
              <a:rPr lang="en-US" sz="2000" dirty="0" err="1" smtClean="0">
                <a:latin typeface="Symbol" pitchFamily="18" charset="2"/>
              </a:rPr>
              <a:t>r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: </a:t>
            </a:r>
            <a:r>
              <a:rPr lang="en-US" sz="2000" dirty="0" smtClean="0">
                <a:sym typeface="Symbol" pitchFamily="18" charset="2"/>
              </a:rPr>
              <a:t>bulk density</a:t>
            </a:r>
            <a:r>
              <a:rPr lang="en-US" sz="2000" i="1" dirty="0" smtClean="0">
                <a:sym typeface="Symbol" pitchFamily="18" charset="2"/>
              </a:rPr>
              <a:t>, </a:t>
            </a:r>
            <a:r>
              <a:rPr lang="en-US" sz="2000" dirty="0" smtClean="0">
                <a:sym typeface="Symbol" pitchFamily="18" charset="2"/>
              </a:rPr>
              <a:t>catalyst mass/ reactor volume </a:t>
            </a:r>
            <a:r>
              <a:rPr lang="en-US" sz="2000" dirty="0" err="1" smtClean="0">
                <a:latin typeface="Symbol" pitchFamily="18" charset="2"/>
              </a:rPr>
              <a:t>r</a:t>
            </a:r>
            <a:r>
              <a:rPr lang="en-US" sz="2000" baseline="-25000" dirty="0" err="1" smtClean="0"/>
              <a:t>b</a:t>
            </a:r>
            <a:r>
              <a:rPr lang="en-US" sz="2000" dirty="0" smtClean="0">
                <a:sym typeface="Symbol" pitchFamily="18" charset="2"/>
              </a:rPr>
              <a:t>=</a:t>
            </a:r>
            <a:r>
              <a:rPr lang="en-US" sz="2000" dirty="0" err="1" smtClean="0">
                <a:latin typeface="Symbol" pitchFamily="18" charset="2"/>
              </a:rPr>
              <a:t>r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(1-</a:t>
            </a:r>
            <a:r>
              <a:rPr lang="en-US" altLang="zh-TW" sz="2000" dirty="0" smtClean="0">
                <a:latin typeface="Symbol" pitchFamily="18" charset="2"/>
                <a:sym typeface="Symbol" pitchFamily="18" charset="2"/>
              </a:rPr>
              <a:t>f)</a:t>
            </a:r>
            <a:endParaRPr lang="en-US" altLang="zh-TW" sz="2000" dirty="0" smtClean="0">
              <a:sym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3696" y="16240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grpSp>
        <p:nvGrpSpPr>
          <p:cNvPr id="17" name="Group 23"/>
          <p:cNvGrpSpPr/>
          <p:nvPr/>
        </p:nvGrpSpPr>
        <p:grpSpPr>
          <a:xfrm>
            <a:off x="5923052" y="1485566"/>
            <a:ext cx="1524000" cy="646331"/>
            <a:chOff x="6110556" y="1305674"/>
            <a:chExt cx="1524000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6110556" y="1305674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external + internal S.A.</a:t>
              </a:r>
              <a:endParaRPr lang="en-US" dirty="0" smtClean="0"/>
            </a:p>
          </p:txBody>
        </p:sp>
        <p:sp>
          <p:nvSpPr>
            <p:cNvPr id="22" name="Left Brace 21"/>
            <p:cNvSpPr/>
            <p:nvPr/>
          </p:nvSpPr>
          <p:spPr>
            <a:xfrm>
              <a:off x="6126822" y="1371600"/>
              <a:ext cx="152400" cy="54864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Brace 22"/>
            <p:cNvSpPr/>
            <p:nvPr/>
          </p:nvSpPr>
          <p:spPr>
            <a:xfrm flipH="1">
              <a:off x="7467600" y="1371600"/>
              <a:ext cx="152400" cy="54864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224392"/>
              </p:ext>
            </p:extLst>
          </p:nvPr>
        </p:nvGraphicFramePr>
        <p:xfrm>
          <a:off x="1828800" y="2438400"/>
          <a:ext cx="44577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5" name="Equation" r:id="rId3" imgW="4813200" imgH="380880" progId="Equation.DSMT4">
                  <p:embed/>
                </p:oleObj>
              </mc:Choice>
              <mc:Fallback>
                <p:oleObj name="Equation" r:id="rId3" imgW="48132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438400"/>
                        <a:ext cx="44577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586" y="5486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Cancel out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V &amp;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</a:t>
            </a:r>
            <a:r>
              <a:rPr lang="en-US" sz="2000" dirty="0" smtClean="0">
                <a:cs typeface="Arial"/>
              </a:rPr>
              <a:t>≈0</a:t>
            </a:r>
            <a:r>
              <a:rPr lang="en-US" sz="2000" dirty="0" smtClean="0"/>
              <a:t> since external surface area usually &lt;&lt;&lt; internal surface area (surface area of internal pores)</a:t>
            </a: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956450"/>
              </p:ext>
            </p:extLst>
          </p:nvPr>
        </p:nvGraphicFramePr>
        <p:xfrm>
          <a:off x="3048000" y="6172200"/>
          <a:ext cx="31178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name="Equation" r:id="rId5" imgW="3365280" imgH="380880" progId="Equation.DSMT4">
                  <p:embed/>
                </p:oleObj>
              </mc:Choice>
              <mc:Fallback>
                <p:oleObj name="Equation" r:id="rId5" imgW="33652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6172200"/>
                        <a:ext cx="311785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53066"/>
              </p:ext>
            </p:extLst>
          </p:nvPr>
        </p:nvGraphicFramePr>
        <p:xfrm>
          <a:off x="1644650" y="4749800"/>
          <a:ext cx="5854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7" name="Equation" r:id="rId7" imgW="5854680" imgH="736560" progId="Equation.3">
                  <p:embed/>
                </p:oleObj>
              </mc:Choice>
              <mc:Fallback>
                <p:oleObj name="Equation" r:id="rId7" imgW="58546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4749800"/>
                        <a:ext cx="58547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9068" y="5109209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per mass cat</a:t>
            </a:r>
            <a:r>
              <a:rPr lang="en-US" sz="1600" dirty="0" smtClean="0">
                <a:solidFill>
                  <a:srgbClr val="00B050"/>
                </a:solidFill>
                <a:latin typeface="Arial"/>
                <a:cs typeface="Arial"/>
              </a:rPr>
              <a:t>→</a:t>
            </a:r>
            <a:endParaRPr lang="en-US" sz="1600" dirty="0" smtClean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1913" y="4905004"/>
            <a:ext cx="140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per surface area</a:t>
            </a:r>
          </a:p>
        </p:txBody>
      </p:sp>
      <p:cxnSp>
        <p:nvCxnSpPr>
          <p:cNvPr id="25" name="Elbow Connector 24"/>
          <p:cNvCxnSpPr/>
          <p:nvPr/>
        </p:nvCxnSpPr>
        <p:spPr>
          <a:xfrm rot="5400000">
            <a:off x="7040343" y="4361912"/>
            <a:ext cx="137160" cy="1554480"/>
          </a:xfrm>
          <a:prstGeom prst="bentConnector3">
            <a:avLst>
              <a:gd name="adj1" fmla="val -86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6200000" flipH="1">
            <a:off x="2203255" y="3550045"/>
            <a:ext cx="228600" cy="3108960"/>
          </a:xfrm>
          <a:prstGeom prst="bentConnector3">
            <a:avLst>
              <a:gd name="adj1" fmla="val 35109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76200" y="4471116"/>
            <a:ext cx="975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C20AA8"/>
                </a:solidFill>
              </a:rPr>
              <a:t>per volume</a:t>
            </a:r>
          </a:p>
        </p:txBody>
      </p:sp>
    </p:spTree>
    <p:extLst>
      <p:ext uri="{BB962C8B-B14F-4D97-AF65-F5344CB8AC3E}">
        <p14:creationId xmlns:p14="http://schemas.microsoft.com/office/powerpoint/2010/main" val="955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Overall Molar Rate of Reaction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3154363" y="914400"/>
          <a:ext cx="28352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29" name="Equation" r:id="rId3" imgW="3060360" imgH="380880" progId="Equation.DSMT4">
                  <p:embed/>
                </p:oleObj>
              </mc:Choice>
              <mc:Fallback>
                <p:oleObj name="Equation" r:id="rId3" imgW="3060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914400"/>
                        <a:ext cx="283527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955426" y="1325530"/>
          <a:ext cx="284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Equation" r:id="rId5" imgW="2844720" imgH="380880" progId="Equation.DSMT4">
                  <p:embed/>
                </p:oleObj>
              </mc:Choice>
              <mc:Fallback>
                <p:oleObj name="Equation" r:id="rId5" imgW="28447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426" y="1325530"/>
                        <a:ext cx="2844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43774" y="1325530"/>
            <a:ext cx="3385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external mass transport: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" y="1789142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Internal diffusion resistance is significant, so the reactant </a:t>
            </a:r>
            <a:r>
              <a:rPr lang="en-US" sz="2000" dirty="0" err="1" smtClean="0"/>
              <a:t>conc</a:t>
            </a:r>
            <a:r>
              <a:rPr lang="en-US" sz="2000" dirty="0" smtClean="0"/>
              <a:t> at the internal surface is lower that the reactant </a:t>
            </a:r>
            <a:r>
              <a:rPr lang="en-US" sz="2000" dirty="0" err="1" smtClean="0"/>
              <a:t>conc</a:t>
            </a:r>
            <a:r>
              <a:rPr lang="en-US" sz="2000" dirty="0" smtClean="0"/>
              <a:t> at the external surface:</a:t>
            </a: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76200" y="2924660"/>
          <a:ext cx="429736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Equation" r:id="rId7" imgW="4673520" imgH="698400" progId="Equation.DSMT4">
                  <p:embed/>
                </p:oleObj>
              </mc:Choice>
              <mc:Fallback>
                <p:oleObj name="Equation" r:id="rId7" imgW="467352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924660"/>
                        <a:ext cx="4297363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4516438" y="3096110"/>
          <a:ext cx="196056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" name="Equation" r:id="rId9" imgW="2133360" imgH="355320" progId="Equation.DSMT4">
                  <p:embed/>
                </p:oleObj>
              </mc:Choice>
              <mc:Fallback>
                <p:oleObj name="Equation" r:id="rId9" imgW="21333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3096110"/>
                        <a:ext cx="1960562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2527706"/>
            <a:ext cx="338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: internal effectiveness factor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5600" y="2917586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a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 </a:t>
            </a:r>
            <a:r>
              <a:rPr lang="en-US" sz="2000" dirty="0" err="1" smtClean="0"/>
              <a:t>rxn</a:t>
            </a:r>
            <a:r>
              <a:rPr lang="en-US" sz="2000" dirty="0" smtClean="0"/>
              <a:t>:  -</a:t>
            </a:r>
            <a:r>
              <a:rPr lang="en-US" sz="2000" dirty="0" err="1" smtClean="0"/>
              <a:t>r’’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=-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/>
              <a:t>k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As</a:t>
            </a:r>
            <a:r>
              <a:rPr lang="en-US" sz="20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810000"/>
            <a:ext cx="818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Plug flux &amp; 1</a:t>
            </a:r>
            <a:r>
              <a:rPr lang="en-US" sz="2000" baseline="30000" dirty="0" smtClean="0">
                <a:solidFill>
                  <a:srgbClr val="0000FF"/>
                </a:solidFill>
              </a:rPr>
              <a:t>st</a:t>
            </a:r>
            <a:r>
              <a:rPr lang="en-US" sz="2000" dirty="0" smtClean="0">
                <a:solidFill>
                  <a:srgbClr val="0000FF"/>
                </a:solidFill>
              </a:rPr>
              <a:t> order </a:t>
            </a:r>
            <a:r>
              <a:rPr lang="en-US" sz="2000" dirty="0" err="1" smtClean="0">
                <a:solidFill>
                  <a:srgbClr val="0000FF"/>
                </a:solidFill>
              </a:rPr>
              <a:t>rxn</a:t>
            </a:r>
            <a:r>
              <a:rPr lang="en-US" sz="2000" dirty="0" smtClean="0">
                <a:solidFill>
                  <a:srgbClr val="0000FF"/>
                </a:solidFill>
              </a:rPr>
              <a:t> rate back into the mass balance, solve for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As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114185"/>
              </p:ext>
            </p:extLst>
          </p:nvPr>
        </p:nvGraphicFramePr>
        <p:xfrm>
          <a:off x="879475" y="4419600"/>
          <a:ext cx="39211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name="Equation" r:id="rId11" imgW="4228920" imgH="355320" progId="Equation.DSMT4">
                  <p:embed/>
                </p:oleObj>
              </mc:Choice>
              <mc:Fallback>
                <p:oleObj name="Equation" r:id="rId11" imgW="42289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4419600"/>
                        <a:ext cx="392112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230758"/>
              </p:ext>
            </p:extLst>
          </p:nvPr>
        </p:nvGraphicFramePr>
        <p:xfrm>
          <a:off x="4953000" y="4267200"/>
          <a:ext cx="32353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4" name="Equation" r:id="rId13" imgW="3492360" imgH="698400" progId="Equation.DSMT4">
                  <p:embed/>
                </p:oleObj>
              </mc:Choice>
              <mc:Fallback>
                <p:oleObj name="Equation" r:id="rId13" imgW="349236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67200"/>
                        <a:ext cx="32353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33400" y="5029200"/>
            <a:ext cx="3276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Insert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As</a:t>
            </a:r>
            <a:r>
              <a:rPr lang="en-US" sz="2000" dirty="0" smtClean="0">
                <a:solidFill>
                  <a:srgbClr val="0000FF"/>
                </a:solidFill>
              </a:rPr>
              <a:t> into –</a:t>
            </a:r>
            <a:r>
              <a:rPr lang="en-US" sz="2000" dirty="0" err="1" smtClean="0">
                <a:solidFill>
                  <a:srgbClr val="0000FF"/>
                </a:solidFill>
              </a:rPr>
              <a:t>r’’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=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h</a:t>
            </a:r>
            <a:r>
              <a:rPr lang="en-US" sz="2000" dirty="0" smtClean="0">
                <a:solidFill>
                  <a:srgbClr val="0000FF"/>
                </a:solidFill>
              </a:rPr>
              <a:t>k</a:t>
            </a:r>
            <a:r>
              <a:rPr lang="en-US" sz="2000" baseline="-25000" dirty="0" smtClean="0">
                <a:solidFill>
                  <a:srgbClr val="0000FF"/>
                </a:solidFill>
              </a:rPr>
              <a:t>1</a:t>
            </a:r>
            <a:r>
              <a:rPr lang="en-US" sz="2000" dirty="0" smtClean="0">
                <a:solidFill>
                  <a:srgbClr val="0000FF"/>
                </a:solidFill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</a:rPr>
              <a:t>As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203626"/>
              </p:ext>
            </p:extLst>
          </p:nvPr>
        </p:nvGraphicFramePr>
        <p:xfrm>
          <a:off x="1711325" y="5632450"/>
          <a:ext cx="22907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Equation" r:id="rId15" imgW="2450880" imgH="698400" progId="Equation.3">
                  <p:embed/>
                </p:oleObj>
              </mc:Choice>
              <mc:Fallback>
                <p:oleObj name="Equation" r:id="rId15" imgW="245088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5632450"/>
                        <a:ext cx="22907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419600" y="5657910"/>
            <a:ext cx="365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7030A0"/>
                </a:solidFill>
              </a:rPr>
              <a:t>Overall 1</a:t>
            </a:r>
            <a:r>
              <a:rPr lang="en-US" altLang="zh-TW" sz="2000" baseline="30000" dirty="0" smtClean="0">
                <a:solidFill>
                  <a:srgbClr val="7030A0"/>
                </a:solidFill>
              </a:rPr>
              <a:t>st</a:t>
            </a:r>
            <a:r>
              <a:rPr lang="en-US" altLang="zh-TW" sz="2000" dirty="0" smtClean="0">
                <a:solidFill>
                  <a:srgbClr val="7030A0"/>
                </a:solidFill>
              </a:rPr>
              <a:t> order </a:t>
            </a:r>
            <a:r>
              <a:rPr lang="en-US" altLang="zh-TW" sz="2000" dirty="0" err="1" smtClean="0">
                <a:solidFill>
                  <a:srgbClr val="7030A0"/>
                </a:solidFill>
              </a:rPr>
              <a:t>rxn</a:t>
            </a:r>
            <a:r>
              <a:rPr lang="en-US" altLang="zh-TW" sz="2000" dirty="0" smtClean="0">
                <a:solidFill>
                  <a:srgbClr val="7030A0"/>
                </a:solidFill>
              </a:rPr>
              <a:t> </a:t>
            </a:r>
            <a:r>
              <a:rPr lang="en-US" altLang="zh-TW" sz="2000" dirty="0">
                <a:solidFill>
                  <a:srgbClr val="7030A0"/>
                </a:solidFill>
              </a:rPr>
              <a:t>rate </a:t>
            </a:r>
            <a:r>
              <a:rPr lang="en-US" altLang="zh-TW" sz="2000" dirty="0" smtClean="0">
                <a:solidFill>
                  <a:srgbClr val="7030A0"/>
                </a:solidFill>
              </a:rPr>
              <a:t>with internal &amp; external diffusion</a:t>
            </a:r>
            <a:endParaRPr lang="en-US" altLang="zh-TW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1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3" name="Text Box 9"/>
          <p:cNvSpPr txBox="1">
            <a:spLocks noChangeArrowheads="1"/>
          </p:cNvSpPr>
          <p:nvPr/>
        </p:nvSpPr>
        <p:spPr bwMode="auto">
          <a:xfrm>
            <a:off x="949727" y="1066800"/>
            <a:ext cx="7244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Remember, </a:t>
            </a:r>
            <a:r>
              <a:rPr lang="en-US" altLang="zh-TW" sz="2000" dirty="0"/>
              <a:t>the </a:t>
            </a:r>
            <a:r>
              <a:rPr lang="en-US" altLang="zh-TW" sz="2000" b="1" dirty="0"/>
              <a:t>internal effectiveness factor </a:t>
            </a:r>
            <a:r>
              <a:rPr lang="en-US" altLang="zh-TW" sz="2000" dirty="0" smtClean="0"/>
              <a:t>is</a:t>
            </a:r>
            <a:r>
              <a:rPr lang="en-US" altLang="zh-TW" sz="2000" b="1" dirty="0" smtClean="0"/>
              <a:t> </a:t>
            </a:r>
            <a:r>
              <a:rPr lang="en-US" altLang="zh-TW" sz="2000" dirty="0" smtClean="0"/>
              <a:t>based </a:t>
            </a:r>
            <a:r>
              <a:rPr lang="en-US" altLang="zh-TW" sz="2000" dirty="0"/>
              <a:t>on 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altLang="zh-TW" sz="2000" baseline="-25000" dirty="0" smtClean="0">
                <a:solidFill>
                  <a:schemeClr val="tx2">
                    <a:lumMod val="75000"/>
                  </a:schemeClr>
                </a:solidFill>
              </a:rPr>
              <a:t>As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>
            <p:extLst/>
          </p:nvPr>
        </p:nvGraphicFramePr>
        <p:xfrm>
          <a:off x="114056" y="1627188"/>
          <a:ext cx="89185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3" name="Equation" r:id="rId3" imgW="9664560" imgH="660240" progId="Equation.DSMT4">
                  <p:embed/>
                </p:oleObj>
              </mc:Choice>
              <mc:Fallback>
                <p:oleObj name="Equation" r:id="rId3" imgW="96645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56" y="1627188"/>
                        <a:ext cx="89185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8" name="Text Box 14"/>
          <p:cNvSpPr txBox="1">
            <a:spLocks noChangeArrowheads="1"/>
          </p:cNvSpPr>
          <p:nvPr/>
        </p:nvSpPr>
        <p:spPr bwMode="auto">
          <a:xfrm>
            <a:off x="1514112" y="2590800"/>
            <a:ext cx="61157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/>
              <a:t>The </a:t>
            </a:r>
            <a:r>
              <a:rPr lang="en-US" altLang="zh-TW" sz="2000" b="1" u="sng" dirty="0"/>
              <a:t>overall</a:t>
            </a:r>
            <a:r>
              <a:rPr lang="en-US" altLang="zh-TW" sz="2000" b="1" dirty="0"/>
              <a:t> effectiveness factor </a:t>
            </a:r>
            <a:r>
              <a:rPr lang="en-US" altLang="zh-TW" sz="2000" dirty="0" smtClean="0"/>
              <a:t>is based on </a:t>
            </a:r>
            <a:r>
              <a:rPr lang="en-US" altLang="zh-TW" sz="2000" dirty="0" err="1" smtClean="0">
                <a:solidFill>
                  <a:srgbClr val="006600"/>
                </a:solidFill>
              </a:rPr>
              <a:t>C</a:t>
            </a:r>
            <a:r>
              <a:rPr lang="en-US" altLang="zh-TW" sz="2000" baseline="-25000" dirty="0" err="1" smtClean="0">
                <a:solidFill>
                  <a:srgbClr val="006600"/>
                </a:solidFill>
              </a:rPr>
              <a:t>Ab</a:t>
            </a:r>
            <a:r>
              <a:rPr lang="en-US" altLang="zh-TW" sz="2000" dirty="0" smtClean="0"/>
              <a:t>: </a:t>
            </a:r>
            <a:endParaRPr lang="en-US" altLang="zh-TW" sz="2000" dirty="0"/>
          </a:p>
        </p:txBody>
      </p:sp>
      <p:graphicFrame>
        <p:nvGraphicFramePr>
          <p:cNvPr id="354320" name="Object 16"/>
          <p:cNvGraphicFramePr>
            <a:graphicFrameLocks noChangeAspect="1"/>
          </p:cNvGraphicFramePr>
          <p:nvPr>
            <p:extLst/>
          </p:nvPr>
        </p:nvGraphicFramePr>
        <p:xfrm>
          <a:off x="435769" y="3352800"/>
          <a:ext cx="82724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Equation" r:id="rId5" imgW="8953200" imgH="660240" progId="Equation.DSMT4">
                  <p:embed/>
                </p:oleObj>
              </mc:Choice>
              <mc:Fallback>
                <p:oleObj name="Equation" r:id="rId5" imgW="89532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9" y="3352800"/>
                        <a:ext cx="827246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21" name="Object 17"/>
          <p:cNvGraphicFramePr>
            <a:graphicFrameLocks noChangeAspect="1"/>
          </p:cNvGraphicFramePr>
          <p:nvPr/>
        </p:nvGraphicFramePr>
        <p:xfrm>
          <a:off x="2773363" y="4423524"/>
          <a:ext cx="256063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5" name="Equation" r:id="rId7" imgW="2755800" imgH="1054080" progId="Equation.DSMT4">
                  <p:embed/>
                </p:oleObj>
              </mc:Choice>
              <mc:Fallback>
                <p:oleObj name="Equation" r:id="rId7" imgW="275580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4423524"/>
                        <a:ext cx="2560637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Overall Effectiveness Factors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533400" y="5983485"/>
          <a:ext cx="19018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6" name="Equation" r:id="rId9" imgW="2044440" imgH="355320" progId="Equation.DSMT4">
                  <p:embed/>
                </p:oleObj>
              </mc:Choice>
              <mc:Fallback>
                <p:oleObj name="Equation" r:id="rId9" imgW="20444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983485"/>
                        <a:ext cx="19018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Object 17"/>
          <p:cNvGraphicFramePr>
            <a:graphicFrameLocks noChangeAspect="1"/>
          </p:cNvGraphicFramePr>
          <p:nvPr/>
        </p:nvGraphicFramePr>
        <p:xfrm>
          <a:off x="1240631" y="4710861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7" name="Equation" r:id="rId11" imgW="1015920" imgH="698400" progId="Equation.DSMT4">
                  <p:embed/>
                </p:oleObj>
              </mc:Choice>
              <mc:Fallback>
                <p:oleObj name="Equation" r:id="rId11" imgW="101592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631" y="4710861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8" name="Object 18"/>
          <p:cNvGraphicFramePr>
            <a:graphicFrameLocks noChangeAspect="1"/>
          </p:cNvGraphicFramePr>
          <p:nvPr/>
        </p:nvGraphicFramePr>
        <p:xfrm>
          <a:off x="5768181" y="4797425"/>
          <a:ext cx="25368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Equation" r:id="rId13" imgW="2730240" imgH="685800" progId="Equation.3">
                  <p:embed/>
                </p:oleObj>
              </mc:Choice>
              <mc:Fallback>
                <p:oleObj name="Equation" r:id="rId13" imgW="27302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181" y="4797425"/>
                        <a:ext cx="25368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4144963" y="4499724"/>
            <a:ext cx="6858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68763" y="5261724"/>
            <a:ext cx="6858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14600" y="6031468"/>
            <a:ext cx="633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Put into design </a:t>
            </a:r>
            <a:r>
              <a:rPr lang="en-US" dirty="0" err="1" smtClean="0">
                <a:solidFill>
                  <a:srgbClr val="0000FF"/>
                </a:solidFill>
              </a:rPr>
              <a:t>eq</a:t>
            </a:r>
            <a:r>
              <a:rPr lang="en-US" dirty="0" smtClean="0">
                <a:solidFill>
                  <a:srgbClr val="0000FF"/>
                </a:solidFill>
              </a:rPr>
              <a:t> to account for internal &amp; external diffusion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3176920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Omega</a:t>
            </a:r>
          </a:p>
        </p:txBody>
      </p:sp>
    </p:spTree>
    <p:extLst>
      <p:ext uri="{BB962C8B-B14F-4D97-AF65-F5344CB8AC3E}">
        <p14:creationId xmlns:p14="http://schemas.microsoft.com/office/powerpoint/2010/main" val="63056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1576736" y="3429000"/>
            <a:ext cx="2285590" cy="2285565"/>
            <a:chOff x="311" y="2344"/>
            <a:chExt cx="1132" cy="1044"/>
          </a:xfrm>
        </p:grpSpPr>
        <p:grpSp>
          <p:nvGrpSpPr>
            <p:cNvPr id="32" name="Group 5" descr="新聞紙"/>
            <p:cNvGrpSpPr>
              <a:grpSpLocks/>
            </p:cNvGrpSpPr>
            <p:nvPr/>
          </p:nvGrpSpPr>
          <p:grpSpPr bwMode="auto">
            <a:xfrm>
              <a:off x="311" y="2344"/>
              <a:ext cx="1132" cy="1044"/>
              <a:chOff x="436" y="2586"/>
              <a:chExt cx="1132" cy="1044"/>
            </a:xfrm>
          </p:grpSpPr>
          <p:sp>
            <p:nvSpPr>
              <p:cNvPr id="35" name="Oval 6" descr="新聞紙"/>
              <p:cNvSpPr>
                <a:spLocks noChangeArrowheads="1"/>
              </p:cNvSpPr>
              <p:nvPr/>
            </p:nvSpPr>
            <p:spPr bwMode="auto">
              <a:xfrm>
                <a:off x="436" y="2586"/>
                <a:ext cx="1132" cy="1044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7" descr="新聞紙"/>
              <p:cNvSpPr>
                <a:spLocks/>
              </p:cNvSpPr>
              <p:nvPr/>
            </p:nvSpPr>
            <p:spPr bwMode="auto">
              <a:xfrm>
                <a:off x="971" y="2592"/>
                <a:ext cx="65" cy="38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4" y="280"/>
                  </a:cxn>
                  <a:cxn ang="0">
                    <a:pos x="65" y="327"/>
                  </a:cxn>
                  <a:cxn ang="0">
                    <a:pos x="65" y="382"/>
                  </a:cxn>
                </a:cxnLst>
                <a:rect l="0" t="0" r="r" b="b"/>
                <a:pathLst>
                  <a:path w="65" h="382">
                    <a:moveTo>
                      <a:pt x="34" y="0"/>
                    </a:moveTo>
                    <a:cubicBezTo>
                      <a:pt x="0" y="99"/>
                      <a:pt x="7" y="69"/>
                      <a:pt x="34" y="280"/>
                    </a:cubicBezTo>
                    <a:cubicBezTo>
                      <a:pt x="36" y="299"/>
                      <a:pt x="65" y="308"/>
                      <a:pt x="65" y="327"/>
                    </a:cubicBezTo>
                    <a:cubicBezTo>
                      <a:pt x="65" y="345"/>
                      <a:pt x="65" y="364"/>
                      <a:pt x="65" y="382"/>
                    </a:cubicBez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38100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8" descr="新聞紙"/>
              <p:cNvSpPr>
                <a:spLocks/>
              </p:cNvSpPr>
              <p:nvPr/>
            </p:nvSpPr>
            <p:spPr bwMode="auto">
              <a:xfrm>
                <a:off x="1057" y="3002"/>
                <a:ext cx="500" cy="148"/>
              </a:xfrm>
              <a:custGeom>
                <a:avLst/>
                <a:gdLst/>
                <a:ahLst/>
                <a:cxnLst>
                  <a:cxn ang="0">
                    <a:pos x="497" y="0"/>
                  </a:cxn>
                  <a:cxn ang="0">
                    <a:pos x="411" y="31"/>
                  </a:cxn>
                  <a:cxn ang="0">
                    <a:pos x="146" y="63"/>
                  </a:cxn>
                  <a:cxn ang="0">
                    <a:pos x="76" y="94"/>
                  </a:cxn>
                  <a:cxn ang="0">
                    <a:pos x="6" y="148"/>
                  </a:cxn>
                  <a:cxn ang="0">
                    <a:pos x="22" y="141"/>
                  </a:cxn>
                </a:cxnLst>
                <a:rect l="0" t="0" r="r" b="b"/>
                <a:pathLst>
                  <a:path w="500" h="148">
                    <a:moveTo>
                      <a:pt x="497" y="0"/>
                    </a:moveTo>
                    <a:cubicBezTo>
                      <a:pt x="480" y="51"/>
                      <a:pt x="500" y="16"/>
                      <a:pt x="411" y="31"/>
                    </a:cubicBezTo>
                    <a:cubicBezTo>
                      <a:pt x="322" y="46"/>
                      <a:pt x="237" y="56"/>
                      <a:pt x="146" y="63"/>
                    </a:cubicBezTo>
                    <a:cubicBezTo>
                      <a:pt x="120" y="71"/>
                      <a:pt x="100" y="75"/>
                      <a:pt x="76" y="94"/>
                    </a:cubicBezTo>
                    <a:cubicBezTo>
                      <a:pt x="52" y="112"/>
                      <a:pt x="41" y="148"/>
                      <a:pt x="6" y="148"/>
                    </a:cubicBezTo>
                    <a:cubicBezTo>
                      <a:pt x="0" y="148"/>
                      <a:pt x="17" y="143"/>
                      <a:pt x="22" y="141"/>
                    </a:cubicBez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38100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9" descr="新聞紙"/>
              <p:cNvSpPr>
                <a:spLocks/>
              </p:cNvSpPr>
              <p:nvPr/>
            </p:nvSpPr>
            <p:spPr bwMode="auto">
              <a:xfrm>
                <a:off x="825" y="3333"/>
                <a:ext cx="319" cy="280"/>
              </a:xfrm>
              <a:custGeom>
                <a:avLst/>
                <a:gdLst/>
                <a:ahLst/>
                <a:cxnLst>
                  <a:cxn ang="0">
                    <a:pos x="0" y="148"/>
                  </a:cxn>
                  <a:cxn ang="0">
                    <a:pos x="70" y="86"/>
                  </a:cxn>
                  <a:cxn ang="0">
                    <a:pos x="171" y="0"/>
                  </a:cxn>
                  <a:cxn ang="0">
                    <a:pos x="265" y="132"/>
                  </a:cxn>
                  <a:cxn ang="0">
                    <a:pos x="319" y="280"/>
                  </a:cxn>
                </a:cxnLst>
                <a:rect l="0" t="0" r="r" b="b"/>
                <a:pathLst>
                  <a:path w="319" h="280">
                    <a:moveTo>
                      <a:pt x="0" y="148"/>
                    </a:moveTo>
                    <a:cubicBezTo>
                      <a:pt x="53" y="95"/>
                      <a:pt x="28" y="113"/>
                      <a:pt x="70" y="86"/>
                    </a:cubicBezTo>
                    <a:cubicBezTo>
                      <a:pt x="83" y="46"/>
                      <a:pt x="131" y="14"/>
                      <a:pt x="171" y="0"/>
                    </a:cubicBezTo>
                    <a:cubicBezTo>
                      <a:pt x="237" y="31"/>
                      <a:pt x="247" y="63"/>
                      <a:pt x="265" y="132"/>
                    </a:cubicBezTo>
                    <a:cubicBezTo>
                      <a:pt x="272" y="228"/>
                      <a:pt x="247" y="246"/>
                      <a:pt x="319" y="280"/>
                    </a:cubicBez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38100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10" descr="新聞紙"/>
              <p:cNvSpPr>
                <a:spLocks/>
              </p:cNvSpPr>
              <p:nvPr/>
            </p:nvSpPr>
            <p:spPr bwMode="auto">
              <a:xfrm>
                <a:off x="587" y="3143"/>
                <a:ext cx="270" cy="335"/>
              </a:xfrm>
              <a:custGeom>
                <a:avLst/>
                <a:gdLst/>
                <a:ahLst/>
                <a:cxnLst>
                  <a:cxn ang="0">
                    <a:pos x="0" y="335"/>
                  </a:cxn>
                  <a:cxn ang="0">
                    <a:pos x="132" y="296"/>
                  </a:cxn>
                  <a:cxn ang="0">
                    <a:pos x="210" y="319"/>
                  </a:cxn>
                  <a:cxn ang="0">
                    <a:pos x="233" y="0"/>
                  </a:cxn>
                </a:cxnLst>
                <a:rect l="0" t="0" r="r" b="b"/>
                <a:pathLst>
                  <a:path w="270" h="335">
                    <a:moveTo>
                      <a:pt x="0" y="335"/>
                    </a:moveTo>
                    <a:cubicBezTo>
                      <a:pt x="20" y="267"/>
                      <a:pt x="69" y="291"/>
                      <a:pt x="132" y="296"/>
                    </a:cubicBezTo>
                    <a:cubicBezTo>
                      <a:pt x="166" y="313"/>
                      <a:pt x="174" y="332"/>
                      <a:pt x="210" y="319"/>
                    </a:cubicBezTo>
                    <a:cubicBezTo>
                      <a:pt x="270" y="233"/>
                      <a:pt x="233" y="77"/>
                      <a:pt x="233" y="0"/>
                    </a:cubicBez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38100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11" descr="新聞紙"/>
              <p:cNvSpPr>
                <a:spLocks/>
              </p:cNvSpPr>
              <p:nvPr/>
            </p:nvSpPr>
            <p:spPr bwMode="auto">
              <a:xfrm>
                <a:off x="1353" y="3194"/>
                <a:ext cx="19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16"/>
                  </a:cxn>
                </a:cxnLst>
                <a:rect l="0" t="0" r="r" b="b"/>
                <a:pathLst>
                  <a:path w="195" h="21">
                    <a:moveTo>
                      <a:pt x="0" y="0"/>
                    </a:moveTo>
                    <a:cubicBezTo>
                      <a:pt x="63" y="21"/>
                      <a:pt x="129" y="16"/>
                      <a:pt x="195" y="16"/>
                    </a:cubicBez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38100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12" descr="新聞紙"/>
              <p:cNvSpPr>
                <a:spLocks/>
              </p:cNvSpPr>
              <p:nvPr/>
            </p:nvSpPr>
            <p:spPr bwMode="auto">
              <a:xfrm>
                <a:off x="1055" y="3273"/>
                <a:ext cx="348" cy="195"/>
              </a:xfrm>
              <a:custGeom>
                <a:avLst/>
                <a:gdLst/>
                <a:ahLst/>
                <a:cxnLst>
                  <a:cxn ang="0">
                    <a:pos x="348" y="195"/>
                  </a:cxn>
                  <a:cxn ang="0">
                    <a:pos x="301" y="187"/>
                  </a:cxn>
                  <a:cxn ang="0">
                    <a:pos x="238" y="140"/>
                  </a:cxn>
                  <a:cxn ang="0">
                    <a:pos x="207" y="62"/>
                  </a:cxn>
                  <a:cxn ang="0">
                    <a:pos x="90" y="0"/>
                  </a:cxn>
                  <a:cxn ang="0">
                    <a:pos x="36" y="8"/>
                  </a:cxn>
                  <a:cxn ang="0">
                    <a:pos x="12" y="140"/>
                  </a:cxn>
                </a:cxnLst>
                <a:rect l="0" t="0" r="r" b="b"/>
                <a:pathLst>
                  <a:path w="348" h="195">
                    <a:moveTo>
                      <a:pt x="348" y="195"/>
                    </a:moveTo>
                    <a:cubicBezTo>
                      <a:pt x="332" y="192"/>
                      <a:pt x="315" y="194"/>
                      <a:pt x="301" y="187"/>
                    </a:cubicBezTo>
                    <a:cubicBezTo>
                      <a:pt x="278" y="175"/>
                      <a:pt x="238" y="140"/>
                      <a:pt x="238" y="140"/>
                    </a:cubicBezTo>
                    <a:cubicBezTo>
                      <a:pt x="216" y="94"/>
                      <a:pt x="227" y="120"/>
                      <a:pt x="207" y="62"/>
                    </a:cubicBezTo>
                    <a:cubicBezTo>
                      <a:pt x="194" y="24"/>
                      <a:pt x="124" y="9"/>
                      <a:pt x="90" y="0"/>
                    </a:cubicBezTo>
                    <a:cubicBezTo>
                      <a:pt x="72" y="3"/>
                      <a:pt x="53" y="1"/>
                      <a:pt x="36" y="8"/>
                    </a:cubicBezTo>
                    <a:cubicBezTo>
                      <a:pt x="0" y="24"/>
                      <a:pt x="12" y="126"/>
                      <a:pt x="12" y="140"/>
                    </a:cubicBez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38100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13" descr="新聞紙"/>
              <p:cNvSpPr>
                <a:spLocks/>
              </p:cNvSpPr>
              <p:nvPr/>
            </p:nvSpPr>
            <p:spPr bwMode="auto">
              <a:xfrm>
                <a:off x="728" y="2650"/>
                <a:ext cx="152" cy="4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" y="163"/>
                  </a:cxn>
                  <a:cxn ang="0">
                    <a:pos x="43" y="171"/>
                  </a:cxn>
                  <a:cxn ang="0">
                    <a:pos x="90" y="218"/>
                  </a:cxn>
                  <a:cxn ang="0">
                    <a:pos x="98" y="249"/>
                  </a:cxn>
                  <a:cxn ang="0">
                    <a:pos x="106" y="405"/>
                  </a:cxn>
                  <a:cxn ang="0">
                    <a:pos x="152" y="428"/>
                  </a:cxn>
                </a:cxnLst>
                <a:rect l="0" t="0" r="r" b="b"/>
                <a:pathLst>
                  <a:path w="152" h="428">
                    <a:moveTo>
                      <a:pt x="4" y="0"/>
                    </a:moveTo>
                    <a:cubicBezTo>
                      <a:pt x="7" y="54"/>
                      <a:pt x="0" y="110"/>
                      <a:pt x="12" y="163"/>
                    </a:cubicBezTo>
                    <a:cubicBezTo>
                      <a:pt x="14" y="173"/>
                      <a:pt x="34" y="165"/>
                      <a:pt x="43" y="171"/>
                    </a:cubicBezTo>
                    <a:cubicBezTo>
                      <a:pt x="61" y="184"/>
                      <a:pt x="90" y="218"/>
                      <a:pt x="90" y="218"/>
                    </a:cubicBezTo>
                    <a:cubicBezTo>
                      <a:pt x="93" y="228"/>
                      <a:pt x="97" y="238"/>
                      <a:pt x="98" y="249"/>
                    </a:cubicBezTo>
                    <a:cubicBezTo>
                      <a:pt x="102" y="301"/>
                      <a:pt x="97" y="354"/>
                      <a:pt x="106" y="405"/>
                    </a:cubicBezTo>
                    <a:cubicBezTo>
                      <a:pt x="109" y="422"/>
                      <a:pt x="152" y="428"/>
                      <a:pt x="152" y="428"/>
                    </a:cubicBez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38100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Freeform 14" descr="新聞紙"/>
            <p:cNvSpPr>
              <a:spLocks/>
            </p:cNvSpPr>
            <p:nvPr/>
          </p:nvSpPr>
          <p:spPr bwMode="auto">
            <a:xfrm>
              <a:off x="1016" y="2487"/>
              <a:ext cx="173" cy="328"/>
            </a:xfrm>
            <a:custGeom>
              <a:avLst/>
              <a:gdLst/>
              <a:ahLst/>
              <a:cxnLst>
                <a:cxn ang="0">
                  <a:pos x="109" y="328"/>
                </a:cxn>
                <a:cxn ang="0">
                  <a:pos x="148" y="235"/>
                </a:cxn>
                <a:cxn ang="0">
                  <a:pos x="172" y="157"/>
                </a:cxn>
                <a:cxn ang="0">
                  <a:pos x="133" y="56"/>
                </a:cxn>
                <a:cxn ang="0">
                  <a:pos x="0" y="24"/>
                </a:cxn>
              </a:cxnLst>
              <a:rect l="0" t="0" r="r" b="b"/>
              <a:pathLst>
                <a:path w="173" h="328">
                  <a:moveTo>
                    <a:pt x="109" y="328"/>
                  </a:moveTo>
                  <a:cubicBezTo>
                    <a:pt x="117" y="287"/>
                    <a:pt x="118" y="265"/>
                    <a:pt x="148" y="235"/>
                  </a:cubicBezTo>
                  <a:cubicBezTo>
                    <a:pt x="167" y="178"/>
                    <a:pt x="160" y="204"/>
                    <a:pt x="172" y="157"/>
                  </a:cubicBezTo>
                  <a:cubicBezTo>
                    <a:pt x="166" y="106"/>
                    <a:pt x="173" y="82"/>
                    <a:pt x="133" y="56"/>
                  </a:cubicBezTo>
                  <a:cubicBezTo>
                    <a:pt x="114" y="0"/>
                    <a:pt x="56" y="24"/>
                    <a:pt x="0" y="24"/>
                  </a:cubicBez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5" descr="新聞紙"/>
            <p:cNvSpPr>
              <a:spLocks/>
            </p:cNvSpPr>
            <p:nvPr/>
          </p:nvSpPr>
          <p:spPr bwMode="auto">
            <a:xfrm>
              <a:off x="590" y="3039"/>
              <a:ext cx="298" cy="319"/>
            </a:xfrm>
            <a:custGeom>
              <a:avLst/>
              <a:gdLst/>
              <a:ahLst/>
              <a:cxnLst>
                <a:cxn ang="0">
                  <a:pos x="95" y="343"/>
                </a:cxn>
                <a:cxn ang="0">
                  <a:pos x="33" y="78"/>
                </a:cxn>
                <a:cxn ang="0">
                  <a:pos x="49" y="0"/>
                </a:cxn>
                <a:cxn ang="0">
                  <a:pos x="181" y="8"/>
                </a:cxn>
                <a:cxn ang="0">
                  <a:pos x="298" y="39"/>
                </a:cxn>
              </a:cxnLst>
              <a:rect l="0" t="0" r="r" b="b"/>
              <a:pathLst>
                <a:path w="298" h="343">
                  <a:moveTo>
                    <a:pt x="95" y="343"/>
                  </a:moveTo>
                  <a:cubicBezTo>
                    <a:pt x="90" y="206"/>
                    <a:pt x="131" y="139"/>
                    <a:pt x="33" y="78"/>
                  </a:cubicBezTo>
                  <a:cubicBezTo>
                    <a:pt x="15" y="40"/>
                    <a:pt x="0" y="16"/>
                    <a:pt x="49" y="0"/>
                  </a:cubicBezTo>
                  <a:cubicBezTo>
                    <a:pt x="93" y="3"/>
                    <a:pt x="138" y="0"/>
                    <a:pt x="181" y="8"/>
                  </a:cubicBezTo>
                  <a:cubicBezTo>
                    <a:pt x="205" y="12"/>
                    <a:pt x="279" y="56"/>
                    <a:pt x="298" y="39"/>
                  </a:cubicBez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Line 18"/>
          <p:cNvSpPr>
            <a:spLocks noChangeShapeType="1"/>
          </p:cNvSpPr>
          <p:nvPr/>
        </p:nvSpPr>
        <p:spPr bwMode="auto">
          <a:xfrm flipV="1">
            <a:off x="2725616" y="4211029"/>
            <a:ext cx="345977" cy="3642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3070987" y="4571783"/>
            <a:ext cx="261779" cy="36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6600"/>
                </a:solidFill>
              </a:rPr>
              <a:t>r</a:t>
            </a:r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2725616" y="4575301"/>
            <a:ext cx="691954" cy="1756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>
            <a:off x="1670846" y="4564018"/>
            <a:ext cx="1097634" cy="3384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927426" y="4425107"/>
            <a:ext cx="367409" cy="37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/>
              <a:t>R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266090" y="4302608"/>
            <a:ext cx="569484" cy="39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/>
              <a:t>C</a:t>
            </a:r>
            <a:r>
              <a:rPr lang="en-US" altLang="zh-TW" sz="2000" baseline="-25000" dirty="0"/>
              <a:t>As</a:t>
            </a:r>
            <a:endParaRPr lang="en-US" altLang="zh-TW" sz="2000" dirty="0"/>
          </a:p>
        </p:txBody>
      </p:sp>
      <p:sp>
        <p:nvSpPr>
          <p:cNvPr id="43" name="Freeform 9" descr="新聞紙"/>
          <p:cNvSpPr>
            <a:spLocks/>
          </p:cNvSpPr>
          <p:nvPr/>
        </p:nvSpPr>
        <p:spPr bwMode="auto">
          <a:xfrm>
            <a:off x="3200400" y="4223518"/>
            <a:ext cx="644084" cy="612987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70" y="86"/>
              </a:cxn>
              <a:cxn ang="0">
                <a:pos x="171" y="0"/>
              </a:cxn>
              <a:cxn ang="0">
                <a:pos x="265" y="132"/>
              </a:cxn>
              <a:cxn ang="0">
                <a:pos x="319" y="280"/>
              </a:cxn>
            </a:cxnLst>
            <a:rect l="0" t="0" r="r" b="b"/>
            <a:pathLst>
              <a:path w="319" h="280">
                <a:moveTo>
                  <a:pt x="0" y="148"/>
                </a:moveTo>
                <a:cubicBezTo>
                  <a:pt x="53" y="95"/>
                  <a:pt x="28" y="113"/>
                  <a:pt x="70" y="86"/>
                </a:cubicBezTo>
                <a:cubicBezTo>
                  <a:pt x="83" y="46"/>
                  <a:pt x="131" y="14"/>
                  <a:pt x="171" y="0"/>
                </a:cubicBezTo>
                <a:cubicBezTo>
                  <a:pt x="237" y="31"/>
                  <a:pt x="247" y="63"/>
                  <a:pt x="265" y="132"/>
                </a:cubicBezTo>
                <a:cubicBezTo>
                  <a:pt x="272" y="228"/>
                  <a:pt x="247" y="246"/>
                  <a:pt x="319" y="280"/>
                </a:cubicBez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38100" cap="flat" cmpd="sng">
            <a:solidFill>
              <a:srgbClr val="80808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Internal Diffusion Effects in Spherical Catalyst Particles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1" y="1721237"/>
            <a:ext cx="89916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altLang="zh-TW" sz="2000" dirty="0"/>
              <a:t>Internal diffusion: diffusion of </a:t>
            </a:r>
            <a:r>
              <a:rPr lang="en-GB" altLang="zh-TW" sz="2000" dirty="0" smtClean="0"/>
              <a:t>reactants </a:t>
            </a:r>
            <a:r>
              <a:rPr lang="en-GB" altLang="zh-TW" sz="2000" dirty="0"/>
              <a:t>or products from </a:t>
            </a:r>
            <a:r>
              <a:rPr lang="en-GB" altLang="zh-TW" sz="2000" dirty="0" smtClean="0"/>
              <a:t>particle </a:t>
            </a:r>
            <a:r>
              <a:rPr lang="en-GB" altLang="zh-TW" sz="2000" dirty="0"/>
              <a:t>surface (pore mouth) to </a:t>
            </a:r>
            <a:r>
              <a:rPr lang="en-GB" altLang="zh-TW" sz="2000" dirty="0" smtClean="0"/>
              <a:t>pellet interior</a:t>
            </a:r>
            <a:endParaRPr lang="en-GB" altLang="zh-TW" sz="2000" dirty="0"/>
          </a:p>
          <a:p>
            <a:pPr marL="342900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en-GB" altLang="zh-TW" sz="2000" dirty="0" smtClean="0"/>
              <a:t>Concentration </a:t>
            </a:r>
            <a:r>
              <a:rPr lang="en-GB" altLang="zh-TW" sz="2000" dirty="0"/>
              <a:t>at the pore mouth will be higher than that inside the </a:t>
            </a:r>
            <a:r>
              <a:rPr lang="en-GB" altLang="zh-TW" sz="2000" dirty="0" smtClean="0"/>
              <a:t>pore</a:t>
            </a:r>
            <a:endParaRPr lang="en-GB" altLang="zh-TW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9466" y="3464905"/>
            <a:ext cx="2302254" cy="1774686"/>
            <a:chOff x="1998311" y="4419600"/>
            <a:chExt cx="2302254" cy="1774686"/>
          </a:xfrm>
        </p:grpSpPr>
        <p:sp>
          <p:nvSpPr>
            <p:cNvPr id="18" name="TextBox 17"/>
            <p:cNvSpPr txBox="1"/>
            <p:nvPr/>
          </p:nvSpPr>
          <p:spPr>
            <a:xfrm>
              <a:off x="2959445" y="4419600"/>
              <a:ext cx="1295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Internal diffusion 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998311" y="4876800"/>
              <a:ext cx="2302254" cy="1317486"/>
              <a:chOff x="1998311" y="4876800"/>
              <a:chExt cx="2302254" cy="1317486"/>
            </a:xfrm>
          </p:grpSpPr>
          <p:grpSp>
            <p:nvGrpSpPr>
              <p:cNvPr id="2" name="Group 15"/>
              <p:cNvGrpSpPr/>
              <p:nvPr/>
            </p:nvGrpSpPr>
            <p:grpSpPr>
              <a:xfrm>
                <a:off x="1998311" y="4876800"/>
                <a:ext cx="1570734" cy="1317486"/>
                <a:chOff x="1998311" y="4876800"/>
                <a:chExt cx="1570734" cy="1317486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2197445" y="5311914"/>
                  <a:ext cx="1371600" cy="1588"/>
                </a:xfrm>
                <a:prstGeom prst="straightConnector1">
                  <a:avLst/>
                </a:prstGeom>
                <a:ln w="38100">
                  <a:solidFill>
                    <a:srgbClr val="006600"/>
                  </a:solidFill>
                  <a:headEnd type="oval" w="med" len="med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2074511" y="4876800"/>
                  <a:ext cx="5790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 smtClean="0"/>
                    <a:t>C</a:t>
                  </a:r>
                  <a:r>
                    <a:rPr lang="en-US" sz="2000" baseline="-25000" dirty="0" err="1" smtClean="0"/>
                    <a:t>Ab</a:t>
                  </a:r>
                  <a:endParaRPr lang="en-US" sz="2000" dirty="0" smtClean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998311" y="5486400"/>
                  <a:ext cx="12954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External diffusion</a:t>
                  </a:r>
                </a:p>
              </p:txBody>
            </p:sp>
          </p:grpSp>
          <p:sp>
            <p:nvSpPr>
              <p:cNvPr id="17" name="Freeform 16"/>
              <p:cNvSpPr/>
              <p:nvPr/>
            </p:nvSpPr>
            <p:spPr>
              <a:xfrm>
                <a:off x="3569045" y="5228706"/>
                <a:ext cx="731520" cy="257694"/>
              </a:xfrm>
              <a:custGeom>
                <a:avLst/>
                <a:gdLst>
                  <a:gd name="connsiteX0" fmla="*/ 0 w 731520"/>
                  <a:gd name="connsiteY0" fmla="*/ 83127 h 257694"/>
                  <a:gd name="connsiteX1" fmla="*/ 116379 w 731520"/>
                  <a:gd name="connsiteY1" fmla="*/ 16625 h 257694"/>
                  <a:gd name="connsiteX2" fmla="*/ 182880 w 731520"/>
                  <a:gd name="connsiteY2" fmla="*/ 182880 h 257694"/>
                  <a:gd name="connsiteX3" fmla="*/ 349135 w 731520"/>
                  <a:gd name="connsiteY3" fmla="*/ 66501 h 257694"/>
                  <a:gd name="connsiteX4" fmla="*/ 432262 w 731520"/>
                  <a:gd name="connsiteY4" fmla="*/ 249381 h 257694"/>
                  <a:gd name="connsiteX5" fmla="*/ 565266 w 731520"/>
                  <a:gd name="connsiteY5" fmla="*/ 116378 h 257694"/>
                  <a:gd name="connsiteX6" fmla="*/ 731520 w 731520"/>
                  <a:gd name="connsiteY6" fmla="*/ 182880 h 257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520" h="257694">
                    <a:moveTo>
                      <a:pt x="0" y="83127"/>
                    </a:moveTo>
                    <a:cubicBezTo>
                      <a:pt x="42949" y="41563"/>
                      <a:pt x="85899" y="0"/>
                      <a:pt x="116379" y="16625"/>
                    </a:cubicBezTo>
                    <a:cubicBezTo>
                      <a:pt x="146859" y="33250"/>
                      <a:pt x="144087" y="174567"/>
                      <a:pt x="182880" y="182880"/>
                    </a:cubicBezTo>
                    <a:cubicBezTo>
                      <a:pt x="221673" y="191193"/>
                      <a:pt x="307571" y="55418"/>
                      <a:pt x="349135" y="66501"/>
                    </a:cubicBezTo>
                    <a:cubicBezTo>
                      <a:pt x="390699" y="77585"/>
                      <a:pt x="396240" y="241068"/>
                      <a:pt x="432262" y="249381"/>
                    </a:cubicBezTo>
                    <a:cubicBezTo>
                      <a:pt x="468284" y="257694"/>
                      <a:pt x="515390" y="127461"/>
                      <a:pt x="565266" y="116378"/>
                    </a:cubicBezTo>
                    <a:cubicBezTo>
                      <a:pt x="615142" y="105295"/>
                      <a:pt x="673331" y="144087"/>
                      <a:pt x="731520" y="182880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headEnd type="oval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2216640" y="4068893"/>
            <a:ext cx="1005782" cy="1005778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2033701" y="3885952"/>
            <a:ext cx="1371660" cy="1371661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3124200" y="3025567"/>
            <a:ext cx="6051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TW" sz="2000" dirty="0" smtClean="0"/>
              <a:t>Step 1) Mole </a:t>
            </a:r>
            <a:r>
              <a:rPr lang="en-US" altLang="zh-TW" sz="2000" dirty="0"/>
              <a:t>balance over the shell thickness </a:t>
            </a:r>
            <a:r>
              <a:rPr lang="en-US" altLang="zh-TW" sz="2000" dirty="0">
                <a:sym typeface="Symbol" pitchFamily="18" charset="2"/>
              </a:rPr>
              <a:t></a:t>
            </a:r>
            <a:r>
              <a:rPr lang="en-US" altLang="zh-TW" sz="2000" i="1" dirty="0">
                <a:sym typeface="Symbol" pitchFamily="18" charset="2"/>
              </a:rPr>
              <a:t>r</a:t>
            </a:r>
            <a:r>
              <a:rPr lang="en-US" altLang="zh-TW" sz="2000" dirty="0">
                <a:sym typeface="Symbol" pitchFamily="18" charset="2"/>
              </a:rPr>
              <a:t> is:</a:t>
            </a:r>
            <a:r>
              <a:rPr lang="en-US" altLang="zh-TW" sz="2000" dirty="0"/>
              <a:t> </a:t>
            </a:r>
          </a:p>
        </p:txBody>
      </p:sp>
      <p:graphicFrame>
        <p:nvGraphicFramePr>
          <p:cNvPr id="4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186125"/>
              </p:ext>
            </p:extLst>
          </p:nvPr>
        </p:nvGraphicFramePr>
        <p:xfrm>
          <a:off x="4083050" y="3819317"/>
          <a:ext cx="4908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Equation" r:id="rId4" imgW="5308560" imgH="507960" progId="Equation.DSMT4">
                  <p:embed/>
                </p:oleObj>
              </mc:Choice>
              <mc:Fallback>
                <p:oleObj name="Equation" r:id="rId4" imgW="530856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3819317"/>
                        <a:ext cx="4908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106052" y="3416358"/>
            <a:ext cx="5032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      -      OUT       +     GEN  =    ACCUM</a:t>
            </a:r>
          </a:p>
        </p:txBody>
      </p:sp>
      <p:sp>
        <p:nvSpPr>
          <p:cNvPr id="50" name="Left Brace 49"/>
          <p:cNvSpPr/>
          <p:nvPr/>
        </p:nvSpPr>
        <p:spPr>
          <a:xfrm rot="16200000">
            <a:off x="7712857" y="3934925"/>
            <a:ext cx="182880" cy="914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868127" y="4424949"/>
            <a:ext cx="174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Volume of shell</a:t>
            </a: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4085492" y="4727030"/>
            <a:ext cx="464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dirty="0" err="1">
                <a:sym typeface="Symbol" pitchFamily="18" charset="2"/>
              </a:rPr>
              <a:t>r</a:t>
            </a:r>
            <a:r>
              <a:rPr lang="en-US" altLang="zh-TW" sz="2000" dirty="0" err="1" smtClean="0">
                <a:sym typeface="Symbol" pitchFamily="18" charset="2"/>
              </a:rPr>
              <a:t>’</a:t>
            </a:r>
            <a:r>
              <a:rPr lang="en-US" altLang="zh-TW" sz="2000" baseline="-25000" dirty="0" err="1" smtClean="0">
                <a:sym typeface="Symbol" pitchFamily="18" charset="2"/>
              </a:rPr>
              <a:t>A</a:t>
            </a:r>
            <a:r>
              <a:rPr lang="en-US" altLang="zh-TW" sz="2000" dirty="0" smtClean="0">
                <a:sym typeface="Symbol" pitchFamily="18" charset="2"/>
              </a:rPr>
              <a:t>: </a:t>
            </a:r>
            <a:r>
              <a:rPr lang="en-US" altLang="zh-TW" sz="2000" dirty="0" err="1" smtClean="0">
                <a:sym typeface="Symbol" pitchFamily="18" charset="2"/>
              </a:rPr>
              <a:t>rxn</a:t>
            </a:r>
            <a:r>
              <a:rPr lang="en-US" altLang="zh-TW" sz="2000" dirty="0" smtClean="0">
                <a:sym typeface="Symbol" pitchFamily="18" charset="2"/>
              </a:rPr>
              <a:t> rate per mass of catalyst</a:t>
            </a:r>
          </a:p>
          <a:p>
            <a:r>
              <a:rPr lang="en-US" altLang="zh-TW" sz="2000" i="1" dirty="0" smtClean="0">
                <a:sym typeface="Symbol" pitchFamily="18" charset="2"/>
              </a:rPr>
              <a:t></a:t>
            </a:r>
            <a:r>
              <a:rPr lang="en-US" altLang="zh-TW" sz="2000" i="1" baseline="-25000" dirty="0" smtClean="0">
                <a:sym typeface="Symbol" pitchFamily="18" charset="2"/>
              </a:rPr>
              <a:t>c</a:t>
            </a:r>
            <a:r>
              <a:rPr lang="en-US" altLang="zh-TW" sz="2000" dirty="0" smtClean="0">
                <a:sym typeface="Symbol" pitchFamily="18" charset="2"/>
              </a:rPr>
              <a:t>: catalyst density</a:t>
            </a:r>
          </a:p>
          <a:p>
            <a:r>
              <a:rPr lang="en-US" altLang="zh-TW" sz="2000" dirty="0" err="1">
                <a:sym typeface="Symbol" pitchFamily="18" charset="2"/>
              </a:rPr>
              <a:t>r</a:t>
            </a:r>
            <a:r>
              <a:rPr lang="en-US" altLang="zh-TW" sz="2000" baseline="-25000" dirty="0" err="1" smtClean="0">
                <a:sym typeface="Symbol" pitchFamily="18" charset="2"/>
              </a:rPr>
              <a:t>m</a:t>
            </a:r>
            <a:r>
              <a:rPr lang="en-US" altLang="zh-TW" sz="2000" dirty="0" smtClean="0">
                <a:sym typeface="Symbol" pitchFamily="18" charset="2"/>
              </a:rPr>
              <a:t>: </a:t>
            </a:r>
            <a:r>
              <a:rPr lang="en-US" altLang="zh-TW" sz="2000" dirty="0">
                <a:sym typeface="Symbol" pitchFamily="18" charset="2"/>
              </a:rPr>
              <a:t>mean radius between</a:t>
            </a:r>
            <a:r>
              <a:rPr lang="en-US" altLang="zh-TW" sz="2000" dirty="0"/>
              <a:t> </a:t>
            </a:r>
            <a:r>
              <a:rPr lang="en-US" altLang="zh-TW" sz="2000" i="1" dirty="0"/>
              <a:t>r</a:t>
            </a:r>
            <a:r>
              <a:rPr lang="en-US" altLang="zh-TW" sz="2000" dirty="0">
                <a:sym typeface="Symbol" pitchFamily="18" charset="2"/>
              </a:rPr>
              <a:t> and </a:t>
            </a:r>
            <a:r>
              <a:rPr lang="en-US" altLang="zh-TW" sz="2000" i="1" dirty="0"/>
              <a:t>r</a:t>
            </a:r>
            <a:r>
              <a:rPr lang="en-US" altLang="zh-TW" sz="2000" dirty="0"/>
              <a:t> - </a:t>
            </a:r>
            <a:r>
              <a:rPr lang="en-US" altLang="zh-TW" sz="2000" dirty="0">
                <a:sym typeface="Symbol" pitchFamily="18" charset="2"/>
              </a:rPr>
              <a:t></a:t>
            </a:r>
            <a:r>
              <a:rPr lang="en-US" altLang="zh-TW" sz="2000" i="1" dirty="0">
                <a:sym typeface="Symbol" pitchFamily="18" charset="2"/>
              </a:rPr>
              <a:t>r</a:t>
            </a:r>
            <a:r>
              <a:rPr lang="en-US" altLang="zh-TW" sz="2000" dirty="0">
                <a:sym typeface="Symbol" pitchFamily="18" charset="2"/>
              </a:rPr>
              <a:t> </a:t>
            </a:r>
          </a:p>
        </p:txBody>
      </p:sp>
      <p:graphicFrame>
        <p:nvGraphicFramePr>
          <p:cNvPr id="5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027471"/>
              </p:ext>
            </p:extLst>
          </p:nvPr>
        </p:nvGraphicFramePr>
        <p:xfrm>
          <a:off x="2981955" y="5736020"/>
          <a:ext cx="285591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6" imgW="2781000" imgH="799920" progId="Equation.DSMT4">
                  <p:embed/>
                </p:oleObj>
              </mc:Choice>
              <mc:Fallback>
                <p:oleObj name="Equation" r:id="rId6" imgW="2781000" imgH="7999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955" y="5736020"/>
                        <a:ext cx="2855913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28600" y="588544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Divide by -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4p/D</a:t>
            </a:r>
            <a:r>
              <a:rPr lang="en-US" sz="2000" dirty="0" smtClean="0">
                <a:solidFill>
                  <a:srgbClr val="0000FF"/>
                </a:solidFill>
              </a:rPr>
              <a:t>r &amp; take limit as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r →0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43600" y="5792036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Differential BMB in spherical catalyst particle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Review: Observed </a:t>
            </a:r>
            <a:r>
              <a:rPr lang="en-US" sz="4000" dirty="0" err="1" smtClean="0">
                <a:solidFill>
                  <a:schemeClr val="tx1"/>
                </a:solidFill>
              </a:rPr>
              <a:t>Rxn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Rate Variation vs </a:t>
            </a:r>
            <a:r>
              <a:rPr lang="en-US" sz="4000" dirty="0" smtClean="0">
                <a:solidFill>
                  <a:schemeClr val="tx1"/>
                </a:solidFill>
              </a:rPr>
              <a:t>F</a:t>
            </a:r>
            <a:r>
              <a:rPr lang="en-US" sz="4000" baseline="-25000" dirty="0" smtClean="0">
                <a:solidFill>
                  <a:schemeClr val="tx1"/>
                </a:solidFill>
              </a:rPr>
              <a:t>T0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d</a:t>
            </a:r>
            <a:r>
              <a:rPr lang="en-US" sz="40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4000" dirty="0" smtClean="0">
                <a:solidFill>
                  <a:schemeClr val="tx1"/>
                </a:solidFill>
              </a:rPr>
              <a:t> &amp; T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3841316"/>
          <a:ext cx="9144000" cy="203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1475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93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969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45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969" y="3315476"/>
            <a:ext cx="3472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Surface reaction      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=</a:t>
            </a:r>
            <a:r>
              <a:rPr lang="en-US" sz="2000" dirty="0" err="1" smtClean="0"/>
              <a:t>kC</a:t>
            </a:r>
            <a:r>
              <a:rPr lang="en-US" sz="2000" baseline="-25000" dirty="0" err="1" smtClean="0"/>
              <a:t>A</a:t>
            </a:r>
            <a:endParaRPr lang="en-US" sz="2000" dirty="0" smtClean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2278063" y="1371600"/>
          <a:ext cx="621982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7" name="Equation" r:id="rId3" imgW="6908760" imgH="965160" progId="Equation.DSMT4">
                  <p:embed/>
                </p:oleObj>
              </mc:Choice>
              <mc:Fallback>
                <p:oleObj name="Equation" r:id="rId3" imgW="690876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1371600"/>
                        <a:ext cx="6219825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1407592"/>
            <a:ext cx="2284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External diffusion limited: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" y="2345575"/>
            <a:ext cx="226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Internal diffusion limited:</a:t>
            </a: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/>
          </p:nvPr>
        </p:nvGraphicFramePr>
        <p:xfrm>
          <a:off x="2363969" y="2513431"/>
          <a:ext cx="1646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Equation" r:id="rId5" imgW="1778000" imgH="330200" progId="Equation.DSMT4">
                  <p:embed/>
                </p:oleObj>
              </mc:Choice>
              <mc:Fallback>
                <p:oleObj name="Equation" r:id="rId5" imgW="1778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969" y="2513431"/>
                        <a:ext cx="1646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/>
          </p:nvPr>
        </p:nvGraphicFramePr>
        <p:xfrm>
          <a:off x="4184650" y="2286000"/>
          <a:ext cx="47656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9" name="Equation" r:id="rId7" imgW="5295600" imgH="1104840" progId="Equation.3">
                  <p:embed/>
                </p:oleObj>
              </mc:Choice>
              <mc:Fallback>
                <p:oleObj name="Equation" r:id="rId7" imgW="529560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2286000"/>
                        <a:ext cx="47656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8288" y="5934670"/>
            <a:ext cx="912571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Whether the rate varies when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baseline="-25000" dirty="0" smtClean="0">
                <a:solidFill>
                  <a:srgbClr val="00B050"/>
                </a:solidFill>
              </a:rPr>
              <a:t>T0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3399"/>
                </a:solidFill>
              </a:rPr>
              <a:t>particle size </a:t>
            </a:r>
            <a:r>
              <a:rPr lang="en-US" dirty="0" smtClean="0"/>
              <a:t>changes indicates tells us whether external diffusion, internal diffusion, or the surface </a:t>
            </a:r>
            <a:r>
              <a:rPr lang="en-US" dirty="0" err="1" smtClean="0"/>
              <a:t>rxn</a:t>
            </a:r>
            <a:r>
              <a:rPr lang="en-US" dirty="0" smtClean="0"/>
              <a:t> is limiting (slowing down) the observed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2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Review: </a:t>
            </a:r>
            <a:r>
              <a:rPr lang="en-US" sz="3600" dirty="0" err="1" smtClean="0">
                <a:solidFill>
                  <a:schemeClr val="tx1"/>
                </a:solidFill>
              </a:rPr>
              <a:t>Rxn</a:t>
            </a:r>
            <a:r>
              <a:rPr lang="en-US" sz="3600" dirty="0" smtClean="0">
                <a:solidFill>
                  <a:schemeClr val="tx1"/>
                </a:solidFill>
              </a:rPr>
              <a:t> Rate Variation vs Reactor Conditions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extLst/>
          </p:nvPr>
        </p:nvGraphicFramePr>
        <p:xfrm>
          <a:off x="2278063" y="1646238"/>
          <a:ext cx="621982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1" name="Equation" r:id="rId3" imgW="6908760" imgH="965160" progId="Equation.DSMT4">
                  <p:embed/>
                </p:oleObj>
              </mc:Choice>
              <mc:Fallback>
                <p:oleObj name="Equation" r:id="rId3" imgW="690876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1646238"/>
                        <a:ext cx="6219825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682230"/>
            <a:ext cx="2284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Rate for external diff limited </a:t>
            </a:r>
            <a:r>
              <a:rPr lang="en-US" sz="2000" b="1" dirty="0" err="1" smtClean="0"/>
              <a:t>rxn</a:t>
            </a:r>
            <a:r>
              <a:rPr lang="en-US" sz="2000" b="1" dirty="0" smtClean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69" y="5428488"/>
            <a:ext cx="6425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Rate for surface reaction limited </a:t>
            </a:r>
            <a:r>
              <a:rPr lang="en-US" sz="2000" b="1" dirty="0" err="1" smtClean="0"/>
              <a:t>rxn</a:t>
            </a:r>
            <a:r>
              <a:rPr lang="en-US" sz="2000" b="1" dirty="0" smtClean="0"/>
              <a:t>:        </a:t>
            </a:r>
            <a:r>
              <a:rPr lang="en-US" sz="2000" dirty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</a:t>
            </a:r>
            <a:r>
              <a:rPr lang="en-US" sz="2000" dirty="0" err="1" smtClean="0"/>
              <a:t>kC</a:t>
            </a:r>
            <a:r>
              <a:rPr lang="en-US" sz="2000" baseline="-25000" dirty="0" err="1" smtClean="0"/>
              <a:t>A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8288" y="3656215"/>
            <a:ext cx="226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Rate for internal </a:t>
            </a:r>
            <a:r>
              <a:rPr lang="en-US" sz="2000" b="1" dirty="0" smtClean="0"/>
              <a:t>diff limited </a:t>
            </a:r>
            <a:r>
              <a:rPr lang="en-US" sz="2000" b="1" dirty="0" err="1" smtClean="0"/>
              <a:t>rxn</a:t>
            </a:r>
            <a:r>
              <a:rPr lang="en-US" sz="2000" b="1" dirty="0" smtClean="0"/>
              <a:t>: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>
            <p:extLst/>
          </p:nvPr>
        </p:nvGraphicFramePr>
        <p:xfrm>
          <a:off x="2363969" y="3824071"/>
          <a:ext cx="1646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" name="Equation" r:id="rId5" imgW="1778000" imgH="330200" progId="Equation.DSMT4">
                  <p:embed/>
                </p:oleObj>
              </mc:Choice>
              <mc:Fallback>
                <p:oleObj name="Equation" r:id="rId5" imgW="1778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969" y="3824071"/>
                        <a:ext cx="1646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>
            <p:extLst/>
          </p:nvPr>
        </p:nvGraphicFramePr>
        <p:xfrm>
          <a:off x="4184650" y="3596640"/>
          <a:ext cx="47656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3" name="Equation" r:id="rId7" imgW="5295600" imgH="1104840" progId="Equation.DSMT4">
                  <p:embed/>
                </p:oleObj>
              </mc:Choice>
              <mc:Fallback>
                <p:oleObj name="Equation" r:id="rId7" imgW="529560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3596640"/>
                        <a:ext cx="47656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1018032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When the observed rate of a reaction is limited by external diffusion, internal diffusion, or the surface </a:t>
            </a:r>
            <a:r>
              <a:rPr lang="en-US" sz="2000" dirty="0" err="1" smtClean="0">
                <a:solidFill>
                  <a:srgbClr val="0000FF"/>
                </a:solidFill>
              </a:rPr>
              <a:t>rxn</a:t>
            </a:r>
            <a:r>
              <a:rPr lang="en-US" sz="2000" dirty="0" smtClean="0">
                <a:solidFill>
                  <a:srgbClr val="0000FF"/>
                </a:solidFill>
              </a:rPr>
              <a:t>, the observed reaction kinetics are: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" y="2469775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c</a:t>
            </a:r>
            <a:r>
              <a:rPr lang="en-US" sz="2000" dirty="0"/>
              <a:t>: mass transfer coefficient </a:t>
            </a:r>
            <a:r>
              <a:rPr lang="en-US" sz="2000" dirty="0" smtClean="0"/>
              <a:t>   </a:t>
            </a:r>
            <a:r>
              <a:rPr lang="en-US" sz="2000" dirty="0"/>
              <a:t>D</a:t>
            </a:r>
            <a:r>
              <a:rPr lang="en-US" sz="2000" baseline="-25000" dirty="0"/>
              <a:t>AB</a:t>
            </a:r>
            <a:r>
              <a:rPr lang="en-US" sz="2000" dirty="0"/>
              <a:t>: diffusivity (m</a:t>
            </a:r>
            <a:r>
              <a:rPr lang="en-US" sz="2000" baseline="30000" dirty="0"/>
              <a:t>2</a:t>
            </a:r>
            <a:r>
              <a:rPr lang="en-US" sz="2000" dirty="0"/>
              <a:t>/s</a:t>
            </a:r>
            <a:r>
              <a:rPr lang="en-US" sz="2000" dirty="0" smtClean="0"/>
              <a:t>)	</a:t>
            </a:r>
            <a:r>
              <a:rPr lang="en-US" sz="2000" dirty="0" err="1">
                <a:solidFill>
                  <a:srgbClr val="FF3399"/>
                </a:solidFill>
              </a:rPr>
              <a:t>d</a:t>
            </a:r>
            <a:r>
              <a:rPr lang="en-US" sz="2000" baseline="-25000" dirty="0" err="1">
                <a:solidFill>
                  <a:srgbClr val="FF3399"/>
                </a:solidFill>
              </a:rPr>
              <a:t>p</a:t>
            </a:r>
            <a:r>
              <a:rPr lang="en-US" sz="2000" dirty="0">
                <a:solidFill>
                  <a:srgbClr val="FF3399"/>
                </a:solidFill>
              </a:rPr>
              <a:t>: </a:t>
            </a:r>
            <a:r>
              <a:rPr lang="en-US" sz="2000" dirty="0" smtClean="0">
                <a:solidFill>
                  <a:srgbClr val="FF3399"/>
                </a:solidFill>
              </a:rPr>
              <a:t>diameter</a:t>
            </a:r>
            <a:endParaRPr lang="en-US" sz="2000" dirty="0"/>
          </a:p>
          <a:p>
            <a:r>
              <a:rPr lang="en-US" sz="2000" dirty="0">
                <a:solidFill>
                  <a:srgbClr val="00B050"/>
                </a:solidFill>
              </a:rPr>
              <a:t>U: free-stream velocity (m/s), </a:t>
            </a:r>
            <a:r>
              <a:rPr lang="en-US" sz="2000" dirty="0">
                <a:solidFill>
                  <a:srgbClr val="00B050"/>
                </a:solidFill>
                <a:sym typeface="Symbol"/>
              </a:rPr>
              <a:t>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to flow </a:t>
            </a:r>
            <a:r>
              <a:rPr lang="en-US" sz="2000" dirty="0" smtClean="0">
                <a:solidFill>
                  <a:srgbClr val="00B050"/>
                </a:solidFill>
              </a:rPr>
              <a:t>rate (F</a:t>
            </a:r>
            <a:r>
              <a:rPr lang="en-US" sz="2000" baseline="-25000" dirty="0" smtClean="0">
                <a:solidFill>
                  <a:srgbClr val="00B050"/>
                </a:solidFill>
              </a:rPr>
              <a:t>T</a:t>
            </a:r>
            <a:r>
              <a:rPr lang="en-US" sz="2000" dirty="0" smtClean="0">
                <a:solidFill>
                  <a:srgbClr val="00B050"/>
                </a:solidFill>
              </a:rPr>
              <a:t>, F</a:t>
            </a:r>
            <a:r>
              <a:rPr lang="en-US" sz="2000" baseline="-25000" dirty="0" smtClean="0">
                <a:solidFill>
                  <a:srgbClr val="00B050"/>
                </a:solidFill>
              </a:rPr>
              <a:t>T0</a:t>
            </a:r>
            <a:r>
              <a:rPr lang="en-US" sz="2000" dirty="0" smtClean="0">
                <a:solidFill>
                  <a:srgbClr val="00B050"/>
                </a:solidFill>
              </a:rPr>
              <a:t>) for constant C</a:t>
            </a:r>
            <a:r>
              <a:rPr lang="en-US" sz="2000" baseline="-25000" dirty="0" smtClean="0">
                <a:solidFill>
                  <a:srgbClr val="00B050"/>
                </a:solidFill>
              </a:rPr>
              <a:t>A0</a:t>
            </a:r>
            <a:r>
              <a:rPr lang="en-US" sz="2000" dirty="0">
                <a:solidFill>
                  <a:srgbClr val="00B050"/>
                </a:solidFill>
              </a:rPr>
              <a:t>	</a:t>
            </a:r>
          </a:p>
          <a:p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: kinematic viscosity (m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/s); </a:t>
            </a:r>
            <a:r>
              <a:rPr lang="en-US" sz="2000" dirty="0" smtClean="0">
                <a:latin typeface="Symbol" pitchFamily="18" charset="2"/>
              </a:rPr>
              <a:t>n=m/r	r</a:t>
            </a:r>
            <a:r>
              <a:rPr lang="en-US" sz="2000" dirty="0" smtClean="0"/>
              <a:t>: fluid density (kg/m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	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: viscosity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590800" y="4678825"/>
          <a:ext cx="65024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4" name="Equation" r:id="rId9" imgW="7226280" imgH="723600" progId="Equation.3">
                  <p:embed/>
                </p:oleObj>
              </mc:Choice>
              <mc:Fallback>
                <p:oleObj name="Equation" r:id="rId9" imgW="7226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78825"/>
                        <a:ext cx="650240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4452770"/>
            <a:ext cx="2428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>R: radius at </a:t>
            </a:r>
          </a:p>
          <a:p>
            <a:pPr marL="287338" indent="-287338"/>
            <a:r>
              <a:rPr lang="en-US" dirty="0">
                <a:solidFill>
                  <a:srgbClr val="FF3399"/>
                </a:solidFill>
              </a:rPr>
              <a:t>	</a:t>
            </a:r>
            <a:r>
              <a:rPr lang="en-US" dirty="0" smtClean="0">
                <a:solidFill>
                  <a:srgbClr val="FF3399"/>
                </a:solidFill>
              </a:rPr>
              <a:t>particle surface</a:t>
            </a:r>
          </a:p>
          <a:p>
            <a:pPr marL="287338" indent="-287338"/>
            <a:r>
              <a:rPr lang="en-US" dirty="0" smtClean="0"/>
              <a:t>D</a:t>
            </a:r>
            <a:r>
              <a:rPr lang="en-US" baseline="-25000" dirty="0" smtClean="0"/>
              <a:t>e</a:t>
            </a:r>
            <a:r>
              <a:rPr lang="en-US" dirty="0" smtClean="0"/>
              <a:t>: effective diffusivity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0" y="3522414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0" y="5410200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5300" y="5867400"/>
            <a:ext cx="8153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Whether </a:t>
            </a:r>
            <a:r>
              <a:rPr lang="en-US" sz="2000" dirty="0" smtClean="0"/>
              <a:t>the </a:t>
            </a:r>
            <a:r>
              <a:rPr lang="en-US" sz="2000" dirty="0"/>
              <a:t>rate varies </a:t>
            </a:r>
            <a:r>
              <a:rPr lang="en-US" sz="2000" dirty="0" smtClean="0"/>
              <a:t>when </a:t>
            </a:r>
            <a:r>
              <a:rPr lang="en-US" sz="2000" dirty="0" smtClean="0">
                <a:solidFill>
                  <a:srgbClr val="00B050"/>
                </a:solidFill>
              </a:rPr>
              <a:t>F</a:t>
            </a:r>
            <a:r>
              <a:rPr lang="en-US" sz="2000" baseline="-25000" dirty="0" smtClean="0">
                <a:solidFill>
                  <a:srgbClr val="00B050"/>
                </a:solidFill>
              </a:rPr>
              <a:t>T0</a:t>
            </a:r>
            <a:r>
              <a:rPr lang="en-US" sz="2000" dirty="0" smtClean="0"/>
              <a:t> (at constant C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) or </a:t>
            </a:r>
            <a:r>
              <a:rPr lang="en-US" sz="2000" dirty="0">
                <a:solidFill>
                  <a:srgbClr val="FF3399"/>
                </a:solidFill>
              </a:rPr>
              <a:t>particle size </a:t>
            </a:r>
            <a:r>
              <a:rPr lang="en-US" sz="2000" dirty="0" smtClean="0"/>
              <a:t>changes indicates tells us whether external </a:t>
            </a:r>
            <a:r>
              <a:rPr lang="en-US" sz="2000" dirty="0"/>
              <a:t>diffusion, internal diffusion, or the surface </a:t>
            </a:r>
            <a:r>
              <a:rPr lang="en-US" sz="2000" dirty="0" err="1" smtClean="0"/>
              <a:t>rxn</a:t>
            </a:r>
            <a:r>
              <a:rPr lang="en-US" sz="2000" dirty="0" smtClean="0"/>
              <a:t> is limiting (slowing down) the observed rate</a:t>
            </a:r>
          </a:p>
        </p:txBody>
      </p:sp>
    </p:spTree>
    <p:extLst>
      <p:ext uri="{BB962C8B-B14F-4D97-AF65-F5344CB8AC3E}">
        <p14:creationId xmlns:p14="http://schemas.microsoft.com/office/powerpoint/2010/main" val="3387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/>
      <p:bldP spid="14" grpId="0"/>
      <p:bldP spid="11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Observed </a:t>
            </a:r>
            <a:r>
              <a:rPr lang="en-US" dirty="0" err="1" smtClean="0"/>
              <a:t>Rxn</a:t>
            </a:r>
            <a:r>
              <a:rPr lang="en-US" dirty="0" smtClean="0"/>
              <a:t> </a:t>
            </a:r>
            <a:r>
              <a:rPr lang="en-US" dirty="0"/>
              <a:t>Rate </a:t>
            </a:r>
            <a:r>
              <a:rPr lang="en-US" dirty="0" smtClean="0"/>
              <a:t>vs F</a:t>
            </a:r>
            <a:r>
              <a:rPr lang="en-US" baseline="-25000" dirty="0" smtClean="0"/>
              <a:t>T0</a:t>
            </a:r>
            <a:r>
              <a:rPr lang="en-US" dirty="0" smtClean="0"/>
              <a:t>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 &amp; 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969" y="3315476"/>
            <a:ext cx="617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Rate for surface reaction limited </a:t>
            </a:r>
            <a:r>
              <a:rPr lang="en-US" sz="2000" b="1" dirty="0" err="1" smtClean="0"/>
              <a:t>rxn</a:t>
            </a:r>
            <a:r>
              <a:rPr lang="en-US" sz="2000" b="1" dirty="0" smtClean="0"/>
              <a:t>:     </a:t>
            </a:r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= </a:t>
            </a:r>
            <a:r>
              <a:rPr lang="en-US" sz="2000" dirty="0" err="1" smtClean="0"/>
              <a:t>kC</a:t>
            </a:r>
            <a:r>
              <a:rPr lang="en-US" sz="2000" baseline="-25000" dirty="0" err="1" smtClean="0"/>
              <a:t>A</a:t>
            </a:r>
            <a:endParaRPr lang="en-US" sz="2000" dirty="0" smtClean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2278063" y="1066800"/>
          <a:ext cx="621982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5" name="Equation" r:id="rId3" imgW="6908760" imgH="965160" progId="Equation.DSMT4">
                  <p:embed/>
                </p:oleObj>
              </mc:Choice>
              <mc:Fallback>
                <p:oleObj name="Equation" r:id="rId3" imgW="690876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1066800"/>
                        <a:ext cx="6219825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1102792"/>
            <a:ext cx="2284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Rate for external </a:t>
            </a:r>
            <a:r>
              <a:rPr lang="en-US" sz="2000" b="1" dirty="0"/>
              <a:t>diff limited </a:t>
            </a:r>
            <a:r>
              <a:rPr lang="en-US" sz="2000" b="1" dirty="0" err="1"/>
              <a:t>rxn</a:t>
            </a:r>
            <a:r>
              <a:rPr lang="en-US" sz="2000" b="1" dirty="0"/>
              <a:t>:</a:t>
            </a:r>
            <a:endParaRPr lang="en-US" sz="20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6200" y="1890337"/>
            <a:ext cx="895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3399"/>
                </a:solidFill>
              </a:rPr>
              <a:t>d</a:t>
            </a:r>
            <a:r>
              <a:rPr lang="en-US" baseline="-25000" dirty="0" err="1" smtClean="0">
                <a:solidFill>
                  <a:srgbClr val="FF3399"/>
                </a:solidFill>
              </a:rPr>
              <a:t>p</a:t>
            </a:r>
            <a:r>
              <a:rPr lang="en-US" dirty="0">
                <a:solidFill>
                  <a:srgbClr val="FF3399"/>
                </a:solidFill>
              </a:rPr>
              <a:t>: </a:t>
            </a:r>
            <a:r>
              <a:rPr lang="en-US" dirty="0" smtClean="0">
                <a:solidFill>
                  <a:srgbClr val="FF3399"/>
                </a:solidFill>
              </a:rPr>
              <a:t>diameter	</a:t>
            </a:r>
            <a:r>
              <a:rPr lang="en-US" dirty="0" smtClean="0">
                <a:solidFill>
                  <a:srgbClr val="00B050"/>
                </a:solidFill>
              </a:rPr>
              <a:t>U</a:t>
            </a:r>
            <a:r>
              <a:rPr lang="en-US" dirty="0">
                <a:solidFill>
                  <a:srgbClr val="00B050"/>
                </a:solidFill>
              </a:rPr>
              <a:t>: free-stream velocity (m/s), </a:t>
            </a:r>
            <a:r>
              <a:rPr lang="en-US" dirty="0">
                <a:solidFill>
                  <a:srgbClr val="00B050"/>
                </a:solidFill>
                <a:sym typeface="Symbol"/>
              </a:rPr>
              <a:t></a:t>
            </a:r>
            <a:r>
              <a:rPr lang="en-US" dirty="0">
                <a:solidFill>
                  <a:srgbClr val="00B050"/>
                </a:solidFill>
              </a:rPr>
              <a:t> to flow rate (F</a:t>
            </a:r>
            <a:r>
              <a:rPr lang="en-US" baseline="-25000" dirty="0">
                <a:solidFill>
                  <a:srgbClr val="00B050"/>
                </a:solidFill>
              </a:rPr>
              <a:t>T</a:t>
            </a:r>
            <a:r>
              <a:rPr lang="en-US" dirty="0">
                <a:solidFill>
                  <a:srgbClr val="00B050"/>
                </a:solidFill>
              </a:rPr>
              <a:t>, F</a:t>
            </a:r>
            <a:r>
              <a:rPr lang="en-US" baseline="-25000" dirty="0">
                <a:solidFill>
                  <a:srgbClr val="00B050"/>
                </a:solidFill>
              </a:rPr>
              <a:t>T0</a:t>
            </a:r>
            <a:r>
              <a:rPr lang="en-US" dirty="0">
                <a:solidFill>
                  <a:srgbClr val="00B050"/>
                </a:solidFill>
              </a:rPr>
              <a:t>) for constant C</a:t>
            </a:r>
            <a:r>
              <a:rPr lang="en-US" baseline="-25000" dirty="0">
                <a:solidFill>
                  <a:srgbClr val="00B050"/>
                </a:solidFill>
              </a:rPr>
              <a:t>A0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" y="2345575"/>
            <a:ext cx="226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Rate for internal diff </a:t>
            </a:r>
            <a:r>
              <a:rPr lang="en-US" sz="2000" b="1" dirty="0"/>
              <a:t>limited </a:t>
            </a:r>
            <a:r>
              <a:rPr lang="en-US" sz="2000" b="1" dirty="0" err="1"/>
              <a:t>rxn</a:t>
            </a:r>
            <a:r>
              <a:rPr lang="en-US" sz="2000" b="1" dirty="0" smtClean="0"/>
              <a:t>:</a:t>
            </a: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/>
          </p:nvPr>
        </p:nvGraphicFramePr>
        <p:xfrm>
          <a:off x="2363969" y="2513431"/>
          <a:ext cx="1646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" name="Equation" r:id="rId5" imgW="1778000" imgH="330200" progId="Equation.DSMT4">
                  <p:embed/>
                </p:oleObj>
              </mc:Choice>
              <mc:Fallback>
                <p:oleObj name="Equation" r:id="rId5" imgW="1778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969" y="2513431"/>
                        <a:ext cx="1646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/>
          </p:nvPr>
        </p:nvGraphicFramePr>
        <p:xfrm>
          <a:off x="4184650" y="2286000"/>
          <a:ext cx="47656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7" name="Equation" r:id="rId7" imgW="5295600" imgH="1104840" progId="Equation.3">
                  <p:embed/>
                </p:oleObj>
              </mc:Choice>
              <mc:Fallback>
                <p:oleObj name="Equation" r:id="rId7" imgW="529560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2286000"/>
                        <a:ext cx="47656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5800" y="30310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>R: radius at particle surface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92740" y="3770055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According to these equations, if we increase the flow rate (F</a:t>
            </a:r>
            <a:r>
              <a:rPr lang="en-US" sz="2000" baseline="-25000" dirty="0" smtClean="0">
                <a:solidFill>
                  <a:srgbClr val="0000FF"/>
                </a:solidFill>
              </a:rPr>
              <a:t>T0</a:t>
            </a:r>
            <a:r>
              <a:rPr lang="en-US" sz="2000" dirty="0" smtClean="0">
                <a:solidFill>
                  <a:srgbClr val="0000FF"/>
                </a:solidFill>
              </a:rPr>
              <a:t>) without increasing the concentration of reactants in the feed, the observed </a:t>
            </a:r>
            <a:r>
              <a:rPr lang="en-US" sz="2000" dirty="0" err="1" smtClean="0">
                <a:solidFill>
                  <a:srgbClr val="0000FF"/>
                </a:solidFill>
              </a:rPr>
              <a:t>rxn</a:t>
            </a:r>
            <a:r>
              <a:rPr lang="en-US" sz="2000" dirty="0" smtClean="0">
                <a:solidFill>
                  <a:srgbClr val="0000FF"/>
                </a:solidFill>
              </a:rPr>
              <a:t> rate will increase if the </a:t>
            </a:r>
            <a:r>
              <a:rPr lang="en-US" sz="2000" dirty="0" err="1" smtClean="0">
                <a:solidFill>
                  <a:srgbClr val="0000FF"/>
                </a:solidFill>
              </a:rPr>
              <a:t>rxn</a:t>
            </a:r>
            <a:r>
              <a:rPr lang="en-US" sz="2000" dirty="0" smtClean="0">
                <a:solidFill>
                  <a:srgbClr val="0000FF"/>
                </a:solidFill>
              </a:rPr>
              <a:t> is limited (slowed down) by:</a:t>
            </a:r>
          </a:p>
          <a:p>
            <a:pPr marL="457200" indent="-457200">
              <a:spcAft>
                <a:spcPts val="600"/>
              </a:spcAft>
              <a:buAutoNum type="alphaLcPeriod"/>
            </a:pPr>
            <a:r>
              <a:rPr lang="en-US" sz="2000" dirty="0" smtClean="0"/>
              <a:t>External diffusion</a:t>
            </a:r>
          </a:p>
          <a:p>
            <a:pPr marL="457200" indent="-457200">
              <a:spcAft>
                <a:spcPts val="600"/>
              </a:spcAft>
              <a:buAutoNum type="alphaLcPeriod"/>
            </a:pPr>
            <a:r>
              <a:rPr lang="en-US" sz="2000" dirty="0" smtClean="0"/>
              <a:t>Internal diffusion</a:t>
            </a:r>
          </a:p>
          <a:p>
            <a:pPr marL="457200" indent="-457200">
              <a:spcAft>
                <a:spcPts val="600"/>
              </a:spcAft>
              <a:buAutoNum type="alphaLcPeriod"/>
            </a:pPr>
            <a:r>
              <a:rPr lang="en-US" sz="2000" dirty="0" smtClean="0"/>
              <a:t>The surface reaction</a:t>
            </a:r>
          </a:p>
          <a:p>
            <a:pPr marL="457200" indent="-457200">
              <a:spcAft>
                <a:spcPts val="600"/>
              </a:spcAft>
              <a:buAutoNum type="alphaLcPeriod"/>
            </a:pPr>
            <a:r>
              <a:rPr lang="en-US" sz="2000" dirty="0" smtClean="0"/>
              <a:t>Either external &amp; internal diffusion</a:t>
            </a:r>
          </a:p>
          <a:p>
            <a:pPr marL="457200" indent="-457200">
              <a:spcAft>
                <a:spcPts val="600"/>
              </a:spcAft>
              <a:buAutoNum type="alphaLcPeriod"/>
            </a:pPr>
            <a:r>
              <a:rPr lang="en-US" sz="2000" dirty="0" smtClean="0"/>
              <a:t> Any of these (external diffusion, internal diffusion, or surface reaction)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4742730"/>
            <a:ext cx="2468880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65449" y="4738245"/>
            <a:ext cx="5714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Free-stream velocity (U)</a:t>
            </a:r>
            <a:r>
              <a:rPr lang="en-US" dirty="0" smtClean="0">
                <a:solidFill>
                  <a:srgbClr val="7030A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which is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</a:t>
            </a:r>
            <a:r>
              <a:rPr lang="en-US" dirty="0">
                <a:solidFill>
                  <a:srgbClr val="7030A0"/>
                </a:solidFill>
              </a:rPr>
              <a:t> to </a:t>
            </a:r>
            <a:r>
              <a:rPr lang="en-US" dirty="0" smtClean="0">
                <a:solidFill>
                  <a:srgbClr val="7030A0"/>
                </a:solidFill>
              </a:rPr>
              <a:t>flow rate for </a:t>
            </a:r>
            <a:r>
              <a:rPr lang="en-US" dirty="0">
                <a:solidFill>
                  <a:srgbClr val="7030A0"/>
                </a:solidFill>
              </a:rPr>
              <a:t>constant </a:t>
            </a:r>
            <a:r>
              <a:rPr lang="en-US" dirty="0" smtClean="0">
                <a:solidFill>
                  <a:srgbClr val="7030A0"/>
                </a:solidFill>
              </a:rPr>
              <a:t>C</a:t>
            </a:r>
            <a:r>
              <a:rPr lang="en-US" baseline="-25000" dirty="0" smtClean="0">
                <a:solidFill>
                  <a:srgbClr val="7030A0"/>
                </a:solidFill>
              </a:rPr>
              <a:t>A0</a:t>
            </a:r>
            <a:r>
              <a:rPr lang="en-US" dirty="0" smtClean="0">
                <a:solidFill>
                  <a:srgbClr val="7030A0"/>
                </a:solidFill>
              </a:rPr>
              <a:t>, is only in rate </a:t>
            </a:r>
            <a:r>
              <a:rPr lang="en-US" dirty="0" err="1" smtClean="0">
                <a:solidFill>
                  <a:srgbClr val="7030A0"/>
                </a:solidFill>
              </a:rPr>
              <a:t>eq</a:t>
            </a:r>
            <a:r>
              <a:rPr lang="en-US" dirty="0" smtClean="0">
                <a:solidFill>
                  <a:srgbClr val="7030A0"/>
                </a:solidFill>
              </a:rPr>
              <a:t> for a </a:t>
            </a:r>
            <a:r>
              <a:rPr lang="en-US" b="1" dirty="0" smtClean="0">
                <a:solidFill>
                  <a:srgbClr val="7030A0"/>
                </a:solidFill>
              </a:rPr>
              <a:t>external diffusion limited reaction</a:t>
            </a:r>
            <a:endParaRPr 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8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40780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external diffusion?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684060"/>
            <a:ext cx="877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External 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increasing F</a:t>
            </a:r>
            <a:r>
              <a:rPr lang="en-US" baseline="-25000" dirty="0" smtClean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 and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. If the rate increases when </a:t>
            </a:r>
            <a:r>
              <a:rPr lang="en-US" dirty="0" err="1" smtClean="0">
                <a:solidFill>
                  <a:srgbClr val="7030A0"/>
                </a:solidFill>
              </a:rPr>
              <a:t>F</a:t>
            </a:r>
            <a:r>
              <a:rPr lang="en-US" baseline="-25000" dirty="0" err="1" smtClean="0">
                <a:solidFill>
                  <a:srgbClr val="7030A0"/>
                </a:solidFill>
              </a:rPr>
              <a:t>to</a:t>
            </a:r>
            <a:r>
              <a:rPr lang="en-US" dirty="0" smtClean="0">
                <a:solidFill>
                  <a:srgbClr val="7030A0"/>
                </a:solidFill>
              </a:rPr>
              <a:t> increases,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LOWER</a:t>
            </a:r>
            <a:r>
              <a:rPr lang="en-US" dirty="0" smtClean="0">
                <a:solidFill>
                  <a:srgbClr val="7030A0"/>
                </a:solidFill>
              </a:rPr>
              <a:t> flow rate is limited by external diffusion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53000" y="3124200"/>
            <a:ext cx="4572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 = 400K,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= 0.8 cm &amp;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u="sng" baseline="-25000" dirty="0" smtClean="0">
                <a:solidFill>
                  <a:schemeClr val="accent6">
                    <a:lumMod val="75000"/>
                  </a:schemeClr>
                </a:solidFill>
              </a:rPr>
              <a:t>T0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= 1000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mol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/h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has a lower rate than the trial </a:t>
            </a:r>
            <a:r>
              <a:rPr lang="en-US" dirty="0"/>
              <a:t>with </a:t>
            </a:r>
            <a:r>
              <a:rPr lang="en-US" b="1" dirty="0"/>
              <a:t>T = 400K, </a:t>
            </a:r>
            <a:r>
              <a:rPr lang="en-US" b="1" dirty="0" err="1"/>
              <a:t>d</a:t>
            </a:r>
            <a:r>
              <a:rPr lang="en-US" b="1" baseline="-25000" dirty="0" err="1"/>
              <a:t>p</a:t>
            </a:r>
            <a:r>
              <a:rPr lang="en-US" b="1" dirty="0"/>
              <a:t>= 0.8 cm &amp; </a:t>
            </a:r>
            <a:r>
              <a:rPr lang="en-US" b="1" u="sng" dirty="0"/>
              <a:t>F</a:t>
            </a:r>
            <a:r>
              <a:rPr lang="en-US" b="1" u="sng" baseline="-25000" dirty="0"/>
              <a:t>T0</a:t>
            </a:r>
            <a:r>
              <a:rPr lang="en-US" b="1" u="sng" dirty="0"/>
              <a:t>= </a:t>
            </a:r>
            <a:r>
              <a:rPr lang="en-US" b="1" u="sng" dirty="0" smtClean="0"/>
              <a:t>1500 </a:t>
            </a:r>
            <a:r>
              <a:rPr lang="en-US" b="1" u="sng" dirty="0" err="1" smtClean="0"/>
              <a:t>mol</a:t>
            </a:r>
            <a:r>
              <a:rPr lang="en-US" b="1" u="sng" dirty="0" smtClean="0"/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53000" y="2913530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external 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 = 400K,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baseline="-25000" dirty="0" err="1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= 0.8 cm </a:t>
            </a:r>
            <a:r>
              <a:rPr lang="en-US" dirty="0"/>
              <a:t>&amp;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T0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= 1000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mol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/h</a:t>
            </a:r>
            <a:r>
              <a:rPr lang="en-US" dirty="0" smtClean="0">
                <a:cs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0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40780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external diffusion?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684060"/>
            <a:ext cx="877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External 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increasing F</a:t>
            </a:r>
            <a:r>
              <a:rPr lang="en-US" baseline="-25000" dirty="0" smtClean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 and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. If the rate increases when </a:t>
            </a:r>
            <a:r>
              <a:rPr lang="en-US" dirty="0" err="1" smtClean="0">
                <a:solidFill>
                  <a:srgbClr val="7030A0"/>
                </a:solidFill>
              </a:rPr>
              <a:t>F</a:t>
            </a:r>
            <a:r>
              <a:rPr lang="en-US" baseline="-25000" dirty="0" err="1" smtClean="0">
                <a:solidFill>
                  <a:srgbClr val="7030A0"/>
                </a:solidFill>
              </a:rPr>
              <a:t>to</a:t>
            </a:r>
            <a:r>
              <a:rPr lang="en-US" dirty="0" smtClean="0">
                <a:solidFill>
                  <a:srgbClr val="7030A0"/>
                </a:solidFill>
              </a:rPr>
              <a:t> increases,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LOWER</a:t>
            </a:r>
            <a:r>
              <a:rPr lang="en-US" dirty="0" smtClean="0">
                <a:solidFill>
                  <a:srgbClr val="7030A0"/>
                </a:solidFill>
              </a:rPr>
              <a:t> flow rate is limited by external diffusion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53000" y="2931460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b="1" dirty="0"/>
              <a:t>T = 400K, </a:t>
            </a:r>
            <a:r>
              <a:rPr lang="en-US" b="1" dirty="0" err="1"/>
              <a:t>d</a:t>
            </a:r>
            <a:r>
              <a:rPr lang="en-US" b="1" baseline="-25000" dirty="0" err="1"/>
              <a:t>p</a:t>
            </a:r>
            <a:r>
              <a:rPr lang="en-US" b="1" dirty="0"/>
              <a:t>= 0.8 cm &amp; </a:t>
            </a:r>
            <a:r>
              <a:rPr lang="en-US" b="1" u="sng" dirty="0"/>
              <a:t>F</a:t>
            </a:r>
            <a:r>
              <a:rPr lang="en-US" b="1" u="sng" baseline="-25000" dirty="0"/>
              <a:t>T0</a:t>
            </a:r>
            <a:r>
              <a:rPr lang="en-US" b="1" u="sng" dirty="0"/>
              <a:t>= </a:t>
            </a:r>
            <a:r>
              <a:rPr lang="en-US" b="1" u="sng" dirty="0" smtClean="0"/>
              <a:t>1500 </a:t>
            </a:r>
            <a:r>
              <a:rPr lang="en-US" b="1" u="sng" dirty="0" err="1"/>
              <a:t>mol</a:t>
            </a:r>
            <a:r>
              <a:rPr lang="en-US" b="1" u="sng" dirty="0"/>
              <a:t>/h</a:t>
            </a:r>
            <a:r>
              <a:rPr lang="en-US" b="1" dirty="0"/>
              <a:t> </a:t>
            </a:r>
            <a:r>
              <a:rPr lang="en-US" dirty="0" smtClean="0"/>
              <a:t>has a lower rate than the trial with </a:t>
            </a:r>
            <a:r>
              <a:rPr lang="en-US" dirty="0">
                <a:solidFill>
                  <a:srgbClr val="008683"/>
                </a:solidFill>
              </a:rPr>
              <a:t>T = 400K, </a:t>
            </a:r>
            <a:r>
              <a:rPr lang="en-US" dirty="0" err="1">
                <a:solidFill>
                  <a:srgbClr val="008683"/>
                </a:solidFill>
              </a:rPr>
              <a:t>d</a:t>
            </a:r>
            <a:r>
              <a:rPr lang="en-US" baseline="-25000" dirty="0" err="1">
                <a:solidFill>
                  <a:srgbClr val="008683"/>
                </a:solidFill>
              </a:rPr>
              <a:t>p</a:t>
            </a:r>
            <a:r>
              <a:rPr lang="en-US" dirty="0">
                <a:solidFill>
                  <a:srgbClr val="008683"/>
                </a:solidFill>
              </a:rPr>
              <a:t>= 0.8 cm &amp; </a:t>
            </a:r>
            <a:r>
              <a:rPr lang="en-US" u="sng" dirty="0">
                <a:solidFill>
                  <a:srgbClr val="008683"/>
                </a:solidFill>
              </a:rPr>
              <a:t>F</a:t>
            </a:r>
            <a:r>
              <a:rPr lang="en-US" u="sng" baseline="-25000" dirty="0">
                <a:solidFill>
                  <a:srgbClr val="008683"/>
                </a:solidFill>
              </a:rPr>
              <a:t>T0</a:t>
            </a:r>
            <a:r>
              <a:rPr lang="en-US" u="sng" dirty="0">
                <a:solidFill>
                  <a:srgbClr val="008683"/>
                </a:solidFill>
              </a:rPr>
              <a:t>= </a:t>
            </a:r>
            <a:r>
              <a:rPr lang="en-US" u="sng" dirty="0" smtClean="0">
                <a:solidFill>
                  <a:srgbClr val="008683"/>
                </a:solidFill>
              </a:rPr>
              <a:t>2000 </a:t>
            </a:r>
            <a:r>
              <a:rPr lang="en-US" u="sng" dirty="0" err="1" smtClean="0">
                <a:solidFill>
                  <a:srgbClr val="008683"/>
                </a:solidFill>
              </a:rPr>
              <a:t>mol</a:t>
            </a:r>
            <a:r>
              <a:rPr lang="en-US" u="sng" dirty="0" smtClean="0">
                <a:solidFill>
                  <a:srgbClr val="008683"/>
                </a:solidFill>
              </a:rPr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53000" y="2308410"/>
            <a:ext cx="457200" cy="0"/>
          </a:xfrm>
          <a:prstGeom prst="straightConnector1">
            <a:avLst/>
          </a:prstGeom>
          <a:ln w="28575">
            <a:solidFill>
              <a:srgbClr val="00D1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81285" y="2940425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external 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/>
              <a:t>T = 400K, </a:t>
            </a:r>
            <a:r>
              <a:rPr lang="en-US" dirty="0" err="1"/>
              <a:t>d</a:t>
            </a:r>
            <a:r>
              <a:rPr lang="en-US" baseline="-25000" dirty="0" err="1"/>
              <a:t>p</a:t>
            </a:r>
            <a:r>
              <a:rPr lang="en-US" dirty="0"/>
              <a:t>= 0.8 cm &amp; F</a:t>
            </a:r>
            <a:r>
              <a:rPr lang="en-US" baseline="-25000" dirty="0"/>
              <a:t>T0</a:t>
            </a:r>
            <a:r>
              <a:rPr lang="en-US" dirty="0"/>
              <a:t>= </a:t>
            </a:r>
            <a:r>
              <a:rPr lang="en-US" dirty="0" smtClean="0"/>
              <a:t>1500 </a:t>
            </a:r>
            <a:r>
              <a:rPr lang="en-US" dirty="0" err="1"/>
              <a:t>mol</a:t>
            </a:r>
            <a:r>
              <a:rPr lang="en-US" dirty="0"/>
              <a:t>/h</a:t>
            </a:r>
            <a:r>
              <a:rPr lang="en-US" dirty="0" smtClean="0">
                <a:cs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5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40780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external diffusion?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684060"/>
            <a:ext cx="877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External 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increasing F</a:t>
            </a:r>
            <a:r>
              <a:rPr lang="en-US" baseline="-25000" dirty="0" smtClean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 and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. If the rate increases when </a:t>
            </a:r>
            <a:r>
              <a:rPr lang="en-US" dirty="0" err="1" smtClean="0">
                <a:solidFill>
                  <a:srgbClr val="7030A0"/>
                </a:solidFill>
              </a:rPr>
              <a:t>F</a:t>
            </a:r>
            <a:r>
              <a:rPr lang="en-US" baseline="-25000" dirty="0" err="1" smtClean="0">
                <a:solidFill>
                  <a:srgbClr val="7030A0"/>
                </a:solidFill>
              </a:rPr>
              <a:t>to</a:t>
            </a:r>
            <a:r>
              <a:rPr lang="en-US" dirty="0" smtClean="0">
                <a:solidFill>
                  <a:srgbClr val="7030A0"/>
                </a:solidFill>
              </a:rPr>
              <a:t> increases,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LOWER</a:t>
            </a:r>
            <a:r>
              <a:rPr lang="en-US" dirty="0" smtClean="0">
                <a:solidFill>
                  <a:srgbClr val="7030A0"/>
                </a:solidFill>
              </a:rPr>
              <a:t> flow rate is limited by external diffusion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53000" y="2321860"/>
            <a:ext cx="457200" cy="0"/>
          </a:xfrm>
          <a:prstGeom prst="straightConnector1">
            <a:avLst/>
          </a:prstGeom>
          <a:ln w="28575">
            <a:solidFill>
              <a:srgbClr val="00D1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>
                <a:solidFill>
                  <a:srgbClr val="008683"/>
                </a:solidFill>
              </a:rPr>
              <a:t>T = 400K, </a:t>
            </a:r>
            <a:r>
              <a:rPr lang="en-US" dirty="0" err="1">
                <a:solidFill>
                  <a:srgbClr val="008683"/>
                </a:solidFill>
              </a:rPr>
              <a:t>d</a:t>
            </a:r>
            <a:r>
              <a:rPr lang="en-US" baseline="-25000" dirty="0" err="1">
                <a:solidFill>
                  <a:srgbClr val="008683"/>
                </a:solidFill>
              </a:rPr>
              <a:t>p</a:t>
            </a:r>
            <a:r>
              <a:rPr lang="en-US" dirty="0">
                <a:solidFill>
                  <a:srgbClr val="008683"/>
                </a:solidFill>
              </a:rPr>
              <a:t>= 0.8 cm &amp; </a:t>
            </a:r>
            <a:r>
              <a:rPr lang="en-US" u="sng" dirty="0">
                <a:solidFill>
                  <a:srgbClr val="008683"/>
                </a:solidFill>
              </a:rPr>
              <a:t>F</a:t>
            </a:r>
            <a:r>
              <a:rPr lang="en-US" u="sng" baseline="-25000" dirty="0">
                <a:solidFill>
                  <a:srgbClr val="008683"/>
                </a:solidFill>
              </a:rPr>
              <a:t>T0</a:t>
            </a:r>
            <a:r>
              <a:rPr lang="en-US" u="sng" dirty="0">
                <a:solidFill>
                  <a:srgbClr val="008683"/>
                </a:solidFill>
              </a:rPr>
              <a:t>= 2000 </a:t>
            </a:r>
            <a:r>
              <a:rPr lang="en-US" dirty="0" err="1" smtClean="0">
                <a:solidFill>
                  <a:srgbClr val="008683"/>
                </a:solidFill>
              </a:rPr>
              <a:t>mol</a:t>
            </a:r>
            <a:r>
              <a:rPr lang="en-US" dirty="0" smtClean="0">
                <a:solidFill>
                  <a:srgbClr val="008683"/>
                </a:solidFill>
              </a:rPr>
              <a:t>/h </a:t>
            </a:r>
            <a:r>
              <a:rPr lang="en-US" dirty="0" smtClean="0"/>
              <a:t>has a lower rate than the trial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0.8 cm &amp; </a:t>
            </a:r>
            <a:r>
              <a:rPr lang="en-US" u="sng" dirty="0">
                <a:solidFill>
                  <a:srgbClr val="FF0000"/>
                </a:solidFill>
              </a:rPr>
              <a:t>F</a:t>
            </a:r>
            <a:r>
              <a:rPr lang="en-US" u="sng" baseline="-25000" dirty="0">
                <a:solidFill>
                  <a:srgbClr val="FF0000"/>
                </a:solidFill>
              </a:rPr>
              <a:t>T0</a:t>
            </a:r>
            <a:r>
              <a:rPr lang="en-US" u="sng" dirty="0">
                <a:solidFill>
                  <a:srgbClr val="FF0000"/>
                </a:solidFill>
              </a:rPr>
              <a:t>= </a:t>
            </a:r>
            <a:r>
              <a:rPr lang="en-US" u="sng" dirty="0" smtClean="0">
                <a:solidFill>
                  <a:srgbClr val="FF0000"/>
                </a:solidFill>
              </a:rPr>
              <a:t>3500 </a:t>
            </a:r>
            <a:r>
              <a:rPr lang="en-US" u="sng" dirty="0" err="1" smtClean="0">
                <a:solidFill>
                  <a:srgbClr val="FF0000"/>
                </a:solidFill>
              </a:rPr>
              <a:t>mol</a:t>
            </a:r>
            <a:r>
              <a:rPr lang="en-US" u="sng" dirty="0" smtClean="0">
                <a:solidFill>
                  <a:srgbClr val="FF0000"/>
                </a:solidFill>
              </a:rPr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53000" y="201706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81285" y="2940425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external 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008683"/>
                </a:solidFill>
              </a:rPr>
              <a:t>T = 400K, </a:t>
            </a:r>
            <a:r>
              <a:rPr lang="en-US" dirty="0" err="1">
                <a:solidFill>
                  <a:srgbClr val="008683"/>
                </a:solidFill>
              </a:rPr>
              <a:t>d</a:t>
            </a:r>
            <a:r>
              <a:rPr lang="en-US" baseline="-25000" dirty="0" err="1">
                <a:solidFill>
                  <a:srgbClr val="008683"/>
                </a:solidFill>
              </a:rPr>
              <a:t>p</a:t>
            </a:r>
            <a:r>
              <a:rPr lang="en-US" dirty="0">
                <a:solidFill>
                  <a:srgbClr val="008683"/>
                </a:solidFill>
              </a:rPr>
              <a:t>= 0.8 cm &amp; F</a:t>
            </a:r>
            <a:r>
              <a:rPr lang="en-US" baseline="-25000" dirty="0">
                <a:solidFill>
                  <a:srgbClr val="008683"/>
                </a:solidFill>
              </a:rPr>
              <a:t>T0</a:t>
            </a:r>
            <a:r>
              <a:rPr lang="en-US" dirty="0">
                <a:solidFill>
                  <a:srgbClr val="008683"/>
                </a:solidFill>
              </a:rPr>
              <a:t>= </a:t>
            </a:r>
            <a:r>
              <a:rPr lang="en-US" dirty="0" smtClean="0">
                <a:solidFill>
                  <a:srgbClr val="008683"/>
                </a:solidFill>
              </a:rPr>
              <a:t>2000 </a:t>
            </a:r>
            <a:r>
              <a:rPr lang="en-US" dirty="0" err="1">
                <a:solidFill>
                  <a:srgbClr val="008683"/>
                </a:solidFill>
              </a:rPr>
              <a:t>mol</a:t>
            </a:r>
            <a:r>
              <a:rPr lang="en-US" dirty="0">
                <a:solidFill>
                  <a:srgbClr val="008683"/>
                </a:solidFill>
              </a:rPr>
              <a:t>/h</a:t>
            </a:r>
            <a:r>
              <a:rPr lang="en-US" dirty="0" smtClean="0">
                <a:solidFill>
                  <a:srgbClr val="008683"/>
                </a:solidFill>
                <a:cs typeface="Arial"/>
              </a:rPr>
              <a:t> </a:t>
            </a:r>
            <a:endParaRPr lang="en-US" dirty="0">
              <a:solidFill>
                <a:srgbClr val="0086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6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" y="40780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external diffusion?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684060"/>
            <a:ext cx="877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External 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increasing F</a:t>
            </a:r>
            <a:r>
              <a:rPr lang="en-US" baseline="-25000" dirty="0" smtClean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 and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. If the rate increases when </a:t>
            </a:r>
            <a:r>
              <a:rPr lang="en-US" dirty="0" err="1" smtClean="0">
                <a:solidFill>
                  <a:srgbClr val="7030A0"/>
                </a:solidFill>
              </a:rPr>
              <a:t>F</a:t>
            </a:r>
            <a:r>
              <a:rPr lang="en-US" baseline="-25000" dirty="0" err="1" smtClean="0">
                <a:solidFill>
                  <a:srgbClr val="7030A0"/>
                </a:solidFill>
              </a:rPr>
              <a:t>to</a:t>
            </a:r>
            <a:r>
              <a:rPr lang="en-US" dirty="0" smtClean="0">
                <a:solidFill>
                  <a:srgbClr val="7030A0"/>
                </a:solidFill>
              </a:rPr>
              <a:t> increases,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LOWER</a:t>
            </a:r>
            <a:r>
              <a:rPr lang="en-US" dirty="0" smtClean="0">
                <a:solidFill>
                  <a:srgbClr val="7030A0"/>
                </a:solidFill>
              </a:rPr>
              <a:t> flow rate is limited by external diffusion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53000" y="2039470"/>
            <a:ext cx="457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0.8 cm &amp; </a:t>
            </a:r>
            <a:r>
              <a:rPr lang="en-US" u="sng" dirty="0">
                <a:solidFill>
                  <a:srgbClr val="FF0000"/>
                </a:solidFill>
              </a:rPr>
              <a:t>F</a:t>
            </a:r>
            <a:r>
              <a:rPr lang="en-US" u="sng" baseline="-25000" dirty="0">
                <a:solidFill>
                  <a:srgbClr val="FF0000"/>
                </a:solidFill>
              </a:rPr>
              <a:t>T0</a:t>
            </a:r>
            <a:r>
              <a:rPr lang="en-US" u="sng" dirty="0">
                <a:solidFill>
                  <a:srgbClr val="FF0000"/>
                </a:solidFill>
              </a:rPr>
              <a:t>= 3500 </a:t>
            </a:r>
            <a:r>
              <a:rPr lang="en-US" u="sng" dirty="0" err="1" smtClean="0">
                <a:solidFill>
                  <a:srgbClr val="FF0000"/>
                </a:solidFill>
              </a:rPr>
              <a:t>mol</a:t>
            </a:r>
            <a:r>
              <a:rPr lang="en-US" u="sng" dirty="0" smtClean="0">
                <a:solidFill>
                  <a:srgbClr val="FF0000"/>
                </a:solidFill>
              </a:rPr>
              <a:t>/h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has </a:t>
            </a:r>
            <a:r>
              <a:rPr lang="en-US" i="1" dirty="0" smtClean="0"/>
              <a:t>the same rate </a:t>
            </a:r>
            <a:r>
              <a:rPr lang="en-US" dirty="0" smtClean="0"/>
              <a:t>as the trial with </a:t>
            </a:r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 0.8 cm &amp; </a:t>
            </a:r>
            <a:r>
              <a:rPr lang="en-US" u="sng" dirty="0">
                <a:solidFill>
                  <a:srgbClr val="0000FF"/>
                </a:solidFill>
              </a:rPr>
              <a:t>F</a:t>
            </a:r>
            <a:r>
              <a:rPr lang="en-US" u="sng" baseline="-25000" dirty="0">
                <a:solidFill>
                  <a:srgbClr val="0000FF"/>
                </a:solidFill>
              </a:rPr>
              <a:t>T0</a:t>
            </a:r>
            <a:r>
              <a:rPr lang="en-US" u="sng" dirty="0">
                <a:solidFill>
                  <a:srgbClr val="0000FF"/>
                </a:solidFill>
              </a:rPr>
              <a:t>= </a:t>
            </a:r>
            <a:r>
              <a:rPr lang="en-US" u="sng" dirty="0" smtClean="0">
                <a:solidFill>
                  <a:srgbClr val="0000FF"/>
                </a:solidFill>
              </a:rPr>
              <a:t>4000 </a:t>
            </a:r>
            <a:r>
              <a:rPr lang="en-US" u="sng" dirty="0" err="1" smtClean="0">
                <a:solidFill>
                  <a:srgbClr val="0000FF"/>
                </a:solidFill>
              </a:rPr>
              <a:t>mol</a:t>
            </a:r>
            <a:r>
              <a:rPr lang="en-US" u="sng" dirty="0" smtClean="0">
                <a:solidFill>
                  <a:srgbClr val="0000FF"/>
                </a:solidFill>
              </a:rPr>
              <a:t>/h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1285" y="2940425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" y="6208931"/>
            <a:ext cx="906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Arial"/>
              </a:rPr>
              <a:t>Rate is </a:t>
            </a:r>
            <a:r>
              <a:rPr lang="en-US" b="1" dirty="0" smtClean="0">
                <a:cs typeface="Arial"/>
              </a:rPr>
              <a:t>NOT</a:t>
            </a:r>
            <a:r>
              <a:rPr lang="en-US" dirty="0" smtClean="0">
                <a:cs typeface="Arial"/>
              </a:rPr>
              <a:t> limited </a:t>
            </a:r>
            <a:r>
              <a:rPr lang="en-US" dirty="0">
                <a:cs typeface="Arial"/>
              </a:rPr>
              <a:t>by external 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0.8 cm </a:t>
            </a:r>
            <a:r>
              <a:rPr lang="en-US" dirty="0"/>
              <a:t>&amp;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 </a:t>
            </a:r>
            <a:r>
              <a:rPr lang="en-US" dirty="0" smtClean="0"/>
              <a:t>or </a:t>
            </a:r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 0.8 </a:t>
            </a:r>
            <a:r>
              <a:rPr lang="en-US" dirty="0" smtClean="0">
                <a:solidFill>
                  <a:srgbClr val="0000FF"/>
                </a:solidFill>
              </a:rPr>
              <a:t>cm &amp; F</a:t>
            </a:r>
            <a:r>
              <a:rPr lang="en-US" baseline="-25000" dirty="0" smtClean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>
                <a:solidFill>
                  <a:srgbClr val="0000FF"/>
                </a:solidFill>
              </a:rPr>
              <a:t>mol</a:t>
            </a:r>
            <a:r>
              <a:rPr lang="en-US" dirty="0">
                <a:solidFill>
                  <a:srgbClr val="0000FF"/>
                </a:solidFill>
              </a:rPr>
              <a:t>/h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53000" y="2034990"/>
            <a:ext cx="45720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892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40780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external diffusion?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684060"/>
            <a:ext cx="877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External 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increasing F</a:t>
            </a:r>
            <a:r>
              <a:rPr lang="en-US" baseline="-25000" dirty="0" smtClean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 and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. If the rate increases when </a:t>
            </a:r>
            <a:r>
              <a:rPr lang="en-US" dirty="0" err="1" smtClean="0">
                <a:solidFill>
                  <a:srgbClr val="7030A0"/>
                </a:solidFill>
              </a:rPr>
              <a:t>F</a:t>
            </a:r>
            <a:r>
              <a:rPr lang="en-US" baseline="-25000" dirty="0" err="1" smtClean="0">
                <a:solidFill>
                  <a:srgbClr val="7030A0"/>
                </a:solidFill>
              </a:rPr>
              <a:t>to</a:t>
            </a:r>
            <a:r>
              <a:rPr lang="en-US" dirty="0" smtClean="0">
                <a:solidFill>
                  <a:srgbClr val="7030A0"/>
                </a:solidFill>
              </a:rPr>
              <a:t> increases,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LOWER</a:t>
            </a:r>
            <a:r>
              <a:rPr lang="en-US" dirty="0" smtClean="0">
                <a:solidFill>
                  <a:srgbClr val="7030A0"/>
                </a:solidFill>
              </a:rPr>
              <a:t> flow rate is limited by external diffusion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all remaining trials, increasing F</a:t>
            </a:r>
            <a:r>
              <a:rPr lang="en-US" baseline="-25000" dirty="0" smtClean="0"/>
              <a:t>T0</a:t>
            </a:r>
            <a:r>
              <a:rPr lang="en-US" dirty="0" smtClean="0"/>
              <a:t> does not increase the reaction rate, so no other trial conditions are external diffusion limited. </a:t>
            </a:r>
            <a:endParaRPr lang="en-US" u="sng" dirty="0" smtClean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1285" y="2940425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8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40018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internal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diffusion?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" y="4495800"/>
            <a:ext cx="890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Internal </a:t>
            </a:r>
            <a:r>
              <a:rPr lang="en-US" dirty="0">
                <a:solidFill>
                  <a:srgbClr val="7030A0"/>
                </a:solidFill>
              </a:rPr>
              <a:t>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decreasing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T. If the rate increases when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baseline="-25000" dirty="0" err="1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decreases but does not change with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baseline="-25000" dirty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larger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is limited by internal diffusion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53000" y="1752600"/>
            <a:ext cx="457200" cy="2465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 smtClean="0">
                <a:solidFill>
                  <a:srgbClr val="FF0000"/>
                </a:solidFill>
              </a:rPr>
              <a:t>T = 400K, </a:t>
            </a:r>
            <a:r>
              <a:rPr lang="en-US" u="sng" dirty="0" err="1" smtClean="0">
                <a:solidFill>
                  <a:srgbClr val="FF0000"/>
                </a:solidFill>
              </a:rPr>
              <a:t>d</a:t>
            </a:r>
            <a:r>
              <a:rPr lang="en-US" u="sng" baseline="-25000" dirty="0" err="1" smtClean="0">
                <a:solidFill>
                  <a:srgbClr val="FF0000"/>
                </a:solidFill>
              </a:rPr>
              <a:t>p</a:t>
            </a:r>
            <a:r>
              <a:rPr lang="en-US" u="sng" dirty="0" smtClean="0">
                <a:solidFill>
                  <a:srgbClr val="FF0000"/>
                </a:solidFill>
              </a:rPr>
              <a:t>= 0.8 cm</a:t>
            </a:r>
            <a:r>
              <a:rPr lang="en-US" dirty="0" smtClean="0">
                <a:solidFill>
                  <a:srgbClr val="FF0000"/>
                </a:solidFill>
              </a:rPr>
              <a:t> &amp; F</a:t>
            </a:r>
            <a:r>
              <a:rPr lang="en-US" baseline="-25000" dirty="0" smtClean="0">
                <a:solidFill>
                  <a:srgbClr val="FF0000"/>
                </a:solidFill>
              </a:rPr>
              <a:t>T0</a:t>
            </a:r>
            <a:r>
              <a:rPr lang="en-US" dirty="0" smtClean="0">
                <a:solidFill>
                  <a:srgbClr val="FF0000"/>
                </a:solidFill>
              </a:rPr>
              <a:t>= 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 </a:t>
            </a:r>
            <a:r>
              <a:rPr lang="en-US" dirty="0" smtClean="0"/>
              <a:t>has a lower rate than the trial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u="sng" dirty="0" err="1">
                <a:solidFill>
                  <a:srgbClr val="FF0000"/>
                </a:solidFill>
              </a:rPr>
              <a:t>d</a:t>
            </a:r>
            <a:r>
              <a:rPr lang="en-US" u="sng" baseline="-25000" dirty="0" err="1">
                <a:solidFill>
                  <a:srgbClr val="FF0000"/>
                </a:solidFill>
              </a:rPr>
              <a:t>p</a:t>
            </a:r>
            <a:r>
              <a:rPr lang="en-US" u="sng" dirty="0">
                <a:solidFill>
                  <a:srgbClr val="FF0000"/>
                </a:solidFill>
              </a:rPr>
              <a:t>= </a:t>
            </a:r>
            <a:r>
              <a:rPr lang="en-US" u="sng" dirty="0" smtClean="0">
                <a:solidFill>
                  <a:srgbClr val="FF0000"/>
                </a:solidFill>
              </a:rPr>
              <a:t>0.6 </a:t>
            </a:r>
            <a:r>
              <a:rPr lang="en-US" u="sng" dirty="0">
                <a:solidFill>
                  <a:srgbClr val="FF0000"/>
                </a:solidFill>
              </a:rPr>
              <a:t>cm</a:t>
            </a:r>
            <a:r>
              <a:rPr lang="en-US" dirty="0">
                <a:solidFill>
                  <a:srgbClr val="FF0000"/>
                </a:solidFill>
              </a:rPr>
              <a:t> &amp; 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26372" y="1459006"/>
            <a:ext cx="39624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</a:t>
            </a:r>
            <a:r>
              <a:rPr lang="en-US" dirty="0" smtClean="0">
                <a:cs typeface="Arial"/>
              </a:rPr>
              <a:t>internal </a:t>
            </a:r>
            <a:r>
              <a:rPr lang="en-US" dirty="0">
                <a:cs typeface="Arial"/>
              </a:rPr>
              <a:t>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0.8 cm &amp; 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3500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/h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40018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internal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diffusion?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17144" y="1687606"/>
            <a:ext cx="457200" cy="24653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 smtClean="0">
                <a:solidFill>
                  <a:srgbClr val="0000FF"/>
                </a:solidFill>
              </a:rPr>
              <a:t>T = 400K, </a:t>
            </a:r>
            <a:r>
              <a:rPr lang="en-US" u="sng" dirty="0" err="1" smtClean="0">
                <a:solidFill>
                  <a:srgbClr val="0000FF"/>
                </a:solidFill>
              </a:rPr>
              <a:t>d</a:t>
            </a:r>
            <a:r>
              <a:rPr lang="en-US" u="sng" baseline="-25000" dirty="0" err="1" smtClean="0">
                <a:solidFill>
                  <a:srgbClr val="0000FF"/>
                </a:solidFill>
              </a:rPr>
              <a:t>p</a:t>
            </a:r>
            <a:r>
              <a:rPr lang="en-US" u="sng" dirty="0" smtClean="0">
                <a:solidFill>
                  <a:srgbClr val="0000FF"/>
                </a:solidFill>
              </a:rPr>
              <a:t>= 0.8 cm</a:t>
            </a:r>
            <a:r>
              <a:rPr lang="en-US" dirty="0" smtClean="0">
                <a:solidFill>
                  <a:srgbClr val="0000FF"/>
                </a:solidFill>
              </a:rPr>
              <a:t> &amp; F</a:t>
            </a:r>
            <a:r>
              <a:rPr lang="en-US" baseline="-25000" dirty="0" smtClean="0">
                <a:solidFill>
                  <a:srgbClr val="0000FF"/>
                </a:solidFill>
              </a:rPr>
              <a:t>T0</a:t>
            </a:r>
            <a:r>
              <a:rPr lang="en-US" dirty="0" smtClean="0">
                <a:solidFill>
                  <a:srgbClr val="0000FF"/>
                </a:solidFill>
              </a:rPr>
              <a:t>= 4000 </a:t>
            </a:r>
            <a:r>
              <a:rPr lang="en-US" dirty="0" err="1" smtClean="0">
                <a:solidFill>
                  <a:srgbClr val="0000FF"/>
                </a:solidFill>
              </a:rPr>
              <a:t>mol</a:t>
            </a:r>
            <a:r>
              <a:rPr lang="en-US" dirty="0" smtClean="0">
                <a:solidFill>
                  <a:srgbClr val="0000FF"/>
                </a:solidFill>
              </a:rPr>
              <a:t>/h </a:t>
            </a:r>
            <a:r>
              <a:rPr lang="en-US" dirty="0" smtClean="0"/>
              <a:t>has a lower rate than the trial </a:t>
            </a:r>
            <a:r>
              <a:rPr lang="en-US" dirty="0"/>
              <a:t>with </a:t>
            </a:r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u="sng" dirty="0" err="1">
                <a:solidFill>
                  <a:srgbClr val="0000FF"/>
                </a:solidFill>
              </a:rPr>
              <a:t>d</a:t>
            </a:r>
            <a:r>
              <a:rPr lang="en-US" u="sng" baseline="-25000" dirty="0" err="1">
                <a:solidFill>
                  <a:srgbClr val="0000FF"/>
                </a:solidFill>
              </a:rPr>
              <a:t>p</a:t>
            </a:r>
            <a:r>
              <a:rPr lang="en-US" u="sng" dirty="0">
                <a:solidFill>
                  <a:srgbClr val="0000FF"/>
                </a:solidFill>
              </a:rPr>
              <a:t>= </a:t>
            </a:r>
            <a:r>
              <a:rPr lang="en-US" u="sng" dirty="0" smtClean="0">
                <a:solidFill>
                  <a:srgbClr val="0000FF"/>
                </a:solidFill>
              </a:rPr>
              <a:t>0.6 </a:t>
            </a:r>
            <a:r>
              <a:rPr lang="en-US" u="sng" dirty="0">
                <a:solidFill>
                  <a:srgbClr val="0000FF"/>
                </a:solidFill>
              </a:rPr>
              <a:t>cm</a:t>
            </a:r>
            <a:r>
              <a:rPr lang="en-US" dirty="0">
                <a:solidFill>
                  <a:srgbClr val="0000FF"/>
                </a:solidFill>
              </a:rPr>
              <a:t> &amp; F</a:t>
            </a:r>
            <a:r>
              <a:rPr lang="en-US" baseline="-25000" dirty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 smtClean="0">
                <a:solidFill>
                  <a:srgbClr val="0000FF"/>
                </a:solidFill>
              </a:rPr>
              <a:t>mol</a:t>
            </a:r>
            <a:r>
              <a:rPr lang="en-US" dirty="0" smtClean="0">
                <a:solidFill>
                  <a:srgbClr val="0000FF"/>
                </a:solidFill>
              </a:rPr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11946" y="1344706"/>
            <a:ext cx="396240" cy="2286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</a:t>
            </a:r>
            <a:r>
              <a:rPr lang="en-US" dirty="0" smtClean="0">
                <a:cs typeface="Arial"/>
              </a:rPr>
              <a:t>internal </a:t>
            </a:r>
            <a:r>
              <a:rPr lang="en-US" dirty="0">
                <a:cs typeface="Arial"/>
              </a:rPr>
              <a:t>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 0.8 cm &amp; F</a:t>
            </a:r>
            <a:r>
              <a:rPr lang="en-US" baseline="-25000" dirty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>
                <a:solidFill>
                  <a:srgbClr val="0000FF"/>
                </a:solidFill>
              </a:rPr>
              <a:t>mol</a:t>
            </a:r>
            <a:r>
              <a:rPr lang="en-US" dirty="0">
                <a:solidFill>
                  <a:srgbClr val="0000FF"/>
                </a:solidFill>
              </a:rPr>
              <a:t>/h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351" y="191410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" y="4495800"/>
            <a:ext cx="890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Internal </a:t>
            </a:r>
            <a:r>
              <a:rPr lang="en-US" dirty="0">
                <a:solidFill>
                  <a:srgbClr val="7030A0"/>
                </a:solidFill>
              </a:rPr>
              <a:t>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decreasing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T. If the rate increases when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baseline="-25000" dirty="0" err="1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decreases but does not change with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baseline="-25000" dirty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larger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is limited by internal diffusion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8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00076" y="609600"/>
            <a:ext cx="2490724" cy="2325861"/>
            <a:chOff x="192" y="678"/>
            <a:chExt cx="1627" cy="144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26" y="703"/>
              <a:ext cx="1493" cy="1418"/>
              <a:chOff x="311" y="2344"/>
              <a:chExt cx="1132" cy="1044"/>
            </a:xfrm>
          </p:grpSpPr>
          <p:grpSp>
            <p:nvGrpSpPr>
              <p:cNvPr id="4" name="Group 5" descr="新聞紙"/>
              <p:cNvGrpSpPr>
                <a:grpSpLocks/>
              </p:cNvGrpSpPr>
              <p:nvPr/>
            </p:nvGrpSpPr>
            <p:grpSpPr bwMode="auto">
              <a:xfrm>
                <a:off x="311" y="2344"/>
                <a:ext cx="1132" cy="1044"/>
                <a:chOff x="436" y="2586"/>
                <a:chExt cx="1132" cy="1044"/>
              </a:xfrm>
            </p:grpSpPr>
            <p:sp>
              <p:nvSpPr>
                <p:cNvPr id="340998" name="Oval 6" descr="新聞紙"/>
                <p:cNvSpPr>
                  <a:spLocks noChangeArrowheads="1"/>
                </p:cNvSpPr>
                <p:nvPr/>
              </p:nvSpPr>
              <p:spPr bwMode="auto">
                <a:xfrm>
                  <a:off x="436" y="2586"/>
                  <a:ext cx="1132" cy="1044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0999" name="Freeform 7" descr="新聞紙"/>
                <p:cNvSpPr>
                  <a:spLocks/>
                </p:cNvSpPr>
                <p:nvPr/>
              </p:nvSpPr>
              <p:spPr bwMode="auto">
                <a:xfrm>
                  <a:off x="971" y="2592"/>
                  <a:ext cx="65" cy="382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34" y="280"/>
                    </a:cxn>
                    <a:cxn ang="0">
                      <a:pos x="65" y="327"/>
                    </a:cxn>
                    <a:cxn ang="0">
                      <a:pos x="65" y="382"/>
                    </a:cxn>
                  </a:cxnLst>
                  <a:rect l="0" t="0" r="r" b="b"/>
                  <a:pathLst>
                    <a:path w="65" h="382">
                      <a:moveTo>
                        <a:pt x="34" y="0"/>
                      </a:moveTo>
                      <a:cubicBezTo>
                        <a:pt x="0" y="99"/>
                        <a:pt x="7" y="69"/>
                        <a:pt x="34" y="280"/>
                      </a:cubicBezTo>
                      <a:cubicBezTo>
                        <a:pt x="36" y="299"/>
                        <a:pt x="65" y="308"/>
                        <a:pt x="65" y="327"/>
                      </a:cubicBezTo>
                      <a:cubicBezTo>
                        <a:pt x="65" y="345"/>
                        <a:pt x="65" y="364"/>
                        <a:pt x="65" y="382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38100" cap="flat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000" name="Freeform 8" descr="新聞紙"/>
                <p:cNvSpPr>
                  <a:spLocks/>
                </p:cNvSpPr>
                <p:nvPr/>
              </p:nvSpPr>
              <p:spPr bwMode="auto">
                <a:xfrm>
                  <a:off x="999" y="3039"/>
                  <a:ext cx="500" cy="148"/>
                </a:xfrm>
                <a:custGeom>
                  <a:avLst/>
                  <a:gdLst/>
                  <a:ahLst/>
                  <a:cxnLst>
                    <a:cxn ang="0">
                      <a:pos x="497" y="0"/>
                    </a:cxn>
                    <a:cxn ang="0">
                      <a:pos x="411" y="31"/>
                    </a:cxn>
                    <a:cxn ang="0">
                      <a:pos x="146" y="63"/>
                    </a:cxn>
                    <a:cxn ang="0">
                      <a:pos x="76" y="94"/>
                    </a:cxn>
                    <a:cxn ang="0">
                      <a:pos x="6" y="148"/>
                    </a:cxn>
                    <a:cxn ang="0">
                      <a:pos x="22" y="141"/>
                    </a:cxn>
                  </a:cxnLst>
                  <a:rect l="0" t="0" r="r" b="b"/>
                  <a:pathLst>
                    <a:path w="500" h="148">
                      <a:moveTo>
                        <a:pt x="497" y="0"/>
                      </a:moveTo>
                      <a:cubicBezTo>
                        <a:pt x="480" y="51"/>
                        <a:pt x="500" y="16"/>
                        <a:pt x="411" y="31"/>
                      </a:cubicBezTo>
                      <a:cubicBezTo>
                        <a:pt x="322" y="46"/>
                        <a:pt x="237" y="56"/>
                        <a:pt x="146" y="63"/>
                      </a:cubicBezTo>
                      <a:cubicBezTo>
                        <a:pt x="120" y="71"/>
                        <a:pt x="100" y="75"/>
                        <a:pt x="76" y="94"/>
                      </a:cubicBezTo>
                      <a:cubicBezTo>
                        <a:pt x="52" y="112"/>
                        <a:pt x="41" y="148"/>
                        <a:pt x="6" y="148"/>
                      </a:cubicBezTo>
                      <a:cubicBezTo>
                        <a:pt x="0" y="148"/>
                        <a:pt x="17" y="143"/>
                        <a:pt x="22" y="141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38100" cap="flat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001" name="Freeform 9" descr="新聞紙"/>
                <p:cNvSpPr>
                  <a:spLocks/>
                </p:cNvSpPr>
                <p:nvPr/>
              </p:nvSpPr>
              <p:spPr bwMode="auto">
                <a:xfrm>
                  <a:off x="441" y="2896"/>
                  <a:ext cx="319" cy="280"/>
                </a:xfrm>
                <a:custGeom>
                  <a:avLst/>
                  <a:gdLst/>
                  <a:ahLst/>
                  <a:cxnLst>
                    <a:cxn ang="0">
                      <a:pos x="0" y="148"/>
                    </a:cxn>
                    <a:cxn ang="0">
                      <a:pos x="70" y="86"/>
                    </a:cxn>
                    <a:cxn ang="0">
                      <a:pos x="171" y="0"/>
                    </a:cxn>
                    <a:cxn ang="0">
                      <a:pos x="265" y="132"/>
                    </a:cxn>
                    <a:cxn ang="0">
                      <a:pos x="319" y="280"/>
                    </a:cxn>
                  </a:cxnLst>
                  <a:rect l="0" t="0" r="r" b="b"/>
                  <a:pathLst>
                    <a:path w="319" h="280">
                      <a:moveTo>
                        <a:pt x="0" y="148"/>
                      </a:moveTo>
                      <a:cubicBezTo>
                        <a:pt x="53" y="95"/>
                        <a:pt x="28" y="113"/>
                        <a:pt x="70" y="86"/>
                      </a:cubicBezTo>
                      <a:cubicBezTo>
                        <a:pt x="83" y="46"/>
                        <a:pt x="131" y="14"/>
                        <a:pt x="171" y="0"/>
                      </a:cubicBezTo>
                      <a:cubicBezTo>
                        <a:pt x="237" y="31"/>
                        <a:pt x="247" y="63"/>
                        <a:pt x="265" y="132"/>
                      </a:cubicBezTo>
                      <a:cubicBezTo>
                        <a:pt x="272" y="228"/>
                        <a:pt x="247" y="246"/>
                        <a:pt x="319" y="280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38100" cap="flat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002" name="Freeform 10" descr="新聞紙"/>
                <p:cNvSpPr>
                  <a:spLocks/>
                </p:cNvSpPr>
                <p:nvPr/>
              </p:nvSpPr>
              <p:spPr bwMode="auto">
                <a:xfrm>
                  <a:off x="587" y="3143"/>
                  <a:ext cx="270" cy="335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132" y="296"/>
                    </a:cxn>
                    <a:cxn ang="0">
                      <a:pos x="210" y="319"/>
                    </a:cxn>
                    <a:cxn ang="0">
                      <a:pos x="233" y="0"/>
                    </a:cxn>
                  </a:cxnLst>
                  <a:rect l="0" t="0" r="r" b="b"/>
                  <a:pathLst>
                    <a:path w="270" h="335">
                      <a:moveTo>
                        <a:pt x="0" y="335"/>
                      </a:moveTo>
                      <a:cubicBezTo>
                        <a:pt x="20" y="267"/>
                        <a:pt x="69" y="291"/>
                        <a:pt x="132" y="296"/>
                      </a:cubicBezTo>
                      <a:cubicBezTo>
                        <a:pt x="166" y="313"/>
                        <a:pt x="174" y="332"/>
                        <a:pt x="210" y="319"/>
                      </a:cubicBezTo>
                      <a:cubicBezTo>
                        <a:pt x="270" y="233"/>
                        <a:pt x="233" y="77"/>
                        <a:pt x="233" y="0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38100" cap="flat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003" name="Freeform 11" descr="新聞紙"/>
                <p:cNvSpPr>
                  <a:spLocks/>
                </p:cNvSpPr>
                <p:nvPr/>
              </p:nvSpPr>
              <p:spPr bwMode="auto">
                <a:xfrm>
                  <a:off x="506" y="3374"/>
                  <a:ext cx="19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5" y="16"/>
                    </a:cxn>
                  </a:cxnLst>
                  <a:rect l="0" t="0" r="r" b="b"/>
                  <a:pathLst>
                    <a:path w="195" h="21">
                      <a:moveTo>
                        <a:pt x="0" y="0"/>
                      </a:moveTo>
                      <a:cubicBezTo>
                        <a:pt x="63" y="21"/>
                        <a:pt x="129" y="16"/>
                        <a:pt x="195" y="1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38100" cap="flat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004" name="Freeform 12" descr="新聞紙"/>
                <p:cNvSpPr>
                  <a:spLocks/>
                </p:cNvSpPr>
                <p:nvPr/>
              </p:nvSpPr>
              <p:spPr bwMode="auto">
                <a:xfrm>
                  <a:off x="1055" y="3273"/>
                  <a:ext cx="348" cy="195"/>
                </a:xfrm>
                <a:custGeom>
                  <a:avLst/>
                  <a:gdLst/>
                  <a:ahLst/>
                  <a:cxnLst>
                    <a:cxn ang="0">
                      <a:pos x="348" y="195"/>
                    </a:cxn>
                    <a:cxn ang="0">
                      <a:pos x="301" y="187"/>
                    </a:cxn>
                    <a:cxn ang="0">
                      <a:pos x="238" y="140"/>
                    </a:cxn>
                    <a:cxn ang="0">
                      <a:pos x="207" y="62"/>
                    </a:cxn>
                    <a:cxn ang="0">
                      <a:pos x="90" y="0"/>
                    </a:cxn>
                    <a:cxn ang="0">
                      <a:pos x="36" y="8"/>
                    </a:cxn>
                    <a:cxn ang="0">
                      <a:pos x="12" y="140"/>
                    </a:cxn>
                  </a:cxnLst>
                  <a:rect l="0" t="0" r="r" b="b"/>
                  <a:pathLst>
                    <a:path w="348" h="195">
                      <a:moveTo>
                        <a:pt x="348" y="195"/>
                      </a:moveTo>
                      <a:cubicBezTo>
                        <a:pt x="332" y="192"/>
                        <a:pt x="315" y="194"/>
                        <a:pt x="301" y="187"/>
                      </a:cubicBezTo>
                      <a:cubicBezTo>
                        <a:pt x="278" y="175"/>
                        <a:pt x="238" y="140"/>
                        <a:pt x="238" y="140"/>
                      </a:cubicBezTo>
                      <a:cubicBezTo>
                        <a:pt x="216" y="94"/>
                        <a:pt x="227" y="120"/>
                        <a:pt x="207" y="62"/>
                      </a:cubicBezTo>
                      <a:cubicBezTo>
                        <a:pt x="194" y="24"/>
                        <a:pt x="124" y="9"/>
                        <a:pt x="90" y="0"/>
                      </a:cubicBezTo>
                      <a:cubicBezTo>
                        <a:pt x="72" y="3"/>
                        <a:pt x="53" y="1"/>
                        <a:pt x="36" y="8"/>
                      </a:cubicBezTo>
                      <a:cubicBezTo>
                        <a:pt x="0" y="24"/>
                        <a:pt x="12" y="126"/>
                        <a:pt x="12" y="140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38100" cap="flat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005" name="Freeform 13" descr="新聞紙"/>
                <p:cNvSpPr>
                  <a:spLocks/>
                </p:cNvSpPr>
                <p:nvPr/>
              </p:nvSpPr>
              <p:spPr bwMode="auto">
                <a:xfrm>
                  <a:off x="728" y="2650"/>
                  <a:ext cx="152" cy="42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2" y="163"/>
                    </a:cxn>
                    <a:cxn ang="0">
                      <a:pos x="43" y="171"/>
                    </a:cxn>
                    <a:cxn ang="0">
                      <a:pos x="90" y="218"/>
                    </a:cxn>
                    <a:cxn ang="0">
                      <a:pos x="98" y="249"/>
                    </a:cxn>
                    <a:cxn ang="0">
                      <a:pos x="106" y="405"/>
                    </a:cxn>
                    <a:cxn ang="0">
                      <a:pos x="152" y="428"/>
                    </a:cxn>
                  </a:cxnLst>
                  <a:rect l="0" t="0" r="r" b="b"/>
                  <a:pathLst>
                    <a:path w="152" h="428">
                      <a:moveTo>
                        <a:pt x="4" y="0"/>
                      </a:moveTo>
                      <a:cubicBezTo>
                        <a:pt x="7" y="54"/>
                        <a:pt x="0" y="110"/>
                        <a:pt x="12" y="163"/>
                      </a:cubicBezTo>
                      <a:cubicBezTo>
                        <a:pt x="14" y="173"/>
                        <a:pt x="34" y="165"/>
                        <a:pt x="43" y="171"/>
                      </a:cubicBezTo>
                      <a:cubicBezTo>
                        <a:pt x="61" y="184"/>
                        <a:pt x="90" y="218"/>
                        <a:pt x="90" y="218"/>
                      </a:cubicBezTo>
                      <a:cubicBezTo>
                        <a:pt x="93" y="228"/>
                        <a:pt x="97" y="238"/>
                        <a:pt x="98" y="249"/>
                      </a:cubicBezTo>
                      <a:cubicBezTo>
                        <a:pt x="102" y="301"/>
                        <a:pt x="97" y="354"/>
                        <a:pt x="106" y="405"/>
                      </a:cubicBezTo>
                      <a:cubicBezTo>
                        <a:pt x="109" y="422"/>
                        <a:pt x="152" y="428"/>
                        <a:pt x="152" y="428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38100" cap="flat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1006" name="Freeform 14" descr="新聞紙"/>
              <p:cNvSpPr>
                <a:spLocks/>
              </p:cNvSpPr>
              <p:nvPr/>
            </p:nvSpPr>
            <p:spPr bwMode="auto">
              <a:xfrm>
                <a:off x="958" y="2524"/>
                <a:ext cx="173" cy="328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48" y="235"/>
                  </a:cxn>
                  <a:cxn ang="0">
                    <a:pos x="172" y="157"/>
                  </a:cxn>
                  <a:cxn ang="0">
                    <a:pos x="133" y="56"/>
                  </a:cxn>
                  <a:cxn ang="0">
                    <a:pos x="0" y="24"/>
                  </a:cxn>
                </a:cxnLst>
                <a:rect l="0" t="0" r="r" b="b"/>
                <a:pathLst>
                  <a:path w="173" h="328">
                    <a:moveTo>
                      <a:pt x="109" y="328"/>
                    </a:moveTo>
                    <a:cubicBezTo>
                      <a:pt x="117" y="287"/>
                      <a:pt x="118" y="265"/>
                      <a:pt x="148" y="235"/>
                    </a:cubicBezTo>
                    <a:cubicBezTo>
                      <a:pt x="167" y="178"/>
                      <a:pt x="160" y="204"/>
                      <a:pt x="172" y="157"/>
                    </a:cubicBezTo>
                    <a:cubicBezTo>
                      <a:pt x="166" y="106"/>
                      <a:pt x="173" y="82"/>
                      <a:pt x="133" y="56"/>
                    </a:cubicBezTo>
                    <a:cubicBezTo>
                      <a:pt x="114" y="0"/>
                      <a:pt x="56" y="24"/>
                      <a:pt x="0" y="24"/>
                    </a:cubicBez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38100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07" name="Freeform 15" descr="新聞紙"/>
              <p:cNvSpPr>
                <a:spLocks/>
              </p:cNvSpPr>
              <p:nvPr/>
            </p:nvSpPr>
            <p:spPr bwMode="auto">
              <a:xfrm>
                <a:off x="590" y="3039"/>
                <a:ext cx="298" cy="319"/>
              </a:xfrm>
              <a:custGeom>
                <a:avLst/>
                <a:gdLst/>
                <a:ahLst/>
                <a:cxnLst>
                  <a:cxn ang="0">
                    <a:pos x="95" y="343"/>
                  </a:cxn>
                  <a:cxn ang="0">
                    <a:pos x="33" y="78"/>
                  </a:cxn>
                  <a:cxn ang="0">
                    <a:pos x="49" y="0"/>
                  </a:cxn>
                  <a:cxn ang="0">
                    <a:pos x="181" y="8"/>
                  </a:cxn>
                  <a:cxn ang="0">
                    <a:pos x="298" y="39"/>
                  </a:cxn>
                </a:cxnLst>
                <a:rect l="0" t="0" r="r" b="b"/>
                <a:pathLst>
                  <a:path w="298" h="343">
                    <a:moveTo>
                      <a:pt x="95" y="343"/>
                    </a:moveTo>
                    <a:cubicBezTo>
                      <a:pt x="90" y="206"/>
                      <a:pt x="131" y="139"/>
                      <a:pt x="33" y="78"/>
                    </a:cubicBezTo>
                    <a:cubicBezTo>
                      <a:pt x="15" y="40"/>
                      <a:pt x="0" y="16"/>
                      <a:pt x="49" y="0"/>
                    </a:cubicBezTo>
                    <a:cubicBezTo>
                      <a:pt x="93" y="3"/>
                      <a:pt x="138" y="0"/>
                      <a:pt x="181" y="8"/>
                    </a:cubicBezTo>
                    <a:cubicBezTo>
                      <a:pt x="205" y="12"/>
                      <a:pt x="279" y="56"/>
                      <a:pt x="298" y="39"/>
                    </a:cubicBez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38100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1008" name="Oval 16"/>
            <p:cNvSpPr>
              <a:spLocks noChangeArrowheads="1"/>
            </p:cNvSpPr>
            <p:nvPr/>
          </p:nvSpPr>
          <p:spPr bwMode="auto">
            <a:xfrm>
              <a:off x="744" y="1100"/>
              <a:ext cx="657" cy="624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09" name="Oval 17"/>
            <p:cNvSpPr>
              <a:spLocks noChangeArrowheads="1"/>
            </p:cNvSpPr>
            <p:nvPr/>
          </p:nvSpPr>
          <p:spPr bwMode="auto">
            <a:xfrm>
              <a:off x="625" y="973"/>
              <a:ext cx="896" cy="851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0" name="Line 18"/>
            <p:cNvSpPr>
              <a:spLocks noChangeShapeType="1"/>
            </p:cNvSpPr>
            <p:nvPr/>
          </p:nvSpPr>
          <p:spPr bwMode="auto">
            <a:xfrm flipV="1">
              <a:off x="1035" y="1174"/>
              <a:ext cx="22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1" name="Text Box 19"/>
            <p:cNvSpPr txBox="1">
              <a:spLocks noChangeArrowheads="1"/>
            </p:cNvSpPr>
            <p:nvPr/>
          </p:nvSpPr>
          <p:spPr bwMode="auto">
            <a:xfrm>
              <a:off x="1172" y="1412"/>
              <a:ext cx="171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rgbClr val="006600"/>
                  </a:solidFill>
                </a:rPr>
                <a:t>r</a:t>
              </a:r>
            </a:p>
          </p:txBody>
        </p:sp>
        <p:sp>
          <p:nvSpPr>
            <p:cNvPr id="341012" name="Line 20"/>
            <p:cNvSpPr>
              <a:spLocks noChangeShapeType="1"/>
            </p:cNvSpPr>
            <p:nvPr/>
          </p:nvSpPr>
          <p:spPr bwMode="auto">
            <a:xfrm>
              <a:off x="1035" y="1400"/>
              <a:ext cx="452" cy="1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3" name="Line 21"/>
            <p:cNvSpPr>
              <a:spLocks noChangeShapeType="1"/>
            </p:cNvSpPr>
            <p:nvPr/>
          </p:nvSpPr>
          <p:spPr bwMode="auto">
            <a:xfrm flipH="1">
              <a:off x="346" y="1393"/>
              <a:ext cx="717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4" name="Text Box 22"/>
            <p:cNvSpPr txBox="1">
              <a:spLocks noChangeArrowheads="1"/>
            </p:cNvSpPr>
            <p:nvPr/>
          </p:nvSpPr>
          <p:spPr bwMode="auto">
            <a:xfrm>
              <a:off x="425" y="1321"/>
              <a:ext cx="2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R</a:t>
              </a:r>
            </a:p>
          </p:txBody>
        </p:sp>
        <p:sp>
          <p:nvSpPr>
            <p:cNvPr id="341015" name="Text Box 23"/>
            <p:cNvSpPr txBox="1">
              <a:spLocks noChangeArrowheads="1"/>
            </p:cNvSpPr>
            <p:nvPr/>
          </p:nvSpPr>
          <p:spPr bwMode="auto">
            <a:xfrm>
              <a:off x="192" y="678"/>
              <a:ext cx="44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/>
                <a:t>C</a:t>
              </a:r>
              <a:r>
                <a:rPr lang="en-US" altLang="zh-TW" sz="2400" baseline="-25000"/>
                <a:t>As</a:t>
              </a:r>
              <a:endParaRPr lang="en-US" altLang="zh-TW" sz="2400"/>
            </a:p>
          </p:txBody>
        </p:sp>
        <p:sp>
          <p:nvSpPr>
            <p:cNvPr id="341016" name="Freeform 24"/>
            <p:cNvSpPr>
              <a:spLocks/>
            </p:cNvSpPr>
            <p:nvPr/>
          </p:nvSpPr>
          <p:spPr bwMode="auto">
            <a:xfrm>
              <a:off x="566" y="900"/>
              <a:ext cx="345" cy="4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1" y="85"/>
                </a:cxn>
                <a:cxn ang="0">
                  <a:pos x="42" y="93"/>
                </a:cxn>
                <a:cxn ang="0">
                  <a:pos x="88" y="109"/>
                </a:cxn>
                <a:cxn ang="0">
                  <a:pos x="96" y="179"/>
                </a:cxn>
                <a:cxn ang="0">
                  <a:pos x="135" y="187"/>
                </a:cxn>
                <a:cxn ang="0">
                  <a:pos x="151" y="210"/>
                </a:cxn>
                <a:cxn ang="0">
                  <a:pos x="159" y="280"/>
                </a:cxn>
                <a:cxn ang="0">
                  <a:pos x="198" y="288"/>
                </a:cxn>
                <a:cxn ang="0">
                  <a:pos x="229" y="358"/>
                </a:cxn>
                <a:cxn ang="0">
                  <a:pos x="275" y="366"/>
                </a:cxn>
                <a:cxn ang="0">
                  <a:pos x="314" y="413"/>
                </a:cxn>
                <a:cxn ang="0">
                  <a:pos x="338" y="436"/>
                </a:cxn>
              </a:cxnLst>
              <a:rect l="0" t="0" r="r" b="b"/>
              <a:pathLst>
                <a:path w="345" h="436">
                  <a:moveTo>
                    <a:pt x="3" y="0"/>
                  </a:moveTo>
                  <a:cubicBezTo>
                    <a:pt x="6" y="28"/>
                    <a:pt x="0" y="59"/>
                    <a:pt x="11" y="85"/>
                  </a:cubicBezTo>
                  <a:cubicBezTo>
                    <a:pt x="15" y="95"/>
                    <a:pt x="32" y="90"/>
                    <a:pt x="42" y="93"/>
                  </a:cubicBezTo>
                  <a:cubicBezTo>
                    <a:pt x="57" y="98"/>
                    <a:pt x="88" y="109"/>
                    <a:pt x="88" y="109"/>
                  </a:cubicBezTo>
                  <a:cubicBezTo>
                    <a:pt x="91" y="132"/>
                    <a:pt x="84" y="159"/>
                    <a:pt x="96" y="179"/>
                  </a:cubicBezTo>
                  <a:cubicBezTo>
                    <a:pt x="103" y="190"/>
                    <a:pt x="123" y="180"/>
                    <a:pt x="135" y="187"/>
                  </a:cubicBezTo>
                  <a:cubicBezTo>
                    <a:pt x="143" y="192"/>
                    <a:pt x="146" y="202"/>
                    <a:pt x="151" y="210"/>
                  </a:cubicBezTo>
                  <a:cubicBezTo>
                    <a:pt x="154" y="233"/>
                    <a:pt x="147" y="260"/>
                    <a:pt x="159" y="280"/>
                  </a:cubicBezTo>
                  <a:cubicBezTo>
                    <a:pt x="166" y="291"/>
                    <a:pt x="186" y="281"/>
                    <a:pt x="198" y="288"/>
                  </a:cubicBezTo>
                  <a:cubicBezTo>
                    <a:pt x="220" y="301"/>
                    <a:pt x="204" y="354"/>
                    <a:pt x="229" y="358"/>
                  </a:cubicBezTo>
                  <a:cubicBezTo>
                    <a:pt x="244" y="361"/>
                    <a:pt x="260" y="363"/>
                    <a:pt x="275" y="366"/>
                  </a:cubicBezTo>
                  <a:cubicBezTo>
                    <a:pt x="345" y="433"/>
                    <a:pt x="260" y="348"/>
                    <a:pt x="314" y="413"/>
                  </a:cubicBezTo>
                  <a:cubicBezTo>
                    <a:pt x="321" y="422"/>
                    <a:pt x="338" y="436"/>
                    <a:pt x="338" y="436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Review: Diffusion &amp; </a:t>
            </a:r>
            <a:r>
              <a:rPr lang="en-US" sz="3600" dirty="0" err="1" smtClean="0">
                <a:solidFill>
                  <a:schemeClr val="tx1"/>
                </a:solidFill>
              </a:rPr>
              <a:t>Rxn</a:t>
            </a:r>
            <a:r>
              <a:rPr lang="en-US" sz="3600" dirty="0" smtClean="0">
                <a:solidFill>
                  <a:schemeClr val="tx1"/>
                </a:solidFill>
              </a:rPr>
              <a:t> in Spherical Catalyst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928944" y="2028671"/>
            <a:ext cx="614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solidFill>
                  <a:srgbClr val="006600"/>
                </a:solidFill>
              </a:rPr>
              <a:t>r+</a:t>
            </a:r>
            <a:r>
              <a:rPr lang="en-US" altLang="zh-TW" dirty="0" err="1" smtClean="0">
                <a:solidFill>
                  <a:srgbClr val="006600"/>
                </a:solidFill>
                <a:latin typeface="Symbol" pitchFamily="18" charset="2"/>
              </a:rPr>
              <a:t>D</a:t>
            </a:r>
            <a:r>
              <a:rPr lang="en-US" altLang="zh-TW" dirty="0" err="1" smtClean="0">
                <a:solidFill>
                  <a:srgbClr val="006600"/>
                </a:solidFill>
              </a:rPr>
              <a:t>r</a:t>
            </a:r>
            <a:endParaRPr lang="en-US" altLang="zh-TW" dirty="0">
              <a:solidFill>
                <a:srgbClr val="0066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95600" y="2095639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System at steady state, so EMCD: W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= -W</a:t>
            </a:r>
            <a:r>
              <a:rPr lang="en-US" sz="2000" baseline="-25000" dirty="0" smtClean="0"/>
              <a:t>A </a:t>
            </a:r>
            <a:r>
              <a:rPr lang="en-US" sz="2000" dirty="0" smtClean="0"/>
              <a:t>(otherwise A or B would accumulate)</a:t>
            </a: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>
            <p:extLst/>
          </p:nvPr>
        </p:nvGraphicFramePr>
        <p:xfrm>
          <a:off x="3716338" y="2955925"/>
          <a:ext cx="29511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7" name="Equation" r:id="rId4" imgW="3149280" imgH="622080" progId="Equation.DSMT4">
                  <p:embed/>
                </p:oleObj>
              </mc:Choice>
              <mc:Fallback>
                <p:oleObj name="Equation" r:id="rId4" imgW="31492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2955925"/>
                        <a:ext cx="29511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5"/>
          <p:cNvGraphicFramePr>
            <a:graphicFrameLocks noChangeAspect="1"/>
          </p:cNvGraphicFramePr>
          <p:nvPr>
            <p:extLst/>
          </p:nvPr>
        </p:nvGraphicFramePr>
        <p:xfrm>
          <a:off x="3568700" y="1104900"/>
          <a:ext cx="431641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8" name="Equation" r:id="rId6" imgW="4203360" imgH="799920" progId="Equation.DSMT4">
                  <p:embed/>
                </p:oleObj>
              </mc:Choice>
              <mc:Fallback>
                <p:oleObj name="Equation" r:id="rId6" imgW="420336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1104900"/>
                        <a:ext cx="4316413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23876" y="3810000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Rate law:</a:t>
            </a: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/>
          </p:nvPr>
        </p:nvGraphicFramePr>
        <p:xfrm>
          <a:off x="68263" y="4184650"/>
          <a:ext cx="5969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9" name="Equation" r:id="rId8" imgW="5968800" imgH="711000" progId="Equation.DSMT4">
                  <p:embed/>
                </p:oleObj>
              </mc:Choice>
              <mc:Fallback>
                <p:oleObj name="Equation" r:id="rId8" imgW="5968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" y="4184650"/>
                        <a:ext cx="5969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/>
          </p:nvPr>
        </p:nvGraphicFramePr>
        <p:xfrm>
          <a:off x="6119876" y="4235510"/>
          <a:ext cx="3022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0" name="Equation" r:id="rId10" imgW="3022560" imgH="660240" progId="Equation.DSMT4">
                  <p:embed/>
                </p:oleObj>
              </mc:Choice>
              <mc:Fallback>
                <p:oleObj name="Equation" r:id="rId10" imgW="30225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76" y="4235510"/>
                        <a:ext cx="30226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23876" y="544103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Insert diffusion </a:t>
            </a:r>
            <a:r>
              <a:rPr lang="en-US" dirty="0" err="1" smtClean="0">
                <a:solidFill>
                  <a:srgbClr val="0000FF"/>
                </a:solidFill>
              </a:rPr>
              <a:t>eq</a:t>
            </a:r>
            <a:r>
              <a:rPr lang="en-US" dirty="0" smtClean="0">
                <a:solidFill>
                  <a:srgbClr val="0000FF"/>
                </a:solidFill>
              </a:rPr>
              <a:t> &amp; rate </a:t>
            </a:r>
            <a:r>
              <a:rPr lang="en-US" dirty="0" err="1" smtClean="0">
                <a:solidFill>
                  <a:srgbClr val="0000FF"/>
                </a:solidFill>
              </a:rPr>
              <a:t>eq</a:t>
            </a:r>
            <a:r>
              <a:rPr lang="en-US" dirty="0" smtClean="0">
                <a:solidFill>
                  <a:srgbClr val="0000FF"/>
                </a:solidFill>
              </a:rPr>
              <a:t> into BMB:</a:t>
            </a: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/>
          </p:nvPr>
        </p:nvGraphicFramePr>
        <p:xfrm>
          <a:off x="2246313" y="5429250"/>
          <a:ext cx="4165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name="Equation" r:id="rId12" imgW="4165560" imgH="685800" progId="Equation.DSMT4">
                  <p:embed/>
                </p:oleObj>
              </mc:Choice>
              <mc:Fallback>
                <p:oleObj name="Equation" r:id="rId12" imgW="41655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5429250"/>
                        <a:ext cx="4165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6424676" y="543067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Solve for C</a:t>
            </a:r>
            <a:r>
              <a:rPr lang="en-US" baseline="-25000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(r) &amp; get </a:t>
            </a:r>
            <a:r>
              <a:rPr lang="en-US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Ar</a:t>
            </a:r>
            <a:r>
              <a:rPr lang="en-US" dirty="0" smtClean="0">
                <a:solidFill>
                  <a:srgbClr val="0000FF"/>
                </a:solidFill>
              </a:rPr>
              <a:t>(r) from diffusion </a:t>
            </a:r>
            <a:r>
              <a:rPr lang="en-US" dirty="0" err="1" smtClean="0">
                <a:solidFill>
                  <a:srgbClr val="0000FF"/>
                </a:solidFill>
              </a:rPr>
              <a:t>eq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6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3962400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internal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diffusion?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01271" y="1450041"/>
            <a:ext cx="457200" cy="2465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 smtClean="0">
                <a:solidFill>
                  <a:srgbClr val="FF0000"/>
                </a:solidFill>
              </a:rPr>
              <a:t>T = 400K, </a:t>
            </a:r>
            <a:r>
              <a:rPr lang="en-US" u="sng" dirty="0" err="1" smtClean="0">
                <a:solidFill>
                  <a:srgbClr val="FF0000"/>
                </a:solidFill>
              </a:rPr>
              <a:t>d</a:t>
            </a:r>
            <a:r>
              <a:rPr lang="en-US" u="sng" baseline="-25000" dirty="0" err="1" smtClean="0">
                <a:solidFill>
                  <a:srgbClr val="FF0000"/>
                </a:solidFill>
              </a:rPr>
              <a:t>p</a:t>
            </a:r>
            <a:r>
              <a:rPr lang="en-US" u="sng" dirty="0" smtClean="0">
                <a:solidFill>
                  <a:srgbClr val="FF0000"/>
                </a:solidFill>
              </a:rPr>
              <a:t>= 0.6 cm</a:t>
            </a:r>
            <a:r>
              <a:rPr lang="en-US" dirty="0" smtClean="0">
                <a:solidFill>
                  <a:srgbClr val="FF0000"/>
                </a:solidFill>
              </a:rPr>
              <a:t> &amp; F</a:t>
            </a:r>
            <a:r>
              <a:rPr lang="en-US" baseline="-25000" dirty="0" smtClean="0">
                <a:solidFill>
                  <a:srgbClr val="FF0000"/>
                </a:solidFill>
              </a:rPr>
              <a:t>T0</a:t>
            </a:r>
            <a:r>
              <a:rPr lang="en-US" dirty="0" smtClean="0">
                <a:solidFill>
                  <a:srgbClr val="FF0000"/>
                </a:solidFill>
              </a:rPr>
              <a:t>= 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 </a:t>
            </a:r>
            <a:r>
              <a:rPr lang="en-US" dirty="0" smtClean="0"/>
              <a:t>has a lower rate than the trial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u="sng" dirty="0" err="1">
                <a:solidFill>
                  <a:srgbClr val="FF0000"/>
                </a:solidFill>
              </a:rPr>
              <a:t>d</a:t>
            </a:r>
            <a:r>
              <a:rPr lang="en-US" u="sng" baseline="-25000" dirty="0" err="1">
                <a:solidFill>
                  <a:srgbClr val="FF0000"/>
                </a:solidFill>
              </a:rPr>
              <a:t>p</a:t>
            </a:r>
            <a:r>
              <a:rPr lang="en-US" u="sng" dirty="0">
                <a:solidFill>
                  <a:srgbClr val="FF0000"/>
                </a:solidFill>
              </a:rPr>
              <a:t>= </a:t>
            </a:r>
            <a:r>
              <a:rPr lang="en-US" u="sng" dirty="0" smtClean="0">
                <a:solidFill>
                  <a:srgbClr val="FF0000"/>
                </a:solidFill>
              </a:rPr>
              <a:t>0.2 </a:t>
            </a:r>
            <a:r>
              <a:rPr lang="en-US" u="sng" dirty="0">
                <a:solidFill>
                  <a:srgbClr val="FF0000"/>
                </a:solidFill>
              </a:rPr>
              <a:t>cm</a:t>
            </a:r>
            <a:r>
              <a:rPr lang="en-US" dirty="0">
                <a:solidFill>
                  <a:srgbClr val="FF0000"/>
                </a:solidFill>
              </a:rPr>
              <a:t> &amp; 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86000" y="1066800"/>
            <a:ext cx="39624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</a:t>
            </a:r>
            <a:r>
              <a:rPr lang="en-US" dirty="0" smtClean="0">
                <a:cs typeface="Arial"/>
              </a:rPr>
              <a:t>internal </a:t>
            </a:r>
            <a:r>
              <a:rPr lang="en-US" dirty="0">
                <a:cs typeface="Arial"/>
              </a:rPr>
              <a:t>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0.6 </a:t>
            </a:r>
            <a:r>
              <a:rPr lang="en-US" dirty="0">
                <a:solidFill>
                  <a:srgbClr val="FF0000"/>
                </a:solidFill>
              </a:rPr>
              <a:t>cm &amp; 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3500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/h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351" y="191410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56" y="169657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880" y="4438471"/>
            <a:ext cx="890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Internal </a:t>
            </a:r>
            <a:r>
              <a:rPr lang="en-US" dirty="0">
                <a:solidFill>
                  <a:srgbClr val="7030A0"/>
                </a:solidFill>
              </a:rPr>
              <a:t>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decreasing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T. If the rate increases when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baseline="-25000" dirty="0" err="1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decreases but does not change with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baseline="-25000" dirty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larger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is limited by internal diffusion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40018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internal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diffusion?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038600" y="1382806"/>
            <a:ext cx="457200" cy="24653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 smtClean="0">
                <a:solidFill>
                  <a:srgbClr val="0000FF"/>
                </a:solidFill>
              </a:rPr>
              <a:t>T = 400K, </a:t>
            </a:r>
            <a:r>
              <a:rPr lang="en-US" u="sng" dirty="0" err="1" smtClean="0">
                <a:solidFill>
                  <a:srgbClr val="0000FF"/>
                </a:solidFill>
              </a:rPr>
              <a:t>d</a:t>
            </a:r>
            <a:r>
              <a:rPr lang="en-US" u="sng" baseline="-25000" dirty="0" err="1" smtClean="0">
                <a:solidFill>
                  <a:srgbClr val="0000FF"/>
                </a:solidFill>
              </a:rPr>
              <a:t>p</a:t>
            </a:r>
            <a:r>
              <a:rPr lang="en-US" u="sng" dirty="0" smtClean="0">
                <a:solidFill>
                  <a:srgbClr val="0000FF"/>
                </a:solidFill>
              </a:rPr>
              <a:t>= 0.6 cm</a:t>
            </a:r>
            <a:r>
              <a:rPr lang="en-US" dirty="0" smtClean="0">
                <a:solidFill>
                  <a:srgbClr val="0000FF"/>
                </a:solidFill>
              </a:rPr>
              <a:t> &amp; F</a:t>
            </a:r>
            <a:r>
              <a:rPr lang="en-US" baseline="-25000" dirty="0" smtClean="0">
                <a:solidFill>
                  <a:srgbClr val="0000FF"/>
                </a:solidFill>
              </a:rPr>
              <a:t>T0</a:t>
            </a:r>
            <a:r>
              <a:rPr lang="en-US" dirty="0" smtClean="0">
                <a:solidFill>
                  <a:srgbClr val="0000FF"/>
                </a:solidFill>
              </a:rPr>
              <a:t>= 4000 </a:t>
            </a:r>
            <a:r>
              <a:rPr lang="en-US" dirty="0" err="1" smtClean="0">
                <a:solidFill>
                  <a:srgbClr val="0000FF"/>
                </a:solidFill>
              </a:rPr>
              <a:t>mol</a:t>
            </a:r>
            <a:r>
              <a:rPr lang="en-US" dirty="0" smtClean="0">
                <a:solidFill>
                  <a:srgbClr val="0000FF"/>
                </a:solidFill>
              </a:rPr>
              <a:t>/h </a:t>
            </a:r>
            <a:r>
              <a:rPr lang="en-US" dirty="0" smtClean="0"/>
              <a:t>has a lower rate than the trial </a:t>
            </a:r>
            <a:r>
              <a:rPr lang="en-US" dirty="0"/>
              <a:t>with </a:t>
            </a:r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u="sng" dirty="0" err="1">
                <a:solidFill>
                  <a:srgbClr val="0000FF"/>
                </a:solidFill>
              </a:rPr>
              <a:t>d</a:t>
            </a:r>
            <a:r>
              <a:rPr lang="en-US" u="sng" baseline="-25000" dirty="0" err="1">
                <a:solidFill>
                  <a:srgbClr val="0000FF"/>
                </a:solidFill>
              </a:rPr>
              <a:t>p</a:t>
            </a:r>
            <a:r>
              <a:rPr lang="en-US" u="sng" dirty="0">
                <a:solidFill>
                  <a:srgbClr val="0000FF"/>
                </a:solidFill>
              </a:rPr>
              <a:t>= </a:t>
            </a:r>
            <a:r>
              <a:rPr lang="en-US" u="sng" dirty="0" smtClean="0">
                <a:solidFill>
                  <a:srgbClr val="0000FF"/>
                </a:solidFill>
              </a:rPr>
              <a:t>0.2 </a:t>
            </a:r>
            <a:r>
              <a:rPr lang="en-US" u="sng" dirty="0">
                <a:solidFill>
                  <a:srgbClr val="0000FF"/>
                </a:solidFill>
              </a:rPr>
              <a:t>cm</a:t>
            </a:r>
            <a:r>
              <a:rPr lang="en-US" dirty="0">
                <a:solidFill>
                  <a:srgbClr val="0000FF"/>
                </a:solidFill>
              </a:rPr>
              <a:t> &amp; F</a:t>
            </a:r>
            <a:r>
              <a:rPr lang="en-US" baseline="-25000" dirty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 smtClean="0">
                <a:solidFill>
                  <a:srgbClr val="0000FF"/>
                </a:solidFill>
              </a:rPr>
              <a:t>mol</a:t>
            </a:r>
            <a:r>
              <a:rPr lang="en-US" dirty="0" smtClean="0">
                <a:solidFill>
                  <a:srgbClr val="0000FF"/>
                </a:solidFill>
              </a:rPr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86000" y="1066800"/>
            <a:ext cx="396240" cy="2286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</a:t>
            </a:r>
            <a:r>
              <a:rPr lang="en-US" dirty="0" smtClean="0">
                <a:cs typeface="Arial"/>
              </a:rPr>
              <a:t>internal </a:t>
            </a:r>
            <a:r>
              <a:rPr lang="en-US" dirty="0">
                <a:cs typeface="Arial"/>
              </a:rPr>
              <a:t>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0.6 </a:t>
            </a:r>
            <a:r>
              <a:rPr lang="en-US" dirty="0">
                <a:solidFill>
                  <a:srgbClr val="0000FF"/>
                </a:solidFill>
              </a:rPr>
              <a:t>cm &amp; F</a:t>
            </a:r>
            <a:r>
              <a:rPr lang="en-US" baseline="-25000" dirty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>
                <a:solidFill>
                  <a:srgbClr val="0000FF"/>
                </a:solidFill>
              </a:rPr>
              <a:t>mol</a:t>
            </a:r>
            <a:r>
              <a:rPr lang="en-US" dirty="0">
                <a:solidFill>
                  <a:srgbClr val="0000FF"/>
                </a:solidFill>
              </a:rPr>
              <a:t>/h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351" y="191410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56" y="169657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880" y="4495800"/>
            <a:ext cx="890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Internal </a:t>
            </a:r>
            <a:r>
              <a:rPr lang="en-US" dirty="0">
                <a:solidFill>
                  <a:srgbClr val="7030A0"/>
                </a:solidFill>
              </a:rPr>
              <a:t>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decreasing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T. If the rate increases when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baseline="-25000" dirty="0" err="1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decreases but does not change with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baseline="-25000" dirty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larger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is limited by internal diffusion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4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3962400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internal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diffusion?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28800" y="1013012"/>
            <a:ext cx="457200" cy="2465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 smtClean="0">
                <a:solidFill>
                  <a:srgbClr val="FF0000"/>
                </a:solidFill>
              </a:rPr>
              <a:t>T = 400K, </a:t>
            </a:r>
            <a:r>
              <a:rPr lang="en-US" u="sng" dirty="0" err="1" smtClean="0">
                <a:solidFill>
                  <a:srgbClr val="FF0000"/>
                </a:solidFill>
              </a:rPr>
              <a:t>d</a:t>
            </a:r>
            <a:r>
              <a:rPr lang="en-US" u="sng" baseline="-25000" dirty="0" err="1" smtClean="0">
                <a:solidFill>
                  <a:srgbClr val="FF0000"/>
                </a:solidFill>
              </a:rPr>
              <a:t>p</a:t>
            </a:r>
            <a:r>
              <a:rPr lang="en-US" u="sng" dirty="0" smtClean="0">
                <a:solidFill>
                  <a:srgbClr val="FF0000"/>
                </a:solidFill>
              </a:rPr>
              <a:t>= 0.2 cm</a:t>
            </a:r>
            <a:r>
              <a:rPr lang="en-US" dirty="0" smtClean="0">
                <a:solidFill>
                  <a:srgbClr val="FF0000"/>
                </a:solidFill>
              </a:rPr>
              <a:t> &amp; F</a:t>
            </a:r>
            <a:r>
              <a:rPr lang="en-US" baseline="-25000" dirty="0" smtClean="0">
                <a:solidFill>
                  <a:srgbClr val="FF0000"/>
                </a:solidFill>
              </a:rPr>
              <a:t>T0</a:t>
            </a:r>
            <a:r>
              <a:rPr lang="en-US" dirty="0" smtClean="0">
                <a:solidFill>
                  <a:srgbClr val="FF0000"/>
                </a:solidFill>
              </a:rPr>
              <a:t>= 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 </a:t>
            </a:r>
            <a:r>
              <a:rPr lang="en-US" dirty="0" smtClean="0"/>
              <a:t>has a lower rate than the trial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u="sng" dirty="0" err="1">
                <a:solidFill>
                  <a:srgbClr val="FF0000"/>
                </a:solidFill>
              </a:rPr>
              <a:t>d</a:t>
            </a:r>
            <a:r>
              <a:rPr lang="en-US" u="sng" baseline="-25000" dirty="0" err="1">
                <a:solidFill>
                  <a:srgbClr val="FF0000"/>
                </a:solidFill>
              </a:rPr>
              <a:t>p</a:t>
            </a:r>
            <a:r>
              <a:rPr lang="en-US" u="sng" dirty="0">
                <a:solidFill>
                  <a:srgbClr val="FF0000"/>
                </a:solidFill>
              </a:rPr>
              <a:t>= </a:t>
            </a:r>
            <a:r>
              <a:rPr lang="en-US" u="sng" dirty="0" smtClean="0">
                <a:solidFill>
                  <a:srgbClr val="FF0000"/>
                </a:solidFill>
              </a:rPr>
              <a:t>0.1 </a:t>
            </a:r>
            <a:r>
              <a:rPr lang="en-US" u="sng" dirty="0">
                <a:solidFill>
                  <a:srgbClr val="FF0000"/>
                </a:solidFill>
              </a:rPr>
              <a:t>cm</a:t>
            </a:r>
            <a:r>
              <a:rPr lang="en-US" dirty="0">
                <a:solidFill>
                  <a:srgbClr val="FF0000"/>
                </a:solidFill>
              </a:rPr>
              <a:t> &amp; 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304826" y="1181100"/>
            <a:ext cx="39624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</a:t>
            </a:r>
            <a:r>
              <a:rPr lang="en-US" dirty="0" smtClean="0">
                <a:cs typeface="Arial"/>
              </a:rPr>
              <a:t>internal </a:t>
            </a:r>
            <a:r>
              <a:rPr lang="en-US" dirty="0">
                <a:cs typeface="Arial"/>
              </a:rPr>
              <a:t>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0.2 cm &amp; 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3500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/h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351" y="191410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56" y="169657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7703" y="1358017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" y="4495800"/>
            <a:ext cx="890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Internal </a:t>
            </a:r>
            <a:r>
              <a:rPr lang="en-US" dirty="0">
                <a:solidFill>
                  <a:srgbClr val="7030A0"/>
                </a:solidFill>
              </a:rPr>
              <a:t>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decreasing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T. If the rate increases when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baseline="-25000" dirty="0" err="1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decreases but does not change with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baseline="-25000" dirty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larger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is limited by internal diffusion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3962400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internal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diffusion?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28800" y="1013012"/>
            <a:ext cx="457200" cy="24653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 smtClean="0">
                <a:solidFill>
                  <a:srgbClr val="0000FF"/>
                </a:solidFill>
              </a:rPr>
              <a:t>T = 400K, </a:t>
            </a:r>
            <a:r>
              <a:rPr lang="en-US" u="sng" dirty="0" err="1" smtClean="0">
                <a:solidFill>
                  <a:srgbClr val="0000FF"/>
                </a:solidFill>
              </a:rPr>
              <a:t>d</a:t>
            </a:r>
            <a:r>
              <a:rPr lang="en-US" u="sng" baseline="-25000" dirty="0" err="1" smtClean="0">
                <a:solidFill>
                  <a:srgbClr val="0000FF"/>
                </a:solidFill>
              </a:rPr>
              <a:t>p</a:t>
            </a:r>
            <a:r>
              <a:rPr lang="en-US" u="sng" dirty="0" smtClean="0">
                <a:solidFill>
                  <a:srgbClr val="0000FF"/>
                </a:solidFill>
              </a:rPr>
              <a:t>= 0.2 cm</a:t>
            </a:r>
            <a:r>
              <a:rPr lang="en-US" dirty="0" smtClean="0">
                <a:solidFill>
                  <a:srgbClr val="0000FF"/>
                </a:solidFill>
              </a:rPr>
              <a:t> &amp; F</a:t>
            </a:r>
            <a:r>
              <a:rPr lang="en-US" baseline="-25000" dirty="0" smtClean="0">
                <a:solidFill>
                  <a:srgbClr val="0000FF"/>
                </a:solidFill>
              </a:rPr>
              <a:t>T0</a:t>
            </a:r>
            <a:r>
              <a:rPr lang="en-US" dirty="0" smtClean="0">
                <a:solidFill>
                  <a:srgbClr val="0000FF"/>
                </a:solidFill>
              </a:rPr>
              <a:t>= 4000 </a:t>
            </a:r>
            <a:r>
              <a:rPr lang="en-US" dirty="0" err="1" smtClean="0">
                <a:solidFill>
                  <a:srgbClr val="0000FF"/>
                </a:solidFill>
              </a:rPr>
              <a:t>mol</a:t>
            </a:r>
            <a:r>
              <a:rPr lang="en-US" dirty="0" smtClean="0">
                <a:solidFill>
                  <a:srgbClr val="0000FF"/>
                </a:solidFill>
              </a:rPr>
              <a:t>/h </a:t>
            </a:r>
            <a:r>
              <a:rPr lang="en-US" dirty="0" smtClean="0"/>
              <a:t>has a lower rate than the trial </a:t>
            </a:r>
            <a:r>
              <a:rPr lang="en-US" dirty="0"/>
              <a:t>with </a:t>
            </a:r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u="sng" dirty="0" err="1">
                <a:solidFill>
                  <a:srgbClr val="0000FF"/>
                </a:solidFill>
              </a:rPr>
              <a:t>d</a:t>
            </a:r>
            <a:r>
              <a:rPr lang="en-US" u="sng" baseline="-25000" dirty="0" err="1">
                <a:solidFill>
                  <a:srgbClr val="0000FF"/>
                </a:solidFill>
              </a:rPr>
              <a:t>p</a:t>
            </a:r>
            <a:r>
              <a:rPr lang="en-US" u="sng" dirty="0">
                <a:solidFill>
                  <a:srgbClr val="0000FF"/>
                </a:solidFill>
              </a:rPr>
              <a:t>= </a:t>
            </a:r>
            <a:r>
              <a:rPr lang="en-US" u="sng" dirty="0" smtClean="0">
                <a:solidFill>
                  <a:srgbClr val="0000FF"/>
                </a:solidFill>
              </a:rPr>
              <a:t>0.1 </a:t>
            </a:r>
            <a:r>
              <a:rPr lang="en-US" u="sng" dirty="0">
                <a:solidFill>
                  <a:srgbClr val="0000FF"/>
                </a:solidFill>
              </a:rPr>
              <a:t>cm</a:t>
            </a:r>
            <a:r>
              <a:rPr lang="en-US" dirty="0">
                <a:solidFill>
                  <a:srgbClr val="0000FF"/>
                </a:solidFill>
              </a:rPr>
              <a:t> &amp; F</a:t>
            </a:r>
            <a:r>
              <a:rPr lang="en-US" baseline="-25000" dirty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 smtClean="0">
                <a:solidFill>
                  <a:srgbClr val="0000FF"/>
                </a:solidFill>
              </a:rPr>
              <a:t>mol</a:t>
            </a:r>
            <a:r>
              <a:rPr lang="en-US" dirty="0" smtClean="0">
                <a:solidFill>
                  <a:srgbClr val="0000FF"/>
                </a:solidFill>
              </a:rPr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300826" y="1071283"/>
            <a:ext cx="396240" cy="2286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</a:t>
            </a:r>
            <a:r>
              <a:rPr lang="en-US" dirty="0" smtClean="0">
                <a:cs typeface="Arial"/>
              </a:rPr>
              <a:t>internal </a:t>
            </a:r>
            <a:r>
              <a:rPr lang="en-US" dirty="0">
                <a:cs typeface="Arial"/>
              </a:rPr>
              <a:t>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0.2 </a:t>
            </a:r>
            <a:r>
              <a:rPr lang="en-US" dirty="0">
                <a:solidFill>
                  <a:srgbClr val="0000FF"/>
                </a:solidFill>
              </a:rPr>
              <a:t>cm &amp; F</a:t>
            </a:r>
            <a:r>
              <a:rPr lang="en-US" baseline="-25000" dirty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>
                <a:solidFill>
                  <a:srgbClr val="0000FF"/>
                </a:solidFill>
              </a:rPr>
              <a:t>mol</a:t>
            </a:r>
            <a:r>
              <a:rPr lang="en-US" dirty="0">
                <a:solidFill>
                  <a:srgbClr val="0000FF"/>
                </a:solidFill>
              </a:rPr>
              <a:t>/h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351" y="191410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56" y="169657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1810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3214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" y="4495800"/>
            <a:ext cx="890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Internal </a:t>
            </a:r>
            <a:r>
              <a:rPr lang="en-US" dirty="0">
                <a:solidFill>
                  <a:srgbClr val="7030A0"/>
                </a:solidFill>
              </a:rPr>
              <a:t>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decreasing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T. If the rate increases when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baseline="-25000" dirty="0" err="1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decreases but does not change with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baseline="-25000" dirty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larger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is limited by internal diffusion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0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3962400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internal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diffusion?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24000" y="1376083"/>
            <a:ext cx="0" cy="365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 smtClean="0">
                <a:solidFill>
                  <a:srgbClr val="FF0000"/>
                </a:solidFill>
              </a:rPr>
              <a:t>T = 400K, </a:t>
            </a:r>
            <a:r>
              <a:rPr lang="en-US" u="sng" dirty="0" err="1" smtClean="0">
                <a:solidFill>
                  <a:srgbClr val="FF0000"/>
                </a:solidFill>
              </a:rPr>
              <a:t>d</a:t>
            </a:r>
            <a:r>
              <a:rPr lang="en-US" u="sng" baseline="-25000" dirty="0" err="1" smtClean="0">
                <a:solidFill>
                  <a:srgbClr val="FF0000"/>
                </a:solidFill>
              </a:rPr>
              <a:t>p</a:t>
            </a:r>
            <a:r>
              <a:rPr lang="en-US" u="sng" dirty="0" smtClean="0">
                <a:solidFill>
                  <a:srgbClr val="FF0000"/>
                </a:solidFill>
              </a:rPr>
              <a:t>= 0.1 cm</a:t>
            </a:r>
            <a:r>
              <a:rPr lang="en-US" dirty="0" smtClean="0">
                <a:solidFill>
                  <a:srgbClr val="FF0000"/>
                </a:solidFill>
              </a:rPr>
              <a:t> &amp; F</a:t>
            </a:r>
            <a:r>
              <a:rPr lang="en-US" baseline="-25000" dirty="0" smtClean="0">
                <a:solidFill>
                  <a:srgbClr val="FF0000"/>
                </a:solidFill>
              </a:rPr>
              <a:t>T0</a:t>
            </a:r>
            <a:r>
              <a:rPr lang="en-US" dirty="0" smtClean="0">
                <a:solidFill>
                  <a:srgbClr val="FF0000"/>
                </a:solidFill>
              </a:rPr>
              <a:t>= 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has the SAME rate as the trial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u="sng" dirty="0" err="1">
                <a:solidFill>
                  <a:srgbClr val="FF0000"/>
                </a:solidFill>
              </a:rPr>
              <a:t>d</a:t>
            </a:r>
            <a:r>
              <a:rPr lang="en-US" u="sng" baseline="-25000" dirty="0" err="1">
                <a:solidFill>
                  <a:srgbClr val="FF0000"/>
                </a:solidFill>
              </a:rPr>
              <a:t>p</a:t>
            </a:r>
            <a:r>
              <a:rPr lang="en-US" u="sng" dirty="0">
                <a:solidFill>
                  <a:srgbClr val="FF0000"/>
                </a:solidFill>
              </a:rPr>
              <a:t>= </a:t>
            </a:r>
            <a:r>
              <a:rPr lang="en-US" u="sng" dirty="0" smtClean="0">
                <a:solidFill>
                  <a:srgbClr val="FF0000"/>
                </a:solidFill>
              </a:rPr>
              <a:t>0.05 </a:t>
            </a:r>
            <a:r>
              <a:rPr lang="en-US" u="sng" dirty="0">
                <a:solidFill>
                  <a:srgbClr val="FF0000"/>
                </a:solidFill>
              </a:rPr>
              <a:t>cm</a:t>
            </a:r>
            <a:r>
              <a:rPr lang="en-US" dirty="0">
                <a:solidFill>
                  <a:srgbClr val="FF0000"/>
                </a:solidFill>
              </a:rPr>
              <a:t> &amp; 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33499" y="1376083"/>
            <a:ext cx="0" cy="365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</a:t>
            </a:r>
            <a:r>
              <a:rPr lang="en-US" dirty="0" smtClean="0">
                <a:cs typeface="Arial"/>
              </a:rPr>
              <a:t>internal </a:t>
            </a:r>
            <a:r>
              <a:rPr lang="en-US" dirty="0">
                <a:cs typeface="Arial"/>
              </a:rPr>
              <a:t>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0.2 </a:t>
            </a:r>
            <a:r>
              <a:rPr lang="en-US" dirty="0">
                <a:solidFill>
                  <a:srgbClr val="0000FF"/>
                </a:solidFill>
              </a:rPr>
              <a:t>cm &amp; F</a:t>
            </a:r>
            <a:r>
              <a:rPr lang="en-US" baseline="-25000" dirty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>
                <a:solidFill>
                  <a:srgbClr val="0000FF"/>
                </a:solidFill>
              </a:rPr>
              <a:t>mol</a:t>
            </a:r>
            <a:r>
              <a:rPr lang="en-US" dirty="0">
                <a:solidFill>
                  <a:srgbClr val="0000FF"/>
                </a:solidFill>
              </a:rPr>
              <a:t>/h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351" y="191410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56" y="169657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1810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3214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" y="6208931"/>
            <a:ext cx="906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Arial"/>
              </a:rPr>
              <a:t>Rate is </a:t>
            </a:r>
            <a:r>
              <a:rPr lang="en-US" b="1" dirty="0" smtClean="0">
                <a:cs typeface="Arial"/>
              </a:rPr>
              <a:t>NOT</a:t>
            </a:r>
            <a:r>
              <a:rPr lang="en-US" dirty="0" smtClean="0">
                <a:cs typeface="Arial"/>
              </a:rPr>
              <a:t> limited </a:t>
            </a:r>
            <a:r>
              <a:rPr lang="en-US" dirty="0">
                <a:cs typeface="Arial"/>
              </a:rPr>
              <a:t>by </a:t>
            </a:r>
            <a:r>
              <a:rPr lang="en-US" dirty="0" smtClean="0">
                <a:cs typeface="Arial"/>
              </a:rPr>
              <a:t>internal </a:t>
            </a:r>
            <a:r>
              <a:rPr lang="en-US" dirty="0">
                <a:cs typeface="Arial"/>
              </a:rPr>
              <a:t>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0.1 </a:t>
            </a:r>
            <a:r>
              <a:rPr lang="en-US" dirty="0">
                <a:solidFill>
                  <a:srgbClr val="FF0000"/>
                </a:solidFill>
              </a:rPr>
              <a:t>cm </a:t>
            </a:r>
            <a:r>
              <a:rPr lang="en-US" dirty="0"/>
              <a:t>&amp;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 </a:t>
            </a:r>
            <a:r>
              <a:rPr lang="en-US" dirty="0" smtClean="0"/>
              <a:t>or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0.05 cm &amp; F</a:t>
            </a:r>
            <a:r>
              <a:rPr lang="en-US" baseline="-25000" dirty="0" smtClean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3500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/h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" y="4495800"/>
            <a:ext cx="890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Internal </a:t>
            </a:r>
            <a:r>
              <a:rPr lang="en-US" dirty="0">
                <a:solidFill>
                  <a:srgbClr val="7030A0"/>
                </a:solidFill>
              </a:rPr>
              <a:t>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decreasing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T. If the rate increases when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baseline="-25000" dirty="0" err="1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decreases but does not change with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baseline="-25000" dirty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larger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is limited by internal diffusion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1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3962400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internal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diffusion?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351" y="191410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56" y="169657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1810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3214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all remaining trials, decreasing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 does not increase the reaction rate, so no other trial conditions are internal diffusion limited. </a:t>
            </a:r>
            <a:endParaRPr lang="en-US" u="sng" dirty="0" smtClean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" y="4495800"/>
            <a:ext cx="890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Internal </a:t>
            </a:r>
            <a:r>
              <a:rPr lang="en-US" dirty="0">
                <a:solidFill>
                  <a:srgbClr val="7030A0"/>
                </a:solidFill>
              </a:rPr>
              <a:t>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decreasing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T. If the rate increases when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baseline="-25000" dirty="0" err="1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decreases but does not change with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baseline="-25000" dirty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larger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is limited by internal diffusion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2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40780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the surface reaction?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" y="4684060"/>
            <a:ext cx="890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The surface reaction limits the reaction rate when the observed </a:t>
            </a:r>
            <a:r>
              <a:rPr lang="en-US" dirty="0" err="1">
                <a:solidFill>
                  <a:srgbClr val="7030A0"/>
                </a:solidFill>
              </a:rPr>
              <a:t>rxn</a:t>
            </a:r>
            <a:r>
              <a:rPr lang="en-US" dirty="0">
                <a:solidFill>
                  <a:srgbClr val="7030A0"/>
                </a:solidFill>
              </a:rPr>
              <a:t> rate increases when we increase T, but it does not </a:t>
            </a:r>
            <a:r>
              <a:rPr lang="en-US" dirty="0" smtClean="0">
                <a:solidFill>
                  <a:srgbClr val="7030A0"/>
                </a:solidFill>
              </a:rPr>
              <a:t>increase when </a:t>
            </a:r>
            <a:r>
              <a:rPr lang="en-US" dirty="0">
                <a:solidFill>
                  <a:srgbClr val="7030A0"/>
                </a:solidFill>
              </a:rPr>
              <a:t>we decrease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baseline="-25000" dirty="0" err="1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7030A0"/>
                </a:solidFill>
              </a:rPr>
              <a:t> or increase F</a:t>
            </a:r>
            <a:r>
              <a:rPr lang="en-US" baseline="-25000" dirty="0">
                <a:solidFill>
                  <a:srgbClr val="7030A0"/>
                </a:solidFill>
              </a:rPr>
              <a:t>T0</a:t>
            </a:r>
            <a:r>
              <a:rPr lang="en-US" dirty="0">
                <a:solidFill>
                  <a:srgbClr val="7030A0"/>
                </a:solidFill>
              </a:rPr>
              <a:t> without increasing C</a:t>
            </a:r>
            <a:r>
              <a:rPr lang="en-US" baseline="-25000" dirty="0">
                <a:solidFill>
                  <a:srgbClr val="7030A0"/>
                </a:solidFill>
              </a:rPr>
              <a:t>T0 </a:t>
            </a:r>
            <a:endParaRPr lang="en-US" baseline="-25000" dirty="0" smtClean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351" y="191410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56" y="169657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1810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3214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5638800"/>
            <a:ext cx="88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all remaining trials, neither decreasing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 nor increasing </a:t>
            </a:r>
            <a:r>
              <a:rPr lang="en-US" dirty="0"/>
              <a:t>F</a:t>
            </a:r>
            <a:r>
              <a:rPr lang="en-US" baseline="-25000" dirty="0"/>
              <a:t>T0 </a:t>
            </a:r>
            <a:r>
              <a:rPr lang="en-US" dirty="0" smtClean="0"/>
              <a:t>increases the reaction rate.  Therefore, the surface reaction limits (slows down) the rates of the remaining trial conditions. </a:t>
            </a:r>
            <a:endParaRPr lang="en-US" u="sng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40780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the surface reaction?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351" y="191410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56" y="169657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3214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715470"/>
            <a:ext cx="88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all remaining trials, neither decreasing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 nor increasing </a:t>
            </a:r>
            <a:r>
              <a:rPr lang="en-US" dirty="0"/>
              <a:t>F</a:t>
            </a:r>
            <a:r>
              <a:rPr lang="en-US" baseline="-25000" dirty="0"/>
              <a:t>T0 </a:t>
            </a:r>
            <a:r>
              <a:rPr lang="en-US" dirty="0" smtClean="0"/>
              <a:t>increases the reaction rate.  Therefore, the surface reaction limits (slows down) the rates of the remaining trial conditions. </a:t>
            </a:r>
            <a:endParaRPr lang="en-US" u="sng" dirty="0" smtClean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5238690"/>
            <a:ext cx="3998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Surface reaction limited (SRL):</a:t>
            </a:r>
            <a:r>
              <a:rPr lang="en-US" sz="2000" dirty="0" smtClean="0"/>
              <a:t> </a:t>
            </a:r>
            <a:endParaRPr lang="en-US" sz="20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2400" y="5568427"/>
            <a:ext cx="442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0.1 cm </a:t>
            </a:r>
            <a:r>
              <a:rPr lang="en-US" dirty="0"/>
              <a:t>&amp;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/h,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1691173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SRL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44516" y="1402080"/>
            <a:ext cx="0" cy="274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465845" y="5568427"/>
            <a:ext cx="4619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0.05 </a:t>
            </a:r>
            <a:r>
              <a:rPr lang="en-US" dirty="0">
                <a:solidFill>
                  <a:srgbClr val="FF0000"/>
                </a:solidFill>
              </a:rPr>
              <a:t>cm </a:t>
            </a:r>
            <a:r>
              <a:rPr lang="en-US" dirty="0"/>
              <a:t>&amp;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/h, 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524000" y="1402080"/>
            <a:ext cx="220516" cy="2958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2400" y="5874533"/>
            <a:ext cx="442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 0.1 cm &amp; F</a:t>
            </a:r>
            <a:r>
              <a:rPr lang="en-US" baseline="-25000" dirty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 smtClean="0">
                <a:solidFill>
                  <a:srgbClr val="0000FF"/>
                </a:solidFill>
              </a:rPr>
              <a:t>mol</a:t>
            </a:r>
            <a:r>
              <a:rPr lang="en-US" dirty="0" smtClean="0">
                <a:solidFill>
                  <a:srgbClr val="0000FF"/>
                </a:solidFill>
              </a:rPr>
              <a:t>/h,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562711" y="1365210"/>
            <a:ext cx="194542" cy="356327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479799" y="5874533"/>
            <a:ext cx="4683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0.05 </a:t>
            </a:r>
            <a:r>
              <a:rPr lang="en-US" dirty="0">
                <a:solidFill>
                  <a:srgbClr val="0000FF"/>
                </a:solidFill>
              </a:rPr>
              <a:t>cm &amp; F</a:t>
            </a:r>
            <a:r>
              <a:rPr lang="en-US" baseline="-25000" dirty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 smtClean="0">
                <a:solidFill>
                  <a:srgbClr val="0000FF"/>
                </a:solidFill>
              </a:rPr>
              <a:t>mol</a:t>
            </a:r>
            <a:r>
              <a:rPr lang="en-US" dirty="0" smtClean="0">
                <a:solidFill>
                  <a:srgbClr val="0000FF"/>
                </a:solidFill>
              </a:rPr>
              <a:t>/h,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4600" y="3134493"/>
            <a:ext cx="2402544" cy="21830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211599"/>
            <a:ext cx="474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 = </a:t>
            </a:r>
            <a:r>
              <a:rPr lang="en-US" dirty="0" smtClean="0"/>
              <a:t>300K</a:t>
            </a:r>
            <a:r>
              <a:rPr lang="en-US" dirty="0"/>
              <a:t>, </a:t>
            </a:r>
            <a:r>
              <a:rPr lang="en-US" dirty="0" smtClean="0"/>
              <a:t>all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 tested, &amp; F</a:t>
            </a:r>
            <a:r>
              <a:rPr lang="en-US" baseline="-25000" dirty="0" smtClean="0"/>
              <a:t>T0</a:t>
            </a:r>
            <a:r>
              <a:rPr lang="en-US" dirty="0" smtClean="0"/>
              <a:t>= 4000 </a:t>
            </a:r>
            <a:r>
              <a:rPr lang="en-US" dirty="0" err="1" smtClean="0"/>
              <a:t>mol</a:t>
            </a:r>
            <a:r>
              <a:rPr lang="en-US" dirty="0" smtClean="0"/>
              <a:t>/h &amp;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56847" y="6211599"/>
            <a:ext cx="4587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FF"/>
                </a:solidFill>
              </a:rPr>
              <a:t>T = </a:t>
            </a:r>
            <a:r>
              <a:rPr lang="en-US" dirty="0" smtClean="0">
                <a:solidFill>
                  <a:srgbClr val="8000FF"/>
                </a:solidFill>
              </a:rPr>
              <a:t>300K</a:t>
            </a:r>
            <a:r>
              <a:rPr lang="en-US" dirty="0">
                <a:solidFill>
                  <a:srgbClr val="8000FF"/>
                </a:solidFill>
              </a:rPr>
              <a:t>, </a:t>
            </a:r>
            <a:r>
              <a:rPr lang="en-US" dirty="0" smtClean="0">
                <a:solidFill>
                  <a:srgbClr val="8000FF"/>
                </a:solidFill>
              </a:rPr>
              <a:t>all </a:t>
            </a:r>
            <a:r>
              <a:rPr lang="en-US" dirty="0" err="1" smtClean="0">
                <a:solidFill>
                  <a:srgbClr val="8000FF"/>
                </a:solidFill>
              </a:rPr>
              <a:t>d</a:t>
            </a:r>
            <a:r>
              <a:rPr lang="en-US" baseline="-25000" dirty="0" err="1" smtClean="0">
                <a:solidFill>
                  <a:srgbClr val="8000FF"/>
                </a:solidFill>
              </a:rPr>
              <a:t>p</a:t>
            </a:r>
            <a:r>
              <a:rPr lang="en-US" dirty="0" smtClean="0">
                <a:solidFill>
                  <a:srgbClr val="8000FF"/>
                </a:solidFill>
              </a:rPr>
              <a:t> tested, &amp; F</a:t>
            </a:r>
            <a:r>
              <a:rPr lang="en-US" baseline="-25000" dirty="0" smtClean="0">
                <a:solidFill>
                  <a:srgbClr val="8000FF"/>
                </a:solidFill>
              </a:rPr>
              <a:t>T0</a:t>
            </a:r>
            <a:r>
              <a:rPr lang="en-US" dirty="0" smtClean="0">
                <a:solidFill>
                  <a:srgbClr val="8000FF"/>
                </a:solidFill>
              </a:rPr>
              <a:t>= 3500 </a:t>
            </a:r>
            <a:r>
              <a:rPr lang="en-US" dirty="0" err="1" smtClean="0">
                <a:solidFill>
                  <a:srgbClr val="8000FF"/>
                </a:solidFill>
              </a:rPr>
              <a:t>mol</a:t>
            </a:r>
            <a:r>
              <a:rPr lang="en-US" dirty="0" smtClean="0">
                <a:solidFill>
                  <a:srgbClr val="8000FF"/>
                </a:solidFill>
              </a:rPr>
              <a:t>/h</a:t>
            </a:r>
            <a:endParaRPr lang="en-US" dirty="0">
              <a:solidFill>
                <a:srgbClr val="8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14600" y="3138973"/>
            <a:ext cx="2402544" cy="218307"/>
          </a:xfrm>
          <a:prstGeom prst="rect">
            <a:avLst/>
          </a:prstGeom>
          <a:noFill/>
          <a:ln w="28575">
            <a:solidFill>
              <a:srgbClr val="8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553567" y="1364921"/>
            <a:ext cx="0" cy="36576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96916" y="3071445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SRL</a:t>
            </a:r>
          </a:p>
        </p:txBody>
      </p:sp>
    </p:spTree>
    <p:extLst>
      <p:ext uri="{BB962C8B-B14F-4D97-AF65-F5344CB8AC3E}">
        <p14:creationId xmlns:p14="http://schemas.microsoft.com/office/powerpoint/2010/main" val="311487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/>
      <p:bldP spid="23" grpId="0"/>
      <p:bldP spid="26" grpId="0"/>
      <p:bldP spid="27" grpId="0" animBg="1"/>
      <p:bldP spid="28" grpId="0"/>
      <p:bldP spid="29" grpId="0"/>
      <p:bldP spid="30" grpId="0" animBg="1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3441402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3446728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catalytic reaction A</a:t>
            </a:r>
            <a:r>
              <a:rPr lang="en-US" sz="2000" dirty="0" smtClean="0">
                <a:latin typeface="Arial"/>
                <a:cs typeface="Arial"/>
              </a:rPr>
              <a:t>→B takes place in a fixed bed reactor containing  spherical porous catalyst X22.  The overall </a:t>
            </a:r>
            <a:r>
              <a:rPr lang="en-US" sz="2000" dirty="0" err="1" smtClean="0">
                <a:latin typeface="Arial"/>
                <a:cs typeface="Arial"/>
              </a:rPr>
              <a:t>rxn</a:t>
            </a:r>
            <a:r>
              <a:rPr lang="en-US" sz="2000" dirty="0" smtClean="0">
                <a:latin typeface="Arial"/>
                <a:cs typeface="Arial"/>
              </a:rPr>
              <a:t> rates at a point in the reactor are shown in the graph below.   For which, if any, of the conditions shown (flow rates and temps) is the reaction limited by </a:t>
            </a:r>
            <a:r>
              <a:rPr lang="en-US" sz="2000" dirty="0" smtClean="0">
                <a:solidFill>
                  <a:srgbClr val="7030A0"/>
                </a:solidFill>
                <a:latin typeface="Arial"/>
                <a:cs typeface="Arial"/>
              </a:rPr>
              <a:t>external diffusion</a:t>
            </a:r>
            <a:r>
              <a:rPr lang="en-US" sz="2000" dirty="0" smtClean="0">
                <a:latin typeface="Arial"/>
                <a:cs typeface="Arial"/>
              </a:rPr>
              <a:t>?</a:t>
            </a:r>
            <a:endParaRPr lang="en-US" sz="2000" dirty="0" smtClean="0"/>
          </a:p>
        </p:txBody>
      </p:sp>
      <p:pic>
        <p:nvPicPr>
          <p:cNvPr id="4" name="Picture 3" descr="12-3 graph.tif"/>
          <p:cNvPicPr>
            <a:picLocks noChangeAspect="1"/>
          </p:cNvPicPr>
          <p:nvPr/>
        </p:nvPicPr>
        <p:blipFill>
          <a:blip r:embed="rId2"/>
          <a:srcRect l="17967" t="2315"/>
          <a:stretch>
            <a:fillRect/>
          </a:stretch>
        </p:blipFill>
        <p:spPr>
          <a:xfrm>
            <a:off x="4942609" y="213360"/>
            <a:ext cx="4191000" cy="321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778928" y="1488874"/>
            <a:ext cx="194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(mol/</a:t>
            </a:r>
            <a:r>
              <a:rPr lang="en-US" sz="2000" dirty="0" err="1" smtClean="0"/>
              <a:t>gcat</a:t>
            </a:r>
            <a:r>
              <a:rPr lang="en-US" sz="2000" dirty="0" err="1" smtClean="0">
                <a:latin typeface="Arial"/>
                <a:cs typeface="Arial"/>
              </a:rPr>
              <a:t>·s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4800" y="25540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External diffusion limited where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r>
              <a:rPr lang="en-US" dirty="0" smtClean="0">
                <a:solidFill>
                  <a:srgbClr val="7030A0"/>
                </a:solidFill>
                <a:latin typeface="Arial"/>
                <a:cs typeface="Arial"/>
              </a:rPr>
              <a:t>↑ linearly when T↑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75" y="5200258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= 10 mol/h, the rate of </a:t>
            </a:r>
            <a:r>
              <a:rPr lang="en-US" sz="2000" dirty="0" err="1" smtClean="0"/>
              <a:t>rxn</a:t>
            </a:r>
            <a:r>
              <a:rPr lang="en-US" sz="2000" dirty="0" smtClean="0"/>
              <a:t> increases approximately linearly with T over the entire temperature range- external diffusion limited at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= 10 and all 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743" y="5917957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= 100 mol/h, the rate of </a:t>
            </a:r>
            <a:r>
              <a:rPr lang="en-US" sz="2000" dirty="0" err="1" smtClean="0"/>
              <a:t>rxn</a:t>
            </a:r>
            <a:r>
              <a:rPr lang="en-US" sz="2000" dirty="0" smtClean="0"/>
              <a:t> increases ~linearly with T when T &gt; 360K.  The reaction is external diffusion limited when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= 100 &amp; T&gt; 360K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270899" y="1699561"/>
            <a:ext cx="152400" cy="121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200020">
            <a:off x="5476098" y="2493296"/>
            <a:ext cx="2057400" cy="152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200020">
            <a:off x="6166394" y="1940009"/>
            <a:ext cx="1188720" cy="152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8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8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2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3505200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catalytic reaction A</a:t>
            </a:r>
            <a:r>
              <a:rPr lang="en-US" sz="2000" dirty="0" smtClean="0">
                <a:latin typeface="Arial"/>
                <a:cs typeface="Arial"/>
              </a:rPr>
              <a:t>→B takes place in a fixed bed reactor containing  spherical porous catalyst X22.  The overall </a:t>
            </a:r>
            <a:r>
              <a:rPr lang="en-US" sz="2000" dirty="0" err="1" smtClean="0">
                <a:latin typeface="Arial"/>
                <a:cs typeface="Arial"/>
              </a:rPr>
              <a:t>rxn</a:t>
            </a:r>
            <a:r>
              <a:rPr lang="en-US" sz="2000" dirty="0" smtClean="0">
                <a:latin typeface="Arial"/>
                <a:cs typeface="Arial"/>
              </a:rPr>
              <a:t> rates at a point in the reactor are shown in the graph below.   For which, if any, of the conditions shown (flow rates and temps) is the reaction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limited by surface reaction rate</a:t>
            </a:r>
            <a:r>
              <a:rPr lang="en-US" sz="2000" dirty="0" smtClean="0">
                <a:latin typeface="Arial"/>
                <a:cs typeface="Arial"/>
              </a:rPr>
              <a:t>?</a:t>
            </a:r>
            <a:endParaRPr lang="en-US" sz="2000" dirty="0" smtClean="0"/>
          </a:p>
        </p:txBody>
      </p:sp>
      <p:pic>
        <p:nvPicPr>
          <p:cNvPr id="4" name="Picture 3" descr="12-3 graph.tif"/>
          <p:cNvPicPr>
            <a:picLocks noChangeAspect="1"/>
          </p:cNvPicPr>
          <p:nvPr/>
        </p:nvPicPr>
        <p:blipFill>
          <a:blip r:embed="rId2"/>
          <a:srcRect l="17967" t="2315"/>
          <a:stretch>
            <a:fillRect/>
          </a:stretch>
        </p:blipFill>
        <p:spPr>
          <a:xfrm>
            <a:off x="4953000" y="213360"/>
            <a:ext cx="4191000" cy="321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778928" y="1488874"/>
            <a:ext cx="194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(mol/</a:t>
            </a:r>
            <a:r>
              <a:rPr lang="en-US" sz="2000" dirty="0" err="1" smtClean="0"/>
              <a:t>gcat</a:t>
            </a:r>
            <a:r>
              <a:rPr lang="en-US" sz="2000" dirty="0" err="1" smtClean="0">
                <a:latin typeface="Arial"/>
                <a:cs typeface="Arial"/>
              </a:rPr>
              <a:t>·s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3505200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2848478"/>
            <a:ext cx="704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Surface </a:t>
            </a:r>
            <a:r>
              <a:rPr lang="en-US" dirty="0" err="1" smtClean="0">
                <a:solidFill>
                  <a:srgbClr val="0000FF"/>
                </a:solidFill>
              </a:rPr>
              <a:t>rxn</a:t>
            </a:r>
            <a:r>
              <a:rPr lang="en-US" dirty="0" smtClean="0">
                <a:solidFill>
                  <a:srgbClr val="0000FF"/>
                </a:solidFill>
              </a:rPr>
              <a:t> limited when  –</a:t>
            </a:r>
            <a:r>
              <a:rPr lang="en-US" dirty="0" err="1" smtClean="0">
                <a:solidFill>
                  <a:srgbClr val="0000FF"/>
                </a:solidFill>
              </a:rPr>
              <a:t>r’</a:t>
            </a:r>
            <a:r>
              <a:rPr lang="en-US" baseline="-25000" dirty="0" err="1" smtClean="0">
                <a:solidFill>
                  <a:srgbClr val="0000FF"/>
                </a:solidFill>
              </a:rPr>
              <a:t>A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increases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exponentially with T↑ </a:t>
            </a:r>
            <a:r>
              <a:rPr lang="en-US" i="1" u="sng" dirty="0" smtClean="0">
                <a:solidFill>
                  <a:srgbClr val="0000FF"/>
                </a:solidFill>
                <a:latin typeface="Arial"/>
                <a:cs typeface="Arial"/>
              </a:rPr>
              <a:t>but independent of superficial velocity (flow!)</a:t>
            </a:r>
            <a:endParaRPr lang="en-US" i="1" u="sng" dirty="0" smtClean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57800"/>
            <a:ext cx="911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conditions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= 100, 1000 &amp; 5000 mol/h at T&lt; 360K, </a:t>
            </a:r>
            <a:r>
              <a:rPr lang="en-US" sz="2000" dirty="0" err="1" smtClean="0"/>
              <a:t>rxn</a:t>
            </a:r>
            <a:r>
              <a:rPr lang="en-US" sz="2000" dirty="0" smtClean="0"/>
              <a:t> rate is independent of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but exponentially dependent on T</a:t>
            </a:r>
            <a:r>
              <a:rPr lang="en-US" sz="2000" dirty="0" smtClean="0">
                <a:latin typeface="Arial"/>
                <a:cs typeface="Arial"/>
              </a:rPr>
              <a:t>→</a:t>
            </a:r>
            <a:r>
              <a:rPr lang="en-US" sz="2000" dirty="0" smtClean="0"/>
              <a:t> surface reaction limited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10674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Rxn</a:t>
            </a:r>
            <a:r>
              <a:rPr lang="en-US" sz="1600" dirty="0" smtClean="0">
                <a:solidFill>
                  <a:srgbClr val="0000FF"/>
                </a:solidFill>
              </a:rPr>
              <a:t> rates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↑ exp</a:t>
            </a:r>
            <a:r>
              <a:rPr lang="en-US" sz="1600" dirty="0" smtClean="0">
                <a:solidFill>
                  <a:srgbClr val="0000FF"/>
                </a:solidFill>
              </a:rPr>
              <a:t> with T but not F</a:t>
            </a:r>
            <a:r>
              <a:rPr lang="en-US" sz="1600" baseline="-25000" dirty="0" smtClean="0">
                <a:solidFill>
                  <a:srgbClr val="0000FF"/>
                </a:solidFill>
              </a:rPr>
              <a:t>T0</a:t>
            </a:r>
            <a:r>
              <a:rPr lang="en-US" sz="1600" dirty="0" smtClean="0">
                <a:solidFill>
                  <a:srgbClr val="0000FF"/>
                </a:solidFill>
              </a:rPr>
              <a:t> for F</a:t>
            </a:r>
            <a:r>
              <a:rPr lang="en-US" sz="1600" baseline="-25000" dirty="0" smtClean="0">
                <a:solidFill>
                  <a:srgbClr val="0000FF"/>
                </a:solidFill>
              </a:rPr>
              <a:t>T0</a:t>
            </a:r>
            <a:r>
              <a:rPr lang="en-US" sz="1600" dirty="0" smtClean="0">
                <a:solidFill>
                  <a:srgbClr val="0000FF"/>
                </a:solidFill>
              </a:rPr>
              <a:t> = 100, 1000 &amp; 5000 mol/h at T&lt; 360K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57800" y="1981200"/>
            <a:ext cx="914400" cy="53340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676900" y="1790700"/>
            <a:ext cx="304800" cy="762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83091" y="1746786"/>
            <a:ext cx="152400" cy="121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488290" y="1921929"/>
            <a:ext cx="2057400" cy="711575"/>
            <a:chOff x="5488290" y="1921929"/>
            <a:chExt cx="2057400" cy="711575"/>
          </a:xfrm>
        </p:grpSpPr>
        <p:sp>
          <p:nvSpPr>
            <p:cNvPr id="19" name="Rectangle 18"/>
            <p:cNvSpPr/>
            <p:nvPr/>
          </p:nvSpPr>
          <p:spPr>
            <a:xfrm rot="21200020">
              <a:off x="5488290" y="2481104"/>
              <a:ext cx="2057400" cy="152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1200020">
              <a:off x="6177027" y="1921929"/>
              <a:ext cx="1188720" cy="152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65321" y="2023646"/>
            <a:ext cx="11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7030A0"/>
                </a:solidFill>
              </a:rPr>
              <a:t>ext</a:t>
            </a:r>
            <a:r>
              <a:rPr lang="en-US" sz="1600" dirty="0" smtClean="0">
                <a:solidFill>
                  <a:srgbClr val="7030A0"/>
                </a:solidFill>
              </a:rPr>
              <a:t> diff </a:t>
            </a:r>
            <a:r>
              <a:rPr lang="en-US" sz="1600" dirty="0" err="1" smtClean="0">
                <a:solidFill>
                  <a:srgbClr val="7030A0"/>
                </a:solidFill>
              </a:rPr>
              <a:t>lim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4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4996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Review:Dimensionless</a:t>
            </a:r>
            <a:r>
              <a:rPr lang="en-US" dirty="0" smtClean="0">
                <a:solidFill>
                  <a:schemeClr val="tx1"/>
                </a:solidFill>
              </a:rPr>
              <a:t> Variables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/>
          </p:nvPr>
        </p:nvGraphicFramePr>
        <p:xfrm>
          <a:off x="742950" y="863600"/>
          <a:ext cx="4241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3" name="Equation" r:id="rId3" imgW="4241520" imgH="685800" progId="Equation.DSMT4">
                  <p:embed/>
                </p:oleObj>
              </mc:Choice>
              <mc:Fallback>
                <p:oleObj name="Equation" r:id="rId3" imgW="42415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863600"/>
                        <a:ext cx="4241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72836" y="954996"/>
            <a:ext cx="333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Put into dimensionless form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518958" y="1587700"/>
          <a:ext cx="101441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" name="Equation" r:id="rId5" imgW="1002960" imgH="698400" progId="Equation.DSMT4">
                  <p:embed/>
                </p:oleObj>
              </mc:Choice>
              <mc:Fallback>
                <p:oleObj name="Equation" r:id="rId5" imgW="100296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958" y="1587700"/>
                        <a:ext cx="101441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/>
          </p:nvPr>
        </p:nvGraphicFramePr>
        <p:xfrm>
          <a:off x="477371" y="1632150"/>
          <a:ext cx="65881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5" name="Equation" r:id="rId7" imgW="647640" imgH="609480" progId="Equation.DSMT4">
                  <p:embed/>
                </p:oleObj>
              </mc:Choice>
              <mc:Fallback>
                <p:oleObj name="Equation" r:id="rId7" imgW="6476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71" y="1632150"/>
                        <a:ext cx="658812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894013" y="1539875"/>
          <a:ext cx="5702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6" name="Equation" r:id="rId9" imgW="5702040" imgH="799920" progId="Equation.DSMT4">
                  <p:embed/>
                </p:oleObj>
              </mc:Choice>
              <mc:Fallback>
                <p:oleObj name="Equation" r:id="rId9" imgW="570204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539875"/>
                        <a:ext cx="57023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838200" y="2401014"/>
          <a:ext cx="2971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7" name="Equation" r:id="rId11" imgW="2971800" imgH="736560" progId="Equation.DSMT4">
                  <p:embed/>
                </p:oleObj>
              </mc:Choice>
              <mc:Fallback>
                <p:oleObj name="Equation" r:id="rId11" imgW="29718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01014"/>
                        <a:ext cx="29718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62400" y="24010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Boundary Conditions:</a:t>
            </a:r>
          </a:p>
          <a:p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dirty="0" smtClean="0"/>
              <a:t> =1 at 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=1 	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dirty="0" smtClean="0"/>
              <a:t> =finite at 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=0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788" y="3197770"/>
            <a:ext cx="4616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Thiele modulus for </a:t>
            </a:r>
            <a:r>
              <a:rPr lang="en-US" sz="2000" dirty="0" err="1" smtClean="0">
                <a:solidFill>
                  <a:srgbClr val="7030A0"/>
                </a:solidFill>
              </a:rPr>
              <a:t>rxn</a:t>
            </a:r>
            <a:r>
              <a:rPr lang="en-US" sz="2000" dirty="0" smtClean="0">
                <a:solidFill>
                  <a:srgbClr val="7030A0"/>
                </a:solidFill>
              </a:rPr>
              <a:t> of n</a:t>
            </a:r>
            <a:r>
              <a:rPr lang="en-US" sz="2000" baseline="30000" dirty="0" smtClean="0">
                <a:solidFill>
                  <a:srgbClr val="7030A0"/>
                </a:solidFill>
              </a:rPr>
              <a:t>th</a:t>
            </a:r>
            <a:r>
              <a:rPr lang="en-US" sz="2000" dirty="0" smtClean="0">
                <a:solidFill>
                  <a:srgbClr val="7030A0"/>
                </a:solidFill>
              </a:rPr>
              <a:t> order ≡ </a:t>
            </a:r>
            <a:r>
              <a:rPr lang="en-US" sz="2000" dirty="0" err="1" smtClean="0">
                <a:solidFill>
                  <a:srgbClr val="7030A0"/>
                </a:solidFill>
                <a:latin typeface="Symbol" pitchFamily="18" charset="2"/>
              </a:rPr>
              <a:t>f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n</a:t>
            </a:r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000" b="1" u="sng" dirty="0" smtClean="0">
                <a:solidFill>
                  <a:srgbClr val="C00000"/>
                </a:solidFill>
              </a:rPr>
              <a:t>Subscript n</a:t>
            </a:r>
            <a:r>
              <a:rPr lang="en-US" sz="2000" b="1" dirty="0" smtClean="0">
                <a:solidFill>
                  <a:srgbClr val="C00000"/>
                </a:solidFill>
              </a:rPr>
              <a:t> = reaction order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486400" y="3245068"/>
          <a:ext cx="287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8" name="Equation" r:id="rId13" imgW="2869920" imgH="609480" progId="Equation.DSMT4">
                  <p:embed/>
                </p:oleObj>
              </mc:Choice>
              <mc:Fallback>
                <p:oleObj name="Equation" r:id="rId13" imgW="28699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245068"/>
                        <a:ext cx="2870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8775" y="3927220"/>
            <a:ext cx="5222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Symbol" pitchFamily="18" charset="2"/>
              </a:rPr>
              <a:t>f</a:t>
            </a:r>
            <a:r>
              <a:rPr lang="en-US" sz="2000" baseline="-25000" dirty="0" err="1">
                <a:solidFill>
                  <a:srgbClr val="0070C0"/>
                </a:solidFill>
              </a:rPr>
              <a:t>n</a:t>
            </a:r>
            <a:r>
              <a:rPr lang="en-US" sz="2000" dirty="0">
                <a:solidFill>
                  <a:srgbClr val="0070C0"/>
                </a:solidFill>
              </a:rPr>
              <a:t> is </a:t>
            </a:r>
            <a:r>
              <a:rPr lang="en-US" sz="2000" b="1" dirty="0">
                <a:solidFill>
                  <a:srgbClr val="0070C0"/>
                </a:solidFill>
              </a:rPr>
              <a:t>small</a:t>
            </a:r>
            <a:r>
              <a:rPr lang="en-US" sz="2000" dirty="0">
                <a:solidFill>
                  <a:srgbClr val="0070C0"/>
                </a:solidFill>
              </a:rPr>
              <a:t>: </a:t>
            </a:r>
            <a:r>
              <a:rPr lang="en-US" sz="2000" b="1" dirty="0">
                <a:solidFill>
                  <a:srgbClr val="0070C0"/>
                </a:solidFill>
              </a:rPr>
              <a:t>surface reaction </a:t>
            </a:r>
            <a:r>
              <a:rPr lang="en-US" sz="2000" dirty="0">
                <a:solidFill>
                  <a:srgbClr val="0070C0"/>
                </a:solidFill>
              </a:rPr>
              <a:t>is rate limiting </a:t>
            </a:r>
            <a:endParaRPr lang="en-US" sz="2000" dirty="0">
              <a:solidFill>
                <a:srgbClr val="0070C0"/>
              </a:solidFill>
              <a:latin typeface="Symbol" pitchFamily="18" charset="2"/>
            </a:endParaRPr>
          </a:p>
          <a:p>
            <a:r>
              <a:rPr lang="en-US" sz="2000" dirty="0" err="1" smtClean="0">
                <a:solidFill>
                  <a:srgbClr val="A800D0"/>
                </a:solidFill>
                <a:latin typeface="Symbol" pitchFamily="18" charset="2"/>
              </a:rPr>
              <a:t>f</a:t>
            </a:r>
            <a:r>
              <a:rPr lang="en-US" sz="2000" baseline="-25000" dirty="0" err="1" smtClean="0">
                <a:solidFill>
                  <a:srgbClr val="A800D0"/>
                </a:solidFill>
              </a:rPr>
              <a:t>n</a:t>
            </a:r>
            <a:r>
              <a:rPr lang="en-US" sz="2000" dirty="0" smtClean="0">
                <a:solidFill>
                  <a:srgbClr val="A800D0"/>
                </a:solidFill>
              </a:rPr>
              <a:t> is </a:t>
            </a:r>
            <a:r>
              <a:rPr lang="en-US" sz="2000" b="1" dirty="0" smtClean="0">
                <a:solidFill>
                  <a:srgbClr val="A800D0"/>
                </a:solidFill>
              </a:rPr>
              <a:t>large</a:t>
            </a:r>
            <a:r>
              <a:rPr lang="en-US" sz="2000" dirty="0" smtClean="0">
                <a:solidFill>
                  <a:srgbClr val="A800D0"/>
                </a:solidFill>
              </a:rPr>
              <a:t>: </a:t>
            </a:r>
            <a:r>
              <a:rPr lang="en-US" sz="2000" b="1" dirty="0" smtClean="0">
                <a:solidFill>
                  <a:srgbClr val="A800D0"/>
                </a:solidFill>
              </a:rPr>
              <a:t>internal diffusion</a:t>
            </a:r>
            <a:r>
              <a:rPr lang="en-US" sz="2000" dirty="0" smtClean="0">
                <a:solidFill>
                  <a:srgbClr val="A800D0"/>
                </a:solidFill>
              </a:rPr>
              <a:t> is rate limiting</a:t>
            </a:r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>
            <p:extLst/>
          </p:nvPr>
        </p:nvGraphicFramePr>
        <p:xfrm>
          <a:off x="2669459" y="4619298"/>
          <a:ext cx="261461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9" name="Equation" r:id="rId15" imgW="2590560" imgH="736560" progId="Equation.DSMT4">
                  <p:embed/>
                </p:oleObj>
              </mc:Choice>
              <mc:Fallback>
                <p:oleObj name="Equation" r:id="rId15" imgW="25905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459" y="4619298"/>
                        <a:ext cx="2614613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8775" y="467327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 solution for a 1</a:t>
            </a:r>
            <a:r>
              <a:rPr lang="en-US" sz="2000" baseline="30000" dirty="0" smtClean="0">
                <a:solidFill>
                  <a:srgbClr val="0000FF"/>
                </a:solidFill>
              </a:rPr>
              <a:t>st</a:t>
            </a:r>
            <a:r>
              <a:rPr lang="en-US" sz="2000" dirty="0" smtClean="0">
                <a:solidFill>
                  <a:srgbClr val="0000FF"/>
                </a:solidFill>
              </a:rPr>
              <a:t> order </a:t>
            </a:r>
            <a:r>
              <a:rPr lang="en-US" sz="2000" dirty="0" err="1" smtClean="0">
                <a:solidFill>
                  <a:srgbClr val="0000FF"/>
                </a:solidFill>
              </a:rPr>
              <a:t>rxn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969479" y="3962400"/>
            <a:ext cx="3022121" cy="2071687"/>
            <a:chOff x="5410200" y="4805363"/>
            <a:chExt cx="3022121" cy="2071687"/>
          </a:xfrm>
        </p:grpSpPr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5824537" y="6454775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 dirty="0">
                  <a:sym typeface="Symbol" pitchFamily="18" charset="2"/>
                </a:rPr>
                <a:t>R</a:t>
              </a:r>
              <a:endParaRPr lang="en-US" altLang="zh-TW" sz="2000" i="1" dirty="0"/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7829550" y="6480175"/>
              <a:ext cx="5810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 dirty="0">
                  <a:sym typeface="Symbol" pitchFamily="18" charset="2"/>
                </a:rPr>
                <a:t>r=0</a:t>
              </a:r>
              <a:endParaRPr lang="en-US" altLang="zh-TW" sz="2000" i="1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410200" y="4805363"/>
              <a:ext cx="3022121" cy="1685925"/>
              <a:chOff x="5410200" y="4805363"/>
              <a:chExt cx="3022121" cy="1685925"/>
            </a:xfrm>
          </p:grpSpPr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flipV="1">
                <a:off x="6010275" y="4805363"/>
                <a:ext cx="0" cy="16827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6005512" y="5105400"/>
                <a:ext cx="2078038" cy="398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8" y="125"/>
                  </a:cxn>
                  <a:cxn ang="0">
                    <a:pos x="522" y="195"/>
                  </a:cxn>
                  <a:cxn ang="0">
                    <a:pos x="974" y="242"/>
                  </a:cxn>
                  <a:cxn ang="0">
                    <a:pos x="1309" y="249"/>
                  </a:cxn>
                </a:cxnLst>
                <a:rect l="0" t="0" r="r" b="b"/>
                <a:pathLst>
                  <a:path w="1309" h="251">
                    <a:moveTo>
                      <a:pt x="0" y="0"/>
                    </a:moveTo>
                    <a:cubicBezTo>
                      <a:pt x="30" y="46"/>
                      <a:pt x="61" y="92"/>
                      <a:pt x="148" y="125"/>
                    </a:cubicBezTo>
                    <a:cubicBezTo>
                      <a:pt x="235" y="158"/>
                      <a:pt x="384" y="176"/>
                      <a:pt x="522" y="195"/>
                    </a:cubicBezTo>
                    <a:cubicBezTo>
                      <a:pt x="660" y="214"/>
                      <a:pt x="843" y="233"/>
                      <a:pt x="974" y="242"/>
                    </a:cubicBezTo>
                    <a:cubicBezTo>
                      <a:pt x="1105" y="251"/>
                      <a:pt x="1207" y="250"/>
                      <a:pt x="1309" y="249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6005512" y="5118100"/>
                <a:ext cx="2168525" cy="10017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288"/>
                  </a:cxn>
                  <a:cxn ang="0">
                    <a:pos x="311" y="499"/>
                  </a:cxn>
                  <a:cxn ang="0">
                    <a:pos x="795" y="592"/>
                  </a:cxn>
                  <a:cxn ang="0">
                    <a:pos x="1278" y="623"/>
                  </a:cxn>
                  <a:cxn ang="0">
                    <a:pos x="1324" y="631"/>
                  </a:cxn>
                </a:cxnLst>
                <a:rect l="0" t="0" r="r" b="b"/>
                <a:pathLst>
                  <a:path w="1366" h="631">
                    <a:moveTo>
                      <a:pt x="0" y="0"/>
                    </a:moveTo>
                    <a:cubicBezTo>
                      <a:pt x="9" y="102"/>
                      <a:pt x="18" y="205"/>
                      <a:pt x="70" y="288"/>
                    </a:cubicBezTo>
                    <a:cubicBezTo>
                      <a:pt x="122" y="371"/>
                      <a:pt x="190" y="448"/>
                      <a:pt x="311" y="499"/>
                    </a:cubicBezTo>
                    <a:cubicBezTo>
                      <a:pt x="432" y="550"/>
                      <a:pt x="634" y="571"/>
                      <a:pt x="795" y="592"/>
                    </a:cubicBezTo>
                    <a:cubicBezTo>
                      <a:pt x="956" y="613"/>
                      <a:pt x="1190" y="617"/>
                      <a:pt x="1278" y="623"/>
                    </a:cubicBezTo>
                    <a:cubicBezTo>
                      <a:pt x="1366" y="629"/>
                      <a:pt x="1345" y="630"/>
                      <a:pt x="1324" y="631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6005512" y="5130800"/>
                <a:ext cx="1162050" cy="13604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436"/>
                  </a:cxn>
                  <a:cxn ang="0">
                    <a:pos x="234" y="701"/>
                  </a:cxn>
                  <a:cxn ang="0">
                    <a:pos x="553" y="826"/>
                  </a:cxn>
                  <a:cxn ang="0">
                    <a:pos x="732" y="857"/>
                  </a:cxn>
                </a:cxnLst>
                <a:rect l="0" t="0" r="r" b="b"/>
                <a:pathLst>
                  <a:path w="732" h="857">
                    <a:moveTo>
                      <a:pt x="0" y="0"/>
                    </a:moveTo>
                    <a:cubicBezTo>
                      <a:pt x="0" y="159"/>
                      <a:pt x="0" y="319"/>
                      <a:pt x="39" y="436"/>
                    </a:cubicBezTo>
                    <a:cubicBezTo>
                      <a:pt x="78" y="553"/>
                      <a:pt x="148" y="636"/>
                      <a:pt x="234" y="701"/>
                    </a:cubicBezTo>
                    <a:cubicBezTo>
                      <a:pt x="320" y="766"/>
                      <a:pt x="470" y="800"/>
                      <a:pt x="553" y="826"/>
                    </a:cubicBezTo>
                    <a:cubicBezTo>
                      <a:pt x="636" y="852"/>
                      <a:pt x="684" y="854"/>
                      <a:pt x="732" y="857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7126287" y="5014913"/>
                <a:ext cx="1082348" cy="40011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>
                    <a:sym typeface="Symbol" pitchFamily="18" charset="2"/>
                  </a:rPr>
                  <a:t>small </a:t>
                </a:r>
                <a:r>
                  <a:rPr lang="en-US" altLang="zh-TW" sz="2000" baseline="-25000" dirty="0">
                    <a:sym typeface="Symbol" pitchFamily="18" charset="2"/>
                  </a:rPr>
                  <a:t>1</a:t>
                </a:r>
                <a:endParaRPr lang="en-US" altLang="zh-TW" sz="2000" dirty="0"/>
              </a:p>
            </p:txBody>
          </p:sp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7037387" y="5700713"/>
                <a:ext cx="139493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>
                    <a:sym typeface="Symbol" pitchFamily="18" charset="2"/>
                  </a:rPr>
                  <a:t>medium </a:t>
                </a:r>
                <a:r>
                  <a:rPr lang="en-US" altLang="zh-TW" sz="2000" baseline="-25000">
                    <a:sym typeface="Symbol" pitchFamily="18" charset="2"/>
                  </a:rPr>
                  <a:t>1</a:t>
                </a:r>
                <a:endParaRPr lang="en-US" altLang="zh-TW" sz="2000"/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6424612" y="6035675"/>
                <a:ext cx="105349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>
                    <a:sym typeface="Symbol" pitchFamily="18" charset="2"/>
                  </a:rPr>
                  <a:t>large </a:t>
                </a:r>
                <a:r>
                  <a:rPr lang="en-US" altLang="zh-TW" sz="2000" baseline="-25000" dirty="0">
                    <a:sym typeface="Symbol" pitchFamily="18" charset="2"/>
                  </a:rPr>
                  <a:t>1</a:t>
                </a:r>
                <a:endParaRPr lang="en-US" altLang="zh-TW" sz="2000" dirty="0"/>
              </a:p>
            </p:txBody>
          </p: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>
                <a:off x="6010275" y="6488113"/>
                <a:ext cx="21748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8" name="Object 27"/>
              <p:cNvGraphicFramePr>
                <a:graphicFrameLocks noChangeAspect="1"/>
              </p:cNvGraphicFramePr>
              <p:nvPr/>
            </p:nvGraphicFramePr>
            <p:xfrm>
              <a:off x="5410200" y="5334000"/>
              <a:ext cx="508000" cy="698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650" name="Equation" r:id="rId17" imgW="507960" imgH="698400" progId="Equation.DSMT4">
                      <p:embed/>
                    </p:oleObj>
                  </mc:Choice>
                  <mc:Fallback>
                    <p:oleObj name="Equation" r:id="rId17" imgW="507960" imgH="698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10200" y="5334000"/>
                            <a:ext cx="508000" cy="698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0" y="5381298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73138" indent="-973138"/>
            <a:r>
              <a:rPr lang="en-US" altLang="zh-TW" sz="1800" dirty="0">
                <a:solidFill>
                  <a:srgbClr val="0070C0"/>
                </a:solidFill>
                <a:sym typeface="Symbol" pitchFamily="18" charset="2"/>
              </a:rPr>
              <a:t>small </a:t>
            </a:r>
            <a:r>
              <a:rPr lang="en-US" altLang="zh-TW" sz="1800" baseline="-25000" dirty="0">
                <a:solidFill>
                  <a:srgbClr val="0070C0"/>
                </a:solidFill>
                <a:sym typeface="Symbol" pitchFamily="18" charset="2"/>
              </a:rPr>
              <a:t>1</a:t>
            </a:r>
            <a:r>
              <a:rPr lang="en-US" altLang="zh-TW" sz="1800" dirty="0">
                <a:solidFill>
                  <a:srgbClr val="0070C0"/>
                </a:solidFill>
                <a:sym typeface="Symbol" pitchFamily="18" charset="2"/>
              </a:rPr>
              <a:t>: </a:t>
            </a:r>
            <a:r>
              <a:rPr lang="en-US" altLang="zh-TW" sz="1800" dirty="0" smtClean="0">
                <a:solidFill>
                  <a:srgbClr val="0070C0"/>
                </a:solidFill>
                <a:sym typeface="Symbol" pitchFamily="18" charset="2"/>
              </a:rPr>
              <a:t>	surface </a:t>
            </a:r>
            <a:r>
              <a:rPr lang="en-US" altLang="zh-TW" sz="1800" dirty="0" err="1" smtClean="0">
                <a:solidFill>
                  <a:srgbClr val="0070C0"/>
                </a:solidFill>
                <a:sym typeface="Symbol" pitchFamily="18" charset="2"/>
              </a:rPr>
              <a:t>rxn</a:t>
            </a:r>
            <a:r>
              <a:rPr lang="en-US" altLang="zh-TW" sz="1800" dirty="0" smtClean="0">
                <a:solidFill>
                  <a:srgbClr val="0070C0"/>
                </a:solidFill>
                <a:sym typeface="Symbol" pitchFamily="18" charset="2"/>
              </a:rPr>
              <a:t> control, significant </a:t>
            </a:r>
            <a:r>
              <a:rPr lang="en-US" altLang="zh-TW" sz="1800" dirty="0">
                <a:solidFill>
                  <a:srgbClr val="0070C0"/>
                </a:solidFill>
                <a:sym typeface="Symbol" pitchFamily="18" charset="2"/>
              </a:rPr>
              <a:t>amount of reactant diffuses </a:t>
            </a:r>
            <a:r>
              <a:rPr lang="en-US" altLang="zh-TW" sz="1800" dirty="0" smtClean="0">
                <a:solidFill>
                  <a:srgbClr val="0070C0"/>
                </a:solidFill>
                <a:sym typeface="Symbol" pitchFamily="18" charset="2"/>
              </a:rPr>
              <a:t>into pellet </a:t>
            </a:r>
            <a:r>
              <a:rPr lang="en-US" altLang="zh-TW" sz="1800" dirty="0">
                <a:solidFill>
                  <a:srgbClr val="0070C0"/>
                </a:solidFill>
                <a:sym typeface="Symbol" pitchFamily="18" charset="2"/>
              </a:rPr>
              <a:t>interior </a:t>
            </a:r>
            <a:r>
              <a:rPr lang="en-US" altLang="zh-TW" sz="1800" dirty="0" smtClean="0">
                <a:solidFill>
                  <a:srgbClr val="0070C0"/>
                </a:solidFill>
                <a:sym typeface="Symbol" pitchFamily="18" charset="2"/>
              </a:rPr>
              <a:t>w/out reacting</a:t>
            </a:r>
            <a:endParaRPr lang="en-US" altLang="zh-TW" sz="1800" dirty="0">
              <a:solidFill>
                <a:srgbClr val="0070C0"/>
              </a:solidFill>
              <a:sym typeface="Symbol" pitchFamily="18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59796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altLang="zh-TW" dirty="0">
                <a:solidFill>
                  <a:srgbClr val="A800D0"/>
                </a:solidFill>
                <a:sym typeface="Symbol" pitchFamily="18" charset="2"/>
              </a:rPr>
              <a:t>large </a:t>
            </a:r>
            <a:r>
              <a:rPr lang="en-US" altLang="zh-TW" baseline="-25000" dirty="0">
                <a:solidFill>
                  <a:srgbClr val="A800D0"/>
                </a:solidFill>
                <a:sym typeface="Symbol" pitchFamily="18" charset="2"/>
              </a:rPr>
              <a:t>1</a:t>
            </a:r>
            <a:r>
              <a:rPr lang="en-US" altLang="zh-TW" dirty="0">
                <a:solidFill>
                  <a:srgbClr val="A800D0"/>
                </a:solidFill>
                <a:sym typeface="Symbol" pitchFamily="18" charset="2"/>
              </a:rPr>
              <a:t>: surface </a:t>
            </a:r>
            <a:r>
              <a:rPr lang="en-US" altLang="zh-TW" dirty="0" err="1" smtClean="0">
                <a:solidFill>
                  <a:srgbClr val="A800D0"/>
                </a:solidFill>
                <a:sym typeface="Symbol" pitchFamily="18" charset="2"/>
              </a:rPr>
              <a:t>rxn</a:t>
            </a:r>
            <a:r>
              <a:rPr lang="en-US" altLang="zh-TW" dirty="0" smtClean="0">
                <a:solidFill>
                  <a:srgbClr val="A800D0"/>
                </a:solidFill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A800D0"/>
                </a:solidFill>
                <a:sym typeface="Symbol" pitchFamily="18" charset="2"/>
              </a:rPr>
              <a:t>is </a:t>
            </a:r>
            <a:r>
              <a:rPr lang="en-US" altLang="zh-TW" dirty="0" smtClean="0">
                <a:solidFill>
                  <a:srgbClr val="A800D0"/>
                </a:solidFill>
                <a:sym typeface="Symbol" pitchFamily="18" charset="2"/>
              </a:rPr>
              <a:t>rapid, reactant </a:t>
            </a:r>
            <a:r>
              <a:rPr lang="en-US" altLang="zh-TW" dirty="0">
                <a:solidFill>
                  <a:srgbClr val="A800D0"/>
                </a:solidFill>
                <a:sym typeface="Symbol" pitchFamily="18" charset="2"/>
              </a:rPr>
              <a:t>is consumed very closed to the external </a:t>
            </a:r>
            <a:r>
              <a:rPr lang="en-US" altLang="zh-TW" dirty="0" smtClean="0">
                <a:solidFill>
                  <a:srgbClr val="A800D0"/>
                </a:solidFill>
                <a:sym typeface="Symbol" pitchFamily="18" charset="2"/>
              </a:rPr>
              <a:t>surface of pellet (</a:t>
            </a:r>
            <a:r>
              <a:rPr lang="en-US" altLang="zh-TW" dirty="0">
                <a:solidFill>
                  <a:srgbClr val="A800D0"/>
                </a:solidFill>
                <a:sym typeface="Symbol" pitchFamily="18" charset="2"/>
              </a:rPr>
              <a:t>A waste of precious </a:t>
            </a:r>
            <a:r>
              <a:rPr lang="en-US" altLang="zh-TW" dirty="0" smtClean="0">
                <a:solidFill>
                  <a:srgbClr val="A800D0"/>
                </a:solidFill>
                <a:sym typeface="Symbol" pitchFamily="18" charset="2"/>
              </a:rPr>
              <a:t>metal inside of pellet)</a:t>
            </a:r>
            <a:endParaRPr lang="en-US" altLang="zh-TW" dirty="0">
              <a:solidFill>
                <a:srgbClr val="A800D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074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3505200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catalytic reaction A</a:t>
            </a:r>
            <a:r>
              <a:rPr lang="en-US" sz="2000" dirty="0" smtClean="0">
                <a:latin typeface="Arial"/>
                <a:cs typeface="Arial"/>
              </a:rPr>
              <a:t>→B takes place in a fixed bed reactor containing  spherical porous catalyst X22.  The overall </a:t>
            </a:r>
            <a:r>
              <a:rPr lang="en-US" sz="2000" dirty="0" err="1" smtClean="0">
                <a:latin typeface="Arial"/>
                <a:cs typeface="Arial"/>
              </a:rPr>
              <a:t>rxn</a:t>
            </a:r>
            <a:r>
              <a:rPr lang="en-US" sz="2000" dirty="0" smtClean="0">
                <a:latin typeface="Arial"/>
                <a:cs typeface="Arial"/>
              </a:rPr>
              <a:t> rates at a point in the reactor are shown in the graph below.   For which, if any, of the conditions shown (flow rates and temps) is the reaction limited by surface reaction rate?</a:t>
            </a:r>
            <a:endParaRPr lang="en-US" sz="2000" dirty="0" smtClean="0"/>
          </a:p>
        </p:txBody>
      </p:sp>
      <p:pic>
        <p:nvPicPr>
          <p:cNvPr id="4" name="Picture 3" descr="12-3 graph.tif"/>
          <p:cNvPicPr>
            <a:picLocks noChangeAspect="1"/>
          </p:cNvPicPr>
          <p:nvPr/>
        </p:nvPicPr>
        <p:blipFill>
          <a:blip r:embed="rId2"/>
          <a:srcRect l="17967" t="2315"/>
          <a:stretch>
            <a:fillRect/>
          </a:stretch>
        </p:blipFill>
        <p:spPr>
          <a:xfrm>
            <a:off x="4953000" y="213360"/>
            <a:ext cx="4191000" cy="321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778928" y="1488874"/>
            <a:ext cx="194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(mol/</a:t>
            </a:r>
            <a:r>
              <a:rPr lang="en-US" sz="2000" dirty="0" err="1" smtClean="0"/>
              <a:t>gcat</a:t>
            </a:r>
            <a:r>
              <a:rPr lang="en-US" sz="2000" dirty="0" err="1" smtClean="0">
                <a:latin typeface="Arial"/>
                <a:cs typeface="Arial"/>
              </a:rPr>
              <a:t>·s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3505200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848478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Surface </a:t>
            </a:r>
            <a:r>
              <a:rPr lang="en-US" dirty="0" err="1" smtClean="0">
                <a:solidFill>
                  <a:srgbClr val="0000FF"/>
                </a:solidFill>
              </a:rPr>
              <a:t>rxn</a:t>
            </a:r>
            <a:r>
              <a:rPr lang="en-US" dirty="0" smtClean="0">
                <a:solidFill>
                  <a:srgbClr val="0000FF"/>
                </a:solidFill>
              </a:rPr>
              <a:t> limited when  –</a:t>
            </a:r>
            <a:r>
              <a:rPr lang="en-US" dirty="0" err="1" smtClean="0">
                <a:solidFill>
                  <a:srgbClr val="0000FF"/>
                </a:solidFill>
              </a:rPr>
              <a:t>r’</a:t>
            </a:r>
            <a:r>
              <a:rPr lang="en-US" baseline="-25000" dirty="0" err="1" smtClean="0">
                <a:solidFill>
                  <a:srgbClr val="0000FF"/>
                </a:solidFill>
              </a:rPr>
              <a:t>A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increases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exponentially with T↑ </a:t>
            </a:r>
            <a:r>
              <a:rPr lang="en-US" i="1" u="sng" dirty="0" smtClean="0">
                <a:solidFill>
                  <a:srgbClr val="0000FF"/>
                </a:solidFill>
                <a:latin typeface="Arial"/>
                <a:cs typeface="Arial"/>
              </a:rPr>
              <a:t>but independent of velocity</a:t>
            </a:r>
            <a:endParaRPr lang="en-US" i="1" u="sng" dirty="0" smtClean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57800"/>
            <a:ext cx="911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= 100, 1000 &amp; 5000 mol/h at T&lt; 360K </a:t>
            </a:r>
            <a:r>
              <a:rPr lang="en-US" sz="2000" dirty="0" smtClean="0">
                <a:latin typeface="Arial"/>
                <a:cs typeface="Arial"/>
              </a:rPr>
              <a:t>→</a:t>
            </a:r>
            <a:r>
              <a:rPr lang="en-US" sz="2000" dirty="0" smtClean="0"/>
              <a:t> surface reaction limited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10674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For F</a:t>
            </a:r>
            <a:r>
              <a:rPr lang="en-US" sz="1600" baseline="-25000" dirty="0" smtClean="0">
                <a:solidFill>
                  <a:srgbClr val="0000FF"/>
                </a:solidFill>
              </a:rPr>
              <a:t>T0</a:t>
            </a:r>
            <a:r>
              <a:rPr lang="en-US" sz="1600" dirty="0" smtClean="0">
                <a:solidFill>
                  <a:srgbClr val="0000FF"/>
                </a:solidFill>
              </a:rPr>
              <a:t> = 1000 &amp; 5000 mol/h at T&lt; 366K, </a:t>
            </a:r>
            <a:r>
              <a:rPr lang="en-US" sz="1600" dirty="0" err="1" smtClean="0">
                <a:solidFill>
                  <a:srgbClr val="0000FF"/>
                </a:solidFill>
              </a:rPr>
              <a:t>rxn</a:t>
            </a:r>
            <a:r>
              <a:rPr lang="en-US" sz="1600" dirty="0" smtClean="0">
                <a:solidFill>
                  <a:srgbClr val="0000FF"/>
                </a:solidFill>
              </a:rPr>
              <a:t> rates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↑ exp</a:t>
            </a:r>
            <a:r>
              <a:rPr lang="en-US" sz="1600" dirty="0" smtClean="0">
                <a:solidFill>
                  <a:srgbClr val="0000FF"/>
                </a:solidFill>
              </a:rPr>
              <a:t> with T but not F</a:t>
            </a:r>
            <a:r>
              <a:rPr lang="en-US" sz="1600" baseline="-25000" dirty="0" smtClean="0">
                <a:solidFill>
                  <a:srgbClr val="0000FF"/>
                </a:solidFill>
              </a:rPr>
              <a:t>T0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57800" y="1981200"/>
            <a:ext cx="914400" cy="53340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257800" y="1600200"/>
            <a:ext cx="533400" cy="762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7"/>
          <p:cNvGrpSpPr/>
          <p:nvPr/>
        </p:nvGrpSpPr>
        <p:grpSpPr>
          <a:xfrm>
            <a:off x="5488290" y="1921929"/>
            <a:ext cx="2057400" cy="711575"/>
            <a:chOff x="5488290" y="1921929"/>
            <a:chExt cx="2057400" cy="711575"/>
          </a:xfrm>
        </p:grpSpPr>
        <p:sp>
          <p:nvSpPr>
            <p:cNvPr id="19" name="Rectangle 18"/>
            <p:cNvSpPr/>
            <p:nvPr/>
          </p:nvSpPr>
          <p:spPr>
            <a:xfrm rot="21200020">
              <a:off x="5488290" y="2481104"/>
              <a:ext cx="2057400" cy="152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1200020">
              <a:off x="6177027" y="1921929"/>
              <a:ext cx="1188720" cy="152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6019800" y="1371600"/>
            <a:ext cx="533400" cy="606552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5562600" y="1371600"/>
            <a:ext cx="304800" cy="3048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5791200"/>
            <a:ext cx="911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conditions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= 1000 &amp; 5000 mol/h at T&lt; 366K, </a:t>
            </a:r>
            <a:r>
              <a:rPr lang="en-US" sz="2000" dirty="0" err="1" smtClean="0"/>
              <a:t>rxn</a:t>
            </a:r>
            <a:r>
              <a:rPr lang="en-US" sz="2000" dirty="0" smtClean="0"/>
              <a:t> rate is independent of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but exponentially dependent on T</a:t>
            </a:r>
            <a:r>
              <a:rPr lang="en-US" sz="2000" dirty="0" smtClean="0">
                <a:cs typeface="Arial"/>
              </a:rPr>
              <a:t>→</a:t>
            </a:r>
            <a:r>
              <a:rPr lang="en-US" sz="2000" dirty="0" smtClean="0"/>
              <a:t> surface reaction limited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65321" y="2023646"/>
            <a:ext cx="11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7030A0"/>
                </a:solidFill>
              </a:rPr>
              <a:t>ext</a:t>
            </a:r>
            <a:r>
              <a:rPr lang="en-US" sz="1600" dirty="0" smtClean="0">
                <a:solidFill>
                  <a:srgbClr val="7030A0"/>
                </a:solidFill>
              </a:rPr>
              <a:t> diff </a:t>
            </a:r>
            <a:r>
              <a:rPr lang="en-US" sz="1600" dirty="0" err="1" smtClean="0">
                <a:solidFill>
                  <a:srgbClr val="7030A0"/>
                </a:solidFill>
              </a:rPr>
              <a:t>lim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8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3505200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catalytic reaction A</a:t>
            </a:r>
            <a:r>
              <a:rPr lang="en-US" sz="2000" dirty="0" smtClean="0">
                <a:latin typeface="Arial"/>
                <a:cs typeface="Arial"/>
              </a:rPr>
              <a:t>→B takes place in a fixed bed reactor containing  spherical porous catalyst X22.  The overall </a:t>
            </a:r>
            <a:r>
              <a:rPr lang="en-US" sz="2000" dirty="0" err="1" smtClean="0">
                <a:latin typeface="Arial"/>
                <a:cs typeface="Arial"/>
              </a:rPr>
              <a:t>rxn</a:t>
            </a:r>
            <a:r>
              <a:rPr lang="en-US" sz="2000" dirty="0" smtClean="0">
                <a:latin typeface="Arial"/>
                <a:cs typeface="Arial"/>
              </a:rPr>
              <a:t> rates at a point in the reactor are shown in the graph below.   For which, if any, of the conditions shown (flow rates and temps) is the reaction limited by 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internal diffusion</a:t>
            </a:r>
            <a:r>
              <a:rPr lang="en-US" sz="2000" dirty="0" smtClean="0">
                <a:latin typeface="Arial"/>
                <a:cs typeface="Arial"/>
              </a:rPr>
              <a:t>?</a:t>
            </a:r>
            <a:endParaRPr lang="en-US" sz="2000" dirty="0" smtClean="0"/>
          </a:p>
        </p:txBody>
      </p:sp>
      <p:pic>
        <p:nvPicPr>
          <p:cNvPr id="4" name="Picture 3" descr="12-3 graph.tif"/>
          <p:cNvPicPr>
            <a:picLocks noChangeAspect="1"/>
          </p:cNvPicPr>
          <p:nvPr/>
        </p:nvPicPr>
        <p:blipFill>
          <a:blip r:embed="rId2"/>
          <a:srcRect l="17967" t="2315"/>
          <a:stretch>
            <a:fillRect/>
          </a:stretch>
        </p:blipFill>
        <p:spPr>
          <a:xfrm>
            <a:off x="4953000" y="213360"/>
            <a:ext cx="4191000" cy="321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778928" y="1488874"/>
            <a:ext cx="194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(mol/</a:t>
            </a:r>
            <a:r>
              <a:rPr lang="en-US" sz="2000" dirty="0" err="1" smtClean="0"/>
              <a:t>gcat</a:t>
            </a:r>
            <a:r>
              <a:rPr lang="en-US" sz="2000" dirty="0" err="1" smtClean="0">
                <a:latin typeface="Arial"/>
                <a:cs typeface="Arial"/>
              </a:rPr>
              <a:t>·s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3505200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848478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Internal diffusion limited when  –</a:t>
            </a:r>
            <a:r>
              <a:rPr lang="en-US" dirty="0" err="1" smtClean="0">
                <a:solidFill>
                  <a:srgbClr val="C00000"/>
                </a:solidFill>
              </a:rPr>
              <a:t>r’</a:t>
            </a:r>
            <a:r>
              <a:rPr lang="en-US" baseline="-25000" dirty="0" err="1" smtClean="0">
                <a:solidFill>
                  <a:srgbClr val="C00000"/>
                </a:solidFill>
              </a:rPr>
              <a:t>A</a:t>
            </a:r>
            <a:r>
              <a:rPr lang="en-US" dirty="0" err="1" smtClean="0">
                <a:solidFill>
                  <a:srgbClr val="C00000"/>
                </a:solidFill>
                <a:latin typeface="Arial"/>
                <a:cs typeface="Arial"/>
              </a:rPr>
              <a:t>increases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 exponentially with T↑ </a:t>
            </a:r>
            <a:r>
              <a:rPr lang="en-US" i="1" dirty="0" smtClean="0">
                <a:solidFill>
                  <a:srgbClr val="C00000"/>
                </a:solidFill>
                <a:latin typeface="Arial"/>
                <a:cs typeface="Arial"/>
              </a:rPr>
              <a:t>&amp; </a:t>
            </a:r>
            <a:r>
              <a:rPr lang="en-US" i="1" u="sng" dirty="0" smtClean="0">
                <a:solidFill>
                  <a:srgbClr val="C00000"/>
                </a:solidFill>
                <a:latin typeface="Arial"/>
                <a:cs typeface="Arial"/>
              </a:rPr>
              <a:t>is independent of velocity</a:t>
            </a:r>
            <a:endParaRPr lang="en-US" i="1" u="sng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32" y="54102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= 1000 &amp; 5000 mol/h at T&gt; 367K, </a:t>
            </a:r>
            <a:r>
              <a:rPr lang="en-US" sz="2000" dirty="0" err="1" smtClean="0"/>
              <a:t>rxn</a:t>
            </a:r>
            <a:r>
              <a:rPr lang="en-US" sz="2000" dirty="0" smtClean="0"/>
              <a:t> rate is roughly independent of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but exponentially dependent on T.  The reaction rate is internal diffusion limited at T&gt; 370K for 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= 1000 &amp; 5000 mol/h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436" y="152400"/>
            <a:ext cx="1641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Rxn</a:t>
            </a:r>
            <a:r>
              <a:rPr lang="en-US" sz="1600" dirty="0" smtClean="0">
                <a:solidFill>
                  <a:srgbClr val="C00000"/>
                </a:solidFill>
              </a:rPr>
              <a:t> rates </a:t>
            </a: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↑ exp</a:t>
            </a:r>
            <a:r>
              <a:rPr lang="en-US" sz="1600" dirty="0" smtClean="0">
                <a:solidFill>
                  <a:srgbClr val="C00000"/>
                </a:solidFill>
              </a:rPr>
              <a:t> with T but not F</a:t>
            </a:r>
            <a:r>
              <a:rPr lang="en-US" sz="1600" baseline="-25000" dirty="0" smtClean="0">
                <a:solidFill>
                  <a:srgbClr val="C00000"/>
                </a:solidFill>
              </a:rPr>
              <a:t>T0</a:t>
            </a:r>
            <a:r>
              <a:rPr lang="en-US" sz="1600" dirty="0" smtClean="0">
                <a:solidFill>
                  <a:srgbClr val="C00000"/>
                </a:solidFill>
              </a:rPr>
              <a:t> for F</a:t>
            </a:r>
            <a:r>
              <a:rPr lang="en-US" sz="1600" baseline="-25000" dirty="0" smtClean="0">
                <a:solidFill>
                  <a:srgbClr val="C00000"/>
                </a:solidFill>
              </a:rPr>
              <a:t>T0</a:t>
            </a:r>
            <a:r>
              <a:rPr lang="en-US" sz="1600" dirty="0" smtClean="0">
                <a:solidFill>
                  <a:srgbClr val="C00000"/>
                </a:solidFill>
              </a:rPr>
              <a:t>= 1000 &amp; 5000 mol/h at T&gt; 367K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57800" y="1981200"/>
            <a:ext cx="914400" cy="53340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488290" y="1921929"/>
            <a:ext cx="2057400" cy="711575"/>
            <a:chOff x="5488290" y="1921929"/>
            <a:chExt cx="2057400" cy="711575"/>
          </a:xfrm>
        </p:grpSpPr>
        <p:sp>
          <p:nvSpPr>
            <p:cNvPr id="20" name="Rectangle 19"/>
            <p:cNvSpPr/>
            <p:nvPr/>
          </p:nvSpPr>
          <p:spPr>
            <a:xfrm rot="21200020">
              <a:off x="5488290" y="2481104"/>
              <a:ext cx="2057400" cy="152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1200020">
              <a:off x="6177027" y="1921929"/>
              <a:ext cx="1188720" cy="152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 rot="2375818">
            <a:off x="6772872" y="473573"/>
            <a:ext cx="457200" cy="11273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019800" y="1371600"/>
            <a:ext cx="533400" cy="606552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65321" y="2023646"/>
            <a:ext cx="11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7030A0"/>
                </a:solidFill>
              </a:rPr>
              <a:t>ext</a:t>
            </a:r>
            <a:r>
              <a:rPr lang="en-US" sz="1600" dirty="0" smtClean="0">
                <a:solidFill>
                  <a:srgbClr val="7030A0"/>
                </a:solidFill>
              </a:rPr>
              <a:t> diff </a:t>
            </a:r>
            <a:r>
              <a:rPr lang="en-US" sz="1600" dirty="0" err="1" smtClean="0">
                <a:solidFill>
                  <a:srgbClr val="7030A0"/>
                </a:solidFill>
              </a:rPr>
              <a:t>lim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8601474">
            <a:off x="5544795" y="175188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r</a:t>
            </a:r>
            <a:r>
              <a:rPr lang="en-US" sz="1600" dirty="0" err="1" smtClean="0">
                <a:solidFill>
                  <a:srgbClr val="0000FF"/>
                </a:solidFill>
              </a:rPr>
              <a:t>xn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lim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3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3505200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catalytic reaction A</a:t>
            </a:r>
            <a:r>
              <a:rPr lang="en-US" sz="2000" dirty="0" smtClean="0">
                <a:latin typeface="Arial"/>
                <a:cs typeface="Arial"/>
              </a:rPr>
              <a:t>→B takes place in a fixed bed reactor containing  spherical porous catalyst X22.  The overall </a:t>
            </a:r>
            <a:r>
              <a:rPr lang="en-US" sz="2000" dirty="0" err="1" smtClean="0">
                <a:latin typeface="Arial"/>
                <a:cs typeface="Arial"/>
              </a:rPr>
              <a:t>rxn</a:t>
            </a:r>
            <a:r>
              <a:rPr lang="en-US" sz="2000" dirty="0" smtClean="0">
                <a:latin typeface="Arial"/>
                <a:cs typeface="Arial"/>
              </a:rPr>
              <a:t> rates at a point in the reactor are shown in the graph below.   For which, if any, of the conditions shown (flow rates and temps) is the reaction limited by internal diffusion?</a:t>
            </a:r>
            <a:endParaRPr lang="en-US" sz="2000" dirty="0" smtClean="0"/>
          </a:p>
        </p:txBody>
      </p:sp>
      <p:pic>
        <p:nvPicPr>
          <p:cNvPr id="4" name="Picture 3" descr="12-3 graph.tif"/>
          <p:cNvPicPr>
            <a:picLocks noChangeAspect="1"/>
          </p:cNvPicPr>
          <p:nvPr/>
        </p:nvPicPr>
        <p:blipFill>
          <a:blip r:embed="rId2"/>
          <a:srcRect l="17967" t="2315"/>
          <a:stretch>
            <a:fillRect/>
          </a:stretch>
        </p:blipFill>
        <p:spPr>
          <a:xfrm>
            <a:off x="4953000" y="213360"/>
            <a:ext cx="4191000" cy="321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778928" y="1488874"/>
            <a:ext cx="194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(mol/</a:t>
            </a:r>
            <a:r>
              <a:rPr lang="en-US" sz="2000" dirty="0" err="1" smtClean="0"/>
              <a:t>gcat</a:t>
            </a:r>
            <a:r>
              <a:rPr lang="en-US" sz="2000" dirty="0" err="1" smtClean="0">
                <a:latin typeface="Arial"/>
                <a:cs typeface="Arial"/>
              </a:rPr>
              <a:t>·s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3505200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848478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Internal diffusion limited when  –</a:t>
            </a:r>
            <a:r>
              <a:rPr lang="en-US" dirty="0" err="1" smtClean="0">
                <a:solidFill>
                  <a:srgbClr val="C00000"/>
                </a:solidFill>
              </a:rPr>
              <a:t>r’</a:t>
            </a:r>
            <a:r>
              <a:rPr lang="en-US" baseline="-25000" dirty="0" err="1" smtClean="0">
                <a:solidFill>
                  <a:srgbClr val="C00000"/>
                </a:solidFill>
              </a:rPr>
              <a:t>A</a:t>
            </a:r>
            <a:r>
              <a:rPr lang="en-US" dirty="0" err="1" smtClean="0">
                <a:solidFill>
                  <a:srgbClr val="C00000"/>
                </a:solidFill>
                <a:latin typeface="Arial"/>
                <a:cs typeface="Arial"/>
              </a:rPr>
              <a:t>increases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 exponentially with T↑ </a:t>
            </a:r>
            <a:r>
              <a:rPr lang="en-US" i="1" dirty="0" smtClean="0">
                <a:solidFill>
                  <a:srgbClr val="C00000"/>
                </a:solidFill>
                <a:latin typeface="Arial"/>
                <a:cs typeface="Arial"/>
              </a:rPr>
              <a:t>&amp; </a:t>
            </a:r>
            <a:r>
              <a:rPr lang="en-US" i="1" u="sng" dirty="0" smtClean="0">
                <a:solidFill>
                  <a:srgbClr val="C00000"/>
                </a:solidFill>
                <a:latin typeface="Arial"/>
                <a:cs typeface="Arial"/>
              </a:rPr>
              <a:t>is independent of velocity</a:t>
            </a:r>
            <a:endParaRPr lang="en-US" i="1" u="sng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0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C00000"/>
                </a:solidFill>
              </a:rPr>
              <a:t>How do we know it’s not surface </a:t>
            </a:r>
            <a:r>
              <a:rPr lang="en-US" sz="1900" dirty="0" err="1" smtClean="0">
                <a:solidFill>
                  <a:srgbClr val="C00000"/>
                </a:solidFill>
              </a:rPr>
              <a:t>rxn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>
                <a:solidFill>
                  <a:srgbClr val="C00000"/>
                </a:solidFill>
              </a:rPr>
              <a:t>limited </a:t>
            </a:r>
            <a:r>
              <a:rPr lang="en-US" sz="1900" dirty="0" smtClean="0">
                <a:solidFill>
                  <a:srgbClr val="C00000"/>
                </a:solidFill>
              </a:rPr>
              <a:t>at F</a:t>
            </a:r>
            <a:r>
              <a:rPr lang="en-US" sz="1900" baseline="-25000" dirty="0" smtClean="0">
                <a:solidFill>
                  <a:srgbClr val="C00000"/>
                </a:solidFill>
              </a:rPr>
              <a:t>T0</a:t>
            </a:r>
            <a:r>
              <a:rPr lang="en-US" sz="1900" dirty="0" smtClean="0">
                <a:solidFill>
                  <a:srgbClr val="C00000"/>
                </a:solidFill>
              </a:rPr>
              <a:t>=1000 &amp; 5000 </a:t>
            </a:r>
            <a:r>
              <a:rPr lang="en-US" sz="1900" dirty="0" err="1">
                <a:solidFill>
                  <a:srgbClr val="C00000"/>
                </a:solidFill>
              </a:rPr>
              <a:t>mol</a:t>
            </a:r>
            <a:r>
              <a:rPr lang="en-US" sz="1900" dirty="0">
                <a:solidFill>
                  <a:srgbClr val="C00000"/>
                </a:solidFill>
              </a:rPr>
              <a:t>/h </a:t>
            </a:r>
            <a:r>
              <a:rPr lang="en-US" sz="1900" dirty="0" smtClean="0">
                <a:solidFill>
                  <a:srgbClr val="C00000"/>
                </a:solidFill>
              </a:rPr>
              <a:t>&amp; T&gt;367K?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57800" y="1981200"/>
            <a:ext cx="914400" cy="53340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488290" y="1921929"/>
            <a:ext cx="2057400" cy="711575"/>
            <a:chOff x="5488290" y="1921929"/>
            <a:chExt cx="2057400" cy="711575"/>
          </a:xfrm>
        </p:grpSpPr>
        <p:sp>
          <p:nvSpPr>
            <p:cNvPr id="20" name="Rectangle 19"/>
            <p:cNvSpPr/>
            <p:nvPr/>
          </p:nvSpPr>
          <p:spPr>
            <a:xfrm rot="21200020">
              <a:off x="5488290" y="2481104"/>
              <a:ext cx="2057400" cy="152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1200020">
              <a:off x="6177027" y="1921929"/>
              <a:ext cx="1188720" cy="152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 rot="2375818">
            <a:off x="6772872" y="473573"/>
            <a:ext cx="457200" cy="11273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019800" y="1371600"/>
            <a:ext cx="533400" cy="606552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8732" y="5715000"/>
            <a:ext cx="887286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As T</a:t>
            </a:r>
            <a:r>
              <a:rPr lang="en-US" sz="1900" dirty="0" smtClean="0">
                <a:latin typeface="Arial"/>
                <a:cs typeface="Arial"/>
              </a:rPr>
              <a:t>↑, the specific rate constant k↑, the rate of the surface </a:t>
            </a:r>
            <a:r>
              <a:rPr lang="en-US" sz="1900" dirty="0" err="1" smtClean="0">
                <a:latin typeface="Arial"/>
                <a:cs typeface="Arial"/>
              </a:rPr>
              <a:t>rxn</a:t>
            </a:r>
            <a:r>
              <a:rPr lang="en-US" sz="1900" dirty="0" smtClean="0">
                <a:latin typeface="Arial"/>
                <a:cs typeface="Arial"/>
              </a:rPr>
              <a:t> &amp; consumption of reactant ↑.  Thus the reactant is more likely to be consumed before it reaches the core</a:t>
            </a:r>
            <a:r>
              <a:rPr lang="en-US" sz="1900" dirty="0" smtClean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65321" y="2023646"/>
            <a:ext cx="11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7030A0"/>
                </a:solidFill>
              </a:rPr>
              <a:t>ext</a:t>
            </a:r>
            <a:r>
              <a:rPr lang="en-US" sz="1600" dirty="0" smtClean="0">
                <a:solidFill>
                  <a:srgbClr val="7030A0"/>
                </a:solidFill>
              </a:rPr>
              <a:t> diff </a:t>
            </a:r>
            <a:r>
              <a:rPr lang="en-US" sz="1600" dirty="0" err="1" smtClean="0">
                <a:solidFill>
                  <a:srgbClr val="7030A0"/>
                </a:solidFill>
              </a:rPr>
              <a:t>lim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8601474">
            <a:off x="5544795" y="175188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rxn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lim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183750">
            <a:off x="6243051" y="377991"/>
            <a:ext cx="774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C00000"/>
                </a:solidFill>
              </a:rPr>
              <a:t>i</a:t>
            </a:r>
            <a:r>
              <a:rPr lang="en-US" sz="1600" dirty="0" err="1" smtClean="0">
                <a:solidFill>
                  <a:srgbClr val="C00000"/>
                </a:solidFill>
              </a:rPr>
              <a:t>nt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diff </a:t>
            </a:r>
            <a:r>
              <a:rPr lang="en-US" sz="1600" dirty="0" err="1" smtClean="0">
                <a:solidFill>
                  <a:srgbClr val="C00000"/>
                </a:solidFill>
              </a:rPr>
              <a:t>lim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5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-3 graph.tif"/>
          <p:cNvPicPr>
            <a:picLocks noChangeAspect="1"/>
          </p:cNvPicPr>
          <p:nvPr/>
        </p:nvPicPr>
        <p:blipFill>
          <a:blip r:embed="rId3"/>
          <a:srcRect l="17967" t="2315"/>
          <a:stretch>
            <a:fillRect/>
          </a:stretch>
        </p:blipFill>
        <p:spPr>
          <a:xfrm>
            <a:off x="4953000" y="213360"/>
            <a:ext cx="4191000" cy="32156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rot="5400000" flipH="1" flipV="1">
            <a:off x="5713962" y="2477138"/>
            <a:ext cx="905256" cy="15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catalytic reaction A</a:t>
            </a:r>
            <a:r>
              <a:rPr lang="en-US" sz="2000" dirty="0" smtClean="0">
                <a:latin typeface="Arial"/>
                <a:cs typeface="Arial"/>
              </a:rPr>
              <a:t>→B takes place in a fixed bed reactor containing  spherical porous catalyst X22.  The overall </a:t>
            </a:r>
            <a:r>
              <a:rPr lang="en-US" sz="2000" dirty="0" err="1" smtClean="0">
                <a:latin typeface="Arial"/>
                <a:cs typeface="Arial"/>
              </a:rPr>
              <a:t>rxn</a:t>
            </a:r>
            <a:r>
              <a:rPr lang="en-US" sz="2000" dirty="0" smtClean="0">
                <a:latin typeface="Arial"/>
                <a:cs typeface="Arial"/>
              </a:rPr>
              <a:t> rates at a point in the reactor are shown in the graph below.   </a:t>
            </a:r>
            <a:r>
              <a:rPr lang="en-US" sz="2000" dirty="0" smtClean="0">
                <a:solidFill>
                  <a:srgbClr val="7030A0"/>
                </a:solidFill>
                <a:latin typeface="Arial"/>
                <a:cs typeface="Arial"/>
              </a:rPr>
              <a:t>For a flow rate of 10 g mol/h, determine the overall effectiveness factor </a:t>
            </a:r>
            <a:r>
              <a:rPr lang="en-US" sz="2000" dirty="0" smtClean="0">
                <a:solidFill>
                  <a:srgbClr val="7030A0"/>
                </a:solidFill>
                <a:latin typeface="Symbol" pitchFamily="18" charset="2"/>
                <a:cs typeface="Arial"/>
              </a:rPr>
              <a:t>W</a:t>
            </a:r>
            <a:r>
              <a:rPr lang="en-US" sz="2000" dirty="0" smtClean="0">
                <a:solidFill>
                  <a:srgbClr val="7030A0"/>
                </a:solidFill>
                <a:cs typeface="Arial"/>
              </a:rPr>
              <a:t> at 360K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3778928" y="1488874"/>
            <a:ext cx="194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(mol/</a:t>
            </a:r>
            <a:r>
              <a:rPr lang="en-US" sz="2000" dirty="0" err="1" smtClean="0"/>
              <a:t>gcat</a:t>
            </a:r>
            <a:r>
              <a:rPr lang="en-US" sz="2000" dirty="0" err="1" smtClean="0">
                <a:latin typeface="Arial"/>
                <a:cs typeface="Arial"/>
              </a:rPr>
              <a:t>·s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 smtClean="0"/>
          </a:p>
        </p:txBody>
      </p:sp>
      <p:sp>
        <p:nvSpPr>
          <p:cNvPr id="22" name="TextBox 21"/>
          <p:cNvSpPr txBox="1"/>
          <p:nvPr/>
        </p:nvSpPr>
        <p:spPr>
          <a:xfrm rot="19183750">
            <a:off x="6077942" y="377991"/>
            <a:ext cx="1104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Internal 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diff limited</a:t>
            </a:r>
          </a:p>
        </p:txBody>
      </p:sp>
      <p:sp>
        <p:nvSpPr>
          <p:cNvPr id="23" name="TextBox 22"/>
          <p:cNvSpPr txBox="1"/>
          <p:nvPr/>
        </p:nvSpPr>
        <p:spPr>
          <a:xfrm rot="21182035">
            <a:off x="6324596" y="2047009"/>
            <a:ext cx="19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External diff limited</a:t>
            </a:r>
          </a:p>
        </p:txBody>
      </p:sp>
      <p:sp>
        <p:nvSpPr>
          <p:cNvPr id="24" name="TextBox 23"/>
          <p:cNvSpPr txBox="1"/>
          <p:nvPr/>
        </p:nvSpPr>
        <p:spPr>
          <a:xfrm rot="20034759">
            <a:off x="5257800" y="1066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Surface </a:t>
            </a:r>
            <a:r>
              <a:rPr lang="en-US" sz="1600" dirty="0" err="1" smtClean="0">
                <a:solidFill>
                  <a:srgbClr val="0000FF"/>
                </a:solidFill>
              </a:rPr>
              <a:t>rxn</a:t>
            </a:r>
            <a:r>
              <a:rPr lang="en-US" sz="1600" dirty="0" smtClean="0">
                <a:solidFill>
                  <a:srgbClr val="0000FF"/>
                </a:solidFill>
              </a:rPr>
              <a:t> limited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33400" y="3200400"/>
          <a:ext cx="74977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9" name="Equation" r:id="rId4" imgW="8115120" imgH="660240" progId="Equation.DSMT4">
                  <p:embed/>
                </p:oleObj>
              </mc:Choice>
              <mc:Fallback>
                <p:oleObj name="Equation" r:id="rId4" imgW="811512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749776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81000" y="4431268"/>
          <a:ext cx="94615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0" name="Equation" r:id="rId6" imgW="1015920" imgH="698400" progId="Equation.DSMT4">
                  <p:embed/>
                </p:oleObj>
              </mc:Choice>
              <mc:Fallback>
                <p:oleObj name="Equation" r:id="rId6" imgW="101592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31268"/>
                        <a:ext cx="94615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e 24"/>
          <p:cNvSpPr/>
          <p:nvPr/>
        </p:nvSpPr>
        <p:spPr>
          <a:xfrm rot="2880000">
            <a:off x="5633858" y="1128219"/>
            <a:ext cx="228600" cy="1524000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5720000">
            <a:off x="6728884" y="1510010"/>
            <a:ext cx="137160" cy="1188720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4920000">
            <a:off x="6441229" y="1484434"/>
            <a:ext cx="137160" cy="2011680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015714" y="2777786"/>
            <a:ext cx="301752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245786" y="2632164"/>
            <a:ext cx="94183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455685" y="4472543"/>
          <a:ext cx="13366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1" name="Equation" r:id="rId8" imgW="1434960" imgH="609480" progId="Equation.DSMT4">
                  <p:embed/>
                </p:oleObj>
              </mc:Choice>
              <mc:Fallback>
                <p:oleObj name="Equation" r:id="rId8" imgW="14349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685" y="4472543"/>
                        <a:ext cx="133667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163096" y="447797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0.26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886" y="5169376"/>
            <a:ext cx="887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we use for the rate of reaction if the interior was exposed to bulk conditions?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" y="5650468"/>
            <a:ext cx="696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Use the </a:t>
            </a:r>
            <a:r>
              <a:rPr lang="en-US" dirty="0" err="1" smtClean="0">
                <a:solidFill>
                  <a:srgbClr val="0000FF"/>
                </a:solidFill>
              </a:rPr>
              <a:t>rxn</a:t>
            </a:r>
            <a:r>
              <a:rPr lang="en-US" dirty="0" smtClean="0">
                <a:solidFill>
                  <a:srgbClr val="0000FF"/>
                </a:solidFill>
              </a:rPr>
              <a:t> rate obtained under surface reaction limited conditions</a:t>
            </a:r>
          </a:p>
        </p:txBody>
      </p:sp>
      <p:sp>
        <p:nvSpPr>
          <p:cNvPr id="35" name="Left Brace 34"/>
          <p:cNvSpPr/>
          <p:nvPr/>
        </p:nvSpPr>
        <p:spPr>
          <a:xfrm rot="16200000">
            <a:off x="4343399" y="431799"/>
            <a:ext cx="182881" cy="7040880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12160" y="4045188"/>
            <a:ext cx="3219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Rxn</a:t>
            </a:r>
            <a:r>
              <a:rPr lang="en-US" dirty="0" smtClean="0">
                <a:solidFill>
                  <a:srgbClr val="0000FF"/>
                </a:solidFill>
              </a:rPr>
              <a:t> w/out diffusion limitations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240944" y="2036330"/>
            <a:ext cx="932688" cy="15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65573" y="474622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0.70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878138" y="4640263"/>
          <a:ext cx="1217612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2" name="Equation" r:id="rId10" imgW="1307880" imgH="253800" progId="Equation.3">
                  <p:embed/>
                </p:oleObj>
              </mc:Choice>
              <mc:Fallback>
                <p:oleObj name="Equation" r:id="rId10" imgW="1307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4640263"/>
                        <a:ext cx="1217612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592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 animBg="1"/>
      <p:bldP spid="36" grpId="0"/>
      <p:bldP spid="4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-3 graph.tif"/>
          <p:cNvPicPr>
            <a:picLocks noChangeAspect="1"/>
          </p:cNvPicPr>
          <p:nvPr/>
        </p:nvPicPr>
        <p:blipFill>
          <a:blip r:embed="rId3"/>
          <a:srcRect l="17967" t="2315"/>
          <a:stretch>
            <a:fillRect/>
          </a:stretch>
        </p:blipFill>
        <p:spPr>
          <a:xfrm>
            <a:off x="4953000" y="228600"/>
            <a:ext cx="4191000" cy="321564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rot="5400000" flipH="1" flipV="1">
            <a:off x="5808272" y="2151106"/>
            <a:ext cx="16002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381000" y="4431268"/>
          <a:ext cx="1014412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3" name="Equation" r:id="rId4" imgW="1104840" imgH="698400" progId="Equation.DSMT4">
                  <p:embed/>
                </p:oleObj>
              </mc:Choice>
              <mc:Fallback>
                <p:oleObj name="Equation" r:id="rId4" imgW="11048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31268"/>
                        <a:ext cx="1014412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14300" y="3303588"/>
          <a:ext cx="89185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4" name="Equation" r:id="rId6" imgW="9664560" imgH="660240" progId="Equation.DSMT4">
                  <p:embed/>
                </p:oleObj>
              </mc:Choice>
              <mc:Fallback>
                <p:oleObj name="Equation" r:id="rId6" imgW="96645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3303588"/>
                        <a:ext cx="89185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catalytic reaction A</a:t>
            </a:r>
            <a:r>
              <a:rPr lang="en-US" sz="2000" dirty="0" smtClean="0">
                <a:latin typeface="Arial"/>
                <a:cs typeface="Arial"/>
              </a:rPr>
              <a:t>→B takes place in a fixed bed reactor containing  spherical porous catalyst X22.  The overall </a:t>
            </a:r>
            <a:r>
              <a:rPr lang="en-US" sz="2000" dirty="0" err="1" smtClean="0">
                <a:latin typeface="Arial"/>
                <a:cs typeface="Arial"/>
              </a:rPr>
              <a:t>rxn</a:t>
            </a:r>
            <a:r>
              <a:rPr lang="en-US" sz="2000" dirty="0" smtClean="0">
                <a:latin typeface="Arial"/>
                <a:cs typeface="Arial"/>
              </a:rPr>
              <a:t> rates at a point in the reactor are shown in the graph below.   </a:t>
            </a:r>
            <a:r>
              <a:rPr lang="en-US" sz="2000" dirty="0" smtClean="0">
                <a:solidFill>
                  <a:srgbClr val="7030A0"/>
                </a:solidFill>
                <a:latin typeface="Arial"/>
                <a:cs typeface="Arial"/>
              </a:rPr>
              <a:t>For F</a:t>
            </a:r>
            <a:r>
              <a:rPr lang="en-US" sz="2000" baseline="-25000" dirty="0" smtClean="0">
                <a:solidFill>
                  <a:srgbClr val="7030A0"/>
                </a:solidFill>
                <a:latin typeface="Arial"/>
                <a:cs typeface="Arial"/>
              </a:rPr>
              <a:t>T0</a:t>
            </a:r>
            <a:r>
              <a:rPr lang="en-US" sz="2000" dirty="0" smtClean="0">
                <a:solidFill>
                  <a:srgbClr val="7030A0"/>
                </a:solidFill>
                <a:cs typeface="Arial"/>
              </a:rPr>
              <a:t>= 5000 g mol/h, estimate </a:t>
            </a:r>
            <a:r>
              <a:rPr lang="en-US" sz="2000" dirty="0" smtClean="0">
                <a:solidFill>
                  <a:srgbClr val="7030A0"/>
                </a:solidFill>
                <a:latin typeface="Arial"/>
                <a:cs typeface="Arial"/>
              </a:rPr>
              <a:t>the internal effectiveness factor </a:t>
            </a:r>
            <a:r>
              <a:rPr lang="en-US" sz="2000" dirty="0" smtClean="0">
                <a:solidFill>
                  <a:srgbClr val="7030A0"/>
                </a:solidFill>
                <a:latin typeface="Symbol" pitchFamily="18" charset="2"/>
                <a:cs typeface="Arial"/>
              </a:rPr>
              <a:t>h </a:t>
            </a:r>
            <a:r>
              <a:rPr lang="en-US" sz="2000" dirty="0" smtClean="0">
                <a:solidFill>
                  <a:srgbClr val="7030A0"/>
                </a:solidFill>
                <a:latin typeface="Arial"/>
                <a:cs typeface="Arial"/>
              </a:rPr>
              <a:t>at </a:t>
            </a:r>
            <a:r>
              <a:rPr lang="en-US" sz="2000" dirty="0" smtClean="0">
                <a:solidFill>
                  <a:srgbClr val="7030A0"/>
                </a:solidFill>
                <a:cs typeface="Arial"/>
              </a:rPr>
              <a:t>367K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3778928" y="1488874"/>
            <a:ext cx="194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(mol/</a:t>
            </a:r>
            <a:r>
              <a:rPr lang="en-US" sz="2000" dirty="0" err="1" smtClean="0"/>
              <a:t>gcat</a:t>
            </a:r>
            <a:r>
              <a:rPr lang="en-US" sz="2000" dirty="0" err="1" smtClean="0">
                <a:latin typeface="Arial"/>
                <a:cs typeface="Arial"/>
              </a:rPr>
              <a:t>·s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 smtClean="0"/>
          </a:p>
        </p:txBody>
      </p:sp>
      <p:sp>
        <p:nvSpPr>
          <p:cNvPr id="22" name="TextBox 21"/>
          <p:cNvSpPr txBox="1"/>
          <p:nvPr/>
        </p:nvSpPr>
        <p:spPr>
          <a:xfrm rot="19183750">
            <a:off x="6839943" y="973407"/>
            <a:ext cx="1104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Internal 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diff limited</a:t>
            </a:r>
          </a:p>
        </p:txBody>
      </p:sp>
      <p:sp>
        <p:nvSpPr>
          <p:cNvPr id="23" name="TextBox 22"/>
          <p:cNvSpPr txBox="1"/>
          <p:nvPr/>
        </p:nvSpPr>
        <p:spPr>
          <a:xfrm rot="21182035">
            <a:off x="6324596" y="2047009"/>
            <a:ext cx="19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External diff limited</a:t>
            </a:r>
          </a:p>
        </p:txBody>
      </p:sp>
      <p:sp>
        <p:nvSpPr>
          <p:cNvPr id="24" name="TextBox 23"/>
          <p:cNvSpPr txBox="1"/>
          <p:nvPr/>
        </p:nvSpPr>
        <p:spPr>
          <a:xfrm rot="20034759">
            <a:off x="5257800" y="1066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Surface </a:t>
            </a:r>
            <a:r>
              <a:rPr lang="en-US" sz="1600" dirty="0" err="1" smtClean="0">
                <a:solidFill>
                  <a:srgbClr val="0000FF"/>
                </a:solidFill>
              </a:rPr>
              <a:t>rxn</a:t>
            </a:r>
            <a:r>
              <a:rPr lang="en-US" sz="1600" dirty="0" smtClean="0">
                <a:solidFill>
                  <a:srgbClr val="0000FF"/>
                </a:solidFill>
              </a:rPr>
              <a:t> limited</a:t>
            </a:r>
          </a:p>
        </p:txBody>
      </p:sp>
      <p:sp>
        <p:nvSpPr>
          <p:cNvPr id="25" name="Left Brace 24"/>
          <p:cNvSpPr/>
          <p:nvPr/>
        </p:nvSpPr>
        <p:spPr>
          <a:xfrm rot="2880000">
            <a:off x="5633858" y="1128219"/>
            <a:ext cx="228600" cy="1524000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5720000">
            <a:off x="6728884" y="1510010"/>
            <a:ext cx="137160" cy="1188720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4920000">
            <a:off x="6441229" y="1484434"/>
            <a:ext cx="137160" cy="2011680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226580" y="1371475"/>
            <a:ext cx="13990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479550" y="4471988"/>
          <a:ext cx="12890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5" name="Equation" r:id="rId8" imgW="1384200" imgH="609480" progId="Equation.DSMT4">
                  <p:embed/>
                </p:oleObj>
              </mc:Choice>
              <mc:Fallback>
                <p:oleObj name="Equation" r:id="rId8" imgW="13842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4471988"/>
                        <a:ext cx="128905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163096" y="447797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1.2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887" y="5169376"/>
            <a:ext cx="883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we use for the rate of reaction if the interior was exposed to the conditions at the surface of the pellet?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" y="5879068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Extrapolate the line for the surface reaction limited regime of the F</a:t>
            </a:r>
            <a:r>
              <a:rPr lang="en-US" baseline="-25000" dirty="0" smtClean="0">
                <a:solidFill>
                  <a:srgbClr val="0000FF"/>
                </a:solidFill>
              </a:rPr>
              <a:t>T0</a:t>
            </a:r>
            <a:r>
              <a:rPr lang="en-US" dirty="0" smtClean="0">
                <a:solidFill>
                  <a:srgbClr val="0000FF"/>
                </a:solidFill>
              </a:rPr>
              <a:t> = 5000 mol/h plot  to estimate the </a:t>
            </a:r>
            <a:r>
              <a:rPr lang="en-US" dirty="0" err="1" smtClean="0">
                <a:solidFill>
                  <a:srgbClr val="0000FF"/>
                </a:solidFill>
              </a:rPr>
              <a:t>rxn</a:t>
            </a:r>
            <a:r>
              <a:rPr lang="en-US" dirty="0" smtClean="0">
                <a:solidFill>
                  <a:srgbClr val="0000FF"/>
                </a:solidFill>
              </a:rPr>
              <a:t> rate that would be obtained without internal diffusion</a:t>
            </a:r>
          </a:p>
        </p:txBody>
      </p:sp>
      <p:sp>
        <p:nvSpPr>
          <p:cNvPr id="35" name="Left Brace 34"/>
          <p:cNvSpPr/>
          <p:nvPr/>
        </p:nvSpPr>
        <p:spPr>
          <a:xfrm rot="16200000">
            <a:off x="4693920" y="-198119"/>
            <a:ext cx="182881" cy="8503920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69920" y="4155440"/>
            <a:ext cx="405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Rxn</a:t>
            </a:r>
            <a:r>
              <a:rPr lang="en-US" dirty="0" smtClean="0">
                <a:solidFill>
                  <a:srgbClr val="0000FF"/>
                </a:solidFill>
              </a:rPr>
              <a:t> w/out internal diffusion limitations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65573" y="474622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1.4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901950" y="4614863"/>
          <a:ext cx="11699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6" name="Equation" r:id="rId10" imgW="1257120" imgH="304560" progId="Equation.3">
                  <p:embed/>
                </p:oleObj>
              </mc:Choice>
              <mc:Fallback>
                <p:oleObj name="Equation" r:id="rId10" imgW="125712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4614863"/>
                        <a:ext cx="116998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rot="5400000" flipH="1" flipV="1">
            <a:off x="5909600" y="1028700"/>
            <a:ext cx="1219200" cy="5334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5922235" y="430853"/>
            <a:ext cx="0" cy="13716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5688269" y="2014026"/>
            <a:ext cx="1837944" cy="15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29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 animBg="1"/>
      <p:bldP spid="36" grpId="0"/>
      <p:bldP spid="4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6836" y="1794748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A1</a:t>
            </a:r>
            <a:r>
              <a:rPr lang="en-US" dirty="0" smtClean="0"/>
              <a:t>=0.632 for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z, &amp;</a:t>
            </a:r>
            <a:r>
              <a:rPr lang="en-US" dirty="0" smtClean="0">
                <a:latin typeface="Symbol" pitchFamily="18" charset="2"/>
              </a:rPr>
              <a:t> u</a:t>
            </a:r>
            <a:r>
              <a:rPr lang="en-US" baseline="-25000" dirty="0" smtClean="0">
                <a:latin typeface="Symbol" pitchFamily="18" charset="2"/>
              </a:rPr>
              <a:t>0</a:t>
            </a:r>
            <a:endParaRPr lang="en-US" dirty="0" smtClean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67739"/>
              </p:ext>
            </p:extLst>
          </p:nvPr>
        </p:nvGraphicFramePr>
        <p:xfrm>
          <a:off x="457200" y="2362200"/>
          <a:ext cx="8229600" cy="1682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23797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1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79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79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7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08468" y="1798768"/>
            <a:ext cx="33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A2</a:t>
            </a:r>
            <a:r>
              <a:rPr lang="en-US" dirty="0" smtClean="0"/>
              <a:t>=? for d</a:t>
            </a:r>
            <a:r>
              <a:rPr lang="en-US" baseline="-25000" dirty="0" smtClean="0"/>
              <a:t>p1</a:t>
            </a:r>
            <a:r>
              <a:rPr lang="en-US" dirty="0" smtClean="0"/>
              <a:t>/3, 1.5z</a:t>
            </a:r>
            <a:r>
              <a:rPr lang="en-US" baseline="-25000" dirty="0" smtClean="0"/>
              <a:t>1</a:t>
            </a:r>
            <a:r>
              <a:rPr lang="en-US" dirty="0" smtClean="0"/>
              <a:t>, and 4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baseline="-25000" dirty="0" smtClean="0">
                <a:latin typeface="Symbol" pitchFamily="18" charset="2"/>
              </a:rPr>
              <a:t>0,1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" y="762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is removed from a waste stream by passing the effluent gas over a solid granular absorbent in a tubular PBR.  Presently </a:t>
            </a:r>
            <a:r>
              <a:rPr lang="en-US" dirty="0" smtClean="0">
                <a:solidFill>
                  <a:srgbClr val="7030A0"/>
                </a:solidFill>
              </a:rPr>
              <a:t>63.2% is removed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030A0"/>
                </a:solidFill>
              </a:rPr>
              <a:t>the reaction is external diffusion limited</a:t>
            </a:r>
            <a:r>
              <a:rPr lang="en-US" dirty="0" smtClean="0"/>
              <a:t>.  If the </a:t>
            </a:r>
            <a:r>
              <a:rPr lang="en-US" dirty="0" smtClean="0">
                <a:solidFill>
                  <a:srgbClr val="006600"/>
                </a:solidFill>
              </a:rPr>
              <a:t>flow rate were increases by a factor of 4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006600"/>
                </a:solidFill>
              </a:rPr>
              <a:t>particle diameter were decreased by a factor of 3</a:t>
            </a:r>
            <a:r>
              <a:rPr lang="en-US" dirty="0" smtClean="0"/>
              <a:t>, and the </a:t>
            </a:r>
            <a:r>
              <a:rPr lang="en-US" dirty="0" smtClean="0">
                <a:solidFill>
                  <a:srgbClr val="006600"/>
                </a:solidFill>
              </a:rPr>
              <a:t>tube length (z) were increased by 1.5x</a:t>
            </a:r>
            <a:r>
              <a:rPr lang="en-US" dirty="0" smtClean="0"/>
              <a:t>, what percentage of Cl</a:t>
            </a:r>
            <a:r>
              <a:rPr lang="en-US" baseline="-25000" dirty="0" smtClean="0"/>
              <a:t>2</a:t>
            </a:r>
            <a:r>
              <a:rPr lang="en-US" dirty="0" smtClean="0"/>
              <a:t> would be </a:t>
            </a:r>
            <a:r>
              <a:rPr lang="en-US" dirty="0"/>
              <a:t>removed (assume still external diffusion limited)?  </a:t>
            </a:r>
            <a:r>
              <a:rPr lang="en-US" dirty="0" smtClean="0"/>
              <a:t>What guidelines (T, C</a:t>
            </a:r>
            <a:r>
              <a:rPr lang="en-US" baseline="-25000" dirty="0" smtClean="0"/>
              <a:t>A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dirty="0" smtClean="0"/>
              <a:t>) do you propose for efficient operation of this bed?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62600" y="2057400"/>
            <a:ext cx="381000" cy="1066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24012" y="2057400"/>
            <a:ext cx="3795988" cy="1066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9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6836" y="1912648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A1</a:t>
            </a:r>
            <a:r>
              <a:rPr lang="en-US" dirty="0" smtClean="0"/>
              <a:t>=0.632 for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z, &amp;</a:t>
            </a:r>
            <a:r>
              <a:rPr lang="en-US" dirty="0" smtClean="0">
                <a:latin typeface="Symbol" pitchFamily="18" charset="2"/>
              </a:rPr>
              <a:t> u</a:t>
            </a:r>
            <a:r>
              <a:rPr lang="en-US" baseline="-25000" dirty="0" smtClean="0">
                <a:latin typeface="Symbol" pitchFamily="18" charset="2"/>
              </a:rPr>
              <a:t>0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08468" y="1916668"/>
            <a:ext cx="33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A2</a:t>
            </a:r>
            <a:r>
              <a:rPr lang="en-US" dirty="0" smtClean="0"/>
              <a:t>=? for d</a:t>
            </a:r>
            <a:r>
              <a:rPr lang="en-US" baseline="-25000" dirty="0" smtClean="0"/>
              <a:t>p1</a:t>
            </a:r>
            <a:r>
              <a:rPr lang="en-US" dirty="0" smtClean="0"/>
              <a:t>/3, 1.5z</a:t>
            </a:r>
            <a:r>
              <a:rPr lang="en-US" baseline="-25000" dirty="0" smtClean="0"/>
              <a:t>1</a:t>
            </a:r>
            <a:r>
              <a:rPr lang="en-US" dirty="0" smtClean="0"/>
              <a:t>, and 4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baseline="-25000" dirty="0" smtClean="0">
                <a:latin typeface="Symbol" pitchFamily="18" charset="2"/>
              </a:rPr>
              <a:t>0,1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" y="1941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is removed from a waste stream by passing the effluent gas over a solid granular absorbent in a tubular PBR.  Presently </a:t>
            </a:r>
            <a:r>
              <a:rPr lang="en-US" dirty="0" smtClean="0">
                <a:solidFill>
                  <a:srgbClr val="7030A0"/>
                </a:solidFill>
              </a:rPr>
              <a:t>63.2% is removed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030A0"/>
                </a:solidFill>
              </a:rPr>
              <a:t>the reaction is external diffusion limited</a:t>
            </a:r>
            <a:r>
              <a:rPr lang="en-US" dirty="0" smtClean="0"/>
              <a:t>.  If the </a:t>
            </a:r>
            <a:r>
              <a:rPr lang="en-US" dirty="0" smtClean="0">
                <a:solidFill>
                  <a:srgbClr val="006600"/>
                </a:solidFill>
              </a:rPr>
              <a:t>flow rate were increases by a factor of 4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006600"/>
                </a:solidFill>
              </a:rPr>
              <a:t>particle diameter were decreased by a factor of 3</a:t>
            </a:r>
            <a:r>
              <a:rPr lang="en-US" dirty="0" smtClean="0"/>
              <a:t>, and the </a:t>
            </a:r>
            <a:r>
              <a:rPr lang="en-US" dirty="0" smtClean="0">
                <a:solidFill>
                  <a:srgbClr val="006600"/>
                </a:solidFill>
              </a:rPr>
              <a:t>tube length (z) were increased by 1.5x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what percentage of Cl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would be </a:t>
            </a:r>
            <a:r>
              <a:rPr lang="en-US" dirty="0">
                <a:solidFill>
                  <a:srgbClr val="C00000"/>
                </a:solidFill>
              </a:rPr>
              <a:t>removed (assume still external diffusion limited)</a:t>
            </a:r>
            <a:r>
              <a:rPr lang="en-US" dirty="0"/>
              <a:t>?  </a:t>
            </a:r>
            <a:r>
              <a:rPr lang="en-US" dirty="0" smtClean="0"/>
              <a:t>What guidelines (T, C</a:t>
            </a:r>
            <a:r>
              <a:rPr lang="en-US" baseline="-25000" dirty="0" smtClean="0"/>
              <a:t>A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dirty="0" smtClean="0"/>
              <a:t>) do you propose for efficient operation of this bed?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6566" y="2971800"/>
            <a:ext cx="9197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Need to relate X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to reactor length in the presence of an external diffusion limit</a:t>
            </a:r>
          </a:p>
        </p:txBody>
      </p:sp>
    </p:spTree>
    <p:extLst>
      <p:ext uri="{BB962C8B-B14F-4D97-AF65-F5344CB8AC3E}">
        <p14:creationId xmlns:p14="http://schemas.microsoft.com/office/powerpoint/2010/main" val="367858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Mass Transfer Limited </a:t>
            </a:r>
            <a:r>
              <a:rPr lang="en-US" dirty="0" err="1" smtClean="0">
                <a:solidFill>
                  <a:schemeClr val="tx1"/>
                </a:solidFill>
              </a:rPr>
              <a:t>Rxn</a:t>
            </a:r>
            <a:r>
              <a:rPr lang="en-US" dirty="0" smtClean="0">
                <a:solidFill>
                  <a:schemeClr val="tx1"/>
                </a:solidFill>
              </a:rPr>
              <a:t> in PBR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6117" y="838200"/>
            <a:ext cx="23812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2926074"/>
            <a:ext cx="8226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: external surface area of catalyst per volume of catalytic bed (m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</a:t>
            </a:r>
          </a:p>
          <a:p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dirty="0" smtClean="0"/>
              <a:t>: porosity of bed, void fraction		</a:t>
            </a:r>
            <a:r>
              <a:rPr lang="en-US" sz="2000" dirty="0" err="1" smtClean="0"/>
              <a:t>d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: particle diameter (m)</a:t>
            </a:r>
          </a:p>
          <a:p>
            <a:r>
              <a:rPr lang="en-US" sz="2000" dirty="0" err="1" smtClean="0"/>
              <a:t>r’’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: rate of generation of A per unit catalytic surface area (mol/s</a:t>
            </a:r>
            <a:r>
              <a:rPr lang="en-US" sz="2000" dirty="0" smtClean="0">
                <a:latin typeface="Arial"/>
                <a:cs typeface="Arial"/>
              </a:rPr>
              <a:t>·m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 smtClean="0"/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5433484" y="1127918"/>
          <a:ext cx="21844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7" name="Equation" r:id="rId4" imgW="2171520" imgH="609480" progId="Equation.DSMT4">
                  <p:embed/>
                </p:oleObj>
              </mc:Choice>
              <mc:Fallback>
                <p:oleObj name="Equation" r:id="rId4" imgW="21715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484" y="1127918"/>
                        <a:ext cx="2184400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77800" y="1818409"/>
            <a:ext cx="76073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TW" sz="2000" dirty="0"/>
              <a:t>A steady state mole balance on reactant A between z and z + </a:t>
            </a:r>
            <a:r>
              <a:rPr lang="en-GB" altLang="zh-TW" sz="2000" dirty="0">
                <a:sym typeface="Symbol" pitchFamily="18" charset="2"/>
              </a:rPr>
              <a:t>z :</a:t>
            </a:r>
            <a:endParaRPr lang="en-GB" altLang="zh-TW" sz="2000" dirty="0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692181"/>
              </p:ext>
            </p:extLst>
          </p:nvPr>
        </p:nvGraphicFramePr>
        <p:xfrm>
          <a:off x="1408113" y="2216872"/>
          <a:ext cx="63293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8" name="Equation" r:id="rId6" imgW="6286320" imgH="761760" progId="Equation.DSMT4">
                  <p:embed/>
                </p:oleObj>
              </mc:Choice>
              <mc:Fallback>
                <p:oleObj name="Equation" r:id="rId6" imgW="62863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2216872"/>
                        <a:ext cx="632936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7801" y="3903655"/>
            <a:ext cx="134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Divide out </a:t>
            </a:r>
            <a:r>
              <a:rPr lang="en-US" sz="2000" dirty="0" err="1" smtClean="0">
                <a:solidFill>
                  <a:srgbClr val="0000FF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c</a:t>
            </a:r>
            <a:r>
              <a:rPr lang="en-US" sz="2000" dirty="0" err="1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0000FF"/>
                </a:solidFill>
              </a:rPr>
              <a:t>z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990951"/>
              </p:ext>
            </p:extLst>
          </p:nvPr>
        </p:nvGraphicFramePr>
        <p:xfrm>
          <a:off x="1460500" y="3936993"/>
          <a:ext cx="32067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9" name="Equation" r:id="rId8" imgW="3213000" imgH="723600" progId="Equation.DSMT4">
                  <p:embed/>
                </p:oleObj>
              </mc:Choice>
              <mc:Fallback>
                <p:oleObj name="Equation" r:id="rId8" imgW="321300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3936993"/>
                        <a:ext cx="320675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90551" y="3903655"/>
            <a:ext cx="1327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Take limit as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→0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409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510203"/>
              </p:ext>
            </p:extLst>
          </p:nvPr>
        </p:nvGraphicFramePr>
        <p:xfrm>
          <a:off x="5940425" y="3886193"/>
          <a:ext cx="27733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0" name="Equation" r:id="rId10" imgW="2755800" imgH="711000" progId="Equation.DSMT4">
                  <p:embed/>
                </p:oleObj>
              </mc:Choice>
              <mc:Fallback>
                <p:oleObj name="Equation" r:id="rId10" imgW="2755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886193"/>
                        <a:ext cx="27733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90600" y="4590390"/>
            <a:ext cx="368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Put </a:t>
            </a:r>
            <a:r>
              <a:rPr lang="en-US" sz="2000" dirty="0" err="1" smtClean="0">
                <a:solidFill>
                  <a:srgbClr val="0000FF"/>
                </a:solidFill>
              </a:rPr>
              <a:t>F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z</a:t>
            </a:r>
            <a:r>
              <a:rPr lang="en-US" sz="2000" dirty="0" smtClean="0">
                <a:solidFill>
                  <a:srgbClr val="0000FF"/>
                </a:solidFill>
              </a:rPr>
              <a:t> and –</a:t>
            </a:r>
            <a:r>
              <a:rPr lang="en-US" sz="2000" dirty="0" err="1" smtClean="0">
                <a:solidFill>
                  <a:srgbClr val="0000FF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’’ in terms of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409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968241"/>
              </p:ext>
            </p:extLst>
          </p:nvPr>
        </p:nvGraphicFramePr>
        <p:xfrm>
          <a:off x="4648200" y="4642778"/>
          <a:ext cx="33274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1" name="Equation" r:id="rId12" imgW="3340080" imgH="330120" progId="Equation.DSMT4">
                  <p:embed/>
                </p:oleObj>
              </mc:Choice>
              <mc:Fallback>
                <p:oleObj name="Equation" r:id="rId12" imgW="33400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642778"/>
                        <a:ext cx="332740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68193" y="4995278"/>
            <a:ext cx="720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Axial diffusion is negligible compared to bulk flow (convection)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477000" y="4711260"/>
            <a:ext cx="457200" cy="228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612492"/>
              </p:ext>
            </p:extLst>
          </p:nvPr>
        </p:nvGraphicFramePr>
        <p:xfrm>
          <a:off x="762000" y="5431696"/>
          <a:ext cx="2519363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2" name="Equation" r:id="rId14" imgW="2527200" imgH="330120" progId="Equation.DSMT4">
                  <p:embed/>
                </p:oleObj>
              </mc:Choice>
              <mc:Fallback>
                <p:oleObj name="Equation" r:id="rId14" imgW="2527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31696"/>
                        <a:ext cx="2519363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429000" y="5387026"/>
            <a:ext cx="3887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Substitute into the mass balance</a:t>
            </a:r>
          </a:p>
        </p:txBody>
      </p:sp>
      <p:cxnSp>
        <p:nvCxnSpPr>
          <p:cNvPr id="25" name="Elbow Connector 24"/>
          <p:cNvCxnSpPr/>
          <p:nvPr/>
        </p:nvCxnSpPr>
        <p:spPr>
          <a:xfrm flipV="1">
            <a:off x="7211503" y="4343400"/>
            <a:ext cx="914400" cy="1280160"/>
          </a:xfrm>
          <a:prstGeom prst="bentConnector3">
            <a:avLst>
              <a:gd name="adj1" fmla="val 100139"/>
            </a:avLst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398733"/>
              </p:ext>
            </p:extLst>
          </p:nvPr>
        </p:nvGraphicFramePr>
        <p:xfrm>
          <a:off x="76200" y="5778356"/>
          <a:ext cx="24923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3" name="Equation" r:id="rId16" imgW="2476440" imgH="647640" progId="Equation.DSMT4">
                  <p:embed/>
                </p:oleObj>
              </mc:Choice>
              <mc:Fallback>
                <p:oleObj name="Equation" r:id="rId16" imgW="247644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778356"/>
                        <a:ext cx="24923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182960"/>
              </p:ext>
            </p:extLst>
          </p:nvPr>
        </p:nvGraphicFramePr>
        <p:xfrm>
          <a:off x="2598078" y="5770418"/>
          <a:ext cx="38354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4" name="Equation" r:id="rId18" imgW="3809880" imgH="685800" progId="Equation.DSMT4">
                  <p:embed/>
                </p:oleObj>
              </mc:Choice>
              <mc:Fallback>
                <p:oleObj name="Equation" r:id="rId18" imgW="38098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078" y="5770418"/>
                        <a:ext cx="38354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rot="16200000" flipH="1">
            <a:off x="4588200" y="5900373"/>
            <a:ext cx="6096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84618" y="62587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  <p:graphicFrame>
        <p:nvGraphicFramePr>
          <p:cNvPr id="450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010509"/>
              </p:ext>
            </p:extLst>
          </p:nvPr>
        </p:nvGraphicFramePr>
        <p:xfrm>
          <a:off x="6439828" y="5779943"/>
          <a:ext cx="25828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5" name="Equation" r:id="rId20" imgW="2565360" imgH="622080" progId="Equation.3">
                  <p:embed/>
                </p:oleObj>
              </mc:Choice>
              <mc:Fallback>
                <p:oleObj name="Equation" r:id="rId20" imgW="2565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828" y="5779943"/>
                        <a:ext cx="258286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943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Mass Transfer Limited </a:t>
            </a:r>
            <a:r>
              <a:rPr lang="en-US" dirty="0" err="1" smtClean="0">
                <a:solidFill>
                  <a:schemeClr val="tx1"/>
                </a:solidFill>
              </a:rPr>
              <a:t>Rxn</a:t>
            </a:r>
            <a:r>
              <a:rPr lang="en-US" dirty="0" smtClean="0">
                <a:solidFill>
                  <a:schemeClr val="tx1"/>
                </a:solidFill>
              </a:rPr>
              <a:t> in PBR (continued)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942975"/>
            <a:ext cx="23812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09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754265"/>
              </p:ext>
            </p:extLst>
          </p:nvPr>
        </p:nvGraphicFramePr>
        <p:xfrm>
          <a:off x="3493294" y="1150143"/>
          <a:ext cx="21844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1" name="Equation" r:id="rId4" imgW="2171520" imgH="609480" progId="Equation.DSMT4">
                  <p:embed/>
                </p:oleObj>
              </mc:Choice>
              <mc:Fallback>
                <p:oleObj name="Equation" r:id="rId4" imgW="21715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294" y="1150143"/>
                        <a:ext cx="2184400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138689"/>
              </p:ext>
            </p:extLst>
          </p:nvPr>
        </p:nvGraphicFramePr>
        <p:xfrm>
          <a:off x="6256338" y="1143000"/>
          <a:ext cx="22637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2" name="Equation" r:id="rId6" imgW="2247840" imgH="622080" progId="Equation.DSMT4">
                  <p:embed/>
                </p:oleObj>
              </mc:Choice>
              <mc:Fallback>
                <p:oleObj name="Equation" r:id="rId6" imgW="22478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1143000"/>
                        <a:ext cx="22637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52400" y="178797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TW" sz="2000" dirty="0"/>
              <a:t>At steady-state:</a:t>
            </a:r>
          </a:p>
          <a:p>
            <a:r>
              <a:rPr lang="en-GB" altLang="zh-TW" sz="2000" dirty="0" smtClean="0"/>
              <a:t>Molar </a:t>
            </a:r>
            <a:r>
              <a:rPr lang="en-GB" altLang="zh-TW" sz="2000" dirty="0"/>
              <a:t>flux of A to </a:t>
            </a:r>
            <a:r>
              <a:rPr lang="en-GB" altLang="zh-TW" sz="2000" dirty="0" smtClean="0"/>
              <a:t>particle </a:t>
            </a:r>
            <a:r>
              <a:rPr lang="en-GB" altLang="zh-TW" sz="2000" dirty="0"/>
              <a:t>surface = </a:t>
            </a:r>
            <a:r>
              <a:rPr lang="en-GB" altLang="zh-TW" sz="2000" dirty="0" smtClean="0"/>
              <a:t>rate </a:t>
            </a:r>
            <a:r>
              <a:rPr lang="en-GB" altLang="zh-TW" sz="2000" dirty="0"/>
              <a:t>of disappearance of A on the surface</a:t>
            </a:r>
          </a:p>
        </p:txBody>
      </p:sp>
      <p:graphicFrame>
        <p:nvGraphicFramePr>
          <p:cNvPr id="2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100251"/>
              </p:ext>
            </p:extLst>
          </p:nvPr>
        </p:nvGraphicFramePr>
        <p:xfrm>
          <a:off x="3008313" y="2500659"/>
          <a:ext cx="31289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3" name="Equation" r:id="rId8" imgW="3136680" imgH="355320" progId="Equation.DSMT4">
                  <p:embed/>
                </p:oleObj>
              </mc:Choice>
              <mc:Fallback>
                <p:oleObj name="Equation" r:id="rId8" imgW="31366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2500659"/>
                        <a:ext cx="31289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90500" y="2830607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mass transfer coefficient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=D</a:t>
            </a:r>
            <a:r>
              <a:rPr lang="en-US" sz="2000" baseline="-25000" dirty="0" smtClean="0"/>
              <a:t>AB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 (s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	</a:t>
            </a:r>
            <a:r>
              <a:rPr lang="en-US" sz="2000" dirty="0" smtClean="0">
                <a:latin typeface="Symbol" pitchFamily="18" charset="2"/>
              </a:rPr>
              <a:t>d: </a:t>
            </a:r>
            <a:r>
              <a:rPr lang="en-US" sz="2000" dirty="0" smtClean="0"/>
              <a:t>boundary layer thickness</a:t>
            </a:r>
          </a:p>
          <a:p>
            <a:r>
              <a:rPr lang="en-US" sz="2000" dirty="0" smtClean="0"/>
              <a:t>C</a:t>
            </a:r>
            <a:r>
              <a:rPr lang="en-US" sz="2000" baseline="-25000" dirty="0" smtClean="0"/>
              <a:t>As</a:t>
            </a:r>
            <a:r>
              <a:rPr lang="en-US" sz="2000" dirty="0" smtClean="0"/>
              <a:t>: concentration of A at surface	C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: concentration of A in bulk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2479312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Substitute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6789420" y="2084416"/>
            <a:ext cx="822960" cy="762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09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698664"/>
              </p:ext>
            </p:extLst>
          </p:nvPr>
        </p:nvGraphicFramePr>
        <p:xfrm>
          <a:off x="329047" y="3525982"/>
          <a:ext cx="3378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4" name="Equation" r:id="rId10" imgW="3352680" imgH="622080" progId="Equation.DSMT4">
                  <p:embed/>
                </p:oleObj>
              </mc:Choice>
              <mc:Fallback>
                <p:oleObj name="Equation" r:id="rId10" imgW="33526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47" y="3525982"/>
                        <a:ext cx="33782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986647" y="3626104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</a:rPr>
              <a:t>As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≈ 0</a:t>
            </a:r>
            <a:r>
              <a:rPr lang="en-US" sz="2000" dirty="0" smtClean="0">
                <a:solidFill>
                  <a:srgbClr val="0000FF"/>
                </a:solidFill>
              </a:rPr>
              <a:t> in most mass transfer-limited </a:t>
            </a:r>
            <a:r>
              <a:rPr lang="en-US" sz="2000" dirty="0" err="1" smtClean="0">
                <a:solidFill>
                  <a:srgbClr val="0000FF"/>
                </a:solidFill>
              </a:rPr>
              <a:t>rxns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460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591805"/>
              </p:ext>
            </p:extLst>
          </p:nvPr>
        </p:nvGraphicFramePr>
        <p:xfrm>
          <a:off x="304800" y="4202816"/>
          <a:ext cx="27511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5" name="Equation" r:id="rId12" imgW="2730240" imgH="622080" progId="Equation.DSMT4">
                  <p:embed/>
                </p:oleObj>
              </mc:Choice>
              <mc:Fallback>
                <p:oleObj name="Equation" r:id="rId12" imgW="27302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02816"/>
                        <a:ext cx="27511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124200" y="4148132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Rearrange &amp; integrate to find how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and the </a:t>
            </a:r>
            <a:r>
              <a:rPr lang="en-US" sz="2000" dirty="0" err="1" smtClean="0">
                <a:solidFill>
                  <a:srgbClr val="0000FF"/>
                </a:solidFill>
              </a:rPr>
              <a:t>r’’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varies with distance down reactor</a:t>
            </a:r>
          </a:p>
        </p:txBody>
      </p:sp>
      <p:graphicFrame>
        <p:nvGraphicFramePr>
          <p:cNvPr id="460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541689"/>
              </p:ext>
            </p:extLst>
          </p:nvPr>
        </p:nvGraphicFramePr>
        <p:xfrm>
          <a:off x="668338" y="4914755"/>
          <a:ext cx="23415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6" name="Equation" r:id="rId14" imgW="2323800" imgH="622080" progId="Equation.DSMT4">
                  <p:embed/>
                </p:oleObj>
              </mc:Choice>
              <mc:Fallback>
                <p:oleObj name="Equation" r:id="rId14" imgW="23238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4914755"/>
                        <a:ext cx="23415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608888"/>
              </p:ext>
            </p:extLst>
          </p:nvPr>
        </p:nvGraphicFramePr>
        <p:xfrm>
          <a:off x="3251200" y="4856018"/>
          <a:ext cx="28035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7" name="Equation" r:id="rId16" imgW="2781000" imgH="812520" progId="Equation.DSMT4">
                  <p:embed/>
                </p:oleObj>
              </mc:Choice>
              <mc:Fallback>
                <p:oleObj name="Equation" r:id="rId16" imgW="27810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4856018"/>
                        <a:ext cx="2803525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401800"/>
              </p:ext>
            </p:extLst>
          </p:nvPr>
        </p:nvGraphicFramePr>
        <p:xfrm>
          <a:off x="6370638" y="4875946"/>
          <a:ext cx="22399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8" name="Equation" r:id="rId18" imgW="2222280" imgH="698400" progId="Equation.DSMT4">
                  <p:embed/>
                </p:oleObj>
              </mc:Choice>
              <mc:Fallback>
                <p:oleObj name="Equation" r:id="rId18" imgW="222228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8" y="4875946"/>
                        <a:ext cx="223996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704081"/>
              </p:ext>
            </p:extLst>
          </p:nvPr>
        </p:nvGraphicFramePr>
        <p:xfrm>
          <a:off x="76200" y="5763491"/>
          <a:ext cx="2687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9" name="Equation" r:id="rId20" imgW="2666880" imgH="711000" progId="Equation.DSMT4">
                  <p:embed/>
                </p:oleObj>
              </mc:Choice>
              <mc:Fallback>
                <p:oleObj name="Equation" r:id="rId20" imgW="26668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763491"/>
                        <a:ext cx="2687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489565"/>
              </p:ext>
            </p:extLst>
          </p:nvPr>
        </p:nvGraphicFramePr>
        <p:xfrm>
          <a:off x="2738438" y="5725391"/>
          <a:ext cx="31607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0" name="Equation" r:id="rId22" imgW="3136680" imgH="787320" progId="Equation.DSMT4">
                  <p:embed/>
                </p:oleObj>
              </mc:Choice>
              <mc:Fallback>
                <p:oleObj name="Equation" r:id="rId22" imgW="31366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5725391"/>
                        <a:ext cx="316071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979999"/>
              </p:ext>
            </p:extLst>
          </p:nvPr>
        </p:nvGraphicFramePr>
        <p:xfrm>
          <a:off x="5892800" y="5731741"/>
          <a:ext cx="3243263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1" name="Equation" r:id="rId24" imgW="3251160" imgH="787320" progId="Equation.3">
                  <p:embed/>
                </p:oleObj>
              </mc:Choice>
              <mc:Fallback>
                <p:oleObj name="Equation" r:id="rId24" imgW="32511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5731741"/>
                        <a:ext cx="3243263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756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34000" y="226738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c</a:t>
            </a:r>
            <a:r>
              <a:rPr lang="en-US" dirty="0" smtClean="0"/>
              <a:t>: external surface area of catalyst per catalyst bed volume</a:t>
            </a:r>
          </a:p>
          <a:p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: porosity of </a:t>
            </a:r>
            <a:r>
              <a:rPr lang="en-US" dirty="0" smtClean="0"/>
              <a:t>bed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202539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is removed from a waste stream by passing the effluent gas over a solid granular absorbent in a tubular PBR.  Presently </a:t>
            </a:r>
            <a:r>
              <a:rPr lang="en-US" dirty="0" smtClean="0">
                <a:solidFill>
                  <a:srgbClr val="7030A0"/>
                </a:solidFill>
              </a:rPr>
              <a:t>63.2% is removed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030A0"/>
                </a:solidFill>
              </a:rPr>
              <a:t>the reaction is external diffusion limited</a:t>
            </a:r>
            <a:r>
              <a:rPr lang="en-US" dirty="0" smtClean="0"/>
              <a:t>.  If the </a:t>
            </a:r>
            <a:r>
              <a:rPr lang="en-US" dirty="0" smtClean="0">
                <a:solidFill>
                  <a:srgbClr val="006600"/>
                </a:solidFill>
              </a:rPr>
              <a:t>flow rate were increases by a factor of 4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006600"/>
                </a:solidFill>
              </a:rPr>
              <a:t>particle diameter were decreased by a factor of 3</a:t>
            </a:r>
            <a:r>
              <a:rPr lang="en-US" dirty="0" smtClean="0"/>
              <a:t>, and the </a:t>
            </a:r>
            <a:r>
              <a:rPr lang="en-US" dirty="0" smtClean="0">
                <a:solidFill>
                  <a:srgbClr val="006600"/>
                </a:solidFill>
              </a:rPr>
              <a:t>tube length (z) were increased by 1.5x</a:t>
            </a:r>
            <a:r>
              <a:rPr lang="en-US" dirty="0" smtClean="0"/>
              <a:t>, what percentage of Cl</a:t>
            </a:r>
            <a:r>
              <a:rPr lang="en-US" baseline="-25000" dirty="0" smtClean="0"/>
              <a:t>2</a:t>
            </a:r>
            <a:r>
              <a:rPr lang="en-US" dirty="0" smtClean="0"/>
              <a:t> would be </a:t>
            </a:r>
            <a:r>
              <a:rPr lang="en-US" dirty="0"/>
              <a:t>removed (assume still external diffusion limited)?  </a:t>
            </a:r>
            <a:r>
              <a:rPr lang="en-US" dirty="0" smtClean="0"/>
              <a:t>What guidelines (T, C</a:t>
            </a:r>
            <a:r>
              <a:rPr lang="en-US" baseline="-25000" dirty="0" smtClean="0"/>
              <a:t>A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dirty="0" smtClean="0"/>
              <a:t>) do you propose for efficient operation of this bed?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6836" y="1921087"/>
            <a:ext cx="705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A1</a:t>
            </a:r>
            <a:r>
              <a:rPr lang="en-US" dirty="0" smtClean="0"/>
              <a:t>=0.632 for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z, &amp;</a:t>
            </a:r>
            <a:r>
              <a:rPr lang="en-US" dirty="0" smtClean="0">
                <a:latin typeface="Symbol" pitchFamily="18" charset="2"/>
              </a:rPr>
              <a:t> u</a:t>
            </a:r>
            <a:r>
              <a:rPr lang="en-US" baseline="-25000" dirty="0" smtClean="0">
                <a:latin typeface="Symbol" pitchFamily="18" charset="2"/>
              </a:rPr>
              <a:t>0		</a:t>
            </a:r>
            <a:r>
              <a:rPr lang="en-US" dirty="0" smtClean="0"/>
              <a:t>X</a:t>
            </a:r>
            <a:r>
              <a:rPr lang="en-US" baseline="-25000" dirty="0" smtClean="0"/>
              <a:t>A2</a:t>
            </a:r>
            <a:r>
              <a:rPr lang="en-US" dirty="0" smtClean="0"/>
              <a:t>=? for d</a:t>
            </a:r>
            <a:r>
              <a:rPr lang="en-US" baseline="-25000" dirty="0" smtClean="0"/>
              <a:t>p1</a:t>
            </a:r>
            <a:r>
              <a:rPr lang="en-US" dirty="0" smtClean="0"/>
              <a:t>/3, 1.5z</a:t>
            </a:r>
            <a:r>
              <a:rPr lang="en-US" baseline="-25000" dirty="0" smtClean="0"/>
              <a:t>1</a:t>
            </a:r>
            <a:r>
              <a:rPr lang="en-US" dirty="0" smtClean="0"/>
              <a:t>, and 4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baseline="-25000" dirty="0" smtClean="0">
                <a:latin typeface="Symbol" pitchFamily="18" charset="2"/>
              </a:rPr>
              <a:t>0,1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2369807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an external diffusion limited </a:t>
            </a:r>
            <a:r>
              <a:rPr lang="en-US" dirty="0" err="1" smtClean="0"/>
              <a:t>rxn</a:t>
            </a:r>
            <a:r>
              <a:rPr lang="en-US" dirty="0" smtClean="0"/>
              <a:t> in a PBR, we found (L19):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115799"/>
              </p:ext>
            </p:extLst>
          </p:nvPr>
        </p:nvGraphicFramePr>
        <p:xfrm>
          <a:off x="2820988" y="2506967"/>
          <a:ext cx="23796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5" name="Equation" r:id="rId3" imgW="2361960" imgH="711000" progId="Equation.DSMT4">
                  <p:embed/>
                </p:oleObj>
              </mc:Choice>
              <mc:Fallback>
                <p:oleObj name="Equation" r:id="rId3" imgW="23619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2506967"/>
                        <a:ext cx="2379662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196448"/>
              </p:ext>
            </p:extLst>
          </p:nvPr>
        </p:nvGraphicFramePr>
        <p:xfrm>
          <a:off x="7543800" y="2488539"/>
          <a:ext cx="14462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6" name="Equation" r:id="rId5" imgW="1434960" imgH="761760" progId="Equation.DSMT4">
                  <p:embed/>
                </p:oleObj>
              </mc:Choice>
              <mc:Fallback>
                <p:oleObj name="Equation" r:id="rId5" imgW="14349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488539"/>
                        <a:ext cx="144621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332954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terms of X</a:t>
            </a:r>
            <a:r>
              <a:rPr lang="en-US" baseline="-25000" dirty="0" smtClean="0"/>
              <a:t>A</a:t>
            </a:r>
            <a:r>
              <a:rPr lang="en-US" dirty="0" smtClean="0"/>
              <a:t>: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716803"/>
              </p:ext>
            </p:extLst>
          </p:nvPr>
        </p:nvGraphicFramePr>
        <p:xfrm>
          <a:off x="1889760" y="3317875"/>
          <a:ext cx="328771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7" name="Equation" r:id="rId7" imgW="3263760" imgH="723600" progId="Equation.DSMT4">
                  <p:embed/>
                </p:oleObj>
              </mc:Choice>
              <mc:Fallback>
                <p:oleObj name="Equation" r:id="rId7" imgW="32637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760" y="3317875"/>
                        <a:ext cx="3287713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136509"/>
              </p:ext>
            </p:extLst>
          </p:nvPr>
        </p:nvGraphicFramePr>
        <p:xfrm>
          <a:off x="5632450" y="3349625"/>
          <a:ext cx="26225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8" name="Equation" r:id="rId9" imgW="2603160" imgH="622080" progId="Equation.DSMT4">
                  <p:embed/>
                </p:oleObj>
              </mc:Choice>
              <mc:Fallback>
                <p:oleObj name="Equation" r:id="rId9" imgW="26031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3349625"/>
                        <a:ext cx="26225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4016" y="4160508"/>
            <a:ext cx="2532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Express X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at 2 reaction conditions as a ratio:</a:t>
            </a: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6472"/>
              </p:ext>
            </p:extLst>
          </p:nvPr>
        </p:nvGraphicFramePr>
        <p:xfrm>
          <a:off x="2745604" y="4164953"/>
          <a:ext cx="33258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9" name="Equation" r:id="rId11" imgW="3301920" imgH="723600" progId="Equation.DSMT4">
                  <p:embed/>
                </p:oleObj>
              </mc:Choice>
              <mc:Fallback>
                <p:oleObj name="Equation" r:id="rId11" imgW="330192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604" y="4164953"/>
                        <a:ext cx="332581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147616" y="4236708"/>
            <a:ext cx="297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Relate U to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u</a:t>
            </a:r>
            <a:r>
              <a:rPr lang="en-US" sz="2000" baseline="-25000" dirty="0" smtClean="0">
                <a:solidFill>
                  <a:srgbClr val="0000FF"/>
                </a:solidFill>
                <a:latin typeface="Symbol" pitchFamily="18" charset="2"/>
              </a:rPr>
              <a:t>0</a:t>
            </a:r>
            <a:r>
              <a:rPr lang="en-US" sz="2000" dirty="0" smtClean="0">
                <a:solidFill>
                  <a:srgbClr val="0000FF"/>
                </a:solidFill>
              </a:rPr>
              <a:t> &amp; a</a:t>
            </a:r>
            <a:r>
              <a:rPr lang="en-US" sz="2000" baseline="-25000" dirty="0" smtClean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00FF"/>
                </a:solidFill>
              </a:rPr>
              <a:t> to </a:t>
            </a:r>
            <a:r>
              <a:rPr lang="en-US" sz="2000" dirty="0" err="1" smtClean="0">
                <a:solidFill>
                  <a:srgbClr val="0000FF"/>
                </a:solidFill>
              </a:rPr>
              <a:t>d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p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024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140990"/>
              </p:ext>
            </p:extLst>
          </p:nvPr>
        </p:nvGraphicFramePr>
        <p:xfrm>
          <a:off x="170481" y="5115586"/>
          <a:ext cx="16129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0" name="Equation" r:id="rId13" imgW="1600200" imgH="1498320" progId="Equation.DSMT4">
                  <p:embed/>
                </p:oleObj>
              </mc:Choice>
              <mc:Fallback>
                <p:oleObj name="Equation" r:id="rId13" imgW="160020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81" y="5115586"/>
                        <a:ext cx="16129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322074"/>
              </p:ext>
            </p:extLst>
          </p:nvPr>
        </p:nvGraphicFramePr>
        <p:xfrm>
          <a:off x="1923081" y="5622925"/>
          <a:ext cx="14573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1" name="Equation" r:id="rId15" imgW="1447560" imgH="774360" progId="Equation.DSMT4">
                  <p:embed/>
                </p:oleObj>
              </mc:Choice>
              <mc:Fallback>
                <p:oleObj name="Equation" r:id="rId15" imgW="14475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081" y="5622925"/>
                        <a:ext cx="14573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682551"/>
              </p:ext>
            </p:extLst>
          </p:nvPr>
        </p:nvGraphicFramePr>
        <p:xfrm>
          <a:off x="3429000" y="5241925"/>
          <a:ext cx="5715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2" name="Equation" r:id="rId17" imgW="5715000" imgH="330120" progId="Equation.DSMT4">
                  <p:embed/>
                </p:oleObj>
              </mc:Choice>
              <mc:Fallback>
                <p:oleObj name="Equation" r:id="rId17" imgW="57150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241925"/>
                        <a:ext cx="5715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26902"/>
              </p:ext>
            </p:extLst>
          </p:nvPr>
        </p:nvGraphicFramePr>
        <p:xfrm>
          <a:off x="4572000" y="5622925"/>
          <a:ext cx="2933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3" name="Equation" r:id="rId19" imgW="2933640" imgH="749160" progId="Equation.3">
                  <p:embed/>
                </p:oleObj>
              </mc:Choice>
              <mc:Fallback>
                <p:oleObj name="Equation" r:id="rId19" imgW="293364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22925"/>
                        <a:ext cx="2933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85800" y="5257800"/>
            <a:ext cx="1295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4559" y="6019800"/>
            <a:ext cx="1295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28800" y="3414369"/>
            <a:ext cx="647700" cy="217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3783939"/>
            <a:ext cx="647700" cy="217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06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  <p:bldP spid="9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091" name="Object 3"/>
          <p:cNvGraphicFramePr>
            <a:graphicFrameLocks noChangeAspect="1"/>
          </p:cNvGraphicFramePr>
          <p:nvPr>
            <p:extLst/>
          </p:nvPr>
        </p:nvGraphicFramePr>
        <p:xfrm>
          <a:off x="742950" y="885825"/>
          <a:ext cx="72580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7" name="Equation" r:id="rId3" imgW="7835760" imgH="723600" progId="Equation.DSMT4">
                  <p:embed/>
                </p:oleObj>
              </mc:Choice>
              <mc:Fallback>
                <p:oleObj name="Equation" r:id="rId3" imgW="78357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885825"/>
                        <a:ext cx="72580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3" name="Object 5"/>
          <p:cNvGraphicFramePr>
            <a:graphicFrameLocks noChangeAspect="1"/>
          </p:cNvGraphicFramePr>
          <p:nvPr>
            <p:extLst/>
          </p:nvPr>
        </p:nvGraphicFramePr>
        <p:xfrm>
          <a:off x="2343150" y="1758950"/>
          <a:ext cx="44577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Equation" r:id="rId5" imgW="4851360" imgH="723600" progId="Equation.DSMT4">
                  <p:embed/>
                </p:oleObj>
              </mc:Choice>
              <mc:Fallback>
                <p:oleObj name="Equation" r:id="rId5" imgW="48513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1758950"/>
                        <a:ext cx="44577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Internal Effectiveness Factor,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1758950"/>
            <a:ext cx="44958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0144" y="1343025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eta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200" y="2667000"/>
            <a:ext cx="5705266" cy="3829110"/>
            <a:chOff x="1719367" y="1524000"/>
            <a:chExt cx="5705266" cy="3829110"/>
          </a:xfrm>
        </p:grpSpPr>
        <p:sp>
          <p:nvSpPr>
            <p:cNvPr id="15" name="TextBox 14"/>
            <p:cNvSpPr txBox="1"/>
            <p:nvPr/>
          </p:nvSpPr>
          <p:spPr>
            <a:xfrm>
              <a:off x="4724400" y="495300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itchFamily="18" charset="2"/>
                </a:rPr>
                <a:t>f</a:t>
              </a:r>
              <a:r>
                <a:rPr lang="en-US" sz="2000" baseline="-25000" dirty="0" smtClean="0"/>
                <a:t>1</a:t>
              </a:r>
              <a:endParaRPr lang="en-US" sz="2000" dirty="0" smtClean="0">
                <a:latin typeface="Symbol" pitchFamily="18" charset="2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719367" y="1524000"/>
              <a:ext cx="5705266" cy="3524310"/>
              <a:chOff x="1143000" y="1524000"/>
              <a:chExt cx="5705266" cy="352431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143000" y="1828800"/>
                <a:ext cx="5705266" cy="3219510"/>
                <a:chOff x="1066800" y="1828800"/>
                <a:chExt cx="5705266" cy="3219510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1905000" y="1981200"/>
                  <a:ext cx="4800600" cy="2667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066800" y="2987566"/>
                  <a:ext cx="3385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latin typeface="Symbol" pitchFamily="18" charset="2"/>
                    </a:rPr>
                    <a:t>h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3177866" y="4648200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1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981200" y="4648200"/>
                  <a:ext cx="5405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0.2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092266" y="4648200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2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302066" y="4648200"/>
                  <a:ext cx="47000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10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4724400" y="4648200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4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387666" y="4648200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6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5867400" y="4648200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8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524000" y="1828800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1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371600" y="2127626"/>
                  <a:ext cx="5405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0.8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371600" y="2514600"/>
                  <a:ext cx="5405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0.6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371600" y="2971800"/>
                  <a:ext cx="5405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0.4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371600" y="4267200"/>
                  <a:ext cx="5405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0.1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1371600" y="3581400"/>
                  <a:ext cx="5405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0.2</a:t>
                  </a: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1907628" y="2285999"/>
                  <a:ext cx="4745420" cy="2377440"/>
                </a:xfrm>
                <a:custGeom>
                  <a:avLst/>
                  <a:gdLst>
                    <a:gd name="connsiteX0" fmla="*/ 0 w 4745420"/>
                    <a:gd name="connsiteY0" fmla="*/ 31531 h 2254469"/>
                    <a:gd name="connsiteX1" fmla="*/ 677917 w 4745420"/>
                    <a:gd name="connsiteY1" fmla="*/ 63062 h 2254469"/>
                    <a:gd name="connsiteX2" fmla="*/ 1718441 w 4745420"/>
                    <a:gd name="connsiteY2" fmla="*/ 409903 h 2254469"/>
                    <a:gd name="connsiteX3" fmla="*/ 4745420 w 4745420"/>
                    <a:gd name="connsiteY3" fmla="*/ 2254469 h 2254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5420" h="2254469">
                      <a:moveTo>
                        <a:pt x="0" y="31531"/>
                      </a:moveTo>
                      <a:cubicBezTo>
                        <a:pt x="195755" y="15765"/>
                        <a:pt x="391510" y="0"/>
                        <a:pt x="677917" y="63062"/>
                      </a:cubicBezTo>
                      <a:cubicBezTo>
                        <a:pt x="964324" y="126124"/>
                        <a:pt x="1040524" y="44669"/>
                        <a:pt x="1718441" y="409903"/>
                      </a:cubicBezTo>
                      <a:cubicBezTo>
                        <a:pt x="2396358" y="775137"/>
                        <a:pt x="4243551" y="1949669"/>
                        <a:pt x="4745420" y="2254469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362200" y="3962400"/>
                  <a:ext cx="28730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0000FF"/>
                      </a:solidFill>
                    </a:rPr>
                    <a:t>Internal diffusion limited</a:t>
                  </a: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 rot="1790813">
                  <a:off x="4415884" y="3600793"/>
                  <a:ext cx="2057400" cy="533400"/>
                </a:xfrm>
                <a:prstGeom prst="ellipse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981200" y="2133600"/>
                  <a:ext cx="990600" cy="457200"/>
                </a:xfrm>
                <a:prstGeom prst="ellipse">
                  <a:avLst/>
                </a:prstGeom>
                <a:noFill/>
                <a:ln w="28575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3124200" y="2133600"/>
                  <a:ext cx="201048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006600"/>
                      </a:solidFill>
                    </a:rPr>
                    <a:t>Reaction limited</a:t>
                  </a: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2727960" y="1524000"/>
                <a:ext cx="32688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Effectiveness factor </a:t>
                </a:r>
                <a:r>
                  <a:rPr lang="en-US" sz="2000" b="1" dirty="0" err="1" smtClean="0"/>
                  <a:t>vs</a:t>
                </a:r>
                <a:r>
                  <a:rPr lang="en-US" sz="2000" b="1" dirty="0" smtClean="0"/>
                  <a:t> </a:t>
                </a:r>
                <a:r>
                  <a:rPr lang="en-US" sz="2000" b="1" dirty="0" smtClean="0">
                    <a:latin typeface="Symbol" pitchFamily="18" charset="2"/>
                  </a:rPr>
                  <a:t>f</a:t>
                </a:r>
                <a:r>
                  <a:rPr lang="en-US" sz="2000" b="1" baseline="-25000" dirty="0" smtClean="0"/>
                  <a:t>n</a:t>
                </a:r>
                <a:endParaRPr lang="en-US" sz="2000" b="1" dirty="0" smtClean="0">
                  <a:latin typeface="Symbol" pitchFamily="18" charset="2"/>
                </a:endParaRP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5943601" y="3849231"/>
            <a:ext cx="3126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</a:rPr>
              <a:t>As particle diameter ↓, </a:t>
            </a:r>
            <a:r>
              <a:rPr lang="en-US" sz="2000" dirty="0" smtClean="0">
                <a:solidFill>
                  <a:srgbClr val="006600"/>
                </a:solidFill>
                <a:latin typeface="Symbol" pitchFamily="18" charset="2"/>
              </a:rPr>
              <a:t>f</a:t>
            </a:r>
            <a:r>
              <a:rPr lang="en-US" sz="2000" baseline="-25000" dirty="0" smtClean="0">
                <a:solidFill>
                  <a:srgbClr val="006600"/>
                </a:solidFill>
              </a:rPr>
              <a:t>n</a:t>
            </a:r>
            <a:r>
              <a:rPr lang="en-US" sz="2000" dirty="0" smtClean="0">
                <a:solidFill>
                  <a:srgbClr val="006600"/>
                </a:solidFill>
              </a:rPr>
              <a:t> ↓, </a:t>
            </a:r>
            <a:r>
              <a:rPr lang="en-US" sz="2000" dirty="0" smtClean="0">
                <a:solidFill>
                  <a:srgbClr val="006600"/>
                </a:solidFill>
                <a:latin typeface="Symbol" pitchFamily="18" charset="2"/>
              </a:rPr>
              <a:t>h</a:t>
            </a:r>
            <a:r>
              <a:rPr lang="en-US" sz="2000" dirty="0" smtClean="0">
                <a:solidFill>
                  <a:srgbClr val="006600"/>
                </a:solidFill>
              </a:rPr>
              <a:t>→1, </a:t>
            </a:r>
            <a:r>
              <a:rPr lang="en-US" sz="2000" dirty="0" err="1" smtClean="0">
                <a:solidFill>
                  <a:srgbClr val="006600"/>
                </a:solidFill>
              </a:rPr>
              <a:t>rxn</a:t>
            </a:r>
            <a:r>
              <a:rPr lang="en-US" sz="2000" dirty="0" smtClean="0">
                <a:solidFill>
                  <a:srgbClr val="006600"/>
                </a:solidFill>
              </a:rPr>
              <a:t> is surface </a:t>
            </a:r>
            <a:r>
              <a:rPr lang="en-US" sz="2000" dirty="0" err="1" smtClean="0">
                <a:solidFill>
                  <a:srgbClr val="006600"/>
                </a:solidFill>
              </a:rPr>
              <a:t>rxn</a:t>
            </a:r>
            <a:r>
              <a:rPr lang="en-US" sz="2000" dirty="0" smtClean="0">
                <a:solidFill>
                  <a:srgbClr val="006600"/>
                </a:solidFill>
              </a:rPr>
              <a:t> limited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As particle diameter ↑,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en-US" sz="2000" baseline="-25000" dirty="0" smtClean="0">
                <a:solidFill>
                  <a:srgbClr val="0000FF"/>
                </a:solidFill>
              </a:rPr>
              <a:t>n</a:t>
            </a:r>
            <a:r>
              <a:rPr lang="en-US" sz="2000" dirty="0" smtClean="0">
                <a:solidFill>
                  <a:srgbClr val="0000FF"/>
                </a:solidFill>
              </a:rPr>
              <a:t> ↑,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h</a:t>
            </a:r>
            <a:r>
              <a:rPr lang="en-US" sz="2000" dirty="0" smtClean="0">
                <a:solidFill>
                  <a:srgbClr val="0000FF"/>
                </a:solidFill>
              </a:rPr>
              <a:t>→0, </a:t>
            </a:r>
            <a:r>
              <a:rPr lang="en-US" sz="2000" dirty="0" err="1" smtClean="0">
                <a:solidFill>
                  <a:srgbClr val="0000FF"/>
                </a:solidFill>
              </a:rPr>
              <a:t>rxn</a:t>
            </a:r>
            <a:r>
              <a:rPr lang="en-US" sz="2000" dirty="0" smtClean="0">
                <a:solidFill>
                  <a:srgbClr val="0000FF"/>
                </a:solidFill>
              </a:rPr>
              <a:t> is diffusion limited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146800" y="2860735"/>
          <a:ext cx="2540000" cy="79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name="Equation" r:id="rId7" imgW="2539800" imgH="774360" progId="Equation.DSMT4">
                  <p:embed/>
                </p:oleObj>
              </mc:Choice>
              <mc:Fallback>
                <p:oleObj name="Equation" r:id="rId7" imgW="25398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2860735"/>
                        <a:ext cx="2540000" cy="796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38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894692"/>
              </p:ext>
            </p:extLst>
          </p:nvPr>
        </p:nvGraphicFramePr>
        <p:xfrm>
          <a:off x="228600" y="2313138"/>
          <a:ext cx="33258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69" name="Equation" r:id="rId3" imgW="3301920" imgH="723600" progId="Equation.DSMT4">
                  <p:embed/>
                </p:oleObj>
              </mc:Choice>
              <mc:Fallback>
                <p:oleObj name="Equation" r:id="rId3" imgW="330192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13138"/>
                        <a:ext cx="332581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595415"/>
              </p:ext>
            </p:extLst>
          </p:nvPr>
        </p:nvGraphicFramePr>
        <p:xfrm>
          <a:off x="3816350" y="2320102"/>
          <a:ext cx="11382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0" name="Equation" r:id="rId5" imgW="1130040" imgH="774360" progId="Equation.DSMT4">
                  <p:embed/>
                </p:oleObj>
              </mc:Choice>
              <mc:Fallback>
                <p:oleObj name="Equation" r:id="rId5" imgW="113004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2320102"/>
                        <a:ext cx="11382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855608"/>
              </p:ext>
            </p:extLst>
          </p:nvPr>
        </p:nvGraphicFramePr>
        <p:xfrm>
          <a:off x="5257800" y="2313138"/>
          <a:ext cx="1079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1" name="Equation" r:id="rId7" imgW="1079280" imgH="749160" progId="Equation.DSMT4">
                  <p:embed/>
                </p:oleObj>
              </mc:Choice>
              <mc:Fallback>
                <p:oleObj name="Equation" r:id="rId7" imgW="107928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13138"/>
                        <a:ext cx="10795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77000" y="2313138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How are k</a:t>
            </a:r>
            <a:r>
              <a:rPr lang="en-US" sz="2000" baseline="-25000" dirty="0" smtClean="0">
                <a:solidFill>
                  <a:srgbClr val="0000FF"/>
                </a:solidFill>
              </a:rPr>
              <a:t>c1</a:t>
            </a:r>
            <a:r>
              <a:rPr lang="en-US" sz="2000" dirty="0" smtClean="0">
                <a:solidFill>
                  <a:srgbClr val="0000FF"/>
                </a:solidFill>
              </a:rPr>
              <a:t> and k</a:t>
            </a:r>
            <a:r>
              <a:rPr lang="en-US" sz="2000" baseline="-25000" dirty="0" smtClean="0">
                <a:solidFill>
                  <a:srgbClr val="0000FF"/>
                </a:solidFill>
              </a:rPr>
              <a:t>c2</a:t>
            </a:r>
            <a:r>
              <a:rPr lang="en-US" sz="2000" dirty="0" smtClean="0">
                <a:solidFill>
                  <a:srgbClr val="0000FF"/>
                </a:solidFill>
              </a:rPr>
              <a:t> related?</a:t>
            </a:r>
          </a:p>
        </p:txBody>
      </p:sp>
      <p:graphicFrame>
        <p:nvGraphicFramePr>
          <p:cNvPr id="112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432004"/>
              </p:ext>
            </p:extLst>
          </p:nvPr>
        </p:nvGraphicFramePr>
        <p:xfrm>
          <a:off x="228600" y="3144982"/>
          <a:ext cx="4178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2" name="Equation" r:id="rId9" imgW="4178160" imgH="965160" progId="Equation.DSMT4">
                  <p:embed/>
                </p:oleObj>
              </mc:Choice>
              <mc:Fallback>
                <p:oleObj name="Equation" r:id="rId9" imgW="417816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44982"/>
                        <a:ext cx="41783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95800" y="3372790"/>
            <a:ext cx="356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Typically the 2 is negligible so</a:t>
            </a:r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020821"/>
              </p:ext>
            </p:extLst>
          </p:nvPr>
        </p:nvGraphicFramePr>
        <p:xfrm>
          <a:off x="1219200" y="4135760"/>
          <a:ext cx="37814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3" name="Equation" r:id="rId11" imgW="4025880" imgH="876240" progId="Equation.DSMT4">
                  <p:embed/>
                </p:oleObj>
              </mc:Choice>
              <mc:Fallback>
                <p:oleObj name="Equation" r:id="rId11" imgW="402588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35760"/>
                        <a:ext cx="3781425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51082"/>
              </p:ext>
            </p:extLst>
          </p:nvPr>
        </p:nvGraphicFramePr>
        <p:xfrm>
          <a:off x="5105401" y="4135582"/>
          <a:ext cx="2554861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4" name="Equation" r:id="rId13" imgW="2641320" imgH="850680" progId="Equation.DSMT4">
                  <p:embed/>
                </p:oleObj>
              </mc:Choice>
              <mc:Fallback>
                <p:oleObj name="Equation" r:id="rId13" imgW="264132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4135582"/>
                        <a:ext cx="2554861" cy="822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170262"/>
              </p:ext>
            </p:extLst>
          </p:nvPr>
        </p:nvGraphicFramePr>
        <p:xfrm>
          <a:off x="1905000" y="4963391"/>
          <a:ext cx="2655916" cy="164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5" name="Equation" r:id="rId15" imgW="2705040" imgH="1676160" progId="Equation.DSMT4">
                  <p:embed/>
                </p:oleObj>
              </mc:Choice>
              <mc:Fallback>
                <p:oleObj name="Equation" r:id="rId15" imgW="270504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63391"/>
                        <a:ext cx="2655916" cy="1645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659164"/>
              </p:ext>
            </p:extLst>
          </p:nvPr>
        </p:nvGraphicFramePr>
        <p:xfrm>
          <a:off x="4781550" y="5376141"/>
          <a:ext cx="292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6" name="Equation" r:id="rId17" imgW="2920680" imgH="914400" progId="Equation.3">
                  <p:embed/>
                </p:oleObj>
              </mc:Choice>
              <mc:Fallback>
                <p:oleObj name="Equation" r:id="rId17" imgW="2920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5376141"/>
                        <a:ext cx="2921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046836" y="1898470"/>
            <a:ext cx="705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A1</a:t>
            </a:r>
            <a:r>
              <a:rPr lang="en-US" dirty="0" smtClean="0"/>
              <a:t>=0.632 for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z, &amp;</a:t>
            </a:r>
            <a:r>
              <a:rPr lang="en-US" dirty="0" smtClean="0">
                <a:latin typeface="Symbol" pitchFamily="18" charset="2"/>
              </a:rPr>
              <a:t> u</a:t>
            </a:r>
            <a:r>
              <a:rPr lang="en-US" baseline="-25000" dirty="0" smtClean="0">
                <a:latin typeface="Symbol" pitchFamily="18" charset="2"/>
              </a:rPr>
              <a:t>0		</a:t>
            </a:r>
            <a:r>
              <a:rPr lang="en-US" dirty="0" smtClean="0"/>
              <a:t>X</a:t>
            </a:r>
            <a:r>
              <a:rPr lang="en-US" baseline="-25000" dirty="0" smtClean="0"/>
              <a:t>A2</a:t>
            </a:r>
            <a:r>
              <a:rPr lang="en-US" dirty="0" smtClean="0"/>
              <a:t>=? for d</a:t>
            </a:r>
            <a:r>
              <a:rPr lang="en-US" baseline="-25000" dirty="0" smtClean="0"/>
              <a:t>p1</a:t>
            </a:r>
            <a:r>
              <a:rPr lang="en-US" dirty="0" smtClean="0"/>
              <a:t>/3, 1.5z</a:t>
            </a:r>
            <a:r>
              <a:rPr lang="en-US" baseline="-25000" dirty="0" smtClean="0"/>
              <a:t>1</a:t>
            </a:r>
            <a:r>
              <a:rPr lang="en-US" dirty="0" smtClean="0"/>
              <a:t>, and 4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baseline="-25000" dirty="0" smtClean="0">
                <a:latin typeface="Symbol" pitchFamily="18" charset="2"/>
              </a:rPr>
              <a:t>0,1</a:t>
            </a:r>
            <a:endParaRPr lang="en-US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90800" y="5459781"/>
            <a:ext cx="381000" cy="685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33700" y="5154981"/>
            <a:ext cx="6477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09900" y="5916981"/>
            <a:ext cx="6477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" y="22207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is removed from a waste stream by passing the effluent gas over a solid granular absorbent in a tubular PBR.  Presently </a:t>
            </a:r>
            <a:r>
              <a:rPr lang="en-US" dirty="0" smtClean="0">
                <a:solidFill>
                  <a:srgbClr val="7030A0"/>
                </a:solidFill>
              </a:rPr>
              <a:t>63.2% is removed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030A0"/>
                </a:solidFill>
              </a:rPr>
              <a:t>the reaction is external diffusion limited</a:t>
            </a:r>
            <a:r>
              <a:rPr lang="en-US" dirty="0" smtClean="0"/>
              <a:t>.  If the </a:t>
            </a:r>
            <a:r>
              <a:rPr lang="en-US" dirty="0" smtClean="0">
                <a:solidFill>
                  <a:srgbClr val="006600"/>
                </a:solidFill>
              </a:rPr>
              <a:t>flow rate were increases by a factor of 4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006600"/>
                </a:solidFill>
              </a:rPr>
              <a:t>particle diameter were decreased by a factor of 3</a:t>
            </a:r>
            <a:r>
              <a:rPr lang="en-US" dirty="0" smtClean="0"/>
              <a:t>, and the </a:t>
            </a:r>
            <a:r>
              <a:rPr lang="en-US" dirty="0" smtClean="0">
                <a:solidFill>
                  <a:srgbClr val="006600"/>
                </a:solidFill>
              </a:rPr>
              <a:t>tube length (z) were increased by 1.5x</a:t>
            </a:r>
            <a:r>
              <a:rPr lang="en-US" dirty="0" smtClean="0"/>
              <a:t>, what percentage of Cl</a:t>
            </a:r>
            <a:r>
              <a:rPr lang="en-US" baseline="-25000" dirty="0" smtClean="0"/>
              <a:t>2</a:t>
            </a:r>
            <a:r>
              <a:rPr lang="en-US" dirty="0" smtClean="0"/>
              <a:t> would be </a:t>
            </a:r>
            <a:r>
              <a:rPr lang="en-US" dirty="0"/>
              <a:t>removed (assume still external diffusion limited)?  </a:t>
            </a:r>
            <a:r>
              <a:rPr lang="en-US" dirty="0" smtClean="0"/>
              <a:t>What guidelines (T, C</a:t>
            </a:r>
            <a:r>
              <a:rPr lang="en-US" baseline="-25000" dirty="0" smtClean="0"/>
              <a:t>A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dirty="0" smtClean="0"/>
              <a:t>) do you propose for efficient operation of this bed?</a:t>
            </a:r>
          </a:p>
        </p:txBody>
      </p:sp>
    </p:spTree>
    <p:extLst>
      <p:ext uri="{BB962C8B-B14F-4D97-AF65-F5344CB8AC3E}">
        <p14:creationId xmlns:p14="http://schemas.microsoft.com/office/powerpoint/2010/main" val="354063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47724"/>
              </p:ext>
            </p:extLst>
          </p:nvPr>
        </p:nvGraphicFramePr>
        <p:xfrm>
          <a:off x="1142920" y="3009583"/>
          <a:ext cx="11382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3" name="Equation" r:id="rId3" imgW="1130040" imgH="774360" progId="Equation.DSMT4">
                  <p:embed/>
                </p:oleObj>
              </mc:Choice>
              <mc:Fallback>
                <p:oleObj name="Equation" r:id="rId3" imgW="113004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20" y="3009583"/>
                        <a:ext cx="1138238" cy="777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817280"/>
              </p:ext>
            </p:extLst>
          </p:nvPr>
        </p:nvGraphicFramePr>
        <p:xfrm>
          <a:off x="3424079" y="3023870"/>
          <a:ext cx="1079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" name="Equation" r:id="rId5" imgW="1079280" imgH="749160" progId="Equation.DSMT4">
                  <p:embed/>
                </p:oleObj>
              </mc:Choice>
              <mc:Fallback>
                <p:oleObj name="Equation" r:id="rId5" imgW="107928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079" y="3023870"/>
                        <a:ext cx="1079500" cy="749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28682"/>
              </p:ext>
            </p:extLst>
          </p:nvPr>
        </p:nvGraphicFramePr>
        <p:xfrm>
          <a:off x="5646500" y="2987040"/>
          <a:ext cx="235458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5" name="Equation" r:id="rId7" imgW="2616120" imgH="914400" progId="Equation.DSMT4">
                  <p:embed/>
                </p:oleObj>
              </mc:Choice>
              <mc:Fallback>
                <p:oleObj name="Equation" r:id="rId7" imgW="261612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500" y="2987040"/>
                        <a:ext cx="2354580" cy="82296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754031"/>
              </p:ext>
            </p:extLst>
          </p:nvPr>
        </p:nvGraphicFramePr>
        <p:xfrm>
          <a:off x="4775461" y="2225040"/>
          <a:ext cx="3444746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6" name="Equation" r:id="rId9" imgW="4089240" imgH="761760" progId="Equation.DSMT4">
                  <p:embed/>
                </p:oleObj>
              </mc:Choice>
              <mc:Fallback>
                <p:oleObj name="Equation" r:id="rId9" imgW="408924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461" y="2225040"/>
                        <a:ext cx="3444746" cy="64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437740"/>
              </p:ext>
            </p:extLst>
          </p:nvPr>
        </p:nvGraphicFramePr>
        <p:xfrm>
          <a:off x="2002030" y="3901440"/>
          <a:ext cx="5139941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7" name="Equation" r:id="rId11" imgW="5689440" imgH="914400" progId="Equation.DSMT4">
                  <p:embed/>
                </p:oleObj>
              </mc:Choice>
              <mc:Fallback>
                <p:oleObj name="Equation" r:id="rId11" imgW="568944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2030" y="3901440"/>
                        <a:ext cx="5139941" cy="822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668580"/>
              </p:ext>
            </p:extLst>
          </p:nvPr>
        </p:nvGraphicFramePr>
        <p:xfrm>
          <a:off x="304800" y="4759036"/>
          <a:ext cx="41306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8" name="Equation" r:id="rId13" imgW="4572000" imgH="914400" progId="Equation.DSMT4">
                  <p:embed/>
                </p:oleObj>
              </mc:Choice>
              <mc:Fallback>
                <p:oleObj name="Equation" r:id="rId13" imgW="45720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759036"/>
                        <a:ext cx="413067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309444"/>
              </p:ext>
            </p:extLst>
          </p:nvPr>
        </p:nvGraphicFramePr>
        <p:xfrm>
          <a:off x="4529137" y="4759036"/>
          <a:ext cx="42338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9" name="Equation" r:id="rId15" imgW="4686120" imgH="914400" progId="Equation.DSMT4">
                  <p:embed/>
                </p:oleObj>
              </mc:Choice>
              <mc:Fallback>
                <p:oleObj name="Equation" r:id="rId15" imgW="468612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7" y="4759036"/>
                        <a:ext cx="42338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692220"/>
              </p:ext>
            </p:extLst>
          </p:nvPr>
        </p:nvGraphicFramePr>
        <p:xfrm>
          <a:off x="526860" y="5742178"/>
          <a:ext cx="374034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0" name="Equation" r:id="rId17" imgW="4140000" imgH="914400" progId="Equation.DSMT4">
                  <p:embed/>
                </p:oleObj>
              </mc:Choice>
              <mc:Fallback>
                <p:oleObj name="Equation" r:id="rId17" imgW="41400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60" y="5742178"/>
                        <a:ext cx="3740340" cy="822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401308"/>
              </p:ext>
            </p:extLst>
          </p:nvPr>
        </p:nvGraphicFramePr>
        <p:xfrm>
          <a:off x="4419600" y="5662803"/>
          <a:ext cx="420841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1" name="Equation" r:id="rId19" imgW="4889160" imgH="1066680" progId="Equation.DSMT4">
                  <p:embed/>
                </p:oleObj>
              </mc:Choice>
              <mc:Fallback>
                <p:oleObj name="Equation" r:id="rId19" imgW="488916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662803"/>
                        <a:ext cx="4208411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095500"/>
              </p:ext>
            </p:extLst>
          </p:nvPr>
        </p:nvGraphicFramePr>
        <p:xfrm>
          <a:off x="923792" y="2244090"/>
          <a:ext cx="2927877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2" name="Equation" r:id="rId21" imgW="3301920" imgH="723600" progId="Equation.3">
                  <p:embed/>
                </p:oleObj>
              </mc:Choice>
              <mc:Fallback>
                <p:oleObj name="Equation" r:id="rId21" imgW="330192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792" y="2244090"/>
                        <a:ext cx="2927877" cy="64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46836" y="1844040"/>
            <a:ext cx="705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accent5">
                    <a:lumMod val="75000"/>
                  </a:schemeClr>
                </a:solidFill>
              </a:rPr>
              <a:t>A1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=0.632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for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z, &amp;</a:t>
            </a:r>
            <a:r>
              <a:rPr lang="en-US" dirty="0" smtClean="0">
                <a:latin typeface="Symbol" pitchFamily="18" charset="2"/>
              </a:rPr>
              <a:t> u</a:t>
            </a:r>
            <a:r>
              <a:rPr lang="en-US" baseline="-25000" dirty="0" smtClean="0">
                <a:latin typeface="Symbol" pitchFamily="18" charset="2"/>
              </a:rPr>
              <a:t>0		</a:t>
            </a:r>
            <a:r>
              <a:rPr lang="en-US" dirty="0" smtClean="0"/>
              <a:t>X</a:t>
            </a:r>
            <a:r>
              <a:rPr lang="en-US" baseline="-25000" dirty="0" smtClean="0"/>
              <a:t>A2</a:t>
            </a:r>
            <a:r>
              <a:rPr lang="en-US" dirty="0" smtClean="0"/>
              <a:t>=?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p1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/3</a:t>
            </a:r>
            <a:r>
              <a:rPr lang="en-US" dirty="0" smtClean="0"/>
              <a:t>, 1.5z</a:t>
            </a:r>
            <a:r>
              <a:rPr lang="en-US" baseline="-25000" dirty="0" smtClean="0"/>
              <a:t>1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6600"/>
                </a:solidFill>
              </a:rPr>
              <a:t>4</a:t>
            </a:r>
            <a:r>
              <a:rPr lang="en-US" dirty="0" smtClean="0">
                <a:solidFill>
                  <a:srgbClr val="006600"/>
                </a:solidFill>
                <a:latin typeface="Symbol" pitchFamily="18" charset="2"/>
              </a:rPr>
              <a:t>u</a:t>
            </a:r>
            <a:r>
              <a:rPr lang="en-US" baseline="-25000" dirty="0" smtClean="0">
                <a:solidFill>
                  <a:srgbClr val="006600"/>
                </a:solidFill>
                <a:latin typeface="Symbol" pitchFamily="18" charset="2"/>
              </a:rPr>
              <a:t>0,1</a:t>
            </a:r>
            <a:endParaRPr lang="en-US" dirty="0" smtClean="0">
              <a:solidFill>
                <a:srgbClr val="0066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404610" y="4315777"/>
            <a:ext cx="152400" cy="1085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09360" y="4019550"/>
            <a:ext cx="152400" cy="1085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97930" y="5340060"/>
            <a:ext cx="407670" cy="137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97930" y="4957156"/>
            <a:ext cx="407670" cy="1085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05800" y="5316248"/>
            <a:ext cx="407670" cy="10858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66760" y="4965728"/>
            <a:ext cx="407670" cy="10858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0" y="16764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is removed from a waste stream by passing the effluent gas over a solid granular absorbent in a tubular PBR.  Presently </a:t>
            </a:r>
            <a:r>
              <a:rPr lang="en-US" dirty="0" smtClean="0">
                <a:solidFill>
                  <a:srgbClr val="7030A0"/>
                </a:solidFill>
              </a:rPr>
              <a:t>63.2% is removed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030A0"/>
                </a:solidFill>
              </a:rPr>
              <a:t>the reaction is external diffusion limited</a:t>
            </a:r>
            <a:r>
              <a:rPr lang="en-US" dirty="0" smtClean="0"/>
              <a:t>.  If the </a:t>
            </a:r>
            <a:r>
              <a:rPr lang="en-US" dirty="0" smtClean="0">
                <a:solidFill>
                  <a:srgbClr val="006600"/>
                </a:solidFill>
              </a:rPr>
              <a:t>flow rate were increases by a factor of 4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006600"/>
                </a:solidFill>
              </a:rPr>
              <a:t>particle diameter were decreased by a factor of 3</a:t>
            </a:r>
            <a:r>
              <a:rPr lang="en-US" dirty="0" smtClean="0"/>
              <a:t>, and the </a:t>
            </a:r>
            <a:r>
              <a:rPr lang="en-US" dirty="0" smtClean="0">
                <a:solidFill>
                  <a:srgbClr val="006600"/>
                </a:solidFill>
              </a:rPr>
              <a:t>tube length (z) were increased by 1.5x</a:t>
            </a:r>
            <a:r>
              <a:rPr lang="en-US" dirty="0" smtClean="0"/>
              <a:t>, what percentage of Cl</a:t>
            </a:r>
            <a:r>
              <a:rPr lang="en-US" baseline="-25000" dirty="0" smtClean="0"/>
              <a:t>2</a:t>
            </a:r>
            <a:r>
              <a:rPr lang="en-US" dirty="0" smtClean="0"/>
              <a:t> would be </a:t>
            </a:r>
            <a:r>
              <a:rPr lang="en-US" dirty="0"/>
              <a:t>removed (assume still external diffusion limited)?  </a:t>
            </a:r>
            <a:r>
              <a:rPr lang="en-US" dirty="0" smtClean="0"/>
              <a:t>What guidelines (T, C</a:t>
            </a:r>
            <a:r>
              <a:rPr lang="en-US" baseline="-25000" dirty="0" smtClean="0"/>
              <a:t>A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dirty="0" smtClean="0"/>
              <a:t>) do you propose for efficient operation of this bed?</a:t>
            </a:r>
          </a:p>
        </p:txBody>
      </p:sp>
    </p:spTree>
    <p:extLst>
      <p:ext uri="{BB962C8B-B14F-4D97-AF65-F5344CB8AC3E}">
        <p14:creationId xmlns:p14="http://schemas.microsoft.com/office/powerpoint/2010/main" val="99254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659149"/>
              </p:ext>
            </p:extLst>
          </p:nvPr>
        </p:nvGraphicFramePr>
        <p:xfrm>
          <a:off x="228600" y="2438400"/>
          <a:ext cx="49244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7" name="Equation" r:id="rId3" imgW="4889160" imgH="1066680" progId="Equation.DSMT4">
                  <p:embed/>
                </p:oleObj>
              </mc:Choice>
              <mc:Fallback>
                <p:oleObj name="Equation" r:id="rId3" imgW="488916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492442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786780"/>
              </p:ext>
            </p:extLst>
          </p:nvPr>
        </p:nvGraphicFramePr>
        <p:xfrm>
          <a:off x="5257800" y="2590800"/>
          <a:ext cx="37084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" name="Equation" r:id="rId5" imgW="3682800" imgH="723600" progId="Equation.DSMT4">
                  <p:embed/>
                </p:oleObj>
              </mc:Choice>
              <mc:Fallback>
                <p:oleObj name="Equation" r:id="rId5" imgW="368280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37084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858671"/>
              </p:ext>
            </p:extLst>
          </p:nvPr>
        </p:nvGraphicFramePr>
        <p:xfrm>
          <a:off x="1905000" y="3770312"/>
          <a:ext cx="25177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" name="Equation" r:id="rId7" imgW="2501640" imgH="723600" progId="Equation.DSMT4">
                  <p:embed/>
                </p:oleObj>
              </mc:Choice>
              <mc:Fallback>
                <p:oleObj name="Equation" r:id="rId7" imgW="250164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770312"/>
                        <a:ext cx="25177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593061"/>
              </p:ext>
            </p:extLst>
          </p:nvPr>
        </p:nvGraphicFramePr>
        <p:xfrm>
          <a:off x="4692650" y="3789362"/>
          <a:ext cx="251618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0" name="Equation" r:id="rId9" imgW="2501640" imgH="685800" progId="Equation.DSMT4">
                  <p:embed/>
                </p:oleObj>
              </mc:Choice>
              <mc:Fallback>
                <p:oleObj name="Equation" r:id="rId9" imgW="25016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3789362"/>
                        <a:ext cx="251618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503269"/>
              </p:ext>
            </p:extLst>
          </p:nvPr>
        </p:nvGraphicFramePr>
        <p:xfrm>
          <a:off x="460375" y="4874418"/>
          <a:ext cx="27749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1" name="Equation" r:id="rId11" imgW="2755800" imgH="355320" progId="Equation.DSMT4">
                  <p:embed/>
                </p:oleObj>
              </mc:Choice>
              <mc:Fallback>
                <p:oleObj name="Equation" r:id="rId11" imgW="27558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4874418"/>
                        <a:ext cx="27749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769843"/>
              </p:ext>
            </p:extLst>
          </p:nvPr>
        </p:nvGraphicFramePr>
        <p:xfrm>
          <a:off x="3695700" y="4848225"/>
          <a:ext cx="23272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" name="Equation" r:id="rId13" imgW="2311200" imgH="406080" progId="Equation.DSMT4">
                  <p:embed/>
                </p:oleObj>
              </mc:Choice>
              <mc:Fallback>
                <p:oleObj name="Equation" r:id="rId13" imgW="23112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4848225"/>
                        <a:ext cx="23272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775013"/>
              </p:ext>
            </p:extLst>
          </p:nvPr>
        </p:nvGraphicFramePr>
        <p:xfrm>
          <a:off x="6483350" y="4886325"/>
          <a:ext cx="22002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3" name="Equation" r:id="rId15" imgW="2184120" imgH="330120" progId="Equation.DSMT4">
                  <p:embed/>
                </p:oleObj>
              </mc:Choice>
              <mc:Fallback>
                <p:oleObj name="Equation" r:id="rId15" imgW="21841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4886325"/>
                        <a:ext cx="22002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229468"/>
              </p:ext>
            </p:extLst>
          </p:nvPr>
        </p:nvGraphicFramePr>
        <p:xfrm>
          <a:off x="3772694" y="5669280"/>
          <a:ext cx="159861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4" name="Equation" r:id="rId17" imgW="1587240" imgH="330120" progId="Equation.3">
                  <p:embed/>
                </p:oleObj>
              </mc:Choice>
              <mc:Fallback>
                <p:oleObj name="Equation" r:id="rId17" imgW="15872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694" y="5669280"/>
                        <a:ext cx="1598612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4038600" y="5638800"/>
            <a:ext cx="13716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46836" y="1905000"/>
            <a:ext cx="705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A1</a:t>
            </a:r>
            <a:r>
              <a:rPr lang="en-US" dirty="0" smtClean="0"/>
              <a:t>=0.632 for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z, &amp;</a:t>
            </a:r>
            <a:r>
              <a:rPr lang="en-US" dirty="0" smtClean="0">
                <a:latin typeface="Symbol" pitchFamily="18" charset="2"/>
              </a:rPr>
              <a:t> u</a:t>
            </a:r>
            <a:r>
              <a:rPr lang="en-US" baseline="-25000" dirty="0" smtClean="0">
                <a:latin typeface="Symbol" pitchFamily="18" charset="2"/>
              </a:rPr>
              <a:t>0		</a:t>
            </a:r>
            <a:r>
              <a:rPr lang="en-US" dirty="0" smtClean="0"/>
              <a:t>X</a:t>
            </a:r>
            <a:r>
              <a:rPr lang="en-US" baseline="-25000" dirty="0" smtClean="0"/>
              <a:t>A2</a:t>
            </a:r>
            <a:r>
              <a:rPr lang="en-US" dirty="0" smtClean="0"/>
              <a:t>=? for d</a:t>
            </a:r>
            <a:r>
              <a:rPr lang="en-US" baseline="-25000" dirty="0" smtClean="0"/>
              <a:t>p1</a:t>
            </a:r>
            <a:r>
              <a:rPr lang="en-US" dirty="0" smtClean="0"/>
              <a:t>/3, 1.5z</a:t>
            </a:r>
            <a:r>
              <a:rPr lang="en-US" baseline="-25000" dirty="0" smtClean="0"/>
              <a:t>1</a:t>
            </a:r>
            <a:r>
              <a:rPr lang="en-US" dirty="0" smtClean="0"/>
              <a:t>, and 4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baseline="-25000" dirty="0" smtClean="0">
                <a:latin typeface="Symbol" pitchFamily="18" charset="2"/>
              </a:rPr>
              <a:t>0,1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6200" y="2286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is removed from a waste stream by passing the effluent gas over a solid granular absorbent in a tubular PBR.  Presently </a:t>
            </a:r>
            <a:r>
              <a:rPr lang="en-US" dirty="0" smtClean="0">
                <a:solidFill>
                  <a:srgbClr val="7030A0"/>
                </a:solidFill>
              </a:rPr>
              <a:t>63.2% is removed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030A0"/>
                </a:solidFill>
              </a:rPr>
              <a:t>the reaction is external diffusion limited</a:t>
            </a:r>
            <a:r>
              <a:rPr lang="en-US" dirty="0" smtClean="0"/>
              <a:t>.  If the </a:t>
            </a:r>
            <a:r>
              <a:rPr lang="en-US" dirty="0" smtClean="0">
                <a:solidFill>
                  <a:srgbClr val="006600"/>
                </a:solidFill>
              </a:rPr>
              <a:t>flow rate were increases by a factor of 4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006600"/>
                </a:solidFill>
              </a:rPr>
              <a:t>particle diameter were decreased by a factor of 3</a:t>
            </a:r>
            <a:r>
              <a:rPr lang="en-US" dirty="0" smtClean="0"/>
              <a:t>, and the </a:t>
            </a:r>
            <a:r>
              <a:rPr lang="en-US" dirty="0" smtClean="0">
                <a:solidFill>
                  <a:srgbClr val="006600"/>
                </a:solidFill>
              </a:rPr>
              <a:t>tube length (z) were increased by 1.5x</a:t>
            </a:r>
            <a:r>
              <a:rPr lang="en-US" dirty="0" smtClean="0"/>
              <a:t>, what percentage of Cl</a:t>
            </a:r>
            <a:r>
              <a:rPr lang="en-US" baseline="-25000" dirty="0" smtClean="0"/>
              <a:t>2</a:t>
            </a:r>
            <a:r>
              <a:rPr lang="en-US" dirty="0" smtClean="0"/>
              <a:t> would be </a:t>
            </a:r>
            <a:r>
              <a:rPr lang="en-US" dirty="0"/>
              <a:t>removed (assume still external diffusion limited)?  </a:t>
            </a:r>
            <a:r>
              <a:rPr lang="en-US" dirty="0" smtClean="0"/>
              <a:t>What guidelines (T, C</a:t>
            </a:r>
            <a:r>
              <a:rPr lang="en-US" baseline="-25000" dirty="0" smtClean="0"/>
              <a:t>A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dirty="0" smtClean="0"/>
              <a:t>) do you propose for efficient operation of this bed?</a:t>
            </a:r>
          </a:p>
        </p:txBody>
      </p:sp>
    </p:spTree>
    <p:extLst>
      <p:ext uri="{BB962C8B-B14F-4D97-AF65-F5344CB8AC3E}">
        <p14:creationId xmlns:p14="http://schemas.microsoft.com/office/powerpoint/2010/main" val="312232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52400" y="575446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To keep </a:t>
            </a:r>
            <a:r>
              <a:rPr lang="en-US" dirty="0">
                <a:solidFill>
                  <a:srgbClr val="7030A0"/>
                </a:solidFill>
              </a:rPr>
              <a:t>the rate of Cl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>
                <a:solidFill>
                  <a:srgbClr val="7030A0"/>
                </a:solidFill>
              </a:rPr>
              <a:t> consumption </a:t>
            </a:r>
            <a:r>
              <a:rPr lang="en-US" dirty="0" smtClean="0">
                <a:solidFill>
                  <a:srgbClr val="7030A0"/>
                </a:solidFill>
              </a:rPr>
              <a:t>(surface reaction) faster than external diffusion (still in external diffusion limited regime), use high 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6836" y="1868269"/>
            <a:ext cx="749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A1</a:t>
            </a:r>
            <a:r>
              <a:rPr lang="en-US" dirty="0" smtClean="0"/>
              <a:t>=0.632 for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z, &amp;</a:t>
            </a:r>
            <a:r>
              <a:rPr lang="en-US" dirty="0" smtClean="0">
                <a:latin typeface="Symbol" pitchFamily="18" charset="2"/>
              </a:rPr>
              <a:t> u</a:t>
            </a:r>
            <a:r>
              <a:rPr lang="en-US" baseline="-25000" dirty="0" smtClean="0">
                <a:latin typeface="Symbol" pitchFamily="18" charset="2"/>
              </a:rPr>
              <a:t>0		</a:t>
            </a:r>
            <a:r>
              <a:rPr lang="en-US" dirty="0" smtClean="0">
                <a:solidFill>
                  <a:srgbClr val="C00000"/>
                </a:solidFill>
              </a:rPr>
              <a:t>X</a:t>
            </a:r>
            <a:r>
              <a:rPr lang="en-US" baseline="-25000" dirty="0" smtClean="0">
                <a:solidFill>
                  <a:srgbClr val="C00000"/>
                </a:solidFill>
              </a:rPr>
              <a:t>A2</a:t>
            </a:r>
            <a:r>
              <a:rPr lang="en-US" dirty="0" smtClean="0">
                <a:solidFill>
                  <a:srgbClr val="C00000"/>
                </a:solidFill>
              </a:rPr>
              <a:t>=0.98</a:t>
            </a:r>
            <a:r>
              <a:rPr lang="en-US" dirty="0" smtClean="0"/>
              <a:t> for d</a:t>
            </a:r>
            <a:r>
              <a:rPr lang="en-US" baseline="-25000" dirty="0" smtClean="0"/>
              <a:t>p1</a:t>
            </a:r>
            <a:r>
              <a:rPr lang="en-US" dirty="0" smtClean="0"/>
              <a:t>/3, 1.5z</a:t>
            </a:r>
            <a:r>
              <a:rPr lang="en-US" baseline="-25000" dirty="0" smtClean="0"/>
              <a:t>1</a:t>
            </a:r>
            <a:r>
              <a:rPr lang="en-US" dirty="0" smtClean="0"/>
              <a:t>, and 4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baseline="-25000" dirty="0" smtClean="0">
                <a:latin typeface="Symbol" pitchFamily="18" charset="2"/>
              </a:rPr>
              <a:t>0,1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6200" y="191869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</a:t>
            </a:r>
            <a:r>
              <a:rPr lang="en-US" baseline="-25000" dirty="0"/>
              <a:t>2</a:t>
            </a:r>
            <a:r>
              <a:rPr lang="en-US" dirty="0"/>
              <a:t> is removed from a waste stream by passing the effluent gas over a solid granular absorbent in a tubular PBR.  Presently </a:t>
            </a:r>
            <a:r>
              <a:rPr lang="en-US" dirty="0">
                <a:solidFill>
                  <a:srgbClr val="7030A0"/>
                </a:solidFill>
              </a:rPr>
              <a:t>63.2% is removed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the reaction is external diffusion limited</a:t>
            </a:r>
            <a:r>
              <a:rPr lang="en-US" dirty="0"/>
              <a:t>.  If the </a:t>
            </a:r>
            <a:r>
              <a:rPr lang="en-US" dirty="0">
                <a:solidFill>
                  <a:srgbClr val="006600"/>
                </a:solidFill>
              </a:rPr>
              <a:t>flow rate were increases by a factor of 4</a:t>
            </a:r>
            <a:r>
              <a:rPr lang="en-US" dirty="0"/>
              <a:t>, the </a:t>
            </a:r>
            <a:r>
              <a:rPr lang="en-US" dirty="0">
                <a:solidFill>
                  <a:srgbClr val="006600"/>
                </a:solidFill>
              </a:rPr>
              <a:t>particle diameter were decreased by a factor of 3</a:t>
            </a:r>
            <a:r>
              <a:rPr lang="en-US" dirty="0"/>
              <a:t>, and the </a:t>
            </a:r>
            <a:r>
              <a:rPr lang="en-US" dirty="0">
                <a:solidFill>
                  <a:srgbClr val="006600"/>
                </a:solidFill>
              </a:rPr>
              <a:t>tube length (z) were increased by 1.5x</a:t>
            </a:r>
            <a:r>
              <a:rPr lang="en-US" dirty="0"/>
              <a:t>, what percentage of Cl</a:t>
            </a:r>
            <a:r>
              <a:rPr lang="en-US" baseline="-25000" dirty="0"/>
              <a:t>2</a:t>
            </a:r>
            <a:r>
              <a:rPr lang="en-US" dirty="0"/>
              <a:t> would be removed (assume still external diffusion limited)?  </a:t>
            </a:r>
            <a:r>
              <a:rPr lang="en-US" dirty="0" smtClean="0">
                <a:solidFill>
                  <a:srgbClr val="0000FF"/>
                </a:solidFill>
              </a:rPr>
              <a:t>What guidelines (T, C</a:t>
            </a:r>
            <a:r>
              <a:rPr lang="en-US" baseline="-25000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Symbol" pitchFamily="18" charset="2"/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) do you propose for efficient operation of this bed?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75901"/>
              </p:ext>
            </p:extLst>
          </p:nvPr>
        </p:nvGraphicFramePr>
        <p:xfrm>
          <a:off x="316405" y="3773269"/>
          <a:ext cx="8229600" cy="1682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23797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1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79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79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7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2392739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Hint for T: The conversion of 0.98 is dependent on the reaction still being external diffusion-limited. How can we adjust the </a:t>
            </a:r>
            <a:r>
              <a:rPr lang="en-US" dirty="0">
                <a:solidFill>
                  <a:srgbClr val="0000FF"/>
                </a:solidFill>
              </a:rPr>
              <a:t>T, C</a:t>
            </a:r>
            <a:r>
              <a:rPr lang="en-US" baseline="-25000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  <a:latin typeface="Symbol" pitchFamily="18" charset="2"/>
              </a:rPr>
              <a:t>u </a:t>
            </a:r>
            <a:r>
              <a:rPr lang="en-US" dirty="0" smtClean="0">
                <a:solidFill>
                  <a:srgbClr val="0000FF"/>
                </a:solidFill>
              </a:rPr>
              <a:t> to make sure that the process is not instead slowed down by the surface reaction, but without slowing down external diffusion?</a:t>
            </a:r>
          </a:p>
        </p:txBody>
      </p:sp>
    </p:spTree>
    <p:extLst>
      <p:ext uri="{BB962C8B-B14F-4D97-AF65-F5344CB8AC3E}">
        <p14:creationId xmlns:p14="http://schemas.microsoft.com/office/powerpoint/2010/main" val="197430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52400" y="3153507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The mass transfer rate can be increased by increasing the concentration gradient, which is achieved by increasing the bulk concentration of 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4875074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Increasing the volumetric flow rate 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u</a:t>
            </a:r>
            <a:r>
              <a:rPr lang="en-US" baseline="-25000" dirty="0" smtClean="0">
                <a:solidFill>
                  <a:srgbClr val="7030A0"/>
                </a:solidFill>
                <a:latin typeface="Symbol" pitchFamily="18" charset="2"/>
              </a:rPr>
              <a:t>0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increases the mass transfer coefficient but reduces the </a:t>
            </a:r>
            <a:r>
              <a:rPr lang="en-US" dirty="0" err="1" smtClean="0">
                <a:solidFill>
                  <a:srgbClr val="7030A0"/>
                </a:solidFill>
              </a:rPr>
              <a:t>spacetime</a:t>
            </a:r>
            <a:r>
              <a:rPr lang="en-US" dirty="0" smtClean="0">
                <a:solidFill>
                  <a:srgbClr val="7030A0"/>
                </a:solidFill>
              </a:rPr>
              <a:t>, and therefore X</a:t>
            </a:r>
            <a:r>
              <a:rPr lang="en-US" baseline="-25000" dirty="0" smtClean="0">
                <a:solidFill>
                  <a:srgbClr val="7030A0"/>
                </a:solidFill>
              </a:rPr>
              <a:t>A</a:t>
            </a:r>
            <a:r>
              <a:rPr lang="en-US" dirty="0" smtClean="0">
                <a:solidFill>
                  <a:srgbClr val="7030A0"/>
                </a:solidFill>
              </a:rPr>
              <a:t>.  The process also becomes reaction limited instead of external diffusion limited. </a:t>
            </a:r>
            <a:r>
              <a:rPr lang="en-US" dirty="0" err="1" smtClean="0">
                <a:solidFill>
                  <a:srgbClr val="7030A0"/>
                </a:solidFill>
              </a:rPr>
              <a:t>X</a:t>
            </a:r>
            <a:r>
              <a:rPr lang="en-US" baseline="-25000" dirty="0" err="1" smtClean="0">
                <a:solidFill>
                  <a:srgbClr val="7030A0"/>
                </a:solidFill>
              </a:rPr>
              <a:t>A,mass</a:t>
            </a:r>
            <a:r>
              <a:rPr lang="en-US" baseline="-25000" dirty="0" smtClean="0">
                <a:solidFill>
                  <a:srgbClr val="7030A0"/>
                </a:solidFill>
              </a:rPr>
              <a:t> x-</a:t>
            </a:r>
            <a:r>
              <a:rPr lang="en-US" baseline="-25000" dirty="0" err="1" smtClean="0">
                <a:solidFill>
                  <a:srgbClr val="7030A0"/>
                </a:solidFill>
              </a:rPr>
              <a:t>fer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</a:t>
            </a:r>
            <a:r>
              <a:rPr lang="en-US" baseline="-25000" dirty="0" err="1" smtClean="0">
                <a:solidFill>
                  <a:srgbClr val="7030A0"/>
                </a:solidFill>
              </a:rPr>
              <a:t>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a u</a:t>
            </a:r>
            <a:r>
              <a:rPr lang="en-US" baseline="-25000" dirty="0" smtClean="0">
                <a:solidFill>
                  <a:srgbClr val="7030A0"/>
                </a:solidFill>
                <a:latin typeface="Symbol" pitchFamily="18" charset="2"/>
              </a:rPr>
              <a:t>0</a:t>
            </a:r>
            <a:r>
              <a:rPr lang="en-US" baseline="30000" dirty="0" smtClean="0">
                <a:solidFill>
                  <a:srgbClr val="7030A0"/>
                </a:solidFill>
                <a:latin typeface="Symbol" pitchFamily="18" charset="2"/>
              </a:rPr>
              <a:t>1/2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  </a:t>
            </a:r>
            <a:r>
              <a:rPr lang="en-US" dirty="0" smtClean="0">
                <a:solidFill>
                  <a:srgbClr val="7030A0"/>
                </a:solidFill>
              </a:rPr>
              <a:t>but </a:t>
            </a:r>
            <a:r>
              <a:rPr lang="en-US" dirty="0" err="1" smtClean="0">
                <a:solidFill>
                  <a:srgbClr val="7030A0"/>
                </a:solidFill>
              </a:rPr>
              <a:t>X</a:t>
            </a:r>
            <a:r>
              <a:rPr lang="en-US" baseline="-25000" dirty="0" err="1" smtClean="0">
                <a:solidFill>
                  <a:srgbClr val="7030A0"/>
                </a:solidFill>
              </a:rPr>
              <a:t>A,reaction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t a u</a:t>
            </a:r>
            <a:r>
              <a:rPr lang="en-US" baseline="-25000" dirty="0" smtClean="0">
                <a:solidFill>
                  <a:srgbClr val="7030A0"/>
                </a:solidFill>
                <a:latin typeface="Symbol" pitchFamily="18" charset="2"/>
              </a:rPr>
              <a:t>0</a:t>
            </a:r>
            <a:r>
              <a:rPr lang="en-US" baseline="30000" dirty="0" smtClean="0">
                <a:solidFill>
                  <a:srgbClr val="7030A0"/>
                </a:solidFill>
                <a:latin typeface="Symbol" pitchFamily="18" charset="2"/>
              </a:rPr>
              <a:t>-1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so the increase in 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u</a:t>
            </a:r>
            <a:r>
              <a:rPr lang="en-US" baseline="-25000" dirty="0" smtClean="0">
                <a:solidFill>
                  <a:srgbClr val="7030A0"/>
                </a:solidFill>
                <a:latin typeface="Symbol" pitchFamily="18" charset="2"/>
              </a:rPr>
              <a:t>0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may be offset by a reaction-limited decrease in conversion, assuming constant packed-bed properties.  We would need the parameters for the reaction to evaluate whether increasing 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u</a:t>
            </a:r>
            <a:r>
              <a:rPr lang="en-US" baseline="-25000" dirty="0" smtClean="0">
                <a:solidFill>
                  <a:srgbClr val="7030A0"/>
                </a:solidFill>
                <a:latin typeface="Symbol" pitchFamily="18" charset="2"/>
              </a:rPr>
              <a:t>0</a:t>
            </a:r>
            <a:r>
              <a:rPr lang="en-US" dirty="0" smtClean="0">
                <a:solidFill>
                  <a:srgbClr val="7030A0"/>
                </a:solidFill>
              </a:rPr>
              <a:t> is a good idea.</a:t>
            </a:r>
          </a:p>
        </p:txBody>
      </p:sp>
      <p:graphicFrame>
        <p:nvGraphicFramePr>
          <p:cNvPr id="143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221525"/>
              </p:ext>
            </p:extLst>
          </p:nvPr>
        </p:nvGraphicFramePr>
        <p:xfrm>
          <a:off x="3022600" y="3873500"/>
          <a:ext cx="3098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1" name="Equation" r:id="rId3" imgW="3098520" imgH="927000" progId="Equation.3">
                  <p:embed/>
                </p:oleObj>
              </mc:Choice>
              <mc:Fallback>
                <p:oleObj name="Equation" r:id="rId3" imgW="309852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873500"/>
                        <a:ext cx="30988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6836" y="1905000"/>
            <a:ext cx="749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A1</a:t>
            </a:r>
            <a:r>
              <a:rPr lang="en-US" dirty="0" smtClean="0"/>
              <a:t>=0.632 for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z, &amp;</a:t>
            </a:r>
            <a:r>
              <a:rPr lang="en-US" dirty="0" smtClean="0">
                <a:latin typeface="Symbol" pitchFamily="18" charset="2"/>
              </a:rPr>
              <a:t> u</a:t>
            </a:r>
            <a:r>
              <a:rPr lang="en-US" baseline="-25000" dirty="0" smtClean="0">
                <a:latin typeface="Symbol" pitchFamily="18" charset="2"/>
              </a:rPr>
              <a:t>0		</a:t>
            </a:r>
            <a:r>
              <a:rPr lang="en-US" dirty="0" smtClean="0">
                <a:solidFill>
                  <a:srgbClr val="C00000"/>
                </a:solidFill>
              </a:rPr>
              <a:t>X</a:t>
            </a:r>
            <a:r>
              <a:rPr lang="en-US" baseline="-25000" dirty="0" smtClean="0">
                <a:solidFill>
                  <a:srgbClr val="C00000"/>
                </a:solidFill>
              </a:rPr>
              <a:t>A2</a:t>
            </a:r>
            <a:r>
              <a:rPr lang="en-US" dirty="0" smtClean="0">
                <a:solidFill>
                  <a:srgbClr val="C00000"/>
                </a:solidFill>
              </a:rPr>
              <a:t>=0.98</a:t>
            </a:r>
            <a:r>
              <a:rPr lang="en-US" dirty="0" smtClean="0"/>
              <a:t> for d</a:t>
            </a:r>
            <a:r>
              <a:rPr lang="en-US" baseline="-25000" dirty="0" smtClean="0"/>
              <a:t>p1</a:t>
            </a:r>
            <a:r>
              <a:rPr lang="en-US" dirty="0" smtClean="0"/>
              <a:t>/3, 1.5z</a:t>
            </a:r>
            <a:r>
              <a:rPr lang="en-US" baseline="-25000" dirty="0" smtClean="0"/>
              <a:t>1</a:t>
            </a:r>
            <a:r>
              <a:rPr lang="en-US" dirty="0" smtClean="0"/>
              <a:t>, and 4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baseline="-25000" dirty="0" smtClean="0">
                <a:latin typeface="Symbol" pitchFamily="18" charset="2"/>
              </a:rPr>
              <a:t>0,1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6200" y="2286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is removed from a waste stream by passing the effluent gas over a solid granular absorbent in a tubular PBR.  Presently 63.2% is removed and the reaction is external diffusion limited.  If the flow rate were increases by a factor of 4, the particle diameter were decreased by a factor of 3, and the tube length (z) were increased by 1.5x, what percentage of Cl</a:t>
            </a:r>
            <a:r>
              <a:rPr lang="en-US" baseline="-25000" dirty="0" smtClean="0"/>
              <a:t>2</a:t>
            </a:r>
            <a:r>
              <a:rPr lang="en-US" dirty="0" smtClean="0"/>
              <a:t> would be </a:t>
            </a:r>
            <a:r>
              <a:rPr lang="en-US" dirty="0"/>
              <a:t>removed (assume still external diffusion limited)?  </a:t>
            </a:r>
            <a:r>
              <a:rPr lang="en-US" dirty="0" smtClean="0">
                <a:solidFill>
                  <a:srgbClr val="0000FF"/>
                </a:solidFill>
              </a:rPr>
              <a:t>What guidelines (T, C</a:t>
            </a:r>
            <a:r>
              <a:rPr lang="en-US" baseline="-25000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Symbol" pitchFamily="18" charset="2"/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) do you propose for efficient operation of this bed?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42947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Hint: How </a:t>
            </a:r>
            <a:r>
              <a:rPr lang="en-US" dirty="0">
                <a:solidFill>
                  <a:srgbClr val="0000FF"/>
                </a:solidFill>
              </a:rPr>
              <a:t>does changing 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baseline="-25000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u </a:t>
            </a:r>
            <a:r>
              <a:rPr lang="en-US" dirty="0" smtClean="0">
                <a:solidFill>
                  <a:srgbClr val="0000FF"/>
                </a:solidFill>
              </a:rPr>
              <a:t>influence the rate of external diffusion and the surface reaction?</a:t>
            </a:r>
          </a:p>
        </p:txBody>
      </p:sp>
    </p:spTree>
    <p:extLst>
      <p:ext uri="{BB962C8B-B14F-4D97-AF65-F5344CB8AC3E}">
        <p14:creationId xmlns:p14="http://schemas.microsoft.com/office/powerpoint/2010/main" val="42650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7138" name="Object 2"/>
          <p:cNvGraphicFramePr>
            <a:graphicFrameLocks noChangeAspect="1"/>
          </p:cNvGraphicFramePr>
          <p:nvPr>
            <p:extLst/>
          </p:nvPr>
        </p:nvGraphicFramePr>
        <p:xfrm>
          <a:off x="631825" y="954088"/>
          <a:ext cx="211137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9" name="Equation" r:id="rId3" imgW="2286000" imgH="723600" progId="Equation.DSMT4">
                  <p:embed/>
                </p:oleObj>
              </mc:Choice>
              <mc:Fallback>
                <p:oleObj name="Equation" r:id="rId3" imgW="228600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954088"/>
                        <a:ext cx="2111375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7139" name="Object 3"/>
          <p:cNvGraphicFramePr>
            <a:graphicFrameLocks noChangeAspect="1"/>
          </p:cNvGraphicFramePr>
          <p:nvPr>
            <p:extLst/>
          </p:nvPr>
        </p:nvGraphicFramePr>
        <p:xfrm>
          <a:off x="3282950" y="838200"/>
          <a:ext cx="17462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0" name="Equation" r:id="rId5" imgW="1688760" imgH="761760" progId="Equation.DSMT4">
                  <p:embed/>
                </p:oleObj>
              </mc:Choice>
              <mc:Fallback>
                <p:oleObj name="Equation" r:id="rId5" imgW="16887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838200"/>
                        <a:ext cx="17462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7141" name="Object 5"/>
          <p:cNvGraphicFramePr>
            <a:graphicFrameLocks noChangeAspect="1"/>
          </p:cNvGraphicFramePr>
          <p:nvPr>
            <p:extLst/>
          </p:nvPr>
        </p:nvGraphicFramePr>
        <p:xfrm>
          <a:off x="685800" y="1766590"/>
          <a:ext cx="18557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1" name="Equation" r:id="rId7" imgW="2006280" imgH="355320" progId="Equation.DSMT4">
                  <p:embed/>
                </p:oleObj>
              </mc:Choice>
              <mc:Fallback>
                <p:oleObj name="Equation" r:id="rId7" imgW="2006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66590"/>
                        <a:ext cx="185578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2" name="Text Box 6"/>
          <p:cNvSpPr txBox="1">
            <a:spLocks noChangeArrowheads="1"/>
          </p:cNvSpPr>
          <p:nvPr/>
        </p:nvSpPr>
        <p:spPr bwMode="auto">
          <a:xfrm>
            <a:off x="2675042" y="1752600"/>
            <a:ext cx="258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/>
              <a:t>surface-reaction-limited</a:t>
            </a:r>
          </a:p>
        </p:txBody>
      </p:sp>
      <p:graphicFrame>
        <p:nvGraphicFramePr>
          <p:cNvPr id="347143" name="Object 7"/>
          <p:cNvGraphicFramePr>
            <a:graphicFrameLocks noChangeAspect="1"/>
          </p:cNvGraphicFramePr>
          <p:nvPr>
            <p:extLst/>
          </p:nvPr>
        </p:nvGraphicFramePr>
        <p:xfrm>
          <a:off x="819150" y="2222500"/>
          <a:ext cx="75057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2" name="Equation" r:id="rId9" imgW="8064360" imgH="761760" progId="Equation.DSMT4">
                  <p:embed/>
                </p:oleObj>
              </mc:Choice>
              <mc:Fallback>
                <p:oleObj name="Equation" r:id="rId9" imgW="80643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2222500"/>
                        <a:ext cx="75057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167054" y="3040171"/>
            <a:ext cx="89769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latin typeface="Symbol" pitchFamily="18" charset="2"/>
              </a:rPr>
              <a:t>f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is large,  diffusion-limited </a:t>
            </a:r>
            <a:r>
              <a:rPr lang="en-US" altLang="zh-TW" dirty="0"/>
              <a:t>reaction </a:t>
            </a:r>
            <a:r>
              <a:rPr lang="en-US" altLang="zh-TW" dirty="0" smtClean="0"/>
              <a:t>inside the pellet (external </a:t>
            </a:r>
            <a:r>
              <a:rPr lang="en-US" altLang="zh-TW" dirty="0"/>
              <a:t>diffusion will have a negligible effect on the overall </a:t>
            </a:r>
            <a:r>
              <a:rPr lang="en-US" altLang="zh-TW" dirty="0" err="1" smtClean="0"/>
              <a:t>rxn</a:t>
            </a:r>
            <a:r>
              <a:rPr lang="en-US" altLang="zh-TW" dirty="0" smtClean="0"/>
              <a:t> rate because internal diffusion limits the </a:t>
            </a:r>
            <a:r>
              <a:rPr lang="en-US" altLang="zh-TW" dirty="0" err="1" smtClean="0"/>
              <a:t>rxn</a:t>
            </a:r>
            <a:r>
              <a:rPr lang="en-US" altLang="zh-TW" dirty="0" smtClean="0"/>
              <a:t> rate)</a:t>
            </a:r>
            <a:endParaRPr lang="en-US" altLang="zh-TW" dirty="0"/>
          </a:p>
        </p:txBody>
      </p:sp>
      <p:sp>
        <p:nvSpPr>
          <p:cNvPr id="347146" name="Text Box 10"/>
          <p:cNvSpPr txBox="1">
            <a:spLocks noChangeArrowheads="1"/>
          </p:cNvSpPr>
          <p:nvPr/>
        </p:nvSpPr>
        <p:spPr bwMode="auto">
          <a:xfrm>
            <a:off x="5867400" y="5228898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dirty="0"/>
              <a:t>Overall </a:t>
            </a:r>
            <a:r>
              <a:rPr lang="en-US" altLang="zh-TW" dirty="0" smtClean="0"/>
              <a:t>rate for 1st-order </a:t>
            </a:r>
            <a:r>
              <a:rPr lang="en-US" altLang="zh-TW" dirty="0" err="1" smtClean="0"/>
              <a:t>rxn</a:t>
            </a:r>
            <a:endParaRPr lang="en-US" altLang="zh-TW" dirty="0"/>
          </a:p>
        </p:txBody>
      </p:sp>
      <p:graphicFrame>
        <p:nvGraphicFramePr>
          <p:cNvPr id="347147" name="Object 11"/>
          <p:cNvGraphicFramePr>
            <a:graphicFrameLocks noChangeAspect="1"/>
          </p:cNvGraphicFramePr>
          <p:nvPr>
            <p:extLst/>
          </p:nvPr>
        </p:nvGraphicFramePr>
        <p:xfrm>
          <a:off x="592138" y="3749675"/>
          <a:ext cx="2887662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3" name="Equation" r:id="rId11" imgW="3098520" imgH="736560" progId="Equation.DSMT4">
                  <p:embed/>
                </p:oleObj>
              </mc:Choice>
              <mc:Fallback>
                <p:oleObj name="Equation" r:id="rId11" imgW="30985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3749675"/>
                        <a:ext cx="2887662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7150" name="Object 14"/>
          <p:cNvGraphicFramePr>
            <a:graphicFrameLocks noChangeAspect="1"/>
          </p:cNvGraphicFramePr>
          <p:nvPr>
            <p:extLst/>
          </p:nvPr>
        </p:nvGraphicFramePr>
        <p:xfrm>
          <a:off x="5486400" y="1066800"/>
          <a:ext cx="29162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4" name="Equation" r:id="rId13" imgW="3149280" imgH="355320" progId="Equation.DSMT4">
                  <p:embed/>
                </p:oleObj>
              </mc:Choice>
              <mc:Fallback>
                <p:oleObj name="Equation" r:id="rId13" imgW="3149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066800"/>
                        <a:ext cx="2916238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7151" name="Object 15"/>
          <p:cNvGraphicFramePr>
            <a:graphicFrameLocks noChangeAspect="1"/>
          </p:cNvGraphicFramePr>
          <p:nvPr>
            <p:extLst/>
          </p:nvPr>
        </p:nvGraphicFramePr>
        <p:xfrm>
          <a:off x="6969125" y="3705225"/>
          <a:ext cx="15271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5" name="Equation" r:id="rId15" imgW="1663560" imgH="761760" progId="Equation.DSMT4">
                  <p:embed/>
                </p:oleObj>
              </mc:Choice>
              <mc:Fallback>
                <p:oleObj name="Equation" r:id="rId15" imgW="16635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25" y="3705225"/>
                        <a:ext cx="1527175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52" name="Text Box 16"/>
          <p:cNvSpPr txBox="1">
            <a:spLocks noChangeArrowheads="1"/>
          </p:cNvSpPr>
          <p:nvPr/>
        </p:nvSpPr>
        <p:spPr bwMode="auto">
          <a:xfrm>
            <a:off x="3662368" y="3897868"/>
            <a:ext cx="334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 smtClean="0"/>
              <a:t>When internal-diffusion-limited:</a:t>
            </a:r>
            <a:endParaRPr lang="en-US" altLang="zh-TW" dirty="0"/>
          </a:p>
        </p:txBody>
      </p:sp>
      <p:graphicFrame>
        <p:nvGraphicFramePr>
          <p:cNvPr id="347154" name="Object 18"/>
          <p:cNvGraphicFramePr>
            <a:graphicFrameLocks noChangeAspect="1"/>
          </p:cNvGraphicFramePr>
          <p:nvPr>
            <p:extLst/>
          </p:nvPr>
        </p:nvGraphicFramePr>
        <p:xfrm>
          <a:off x="5800725" y="4486275"/>
          <a:ext cx="24161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6" name="Equation" r:id="rId17" imgW="2628720" imgH="774360" progId="Equation.DSMT4">
                  <p:embed/>
                </p:oleObj>
              </mc:Choice>
              <mc:Fallback>
                <p:oleObj name="Equation" r:id="rId17" imgW="262872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4486275"/>
                        <a:ext cx="24161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56" name="Text Box 20"/>
          <p:cNvSpPr txBox="1">
            <a:spLocks noChangeArrowheads="1"/>
          </p:cNvSpPr>
          <p:nvPr/>
        </p:nvSpPr>
        <p:spPr bwMode="auto">
          <a:xfrm>
            <a:off x="662020" y="5574475"/>
            <a:ext cx="7819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rgbClr val="7030A0"/>
                </a:solidFill>
              </a:rPr>
              <a:t>To </a:t>
            </a:r>
            <a:r>
              <a:rPr lang="en-US" altLang="zh-TW" sz="2000" b="1" dirty="0">
                <a:solidFill>
                  <a:srgbClr val="7030A0"/>
                </a:solidFill>
              </a:rPr>
              <a:t>increase the 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overall rate </a:t>
            </a:r>
            <a:r>
              <a:rPr lang="en-US" altLang="zh-TW" sz="2000" b="1" dirty="0">
                <a:solidFill>
                  <a:srgbClr val="7030A0"/>
                </a:solidFill>
              </a:rPr>
              <a:t>of 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a </a:t>
            </a:r>
            <a:r>
              <a:rPr lang="en-US" altLang="zh-TW" sz="2000" b="1" dirty="0" err="1" smtClean="0">
                <a:solidFill>
                  <a:srgbClr val="7030A0"/>
                </a:solidFill>
              </a:rPr>
              <a:t>rxn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 limited by internal diffusion</a:t>
            </a:r>
            <a:endParaRPr lang="en-US" altLang="zh-TW" sz="2000" b="1" dirty="0">
              <a:solidFill>
                <a:srgbClr val="7030A0"/>
              </a:solidFill>
            </a:endParaRPr>
          </a:p>
        </p:txBody>
      </p:sp>
      <p:sp>
        <p:nvSpPr>
          <p:cNvPr id="347157" name="Text Box 21"/>
          <p:cNvSpPr txBox="1">
            <a:spLocks noChangeArrowheads="1"/>
          </p:cNvSpPr>
          <p:nvPr/>
        </p:nvSpPr>
        <p:spPr bwMode="auto">
          <a:xfrm>
            <a:off x="689464" y="5922635"/>
            <a:ext cx="77650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zh-TW" dirty="0"/>
              <a:t>(1) </a:t>
            </a:r>
            <a:r>
              <a:rPr lang="en-US" altLang="zh-TW" dirty="0"/>
              <a:t>decrease the </a:t>
            </a:r>
            <a:r>
              <a:rPr lang="en-US" altLang="zh-TW" dirty="0">
                <a:solidFill>
                  <a:srgbClr val="FF3399"/>
                </a:solidFill>
              </a:rPr>
              <a:t>radius R	</a:t>
            </a:r>
            <a:r>
              <a:rPr lang="en-US" altLang="zh-TW" dirty="0"/>
              <a:t>	</a:t>
            </a:r>
            <a:r>
              <a:rPr lang="en-US" altLang="zh-TW" dirty="0" smtClean="0"/>
              <a:t>(</a:t>
            </a:r>
            <a:r>
              <a:rPr lang="en-US" altLang="zh-TW" dirty="0"/>
              <a:t>3) increase the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concentration of A</a:t>
            </a:r>
            <a:endParaRPr lang="en-US" altLang="zh-TW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dirty="0" smtClean="0"/>
              <a:t>(</a:t>
            </a:r>
            <a:r>
              <a:rPr lang="en-US" altLang="zh-TW" dirty="0"/>
              <a:t>2) increase the </a:t>
            </a:r>
            <a:r>
              <a:rPr lang="en-US" altLang="zh-TW" dirty="0" smtClean="0">
                <a:solidFill>
                  <a:srgbClr val="00CC00"/>
                </a:solidFill>
              </a:rPr>
              <a:t>temperature</a:t>
            </a:r>
            <a:r>
              <a:rPr lang="en-US" altLang="zh-TW" dirty="0" smtClean="0"/>
              <a:t>	(</a:t>
            </a:r>
            <a:r>
              <a:rPr lang="en-US" altLang="zh-TW" dirty="0"/>
              <a:t>4) increase the </a:t>
            </a:r>
            <a:r>
              <a:rPr lang="en-US" altLang="zh-TW" dirty="0">
                <a:solidFill>
                  <a:srgbClr val="00B0F0"/>
                </a:solidFill>
              </a:rPr>
              <a:t>internal surface area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Review: Effectiveness Factor &amp; </a:t>
            </a:r>
            <a:r>
              <a:rPr lang="en-US" sz="3600" dirty="0" err="1" smtClean="0">
                <a:solidFill>
                  <a:schemeClr val="tx1"/>
                </a:solidFill>
              </a:rPr>
              <a:t>Rxn</a:t>
            </a:r>
            <a:r>
              <a:rPr lang="en-US" sz="3600" dirty="0" smtClean="0">
                <a:solidFill>
                  <a:schemeClr val="tx1"/>
                </a:solidFill>
              </a:rPr>
              <a:t> Rate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04800" y="4786858"/>
          <a:ext cx="18811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7" name="Equation" r:id="rId19" imgW="2031840" imgH="355320" progId="Equation.DSMT4">
                  <p:embed/>
                </p:oleObj>
              </mc:Choice>
              <mc:Fallback>
                <p:oleObj name="Equation" r:id="rId19" imgW="20318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786858"/>
                        <a:ext cx="1881188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386013" y="4507458"/>
          <a:ext cx="31527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8" name="Equation" r:id="rId21" imgW="3403440" imgH="761760" progId="Equation.DSMT4">
                  <p:embed/>
                </p:oleObj>
              </mc:Choice>
              <mc:Fallback>
                <p:oleObj name="Equation" r:id="rId21" imgW="340344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4507458"/>
                        <a:ext cx="315277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Elbow Connector 4"/>
          <p:cNvCxnSpPr/>
          <p:nvPr/>
        </p:nvCxnSpPr>
        <p:spPr>
          <a:xfrm rot="5400000">
            <a:off x="2407920" y="-595412"/>
            <a:ext cx="3383280" cy="7406640"/>
          </a:xfrm>
          <a:prstGeom prst="bentConnector3">
            <a:avLst>
              <a:gd name="adj1" fmla="val 22223"/>
            </a:avLst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2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L21: Simultaneous Internal Diffusion &amp; External Diffusion</a:t>
            </a:r>
            <a:endParaRPr lang="en-US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2400" y="3354387"/>
            <a:ext cx="2666999" cy="2436813"/>
            <a:chOff x="317" y="772"/>
            <a:chExt cx="1680" cy="1535"/>
          </a:xfrm>
        </p:grpSpPr>
        <p:sp>
          <p:nvSpPr>
            <p:cNvPr id="4" name="Oval 3" descr="小網點"/>
            <p:cNvSpPr>
              <a:spLocks noChangeArrowheads="1"/>
            </p:cNvSpPr>
            <p:nvPr/>
          </p:nvSpPr>
          <p:spPr bwMode="auto">
            <a:xfrm>
              <a:off x="573" y="1032"/>
              <a:ext cx="1059" cy="1021"/>
            </a:xfrm>
            <a:prstGeom prst="ellipse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17" y="772"/>
              <a:ext cx="1574" cy="15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32" y="853"/>
              <a:ext cx="36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zh-TW" sz="2000"/>
                <a:t>C</a:t>
              </a:r>
              <a:r>
                <a:rPr lang="en-GB" altLang="zh-TW" sz="2000" baseline="-25000"/>
                <a:t>Ab</a:t>
              </a:r>
              <a:endParaRPr lang="en-GB" altLang="zh-TW" sz="2000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017" y="793"/>
              <a:ext cx="3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zh-TW" sz="2000" dirty="0"/>
                <a:t>C</a:t>
              </a:r>
              <a:r>
                <a:rPr lang="en-GB" altLang="zh-TW" sz="2000" baseline="-25000" dirty="0"/>
                <a:t>As</a:t>
              </a:r>
              <a:endParaRPr lang="en-GB" altLang="zh-TW" sz="2000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1278" y="958"/>
              <a:ext cx="327" cy="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1099" y="1052"/>
              <a:ext cx="187" cy="5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157" y="1244"/>
              <a:ext cx="39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zh-TW" sz="2000" dirty="0"/>
                <a:t>C(r)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895600" y="2971800"/>
            <a:ext cx="617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7030A0"/>
                </a:solidFill>
              </a:rPr>
              <a:t>At steady-state</a:t>
            </a:r>
            <a:r>
              <a:rPr lang="en-US" altLang="zh-TW" sz="2000" dirty="0" smtClean="0">
                <a:solidFill>
                  <a:srgbClr val="7030A0"/>
                </a:solidFill>
              </a:rPr>
              <a:t>: transport </a:t>
            </a:r>
            <a:r>
              <a:rPr lang="en-US" altLang="zh-TW" sz="2000" dirty="0">
                <a:solidFill>
                  <a:srgbClr val="7030A0"/>
                </a:solidFill>
              </a:rPr>
              <a:t>of </a:t>
            </a:r>
            <a:r>
              <a:rPr lang="en-US" altLang="zh-TW" sz="2000" dirty="0" smtClean="0">
                <a:solidFill>
                  <a:srgbClr val="7030A0"/>
                </a:solidFill>
              </a:rPr>
              <a:t>reactants </a:t>
            </a:r>
            <a:r>
              <a:rPr lang="en-US" altLang="zh-TW" sz="2000" dirty="0">
                <a:solidFill>
                  <a:srgbClr val="7030A0"/>
                </a:solidFill>
              </a:rPr>
              <a:t>from </a:t>
            </a:r>
            <a:r>
              <a:rPr lang="en-US" altLang="zh-TW" sz="2000" dirty="0" smtClean="0">
                <a:solidFill>
                  <a:srgbClr val="7030A0"/>
                </a:solidFill>
              </a:rPr>
              <a:t>bulk </a:t>
            </a:r>
            <a:r>
              <a:rPr lang="en-US" altLang="zh-TW" sz="2000" dirty="0">
                <a:solidFill>
                  <a:srgbClr val="7030A0"/>
                </a:solidFill>
              </a:rPr>
              <a:t>fluid to </a:t>
            </a:r>
            <a:r>
              <a:rPr lang="en-US" altLang="zh-TW" sz="2000" dirty="0" smtClean="0">
                <a:solidFill>
                  <a:srgbClr val="7030A0"/>
                </a:solidFill>
              </a:rPr>
              <a:t>external catalyst surface is </a:t>
            </a:r>
            <a:r>
              <a:rPr lang="en-US" altLang="zh-TW" sz="2000" dirty="0">
                <a:solidFill>
                  <a:srgbClr val="7030A0"/>
                </a:solidFill>
              </a:rPr>
              <a:t>equal </a:t>
            </a:r>
            <a:r>
              <a:rPr lang="en-US" altLang="zh-TW" sz="2000" dirty="0" smtClean="0">
                <a:solidFill>
                  <a:srgbClr val="7030A0"/>
                </a:solidFill>
              </a:rPr>
              <a:t>to </a:t>
            </a:r>
            <a:r>
              <a:rPr lang="en-US" altLang="zh-TW" sz="2000" dirty="0">
                <a:solidFill>
                  <a:srgbClr val="7030A0"/>
                </a:solidFill>
              </a:rPr>
              <a:t>net rate of </a:t>
            </a:r>
            <a:r>
              <a:rPr lang="en-US" altLang="zh-TW" sz="2000" dirty="0" smtClean="0">
                <a:solidFill>
                  <a:srgbClr val="7030A0"/>
                </a:solidFill>
              </a:rPr>
              <a:t>reactant consumption in/on </a:t>
            </a:r>
            <a:r>
              <a:rPr lang="en-US" altLang="zh-TW" sz="2000" dirty="0">
                <a:solidFill>
                  <a:srgbClr val="7030A0"/>
                </a:solidFill>
              </a:rPr>
              <a:t>the pellet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932234" y="4038600"/>
            <a:ext cx="59831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dirty="0"/>
              <a:t>M</a:t>
            </a:r>
            <a:r>
              <a:rPr lang="en-US" altLang="zh-TW" sz="2000" dirty="0" smtClean="0"/>
              <a:t>olar </a:t>
            </a:r>
            <a:r>
              <a:rPr lang="en-US" altLang="zh-TW" sz="2000" dirty="0"/>
              <a:t>rate of mass transfer from </a:t>
            </a:r>
            <a:r>
              <a:rPr lang="en-US" altLang="zh-TW" sz="2000" dirty="0" smtClean="0"/>
              <a:t>bulk </a:t>
            </a:r>
            <a:r>
              <a:rPr lang="en-US" altLang="zh-TW" sz="2000" dirty="0"/>
              <a:t>fluid to </a:t>
            </a:r>
            <a:r>
              <a:rPr lang="en-US" altLang="zh-TW" sz="2000" dirty="0" smtClean="0"/>
              <a:t>external </a:t>
            </a:r>
            <a:r>
              <a:rPr lang="en-US" altLang="zh-TW" sz="2000" dirty="0"/>
              <a:t>surface:</a:t>
            </a:r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838084"/>
              </p:ext>
            </p:extLst>
          </p:nvPr>
        </p:nvGraphicFramePr>
        <p:xfrm>
          <a:off x="5461728" y="4430713"/>
          <a:ext cx="18716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" name="Equation" r:id="rId3" imgW="2031840" imgH="355320" progId="Equation.DSMT4">
                  <p:embed/>
                </p:oleObj>
              </mc:Choice>
              <mc:Fallback>
                <p:oleObj name="Equation" r:id="rId3" imgW="2031840" imgH="355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728" y="4430713"/>
                        <a:ext cx="187166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15"/>
          <p:cNvSpPr>
            <a:spLocks noChangeShapeType="1"/>
          </p:cNvSpPr>
          <p:nvPr/>
        </p:nvSpPr>
        <p:spPr bwMode="auto">
          <a:xfrm flipH="1">
            <a:off x="5772757" y="4779575"/>
            <a:ext cx="420588" cy="25564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782157" y="4971662"/>
            <a:ext cx="1295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/>
              <a:t>molar flux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6719126" y="4755762"/>
            <a:ext cx="45719" cy="584261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181957" y="5302699"/>
            <a:ext cx="5280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/>
              <a:t>external surface area per unit reactor volume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7188759" y="4724400"/>
            <a:ext cx="76200" cy="304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036359" y="4939913"/>
            <a:ext cx="18790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/>
              <a:t>reactor volume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0" y="573099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7030A0"/>
                </a:solidFill>
              </a:rPr>
              <a:t>This molar rate of mass transfer to </a:t>
            </a:r>
            <a:r>
              <a:rPr lang="en-US" altLang="zh-TW" sz="2000" dirty="0" smtClean="0">
                <a:solidFill>
                  <a:srgbClr val="7030A0"/>
                </a:solidFill>
              </a:rPr>
              <a:t>surface </a:t>
            </a:r>
            <a:r>
              <a:rPr lang="en-US" altLang="zh-TW" sz="2000" dirty="0">
                <a:solidFill>
                  <a:srgbClr val="7030A0"/>
                </a:solidFill>
              </a:rPr>
              <a:t>is equal to </a:t>
            </a:r>
            <a:r>
              <a:rPr lang="en-US" altLang="zh-TW" sz="2000" dirty="0" smtClean="0">
                <a:solidFill>
                  <a:srgbClr val="7030A0"/>
                </a:solidFill>
              </a:rPr>
              <a:t>net </a:t>
            </a:r>
            <a:r>
              <a:rPr lang="en-US" altLang="zh-TW" sz="2000" dirty="0" err="1" smtClean="0">
                <a:solidFill>
                  <a:srgbClr val="7030A0"/>
                </a:solidFill>
              </a:rPr>
              <a:t>rxn</a:t>
            </a:r>
            <a:r>
              <a:rPr lang="en-US" altLang="zh-TW" sz="2000" dirty="0" smtClean="0">
                <a:solidFill>
                  <a:srgbClr val="7030A0"/>
                </a:solidFill>
              </a:rPr>
              <a:t> rate </a:t>
            </a:r>
            <a:r>
              <a:rPr lang="en-US" altLang="zh-TW" sz="2000" u="sng" dirty="0" smtClean="0">
                <a:solidFill>
                  <a:srgbClr val="7030A0"/>
                </a:solidFill>
              </a:rPr>
              <a:t>on &amp; in </a:t>
            </a:r>
            <a:r>
              <a:rPr lang="en-US" altLang="zh-TW" sz="2000" dirty="0" smtClean="0">
                <a:solidFill>
                  <a:srgbClr val="7030A0"/>
                </a:solidFill>
              </a:rPr>
              <a:t>pellet!</a:t>
            </a:r>
            <a:endParaRPr lang="en-US" altLang="zh-TW" sz="2000" dirty="0">
              <a:solidFill>
                <a:srgbClr val="7030A0"/>
              </a:solidFill>
            </a:endParaRPr>
          </a:p>
        </p:txBody>
      </p:sp>
      <p:graphicFrame>
        <p:nvGraphicFramePr>
          <p:cNvPr id="2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4947"/>
              </p:ext>
            </p:extLst>
          </p:nvPr>
        </p:nvGraphicFramePr>
        <p:xfrm>
          <a:off x="2469356" y="6196013"/>
          <a:ext cx="42052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" name="Equation" r:id="rId5" imgW="4520880" imgH="355320" progId="Equation.DSMT4">
                  <p:embed/>
                </p:oleObj>
              </mc:Choice>
              <mc:Fallback>
                <p:oleObj name="Equation" r:id="rId5" imgW="4520880" imgH="355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356" y="6196013"/>
                        <a:ext cx="4205288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90867" y="1451660"/>
            <a:ext cx="8762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Goal: Derive a new rate </a:t>
            </a:r>
            <a:r>
              <a:rPr lang="en-US" sz="2000" dirty="0" err="1" smtClean="0">
                <a:solidFill>
                  <a:srgbClr val="006600"/>
                </a:solidFill>
              </a:rPr>
              <a:t>eq</a:t>
            </a:r>
            <a:r>
              <a:rPr lang="en-US" sz="2000" dirty="0" smtClean="0">
                <a:solidFill>
                  <a:srgbClr val="006600"/>
                </a:solidFill>
              </a:rPr>
              <a:t> that accounts for </a:t>
            </a:r>
            <a:r>
              <a:rPr lang="en-US" sz="2000" i="1" dirty="0" smtClean="0">
                <a:solidFill>
                  <a:srgbClr val="006600"/>
                </a:solidFill>
              </a:rPr>
              <a:t>internal &amp; external </a:t>
            </a:r>
            <a:r>
              <a:rPr lang="en-US" sz="2000" dirty="0" smtClean="0">
                <a:solidFill>
                  <a:srgbClr val="006600"/>
                </a:solidFill>
              </a:rPr>
              <a:t>diffusion</a:t>
            </a:r>
          </a:p>
          <a:p>
            <a:pPr marL="225425" indent="225425">
              <a:buFont typeface="Arial" pitchFamily="34" charset="0"/>
              <a:buChar char="•"/>
            </a:pPr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is a function of reactant concentration</a:t>
            </a:r>
          </a:p>
          <a:p>
            <a:pPr marL="225425" indent="225425">
              <a:buFont typeface="Arial" pitchFamily="34" charset="0"/>
              <a:buChar char="•"/>
            </a:pPr>
            <a:r>
              <a:rPr lang="en-US" sz="2000" dirty="0" smtClean="0"/>
              <a:t>Reactant </a:t>
            </a:r>
            <a:r>
              <a:rPr lang="en-US" sz="2000" dirty="0" err="1" smtClean="0"/>
              <a:t>conc</a:t>
            </a:r>
            <a:r>
              <a:rPr lang="en-US" sz="2000" dirty="0" smtClean="0"/>
              <a:t> is affected by internal &amp; external diffusion</a:t>
            </a:r>
          </a:p>
          <a:p>
            <a:pPr marL="225425" indent="225425">
              <a:buFont typeface="Arial" pitchFamily="34" charset="0"/>
              <a:buChar char="•"/>
            </a:pPr>
            <a:r>
              <a:rPr lang="en-US" sz="2000" dirty="0" smtClean="0"/>
              <a:t>Express reactant </a:t>
            </a:r>
            <a:r>
              <a:rPr lang="en-US" sz="2000" dirty="0" err="1" smtClean="0"/>
              <a:t>conc</a:t>
            </a:r>
            <a:r>
              <a:rPr lang="en-US" sz="2000" dirty="0" smtClean="0"/>
              <a:t> in terms of diffusion-related constants &amp; variables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4668" y="2732567"/>
            <a:ext cx="2565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→</a:t>
            </a:r>
            <a:r>
              <a:rPr lang="en-US" sz="2000" dirty="0" smtClean="0">
                <a:solidFill>
                  <a:srgbClr val="0000FF"/>
                </a:solidFill>
              </a:rPr>
              <a:t>Use mole balance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Molar Balance at Pellet Surface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3192" y="148229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19200" y="1066800"/>
            <a:ext cx="1163548" cy="1200329"/>
            <a:chOff x="284252" y="1273314"/>
            <a:chExt cx="1163548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350178" y="1273314"/>
              <a:ext cx="106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Flux: bulk to external  surface</a:t>
              </a:r>
            </a:p>
          </p:txBody>
        </p:sp>
        <p:sp>
          <p:nvSpPr>
            <p:cNvPr id="8" name="Left Brace 7"/>
            <p:cNvSpPr/>
            <p:nvPr/>
          </p:nvSpPr>
          <p:spPr>
            <a:xfrm>
              <a:off x="284252" y="1301978"/>
              <a:ext cx="152400" cy="11430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 flipH="1">
              <a:off x="1295400" y="1301978"/>
              <a:ext cx="152400" cy="11430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91000" y="1066800"/>
            <a:ext cx="1260296" cy="1200329"/>
            <a:chOff x="3540304" y="1293793"/>
            <a:chExt cx="1260296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3581400" y="1293793"/>
              <a:ext cx="121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Actual </a:t>
              </a:r>
              <a:r>
                <a:rPr lang="en-US" dirty="0" err="1" smtClean="0">
                  <a:solidFill>
                    <a:srgbClr val="0000FF"/>
                  </a:solidFill>
                </a:rPr>
                <a:t>rxn</a:t>
              </a:r>
              <a:r>
                <a:rPr lang="en-US" dirty="0" smtClean="0">
                  <a:solidFill>
                    <a:srgbClr val="0000FF"/>
                  </a:solidFill>
                </a:rPr>
                <a:t> rate per unit total S.A.</a:t>
              </a:r>
            </a:p>
          </p:txBody>
        </p:sp>
        <p:sp>
          <p:nvSpPr>
            <p:cNvPr id="9" name="Left Brace 8"/>
            <p:cNvSpPr/>
            <p:nvPr/>
          </p:nvSpPr>
          <p:spPr>
            <a:xfrm>
              <a:off x="3540304" y="1322457"/>
              <a:ext cx="152400" cy="11430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 flipH="1">
              <a:off x="4648200" y="1322457"/>
              <a:ext cx="152400" cy="11430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37452" y="1343799"/>
            <a:ext cx="1295400" cy="646331"/>
            <a:chOff x="1752600" y="1273314"/>
            <a:chExt cx="1295400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1273314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External S.A. 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1843356" y="1301978"/>
              <a:ext cx="152400" cy="54864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e 13"/>
            <p:cNvSpPr/>
            <p:nvPr/>
          </p:nvSpPr>
          <p:spPr>
            <a:xfrm flipH="1">
              <a:off x="2803134" y="1301978"/>
              <a:ext cx="152400" cy="54864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141503"/>
              </p:ext>
            </p:extLst>
          </p:nvPr>
        </p:nvGraphicFramePr>
        <p:xfrm>
          <a:off x="1390650" y="2378808"/>
          <a:ext cx="63627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1" name="Equation" r:id="rId3" imgW="6870600" imgH="380880" progId="Equation.DSMT4">
                  <p:embed/>
                </p:oleObj>
              </mc:Choice>
              <mc:Fallback>
                <p:oleObj name="Equation" r:id="rId3" imgW="6870600" imgH="380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2378808"/>
                        <a:ext cx="63627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382748" y="14822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0656" y="2775556"/>
            <a:ext cx="724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: external surface area per reactor volume (m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</a:t>
            </a:r>
          </a:p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V: reactor volume (m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r’’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: rate of reaction per unit surface area (mol/m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Arial"/>
                <a:cs typeface="Arial"/>
              </a:rPr>
              <a:t>·s)</a:t>
            </a:r>
            <a:endParaRPr lang="en-US" sz="2000" dirty="0" smtClean="0"/>
          </a:p>
          <a:p>
            <a:r>
              <a:rPr lang="en-US" sz="2000" dirty="0" smtClean="0"/>
              <a:t>S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: surface area of catalyst per unit mass of catalyst (m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/g cat)</a:t>
            </a:r>
          </a:p>
          <a:p>
            <a:r>
              <a:rPr lang="en-US" sz="2000" dirty="0" err="1" smtClean="0">
                <a:latin typeface="Symbol" pitchFamily="18" charset="2"/>
              </a:rPr>
              <a:t>r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: </a:t>
            </a:r>
            <a:r>
              <a:rPr lang="en-US" sz="2000" dirty="0" smtClean="0">
                <a:sym typeface="Symbol" pitchFamily="18" charset="2"/>
              </a:rPr>
              <a:t>bulk density</a:t>
            </a:r>
            <a:r>
              <a:rPr lang="en-US" sz="2000" i="1" dirty="0" smtClean="0">
                <a:sym typeface="Symbol" pitchFamily="18" charset="2"/>
              </a:rPr>
              <a:t>, </a:t>
            </a:r>
            <a:r>
              <a:rPr lang="en-US" sz="2000" dirty="0" smtClean="0">
                <a:sym typeface="Symbol" pitchFamily="18" charset="2"/>
              </a:rPr>
              <a:t>catalyst mass/ reactor volume </a:t>
            </a:r>
            <a:r>
              <a:rPr lang="en-US" sz="2000" dirty="0" err="1" smtClean="0">
                <a:latin typeface="Symbol" pitchFamily="18" charset="2"/>
              </a:rPr>
              <a:t>r</a:t>
            </a:r>
            <a:r>
              <a:rPr lang="en-US" sz="2000" baseline="-25000" dirty="0" err="1" smtClean="0"/>
              <a:t>b</a:t>
            </a:r>
            <a:r>
              <a:rPr lang="en-US" sz="2000" dirty="0" smtClean="0">
                <a:sym typeface="Symbol" pitchFamily="18" charset="2"/>
              </a:rPr>
              <a:t>=</a:t>
            </a:r>
            <a:r>
              <a:rPr lang="en-US" sz="2000" dirty="0" err="1" smtClean="0">
                <a:latin typeface="Symbol" pitchFamily="18" charset="2"/>
              </a:rPr>
              <a:t>r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(1-</a:t>
            </a:r>
            <a:r>
              <a:rPr lang="en-US" altLang="zh-TW" sz="2000" dirty="0" smtClean="0">
                <a:latin typeface="Symbol" pitchFamily="18" charset="2"/>
                <a:sym typeface="Symbol" pitchFamily="18" charset="2"/>
              </a:rPr>
              <a:t>f)</a:t>
            </a:r>
            <a:endParaRPr lang="en-US" altLang="zh-TW" sz="2000" dirty="0" smtClean="0">
              <a:sym typeface="Symbol" pitchFamily="18" charset="2"/>
            </a:endParaRPr>
          </a:p>
          <a:p>
            <a:r>
              <a:rPr lang="en-US" altLang="zh-TW" sz="2000" dirty="0" smtClean="0">
                <a:latin typeface="Symbol" pitchFamily="18" charset="2"/>
                <a:sym typeface="Symbol" pitchFamily="18" charset="2"/>
              </a:rPr>
              <a:t>f</a:t>
            </a:r>
            <a:r>
              <a:rPr lang="en-US" altLang="zh-TW" sz="2000" dirty="0" smtClean="0">
                <a:sym typeface="Symbol" pitchFamily="18" charset="2"/>
              </a:rPr>
              <a:t>: porosity of bed (void fraction)	         </a:t>
            </a:r>
            <a:r>
              <a:rPr lang="en-US" altLang="zh-TW" sz="2000" i="1" dirty="0" smtClean="0">
                <a:sym typeface="Symbol" pitchFamily="18" charset="2"/>
              </a:rPr>
              <a:t></a:t>
            </a:r>
            <a:r>
              <a:rPr lang="en-US" altLang="zh-TW" sz="2000" i="1" baseline="-25000" dirty="0">
                <a:sym typeface="Symbol" pitchFamily="18" charset="2"/>
              </a:rPr>
              <a:t>c</a:t>
            </a:r>
            <a:r>
              <a:rPr lang="en-US" altLang="zh-TW" sz="2000" dirty="0">
                <a:sym typeface="Symbol" pitchFamily="18" charset="2"/>
              </a:rPr>
              <a:t>: catalyst </a:t>
            </a:r>
            <a:r>
              <a:rPr lang="en-US" altLang="zh-TW" sz="2000" dirty="0" smtClean="0">
                <a:sym typeface="Symbol" pitchFamily="18" charset="2"/>
              </a:rPr>
              <a:t>density</a:t>
            </a:r>
            <a:endParaRPr lang="en-US" altLang="zh-TW" sz="2000" dirty="0">
              <a:sym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3696" y="14822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923052" y="1343799"/>
            <a:ext cx="1524000" cy="646331"/>
            <a:chOff x="6110556" y="1305674"/>
            <a:chExt cx="1524000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6110556" y="1305674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external + internal S.A.</a:t>
              </a:r>
              <a:endParaRPr lang="en-US" dirty="0" smtClean="0"/>
            </a:p>
          </p:txBody>
        </p:sp>
        <p:sp>
          <p:nvSpPr>
            <p:cNvPr id="22" name="Left Brace 21"/>
            <p:cNvSpPr/>
            <p:nvPr/>
          </p:nvSpPr>
          <p:spPr>
            <a:xfrm>
              <a:off x="6126822" y="1371600"/>
              <a:ext cx="152400" cy="54864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Brace 22"/>
            <p:cNvSpPr/>
            <p:nvPr/>
          </p:nvSpPr>
          <p:spPr>
            <a:xfrm flipH="1">
              <a:off x="7467600" y="1371600"/>
              <a:ext cx="152400" cy="54864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84256"/>
              </p:ext>
            </p:extLst>
          </p:nvPr>
        </p:nvGraphicFramePr>
        <p:xfrm>
          <a:off x="2417852" y="4764978"/>
          <a:ext cx="44577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2" name="Equation" r:id="rId5" imgW="4813200" imgH="380880" progId="Equation.DSMT4">
                  <p:embed/>
                </p:oleObj>
              </mc:Choice>
              <mc:Fallback>
                <p:oleObj name="Equation" r:id="rId5" imgW="481320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852" y="4764978"/>
                        <a:ext cx="44577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4041052" y="4797656"/>
            <a:ext cx="381000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05630" y="4777108"/>
            <a:ext cx="381000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72430" y="4777108"/>
            <a:ext cx="381000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195090"/>
              </p:ext>
            </p:extLst>
          </p:nvPr>
        </p:nvGraphicFramePr>
        <p:xfrm>
          <a:off x="2648744" y="5260848"/>
          <a:ext cx="38465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3" name="Equation" r:id="rId7" imgW="4152600" imgH="380880" progId="Equation.DSMT4">
                  <p:embed/>
                </p:oleObj>
              </mc:Choice>
              <mc:Fallback>
                <p:oleObj name="Equation" r:id="rId7" imgW="415260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744" y="5260848"/>
                        <a:ext cx="38465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251091" y="5665090"/>
            <a:ext cx="6641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Typically external surface area &lt;&lt;&lt; internal surface area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303178" y="5298378"/>
            <a:ext cx="381000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254701"/>
              </p:ext>
            </p:extLst>
          </p:nvPr>
        </p:nvGraphicFramePr>
        <p:xfrm>
          <a:off x="3013075" y="6099048"/>
          <a:ext cx="31178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4" name="Equation" r:id="rId9" imgW="3365280" imgH="380880" progId="Equation.DSMT4">
                  <p:embed/>
                </p:oleObj>
              </mc:Choice>
              <mc:Fallback>
                <p:oleObj name="Equation" r:id="rId9" imgW="336528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6099048"/>
                        <a:ext cx="311785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Molar Rate of Reaction</a:t>
            </a:r>
            <a:endParaRPr 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981038"/>
              </p:ext>
            </p:extLst>
          </p:nvPr>
        </p:nvGraphicFramePr>
        <p:xfrm>
          <a:off x="3154363" y="1373369"/>
          <a:ext cx="28352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4" name="Equation" r:id="rId3" imgW="3060360" imgH="380880" progId="Equation.DSMT4">
                  <p:embed/>
                </p:oleObj>
              </mc:Choice>
              <mc:Fallback>
                <p:oleObj name="Equation" r:id="rId3" imgW="3060360" imgH="380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1373369"/>
                        <a:ext cx="283527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307324" y="897059"/>
            <a:ext cx="6529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Overall </a:t>
            </a:r>
            <a:r>
              <a:rPr lang="en-US" sz="2000" dirty="0" err="1" smtClean="0"/>
              <a:t>rxn</a:t>
            </a:r>
            <a:r>
              <a:rPr lang="en-US" sz="2000" dirty="0" smtClean="0"/>
              <a:t> rate = flux to surface = </a:t>
            </a:r>
            <a:r>
              <a:rPr lang="en-US" sz="2000" dirty="0" err="1" smtClean="0"/>
              <a:t>rxn</a:t>
            </a:r>
            <a:r>
              <a:rPr lang="en-US" sz="2000" dirty="0" smtClean="0"/>
              <a:t> rate </a:t>
            </a:r>
            <a:r>
              <a:rPr lang="en-US" sz="2000" u="sng" dirty="0" smtClean="0"/>
              <a:t>on &amp; in</a:t>
            </a:r>
            <a:r>
              <a:rPr lang="en-US" sz="2000" dirty="0" smtClean="0"/>
              <a:t> pellet</a:t>
            </a:r>
            <a:endParaRPr lang="en-US" sz="2000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05421"/>
              </p:ext>
            </p:extLst>
          </p:nvPr>
        </p:nvGraphicFramePr>
        <p:xfrm>
          <a:off x="4955426" y="1784499"/>
          <a:ext cx="284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5" name="Equation" r:id="rId5" imgW="2844720" imgH="380880" progId="Equation.DSMT4">
                  <p:embed/>
                </p:oleObj>
              </mc:Choice>
              <mc:Fallback>
                <p:oleObj name="Equation" r:id="rId5" imgW="284472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426" y="1784499"/>
                        <a:ext cx="2844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43774" y="1784499"/>
            <a:ext cx="3385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external mass transport: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" y="2237232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Since internal diffusion resistance is also significant, the reactant </a:t>
            </a:r>
            <a:r>
              <a:rPr lang="en-US" sz="2000" dirty="0" err="1" smtClean="0"/>
              <a:t>conc</a:t>
            </a:r>
            <a:r>
              <a:rPr lang="en-US" sz="2000" dirty="0" smtClean="0"/>
              <a:t> at the internal surface is lower that the reactant </a:t>
            </a:r>
            <a:r>
              <a:rPr lang="en-US" sz="2000" dirty="0" err="1" smtClean="0"/>
              <a:t>conc</a:t>
            </a:r>
            <a:r>
              <a:rPr lang="en-US" sz="2000" dirty="0" smtClean="0"/>
              <a:t> at the external surface:</a:t>
            </a: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976408"/>
              </p:ext>
            </p:extLst>
          </p:nvPr>
        </p:nvGraphicFramePr>
        <p:xfrm>
          <a:off x="2397125" y="3706813"/>
          <a:ext cx="64087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6" name="Equation" r:id="rId7" imgW="6921360" imgH="723600" progId="Equation.DSMT4">
                  <p:embed/>
                </p:oleObj>
              </mc:Choice>
              <mc:Fallback>
                <p:oleObj name="Equation" r:id="rId7" imgW="6921360" imgH="723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3706813"/>
                        <a:ext cx="640873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781494"/>
              </p:ext>
            </p:extLst>
          </p:nvPr>
        </p:nvGraphicFramePr>
        <p:xfrm>
          <a:off x="1175544" y="2923032"/>
          <a:ext cx="10160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7" name="Equation" r:id="rId9" imgW="1104840" imgH="698400" progId="Equation.DSMT4">
                  <p:embed/>
                </p:oleObj>
              </mc:Choice>
              <mc:Fallback>
                <p:oleObj name="Equation" r:id="rId9" imgW="1104840" imgH="698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544" y="2923032"/>
                        <a:ext cx="101600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354746"/>
              </p:ext>
            </p:extLst>
          </p:nvPr>
        </p:nvGraphicFramePr>
        <p:xfrm>
          <a:off x="2363391" y="3071150"/>
          <a:ext cx="196056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8" name="Equation" r:id="rId11" imgW="2133360" imgH="355320" progId="Equation.DSMT4">
                  <p:embed/>
                </p:oleObj>
              </mc:Choice>
              <mc:Fallback>
                <p:oleObj name="Equation" r:id="rId11" imgW="2133360" imgH="355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391" y="3071150"/>
                        <a:ext cx="1960562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7297" y="3772294"/>
            <a:ext cx="224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the </a:t>
            </a:r>
            <a:r>
              <a:rPr lang="en-US" dirty="0" smtClean="0">
                <a:solidFill>
                  <a:srgbClr val="C00000"/>
                </a:solidFill>
              </a:rPr>
              <a:t>internal effectiveness factor</a:t>
            </a:r>
            <a:r>
              <a:rPr lang="en-US" dirty="0" smtClean="0"/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5800" y="3058450"/>
            <a:ext cx="3905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a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 </a:t>
            </a:r>
            <a:r>
              <a:rPr lang="en-US" sz="2000" dirty="0" err="1" smtClean="0"/>
              <a:t>rxn</a:t>
            </a:r>
            <a:r>
              <a:rPr lang="en-US" sz="2000" dirty="0" smtClean="0"/>
              <a:t>:  -</a:t>
            </a:r>
            <a:r>
              <a:rPr lang="en-US" sz="2000" dirty="0" err="1" smtClean="0"/>
              <a:t>r’’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=-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/>
              <a:t>k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As</a:t>
            </a:r>
            <a:r>
              <a:rPr lang="en-US" sz="20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4508500"/>
            <a:ext cx="6609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Plug flux &amp; 1</a:t>
            </a:r>
            <a:r>
              <a:rPr lang="en-US" sz="2000" baseline="30000" dirty="0" smtClean="0">
                <a:solidFill>
                  <a:srgbClr val="0000FF"/>
                </a:solidFill>
              </a:rPr>
              <a:t>st</a:t>
            </a:r>
            <a:r>
              <a:rPr lang="en-US" sz="2000" dirty="0" smtClean="0">
                <a:solidFill>
                  <a:srgbClr val="0000FF"/>
                </a:solidFill>
              </a:rPr>
              <a:t> order </a:t>
            </a:r>
            <a:r>
              <a:rPr lang="en-US" sz="2000" dirty="0" err="1" smtClean="0">
                <a:solidFill>
                  <a:srgbClr val="0000FF"/>
                </a:solidFill>
              </a:rPr>
              <a:t>rxn</a:t>
            </a:r>
            <a:r>
              <a:rPr lang="en-US" sz="2000" dirty="0" smtClean="0">
                <a:solidFill>
                  <a:srgbClr val="0000FF"/>
                </a:solidFill>
              </a:rPr>
              <a:t> rate back into the mass balance:</a:t>
            </a:r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342808"/>
              </p:ext>
            </p:extLst>
          </p:nvPr>
        </p:nvGraphicFramePr>
        <p:xfrm>
          <a:off x="920750" y="5031267"/>
          <a:ext cx="39211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9" name="Equation" r:id="rId13" imgW="4228920" imgH="355320" progId="Equation.DSMT4">
                  <p:embed/>
                </p:oleObj>
              </mc:Choice>
              <mc:Fallback>
                <p:oleObj name="Equation" r:id="rId13" imgW="4228920" imgH="355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5031267"/>
                        <a:ext cx="392112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71732" y="5010001"/>
            <a:ext cx="3304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Solve mass balance for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As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378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928203"/>
              </p:ext>
            </p:extLst>
          </p:nvPr>
        </p:nvGraphicFramePr>
        <p:xfrm>
          <a:off x="505883" y="5486400"/>
          <a:ext cx="38131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0" name="Equation" r:id="rId15" imgW="4114800" imgH="330120" progId="Equation.DSMT4">
                  <p:embed/>
                </p:oleObj>
              </mc:Choice>
              <mc:Fallback>
                <p:oleObj name="Equation" r:id="rId15" imgW="4114800" imgH="3301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83" y="5486400"/>
                        <a:ext cx="381317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525693"/>
              </p:ext>
            </p:extLst>
          </p:nvPr>
        </p:nvGraphicFramePr>
        <p:xfrm>
          <a:off x="4824941" y="5486400"/>
          <a:ext cx="38131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1" name="Equation" r:id="rId17" imgW="4114800" imgH="330120" progId="Equation.DSMT4">
                  <p:embed/>
                </p:oleObj>
              </mc:Choice>
              <mc:Fallback>
                <p:oleObj name="Equation" r:id="rId17" imgW="4114800" imgH="3301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941" y="5486400"/>
                        <a:ext cx="381317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199829"/>
              </p:ext>
            </p:extLst>
          </p:nvPr>
        </p:nvGraphicFramePr>
        <p:xfrm>
          <a:off x="1162050" y="6037576"/>
          <a:ext cx="36591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2" name="Equation" r:id="rId19" imgW="3949560" imgH="355320" progId="Equation.DSMT4">
                  <p:embed/>
                </p:oleObj>
              </mc:Choice>
              <mc:Fallback>
                <p:oleObj name="Equation" r:id="rId19" imgW="3949560" imgH="35532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6037576"/>
                        <a:ext cx="3659188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098075"/>
              </p:ext>
            </p:extLst>
          </p:nvPr>
        </p:nvGraphicFramePr>
        <p:xfrm>
          <a:off x="5524500" y="5878826"/>
          <a:ext cx="25527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3" name="Equation" r:id="rId21" imgW="2755800" imgH="698400" progId="Equation.DSMT4">
                  <p:embed/>
                </p:oleObj>
              </mc:Choice>
              <mc:Fallback>
                <p:oleObj name="Equation" r:id="rId21" imgW="2755800" imgH="698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5878826"/>
                        <a:ext cx="25527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7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ChBE 424 sp 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hB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ChBE 424 sp 09</Template>
  <TotalTime>3709</TotalTime>
  <Words>8013</Words>
  <Application>Microsoft Macintosh PowerPoint</Application>
  <PresentationFormat>On-screen Show (4:3)</PresentationFormat>
  <Paragraphs>791</Paragraphs>
  <Slides>54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ChBE 424 sp 09</vt:lpstr>
      <vt:lpstr>ChBE template</vt:lpstr>
      <vt:lpstr>Equation</vt:lpstr>
      <vt:lpstr>Microsoft Equation</vt:lpstr>
      <vt:lpstr>Review: Heterogeneous Catalyst</vt:lpstr>
      <vt:lpstr>Review: Internal Diffusion Effects in Spherical Catalyst Particles</vt:lpstr>
      <vt:lpstr>Review: Diffusion &amp; Rxn in Spherical Catalyst</vt:lpstr>
      <vt:lpstr>Review:Dimensionless Variables</vt:lpstr>
      <vt:lpstr>Review: Internal Effectiveness Factor, h</vt:lpstr>
      <vt:lpstr>Review: Effectiveness Factor &amp; Rxn Rate</vt:lpstr>
      <vt:lpstr>L21: Simultaneous Internal Diffusion &amp; External Diffusion</vt:lpstr>
      <vt:lpstr>Basic Molar Balance at Pellet Surface</vt:lpstr>
      <vt:lpstr>Overall Molar Rate of Reaction</vt:lpstr>
      <vt:lpstr>Overall Effectiveness Factors</vt:lpstr>
      <vt:lpstr>Overall Effectiveness Factors</vt:lpstr>
      <vt:lpstr>Rxn Rate Variation vs Reactor Conditions</vt:lpstr>
      <vt:lpstr>PowerPoint Presentation</vt:lpstr>
      <vt:lpstr>PowerPoint Presentation</vt:lpstr>
      <vt:lpstr>PowerPoint Presentation</vt:lpstr>
      <vt:lpstr>Review: Simultaneous Internal Diffusion &amp; External Diffusion</vt:lpstr>
      <vt:lpstr>Review: Basic Molar Balance at Spherical Pellet Surface</vt:lpstr>
      <vt:lpstr>Review: Overall Molar Rate of Reaction</vt:lpstr>
      <vt:lpstr>Review: Overall Effectiveness Factors</vt:lpstr>
      <vt:lpstr>Review: Observed Rxn Rate Variation vs FT0, dp &amp; T</vt:lpstr>
      <vt:lpstr>Review: Rxn Rate Variation vs Reactor Conditions</vt:lpstr>
      <vt:lpstr>Observed Rxn Rate vs FT0, dp &amp; 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Review: Mass Transfer Limited Rxn in PBR</vt:lpstr>
      <vt:lpstr>Review: Mass Transfer Limited Rxn in PBR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mlkraft2</dc:creator>
  <cp:lastModifiedBy>Benjamin Griessmann</cp:lastModifiedBy>
  <cp:revision>180</cp:revision>
  <cp:lastPrinted>2014-11-14T19:08:56Z</cp:lastPrinted>
  <dcterms:created xsi:type="dcterms:W3CDTF">2009-04-13T23:08:21Z</dcterms:created>
  <dcterms:modified xsi:type="dcterms:W3CDTF">2015-09-03T16:47:45Z</dcterms:modified>
</cp:coreProperties>
</file>