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embeddings/oleObject33.bin" ContentType="application/vnd.openxmlformats-officedocument.oleObject"/>
  <Override PartName="/ppt/embeddings/oleObject34.bin" ContentType="application/vnd.openxmlformats-officedocument.oleObject"/>
  <Override PartName="/ppt/embeddings/oleObject35.bin" ContentType="application/vnd.openxmlformats-officedocument.oleObject"/>
  <Override PartName="/ppt/embeddings/oleObject36.bin" ContentType="application/vnd.openxmlformats-officedocument.oleObject"/>
  <Override PartName="/ppt/embeddings/oleObject37.bin" ContentType="application/vnd.openxmlformats-officedocument.oleObject"/>
  <Override PartName="/ppt/embeddings/oleObject38.bin" ContentType="application/vnd.openxmlformats-officedocument.oleObject"/>
  <Override PartName="/ppt/embeddings/oleObject39.bin" ContentType="application/vnd.openxmlformats-officedocument.oleObject"/>
  <Override PartName="/ppt/embeddings/oleObject40.bin" ContentType="application/vnd.openxmlformats-officedocument.oleObject"/>
  <Override PartName="/ppt/notesSlides/notesSlide2.xml" ContentType="application/vnd.openxmlformats-officedocument.presentationml.notesSlide+xml"/>
  <Override PartName="/ppt/embeddings/oleObject41.bin" ContentType="application/vnd.openxmlformats-officedocument.oleObject"/>
  <Override PartName="/ppt/embeddings/oleObject42.bin" ContentType="application/vnd.openxmlformats-officedocument.oleObject"/>
  <Override PartName="/ppt/embeddings/oleObject43.bin" ContentType="application/vnd.openxmlformats-officedocument.oleObject"/>
  <Override PartName="/ppt/embeddings/oleObject44.bin" ContentType="application/vnd.openxmlformats-officedocument.oleObject"/>
  <Override PartName="/ppt/embeddings/oleObject45.bin" ContentType="application/vnd.openxmlformats-officedocument.oleObject"/>
  <Override PartName="/ppt/embeddings/oleObject46.bin" ContentType="application/vnd.openxmlformats-officedocument.oleObject"/>
  <Override PartName="/ppt/embeddings/oleObject47.bin" ContentType="application/vnd.openxmlformats-officedocument.oleObject"/>
  <Override PartName="/ppt/embeddings/oleObject48.bin" ContentType="application/vnd.openxmlformats-officedocument.oleObject"/>
  <Override PartName="/ppt/embeddings/oleObject49.bin" ContentType="application/vnd.openxmlformats-officedocument.oleObject"/>
  <Override PartName="/ppt/embeddings/oleObject50.bin" ContentType="application/vnd.openxmlformats-officedocument.oleObject"/>
  <Override PartName="/ppt/embeddings/oleObject51.bin" ContentType="application/vnd.openxmlformats-officedocument.oleObject"/>
  <Override PartName="/ppt/embeddings/oleObject52.bin" ContentType="application/vnd.openxmlformats-officedocument.oleObject"/>
  <Override PartName="/ppt/embeddings/oleObject53.bin" ContentType="application/vnd.openxmlformats-officedocument.oleObject"/>
  <Override PartName="/ppt/embeddings/oleObject54.bin" ContentType="application/vnd.openxmlformats-officedocument.oleObject"/>
  <Override PartName="/ppt/embeddings/oleObject55.bin" ContentType="application/vnd.openxmlformats-officedocument.oleObject"/>
  <Override PartName="/ppt/embeddings/oleObject56.bin" ContentType="application/vnd.openxmlformats-officedocument.oleObject"/>
  <Override PartName="/ppt/embeddings/oleObject57.bin" ContentType="application/vnd.openxmlformats-officedocument.oleObject"/>
  <Override PartName="/ppt/embeddings/oleObject58.bin" ContentType="application/vnd.openxmlformats-officedocument.oleObject"/>
  <Override PartName="/ppt/embeddings/oleObject59.bin" ContentType="application/vnd.openxmlformats-officedocument.oleObject"/>
  <Override PartName="/ppt/embeddings/oleObject60.bin" ContentType="application/vnd.openxmlformats-officedocument.oleObject"/>
  <Override PartName="/ppt/embeddings/oleObject61.bin" ContentType="application/vnd.openxmlformats-officedocument.oleObject"/>
  <Override PartName="/ppt/embeddings/oleObject62.bin" ContentType="application/vnd.openxmlformats-officedocument.oleObject"/>
  <Override PartName="/ppt/embeddings/oleObject63.bin" ContentType="application/vnd.openxmlformats-officedocument.oleObject"/>
  <Override PartName="/ppt/embeddings/oleObject64.bin" ContentType="application/vnd.openxmlformats-officedocument.oleObject"/>
  <Override PartName="/ppt/embeddings/oleObject65.bin" ContentType="application/vnd.openxmlformats-officedocument.oleObject"/>
  <Override PartName="/ppt/embeddings/oleObject66.bin" ContentType="application/vnd.openxmlformats-officedocument.oleObject"/>
  <Override PartName="/ppt/embeddings/oleObject67.bin" ContentType="application/vnd.openxmlformats-officedocument.oleObject"/>
  <Override PartName="/ppt/embeddings/oleObject68.bin" ContentType="application/vnd.openxmlformats-officedocument.oleObject"/>
  <Override PartName="/ppt/embeddings/oleObject69.bin" ContentType="application/vnd.openxmlformats-officedocument.oleObject"/>
  <Override PartName="/ppt/embeddings/oleObject70.bin" ContentType="application/vnd.openxmlformats-officedocument.oleObject"/>
  <Override PartName="/ppt/embeddings/oleObject71.bin" ContentType="application/vnd.openxmlformats-officedocument.oleObject"/>
  <Override PartName="/ppt/embeddings/oleObject72.bin" ContentType="application/vnd.openxmlformats-officedocument.oleObject"/>
  <Override PartName="/ppt/embeddings/oleObject73.bin" ContentType="application/vnd.openxmlformats-officedocument.oleObject"/>
  <Override PartName="/ppt/embeddings/oleObject74.bin" ContentType="application/vnd.openxmlformats-officedocument.oleObject"/>
  <Override PartName="/ppt/embeddings/oleObject75.bin" ContentType="application/vnd.openxmlformats-officedocument.oleObject"/>
  <Override PartName="/ppt/embeddings/oleObject76.bin" ContentType="application/vnd.openxmlformats-officedocument.oleObject"/>
  <Override PartName="/ppt/embeddings/oleObject77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6"/>
  </p:notesMasterIdLst>
  <p:sldIdLst>
    <p:sldId id="256" r:id="rId2"/>
    <p:sldId id="299" r:id="rId3"/>
    <p:sldId id="330" r:id="rId4"/>
    <p:sldId id="314" r:id="rId5"/>
    <p:sldId id="315" r:id="rId6"/>
    <p:sldId id="316" r:id="rId7"/>
    <p:sldId id="321" r:id="rId8"/>
    <p:sldId id="318" r:id="rId9"/>
    <p:sldId id="319" r:id="rId10"/>
    <p:sldId id="322" r:id="rId11"/>
    <p:sldId id="323" r:id="rId12"/>
    <p:sldId id="325" r:id="rId13"/>
    <p:sldId id="326" r:id="rId14"/>
    <p:sldId id="327" r:id="rId15"/>
    <p:sldId id="308" r:id="rId16"/>
    <p:sldId id="328" r:id="rId17"/>
    <p:sldId id="329" r:id="rId18"/>
    <p:sldId id="294" r:id="rId19"/>
    <p:sldId id="293" r:id="rId20"/>
    <p:sldId id="273" r:id="rId21"/>
    <p:sldId id="263" r:id="rId22"/>
    <p:sldId id="264" r:id="rId23"/>
    <p:sldId id="276" r:id="rId24"/>
    <p:sldId id="286" r:id="rId25"/>
    <p:sldId id="287" r:id="rId26"/>
    <p:sldId id="331" r:id="rId27"/>
    <p:sldId id="274" r:id="rId28"/>
    <p:sldId id="289" r:id="rId29"/>
    <p:sldId id="265" r:id="rId30"/>
    <p:sldId id="295" r:id="rId31"/>
    <p:sldId id="296" r:id="rId32"/>
    <p:sldId id="297" r:id="rId33"/>
    <p:sldId id="298" r:id="rId34"/>
    <p:sldId id="290" r:id="rId35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mma Sundin" initials="E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 snapToObjects="1">
      <p:cViewPr>
        <p:scale>
          <a:sx n="75" d="100"/>
          <a:sy n="75" d="100"/>
        </p:scale>
        <p:origin x="-3376" y="-2184"/>
      </p:cViewPr>
      <p:guideLst>
        <p:guide orient="horz" pos="528"/>
        <p:guide pos="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commentAuthors" Target="commentAuthors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5" Type="http://schemas.openxmlformats.org/officeDocument/2006/relationships/image" Target="../media/image6.wmf"/><Relationship Id="rId6" Type="http://schemas.openxmlformats.org/officeDocument/2006/relationships/image" Target="../media/image7.wmf"/><Relationship Id="rId7" Type="http://schemas.openxmlformats.org/officeDocument/2006/relationships/image" Target="../media/image8.wmf"/><Relationship Id="rId1" Type="http://schemas.openxmlformats.org/officeDocument/2006/relationships/image" Target="../media/image2.wmf"/><Relationship Id="rId2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4" Type="http://schemas.openxmlformats.org/officeDocument/2006/relationships/image" Target="../media/image32.wmf"/><Relationship Id="rId1" Type="http://schemas.openxmlformats.org/officeDocument/2006/relationships/image" Target="../media/image29.wmf"/><Relationship Id="rId2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4" Type="http://schemas.openxmlformats.org/officeDocument/2006/relationships/image" Target="../media/image36.wmf"/><Relationship Id="rId1" Type="http://schemas.openxmlformats.org/officeDocument/2006/relationships/image" Target="../media/image33.wmf"/><Relationship Id="rId2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Relationship Id="rId2" Type="http://schemas.openxmlformats.org/officeDocument/2006/relationships/image" Target="../media/image3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4" Type="http://schemas.openxmlformats.org/officeDocument/2006/relationships/image" Target="../media/image42.wmf"/><Relationship Id="rId5" Type="http://schemas.openxmlformats.org/officeDocument/2006/relationships/image" Target="../media/image43.wmf"/><Relationship Id="rId6" Type="http://schemas.openxmlformats.org/officeDocument/2006/relationships/image" Target="../media/image44.wmf"/><Relationship Id="rId7" Type="http://schemas.openxmlformats.org/officeDocument/2006/relationships/image" Target="../media/image45.wmf"/><Relationship Id="rId1" Type="http://schemas.openxmlformats.org/officeDocument/2006/relationships/image" Target="../media/image39.wmf"/><Relationship Id="rId2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4" Type="http://schemas.openxmlformats.org/officeDocument/2006/relationships/image" Target="../media/image54.wmf"/><Relationship Id="rId5" Type="http://schemas.openxmlformats.org/officeDocument/2006/relationships/image" Target="../media/image55.wmf"/><Relationship Id="rId6" Type="http://schemas.openxmlformats.org/officeDocument/2006/relationships/image" Target="../media/image56.wmf"/><Relationship Id="rId7" Type="http://schemas.openxmlformats.org/officeDocument/2006/relationships/image" Target="../media/image57.wmf"/><Relationship Id="rId8" Type="http://schemas.openxmlformats.org/officeDocument/2006/relationships/image" Target="../media/image58.wmf"/><Relationship Id="rId1" Type="http://schemas.openxmlformats.org/officeDocument/2006/relationships/image" Target="../media/image51.wmf"/><Relationship Id="rId2" Type="http://schemas.openxmlformats.org/officeDocument/2006/relationships/image" Target="../media/image5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Relationship Id="rId2" Type="http://schemas.openxmlformats.org/officeDocument/2006/relationships/image" Target="../media/image60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4" Type="http://schemas.openxmlformats.org/officeDocument/2006/relationships/image" Target="../media/image65.wmf"/><Relationship Id="rId5" Type="http://schemas.openxmlformats.org/officeDocument/2006/relationships/image" Target="../media/image66.wmf"/><Relationship Id="rId1" Type="http://schemas.openxmlformats.org/officeDocument/2006/relationships/image" Target="../media/image62.wmf"/><Relationship Id="rId2" Type="http://schemas.openxmlformats.org/officeDocument/2006/relationships/image" Target="../media/image63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4" Type="http://schemas.openxmlformats.org/officeDocument/2006/relationships/image" Target="../media/image70.wmf"/><Relationship Id="rId5" Type="http://schemas.openxmlformats.org/officeDocument/2006/relationships/image" Target="../media/image71.wmf"/><Relationship Id="rId1" Type="http://schemas.openxmlformats.org/officeDocument/2006/relationships/image" Target="../media/image67.wmf"/><Relationship Id="rId2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4" Type="http://schemas.openxmlformats.org/officeDocument/2006/relationships/image" Target="../media/image12.wmf"/><Relationship Id="rId1" Type="http://schemas.openxmlformats.org/officeDocument/2006/relationships/image" Target="../media/image9.wmf"/><Relationship Id="rId2" Type="http://schemas.openxmlformats.org/officeDocument/2006/relationships/image" Target="../media/image10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4" Type="http://schemas.openxmlformats.org/officeDocument/2006/relationships/image" Target="../media/image74.wmf"/><Relationship Id="rId5" Type="http://schemas.openxmlformats.org/officeDocument/2006/relationships/image" Target="../media/image75.wmf"/><Relationship Id="rId6" Type="http://schemas.openxmlformats.org/officeDocument/2006/relationships/image" Target="../media/image70.wmf"/><Relationship Id="rId7" Type="http://schemas.openxmlformats.org/officeDocument/2006/relationships/image" Target="../media/image71.wmf"/><Relationship Id="rId1" Type="http://schemas.openxmlformats.org/officeDocument/2006/relationships/image" Target="../media/image72.wmf"/><Relationship Id="rId2" Type="http://schemas.openxmlformats.org/officeDocument/2006/relationships/image" Target="../media/image73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image" Target="../media/image14.wmf"/><Relationship Id="rId3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Relationship Id="rId2" Type="http://schemas.openxmlformats.org/officeDocument/2006/relationships/image" Target="../media/image17.wmf"/><Relationship Id="rId3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Relationship Id="rId3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Relationship Id="rId2" Type="http://schemas.openxmlformats.org/officeDocument/2006/relationships/image" Target="../media/image24.wmf"/><Relationship Id="rId3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Relationship Id="rId3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Relationship Id="rId2" Type="http://schemas.openxmlformats.org/officeDocument/2006/relationships/image" Target="../media/image27.wmf"/><Relationship Id="rId3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33F05-16B3-2247-B5AC-4DD9C3A63AE0}" type="datetimeFigureOut">
              <a:rPr lang="sv-SE" smtClean="0"/>
              <a:pPr/>
              <a:t>8/19/16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F261A-D6BC-7D40-BCDD-311404019A5D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3012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15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CB17F-4838-4654-926B-D8F3A8750934}" type="datetime1">
              <a:rPr lang="sv-SE" smtClean="0"/>
              <a:pPr/>
              <a:t>8/19/16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1E3E-3BF4-4A0C-A120-1C3BFE9166F1}" type="datetime1">
              <a:rPr lang="sv-SE" smtClean="0"/>
              <a:pPr/>
              <a:t>8/19/16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204C-DB44-4DBC-8376-AB91BFA61C5C}" type="datetime1">
              <a:rPr lang="sv-SE" smtClean="0"/>
              <a:pPr/>
              <a:t>8/19/16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AA60A-4885-4400-8770-243D282106C8}" type="datetime1">
              <a:rPr lang="sv-SE" smtClean="0"/>
              <a:pPr/>
              <a:t>8/19/16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21B6B-E7EA-4ADD-A24D-B73846A9858B}" type="datetime1">
              <a:rPr lang="sv-SE" smtClean="0"/>
              <a:pPr>
                <a:defRPr/>
              </a:pPr>
              <a:t>8/19/16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A8E1E-1C60-4557-8F9D-E9BB340D30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FD8FC-9DDE-4416-9C64-588753BCEB93}" type="datetime1">
              <a:rPr lang="sv-SE" smtClean="0"/>
              <a:pPr/>
              <a:t>8/19/16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816A8-40CF-4B65-9E9A-41E909561BA9}" type="datetime1">
              <a:rPr lang="sv-SE" smtClean="0"/>
              <a:pPr/>
              <a:t>8/19/16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21F1-50A0-4CC7-847A-A40D50D3289B}" type="datetime1">
              <a:rPr lang="sv-SE" smtClean="0"/>
              <a:pPr/>
              <a:t>8/19/16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D81DC-C32B-496E-A003-926C8C010910}" type="datetime1">
              <a:rPr lang="sv-SE" smtClean="0"/>
              <a:pPr/>
              <a:t>8/19/16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E78B-3EFE-43C9-A09B-FDD01891DAF9}" type="datetime1">
              <a:rPr lang="sv-SE" smtClean="0"/>
              <a:pPr/>
              <a:t>8/19/16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6EFAEA7F-5285-9745-9C5B-2BCB106FA4B5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DC0BE-3A09-4EC7-AEDF-F4B9724AE310}" type="datetime1">
              <a:rPr lang="sv-SE" smtClean="0"/>
              <a:pPr/>
              <a:t>8/19/16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A917F-2A0A-4B03-8A24-B28545B12171}" type="datetime1">
              <a:rPr lang="sv-SE" smtClean="0"/>
              <a:pPr/>
              <a:t>8/19/16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935F-B93F-460E-ADA2-C8BCF01FB095}" type="datetime1">
              <a:rPr lang="sv-SE" smtClean="0"/>
              <a:pPr/>
              <a:t>8/19/16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EFAEA7F-5285-9745-9C5B-2BCB106FA4B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D8F54D3-5249-4B56-8F2F-F4D5EB803945}" type="datetime1">
              <a:rPr lang="sv-SE" smtClean="0"/>
              <a:pPr/>
              <a:t>8/19/16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  <a:ln>
            <a:noFill/>
          </a:ln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EFAEA7F-5285-9745-9C5B-2BCB106FA4B5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4" Type="http://schemas.openxmlformats.org/officeDocument/2006/relationships/image" Target="../media/image19.wmf"/><Relationship Id="rId5" Type="http://schemas.openxmlformats.org/officeDocument/2006/relationships/oleObject" Target="../embeddings/oleObject26.bin"/><Relationship Id="rId6" Type="http://schemas.openxmlformats.org/officeDocument/2006/relationships/image" Target="../media/image20.wmf"/><Relationship Id="rId7" Type="http://schemas.openxmlformats.org/officeDocument/2006/relationships/oleObject" Target="../embeddings/oleObject27.bin"/><Relationship Id="rId8" Type="http://schemas.openxmlformats.org/officeDocument/2006/relationships/image" Target="../media/image21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4" Type="http://schemas.openxmlformats.org/officeDocument/2006/relationships/image" Target="../media/image26.wmf"/><Relationship Id="rId5" Type="http://schemas.openxmlformats.org/officeDocument/2006/relationships/oleObject" Target="../embeddings/oleObject29.bin"/><Relationship Id="rId6" Type="http://schemas.openxmlformats.org/officeDocument/2006/relationships/image" Target="../media/image27.wmf"/><Relationship Id="rId7" Type="http://schemas.openxmlformats.org/officeDocument/2006/relationships/oleObject" Target="../embeddings/oleObject30.bin"/><Relationship Id="rId8" Type="http://schemas.openxmlformats.org/officeDocument/2006/relationships/image" Target="../media/image28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4" Type="http://schemas.openxmlformats.org/officeDocument/2006/relationships/image" Target="../media/image29.wmf"/><Relationship Id="rId5" Type="http://schemas.openxmlformats.org/officeDocument/2006/relationships/oleObject" Target="../embeddings/oleObject32.bin"/><Relationship Id="rId6" Type="http://schemas.openxmlformats.org/officeDocument/2006/relationships/image" Target="../media/image30.wmf"/><Relationship Id="rId7" Type="http://schemas.openxmlformats.org/officeDocument/2006/relationships/oleObject" Target="../embeddings/oleObject33.bin"/><Relationship Id="rId8" Type="http://schemas.openxmlformats.org/officeDocument/2006/relationships/image" Target="../media/image31.wmf"/><Relationship Id="rId9" Type="http://schemas.openxmlformats.org/officeDocument/2006/relationships/oleObject" Target="../embeddings/oleObject34.bin"/><Relationship Id="rId10" Type="http://schemas.openxmlformats.org/officeDocument/2006/relationships/image" Target="../media/image32.w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4" Type="http://schemas.openxmlformats.org/officeDocument/2006/relationships/image" Target="../media/image33.wmf"/><Relationship Id="rId5" Type="http://schemas.openxmlformats.org/officeDocument/2006/relationships/oleObject" Target="../embeddings/oleObject36.bin"/><Relationship Id="rId6" Type="http://schemas.openxmlformats.org/officeDocument/2006/relationships/image" Target="../media/image34.wmf"/><Relationship Id="rId7" Type="http://schemas.openxmlformats.org/officeDocument/2006/relationships/oleObject" Target="../embeddings/oleObject37.bin"/><Relationship Id="rId8" Type="http://schemas.openxmlformats.org/officeDocument/2006/relationships/image" Target="../media/image35.wmf"/><Relationship Id="rId9" Type="http://schemas.openxmlformats.org/officeDocument/2006/relationships/oleObject" Target="../embeddings/oleObject38.bin"/><Relationship Id="rId10" Type="http://schemas.openxmlformats.org/officeDocument/2006/relationships/image" Target="../media/image36.w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4" Type="http://schemas.openxmlformats.org/officeDocument/2006/relationships/image" Target="../media/image37.wmf"/><Relationship Id="rId5" Type="http://schemas.openxmlformats.org/officeDocument/2006/relationships/oleObject" Target="../embeddings/oleObject40.bin"/><Relationship Id="rId6" Type="http://schemas.openxmlformats.org/officeDocument/2006/relationships/image" Target="../media/image38.w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1" Type="http://schemas.openxmlformats.org/officeDocument/2006/relationships/image" Target="../media/image42.wmf"/><Relationship Id="rId12" Type="http://schemas.openxmlformats.org/officeDocument/2006/relationships/oleObject" Target="../embeddings/oleObject45.bin"/><Relationship Id="rId13" Type="http://schemas.openxmlformats.org/officeDocument/2006/relationships/image" Target="../media/image43.wmf"/><Relationship Id="rId14" Type="http://schemas.openxmlformats.org/officeDocument/2006/relationships/oleObject" Target="../embeddings/oleObject46.bin"/><Relationship Id="rId15" Type="http://schemas.openxmlformats.org/officeDocument/2006/relationships/image" Target="../media/image44.wmf"/><Relationship Id="rId16" Type="http://schemas.openxmlformats.org/officeDocument/2006/relationships/oleObject" Target="../embeddings/oleObject47.bin"/><Relationship Id="rId17" Type="http://schemas.openxmlformats.org/officeDocument/2006/relationships/image" Target="../media/image45.wmf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41.bin"/><Relationship Id="rId5" Type="http://schemas.openxmlformats.org/officeDocument/2006/relationships/image" Target="../media/image39.wmf"/><Relationship Id="rId6" Type="http://schemas.openxmlformats.org/officeDocument/2006/relationships/oleObject" Target="../embeddings/oleObject42.bin"/><Relationship Id="rId7" Type="http://schemas.openxmlformats.org/officeDocument/2006/relationships/image" Target="../media/image40.wmf"/><Relationship Id="rId8" Type="http://schemas.openxmlformats.org/officeDocument/2006/relationships/oleObject" Target="../embeddings/oleObject43.bin"/><Relationship Id="rId9" Type="http://schemas.openxmlformats.org/officeDocument/2006/relationships/image" Target="../media/image41.wmf"/><Relationship Id="rId10" Type="http://schemas.openxmlformats.org/officeDocument/2006/relationships/oleObject" Target="../embeddings/oleObject4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4" Type="http://schemas.openxmlformats.org/officeDocument/2006/relationships/image" Target="../media/image46.wmf"/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7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4" Type="http://schemas.openxmlformats.org/officeDocument/2006/relationships/image" Target="../media/image48.wmf"/><Relationship Id="rId1" Type="http://schemas.openxmlformats.org/officeDocument/2006/relationships/vmlDrawing" Target="../drawings/vmlDrawing15.vml"/><Relationship Id="rId2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0.png"/></Relationships>
</file>

<file path=ppt/slides/_rels/slide21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54.bin"/><Relationship Id="rId12" Type="http://schemas.openxmlformats.org/officeDocument/2006/relationships/image" Target="../media/image55.wmf"/><Relationship Id="rId13" Type="http://schemas.openxmlformats.org/officeDocument/2006/relationships/oleObject" Target="../embeddings/oleObject55.bin"/><Relationship Id="rId14" Type="http://schemas.openxmlformats.org/officeDocument/2006/relationships/image" Target="../media/image56.wmf"/><Relationship Id="rId15" Type="http://schemas.openxmlformats.org/officeDocument/2006/relationships/oleObject" Target="../embeddings/oleObject56.bin"/><Relationship Id="rId16" Type="http://schemas.openxmlformats.org/officeDocument/2006/relationships/image" Target="../media/image57.wmf"/><Relationship Id="rId17" Type="http://schemas.openxmlformats.org/officeDocument/2006/relationships/oleObject" Target="../embeddings/oleObject57.bin"/><Relationship Id="rId18" Type="http://schemas.openxmlformats.org/officeDocument/2006/relationships/image" Target="../media/image58.wmf"/><Relationship Id="rId1" Type="http://schemas.openxmlformats.org/officeDocument/2006/relationships/vmlDrawing" Target="../drawings/vmlDrawing16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50.bin"/><Relationship Id="rId4" Type="http://schemas.openxmlformats.org/officeDocument/2006/relationships/image" Target="../media/image51.wmf"/><Relationship Id="rId5" Type="http://schemas.openxmlformats.org/officeDocument/2006/relationships/oleObject" Target="../embeddings/oleObject51.bin"/><Relationship Id="rId6" Type="http://schemas.openxmlformats.org/officeDocument/2006/relationships/image" Target="../media/image52.wmf"/><Relationship Id="rId7" Type="http://schemas.openxmlformats.org/officeDocument/2006/relationships/oleObject" Target="../embeddings/oleObject52.bin"/><Relationship Id="rId8" Type="http://schemas.openxmlformats.org/officeDocument/2006/relationships/image" Target="../media/image53.wmf"/><Relationship Id="rId9" Type="http://schemas.openxmlformats.org/officeDocument/2006/relationships/oleObject" Target="../embeddings/oleObject53.bin"/><Relationship Id="rId10" Type="http://schemas.openxmlformats.org/officeDocument/2006/relationships/image" Target="../media/image54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4" Type="http://schemas.openxmlformats.org/officeDocument/2006/relationships/image" Target="../media/image59.wmf"/><Relationship Id="rId5" Type="http://schemas.openxmlformats.org/officeDocument/2006/relationships/oleObject" Target="../embeddings/oleObject59.bin"/><Relationship Id="rId6" Type="http://schemas.openxmlformats.org/officeDocument/2006/relationships/image" Target="../media/image60.wmf"/><Relationship Id="rId1" Type="http://schemas.openxmlformats.org/officeDocument/2006/relationships/vmlDrawing" Target="../drawings/vmlDrawing17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1.png"/></Relationships>
</file>

<file path=ppt/slides/_rels/slide24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64.bin"/><Relationship Id="rId12" Type="http://schemas.openxmlformats.org/officeDocument/2006/relationships/image" Target="../media/image66.wmf"/><Relationship Id="rId1" Type="http://schemas.openxmlformats.org/officeDocument/2006/relationships/vmlDrawing" Target="../drawings/vmlDrawing18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60.bin"/><Relationship Id="rId4" Type="http://schemas.openxmlformats.org/officeDocument/2006/relationships/image" Target="../media/image62.wmf"/><Relationship Id="rId5" Type="http://schemas.openxmlformats.org/officeDocument/2006/relationships/oleObject" Target="../embeddings/oleObject61.bin"/><Relationship Id="rId6" Type="http://schemas.openxmlformats.org/officeDocument/2006/relationships/image" Target="../media/image63.wmf"/><Relationship Id="rId7" Type="http://schemas.openxmlformats.org/officeDocument/2006/relationships/oleObject" Target="../embeddings/oleObject62.bin"/><Relationship Id="rId8" Type="http://schemas.openxmlformats.org/officeDocument/2006/relationships/image" Target="../media/image64.wmf"/><Relationship Id="rId9" Type="http://schemas.openxmlformats.org/officeDocument/2006/relationships/oleObject" Target="../embeddings/oleObject63.bin"/><Relationship Id="rId10" Type="http://schemas.openxmlformats.org/officeDocument/2006/relationships/image" Target="../media/image65.wmf"/></Relationships>
</file>

<file path=ppt/slides/_rels/slide25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69.bin"/><Relationship Id="rId12" Type="http://schemas.openxmlformats.org/officeDocument/2006/relationships/image" Target="../media/image71.wmf"/><Relationship Id="rId1" Type="http://schemas.openxmlformats.org/officeDocument/2006/relationships/vmlDrawing" Target="../drawings/vmlDrawing19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65.bin"/><Relationship Id="rId4" Type="http://schemas.openxmlformats.org/officeDocument/2006/relationships/image" Target="../media/image67.wmf"/><Relationship Id="rId5" Type="http://schemas.openxmlformats.org/officeDocument/2006/relationships/oleObject" Target="../embeddings/oleObject66.bin"/><Relationship Id="rId6" Type="http://schemas.openxmlformats.org/officeDocument/2006/relationships/image" Target="../media/image68.wmf"/><Relationship Id="rId7" Type="http://schemas.openxmlformats.org/officeDocument/2006/relationships/oleObject" Target="../embeddings/oleObject67.bin"/><Relationship Id="rId8" Type="http://schemas.openxmlformats.org/officeDocument/2006/relationships/image" Target="../media/image69.wmf"/><Relationship Id="rId9" Type="http://schemas.openxmlformats.org/officeDocument/2006/relationships/oleObject" Target="../embeddings/oleObject68.bin"/><Relationship Id="rId10" Type="http://schemas.openxmlformats.org/officeDocument/2006/relationships/image" Target="../media/image70.wmf"/></Relationships>
</file>

<file path=ppt/slides/_rels/slide26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74.bin"/><Relationship Id="rId12" Type="http://schemas.openxmlformats.org/officeDocument/2006/relationships/image" Target="../media/image75.wmf"/><Relationship Id="rId13" Type="http://schemas.openxmlformats.org/officeDocument/2006/relationships/oleObject" Target="../embeddings/oleObject75.bin"/><Relationship Id="rId14" Type="http://schemas.openxmlformats.org/officeDocument/2006/relationships/image" Target="../media/image70.wmf"/><Relationship Id="rId15" Type="http://schemas.openxmlformats.org/officeDocument/2006/relationships/oleObject" Target="../embeddings/oleObject76.bin"/><Relationship Id="rId16" Type="http://schemas.openxmlformats.org/officeDocument/2006/relationships/image" Target="../media/image71.wmf"/><Relationship Id="rId1" Type="http://schemas.openxmlformats.org/officeDocument/2006/relationships/vmlDrawing" Target="../drawings/vmlDrawing20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70.bin"/><Relationship Id="rId4" Type="http://schemas.openxmlformats.org/officeDocument/2006/relationships/image" Target="../media/image72.wmf"/><Relationship Id="rId5" Type="http://schemas.openxmlformats.org/officeDocument/2006/relationships/oleObject" Target="../embeddings/oleObject71.bin"/><Relationship Id="rId6" Type="http://schemas.openxmlformats.org/officeDocument/2006/relationships/image" Target="../media/image73.wmf"/><Relationship Id="rId7" Type="http://schemas.openxmlformats.org/officeDocument/2006/relationships/oleObject" Target="../embeddings/oleObject72.bin"/><Relationship Id="rId8" Type="http://schemas.openxmlformats.org/officeDocument/2006/relationships/image" Target="../media/image64.wmf"/><Relationship Id="rId9" Type="http://schemas.openxmlformats.org/officeDocument/2006/relationships/oleObject" Target="../embeddings/oleObject73.bin"/><Relationship Id="rId10" Type="http://schemas.openxmlformats.org/officeDocument/2006/relationships/image" Target="../media/image74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4" Type="http://schemas.openxmlformats.org/officeDocument/2006/relationships/image" Target="../media/image77.wmf"/><Relationship Id="rId5" Type="http://schemas.openxmlformats.org/officeDocument/2006/relationships/image" Target="../media/image78.png"/><Relationship Id="rId1" Type="http://schemas.openxmlformats.org/officeDocument/2006/relationships/vmlDrawing" Target="../drawings/vmlDrawing21.vml"/><Relationship Id="rId2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5.wmf"/><Relationship Id="rId12" Type="http://schemas.openxmlformats.org/officeDocument/2006/relationships/oleObject" Target="../embeddings/oleObject5.bin"/><Relationship Id="rId13" Type="http://schemas.openxmlformats.org/officeDocument/2006/relationships/image" Target="../media/image6.wmf"/><Relationship Id="rId14" Type="http://schemas.openxmlformats.org/officeDocument/2006/relationships/oleObject" Target="../embeddings/oleObject6.bin"/><Relationship Id="rId15" Type="http://schemas.openxmlformats.org/officeDocument/2006/relationships/image" Target="../media/image7.wmf"/><Relationship Id="rId16" Type="http://schemas.openxmlformats.org/officeDocument/2006/relationships/oleObject" Target="../embeddings/oleObject7.bin"/><Relationship Id="rId17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3.w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4.wmf"/><Relationship Id="rId10" Type="http://schemas.openxmlformats.org/officeDocument/2006/relationships/oleObject" Target="../embeddings/oleObject4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6" Type="http://schemas.openxmlformats.org/officeDocument/2006/relationships/image" Target="../media/image10.wmf"/><Relationship Id="rId7" Type="http://schemas.openxmlformats.org/officeDocument/2006/relationships/oleObject" Target="../embeddings/oleObject10.bin"/><Relationship Id="rId8" Type="http://schemas.openxmlformats.org/officeDocument/2006/relationships/image" Target="../media/image11.wmf"/><Relationship Id="rId9" Type="http://schemas.openxmlformats.org/officeDocument/2006/relationships/oleObject" Target="../embeddings/oleObject11.bin"/><Relationship Id="rId10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6" Type="http://schemas.openxmlformats.org/officeDocument/2006/relationships/image" Target="../media/image14.wmf"/><Relationship Id="rId7" Type="http://schemas.openxmlformats.org/officeDocument/2006/relationships/oleObject" Target="../embeddings/oleObject14.bin"/><Relationship Id="rId8" Type="http://schemas.openxmlformats.org/officeDocument/2006/relationships/image" Target="../media/image15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4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6" Type="http://schemas.openxmlformats.org/officeDocument/2006/relationships/image" Target="../media/image17.wmf"/><Relationship Id="rId7" Type="http://schemas.openxmlformats.org/officeDocument/2006/relationships/oleObject" Target="../embeddings/oleObject17.bin"/><Relationship Id="rId8" Type="http://schemas.openxmlformats.org/officeDocument/2006/relationships/image" Target="../media/image18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4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6" Type="http://schemas.openxmlformats.org/officeDocument/2006/relationships/image" Target="../media/image20.wmf"/><Relationship Id="rId7" Type="http://schemas.openxmlformats.org/officeDocument/2006/relationships/oleObject" Target="../embeddings/oleObject20.bin"/><Relationship Id="rId8" Type="http://schemas.openxmlformats.org/officeDocument/2006/relationships/image" Target="../media/image21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4" Type="http://schemas.openxmlformats.org/officeDocument/2006/relationships/image" Target="../media/image22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4" Type="http://schemas.openxmlformats.org/officeDocument/2006/relationships/image" Target="../media/image23.wmf"/><Relationship Id="rId5" Type="http://schemas.openxmlformats.org/officeDocument/2006/relationships/oleObject" Target="../embeddings/oleObject23.bin"/><Relationship Id="rId6" Type="http://schemas.openxmlformats.org/officeDocument/2006/relationships/image" Target="../media/image24.wmf"/><Relationship Id="rId7" Type="http://schemas.openxmlformats.org/officeDocument/2006/relationships/oleObject" Target="../embeddings/oleObject24.bin"/><Relationship Id="rId8" Type="http://schemas.openxmlformats.org/officeDocument/2006/relationships/image" Target="../media/image25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2</a:t>
            </a:r>
            <a:endParaRPr lang="sv-SE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</a:t>
            </a:fld>
            <a:endParaRPr lang="sv-S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10</a:t>
            </a:fld>
            <a:endParaRPr lang="sv-SE"/>
          </a:p>
        </p:txBody>
      </p:sp>
      <p:grpSp>
        <p:nvGrpSpPr>
          <p:cNvPr id="4" name="Group 5"/>
          <p:cNvGrpSpPr/>
          <p:nvPr/>
        </p:nvGrpSpPr>
        <p:grpSpPr>
          <a:xfrm>
            <a:off x="939799" y="1620203"/>
            <a:ext cx="5219701" cy="954405"/>
            <a:chOff x="939799" y="1604963"/>
            <a:chExt cx="5219701" cy="954405"/>
          </a:xfrm>
        </p:grpSpPr>
        <p:graphicFrame>
          <p:nvGraphicFramePr>
            <p:cNvPr id="189442" name="Object 2"/>
            <p:cNvGraphicFramePr>
              <a:graphicFrameLocks noChangeAspect="1"/>
            </p:cNvGraphicFramePr>
            <p:nvPr/>
          </p:nvGraphicFramePr>
          <p:xfrm>
            <a:off x="1119188" y="2097406"/>
            <a:ext cx="3656012" cy="461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605" name="Equation" r:id="rId3" imgW="1574640" imgH="203040" progId="Equation.3">
                    <p:embed/>
                  </p:oleObj>
                </mc:Choice>
                <mc:Fallback>
                  <p:oleObj name="Equation" r:id="rId3" imgW="1574640" imgH="20304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9188" y="2097406"/>
                          <a:ext cx="3656012" cy="4619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5219701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Consider the generic reaction: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39800" y="2906395"/>
            <a:ext cx="8229600" cy="1362393"/>
            <a:chOff x="939799" y="1604963"/>
            <a:chExt cx="8229600" cy="1362393"/>
          </a:xfrm>
        </p:grpSpPr>
        <p:graphicFrame>
          <p:nvGraphicFramePr>
            <p:cNvPr id="8" name="Object 2"/>
            <p:cNvGraphicFramePr>
              <a:graphicFrameLocks noChangeAspect="1"/>
            </p:cNvGraphicFramePr>
            <p:nvPr/>
          </p:nvGraphicFramePr>
          <p:xfrm>
            <a:off x="1149349" y="2072006"/>
            <a:ext cx="3597275" cy="895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606" name="Equation" r:id="rId5" imgW="1549080" imgH="393480" progId="Equation.3">
                    <p:embed/>
                  </p:oleObj>
                </mc:Choice>
                <mc:Fallback>
                  <p:oleObj name="Equation" r:id="rId5" imgW="1549080" imgH="393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9349" y="2072006"/>
                          <a:ext cx="3597275" cy="895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822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Chose limiting reactant A as basis of calculation: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11"/>
          <p:cNvGrpSpPr/>
          <p:nvPr/>
        </p:nvGrpSpPr>
        <p:grpSpPr>
          <a:xfrm>
            <a:off x="939800" y="4531995"/>
            <a:ext cx="8229600" cy="1425893"/>
            <a:chOff x="939799" y="1604963"/>
            <a:chExt cx="8229600" cy="1425893"/>
          </a:xfrm>
        </p:grpSpPr>
        <p:graphicFrame>
          <p:nvGraphicFramePr>
            <p:cNvPr id="13" name="Object 2"/>
            <p:cNvGraphicFramePr>
              <a:graphicFrameLocks noChangeAspect="1"/>
            </p:cNvGraphicFramePr>
            <p:nvPr/>
          </p:nvGraphicFramePr>
          <p:xfrm>
            <a:off x="1154112" y="2135506"/>
            <a:ext cx="3154362" cy="895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607" name="Equation" r:id="rId7" imgW="1358640" imgH="393480" progId="Equation.3">
                    <p:embed/>
                  </p:oleObj>
                </mc:Choice>
                <mc:Fallback>
                  <p:oleObj name="Equation" r:id="rId7" imgW="135864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4112" y="2135506"/>
                          <a:ext cx="3154362" cy="895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822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Define conversion, X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11</a:t>
            </a:fld>
            <a:endParaRPr lang="sv-SE"/>
          </a:p>
        </p:txBody>
      </p:sp>
      <p:grpSp>
        <p:nvGrpSpPr>
          <p:cNvPr id="39" name="Grupp 7"/>
          <p:cNvGrpSpPr/>
          <p:nvPr/>
        </p:nvGrpSpPr>
        <p:grpSpPr>
          <a:xfrm>
            <a:off x="914400" y="1968500"/>
            <a:ext cx="4549488" cy="908050"/>
            <a:chOff x="914400" y="4876800"/>
            <a:chExt cx="4549488" cy="908050"/>
          </a:xfrm>
        </p:grpSpPr>
        <p:graphicFrame>
          <p:nvGraphicFramePr>
            <p:cNvPr id="40" name="Object 4"/>
            <p:cNvGraphicFramePr>
              <a:graphicFrameLocks noChangeAspect="1"/>
            </p:cNvGraphicFramePr>
            <p:nvPr/>
          </p:nvGraphicFramePr>
          <p:xfrm>
            <a:off x="4038860" y="4876800"/>
            <a:ext cx="1425028" cy="908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640" name="Equation" r:id="rId3" imgW="558800" imgH="355600" progId="Equation.3">
                    <p:embed/>
                  </p:oleObj>
                </mc:Choice>
                <mc:Fallback>
                  <p:oleObj name="Equation" r:id="rId3" imgW="558800" imgH="355600" progId="Equation.3">
                    <p:embed/>
                    <p:pic>
                      <p:nvPicPr>
                        <p:cNvPr id="0" name="Picture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8860" y="4876800"/>
                          <a:ext cx="1425028" cy="908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" name="Rektangel 9"/>
            <p:cNvSpPr/>
            <p:nvPr/>
          </p:nvSpPr>
          <p:spPr>
            <a:xfrm>
              <a:off x="914400" y="4953000"/>
              <a:ext cx="209865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Steady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State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939800" y="3787560"/>
            <a:ext cx="5151438" cy="1927440"/>
            <a:chOff x="939800" y="3787560"/>
            <a:chExt cx="5151438" cy="1927440"/>
          </a:xfrm>
        </p:grpSpPr>
        <p:grpSp>
          <p:nvGrpSpPr>
            <p:cNvPr id="42" name="Grupp 16"/>
            <p:cNvGrpSpPr/>
            <p:nvPr/>
          </p:nvGrpSpPr>
          <p:grpSpPr>
            <a:xfrm>
              <a:off x="939800" y="3935626"/>
              <a:ext cx="5151438" cy="1779374"/>
              <a:chOff x="914400" y="2949257"/>
              <a:chExt cx="5151438" cy="1779374"/>
            </a:xfrm>
          </p:grpSpPr>
          <p:graphicFrame>
            <p:nvGraphicFramePr>
              <p:cNvPr id="43" name="Object 5"/>
              <p:cNvGraphicFramePr>
                <a:graphicFrameLocks noChangeAspect="1"/>
              </p:cNvGraphicFramePr>
              <p:nvPr/>
            </p:nvGraphicFramePr>
            <p:xfrm>
              <a:off x="3817938" y="3987269"/>
              <a:ext cx="2247900" cy="7413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5641" name="Equation" r:id="rId5" imgW="850680" imgH="279360" progId="Equation.3">
                      <p:embed/>
                    </p:oleObj>
                  </mc:Choice>
                  <mc:Fallback>
                    <p:oleObj name="Equation" r:id="rId5" imgW="850680" imgH="279360" progId="Equation.3">
                      <p:embed/>
                      <p:pic>
                        <p:nvPicPr>
                          <p:cNvPr id="0" name="Picture 1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17938" y="3987269"/>
                            <a:ext cx="2247900" cy="74136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4" name="Rektangel 14"/>
              <p:cNvSpPr/>
              <p:nvPr/>
            </p:nvSpPr>
            <p:spPr>
              <a:xfrm>
                <a:off x="914400" y="2949257"/>
                <a:ext cx="1808893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Well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Mixed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45" name="Object 7"/>
            <p:cNvGraphicFramePr>
              <a:graphicFrameLocks noChangeAspect="1"/>
            </p:cNvGraphicFramePr>
            <p:nvPr/>
          </p:nvGraphicFramePr>
          <p:xfrm>
            <a:off x="3622444" y="3787560"/>
            <a:ext cx="2327159" cy="10473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642" name="Equation" r:id="rId7" imgW="876300" imgH="393700" progId="Equation.3">
                    <p:embed/>
                  </p:oleObj>
                </mc:Choice>
                <mc:Fallback>
                  <p:oleObj name="Equation" r:id="rId7" imgW="876300" imgH="393700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22444" y="3787560"/>
                          <a:ext cx="2327159" cy="10473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Box 11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12</a:t>
            </a:fld>
            <a:endParaRPr lang="sv-SE"/>
          </a:p>
        </p:txBody>
      </p:sp>
      <p:grpSp>
        <p:nvGrpSpPr>
          <p:cNvPr id="12" name="Group 11"/>
          <p:cNvGrpSpPr/>
          <p:nvPr/>
        </p:nvGrpSpPr>
        <p:grpSpPr>
          <a:xfrm>
            <a:off x="914400" y="1270000"/>
            <a:ext cx="8001000" cy="5306413"/>
            <a:chOff x="914400" y="1270000"/>
            <a:chExt cx="8001000" cy="5306413"/>
          </a:xfrm>
        </p:grpSpPr>
        <p:sp>
          <p:nvSpPr>
            <p:cNvPr id="13" name="textruta 16"/>
            <p:cNvSpPr txBox="1"/>
            <p:nvPr/>
          </p:nvSpPr>
          <p:spPr>
            <a:xfrm>
              <a:off x="914400" y="6083970"/>
              <a:ext cx="80010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CSTR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volume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necessary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to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achieve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conversion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X.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4" name="Group 16"/>
            <p:cNvGrpSpPr/>
            <p:nvPr/>
          </p:nvGrpSpPr>
          <p:grpSpPr>
            <a:xfrm>
              <a:off x="1333500" y="1270000"/>
              <a:ext cx="5588000" cy="4889500"/>
              <a:chOff x="1333500" y="1270000"/>
              <a:chExt cx="5588000" cy="4889500"/>
            </a:xfrm>
          </p:grpSpPr>
          <p:graphicFrame>
            <p:nvGraphicFramePr>
              <p:cNvPr id="15" name="Object 8"/>
              <p:cNvGraphicFramePr>
                <a:graphicFrameLocks noChangeAspect="1"/>
              </p:cNvGraphicFramePr>
              <p:nvPr/>
            </p:nvGraphicFramePr>
            <p:xfrm>
              <a:off x="2106613" y="3885678"/>
              <a:ext cx="4013200" cy="1184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7694" name="Equation" r:id="rId3" imgW="1511300" imgH="444500" progId="Equation.3">
                      <p:embed/>
                    </p:oleObj>
                  </mc:Choice>
                  <mc:Fallback>
                    <p:oleObj name="Equation" r:id="rId3" imgW="1511300" imgH="444500" progId="Equation.3">
                      <p:embed/>
                      <p:pic>
                        <p:nvPicPr>
                          <p:cNvPr id="0" name="Picture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06613" y="3885678"/>
                            <a:ext cx="4013200" cy="11842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6" name="Object 9"/>
              <p:cNvGraphicFramePr>
                <a:graphicFrameLocks noChangeAspect="1"/>
              </p:cNvGraphicFramePr>
              <p:nvPr/>
            </p:nvGraphicFramePr>
            <p:xfrm>
              <a:off x="2100263" y="5018088"/>
              <a:ext cx="1782762" cy="11414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7695" name="Equation" r:id="rId5" imgW="672840" imgH="431640" progId="Equation.3">
                      <p:embed/>
                    </p:oleObj>
                  </mc:Choice>
                  <mc:Fallback>
                    <p:oleObj name="Equation" r:id="rId5" imgW="672840" imgH="431640" progId="Equation.3">
                      <p:embed/>
                      <p:pic>
                        <p:nvPicPr>
                          <p:cNvPr id="0" name="Picture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00263" y="5018088"/>
                            <a:ext cx="1782762" cy="11414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7" name="Object 16"/>
              <p:cNvGraphicFramePr>
                <a:graphicFrameLocks noChangeAspect="1"/>
              </p:cNvGraphicFramePr>
              <p:nvPr/>
            </p:nvGraphicFramePr>
            <p:xfrm>
              <a:off x="1333500" y="1270000"/>
              <a:ext cx="5588000" cy="1676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7696" name="Equation" r:id="rId7" imgW="2374560" imgH="711000" progId="Equation.3">
                      <p:embed/>
                    </p:oleObj>
                  </mc:Choice>
                  <mc:Fallback>
                    <p:oleObj name="Equation" r:id="rId7" imgW="2374560" imgH="711000" progId="Equation.3">
                      <p:embed/>
                      <p:pic>
                        <p:nvPicPr>
                          <p:cNvPr id="0" name="Picture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333500" y="1270000"/>
                            <a:ext cx="5588000" cy="16764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8" name="Object 17"/>
              <p:cNvGraphicFramePr>
                <a:graphicFrameLocks noChangeAspect="1"/>
              </p:cNvGraphicFramePr>
              <p:nvPr/>
            </p:nvGraphicFramePr>
            <p:xfrm>
              <a:off x="2105025" y="3051175"/>
              <a:ext cx="3508375" cy="74453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7697" name="Equation" r:id="rId9" imgW="1320480" imgH="279360" progId="Equation.3">
                      <p:embed/>
                    </p:oleObj>
                  </mc:Choice>
                  <mc:Fallback>
                    <p:oleObj name="Equation" r:id="rId9" imgW="1320480" imgH="279360" progId="Equation.3">
                      <p:embed/>
                      <p:pic>
                        <p:nvPicPr>
                          <p:cNvPr id="0" name="Picture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05025" y="3051175"/>
                            <a:ext cx="3508375" cy="74453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11" name="TextBox 10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FF"/>
                </a:solidFill>
              </a:rPr>
              <a:t>PFR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13</a:t>
            </a:fld>
            <a:endParaRPr lang="sv-SE"/>
          </a:p>
        </p:txBody>
      </p:sp>
      <p:grpSp>
        <p:nvGrpSpPr>
          <p:cNvPr id="23" name="Group 22"/>
          <p:cNvGrpSpPr/>
          <p:nvPr/>
        </p:nvGrpSpPr>
        <p:grpSpPr>
          <a:xfrm>
            <a:off x="3430588" y="1468438"/>
            <a:ext cx="2689225" cy="1795462"/>
            <a:chOff x="3430588" y="1468438"/>
            <a:chExt cx="2689225" cy="1795462"/>
          </a:xfrm>
        </p:grpSpPr>
        <p:graphicFrame>
          <p:nvGraphicFramePr>
            <p:cNvPr id="198662" name="Object 6"/>
            <p:cNvGraphicFramePr>
              <a:graphicFrameLocks noChangeAspect="1"/>
            </p:cNvGraphicFramePr>
            <p:nvPr/>
          </p:nvGraphicFramePr>
          <p:xfrm>
            <a:off x="4038600" y="1468438"/>
            <a:ext cx="1481138" cy="1023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8719" name="Equation" r:id="rId3" imgW="571320" imgH="393480" progId="Equation.3">
                    <p:embed/>
                  </p:oleObj>
                </mc:Choice>
                <mc:Fallback>
                  <p:oleObj name="Equation" r:id="rId3" imgW="57132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8600" y="1468438"/>
                          <a:ext cx="1481138" cy="10239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8663" name="Object 7"/>
            <p:cNvGraphicFramePr>
              <a:graphicFrameLocks noChangeAspect="1"/>
            </p:cNvGraphicFramePr>
            <p:nvPr/>
          </p:nvGraphicFramePr>
          <p:xfrm>
            <a:off x="3430588" y="2679700"/>
            <a:ext cx="2689225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8720" name="Equation" r:id="rId5" imgW="1041120" imgH="228600" progId="Equation.3">
                    <p:embed/>
                  </p:oleObj>
                </mc:Choice>
                <mc:Fallback>
                  <p:oleObj name="Equation" r:id="rId5" imgW="1041120" imgH="22860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0588" y="2679700"/>
                          <a:ext cx="2689225" cy="584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oup 13"/>
          <p:cNvGrpSpPr/>
          <p:nvPr/>
        </p:nvGrpSpPr>
        <p:grpSpPr>
          <a:xfrm>
            <a:off x="956743" y="4135677"/>
            <a:ext cx="4947690" cy="1843653"/>
            <a:chOff x="956743" y="4487863"/>
            <a:chExt cx="4947690" cy="1843653"/>
          </a:xfrm>
        </p:grpSpPr>
        <p:graphicFrame>
          <p:nvGraphicFramePr>
            <p:cNvPr id="19" name="Object 5"/>
            <p:cNvGraphicFramePr>
              <a:graphicFrameLocks noChangeAspect="1"/>
            </p:cNvGraphicFramePr>
            <p:nvPr/>
          </p:nvGraphicFramePr>
          <p:xfrm>
            <a:off x="3395663" y="5273404"/>
            <a:ext cx="1646237" cy="1058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8721" name="Equation" r:id="rId7" imgW="672840" imgH="431640" progId="Equation.3">
                    <p:embed/>
                  </p:oleObj>
                </mc:Choice>
                <mc:Fallback>
                  <p:oleObj name="Equation" r:id="rId7" imgW="672840" imgH="431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95663" y="5273404"/>
                          <a:ext cx="1646237" cy="10581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0" name="Grupp 20"/>
            <p:cNvGrpSpPr/>
            <p:nvPr/>
          </p:nvGrpSpPr>
          <p:grpSpPr>
            <a:xfrm>
              <a:off x="956743" y="4487863"/>
              <a:ext cx="4947690" cy="584200"/>
              <a:chOff x="533400" y="3580402"/>
              <a:chExt cx="4947690" cy="584200"/>
            </a:xfrm>
          </p:grpSpPr>
          <p:graphicFrame>
            <p:nvGraphicFramePr>
              <p:cNvPr id="21" name="Object 4"/>
              <p:cNvGraphicFramePr>
                <a:graphicFrameLocks noChangeAspect="1"/>
              </p:cNvGraphicFramePr>
              <p:nvPr/>
            </p:nvGraphicFramePr>
            <p:xfrm>
              <a:off x="2956965" y="3580402"/>
              <a:ext cx="2524125" cy="584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8722" name="Equation" r:id="rId9" imgW="977760" imgH="228600" progId="Equation.3">
                      <p:embed/>
                    </p:oleObj>
                  </mc:Choice>
                  <mc:Fallback>
                    <p:oleObj name="Equation" r:id="rId9" imgW="977760" imgH="228600" progId="Equation.3">
                      <p:embed/>
                      <p:pic>
                        <p:nvPicPr>
                          <p:cNvPr id="0" name="Picture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56965" y="3580402"/>
                            <a:ext cx="2524125" cy="5842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2" name="Rektangel 14"/>
              <p:cNvSpPr/>
              <p:nvPr/>
            </p:nvSpPr>
            <p:spPr>
              <a:xfrm>
                <a:off x="533400" y="3632200"/>
                <a:ext cx="2098651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Steady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State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2" name="TextBox 11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FF"/>
                </a:solidFill>
              </a:rPr>
              <a:t>PFR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14</a:t>
            </a:fld>
            <a:endParaRPr lang="sv-SE"/>
          </a:p>
        </p:txBody>
      </p:sp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1292225" y="1727200"/>
          <a:ext cx="222885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15" name="Equation" r:id="rId3" imgW="927000" imgH="406080" progId="Equation.3">
                  <p:embed/>
                </p:oleObj>
              </mc:Choice>
              <mc:Fallback>
                <p:oleObj name="Equation" r:id="rId3" imgW="927000" imgH="406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2225" y="1727200"/>
                        <a:ext cx="222885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1066800" y="3114146"/>
            <a:ext cx="8184896" cy="2348241"/>
            <a:chOff x="974725" y="3114146"/>
            <a:chExt cx="8184896" cy="2348241"/>
          </a:xfrm>
        </p:grpSpPr>
        <p:sp>
          <p:nvSpPr>
            <p:cNvPr id="13" name="Rektangel 18"/>
            <p:cNvSpPr/>
            <p:nvPr/>
          </p:nvSpPr>
          <p:spPr>
            <a:xfrm>
              <a:off x="974725" y="4969944"/>
              <a:ext cx="8184896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PFR volume necessary to achieve conversion X.</a:t>
              </a:r>
            </a:p>
          </p:txBody>
        </p:sp>
        <p:grpSp>
          <p:nvGrpSpPr>
            <p:cNvPr id="14" name="Grupp 16"/>
            <p:cNvGrpSpPr/>
            <p:nvPr/>
          </p:nvGrpSpPr>
          <p:grpSpPr>
            <a:xfrm>
              <a:off x="974725" y="3114146"/>
              <a:ext cx="2108200" cy="1673754"/>
              <a:chOff x="581025" y="2892631"/>
              <a:chExt cx="2108200" cy="1673754"/>
            </a:xfrm>
          </p:grpSpPr>
          <p:graphicFrame>
            <p:nvGraphicFramePr>
              <p:cNvPr id="15" name="Object 9"/>
              <p:cNvGraphicFramePr>
                <a:graphicFrameLocks noChangeAspect="1"/>
              </p:cNvGraphicFramePr>
              <p:nvPr/>
            </p:nvGraphicFramePr>
            <p:xfrm>
              <a:off x="738188" y="3448785"/>
              <a:ext cx="1939925" cy="1117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9716" name="Equation" r:id="rId5" imgW="838080" imgH="482400" progId="Equation.3">
                      <p:embed/>
                    </p:oleObj>
                  </mc:Choice>
                  <mc:Fallback>
                    <p:oleObj name="Equation" r:id="rId5" imgW="838080" imgH="482400" progId="Equation.3">
                      <p:embed/>
                      <p:pic>
                        <p:nvPicPr>
                          <p:cNvPr id="0" name="Picture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38188" y="3448785"/>
                            <a:ext cx="1939925" cy="11176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ktangel 14"/>
              <p:cNvSpPr/>
              <p:nvPr/>
            </p:nvSpPr>
            <p:spPr>
              <a:xfrm>
                <a:off x="581025" y="2892631"/>
                <a:ext cx="2108200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Integrating,</a:t>
                </a:r>
              </a:p>
            </p:txBody>
          </p:sp>
        </p:grpSp>
      </p:grpSp>
      <p:sp>
        <p:nvSpPr>
          <p:cNvPr id="10" name="TextBox 9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598" y="1882836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0" y="1594982"/>
          <a:ext cx="6629400" cy="51644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39" name="Group 38"/>
          <p:cNvGrpSpPr/>
          <p:nvPr/>
        </p:nvGrpSpPr>
        <p:grpSpPr>
          <a:xfrm>
            <a:off x="939800" y="2055941"/>
            <a:ext cx="7964516" cy="4809636"/>
            <a:chOff x="939800" y="2055941"/>
            <a:chExt cx="7964516" cy="4809636"/>
          </a:xfrm>
        </p:grpSpPr>
        <p:grpSp>
          <p:nvGrpSpPr>
            <p:cNvPr id="2" name="Grupp 19"/>
            <p:cNvGrpSpPr/>
            <p:nvPr/>
          </p:nvGrpSpPr>
          <p:grpSpPr>
            <a:xfrm>
              <a:off x="939800" y="3580939"/>
              <a:ext cx="4478336" cy="676275"/>
              <a:chOff x="355602" y="3471863"/>
              <a:chExt cx="4478336" cy="676275"/>
            </a:xfrm>
          </p:grpSpPr>
          <p:graphicFrame>
            <p:nvGraphicFramePr>
              <p:cNvPr id="152580" name="Object 4"/>
              <p:cNvGraphicFramePr>
                <a:graphicFrameLocks noChangeAspect="1"/>
              </p:cNvGraphicFramePr>
              <p:nvPr/>
            </p:nvGraphicFramePr>
            <p:xfrm>
              <a:off x="3725863" y="3471863"/>
              <a:ext cx="1108075" cy="676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0389" name="Equation" r:id="rId4" imgW="647700" imgH="393700" progId="Equation.3">
                      <p:embed/>
                    </p:oleObj>
                  </mc:Choice>
                  <mc:Fallback>
                    <p:oleObj name="Equation" r:id="rId4" imgW="647700" imgH="393700" progId="Equation.3">
                      <p:embed/>
                      <p:pic>
                        <p:nvPicPr>
                          <p:cNvPr id="0" name="Picture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25863" y="3471863"/>
                            <a:ext cx="1108075" cy="6762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" name="Rektangel 14"/>
              <p:cNvSpPr/>
              <p:nvPr/>
            </p:nvSpPr>
            <p:spPr>
              <a:xfrm>
                <a:off x="355602" y="3562866"/>
                <a:ext cx="8851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CSTR</a:t>
                </a:r>
              </a:p>
            </p:txBody>
          </p:sp>
        </p:grpSp>
        <p:grpSp>
          <p:nvGrpSpPr>
            <p:cNvPr id="4" name="Grupp 20"/>
            <p:cNvGrpSpPr/>
            <p:nvPr/>
          </p:nvGrpSpPr>
          <p:grpSpPr>
            <a:xfrm>
              <a:off x="977900" y="4443413"/>
              <a:ext cx="6392863" cy="874712"/>
              <a:chOff x="355602" y="4499434"/>
              <a:chExt cx="6392863" cy="874712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552575" y="4643438"/>
              <a:ext cx="1503363" cy="6365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0390" name="Equation" r:id="rId6" imgW="838200" imgH="355600" progId="Equation.3">
                      <p:embed/>
                    </p:oleObj>
                  </mc:Choice>
                  <mc:Fallback>
                    <p:oleObj name="Equation" r:id="rId6" imgW="838200" imgH="355600" progId="Equation.3">
                      <p:embed/>
                      <p:pic>
                        <p:nvPicPr>
                          <p:cNvPr id="0" name="Picture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52575" y="4643438"/>
                            <a:ext cx="1503363" cy="6365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17593728"/>
                  </p:ext>
                </p:extLst>
              </p:nvPr>
            </p:nvGraphicFramePr>
            <p:xfrm>
              <a:off x="5245102" y="4499434"/>
              <a:ext cx="1503363" cy="8747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0391" name="Equation" r:id="rId8" imgW="825480" imgH="482400" progId="Equation.3">
                      <p:embed/>
                    </p:oleObj>
                  </mc:Choice>
                  <mc:Fallback>
                    <p:oleObj name="Equation" r:id="rId8" imgW="825480" imgH="48240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245102" y="4499434"/>
                            <a:ext cx="1503363" cy="8747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ktangel 15"/>
              <p:cNvSpPr/>
              <p:nvPr/>
            </p:nvSpPr>
            <p:spPr>
              <a:xfrm>
                <a:off x="355602" y="477043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FF00FF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6" name="Grupp 32"/>
            <p:cNvGrpSpPr/>
            <p:nvPr/>
          </p:nvGrpSpPr>
          <p:grpSpPr>
            <a:xfrm>
              <a:off x="939800" y="2055941"/>
              <a:ext cx="7964516" cy="1512297"/>
              <a:chOff x="939800" y="2055941"/>
              <a:chExt cx="7964516" cy="1512297"/>
            </a:xfrm>
          </p:grpSpPr>
          <p:grpSp>
            <p:nvGrpSpPr>
              <p:cNvPr id="7" name="Grupp 17"/>
              <p:cNvGrpSpPr/>
              <p:nvPr/>
            </p:nvGrpSpPr>
            <p:grpSpPr>
              <a:xfrm>
                <a:off x="939800" y="2405063"/>
                <a:ext cx="6662738" cy="900112"/>
                <a:chOff x="355602" y="2240955"/>
                <a:chExt cx="6662738" cy="900112"/>
              </a:xfrm>
            </p:grpSpPr>
            <p:graphicFrame>
              <p:nvGraphicFramePr>
                <p:cNvPr id="152578" name="Object 2"/>
                <p:cNvGraphicFramePr>
                  <a:graphicFrameLocks noChangeAspect="1"/>
                </p:cNvGraphicFramePr>
                <p:nvPr/>
              </p:nvGraphicFramePr>
              <p:xfrm>
                <a:off x="1531940" y="2415580"/>
                <a:ext cx="1714500" cy="6683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40392" name="Equation" r:id="rId10" imgW="1015920" imgH="393480" progId="Equation.3">
                        <p:embed/>
                      </p:oleObj>
                    </mc:Choice>
                    <mc:Fallback>
                      <p:oleObj name="Equation" r:id="rId10" imgW="1015920" imgH="393480" progId="Equation.3">
                        <p:embed/>
                        <p:pic>
                          <p:nvPicPr>
                            <p:cNvPr id="0" name="Picture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31940" y="2415580"/>
                              <a:ext cx="1714500" cy="6683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2579" name="Object 3"/>
                <p:cNvGraphicFramePr>
                  <a:graphicFrameLocks noChangeAspect="1"/>
                </p:cNvGraphicFramePr>
                <p:nvPr/>
              </p:nvGraphicFramePr>
              <p:xfrm>
                <a:off x="5202240" y="2240955"/>
                <a:ext cx="1816100" cy="90011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40393" name="Equation" r:id="rId12" imgW="977760" imgH="482400" progId="Equation.3">
                        <p:embed/>
                      </p:oleObj>
                    </mc:Choice>
                    <mc:Fallback>
                      <p:oleObj name="Equation" r:id="rId12" imgW="977760" imgH="482400" progId="Equation.3">
                        <p:embed/>
                        <p:pic>
                          <p:nvPicPr>
                            <p:cNvPr id="0" name="Picture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02240" y="2240955"/>
                              <a:ext cx="1816100" cy="90011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" name="Rektangel 13"/>
                <p:cNvSpPr/>
                <p:nvPr/>
              </p:nvSpPr>
              <p:spPr>
                <a:xfrm>
                  <a:off x="355602" y="2447925"/>
                  <a:ext cx="84029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err="1" smtClean="0">
                      <a:solidFill>
                        <a:srgbClr val="0070C0"/>
                      </a:solidFill>
                      <a:latin typeface="Arial" pitchFamily="34" charset="0"/>
                      <a:cs typeface="Arial" pitchFamily="34" charset="0"/>
                    </a:rPr>
                    <a:t>Batch</a:t>
                  </a:r>
                  <a:endParaRPr lang="sv-SE" sz="2000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8" name="Grupp 31"/>
              <p:cNvGrpSpPr/>
              <p:nvPr/>
            </p:nvGrpSpPr>
            <p:grpSpPr>
              <a:xfrm>
                <a:off x="7450965" y="2055941"/>
                <a:ext cx="1453351" cy="1512297"/>
                <a:chOff x="7910778" y="2214367"/>
                <a:chExt cx="1748370" cy="1819283"/>
              </a:xfrm>
            </p:grpSpPr>
            <p:cxnSp>
              <p:nvCxnSpPr>
                <p:cNvPr id="24" name="Rak 23"/>
                <p:cNvCxnSpPr>
                  <a:endCxn id="25" idx="2"/>
                </p:cNvCxnSpPr>
                <p:nvPr/>
              </p:nvCxnSpPr>
              <p:spPr>
                <a:xfrm rot="16200000" flipH="1">
                  <a:off x="7677154" y="2873973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Rak 26"/>
                <p:cNvCxnSpPr/>
                <p:nvPr/>
              </p:nvCxnSpPr>
              <p:spPr>
                <a:xfrm rot="10800000" flipH="1">
                  <a:off x="8338348" y="3532785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Frihandsfigur 28"/>
                <p:cNvSpPr/>
                <p:nvPr/>
              </p:nvSpPr>
              <p:spPr>
                <a:xfrm>
                  <a:off x="8331200" y="2579688"/>
                  <a:ext cx="1202267" cy="959379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textruta 29"/>
                <p:cNvSpPr txBox="1"/>
                <p:nvPr/>
              </p:nvSpPr>
              <p:spPr>
                <a:xfrm>
                  <a:off x="7910778" y="2214367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" name="textruta 30"/>
                <p:cNvSpPr txBox="1"/>
                <p:nvPr/>
              </p:nvSpPr>
              <p:spPr>
                <a:xfrm>
                  <a:off x="8784162" y="3441245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0" name="Grupp 39"/>
            <p:cNvGrpSpPr/>
            <p:nvPr/>
          </p:nvGrpSpPr>
          <p:grpSpPr>
            <a:xfrm>
              <a:off x="990600" y="5335054"/>
              <a:ext cx="7895960" cy="1530523"/>
              <a:chOff x="939800" y="5335054"/>
              <a:chExt cx="7895960" cy="1530523"/>
            </a:xfrm>
          </p:grpSpPr>
          <p:grpSp>
            <p:nvGrpSpPr>
              <p:cNvPr id="11" name="Grupp 21"/>
              <p:cNvGrpSpPr/>
              <p:nvPr/>
            </p:nvGrpSpPr>
            <p:grpSpPr>
              <a:xfrm>
                <a:off x="939800" y="5726113"/>
                <a:ext cx="6497638" cy="876300"/>
                <a:chOff x="355602" y="5545072"/>
                <a:chExt cx="6497638" cy="876300"/>
              </a:xfrm>
            </p:grpSpPr>
            <p:graphicFrame>
              <p:nvGraphicFramePr>
                <p:cNvPr id="30734" name="Object 14"/>
                <p:cNvGraphicFramePr>
                  <a:graphicFrameLocks noChangeAspect="1"/>
                </p:cNvGraphicFramePr>
                <p:nvPr/>
              </p:nvGraphicFramePr>
              <p:xfrm>
                <a:off x="1555750" y="5726113"/>
                <a:ext cx="1593850" cy="6365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40394" name="Equation" r:id="rId14" imgW="889000" imgH="355600" progId="Equation.3">
                        <p:embed/>
                      </p:oleObj>
                    </mc:Choice>
                    <mc:Fallback>
                      <p:oleObj name="Equation" r:id="rId14" imgW="889000" imgH="355600" progId="Equation.3">
                        <p:embed/>
                        <p:pic>
                          <p:nvPicPr>
                            <p:cNvPr id="0" name="Picture 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55750" y="5726113"/>
                              <a:ext cx="1593850" cy="6365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0735" name="Object 15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950328755"/>
                    </p:ext>
                  </p:extLst>
                </p:nvPr>
              </p:nvGraphicFramePr>
              <p:xfrm>
                <a:off x="5303840" y="5545072"/>
                <a:ext cx="1549400" cy="876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40395" name="Equation" r:id="rId16" imgW="850680" imgH="482400" progId="Equation.3">
                        <p:embed/>
                      </p:oleObj>
                    </mc:Choice>
                    <mc:Fallback>
                      <p:oleObj name="Equation" r:id="rId16" imgW="850680" imgH="482400" progId="Equation.3">
                        <p:embed/>
                        <p:pic>
                          <p:nvPicPr>
                            <p:cNvPr id="0" name="Picture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303840" y="5545072"/>
                              <a:ext cx="1549400" cy="8763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7" name="Rektangel 16"/>
                <p:cNvSpPr/>
                <p:nvPr/>
              </p:nvSpPr>
              <p:spPr>
                <a:xfrm>
                  <a:off x="355602" y="5726113"/>
                  <a:ext cx="71365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smtClean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PBR</a:t>
                  </a:r>
                  <a:endParaRPr lang="sv-SE" sz="2000" dirty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2" name="Grupp 38"/>
              <p:cNvGrpSpPr/>
              <p:nvPr/>
            </p:nvGrpSpPr>
            <p:grpSpPr>
              <a:xfrm>
                <a:off x="7433183" y="5335054"/>
                <a:ext cx="1402577" cy="1530523"/>
                <a:chOff x="7603365" y="3568238"/>
                <a:chExt cx="1453351" cy="1585931"/>
              </a:xfrm>
            </p:grpSpPr>
            <p:cxnSp>
              <p:nvCxnSpPr>
                <p:cNvPr id="34" name="Rak 33"/>
                <p:cNvCxnSpPr/>
                <p:nvPr/>
              </p:nvCxnSpPr>
              <p:spPr>
                <a:xfrm rot="16200000" flipH="1">
                  <a:off x="7409163" y="4116543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ak 34"/>
                <p:cNvCxnSpPr/>
                <p:nvPr/>
              </p:nvCxnSpPr>
              <p:spPr>
                <a:xfrm rot="10800000" flipH="1">
                  <a:off x="7958787" y="4664187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Frihandsfigur 35"/>
                <p:cNvSpPr/>
                <p:nvPr/>
              </p:nvSpPr>
              <p:spPr>
                <a:xfrm>
                  <a:off x="7952845" y="3871916"/>
                  <a:ext cx="999397" cy="797494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textruta 36"/>
                <p:cNvSpPr txBox="1"/>
                <p:nvPr/>
              </p:nvSpPr>
              <p:spPr>
                <a:xfrm>
                  <a:off x="7603365" y="356823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textruta 37"/>
                <p:cNvSpPr txBox="1"/>
                <p:nvPr/>
              </p:nvSpPr>
              <p:spPr>
                <a:xfrm>
                  <a:off x="8329375" y="464389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W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15</a:t>
            </a:fld>
            <a:endParaRPr lang="sv-SE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90600" y="1166287"/>
            <a:ext cx="649756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in terms of conversion, X</a:t>
            </a:r>
            <a:endParaRPr lang="en-US" sz="40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 Plots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10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v-SE" sz="3000" b="1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3000" b="1" dirty="0" err="1" smtClean="0">
                <a:latin typeface="Arial" pitchFamily="34" charset="0"/>
                <a:cs typeface="Arial" pitchFamily="34" charset="0"/>
              </a:rPr>
              <a:t>Sizing</a:t>
            </a:r>
            <a:endParaRPr lang="sv-SE" sz="3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Given –r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as a function of conversion, </a:t>
            </a:r>
            <a:r>
              <a:rPr lang="sv-SE" b="1" dirty="0" smtClean="0">
                <a:latin typeface="Arial" pitchFamily="34" charset="0"/>
                <a:cs typeface="Arial" pitchFamily="34" charset="0"/>
              </a:rPr>
              <a:t>-r</a:t>
            </a:r>
            <a:r>
              <a:rPr lang="sv-SE" b="1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b="1" dirty="0" smtClean="0">
                <a:latin typeface="Arial" pitchFamily="34" charset="0"/>
                <a:cs typeface="Arial" pitchFamily="34" charset="0"/>
              </a:rPr>
              <a:t>= f(X),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one can size any type of reactor.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do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this by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constructing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sv-SE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Levenspiel</a:t>
            </a:r>
            <a:r>
              <a:rPr lang="sv-SE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plot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. Here we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plot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either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(F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/-r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 or (1/-r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 as a function of X. For (F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/-r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 vs. X, the volume of a CSTR and the volume of a PFR can be represented as the shaded areas in the </a:t>
            </a:r>
            <a:r>
              <a:rPr lang="sv-SE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Levenspiel Plots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shown as:</a:t>
            </a:r>
          </a:p>
          <a:p>
            <a:pPr marL="0" indent="0" algn="just">
              <a:buNone/>
            </a:pPr>
            <a:endParaRPr lang="sv-SE" sz="3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0708" name="Object 4"/>
          <p:cNvGraphicFramePr>
            <a:graphicFrameLocks noChangeAspect="1"/>
          </p:cNvGraphicFramePr>
          <p:nvPr/>
        </p:nvGraphicFramePr>
        <p:xfrm>
          <a:off x="3225800" y="5067300"/>
          <a:ext cx="2376488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23" name="Equation" r:id="rId3" imgW="787320" imgH="431640" progId="Equation.3">
                  <p:embed/>
                </p:oleObj>
              </mc:Choice>
              <mc:Fallback>
                <p:oleObj name="Equation" r:id="rId3" imgW="78732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5067300"/>
                        <a:ext cx="2376488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 Plots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17</a:t>
            </a:fld>
            <a:endParaRPr lang="sv-SE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346325" y="2047875"/>
            <a:ext cx="4548188" cy="318611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" name="Straight Connector 52"/>
          <p:cNvCxnSpPr/>
          <p:nvPr/>
        </p:nvCxnSpPr>
        <p:spPr>
          <a:xfrm>
            <a:off x="1677987" y="2251075"/>
            <a:ext cx="30448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" name="Group 43"/>
          <p:cNvGrpSpPr/>
          <p:nvPr/>
        </p:nvGrpSpPr>
        <p:grpSpPr>
          <a:xfrm>
            <a:off x="-373063" y="2032000"/>
            <a:ext cx="8782050" cy="4068763"/>
            <a:chOff x="-373063" y="2032000"/>
            <a:chExt cx="8782050" cy="4068763"/>
          </a:xfrm>
        </p:grpSpPr>
        <p:grpSp>
          <p:nvGrpSpPr>
            <p:cNvPr id="125956" name="Group 4"/>
            <p:cNvGrpSpPr>
              <a:grpSpLocks noChangeAspect="1"/>
            </p:cNvGrpSpPr>
            <p:nvPr/>
          </p:nvGrpSpPr>
          <p:grpSpPr bwMode="auto">
            <a:xfrm>
              <a:off x="-373063" y="2032000"/>
              <a:ext cx="8782050" cy="4068763"/>
              <a:chOff x="-235" y="1280"/>
              <a:chExt cx="5532" cy="2563"/>
            </a:xfrm>
          </p:grpSpPr>
          <p:sp>
            <p:nvSpPr>
              <p:cNvPr id="125957" name="Rectangle 5"/>
              <p:cNvSpPr>
                <a:spLocks noChangeArrowheads="1"/>
              </p:cNvSpPr>
              <p:nvPr/>
            </p:nvSpPr>
            <p:spPr bwMode="auto">
              <a:xfrm>
                <a:off x="1057" y="1410"/>
                <a:ext cx="1918" cy="1356"/>
              </a:xfrm>
              <a:prstGeom prst="rect">
                <a:avLst/>
              </a:prstGeom>
              <a:gradFill flip="none" rotWithShape="1">
                <a:gsLst>
                  <a:gs pos="0">
                    <a:srgbClr val="FF0000">
                      <a:tint val="66000"/>
                      <a:satMod val="160000"/>
                    </a:srgbClr>
                  </a:gs>
                  <a:gs pos="50000">
                    <a:srgbClr val="FF0000">
                      <a:tint val="44500"/>
                      <a:satMod val="160000"/>
                    </a:srgbClr>
                  </a:gs>
                  <a:gs pos="100000">
                    <a:srgbClr val="FF0000">
                      <a:tint val="23500"/>
                      <a:satMod val="160000"/>
                    </a:srgbClr>
                  </a:gs>
                </a:gsLst>
                <a:path path="circle">
                  <a:fillToRect l="100000" b="100000"/>
                </a:path>
                <a:tileRect t="-100000" r="-100000"/>
              </a:gradFill>
              <a:ln w="26988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25966" name="Group 14"/>
              <p:cNvGrpSpPr>
                <a:grpSpLocks/>
              </p:cNvGrpSpPr>
              <p:nvPr/>
            </p:nvGrpSpPr>
            <p:grpSpPr bwMode="auto">
              <a:xfrm>
                <a:off x="-235" y="1795"/>
                <a:ext cx="1233" cy="1386"/>
                <a:chOff x="-235" y="1795"/>
                <a:chExt cx="1233" cy="1386"/>
              </a:xfrm>
            </p:grpSpPr>
            <p:sp>
              <p:nvSpPr>
                <p:cNvPr id="125958" name="Rectangle 6"/>
                <p:cNvSpPr>
                  <a:spLocks noChangeArrowheads="1"/>
                </p:cNvSpPr>
                <p:nvPr/>
              </p:nvSpPr>
              <p:spPr bwMode="auto">
                <a:xfrm>
                  <a:off x="-235" y="2904"/>
                  <a:ext cx="287" cy="2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3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Symbol" pitchFamily="18" charset="2"/>
                      <a:cs typeface="Arial" pitchFamily="34" charset="0"/>
                    </a:rPr>
                    <a:t>  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59" name="Rectangle 7"/>
                <p:cNvSpPr>
                  <a:spLocks noChangeArrowheads="1"/>
                </p:cNvSpPr>
                <p:nvPr/>
              </p:nvSpPr>
              <p:spPr bwMode="auto">
                <a:xfrm>
                  <a:off x="627" y="1795"/>
                  <a:ext cx="203" cy="2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300" b="0" i="1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Times" pitchFamily="18" charset="0"/>
                      <a:cs typeface="Arial" pitchFamily="34" charset="0"/>
                    </a:rPr>
                    <a:t>F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60" name="Rectangle 8"/>
                <p:cNvSpPr>
                  <a:spLocks noChangeArrowheads="1"/>
                </p:cNvSpPr>
                <p:nvPr/>
              </p:nvSpPr>
              <p:spPr bwMode="auto">
                <a:xfrm>
                  <a:off x="728" y="1904"/>
                  <a:ext cx="169" cy="18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700" b="0" i="1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Times" pitchFamily="18" charset="0"/>
                      <a:cs typeface="Arial" pitchFamily="34" charset="0"/>
                    </a:rPr>
                    <a:t>A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61" name="Rectangle 9"/>
                <p:cNvSpPr>
                  <a:spLocks noChangeArrowheads="1"/>
                </p:cNvSpPr>
                <p:nvPr/>
              </p:nvSpPr>
              <p:spPr bwMode="auto">
                <a:xfrm>
                  <a:off x="846" y="1873"/>
                  <a:ext cx="152" cy="2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700" b="0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Times" pitchFamily="18" charset="0"/>
                      <a:cs typeface="Arial" pitchFamily="34" charset="0"/>
                    </a:rPr>
                    <a:t>0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62" name="Rectangle 10"/>
                <p:cNvSpPr>
                  <a:spLocks noChangeArrowheads="1"/>
                </p:cNvSpPr>
                <p:nvPr/>
              </p:nvSpPr>
              <p:spPr bwMode="auto">
                <a:xfrm>
                  <a:off x="627" y="2088"/>
                  <a:ext cx="236" cy="2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3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Symbol" pitchFamily="18" charset="2"/>
                      <a:cs typeface="Arial" pitchFamily="34" charset="0"/>
                    </a:rPr>
                    <a:t>-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63" name="Rectangle 11"/>
                <p:cNvSpPr>
                  <a:spLocks noChangeArrowheads="1"/>
                </p:cNvSpPr>
                <p:nvPr/>
              </p:nvSpPr>
              <p:spPr bwMode="auto">
                <a:xfrm>
                  <a:off x="745" y="2088"/>
                  <a:ext cx="169" cy="2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300" b="0" i="1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Times" pitchFamily="18" charset="0"/>
                      <a:cs typeface="Arial" pitchFamily="34" charset="0"/>
                    </a:rPr>
                    <a:t>r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64" name="Rectangle 12"/>
                <p:cNvSpPr>
                  <a:spLocks noChangeArrowheads="1"/>
                </p:cNvSpPr>
                <p:nvPr/>
              </p:nvSpPr>
              <p:spPr bwMode="auto">
                <a:xfrm>
                  <a:off x="796" y="2196"/>
                  <a:ext cx="169" cy="18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700" b="0" i="1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Times" pitchFamily="18" charset="0"/>
                      <a:cs typeface="Arial" pitchFamily="34" charset="0"/>
                    </a:rPr>
                    <a:t>A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65" name="Line 13"/>
                <p:cNvSpPr>
                  <a:spLocks noChangeShapeType="1"/>
                </p:cNvSpPr>
                <p:nvPr/>
              </p:nvSpPr>
              <p:spPr bwMode="auto">
                <a:xfrm>
                  <a:off x="610" y="2088"/>
                  <a:ext cx="338" cy="1"/>
                </a:xfrm>
                <a:prstGeom prst="line">
                  <a:avLst/>
                </a:prstGeom>
                <a:noFill/>
                <a:ln w="26988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25967" name="Freeform 15"/>
              <p:cNvSpPr>
                <a:spLocks/>
              </p:cNvSpPr>
              <p:nvPr/>
            </p:nvSpPr>
            <p:spPr bwMode="auto">
              <a:xfrm>
                <a:off x="1049" y="1318"/>
                <a:ext cx="1925" cy="1171"/>
              </a:xfrm>
              <a:custGeom>
                <a:avLst/>
                <a:gdLst/>
                <a:ahLst/>
                <a:cxnLst>
                  <a:cxn ang="0">
                    <a:pos x="0" y="76"/>
                  </a:cxn>
                  <a:cxn ang="0">
                    <a:pos x="114" y="0"/>
                  </a:cxn>
                  <a:cxn ang="0">
                    <a:pos x="0" y="0"/>
                  </a:cxn>
                  <a:cxn ang="0">
                    <a:pos x="0" y="76"/>
                  </a:cxn>
                </a:cxnLst>
                <a:rect l="0" t="0" r="r" b="b"/>
                <a:pathLst>
                  <a:path w="114" h="76">
                    <a:moveTo>
                      <a:pt x="0" y="76"/>
                    </a:moveTo>
                    <a:cubicBezTo>
                      <a:pt x="62" y="75"/>
                      <a:pt x="114" y="41"/>
                      <a:pt x="114" y="0"/>
                    </a:cubicBezTo>
                    <a:lnTo>
                      <a:pt x="0" y="0"/>
                    </a:lnTo>
                    <a:lnTo>
                      <a:pt x="0" y="76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968" name="Arc 16"/>
              <p:cNvSpPr>
                <a:spLocks/>
              </p:cNvSpPr>
              <p:nvPr/>
            </p:nvSpPr>
            <p:spPr bwMode="auto">
              <a:xfrm>
                <a:off x="1049" y="1318"/>
                <a:ext cx="1918" cy="1164"/>
              </a:xfrm>
              <a:custGeom>
                <a:avLst/>
                <a:gdLst>
                  <a:gd name="G0" fmla="+- 0 0 0"/>
                  <a:gd name="G1" fmla="+- 19 0 0"/>
                  <a:gd name="G2" fmla="+- 21600 0 0"/>
                  <a:gd name="T0" fmla="*/ 21600 w 21600"/>
                  <a:gd name="T1" fmla="*/ 0 h 21619"/>
                  <a:gd name="T2" fmla="*/ 0 w 21600"/>
                  <a:gd name="T3" fmla="*/ 21619 h 21619"/>
                  <a:gd name="T4" fmla="*/ 0 w 21600"/>
                  <a:gd name="T5" fmla="*/ 19 h 216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19" fill="none" extrusionOk="0">
                    <a:moveTo>
                      <a:pt x="21599" y="0"/>
                    </a:moveTo>
                    <a:cubicBezTo>
                      <a:pt x="21599" y="6"/>
                      <a:pt x="21600" y="12"/>
                      <a:pt x="21600" y="19"/>
                    </a:cubicBezTo>
                    <a:cubicBezTo>
                      <a:pt x="21600" y="11948"/>
                      <a:pt x="11929" y="21618"/>
                      <a:pt x="0" y="21619"/>
                    </a:cubicBezTo>
                  </a:path>
                  <a:path w="21600" h="21619" stroke="0" extrusionOk="0">
                    <a:moveTo>
                      <a:pt x="21599" y="0"/>
                    </a:moveTo>
                    <a:cubicBezTo>
                      <a:pt x="21599" y="6"/>
                      <a:pt x="21600" y="12"/>
                      <a:pt x="21600" y="19"/>
                    </a:cubicBezTo>
                    <a:cubicBezTo>
                      <a:pt x="21600" y="11948"/>
                      <a:pt x="11929" y="21618"/>
                      <a:pt x="0" y="21619"/>
                    </a:cubicBezTo>
                    <a:lnTo>
                      <a:pt x="0" y="19"/>
                    </a:lnTo>
                    <a:close/>
                  </a:path>
                </a:pathLst>
              </a:custGeom>
              <a:noFill/>
              <a:ln w="269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969" name="Line 17"/>
              <p:cNvSpPr>
                <a:spLocks noChangeShapeType="1"/>
              </p:cNvSpPr>
              <p:nvPr/>
            </p:nvSpPr>
            <p:spPr bwMode="auto">
              <a:xfrm flipH="1">
                <a:off x="1049" y="2766"/>
                <a:ext cx="2348" cy="1"/>
              </a:xfrm>
              <a:prstGeom prst="line">
                <a:avLst/>
              </a:prstGeom>
              <a:noFill/>
              <a:ln w="269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970" name="Line 18"/>
              <p:cNvSpPr>
                <a:spLocks noChangeShapeType="1"/>
              </p:cNvSpPr>
              <p:nvPr/>
            </p:nvSpPr>
            <p:spPr bwMode="auto">
              <a:xfrm>
                <a:off x="1049" y="1287"/>
                <a:ext cx="1" cy="1479"/>
              </a:xfrm>
              <a:prstGeom prst="line">
                <a:avLst/>
              </a:prstGeom>
              <a:noFill/>
              <a:ln w="269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971" name="Line 19"/>
              <p:cNvSpPr>
                <a:spLocks noChangeShapeType="1"/>
              </p:cNvSpPr>
              <p:nvPr/>
            </p:nvSpPr>
            <p:spPr bwMode="auto">
              <a:xfrm>
                <a:off x="2974" y="1334"/>
                <a:ext cx="1" cy="1432"/>
              </a:xfrm>
              <a:prstGeom prst="line">
                <a:avLst/>
              </a:prstGeom>
              <a:noFill/>
              <a:ln w="269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972" name="Line 20"/>
              <p:cNvSpPr>
                <a:spLocks noChangeShapeType="1"/>
              </p:cNvSpPr>
              <p:nvPr/>
            </p:nvSpPr>
            <p:spPr bwMode="auto">
              <a:xfrm flipH="1">
                <a:off x="2472" y="1826"/>
                <a:ext cx="823" cy="100"/>
              </a:xfrm>
              <a:prstGeom prst="line">
                <a:avLst/>
              </a:prstGeom>
              <a:noFill/>
              <a:ln w="2698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973" name="Rectangle 21"/>
              <p:cNvSpPr>
                <a:spLocks noChangeArrowheads="1"/>
              </p:cNvSpPr>
              <p:nvPr/>
            </p:nvSpPr>
            <p:spPr bwMode="auto">
              <a:xfrm>
                <a:off x="3312" y="1703"/>
                <a:ext cx="1985" cy="2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3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Area = Volume of </a:t>
                </a:r>
                <a:r>
                  <a:rPr lang="en-US" sz="2300" dirty="0" smtClean="0">
                    <a:solidFill>
                      <a:srgbClr val="000000"/>
                    </a:solidFill>
                    <a:latin typeface="Helvetica" charset="0"/>
                    <a:cs typeface="Arial" pitchFamily="34" charset="0"/>
                  </a:rPr>
                  <a:t>CSTR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974" name="Rectangle 22"/>
              <p:cNvSpPr>
                <a:spLocks noChangeArrowheads="1"/>
              </p:cNvSpPr>
              <p:nvPr/>
            </p:nvSpPr>
            <p:spPr bwMode="auto">
              <a:xfrm>
                <a:off x="1074" y="1280"/>
                <a:ext cx="1876" cy="138"/>
              </a:xfrm>
              <a:prstGeom prst="rect">
                <a:avLst/>
              </a:prstGeom>
              <a:solidFill>
                <a:srgbClr val="FFFFFF"/>
              </a:solidFill>
              <a:ln w="26988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25996" name="Group 44"/>
              <p:cNvGrpSpPr>
                <a:grpSpLocks/>
              </p:cNvGrpSpPr>
              <p:nvPr/>
            </p:nvGrpSpPr>
            <p:grpSpPr bwMode="auto">
              <a:xfrm>
                <a:off x="2687" y="2011"/>
                <a:ext cx="2090" cy="1417"/>
                <a:chOff x="2687" y="2011"/>
                <a:chExt cx="2090" cy="1417"/>
              </a:xfrm>
            </p:grpSpPr>
            <p:sp>
              <p:nvSpPr>
                <p:cNvPr id="125975" name="Rectangle 23"/>
                <p:cNvSpPr>
                  <a:spLocks noChangeArrowheads="1"/>
                </p:cNvSpPr>
                <p:nvPr/>
              </p:nvSpPr>
              <p:spPr bwMode="auto">
                <a:xfrm>
                  <a:off x="2687" y="3151"/>
                  <a:ext cx="287" cy="2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3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Symbol" pitchFamily="18" charset="2"/>
                      <a:cs typeface="Arial" pitchFamily="34" charset="0"/>
                    </a:rPr>
                    <a:t>  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76" name="Rectangle 24"/>
                <p:cNvSpPr>
                  <a:spLocks noChangeArrowheads="1"/>
                </p:cNvSpPr>
                <p:nvPr/>
              </p:nvSpPr>
              <p:spPr bwMode="auto">
                <a:xfrm>
                  <a:off x="3515" y="2180"/>
                  <a:ext cx="0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77" name="Rectangle 25"/>
                <p:cNvSpPr>
                  <a:spLocks noChangeArrowheads="1"/>
                </p:cNvSpPr>
                <p:nvPr/>
              </p:nvSpPr>
              <p:spPr bwMode="auto">
                <a:xfrm>
                  <a:off x="3701" y="2180"/>
                  <a:ext cx="0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78" name="Rectangle 26"/>
                <p:cNvSpPr>
                  <a:spLocks noChangeArrowheads="1"/>
                </p:cNvSpPr>
                <p:nvPr/>
              </p:nvSpPr>
              <p:spPr bwMode="auto">
                <a:xfrm>
                  <a:off x="3988" y="2304"/>
                  <a:ext cx="0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79" name="Rectangle 27"/>
                <p:cNvSpPr>
                  <a:spLocks noChangeArrowheads="1"/>
                </p:cNvSpPr>
                <p:nvPr/>
              </p:nvSpPr>
              <p:spPr bwMode="auto">
                <a:xfrm>
                  <a:off x="4039" y="2104"/>
                  <a:ext cx="0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80" name="Rectangle 28"/>
                <p:cNvSpPr>
                  <a:spLocks noChangeArrowheads="1"/>
                </p:cNvSpPr>
                <p:nvPr/>
              </p:nvSpPr>
              <p:spPr bwMode="auto">
                <a:xfrm>
                  <a:off x="4123" y="2181"/>
                  <a:ext cx="0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82" name="Rectangle 30"/>
                <p:cNvSpPr>
                  <a:spLocks noChangeArrowheads="1"/>
                </p:cNvSpPr>
                <p:nvPr/>
              </p:nvSpPr>
              <p:spPr bwMode="auto">
                <a:xfrm>
                  <a:off x="4393" y="2026"/>
                  <a:ext cx="0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84" name="Rectangle 32"/>
                <p:cNvSpPr>
                  <a:spLocks noChangeArrowheads="1"/>
                </p:cNvSpPr>
                <p:nvPr/>
              </p:nvSpPr>
              <p:spPr bwMode="auto">
                <a:xfrm>
                  <a:off x="4630" y="2104"/>
                  <a:ext cx="0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85" name="Rectangle 33"/>
                <p:cNvSpPr>
                  <a:spLocks noChangeArrowheads="1"/>
                </p:cNvSpPr>
                <p:nvPr/>
              </p:nvSpPr>
              <p:spPr bwMode="auto">
                <a:xfrm>
                  <a:off x="4410" y="2319"/>
                  <a:ext cx="0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87" name="Rectangle 35"/>
                <p:cNvSpPr>
                  <a:spLocks noChangeArrowheads="1"/>
                </p:cNvSpPr>
                <p:nvPr/>
              </p:nvSpPr>
              <p:spPr bwMode="auto">
                <a:xfrm>
                  <a:off x="4579" y="2427"/>
                  <a:ext cx="0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90" name="Rectangle 38"/>
                <p:cNvSpPr>
                  <a:spLocks noChangeArrowheads="1"/>
                </p:cNvSpPr>
                <p:nvPr/>
              </p:nvSpPr>
              <p:spPr bwMode="auto">
                <a:xfrm>
                  <a:off x="4292" y="2334"/>
                  <a:ext cx="0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92" name="Rectangle 40"/>
                <p:cNvSpPr>
                  <a:spLocks noChangeArrowheads="1"/>
                </p:cNvSpPr>
                <p:nvPr/>
              </p:nvSpPr>
              <p:spPr bwMode="auto">
                <a:xfrm>
                  <a:off x="4731" y="2011"/>
                  <a:ext cx="0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94" name="Rectangle 42"/>
                <p:cNvSpPr>
                  <a:spLocks noChangeArrowheads="1"/>
                </p:cNvSpPr>
                <p:nvPr/>
              </p:nvSpPr>
              <p:spPr bwMode="auto">
                <a:xfrm>
                  <a:off x="4731" y="2196"/>
                  <a:ext cx="46" cy="22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300" b="0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Symbol" pitchFamily="18" charset="2"/>
                      <a:cs typeface="Arial" pitchFamily="34" charset="0"/>
                    </a:rPr>
                    <a:t> 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26000" name="Group 48"/>
              <p:cNvGrpSpPr>
                <a:grpSpLocks/>
              </p:cNvGrpSpPr>
              <p:nvPr/>
            </p:nvGrpSpPr>
            <p:grpSpPr bwMode="auto">
              <a:xfrm>
                <a:off x="2029" y="2766"/>
                <a:ext cx="1131" cy="1077"/>
                <a:chOff x="2029" y="2766"/>
                <a:chExt cx="1131" cy="1077"/>
              </a:xfrm>
            </p:grpSpPr>
            <p:sp>
              <p:nvSpPr>
                <p:cNvPr id="125997" name="Rectangle 45"/>
                <p:cNvSpPr>
                  <a:spLocks noChangeArrowheads="1"/>
                </p:cNvSpPr>
                <p:nvPr/>
              </p:nvSpPr>
              <p:spPr bwMode="auto">
                <a:xfrm>
                  <a:off x="2029" y="3566"/>
                  <a:ext cx="287" cy="2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3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Symbol" pitchFamily="18" charset="2"/>
                      <a:cs typeface="Arial" pitchFamily="34" charset="0"/>
                    </a:rPr>
                    <a:t>  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98" name="Rectangle 46"/>
                <p:cNvSpPr>
                  <a:spLocks noChangeArrowheads="1"/>
                </p:cNvSpPr>
                <p:nvPr/>
              </p:nvSpPr>
              <p:spPr bwMode="auto">
                <a:xfrm>
                  <a:off x="2873" y="2766"/>
                  <a:ext cx="203" cy="2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300" b="0" i="1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Times" pitchFamily="18" charset="0"/>
                      <a:cs typeface="Arial" pitchFamily="34" charset="0"/>
                    </a:rPr>
                    <a:t>X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25999" name="Rectangle 47"/>
                <p:cNvSpPr>
                  <a:spLocks noChangeArrowheads="1"/>
                </p:cNvSpPr>
                <p:nvPr/>
              </p:nvSpPr>
              <p:spPr bwMode="auto">
                <a:xfrm>
                  <a:off x="3008" y="2843"/>
                  <a:ext cx="152" cy="2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Times" pitchFamily="18" charset="0"/>
                      <a:cs typeface="Arial" pitchFamily="34" charset="0"/>
                    </a:rPr>
                    <a:t>1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aphicFrame>
          <p:nvGraphicFramePr>
            <p:cNvPr id="54" name="Object 2"/>
            <p:cNvGraphicFramePr>
              <a:graphicFrameLocks noChangeAspect="1"/>
            </p:cNvGraphicFramePr>
            <p:nvPr/>
          </p:nvGraphicFramePr>
          <p:xfrm>
            <a:off x="5697586" y="3264625"/>
            <a:ext cx="2231928" cy="1150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6016" name="Equation" r:id="rId3" imgW="990360" imgH="507960" progId="Equation.3">
                    <p:embed/>
                  </p:oleObj>
                </mc:Choice>
                <mc:Fallback>
                  <p:oleObj name="Equation" r:id="rId3" imgW="990360" imgH="507960" progId="Equation.3">
                    <p:embed/>
                    <p:pic>
                      <p:nvPicPr>
                        <p:cNvPr id="0" name="Picture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97586" y="3264625"/>
                          <a:ext cx="2231928" cy="11509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5" name="Slide Number Placeholder 5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6A8E1E-1C60-4557-8F9D-E9BB340D303C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6A8E1E-1C60-4557-8F9D-E9BB340D303C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FF"/>
                </a:solidFill>
              </a:rPr>
              <a:t>PFR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124932" name="Picture 4" descr="C:\Users\shiha\Desktop\New Pictur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866" y="2048212"/>
            <a:ext cx="8357934" cy="310322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 smtClean="0"/>
              <a:t>Lecture</a:t>
            </a:r>
            <a:r>
              <a:rPr lang="sv-SE" b="1" dirty="0" smtClean="0"/>
              <a:t> </a:t>
            </a:r>
            <a:r>
              <a:rPr lang="sv-SE" b="1" dirty="0" smtClean="0"/>
              <a:t>2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Review of Lecture 1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Definition of Conversion, X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Develop the Design Equations in terms of X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Size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CSTR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 and </a:t>
            </a:r>
            <a:r>
              <a:rPr lang="en-US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PFR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 given –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 f(X)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Conversion for Reactors in Series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Review the Fall of the Tower of CRE</a:t>
            </a:r>
            <a:endParaRPr lang="sv-S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6" name="TextBox 5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700" y="1938339"/>
            <a:ext cx="8855581" cy="329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err="1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 Plots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897467" y="376761"/>
            <a:ext cx="7772400" cy="769938"/>
          </a:xfrm>
        </p:spPr>
        <p:txBody>
          <a:bodyPr>
            <a:normAutofit/>
          </a:bodyPr>
          <a:lstStyle/>
          <a:p>
            <a:r>
              <a:rPr lang="sv-SE" b="1" dirty="0" smtClean="0"/>
              <a:t>Numerical Evaluations of Integrals</a:t>
            </a:r>
            <a:endParaRPr lang="sv-SE" b="1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>
          <a:xfrm>
            <a:off x="586571" y="1146699"/>
            <a:ext cx="8083296" cy="5808662"/>
          </a:xfrm>
        </p:spPr>
        <p:txBody>
          <a:bodyPr>
            <a:normAutofit/>
          </a:bodyPr>
          <a:lstStyle/>
          <a:p>
            <a:r>
              <a:rPr lang="sv-SE" dirty="0" smtClean="0">
                <a:latin typeface="Arial" pitchFamily="34" charset="0"/>
                <a:cs typeface="Arial" pitchFamily="34" charset="0"/>
              </a:rPr>
              <a:t>The integral to calculate the PFR volume can be evaluated using method as Simpson’s One-Third Rule: (See Appendix A.4)</a:t>
            </a:r>
          </a:p>
          <a:p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764721"/>
              </p:ext>
            </p:extLst>
          </p:nvPr>
        </p:nvGraphicFramePr>
        <p:xfrm>
          <a:off x="3714486" y="2657107"/>
          <a:ext cx="5237163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83" name="Equation" r:id="rId3" imgW="3416040" imgH="482400" progId="Equation.3">
                  <p:embed/>
                </p:oleObj>
              </mc:Choice>
              <mc:Fallback>
                <p:oleObj name="Equation" r:id="rId3" imgW="341604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486" y="2657107"/>
                        <a:ext cx="5237163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21</a:t>
            </a:fld>
            <a:endParaRPr lang="sv-SE"/>
          </a:p>
        </p:txBody>
      </p:sp>
      <p:grpSp>
        <p:nvGrpSpPr>
          <p:cNvPr id="117763" name="Group 3"/>
          <p:cNvGrpSpPr>
            <a:grpSpLocks/>
          </p:cNvGrpSpPr>
          <p:nvPr/>
        </p:nvGrpSpPr>
        <p:grpSpPr bwMode="auto">
          <a:xfrm>
            <a:off x="1507066" y="2861135"/>
            <a:ext cx="1816101" cy="2824226"/>
            <a:chOff x="5175" y="2235"/>
            <a:chExt cx="4035" cy="4650"/>
          </a:xfrm>
        </p:grpSpPr>
        <p:sp>
          <p:nvSpPr>
            <p:cNvPr id="117764" name="Freeform 4"/>
            <p:cNvSpPr>
              <a:spLocks/>
            </p:cNvSpPr>
            <p:nvPr/>
          </p:nvSpPr>
          <p:spPr bwMode="auto">
            <a:xfrm>
              <a:off x="5175" y="2235"/>
              <a:ext cx="4035" cy="46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650"/>
                </a:cxn>
                <a:cxn ang="0">
                  <a:pos x="4035" y="4650"/>
                </a:cxn>
                <a:cxn ang="0">
                  <a:pos x="4035" y="0"/>
                </a:cxn>
              </a:cxnLst>
              <a:rect l="0" t="0" r="r" b="b"/>
              <a:pathLst>
                <a:path w="4035" h="4650">
                  <a:moveTo>
                    <a:pt x="0" y="0"/>
                  </a:moveTo>
                  <a:lnTo>
                    <a:pt x="0" y="4650"/>
                  </a:lnTo>
                  <a:lnTo>
                    <a:pt x="4035" y="4650"/>
                  </a:lnTo>
                  <a:lnTo>
                    <a:pt x="403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765" name="Arc 5"/>
            <p:cNvSpPr>
              <a:spLocks/>
            </p:cNvSpPr>
            <p:nvPr/>
          </p:nvSpPr>
          <p:spPr bwMode="auto">
            <a:xfrm rot="10800000" flipH="1">
              <a:off x="5175" y="2865"/>
              <a:ext cx="4035" cy="29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17766" name="AutoShape 6"/>
            <p:cNvCxnSpPr>
              <a:cxnSpLocks noChangeShapeType="1"/>
            </p:cNvCxnSpPr>
            <p:nvPr/>
          </p:nvCxnSpPr>
          <p:spPr bwMode="auto">
            <a:xfrm>
              <a:off x="5175" y="6735"/>
              <a:ext cx="204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117767" name="AutoShape 7"/>
            <p:cNvCxnSpPr>
              <a:cxnSpLocks noChangeShapeType="1"/>
            </p:cNvCxnSpPr>
            <p:nvPr/>
          </p:nvCxnSpPr>
          <p:spPr bwMode="auto">
            <a:xfrm>
              <a:off x="7170" y="6735"/>
              <a:ext cx="204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117768" name="AutoShape 8"/>
            <p:cNvCxnSpPr>
              <a:cxnSpLocks noChangeShapeType="1"/>
            </p:cNvCxnSpPr>
            <p:nvPr/>
          </p:nvCxnSpPr>
          <p:spPr bwMode="auto">
            <a:xfrm flipV="1">
              <a:off x="7185" y="5430"/>
              <a:ext cx="0" cy="1455"/>
            </a:xfrm>
            <a:prstGeom prst="straightConnector1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</p:cxnSp>
        <p:cxnSp>
          <p:nvCxnSpPr>
            <p:cNvPr id="117769" name="AutoShape 9"/>
            <p:cNvCxnSpPr>
              <a:cxnSpLocks noChangeShapeType="1"/>
            </p:cNvCxnSpPr>
            <p:nvPr/>
          </p:nvCxnSpPr>
          <p:spPr bwMode="auto">
            <a:xfrm flipH="1">
              <a:off x="5175" y="5430"/>
              <a:ext cx="1995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 type="triangle" w="med" len="med"/>
            </a:ln>
          </p:spPr>
        </p:cxnSp>
        <p:cxnSp>
          <p:nvCxnSpPr>
            <p:cNvPr id="117770" name="AutoShape 10"/>
            <p:cNvCxnSpPr>
              <a:cxnSpLocks noChangeShapeType="1"/>
            </p:cNvCxnSpPr>
            <p:nvPr/>
          </p:nvCxnSpPr>
          <p:spPr bwMode="auto">
            <a:xfrm flipH="1">
              <a:off x="5175" y="2865"/>
              <a:ext cx="403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 type="triangle" w="med" len="med"/>
            </a:ln>
          </p:spPr>
        </p:cxnSp>
      </p:grpSp>
      <p:sp>
        <p:nvSpPr>
          <p:cNvPr id="17" name="Platshållare för innehåll 3"/>
          <p:cNvSpPr txBox="1">
            <a:spLocks/>
          </p:cNvSpPr>
          <p:nvPr/>
        </p:nvSpPr>
        <p:spPr>
          <a:xfrm>
            <a:off x="4194419" y="3984422"/>
            <a:ext cx="4631277" cy="289767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Other numerical methods are: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Trapezoidal Rule (uses two data points)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Simpson’s Three-Eight’s Rule (uses four data points)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Five-Point Quadrature Formula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77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527023"/>
              </p:ext>
            </p:extLst>
          </p:nvPr>
        </p:nvGraphicFramePr>
        <p:xfrm>
          <a:off x="586571" y="3028224"/>
          <a:ext cx="822545" cy="6099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84" name="Equation" r:id="rId5" imgW="596880" imgH="431640" progId="Equation.3">
                  <p:embed/>
                </p:oleObj>
              </mc:Choice>
              <mc:Fallback>
                <p:oleObj name="Equation" r:id="rId5" imgW="596880" imgH="4316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571" y="3028224"/>
                        <a:ext cx="822545" cy="6099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731130"/>
              </p:ext>
            </p:extLst>
          </p:nvPr>
        </p:nvGraphicFramePr>
        <p:xfrm>
          <a:off x="550059" y="4428922"/>
          <a:ext cx="8048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85" name="Equation" r:id="rId7" imgW="583920" imgH="431640" progId="Equation.3">
                  <p:embed/>
                </p:oleObj>
              </mc:Choice>
              <mc:Fallback>
                <p:oleObj name="Equation" r:id="rId7" imgW="583920" imgH="431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59" y="4428922"/>
                        <a:ext cx="804862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2945638"/>
              </p:ext>
            </p:extLst>
          </p:nvPr>
        </p:nvGraphicFramePr>
        <p:xfrm>
          <a:off x="586571" y="5289457"/>
          <a:ext cx="6651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86" name="Equation" r:id="rId9" imgW="482400" imgH="431640" progId="Equation.3">
                  <p:embed/>
                </p:oleObj>
              </mc:Choice>
              <mc:Fallback>
                <p:oleObj name="Equation" r:id="rId9" imgW="482400" imgH="4316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571" y="5289457"/>
                        <a:ext cx="665162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640045"/>
              </p:ext>
            </p:extLst>
          </p:nvPr>
        </p:nvGraphicFramePr>
        <p:xfrm>
          <a:off x="129371" y="3677824"/>
          <a:ext cx="4206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87" name="Equation" r:id="rId11" imgW="304560" imgH="431640" progId="Equation.3">
                  <p:embed/>
                </p:oleObj>
              </mc:Choice>
              <mc:Fallback>
                <p:oleObj name="Equation" r:id="rId11" imgW="304560" imgH="43164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371" y="3677824"/>
                        <a:ext cx="420688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66976"/>
              </p:ext>
            </p:extLst>
          </p:nvPr>
        </p:nvGraphicFramePr>
        <p:xfrm>
          <a:off x="1391433" y="5712348"/>
          <a:ext cx="17462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88" name="Equation" r:id="rId13" imgW="126720" imgH="177480" progId="Equation.3">
                  <p:embed/>
                </p:oleObj>
              </mc:Choice>
              <mc:Fallback>
                <p:oleObj name="Equation" r:id="rId13" imgW="126720" imgH="177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1433" y="5712348"/>
                        <a:ext cx="174625" cy="250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121853"/>
              </p:ext>
            </p:extLst>
          </p:nvPr>
        </p:nvGraphicFramePr>
        <p:xfrm>
          <a:off x="2258208" y="5685361"/>
          <a:ext cx="27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89" name="Equation" r:id="rId15" imgW="203040" imgH="215640" progId="Equation.3">
                  <p:embed/>
                </p:oleObj>
              </mc:Choice>
              <mc:Fallback>
                <p:oleObj name="Equation" r:id="rId15" imgW="203040" imgH="21564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208" y="5685361"/>
                        <a:ext cx="2794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206935"/>
              </p:ext>
            </p:extLst>
          </p:nvPr>
        </p:nvGraphicFramePr>
        <p:xfrm>
          <a:off x="3167846" y="5685361"/>
          <a:ext cx="29686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90" name="Equation" r:id="rId17" imgW="215640" imgH="215640" progId="Equation.3">
                  <p:embed/>
                </p:oleObj>
              </mc:Choice>
              <mc:Fallback>
                <p:oleObj name="Equation" r:id="rId17" imgW="215640" imgH="21564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846" y="5685361"/>
                        <a:ext cx="296862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>
          <a:xfrm>
            <a:off x="406400" y="1718728"/>
            <a:ext cx="8521700" cy="4572000"/>
          </a:xfrm>
        </p:spPr>
        <p:txBody>
          <a:bodyPr/>
          <a:lstStyle/>
          <a:p>
            <a:pPr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Given: r</a:t>
            </a:r>
            <a:r>
              <a:rPr lang="sv-SE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as a function of conversion, one can also design any sequence of </a:t>
            </a:r>
            <a:r>
              <a:rPr lang="sv-SE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reactors in series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by defining X:</a:t>
            </a:r>
          </a:p>
        </p:txBody>
      </p:sp>
      <p:graphicFrame>
        <p:nvGraphicFramePr>
          <p:cNvPr id="34818" name="Object 9"/>
          <p:cNvGraphicFramePr>
            <a:graphicFrameLocks noChangeAspect="1"/>
          </p:cNvGraphicFramePr>
          <p:nvPr/>
        </p:nvGraphicFramePr>
        <p:xfrm>
          <a:off x="1157288" y="3022600"/>
          <a:ext cx="516731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1" name="Equation" r:id="rId3" imgW="2590560" imgH="393480" progId="Equation.3">
                  <p:embed/>
                </p:oleObj>
              </mc:Choice>
              <mc:Fallback>
                <p:oleObj name="Equation" r:id="rId3" imgW="259056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7288" y="3022600"/>
                        <a:ext cx="5167312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/>
          <p:cNvSpPr/>
          <p:nvPr/>
        </p:nvSpPr>
        <p:spPr>
          <a:xfrm>
            <a:off x="939800" y="4210770"/>
            <a:ext cx="588173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Only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valid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there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are no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side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streams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grpSp>
        <p:nvGrpSpPr>
          <p:cNvPr id="9" name="Grupp 8"/>
          <p:cNvGrpSpPr/>
          <p:nvPr/>
        </p:nvGrpSpPr>
        <p:grpSpPr>
          <a:xfrm>
            <a:off x="939800" y="5078624"/>
            <a:ext cx="5901039" cy="1245976"/>
            <a:chOff x="939800" y="5078624"/>
            <a:chExt cx="5901039" cy="1245976"/>
          </a:xfrm>
        </p:grpSpPr>
        <p:sp>
          <p:nvSpPr>
            <p:cNvPr id="6" name="Rektangel 5"/>
            <p:cNvSpPr/>
            <p:nvPr/>
          </p:nvSpPr>
          <p:spPr>
            <a:xfrm>
              <a:off x="939800" y="5078624"/>
              <a:ext cx="590103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Molar Flow rate of species A at point i: </a:t>
              </a:r>
            </a:p>
          </p:txBody>
        </p:sp>
        <p:graphicFrame>
          <p:nvGraphicFramePr>
            <p:cNvPr id="34821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63019681"/>
                </p:ext>
              </p:extLst>
            </p:nvPr>
          </p:nvGraphicFramePr>
          <p:xfrm>
            <a:off x="939800" y="5778500"/>
            <a:ext cx="2506662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52" name="Equation" r:id="rId5" imgW="1079280" imgH="228600" progId="Equation.DSMT4">
                    <p:embed/>
                  </p:oleObj>
                </mc:Choice>
                <mc:Fallback>
                  <p:oleObj name="Equation" r:id="rId5" imgW="1079280" imgH="22860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9800" y="5778500"/>
                          <a:ext cx="2506662" cy="546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22</a:t>
            </a:fld>
            <a:endParaRPr lang="sv-SE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23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2" descr="C:\Users\shiha\Desktop\New Pic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1713"/>
            <a:ext cx="8559800" cy="3869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939800" y="1473206"/>
            <a:ext cx="172515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1:</a:t>
            </a:r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925513" y="2120900"/>
          <a:ext cx="27035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3" name="Equation" r:id="rId3" imgW="1104840" imgH="228600" progId="Equation.3">
                  <p:embed/>
                </p:oleObj>
              </mc:Choice>
              <mc:Fallback>
                <p:oleObj name="Equation" r:id="rId3" imgW="110484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513" y="2120900"/>
                        <a:ext cx="2703512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899" name="Object 9"/>
          <p:cNvGraphicFramePr>
            <a:graphicFrameLocks noChangeAspect="1"/>
          </p:cNvGraphicFramePr>
          <p:nvPr/>
        </p:nvGraphicFramePr>
        <p:xfrm>
          <a:off x="939800" y="2998788"/>
          <a:ext cx="68072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4" name="Equation" r:id="rId5" imgW="2781000" imgH="431640" progId="Equation.3">
                  <p:embed/>
                </p:oleObj>
              </mc:Choice>
              <mc:Fallback>
                <p:oleObj name="Equation" r:id="rId5" imgW="2781000" imgH="431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998788"/>
                        <a:ext cx="68072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" name="Group 22"/>
          <p:cNvGrpSpPr/>
          <p:nvPr/>
        </p:nvGrpSpPr>
        <p:grpSpPr>
          <a:xfrm>
            <a:off x="1938861" y="4242592"/>
            <a:ext cx="4572402" cy="2475708"/>
            <a:chOff x="1938861" y="4242592"/>
            <a:chExt cx="4572402" cy="2475708"/>
          </a:xfrm>
        </p:grpSpPr>
        <p:grpSp>
          <p:nvGrpSpPr>
            <p:cNvPr id="22" name="Group 21"/>
            <p:cNvGrpSpPr/>
            <p:nvPr/>
          </p:nvGrpSpPr>
          <p:grpSpPr>
            <a:xfrm>
              <a:off x="2624667" y="4242592"/>
              <a:ext cx="3886596" cy="2007396"/>
              <a:chOff x="2624667" y="4242592"/>
              <a:chExt cx="3886596" cy="2007396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2635806" y="5557748"/>
                <a:ext cx="975756" cy="69224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9" name="Grupp 28"/>
              <p:cNvGrpSpPr/>
              <p:nvPr/>
            </p:nvGrpSpPr>
            <p:grpSpPr>
              <a:xfrm>
                <a:off x="2624667" y="4242592"/>
                <a:ext cx="3886596" cy="2007395"/>
                <a:chOff x="2624667" y="4496592"/>
                <a:chExt cx="3886596" cy="2007395"/>
              </a:xfrm>
            </p:grpSpPr>
            <p:grpSp>
              <p:nvGrpSpPr>
                <p:cNvPr id="24" name="Grupp 23"/>
                <p:cNvGrpSpPr/>
                <p:nvPr/>
              </p:nvGrpSpPr>
              <p:grpSpPr>
                <a:xfrm>
                  <a:off x="2624667" y="4496592"/>
                  <a:ext cx="3886596" cy="2007395"/>
                  <a:chOff x="2624667" y="4496592"/>
                  <a:chExt cx="3886596" cy="2007395"/>
                </a:xfrm>
              </p:grpSpPr>
              <p:grpSp>
                <p:nvGrpSpPr>
                  <p:cNvPr id="13" name="Grupp 12"/>
                  <p:cNvGrpSpPr/>
                  <p:nvPr/>
                </p:nvGrpSpPr>
                <p:grpSpPr>
                  <a:xfrm>
                    <a:off x="2632736" y="4496592"/>
                    <a:ext cx="3878527" cy="2006601"/>
                    <a:chOff x="939006" y="4190206"/>
                    <a:chExt cx="2006600" cy="2008188"/>
                  </a:xfrm>
                </p:grpSpPr>
                <p:cxnSp>
                  <p:nvCxnSpPr>
                    <p:cNvPr id="9" name="Rak 8"/>
                    <p:cNvCxnSpPr/>
                    <p:nvPr/>
                  </p:nvCxnSpPr>
                  <p:spPr>
                    <a:xfrm rot="5400000">
                      <a:off x="-63500" y="5194300"/>
                      <a:ext cx="2006600" cy="1588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" name="Rak 9"/>
                    <p:cNvCxnSpPr/>
                    <p:nvPr/>
                  </p:nvCxnSpPr>
                  <p:spPr>
                    <a:xfrm>
                      <a:off x="939006" y="6196806"/>
                      <a:ext cx="2006600" cy="1588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" name="Rak 10"/>
                    <p:cNvCxnSpPr/>
                    <p:nvPr/>
                  </p:nvCxnSpPr>
                  <p:spPr>
                    <a:xfrm rot="5400000">
                      <a:off x="1941512" y="5192712"/>
                      <a:ext cx="2006600" cy="1588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5" name="Frihandsfigur 14"/>
                  <p:cNvSpPr/>
                  <p:nvPr/>
                </p:nvSpPr>
                <p:spPr>
                  <a:xfrm>
                    <a:off x="2624667" y="4690533"/>
                    <a:ext cx="3877733" cy="1323623"/>
                  </a:xfrm>
                  <a:custGeom>
                    <a:avLst/>
                    <a:gdLst>
                      <a:gd name="connsiteX0" fmla="*/ 0 w 3877733"/>
                      <a:gd name="connsiteY0" fmla="*/ 0 h 1323623"/>
                      <a:gd name="connsiteX1" fmla="*/ 643466 w 3877733"/>
                      <a:gd name="connsiteY1" fmla="*/ 965200 h 1323623"/>
                      <a:gd name="connsiteX2" fmla="*/ 1981200 w 3877733"/>
                      <a:gd name="connsiteY2" fmla="*/ 1303867 h 1323623"/>
                      <a:gd name="connsiteX3" fmla="*/ 3234266 w 3877733"/>
                      <a:gd name="connsiteY3" fmla="*/ 1083734 h 1323623"/>
                      <a:gd name="connsiteX4" fmla="*/ 3877733 w 3877733"/>
                      <a:gd name="connsiteY4" fmla="*/ 33867 h 13236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877733" h="1323623">
                        <a:moveTo>
                          <a:pt x="0" y="0"/>
                        </a:moveTo>
                        <a:cubicBezTo>
                          <a:pt x="156633" y="373944"/>
                          <a:pt x="313266" y="747889"/>
                          <a:pt x="643466" y="965200"/>
                        </a:cubicBezTo>
                        <a:cubicBezTo>
                          <a:pt x="973666" y="1182511"/>
                          <a:pt x="1549400" y="1284111"/>
                          <a:pt x="1981200" y="1303867"/>
                        </a:cubicBezTo>
                        <a:cubicBezTo>
                          <a:pt x="2413000" y="1323623"/>
                          <a:pt x="2918177" y="1295401"/>
                          <a:pt x="3234266" y="1083734"/>
                        </a:cubicBezTo>
                        <a:cubicBezTo>
                          <a:pt x="3550355" y="872067"/>
                          <a:pt x="3877733" y="33867"/>
                          <a:pt x="3877733" y="33867"/>
                        </a:cubicBezTo>
                      </a:path>
                    </a:pathLst>
                  </a:cu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sv-SE"/>
                  </a:p>
                </p:txBody>
              </p:sp>
              <p:cxnSp>
                <p:nvCxnSpPr>
                  <p:cNvPr id="17" name="Rak 16"/>
                  <p:cNvCxnSpPr/>
                  <p:nvPr/>
                </p:nvCxnSpPr>
                <p:spPr>
                  <a:xfrm>
                    <a:off x="2635806" y="5811748"/>
                    <a:ext cx="977344" cy="1588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Rak 18"/>
                  <p:cNvCxnSpPr/>
                  <p:nvPr/>
                </p:nvCxnSpPr>
                <p:spPr>
                  <a:xfrm rot="5400000" flipH="1" flipV="1">
                    <a:off x="3267031" y="6157868"/>
                    <a:ext cx="690651" cy="1588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5" name="textruta 24"/>
                <p:cNvSpPr txBox="1"/>
                <p:nvPr/>
              </p:nvSpPr>
              <p:spPr>
                <a:xfrm>
                  <a:off x="3611562" y="5142773"/>
                  <a:ext cx="990600" cy="4924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/>
                    <a:t>V</a:t>
                  </a:r>
                  <a:r>
                    <a:rPr lang="sv-SE" sz="2600" baseline="-25000" dirty="0" smtClean="0"/>
                    <a:t>1</a:t>
                  </a:r>
                  <a:endParaRPr lang="sv-SE" sz="2600" dirty="0"/>
                </a:p>
              </p:txBody>
            </p:sp>
            <p:cxnSp>
              <p:nvCxnSpPr>
                <p:cNvPr id="27" name="Rak pil 26"/>
                <p:cNvCxnSpPr/>
                <p:nvPr/>
              </p:nvCxnSpPr>
              <p:spPr>
                <a:xfrm rot="5400000">
                  <a:off x="3040388" y="5676695"/>
                  <a:ext cx="630116" cy="547158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aphicFrame>
          <p:nvGraphicFramePr>
            <p:cNvPr id="80900" name="Object 4"/>
            <p:cNvGraphicFramePr>
              <a:graphicFrameLocks noChangeAspect="1"/>
            </p:cNvGraphicFramePr>
            <p:nvPr/>
          </p:nvGraphicFramePr>
          <p:xfrm>
            <a:off x="1938861" y="4888773"/>
            <a:ext cx="562197" cy="8229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0975" name="Equation" r:id="rId7" imgW="304560" imgH="431640" progId="Equation.3">
                    <p:embed/>
                  </p:oleObj>
                </mc:Choice>
                <mc:Fallback>
                  <p:oleObj name="Equation" r:id="rId7" imgW="304560" imgH="431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38861" y="4888773"/>
                          <a:ext cx="562197" cy="8229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0901" name="Object 5"/>
            <p:cNvGraphicFramePr>
              <a:graphicFrameLocks noChangeAspect="1"/>
            </p:cNvGraphicFramePr>
            <p:nvPr/>
          </p:nvGraphicFramePr>
          <p:xfrm>
            <a:off x="4319588" y="6413500"/>
            <a:ext cx="314325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0976" name="Equation" r:id="rId9" imgW="177480" imgH="164880" progId="Equation.3">
                    <p:embed/>
                  </p:oleObj>
                </mc:Choice>
                <mc:Fallback>
                  <p:oleObj name="Equation" r:id="rId9" imgW="177480" imgH="1648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19588" y="6413500"/>
                          <a:ext cx="314325" cy="304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24</a:t>
            </a:fld>
            <a:endParaRPr lang="sv-SE"/>
          </a:p>
        </p:txBody>
      </p:sp>
      <p:graphicFrame>
        <p:nvGraphicFramePr>
          <p:cNvPr id="28" name="Object 5"/>
          <p:cNvGraphicFramePr>
            <a:graphicFrameLocks noChangeAspect="1"/>
          </p:cNvGraphicFramePr>
          <p:nvPr/>
        </p:nvGraphicFramePr>
        <p:xfrm>
          <a:off x="3432175" y="6303963"/>
          <a:ext cx="358775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7" name="Equation" r:id="rId11" imgW="203040" imgH="215640" progId="Equation.3">
                  <p:embed/>
                </p:oleObj>
              </mc:Choice>
              <mc:Fallback>
                <p:oleObj name="Equation" r:id="rId11" imgW="203040" imgH="215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175" y="6303963"/>
                        <a:ext cx="358775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939800" y="1473206"/>
            <a:ext cx="172515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Reactor 2:</a:t>
            </a:r>
          </a:p>
        </p:txBody>
      </p:sp>
      <p:graphicFrame>
        <p:nvGraphicFramePr>
          <p:cNvPr id="80899" name="Object 9"/>
          <p:cNvGraphicFramePr>
            <a:graphicFrameLocks noChangeAspect="1"/>
          </p:cNvGraphicFramePr>
          <p:nvPr/>
        </p:nvGraphicFramePr>
        <p:xfrm>
          <a:off x="909638" y="2085975"/>
          <a:ext cx="2206625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7" name="Equation" r:id="rId3" imgW="901440" imgH="495000" progId="Equation.3">
                  <p:embed/>
                </p:oleObj>
              </mc:Choice>
              <mc:Fallback>
                <p:oleObj name="Equation" r:id="rId3" imgW="901440" imgH="495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638" y="2085975"/>
                        <a:ext cx="2206625" cy="1254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" name="Group 31"/>
          <p:cNvGrpSpPr/>
          <p:nvPr/>
        </p:nvGrpSpPr>
        <p:grpSpPr>
          <a:xfrm>
            <a:off x="1976961" y="3807529"/>
            <a:ext cx="4570443" cy="2694871"/>
            <a:chOff x="1976961" y="3807529"/>
            <a:chExt cx="4570443" cy="2694871"/>
          </a:xfrm>
        </p:grpSpPr>
        <p:grpSp>
          <p:nvGrpSpPr>
            <p:cNvPr id="29" name="Group 28"/>
            <p:cNvGrpSpPr/>
            <p:nvPr/>
          </p:nvGrpSpPr>
          <p:grpSpPr>
            <a:xfrm>
              <a:off x="2635806" y="3807529"/>
              <a:ext cx="3911598" cy="2007395"/>
              <a:chOff x="2624667" y="4496592"/>
              <a:chExt cx="3911598" cy="2007395"/>
            </a:xfrm>
          </p:grpSpPr>
          <p:sp>
            <p:nvSpPr>
              <p:cNvPr id="23" name="Freeform 22"/>
              <p:cNvSpPr/>
              <p:nvPr/>
            </p:nvSpPr>
            <p:spPr>
              <a:xfrm>
                <a:off x="3467100" y="5748866"/>
                <a:ext cx="2370667" cy="702733"/>
              </a:xfrm>
              <a:custGeom>
                <a:avLst/>
                <a:gdLst>
                  <a:gd name="connsiteX0" fmla="*/ 114300 w 2410883"/>
                  <a:gd name="connsiteY0" fmla="*/ 80433 h 704850"/>
                  <a:gd name="connsiteX1" fmla="*/ 660400 w 2410883"/>
                  <a:gd name="connsiteY1" fmla="*/ 220133 h 704850"/>
                  <a:gd name="connsiteX2" fmla="*/ 1079500 w 2410883"/>
                  <a:gd name="connsiteY2" fmla="*/ 270933 h 704850"/>
                  <a:gd name="connsiteX3" fmla="*/ 1866900 w 2410883"/>
                  <a:gd name="connsiteY3" fmla="*/ 245533 h 704850"/>
                  <a:gd name="connsiteX4" fmla="*/ 2324100 w 2410883"/>
                  <a:gd name="connsiteY4" fmla="*/ 80433 h 704850"/>
                  <a:gd name="connsiteX5" fmla="*/ 1346200 w 2410883"/>
                  <a:gd name="connsiteY5" fmla="*/ 702733 h 704850"/>
                  <a:gd name="connsiteX6" fmla="*/ 114300 w 2410883"/>
                  <a:gd name="connsiteY6" fmla="*/ 80433 h 704850"/>
                  <a:gd name="connsiteX0" fmla="*/ 114300 w 2353733"/>
                  <a:gd name="connsiteY0" fmla="*/ 80433 h 751416"/>
                  <a:gd name="connsiteX1" fmla="*/ 660400 w 2353733"/>
                  <a:gd name="connsiteY1" fmla="*/ 220133 h 751416"/>
                  <a:gd name="connsiteX2" fmla="*/ 1079500 w 2353733"/>
                  <a:gd name="connsiteY2" fmla="*/ 270933 h 751416"/>
                  <a:gd name="connsiteX3" fmla="*/ 1866900 w 2353733"/>
                  <a:gd name="connsiteY3" fmla="*/ 245533 h 751416"/>
                  <a:gd name="connsiteX4" fmla="*/ 2324100 w 2353733"/>
                  <a:gd name="connsiteY4" fmla="*/ 80433 h 751416"/>
                  <a:gd name="connsiteX5" fmla="*/ 2044700 w 2353733"/>
                  <a:gd name="connsiteY5" fmla="*/ 372533 h 751416"/>
                  <a:gd name="connsiteX6" fmla="*/ 1346200 w 2353733"/>
                  <a:gd name="connsiteY6" fmla="*/ 702733 h 751416"/>
                  <a:gd name="connsiteX7" fmla="*/ 114300 w 2353733"/>
                  <a:gd name="connsiteY7" fmla="*/ 80433 h 751416"/>
                  <a:gd name="connsiteX0" fmla="*/ 114300 w 2370667"/>
                  <a:gd name="connsiteY0" fmla="*/ 80433 h 785408"/>
                  <a:gd name="connsiteX1" fmla="*/ 660400 w 2370667"/>
                  <a:gd name="connsiteY1" fmla="*/ 220133 h 785408"/>
                  <a:gd name="connsiteX2" fmla="*/ 1079500 w 2370667"/>
                  <a:gd name="connsiteY2" fmla="*/ 270933 h 785408"/>
                  <a:gd name="connsiteX3" fmla="*/ 1866900 w 2370667"/>
                  <a:gd name="connsiteY3" fmla="*/ 245533 h 785408"/>
                  <a:gd name="connsiteX4" fmla="*/ 2324100 w 2370667"/>
                  <a:gd name="connsiteY4" fmla="*/ 80433 h 785408"/>
                  <a:gd name="connsiteX5" fmla="*/ 2146300 w 2370667"/>
                  <a:gd name="connsiteY5" fmla="*/ 576484 h 785408"/>
                  <a:gd name="connsiteX6" fmla="*/ 1346200 w 2370667"/>
                  <a:gd name="connsiteY6" fmla="*/ 702733 h 785408"/>
                  <a:gd name="connsiteX7" fmla="*/ 114300 w 2370667"/>
                  <a:gd name="connsiteY7" fmla="*/ 80433 h 785408"/>
                  <a:gd name="connsiteX0" fmla="*/ 114300 w 2370667"/>
                  <a:gd name="connsiteY0" fmla="*/ 80433 h 736725"/>
                  <a:gd name="connsiteX1" fmla="*/ 660400 w 2370667"/>
                  <a:gd name="connsiteY1" fmla="*/ 220133 h 736725"/>
                  <a:gd name="connsiteX2" fmla="*/ 1079500 w 2370667"/>
                  <a:gd name="connsiteY2" fmla="*/ 270933 h 736725"/>
                  <a:gd name="connsiteX3" fmla="*/ 1866900 w 2370667"/>
                  <a:gd name="connsiteY3" fmla="*/ 245533 h 736725"/>
                  <a:gd name="connsiteX4" fmla="*/ 2324100 w 2370667"/>
                  <a:gd name="connsiteY4" fmla="*/ 80433 h 736725"/>
                  <a:gd name="connsiteX5" fmla="*/ 2146300 w 2370667"/>
                  <a:gd name="connsiteY5" fmla="*/ 576484 h 736725"/>
                  <a:gd name="connsiteX6" fmla="*/ 1346200 w 2370667"/>
                  <a:gd name="connsiteY6" fmla="*/ 702733 h 736725"/>
                  <a:gd name="connsiteX7" fmla="*/ 596900 w 2370667"/>
                  <a:gd name="connsiteY7" fmla="*/ 372533 h 736725"/>
                  <a:gd name="connsiteX8" fmla="*/ 114300 w 2370667"/>
                  <a:gd name="connsiteY8" fmla="*/ 80433 h 736725"/>
                  <a:gd name="connsiteX0" fmla="*/ 114300 w 2370667"/>
                  <a:gd name="connsiteY0" fmla="*/ 80433 h 754599"/>
                  <a:gd name="connsiteX1" fmla="*/ 660400 w 2370667"/>
                  <a:gd name="connsiteY1" fmla="*/ 220133 h 754599"/>
                  <a:gd name="connsiteX2" fmla="*/ 1079500 w 2370667"/>
                  <a:gd name="connsiteY2" fmla="*/ 270933 h 754599"/>
                  <a:gd name="connsiteX3" fmla="*/ 1866900 w 2370667"/>
                  <a:gd name="connsiteY3" fmla="*/ 245533 h 754599"/>
                  <a:gd name="connsiteX4" fmla="*/ 2324100 w 2370667"/>
                  <a:gd name="connsiteY4" fmla="*/ 80433 h 754599"/>
                  <a:gd name="connsiteX5" fmla="*/ 2146300 w 2370667"/>
                  <a:gd name="connsiteY5" fmla="*/ 576484 h 754599"/>
                  <a:gd name="connsiteX6" fmla="*/ 1346200 w 2370667"/>
                  <a:gd name="connsiteY6" fmla="*/ 702733 h 754599"/>
                  <a:gd name="connsiteX7" fmla="*/ 402167 w 2370667"/>
                  <a:gd name="connsiteY7" fmla="*/ 265290 h 754599"/>
                  <a:gd name="connsiteX8" fmla="*/ 114300 w 2370667"/>
                  <a:gd name="connsiteY8" fmla="*/ 80433 h 754599"/>
                  <a:gd name="connsiteX0" fmla="*/ 114300 w 2370667"/>
                  <a:gd name="connsiteY0" fmla="*/ 80433 h 754599"/>
                  <a:gd name="connsiteX1" fmla="*/ 660400 w 2370667"/>
                  <a:gd name="connsiteY1" fmla="*/ 220133 h 754599"/>
                  <a:gd name="connsiteX2" fmla="*/ 1079500 w 2370667"/>
                  <a:gd name="connsiteY2" fmla="*/ 270933 h 754599"/>
                  <a:gd name="connsiteX3" fmla="*/ 1866900 w 2370667"/>
                  <a:gd name="connsiteY3" fmla="*/ 245533 h 754599"/>
                  <a:gd name="connsiteX4" fmla="*/ 2324100 w 2370667"/>
                  <a:gd name="connsiteY4" fmla="*/ 80433 h 754599"/>
                  <a:gd name="connsiteX5" fmla="*/ 2146300 w 2370667"/>
                  <a:gd name="connsiteY5" fmla="*/ 576484 h 754599"/>
                  <a:gd name="connsiteX6" fmla="*/ 1346200 w 2370667"/>
                  <a:gd name="connsiteY6" fmla="*/ 702733 h 754599"/>
                  <a:gd name="connsiteX7" fmla="*/ 402167 w 2370667"/>
                  <a:gd name="connsiteY7" fmla="*/ 265290 h 754599"/>
                  <a:gd name="connsiteX8" fmla="*/ 114300 w 2370667"/>
                  <a:gd name="connsiteY8" fmla="*/ 80433 h 754599"/>
                  <a:gd name="connsiteX0" fmla="*/ 114300 w 2370667"/>
                  <a:gd name="connsiteY0" fmla="*/ 80433 h 933451"/>
                  <a:gd name="connsiteX1" fmla="*/ 660400 w 2370667"/>
                  <a:gd name="connsiteY1" fmla="*/ 220133 h 933451"/>
                  <a:gd name="connsiteX2" fmla="*/ 1079500 w 2370667"/>
                  <a:gd name="connsiteY2" fmla="*/ 270933 h 933451"/>
                  <a:gd name="connsiteX3" fmla="*/ 1866900 w 2370667"/>
                  <a:gd name="connsiteY3" fmla="*/ 245533 h 933451"/>
                  <a:gd name="connsiteX4" fmla="*/ 2324100 w 2370667"/>
                  <a:gd name="connsiteY4" fmla="*/ 80433 h 933451"/>
                  <a:gd name="connsiteX5" fmla="*/ 2146300 w 2370667"/>
                  <a:gd name="connsiteY5" fmla="*/ 576484 h 933451"/>
                  <a:gd name="connsiteX6" fmla="*/ 1346200 w 2370667"/>
                  <a:gd name="connsiteY6" fmla="*/ 702733 h 933451"/>
                  <a:gd name="connsiteX7" fmla="*/ 402167 w 2370667"/>
                  <a:gd name="connsiteY7" fmla="*/ 265290 h 933451"/>
                  <a:gd name="connsiteX8" fmla="*/ 114300 w 2370667"/>
                  <a:gd name="connsiteY8" fmla="*/ 80433 h 933451"/>
                  <a:gd name="connsiteX0" fmla="*/ 114300 w 2370667"/>
                  <a:gd name="connsiteY0" fmla="*/ 80433 h 730375"/>
                  <a:gd name="connsiteX1" fmla="*/ 660400 w 2370667"/>
                  <a:gd name="connsiteY1" fmla="*/ 220133 h 730375"/>
                  <a:gd name="connsiteX2" fmla="*/ 1079500 w 2370667"/>
                  <a:gd name="connsiteY2" fmla="*/ 270933 h 730375"/>
                  <a:gd name="connsiteX3" fmla="*/ 1866900 w 2370667"/>
                  <a:gd name="connsiteY3" fmla="*/ 245533 h 730375"/>
                  <a:gd name="connsiteX4" fmla="*/ 2324100 w 2370667"/>
                  <a:gd name="connsiteY4" fmla="*/ 80433 h 730375"/>
                  <a:gd name="connsiteX5" fmla="*/ 2146300 w 2370667"/>
                  <a:gd name="connsiteY5" fmla="*/ 576484 h 730375"/>
                  <a:gd name="connsiteX6" fmla="*/ 1346200 w 2370667"/>
                  <a:gd name="connsiteY6" fmla="*/ 702733 h 730375"/>
                  <a:gd name="connsiteX7" fmla="*/ 381000 w 2370667"/>
                  <a:gd name="connsiteY7" fmla="*/ 410634 h 730375"/>
                  <a:gd name="connsiteX8" fmla="*/ 402167 w 2370667"/>
                  <a:gd name="connsiteY8" fmla="*/ 265290 h 730375"/>
                  <a:gd name="connsiteX9" fmla="*/ 114300 w 2370667"/>
                  <a:gd name="connsiteY9" fmla="*/ 80433 h 730375"/>
                  <a:gd name="connsiteX0" fmla="*/ 125588 w 2381955"/>
                  <a:gd name="connsiteY0" fmla="*/ 80433 h 702733"/>
                  <a:gd name="connsiteX1" fmla="*/ 671688 w 2381955"/>
                  <a:gd name="connsiteY1" fmla="*/ 220133 h 702733"/>
                  <a:gd name="connsiteX2" fmla="*/ 1090788 w 2381955"/>
                  <a:gd name="connsiteY2" fmla="*/ 270933 h 702733"/>
                  <a:gd name="connsiteX3" fmla="*/ 1878188 w 2381955"/>
                  <a:gd name="connsiteY3" fmla="*/ 245533 h 702733"/>
                  <a:gd name="connsiteX4" fmla="*/ 2335388 w 2381955"/>
                  <a:gd name="connsiteY4" fmla="*/ 80433 h 702733"/>
                  <a:gd name="connsiteX5" fmla="*/ 2157588 w 2381955"/>
                  <a:gd name="connsiteY5" fmla="*/ 576484 h 702733"/>
                  <a:gd name="connsiteX6" fmla="*/ 1357488 w 2381955"/>
                  <a:gd name="connsiteY6" fmla="*/ 702733 h 702733"/>
                  <a:gd name="connsiteX7" fmla="*/ 157339 w 2381955"/>
                  <a:gd name="connsiteY7" fmla="*/ 576485 h 702733"/>
                  <a:gd name="connsiteX8" fmla="*/ 413455 w 2381955"/>
                  <a:gd name="connsiteY8" fmla="*/ 265290 h 702733"/>
                  <a:gd name="connsiteX9" fmla="*/ 125588 w 2381955"/>
                  <a:gd name="connsiteY9" fmla="*/ 80433 h 702733"/>
                  <a:gd name="connsiteX0" fmla="*/ 173566 w 2429933"/>
                  <a:gd name="connsiteY0" fmla="*/ 80433 h 702733"/>
                  <a:gd name="connsiteX1" fmla="*/ 719666 w 2429933"/>
                  <a:gd name="connsiteY1" fmla="*/ 220133 h 702733"/>
                  <a:gd name="connsiteX2" fmla="*/ 1138766 w 2429933"/>
                  <a:gd name="connsiteY2" fmla="*/ 270933 h 702733"/>
                  <a:gd name="connsiteX3" fmla="*/ 1926166 w 2429933"/>
                  <a:gd name="connsiteY3" fmla="*/ 245533 h 702733"/>
                  <a:gd name="connsiteX4" fmla="*/ 2383366 w 2429933"/>
                  <a:gd name="connsiteY4" fmla="*/ 80433 h 702733"/>
                  <a:gd name="connsiteX5" fmla="*/ 2205566 w 2429933"/>
                  <a:gd name="connsiteY5" fmla="*/ 576484 h 702733"/>
                  <a:gd name="connsiteX6" fmla="*/ 1405466 w 2429933"/>
                  <a:gd name="connsiteY6" fmla="*/ 702733 h 702733"/>
                  <a:gd name="connsiteX7" fmla="*/ 205317 w 2429933"/>
                  <a:gd name="connsiteY7" fmla="*/ 576485 h 702733"/>
                  <a:gd name="connsiteX8" fmla="*/ 205317 w 2429933"/>
                  <a:gd name="connsiteY8" fmla="*/ 265290 h 702733"/>
                  <a:gd name="connsiteX9" fmla="*/ 173566 w 2429933"/>
                  <a:gd name="connsiteY9" fmla="*/ 80433 h 702733"/>
                  <a:gd name="connsiteX0" fmla="*/ 125588 w 2381955"/>
                  <a:gd name="connsiteY0" fmla="*/ 80433 h 702733"/>
                  <a:gd name="connsiteX1" fmla="*/ 671688 w 2381955"/>
                  <a:gd name="connsiteY1" fmla="*/ 220133 h 702733"/>
                  <a:gd name="connsiteX2" fmla="*/ 1090788 w 2381955"/>
                  <a:gd name="connsiteY2" fmla="*/ 270933 h 702733"/>
                  <a:gd name="connsiteX3" fmla="*/ 1878188 w 2381955"/>
                  <a:gd name="connsiteY3" fmla="*/ 245533 h 702733"/>
                  <a:gd name="connsiteX4" fmla="*/ 2335388 w 2381955"/>
                  <a:gd name="connsiteY4" fmla="*/ 80433 h 702733"/>
                  <a:gd name="connsiteX5" fmla="*/ 2157588 w 2381955"/>
                  <a:gd name="connsiteY5" fmla="*/ 576484 h 702733"/>
                  <a:gd name="connsiteX6" fmla="*/ 1357488 w 2381955"/>
                  <a:gd name="connsiteY6" fmla="*/ 702733 h 702733"/>
                  <a:gd name="connsiteX7" fmla="*/ 157339 w 2381955"/>
                  <a:gd name="connsiteY7" fmla="*/ 576485 h 702733"/>
                  <a:gd name="connsiteX8" fmla="*/ 413455 w 2381955"/>
                  <a:gd name="connsiteY8" fmla="*/ 265290 h 702733"/>
                  <a:gd name="connsiteX9" fmla="*/ 125588 w 2381955"/>
                  <a:gd name="connsiteY9" fmla="*/ 80433 h 702733"/>
                  <a:gd name="connsiteX0" fmla="*/ 114300 w 2370667"/>
                  <a:gd name="connsiteY0" fmla="*/ 80433 h 702733"/>
                  <a:gd name="connsiteX1" fmla="*/ 660400 w 2370667"/>
                  <a:gd name="connsiteY1" fmla="*/ 220133 h 702733"/>
                  <a:gd name="connsiteX2" fmla="*/ 1079500 w 2370667"/>
                  <a:gd name="connsiteY2" fmla="*/ 270933 h 702733"/>
                  <a:gd name="connsiteX3" fmla="*/ 1866900 w 2370667"/>
                  <a:gd name="connsiteY3" fmla="*/ 245533 h 702733"/>
                  <a:gd name="connsiteX4" fmla="*/ 2324100 w 2370667"/>
                  <a:gd name="connsiteY4" fmla="*/ 80433 h 702733"/>
                  <a:gd name="connsiteX5" fmla="*/ 2146300 w 2370667"/>
                  <a:gd name="connsiteY5" fmla="*/ 576484 h 702733"/>
                  <a:gd name="connsiteX6" fmla="*/ 1346200 w 2370667"/>
                  <a:gd name="connsiteY6" fmla="*/ 702733 h 702733"/>
                  <a:gd name="connsiteX7" fmla="*/ 402167 w 2370667"/>
                  <a:gd name="connsiteY7" fmla="*/ 576485 h 702733"/>
                  <a:gd name="connsiteX8" fmla="*/ 402167 w 2370667"/>
                  <a:gd name="connsiteY8" fmla="*/ 265290 h 702733"/>
                  <a:gd name="connsiteX9" fmla="*/ 114300 w 2370667"/>
                  <a:gd name="connsiteY9" fmla="*/ 80433 h 702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370667" h="702733">
                    <a:moveTo>
                      <a:pt x="114300" y="80433"/>
                    </a:moveTo>
                    <a:cubicBezTo>
                      <a:pt x="0" y="0"/>
                      <a:pt x="499533" y="188383"/>
                      <a:pt x="660400" y="220133"/>
                    </a:cubicBezTo>
                    <a:cubicBezTo>
                      <a:pt x="821267" y="251883"/>
                      <a:pt x="878417" y="266700"/>
                      <a:pt x="1079500" y="270933"/>
                    </a:cubicBezTo>
                    <a:cubicBezTo>
                      <a:pt x="1280583" y="275166"/>
                      <a:pt x="1659467" y="277283"/>
                      <a:pt x="1866900" y="245533"/>
                    </a:cubicBezTo>
                    <a:cubicBezTo>
                      <a:pt x="2074333" y="213783"/>
                      <a:pt x="2277533" y="25275"/>
                      <a:pt x="2324100" y="80433"/>
                    </a:cubicBezTo>
                    <a:cubicBezTo>
                      <a:pt x="2370667" y="135591"/>
                      <a:pt x="2309283" y="472767"/>
                      <a:pt x="2146300" y="576484"/>
                    </a:cubicBezTo>
                    <a:cubicBezTo>
                      <a:pt x="1983317" y="680201"/>
                      <a:pt x="1636889" y="702733"/>
                      <a:pt x="1346200" y="702733"/>
                    </a:cubicBezTo>
                    <a:cubicBezTo>
                      <a:pt x="1055511" y="702733"/>
                      <a:pt x="559506" y="649392"/>
                      <a:pt x="402167" y="576485"/>
                    </a:cubicBezTo>
                    <a:cubicBezTo>
                      <a:pt x="244828" y="503578"/>
                      <a:pt x="446617" y="320323"/>
                      <a:pt x="402167" y="265290"/>
                    </a:cubicBezTo>
                    <a:cubicBezTo>
                      <a:pt x="196850" y="161573"/>
                      <a:pt x="103717" y="105833"/>
                      <a:pt x="114300" y="80433"/>
                    </a:cubicBezTo>
                    <a:close/>
                  </a:path>
                </a:pathLst>
              </a:custGeom>
              <a:solidFill>
                <a:srgbClr val="FF00FF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3613150" y="6014156"/>
                <a:ext cx="2161117" cy="487450"/>
              </a:xfrm>
              <a:prstGeom prst="rect">
                <a:avLst/>
              </a:prstGeom>
              <a:solidFill>
                <a:srgbClr val="FF00FF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FF"/>
                  </a:solidFill>
                </a:endParaRPr>
              </a:p>
            </p:txBody>
          </p:sp>
          <p:grpSp>
            <p:nvGrpSpPr>
              <p:cNvPr id="20" name="Grupp 19"/>
              <p:cNvGrpSpPr/>
              <p:nvPr/>
            </p:nvGrpSpPr>
            <p:grpSpPr>
              <a:xfrm>
                <a:off x="2624667" y="4496592"/>
                <a:ext cx="3911598" cy="2007395"/>
                <a:chOff x="2624667" y="4496592"/>
                <a:chExt cx="3911598" cy="2007395"/>
              </a:xfrm>
            </p:grpSpPr>
            <p:grpSp>
              <p:nvGrpSpPr>
                <p:cNvPr id="22" name="Grupp 21"/>
                <p:cNvGrpSpPr/>
                <p:nvPr/>
              </p:nvGrpSpPr>
              <p:grpSpPr>
                <a:xfrm>
                  <a:off x="2632736" y="4496592"/>
                  <a:ext cx="3903529" cy="2007395"/>
                  <a:chOff x="2632736" y="4496592"/>
                  <a:chExt cx="3903529" cy="2007395"/>
                </a:xfrm>
              </p:grpSpPr>
              <p:grpSp>
                <p:nvGrpSpPr>
                  <p:cNvPr id="2" name="Grupp 28"/>
                  <p:cNvGrpSpPr/>
                  <p:nvPr/>
                </p:nvGrpSpPr>
                <p:grpSpPr>
                  <a:xfrm>
                    <a:off x="2632736" y="4496592"/>
                    <a:ext cx="3903529" cy="2007395"/>
                    <a:chOff x="2632736" y="4496592"/>
                    <a:chExt cx="3903529" cy="2007395"/>
                  </a:xfrm>
                </p:grpSpPr>
                <p:grpSp>
                  <p:nvGrpSpPr>
                    <p:cNvPr id="3" name="Grupp 23"/>
                    <p:cNvGrpSpPr/>
                    <p:nvPr/>
                  </p:nvGrpSpPr>
                  <p:grpSpPr>
                    <a:xfrm>
                      <a:off x="2632736" y="4496592"/>
                      <a:ext cx="3903529" cy="2007395"/>
                      <a:chOff x="2632736" y="4496592"/>
                      <a:chExt cx="3903529" cy="2007395"/>
                    </a:xfrm>
                  </p:grpSpPr>
                  <p:grpSp>
                    <p:nvGrpSpPr>
                      <p:cNvPr id="6" name="Grupp 12"/>
                      <p:cNvGrpSpPr/>
                      <p:nvPr/>
                    </p:nvGrpSpPr>
                    <p:grpSpPr>
                      <a:xfrm>
                        <a:off x="2632736" y="4496592"/>
                        <a:ext cx="3878527" cy="2006601"/>
                        <a:chOff x="939006" y="4190206"/>
                        <a:chExt cx="2006600" cy="2008188"/>
                      </a:xfrm>
                    </p:grpSpPr>
                    <p:cxnSp>
                      <p:nvCxnSpPr>
                        <p:cNvPr id="9" name="Rak 8"/>
                        <p:cNvCxnSpPr/>
                        <p:nvPr/>
                      </p:nvCxnSpPr>
                      <p:spPr>
                        <a:xfrm rot="5400000">
                          <a:off x="-63500" y="5194300"/>
                          <a:ext cx="2006600" cy="1588"/>
                        </a:xfrm>
                        <a:prstGeom prst="line">
                          <a:avLst/>
                        </a:pr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0" name="Rak 9"/>
                        <p:cNvCxnSpPr/>
                        <p:nvPr/>
                      </p:nvCxnSpPr>
                      <p:spPr>
                        <a:xfrm>
                          <a:off x="939006" y="6196806"/>
                          <a:ext cx="2006600" cy="1588"/>
                        </a:xfrm>
                        <a:prstGeom prst="line">
                          <a:avLst/>
                        </a:pr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" name="Rak 10"/>
                        <p:cNvCxnSpPr/>
                        <p:nvPr/>
                      </p:nvCxnSpPr>
                      <p:spPr>
                        <a:xfrm rot="5400000">
                          <a:off x="1941512" y="5192712"/>
                          <a:ext cx="2006600" cy="1588"/>
                        </a:xfrm>
                        <a:prstGeom prst="line">
                          <a:avLst/>
                        </a:pr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15" name="Frihandsfigur 14"/>
                      <p:cNvSpPr/>
                      <p:nvPr/>
                    </p:nvSpPr>
                    <p:spPr>
                      <a:xfrm>
                        <a:off x="2658532" y="4696173"/>
                        <a:ext cx="3877733" cy="1323623"/>
                      </a:xfrm>
                      <a:custGeom>
                        <a:avLst/>
                        <a:gdLst>
                          <a:gd name="connsiteX0" fmla="*/ 0 w 3877733"/>
                          <a:gd name="connsiteY0" fmla="*/ 0 h 1323623"/>
                          <a:gd name="connsiteX1" fmla="*/ 643466 w 3877733"/>
                          <a:gd name="connsiteY1" fmla="*/ 965200 h 1323623"/>
                          <a:gd name="connsiteX2" fmla="*/ 1981200 w 3877733"/>
                          <a:gd name="connsiteY2" fmla="*/ 1303867 h 1323623"/>
                          <a:gd name="connsiteX3" fmla="*/ 3234266 w 3877733"/>
                          <a:gd name="connsiteY3" fmla="*/ 1083734 h 1323623"/>
                          <a:gd name="connsiteX4" fmla="*/ 3877733 w 3877733"/>
                          <a:gd name="connsiteY4" fmla="*/ 33867 h 1323623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3877733" h="1323623">
                            <a:moveTo>
                              <a:pt x="0" y="0"/>
                            </a:moveTo>
                            <a:cubicBezTo>
                              <a:pt x="156633" y="373944"/>
                              <a:pt x="313266" y="747889"/>
                              <a:pt x="643466" y="965200"/>
                            </a:cubicBezTo>
                            <a:cubicBezTo>
                              <a:pt x="973666" y="1182511"/>
                              <a:pt x="1549400" y="1284111"/>
                              <a:pt x="1981200" y="1303867"/>
                            </a:cubicBezTo>
                            <a:cubicBezTo>
                              <a:pt x="2413000" y="1323623"/>
                              <a:pt x="2918177" y="1295401"/>
                              <a:pt x="3234266" y="1083734"/>
                            </a:cubicBezTo>
                            <a:cubicBezTo>
                              <a:pt x="3550355" y="872067"/>
                              <a:pt x="3877733" y="33867"/>
                              <a:pt x="3877733" y="33867"/>
                            </a:cubicBezTo>
                          </a:path>
                        </a:pathLst>
                      </a:custGeom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sv-SE"/>
                      </a:p>
                    </p:txBody>
                  </p:sp>
                  <p:cxnSp>
                    <p:nvCxnSpPr>
                      <p:cNvPr id="19" name="Rak 18"/>
                      <p:cNvCxnSpPr/>
                      <p:nvPr/>
                    </p:nvCxnSpPr>
                    <p:spPr>
                      <a:xfrm rot="5400000" flipH="1" flipV="1">
                        <a:off x="3267031" y="6157868"/>
                        <a:ext cx="690651" cy="1588"/>
                      </a:xfrm>
                      <a:prstGeom prst="line">
                        <a:avLst/>
                      </a:prstGeom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25" name="textruta 24"/>
                    <p:cNvSpPr txBox="1"/>
                    <p:nvPr/>
                  </p:nvSpPr>
                  <p:spPr>
                    <a:xfrm>
                      <a:off x="3869267" y="5029006"/>
                      <a:ext cx="990600" cy="49244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sv-SE" sz="2600" dirty="0" smtClean="0"/>
                        <a:t>V</a:t>
                      </a:r>
                      <a:r>
                        <a:rPr lang="sv-SE" sz="2600" baseline="-25000" dirty="0" smtClean="0"/>
                        <a:t>2</a:t>
                      </a:r>
                      <a:endParaRPr lang="sv-SE" sz="2600" dirty="0"/>
                    </a:p>
                  </p:txBody>
                </p:sp>
                <p:cxnSp>
                  <p:nvCxnSpPr>
                    <p:cNvPr id="27" name="Rak pil 26"/>
                    <p:cNvCxnSpPr/>
                    <p:nvPr/>
                  </p:nvCxnSpPr>
                  <p:spPr>
                    <a:xfrm rot="16200000" flipH="1">
                      <a:off x="3949915" y="5859900"/>
                      <a:ext cx="719236" cy="211666"/>
                    </a:xfrm>
                    <a:prstGeom prst="straightConnector1">
                      <a:avLst/>
                    </a:prstGeom>
                    <a:ln>
                      <a:solidFill>
                        <a:srgbClr val="000000"/>
                      </a:solidFill>
                      <a:tailEnd type="arrow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8" name="Rak 17"/>
                  <p:cNvCxnSpPr/>
                  <p:nvPr/>
                </p:nvCxnSpPr>
                <p:spPr>
                  <a:xfrm rot="5400000" flipH="1" flipV="1">
                    <a:off x="5429737" y="6157868"/>
                    <a:ext cx="690651" cy="1588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" name="Rak 16"/>
                <p:cNvCxnSpPr/>
                <p:nvPr/>
              </p:nvCxnSpPr>
              <p:spPr>
                <a:xfrm>
                  <a:off x="2624667" y="5813336"/>
                  <a:ext cx="986895" cy="1588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4" name="Isosceles Triangle 23"/>
              <p:cNvSpPr/>
              <p:nvPr/>
            </p:nvSpPr>
            <p:spPr>
              <a:xfrm flipH="1">
                <a:off x="3613150" y="5814924"/>
                <a:ext cx="984249" cy="686682"/>
              </a:xfrm>
              <a:prstGeom prst="triangle">
                <a:avLst>
                  <a:gd name="adj" fmla="val 10000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aphicFrame>
          <p:nvGraphicFramePr>
            <p:cNvPr id="30" name="Object 4"/>
            <p:cNvGraphicFramePr>
              <a:graphicFrameLocks noChangeAspect="1"/>
            </p:cNvGraphicFramePr>
            <p:nvPr/>
          </p:nvGraphicFramePr>
          <p:xfrm>
            <a:off x="1976961" y="4482373"/>
            <a:ext cx="562197" cy="8229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98" name="Equation" r:id="rId5" imgW="304560" imgH="431640" progId="Equation.3">
                    <p:embed/>
                  </p:oleObj>
                </mc:Choice>
                <mc:Fallback>
                  <p:oleObj name="Equation" r:id="rId5" imgW="304560" imgH="43164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76961" y="4482373"/>
                          <a:ext cx="562197" cy="8229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5"/>
            <p:cNvGraphicFramePr>
              <a:graphicFrameLocks noChangeAspect="1"/>
            </p:cNvGraphicFramePr>
            <p:nvPr/>
          </p:nvGraphicFramePr>
          <p:xfrm>
            <a:off x="4497388" y="6197600"/>
            <a:ext cx="314325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99" name="Equation" r:id="rId7" imgW="177480" imgH="164880" progId="Equation.3">
                    <p:embed/>
                  </p:oleObj>
                </mc:Choice>
                <mc:Fallback>
                  <p:oleObj name="Equation" r:id="rId7" imgW="177480" imgH="16488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97388" y="6197600"/>
                          <a:ext cx="314325" cy="304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25</a:t>
            </a:fld>
            <a:endParaRPr lang="sv-SE"/>
          </a:p>
        </p:txBody>
      </p:sp>
      <p:graphicFrame>
        <p:nvGraphicFramePr>
          <p:cNvPr id="33" name="Object 5"/>
          <p:cNvGraphicFramePr>
            <a:graphicFrameLocks noChangeAspect="1"/>
          </p:cNvGraphicFramePr>
          <p:nvPr/>
        </p:nvGraphicFramePr>
        <p:xfrm>
          <a:off x="3421063" y="5897563"/>
          <a:ext cx="358775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0" name="Equation" r:id="rId9" imgW="203040" imgH="215640" progId="Equation.3">
                  <p:embed/>
                </p:oleObj>
              </mc:Choice>
              <mc:Fallback>
                <p:oleObj name="Equation" r:id="rId9" imgW="203040" imgH="215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063" y="5897563"/>
                        <a:ext cx="358775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5"/>
          <p:cNvGraphicFramePr>
            <a:graphicFrameLocks noChangeAspect="1"/>
          </p:cNvGraphicFramePr>
          <p:nvPr/>
        </p:nvGraphicFramePr>
        <p:xfrm>
          <a:off x="5594350" y="5897563"/>
          <a:ext cx="381000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1" name="Equation" r:id="rId11" imgW="215640" imgH="215640" progId="Equation.3">
                  <p:embed/>
                </p:oleObj>
              </mc:Choice>
              <mc:Fallback>
                <p:oleObj name="Equation" r:id="rId11" imgW="215640" imgH="215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4350" y="5897563"/>
                        <a:ext cx="381000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94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611800"/>
              </p:ext>
            </p:extLst>
          </p:nvPr>
        </p:nvGraphicFramePr>
        <p:xfrm>
          <a:off x="977900" y="1902149"/>
          <a:ext cx="6061075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18" name="Equation" r:id="rId3" imgW="2476440" imgH="457200" progId="Equation.3">
                  <p:embed/>
                </p:oleObj>
              </mc:Choice>
              <mc:Fallback>
                <p:oleObj name="Equation" r:id="rId3" imgW="24764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1902149"/>
                        <a:ext cx="6061075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50850"/>
              </p:ext>
            </p:extLst>
          </p:nvPr>
        </p:nvGraphicFramePr>
        <p:xfrm>
          <a:off x="1052513" y="3083249"/>
          <a:ext cx="2828925" cy="112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19" name="Equation" r:id="rId5" imgW="1155700" imgH="444500" progId="Equation.3">
                  <p:embed/>
                </p:oleObj>
              </mc:Choice>
              <mc:Fallback>
                <p:oleObj name="Equation" r:id="rId5" imgW="11557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3083249"/>
                        <a:ext cx="2828925" cy="1122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Group 30"/>
          <p:cNvGrpSpPr/>
          <p:nvPr/>
        </p:nvGrpSpPr>
        <p:grpSpPr>
          <a:xfrm>
            <a:off x="1938861" y="4293392"/>
            <a:ext cx="4572402" cy="2424908"/>
            <a:chOff x="1938861" y="4318792"/>
            <a:chExt cx="4572402" cy="2424908"/>
          </a:xfrm>
        </p:grpSpPr>
        <p:grpSp>
          <p:nvGrpSpPr>
            <p:cNvPr id="26" name="Group 25"/>
            <p:cNvGrpSpPr/>
            <p:nvPr/>
          </p:nvGrpSpPr>
          <p:grpSpPr>
            <a:xfrm>
              <a:off x="2624667" y="4318792"/>
              <a:ext cx="3886596" cy="2007397"/>
              <a:chOff x="2624667" y="4496592"/>
              <a:chExt cx="3886596" cy="2007397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5774270" y="4750507"/>
                <a:ext cx="716049" cy="175348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8" name="Grupp 27"/>
              <p:cNvGrpSpPr/>
              <p:nvPr/>
            </p:nvGrpSpPr>
            <p:grpSpPr>
              <a:xfrm>
                <a:off x="2624667" y="4496592"/>
                <a:ext cx="3886596" cy="2007397"/>
                <a:chOff x="2624667" y="4496592"/>
                <a:chExt cx="3886596" cy="2007397"/>
              </a:xfrm>
            </p:grpSpPr>
            <p:grpSp>
              <p:nvGrpSpPr>
                <p:cNvPr id="20" name="Grupp 19"/>
                <p:cNvGrpSpPr/>
                <p:nvPr/>
              </p:nvGrpSpPr>
              <p:grpSpPr>
                <a:xfrm>
                  <a:off x="2624667" y="4496592"/>
                  <a:ext cx="3886596" cy="2007397"/>
                  <a:chOff x="2624667" y="4496592"/>
                  <a:chExt cx="3886596" cy="2007397"/>
                </a:xfrm>
              </p:grpSpPr>
              <p:grpSp>
                <p:nvGrpSpPr>
                  <p:cNvPr id="2" name="Grupp 28"/>
                  <p:cNvGrpSpPr/>
                  <p:nvPr/>
                </p:nvGrpSpPr>
                <p:grpSpPr>
                  <a:xfrm>
                    <a:off x="2624667" y="4496592"/>
                    <a:ext cx="3886596" cy="2007395"/>
                    <a:chOff x="2624667" y="4496592"/>
                    <a:chExt cx="3886596" cy="2007395"/>
                  </a:xfrm>
                </p:grpSpPr>
                <p:grpSp>
                  <p:nvGrpSpPr>
                    <p:cNvPr id="3" name="Grupp 23"/>
                    <p:cNvGrpSpPr/>
                    <p:nvPr/>
                  </p:nvGrpSpPr>
                  <p:grpSpPr>
                    <a:xfrm>
                      <a:off x="2624667" y="4496592"/>
                      <a:ext cx="3886596" cy="2007395"/>
                      <a:chOff x="2624667" y="4496592"/>
                      <a:chExt cx="3886596" cy="2007395"/>
                    </a:xfrm>
                  </p:grpSpPr>
                  <p:grpSp>
                    <p:nvGrpSpPr>
                      <p:cNvPr id="5" name="Grupp 12"/>
                      <p:cNvGrpSpPr/>
                      <p:nvPr/>
                    </p:nvGrpSpPr>
                    <p:grpSpPr>
                      <a:xfrm>
                        <a:off x="2632736" y="4496592"/>
                        <a:ext cx="3878527" cy="2006601"/>
                        <a:chOff x="939006" y="4190206"/>
                        <a:chExt cx="2006600" cy="2008188"/>
                      </a:xfrm>
                    </p:grpSpPr>
                    <p:cxnSp>
                      <p:nvCxnSpPr>
                        <p:cNvPr id="9" name="Rak 8"/>
                        <p:cNvCxnSpPr/>
                        <p:nvPr/>
                      </p:nvCxnSpPr>
                      <p:spPr>
                        <a:xfrm rot="5400000">
                          <a:off x="-63500" y="5194300"/>
                          <a:ext cx="2006600" cy="1588"/>
                        </a:xfrm>
                        <a:prstGeom prst="line">
                          <a:avLst/>
                        </a:pr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0" name="Rak 9"/>
                        <p:cNvCxnSpPr/>
                        <p:nvPr/>
                      </p:nvCxnSpPr>
                      <p:spPr>
                        <a:xfrm>
                          <a:off x="939006" y="6196806"/>
                          <a:ext cx="2006600" cy="1588"/>
                        </a:xfrm>
                        <a:prstGeom prst="line">
                          <a:avLst/>
                        </a:pr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" name="Rak 10"/>
                        <p:cNvCxnSpPr/>
                        <p:nvPr/>
                      </p:nvCxnSpPr>
                      <p:spPr>
                        <a:xfrm rot="5400000">
                          <a:off x="1941512" y="5192712"/>
                          <a:ext cx="2006600" cy="1588"/>
                        </a:xfrm>
                        <a:prstGeom prst="line">
                          <a:avLst/>
                        </a:prstGeom>
                        <a:ln>
                          <a:solidFill>
                            <a:srgbClr val="000000"/>
                          </a:solidFill>
                        </a:ln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15" name="Frihandsfigur 14"/>
                      <p:cNvSpPr/>
                      <p:nvPr/>
                    </p:nvSpPr>
                    <p:spPr>
                      <a:xfrm>
                        <a:off x="2624667" y="4690533"/>
                        <a:ext cx="3877733" cy="1323623"/>
                      </a:xfrm>
                      <a:custGeom>
                        <a:avLst/>
                        <a:gdLst>
                          <a:gd name="connsiteX0" fmla="*/ 0 w 3877733"/>
                          <a:gd name="connsiteY0" fmla="*/ 0 h 1323623"/>
                          <a:gd name="connsiteX1" fmla="*/ 643466 w 3877733"/>
                          <a:gd name="connsiteY1" fmla="*/ 965200 h 1323623"/>
                          <a:gd name="connsiteX2" fmla="*/ 1981200 w 3877733"/>
                          <a:gd name="connsiteY2" fmla="*/ 1303867 h 1323623"/>
                          <a:gd name="connsiteX3" fmla="*/ 3234266 w 3877733"/>
                          <a:gd name="connsiteY3" fmla="*/ 1083734 h 1323623"/>
                          <a:gd name="connsiteX4" fmla="*/ 3877733 w 3877733"/>
                          <a:gd name="connsiteY4" fmla="*/ 33867 h 1323623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3877733" h="1323623">
                            <a:moveTo>
                              <a:pt x="0" y="0"/>
                            </a:moveTo>
                            <a:cubicBezTo>
                              <a:pt x="156633" y="373944"/>
                              <a:pt x="313266" y="747889"/>
                              <a:pt x="643466" y="965200"/>
                            </a:cubicBezTo>
                            <a:cubicBezTo>
                              <a:pt x="973666" y="1182511"/>
                              <a:pt x="1549400" y="1284111"/>
                              <a:pt x="1981200" y="1303867"/>
                            </a:cubicBezTo>
                            <a:cubicBezTo>
                              <a:pt x="2413000" y="1323623"/>
                              <a:pt x="2918177" y="1295401"/>
                              <a:pt x="3234266" y="1083734"/>
                            </a:cubicBezTo>
                            <a:cubicBezTo>
                              <a:pt x="3550355" y="872067"/>
                              <a:pt x="3877733" y="33867"/>
                              <a:pt x="3877733" y="33867"/>
                            </a:cubicBezTo>
                          </a:path>
                        </a:pathLst>
                      </a:custGeom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sv-SE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cxnSp>
                    <p:nvCxnSpPr>
                      <p:cNvPr id="19" name="Rak 18"/>
                      <p:cNvCxnSpPr/>
                      <p:nvPr/>
                    </p:nvCxnSpPr>
                    <p:spPr>
                      <a:xfrm rot="5400000" flipH="1" flipV="1">
                        <a:off x="3267031" y="6157868"/>
                        <a:ext cx="690651" cy="1588"/>
                      </a:xfrm>
                      <a:prstGeom prst="line">
                        <a:avLst/>
                      </a:prstGeom>
                      <a:ln>
                        <a:solidFill>
                          <a:srgbClr val="000000"/>
                        </a:solidFill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25" name="textruta 24"/>
                    <p:cNvSpPr txBox="1"/>
                    <p:nvPr/>
                  </p:nvSpPr>
                  <p:spPr>
                    <a:xfrm>
                      <a:off x="5118103" y="4748918"/>
                      <a:ext cx="990600" cy="49244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V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27" name="Rak pil 26"/>
                    <p:cNvCxnSpPr/>
                    <p:nvPr/>
                  </p:nvCxnSpPr>
                  <p:spPr>
                    <a:xfrm rot="16200000" flipH="1">
                      <a:off x="5436555" y="5342007"/>
                      <a:ext cx="688129" cy="656167"/>
                    </a:xfrm>
                    <a:prstGeom prst="straightConnector1">
                      <a:avLst/>
                    </a:prstGeom>
                    <a:ln>
                      <a:solidFill>
                        <a:srgbClr val="000000"/>
                      </a:solidFill>
                      <a:tailEnd type="arrow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8" name="Rak 17"/>
                  <p:cNvCxnSpPr/>
                  <p:nvPr/>
                </p:nvCxnSpPr>
                <p:spPr>
                  <a:xfrm rot="5400000" flipH="1" flipV="1">
                    <a:off x="4896734" y="5626453"/>
                    <a:ext cx="1755070" cy="1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" name="Rak 20"/>
                <p:cNvCxnSpPr/>
                <p:nvPr/>
              </p:nvCxnSpPr>
              <p:spPr>
                <a:xfrm rot="10800000" flipH="1" flipV="1">
                  <a:off x="5774268" y="4748918"/>
                  <a:ext cx="690651" cy="1588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Rak 23"/>
                <p:cNvCxnSpPr/>
                <p:nvPr/>
              </p:nvCxnSpPr>
              <p:spPr>
                <a:xfrm>
                  <a:off x="2624667" y="5813336"/>
                  <a:ext cx="986895" cy="1588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aphicFrame>
          <p:nvGraphicFramePr>
            <p:cNvPr id="29" name="Object 4"/>
            <p:cNvGraphicFramePr>
              <a:graphicFrameLocks noChangeAspect="1"/>
            </p:cNvGraphicFramePr>
            <p:nvPr/>
          </p:nvGraphicFramePr>
          <p:xfrm>
            <a:off x="1938861" y="4888773"/>
            <a:ext cx="562197" cy="8229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820" name="Equation" r:id="rId7" imgW="304560" imgH="431640" progId="Equation.3">
                    <p:embed/>
                  </p:oleObj>
                </mc:Choice>
                <mc:Fallback>
                  <p:oleObj name="Equation" r:id="rId7" imgW="304560" imgH="431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38861" y="4888773"/>
                          <a:ext cx="562197" cy="8229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Object 5"/>
            <p:cNvGraphicFramePr>
              <a:graphicFrameLocks noChangeAspect="1"/>
            </p:cNvGraphicFramePr>
            <p:nvPr/>
          </p:nvGraphicFramePr>
          <p:xfrm>
            <a:off x="4320381" y="6429375"/>
            <a:ext cx="303213" cy="314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2821" name="Equation" r:id="rId9" imgW="164880" imgH="164880" progId="Equation.3">
                    <p:embed/>
                  </p:oleObj>
                </mc:Choice>
                <mc:Fallback>
                  <p:oleObj name="Equation" r:id="rId9" imgW="1648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0381" y="6429375"/>
                          <a:ext cx="303213" cy="3143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>
                <a:latin typeface="Arial" pitchFamily="34" charset="0"/>
                <a:cs typeface="Arial" pitchFamily="34" charset="0"/>
              </a:rPr>
              <a:pPr/>
              <a:t>26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823279"/>
              </p:ext>
            </p:extLst>
          </p:nvPr>
        </p:nvGraphicFramePr>
        <p:xfrm>
          <a:off x="6313488" y="6323013"/>
          <a:ext cx="39528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22" name="Equation" r:id="rId11" imgW="215640" imgH="228600" progId="Equation.3">
                  <p:embed/>
                </p:oleObj>
              </mc:Choice>
              <mc:Fallback>
                <p:oleObj name="Equation" r:id="rId11" imgW="2156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3488" y="6323013"/>
                        <a:ext cx="395287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317047"/>
              </p:ext>
            </p:extLst>
          </p:nvPr>
        </p:nvGraphicFramePr>
        <p:xfrm>
          <a:off x="3433763" y="6329363"/>
          <a:ext cx="358775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23" name="Equation" r:id="rId13" imgW="203040" imgH="215640" progId="Equation.3">
                  <p:embed/>
                </p:oleObj>
              </mc:Choice>
              <mc:Fallback>
                <p:oleObj name="Equation" r:id="rId13" imgW="2030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3763" y="6329363"/>
                        <a:ext cx="358775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902333"/>
              </p:ext>
            </p:extLst>
          </p:nvPr>
        </p:nvGraphicFramePr>
        <p:xfrm>
          <a:off x="5607050" y="6329363"/>
          <a:ext cx="381000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24" name="Equation" r:id="rId15" imgW="215640" imgH="215640" progId="Equation.3">
                  <p:embed/>
                </p:oleObj>
              </mc:Choice>
              <mc:Fallback>
                <p:oleObj name="Equation" r:id="rId15" imgW="2156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7050" y="6329363"/>
                        <a:ext cx="381000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Reactors in Series</a:t>
            </a:r>
            <a:endParaRPr lang="en-US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36" name="Rektangel 3"/>
          <p:cNvSpPr/>
          <p:nvPr/>
        </p:nvSpPr>
        <p:spPr>
          <a:xfrm>
            <a:off x="939800" y="1473206"/>
            <a:ext cx="172515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Reactor 3:</a:t>
            </a:r>
          </a:p>
        </p:txBody>
      </p:sp>
    </p:spTree>
    <p:extLst>
      <p:ext uri="{BB962C8B-B14F-4D97-AF65-F5344CB8AC3E}">
        <p14:creationId xmlns:p14="http://schemas.microsoft.com/office/powerpoint/2010/main" val="2176350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27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1" descr="C:\Users\shiha\Desktop\Picture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500" y="1286199"/>
            <a:ext cx="8229600" cy="4987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939800" y="1473206"/>
            <a:ext cx="7747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Space time </a:t>
            </a:r>
            <a:r>
              <a:rPr lang="sv-SE" sz="2600" dirty="0" smtClean="0">
                <a:cs typeface="Arial" pitchFamily="34" charset="0"/>
              </a:rPr>
              <a:t>τ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is the time necessary to process 1 reactor volume of fluid at entrance conditions.</a:t>
            </a:r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939801" y="2607733"/>
          <a:ext cx="1025525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6" name="Equation" r:id="rId3" imgW="419100" imgH="393700" progId="Equation.3">
                  <p:embed/>
                </p:oleObj>
              </mc:Choice>
              <mc:Fallback>
                <p:oleObj name="Equation" r:id="rId3" imgW="419100" imgH="3937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1" y="2607733"/>
                        <a:ext cx="1025525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397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4400" y="3808413"/>
            <a:ext cx="774382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28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KEEPING UP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sz="28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sv-SE" sz="2800" dirty="0" err="1" smtClean="0">
                <a:latin typeface="Arial" pitchFamily="34" charset="0"/>
                <a:cs typeface="Arial" pitchFamily="34" charset="0"/>
              </a:rPr>
              <a:t>tower</a:t>
            </a:r>
            <a:r>
              <a:rPr lang="sv-SE" sz="2800" dirty="0" smtClean="0">
                <a:latin typeface="Arial" pitchFamily="34" charset="0"/>
                <a:cs typeface="Arial" pitchFamily="34" charset="0"/>
              </a:rPr>
              <a:t> of CRE, is it </a:t>
            </a:r>
            <a:r>
              <a:rPr lang="sv-SE" sz="2800" dirty="0" err="1" smtClean="0">
                <a:latin typeface="Arial" pitchFamily="34" charset="0"/>
                <a:cs typeface="Arial" pitchFamily="34" charset="0"/>
              </a:rPr>
              <a:t>stable</a:t>
            </a:r>
            <a:r>
              <a:rPr lang="sv-SE" sz="2800" dirty="0" smtClean="0">
                <a:latin typeface="Arial" pitchFamily="34" charset="0"/>
                <a:cs typeface="Arial" pitchFamily="34" charset="0"/>
              </a:rPr>
              <a:t>?</a:t>
            </a:r>
            <a:endParaRPr lang="sv-SE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29</a:t>
            </a:fld>
            <a:endParaRPr lang="sv-SE"/>
          </a:p>
        </p:txBody>
      </p:sp>
      <p:sp>
        <p:nvSpPr>
          <p:cNvPr id="6" name="TextBox 5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600" y="2061648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2" y="2015094"/>
          <a:ext cx="6629400" cy="48749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20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8" name="textruta 17"/>
          <p:cNvSpPr txBox="1"/>
          <p:nvPr/>
        </p:nvSpPr>
        <p:spPr>
          <a:xfrm>
            <a:off x="914400" y="1401246"/>
            <a:ext cx="8483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The GMBE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applied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to the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four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major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types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(and the general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sv-SE" sz="2600" dirty="0" smtClean="0">
                <a:latin typeface="Arial" pitchFamily="34" charset="0"/>
                <a:cs typeface="Arial" pitchFamily="34" charset="0"/>
                <a:sym typeface="Wingdings"/>
              </a:rPr>
              <a:t>B)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upp 22"/>
          <p:cNvGrpSpPr/>
          <p:nvPr/>
        </p:nvGrpSpPr>
        <p:grpSpPr>
          <a:xfrm>
            <a:off x="927102" y="3899559"/>
            <a:ext cx="4688602" cy="675485"/>
            <a:chOff x="342902" y="3471975"/>
            <a:chExt cx="4688602" cy="675485"/>
          </a:xfrm>
        </p:grpSpPr>
        <p:graphicFrame>
          <p:nvGraphicFramePr>
            <p:cNvPr id="152580" name="Object 4"/>
            <p:cNvGraphicFramePr>
              <a:graphicFrameLocks noChangeAspect="1"/>
            </p:cNvGraphicFramePr>
            <p:nvPr/>
          </p:nvGraphicFramePr>
          <p:xfrm>
            <a:off x="3530098" y="3471975"/>
            <a:ext cx="1501406" cy="6754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794" name="Equation" r:id="rId4" imgW="874739" imgH="394404" progId="Equation.3">
                    <p:embed/>
                  </p:oleObj>
                </mc:Choice>
                <mc:Fallback>
                  <p:oleObj name="Equation" r:id="rId4" imgW="874739" imgH="39440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30098" y="3471975"/>
                          <a:ext cx="1501406" cy="6754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ktangel 18"/>
            <p:cNvSpPr/>
            <p:nvPr/>
          </p:nvSpPr>
          <p:spPr>
            <a:xfrm>
              <a:off x="342902" y="3471975"/>
              <a:ext cx="88517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/>
              <a:r>
                <a:rPr lang="sv-SE" sz="2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CSTR</a:t>
              </a:r>
            </a:p>
          </p:txBody>
        </p:sp>
      </p:grpSp>
      <p:grpSp>
        <p:nvGrpSpPr>
          <p:cNvPr id="6" name="Grupp 55"/>
          <p:cNvGrpSpPr/>
          <p:nvPr/>
        </p:nvGrpSpPr>
        <p:grpSpPr>
          <a:xfrm>
            <a:off x="927102" y="2613313"/>
            <a:ext cx="7823165" cy="1293023"/>
            <a:chOff x="927102" y="2613313"/>
            <a:chExt cx="7823165" cy="1293023"/>
          </a:xfrm>
        </p:grpSpPr>
        <p:grpSp>
          <p:nvGrpSpPr>
            <p:cNvPr id="7" name="Grupp 21"/>
            <p:cNvGrpSpPr/>
            <p:nvPr/>
          </p:nvGrpSpPr>
          <p:grpSpPr>
            <a:xfrm>
              <a:off x="927102" y="2794000"/>
              <a:ext cx="6372223" cy="920750"/>
              <a:chOff x="342902" y="2230952"/>
              <a:chExt cx="6372223" cy="920750"/>
            </a:xfrm>
          </p:grpSpPr>
          <p:graphicFrame>
            <p:nvGraphicFramePr>
              <p:cNvPr id="152578" name="Object 2"/>
              <p:cNvGraphicFramePr>
                <a:graphicFrameLocks noChangeAspect="1"/>
              </p:cNvGraphicFramePr>
              <p:nvPr/>
            </p:nvGraphicFramePr>
            <p:xfrm>
              <a:off x="1754188" y="2416690"/>
              <a:ext cx="1396698" cy="7350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795" name="Equation" r:id="rId6" imgW="749047" imgH="393539" progId="Equation.3">
                      <p:embed/>
                    </p:oleObj>
                  </mc:Choice>
                  <mc:Fallback>
                    <p:oleObj name="Equation" r:id="rId6" imgW="749047" imgH="39353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54188" y="2416690"/>
                            <a:ext cx="1396698" cy="7350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79" name="Object 3"/>
              <p:cNvGraphicFramePr>
                <a:graphicFrameLocks noChangeAspect="1"/>
              </p:cNvGraphicFramePr>
              <p:nvPr/>
            </p:nvGraphicFramePr>
            <p:xfrm>
              <a:off x="5300663" y="2230952"/>
              <a:ext cx="1414462" cy="9207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796" name="Equation" r:id="rId8" imgW="761724" imgH="494956" progId="Equation.3">
                      <p:embed/>
                    </p:oleObj>
                  </mc:Choice>
                  <mc:Fallback>
                    <p:oleObj name="Equation" r:id="rId8" imgW="761724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00663" y="2230952"/>
                            <a:ext cx="1414462" cy="9207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7" name="Rektangel 16"/>
              <p:cNvSpPr/>
              <p:nvPr/>
            </p:nvSpPr>
            <p:spPr>
              <a:xfrm>
                <a:off x="342902" y="2448423"/>
                <a:ext cx="8402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err="1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Batch</a:t>
                </a:r>
                <a:endParaRPr lang="sv-SE" sz="200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Grupp 41"/>
            <p:cNvGrpSpPr/>
            <p:nvPr/>
          </p:nvGrpSpPr>
          <p:grpSpPr>
            <a:xfrm>
              <a:off x="7333860" y="2613313"/>
              <a:ext cx="1416407" cy="1293023"/>
              <a:chOff x="7478184" y="572549"/>
              <a:chExt cx="1624337" cy="1482839"/>
            </a:xfrm>
          </p:grpSpPr>
          <p:cxnSp>
            <p:nvCxnSpPr>
              <p:cNvPr id="37" name="Rak 36"/>
              <p:cNvCxnSpPr/>
              <p:nvPr/>
            </p:nvCxnSpPr>
            <p:spPr>
              <a:xfrm rot="16200000" flipH="1">
                <a:off x="7512698" y="1164999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ak 37"/>
              <p:cNvCxnSpPr/>
              <p:nvPr/>
            </p:nvCxnSpPr>
            <p:spPr>
              <a:xfrm rot="10800000" flipH="1">
                <a:off x="8039936" y="1692242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Frihandsfigur 38"/>
              <p:cNvSpPr/>
              <p:nvPr/>
            </p:nvSpPr>
            <p:spPr>
              <a:xfrm>
                <a:off x="8032556" y="872094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0" name="textruta 39"/>
              <p:cNvSpPr txBox="1"/>
              <p:nvPr/>
            </p:nvSpPr>
            <p:spPr>
              <a:xfrm>
                <a:off x="7478184" y="572549"/>
                <a:ext cx="61563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N</a:t>
                </a:r>
                <a:r>
                  <a:rPr lang="sv-SE" sz="2000" baseline="-25000" dirty="0" smtClean="0">
                    <a:solidFill>
                      <a:srgbClr val="FF0000"/>
                    </a:solidFill>
                  </a:rPr>
                  <a:t>A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textruta 40"/>
              <p:cNvSpPr txBox="1"/>
              <p:nvPr/>
            </p:nvSpPr>
            <p:spPr>
              <a:xfrm>
                <a:off x="8438405" y="1596542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t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0" name="Grupp 56"/>
          <p:cNvGrpSpPr/>
          <p:nvPr/>
        </p:nvGrpSpPr>
        <p:grpSpPr>
          <a:xfrm>
            <a:off x="939802" y="4270659"/>
            <a:ext cx="7850609" cy="1293023"/>
            <a:chOff x="939802" y="4270659"/>
            <a:chExt cx="7850609" cy="1293023"/>
          </a:xfrm>
        </p:grpSpPr>
        <p:grpSp>
          <p:nvGrpSpPr>
            <p:cNvPr id="11" name="Grupp 23"/>
            <p:cNvGrpSpPr/>
            <p:nvPr/>
          </p:nvGrpSpPr>
          <p:grpSpPr>
            <a:xfrm>
              <a:off x="939802" y="4475163"/>
              <a:ext cx="6313486" cy="898525"/>
              <a:chOff x="355602" y="4403172"/>
              <a:chExt cx="6313486" cy="898525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727202" y="4558348"/>
              <a:ext cx="1024171" cy="63713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797" name="Equation" r:id="rId10" imgW="572052" imgH="355600" progId="Equation.3">
                      <p:embed/>
                    </p:oleObj>
                  </mc:Choice>
                  <mc:Fallback>
                    <p:oleObj name="Equation" r:id="rId10" imgW="572052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7202" y="4558348"/>
                            <a:ext cx="1024171" cy="63713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/>
            </p:nvGraphicFramePr>
            <p:xfrm>
              <a:off x="5327650" y="4403172"/>
              <a:ext cx="1341438" cy="8985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798" name="Equation" r:id="rId12" imgW="736370" imgH="494956" progId="Equation.3">
                      <p:embed/>
                    </p:oleObj>
                  </mc:Choice>
                  <mc:Fallback>
                    <p:oleObj name="Equation" r:id="rId12" imgW="736370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27650" y="4403172"/>
                            <a:ext cx="1341438" cy="8985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" name="Rektangel 19"/>
              <p:cNvSpPr/>
              <p:nvPr/>
            </p:nvSpPr>
            <p:spPr>
              <a:xfrm>
                <a:off x="355602" y="455834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smtClean="0">
                    <a:solidFill>
                      <a:srgbClr val="FF00FF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12" name="Grupp 48"/>
            <p:cNvGrpSpPr/>
            <p:nvPr/>
          </p:nvGrpSpPr>
          <p:grpSpPr>
            <a:xfrm>
              <a:off x="7395050" y="4270659"/>
              <a:ext cx="1395361" cy="1293023"/>
              <a:chOff x="7722453" y="685800"/>
              <a:chExt cx="1600201" cy="1482839"/>
            </a:xfrm>
          </p:grpSpPr>
          <p:cxnSp>
            <p:nvCxnSpPr>
              <p:cNvPr id="44" name="Rak 43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k 44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Frihandsfigur 45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7" name="textruta 46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F</a:t>
                </a:r>
                <a:r>
                  <a:rPr lang="sv-SE" sz="2000" baseline="-25000" dirty="0" smtClean="0">
                    <a:solidFill>
                      <a:srgbClr val="FF0000"/>
                    </a:solidFill>
                  </a:rPr>
                  <a:t>A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8" name="textruta 47"/>
              <p:cNvSpPr txBox="1"/>
              <p:nvPr/>
            </p:nvSpPr>
            <p:spPr>
              <a:xfrm>
                <a:off x="8658539" y="1709793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V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3" name="Grupp 57"/>
          <p:cNvGrpSpPr/>
          <p:nvPr/>
        </p:nvGrpSpPr>
        <p:grpSpPr>
          <a:xfrm>
            <a:off x="939802" y="5510098"/>
            <a:ext cx="7859160" cy="1600798"/>
            <a:chOff x="939802" y="5510098"/>
            <a:chExt cx="7859160" cy="1600798"/>
          </a:xfrm>
        </p:grpSpPr>
        <p:grpSp>
          <p:nvGrpSpPr>
            <p:cNvPr id="14" name="Grupp 24"/>
            <p:cNvGrpSpPr/>
            <p:nvPr/>
          </p:nvGrpSpPr>
          <p:grpSpPr>
            <a:xfrm>
              <a:off x="939802" y="5608638"/>
              <a:ext cx="6364286" cy="895350"/>
              <a:chOff x="355602" y="5502781"/>
              <a:chExt cx="6364286" cy="895350"/>
            </a:xfrm>
          </p:grpSpPr>
          <p:graphicFrame>
            <p:nvGraphicFramePr>
              <p:cNvPr id="19463" name="Object 7"/>
              <p:cNvGraphicFramePr>
                <a:graphicFrameLocks noChangeAspect="1"/>
              </p:cNvGraphicFramePr>
              <p:nvPr/>
            </p:nvGraphicFramePr>
            <p:xfrm>
              <a:off x="1727202" y="5691668"/>
              <a:ext cx="1024171" cy="63769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799" name="Equation" r:id="rId14" imgW="572052" imgH="355600" progId="Equation.3">
                      <p:embed/>
                    </p:oleObj>
                  </mc:Choice>
                  <mc:Fallback>
                    <p:oleObj name="Equation" r:id="rId14" imgW="572052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7202" y="5691668"/>
                            <a:ext cx="1024171" cy="63769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9464" name="Object 8"/>
              <p:cNvGraphicFramePr>
                <a:graphicFrameLocks noChangeAspect="1"/>
              </p:cNvGraphicFramePr>
              <p:nvPr/>
            </p:nvGraphicFramePr>
            <p:xfrm>
              <a:off x="5338763" y="5502781"/>
              <a:ext cx="1381125" cy="8953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800" name="Equation" r:id="rId16" imgW="761724" imgH="494956" progId="Equation.3">
                      <p:embed/>
                    </p:oleObj>
                  </mc:Choice>
                  <mc:Fallback>
                    <p:oleObj name="Equation" r:id="rId16" imgW="761724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38763" y="5502781"/>
                            <a:ext cx="1381125" cy="8953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" name="Rektangel 20"/>
              <p:cNvSpPr/>
              <p:nvPr/>
            </p:nvSpPr>
            <p:spPr>
              <a:xfrm>
                <a:off x="355602" y="5619690"/>
                <a:ext cx="713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00B050"/>
                    </a:solidFill>
                    <a:latin typeface="Arial" pitchFamily="34" charset="0"/>
                    <a:ea typeface="+mj-ea"/>
                    <a:cs typeface="Arial" pitchFamily="34" charset="0"/>
                  </a:rPr>
                  <a:t>PBR</a:t>
                </a:r>
              </a:p>
            </p:txBody>
          </p:sp>
        </p:grpSp>
        <p:grpSp>
          <p:nvGrpSpPr>
            <p:cNvPr id="15" name="Grupp 49"/>
            <p:cNvGrpSpPr/>
            <p:nvPr/>
          </p:nvGrpSpPr>
          <p:grpSpPr>
            <a:xfrm>
              <a:off x="7403602" y="5510098"/>
              <a:ext cx="1395360" cy="1600798"/>
              <a:chOff x="7722453" y="685800"/>
              <a:chExt cx="1600201" cy="1835796"/>
            </a:xfrm>
          </p:grpSpPr>
          <p:cxnSp>
            <p:nvCxnSpPr>
              <p:cNvPr id="51" name="Rak 50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ak 51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Frihandsfigur 52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54" name="textruta 53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F</a:t>
                </a:r>
                <a:r>
                  <a:rPr lang="sv-SE" sz="2000" baseline="-25000" dirty="0" smtClean="0">
                    <a:solidFill>
                      <a:srgbClr val="FF0000"/>
                    </a:solidFill>
                  </a:rPr>
                  <a:t>A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5" name="textruta 54"/>
              <p:cNvSpPr txBox="1"/>
              <p:nvPr/>
            </p:nvSpPr>
            <p:spPr>
              <a:xfrm>
                <a:off x="8658539" y="1709792"/>
                <a:ext cx="464881" cy="811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</a:rPr>
                  <a:t>W</a:t>
                </a:r>
                <a:endParaRPr lang="sv-SE" sz="20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9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824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Reaction Engineering</a:t>
            </a:r>
            <a:endParaRPr lang="en-US" b="1" dirty="0"/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746125" y="5527675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914400" y="32004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Perpetua"/>
                <a:cs typeface="Perpetua"/>
              </a:rPr>
              <a:t>Mole Balance</a:t>
            </a:r>
            <a:endParaRPr lang="th-TH" sz="26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3657600" y="32004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Perpetua"/>
                <a:ea typeface="Angsana New" pitchFamily="18" charset="0"/>
                <a:cs typeface="Perpetua"/>
              </a:rPr>
              <a:t>Rate Laws</a:t>
            </a:r>
            <a:endParaRPr lang="th-TH" sz="2600">
              <a:solidFill>
                <a:schemeClr val="tx1"/>
              </a:solidFill>
              <a:latin typeface="Perpetua"/>
              <a:ea typeface="Angsana New" pitchFamily="18" charset="0"/>
              <a:cs typeface="Perpetua"/>
            </a:endParaRPr>
          </a:p>
        </p:txBody>
      </p:sp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6400800" y="32004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Perpetua"/>
                <a:cs typeface="Perpetua"/>
              </a:rPr>
              <a:t>Stoichiometry</a:t>
            </a:r>
            <a:endParaRPr lang="th-TH" sz="260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914400" y="4648200"/>
            <a:ext cx="6656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Perpetua"/>
                <a:cs typeface="Perpetua"/>
              </a:rPr>
              <a:t>These </a:t>
            </a:r>
            <a:r>
              <a:rPr lang="en-US" sz="2800" dirty="0" smtClean="0">
                <a:solidFill>
                  <a:schemeClr val="tx1"/>
                </a:solidFill>
                <a:latin typeface="Perpetua"/>
                <a:cs typeface="Perpetua"/>
              </a:rPr>
              <a:t>topics </a:t>
            </a:r>
            <a:r>
              <a:rPr lang="en-US" sz="2800" dirty="0">
                <a:solidFill>
                  <a:schemeClr val="tx1"/>
                </a:solidFill>
                <a:latin typeface="Perpetua"/>
                <a:cs typeface="Perpetua"/>
              </a:rPr>
              <a:t>build upon one </a:t>
            </a:r>
            <a:r>
              <a:rPr lang="en-US" sz="2800" dirty="0" smtClean="0">
                <a:solidFill>
                  <a:schemeClr val="tx1"/>
                </a:solidFill>
                <a:latin typeface="Perpetua"/>
                <a:cs typeface="Perpetua"/>
              </a:rPr>
              <a:t>another.</a:t>
            </a:r>
            <a:endParaRPr lang="en-US" sz="28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7BA6-665A-4AFF-9756-53EC7D466A4A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Algorithm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3390899" y="3888795"/>
            <a:ext cx="2569633" cy="911805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Perpetua"/>
                <a:cs typeface="Perpetua"/>
              </a:rPr>
              <a:t>Mole Balance</a:t>
            </a:r>
            <a:endParaRPr lang="th-TH" sz="2600">
              <a:latin typeface="Perpetua"/>
              <a:cs typeface="Perpetua"/>
            </a:endParaRPr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3390899" y="3279195"/>
            <a:ext cx="2569633" cy="911805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Perpetua"/>
                <a:ea typeface="Angsana New" pitchFamily="18" charset="0"/>
                <a:cs typeface="Perpetua"/>
              </a:rPr>
              <a:t>Rate Laws</a:t>
            </a:r>
            <a:endParaRPr lang="th-TH" sz="2600">
              <a:latin typeface="Perpetua"/>
              <a:ea typeface="Angsana New" pitchFamily="18" charset="0"/>
              <a:cs typeface="Perpetua"/>
            </a:endParaRP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3390899" y="2669595"/>
            <a:ext cx="2569633" cy="911805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Perpetua"/>
                <a:cs typeface="Perpetua"/>
              </a:rPr>
              <a:t>Stoichiometry</a:t>
            </a:r>
            <a:endParaRPr lang="th-TH" sz="260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3390899" y="2059995"/>
            <a:ext cx="2569633" cy="911805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Perpetua"/>
                <a:cs typeface="Perpetua"/>
              </a:rPr>
              <a:t>Isothermal Design</a:t>
            </a:r>
            <a:endParaRPr lang="th-TH" sz="2600">
              <a:latin typeface="Perpetua"/>
              <a:cs typeface="Perpetua"/>
            </a:endParaRPr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3390899" y="1450395"/>
            <a:ext cx="2569633" cy="911805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Perpetua"/>
                <a:cs typeface="Perpetua"/>
              </a:rPr>
              <a:t>Heat Effects</a:t>
            </a:r>
            <a:endParaRPr lang="th-TH" sz="2600">
              <a:latin typeface="Perpetua"/>
              <a:cs typeface="Perpetua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31</a:t>
            </a:fld>
            <a:endParaRPr lang="sv-SE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390899" y="5199221"/>
            <a:ext cx="21209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600" dirty="0" smtClean="0">
                <a:latin typeface="Perpetua"/>
                <a:cs typeface="Perpetua"/>
              </a:rPr>
              <a:t>CRE Algorithm</a:t>
            </a:r>
            <a:endParaRPr lang="en-US" sz="2600" dirty="0">
              <a:latin typeface="Perpetua"/>
              <a:cs typeface="Perpetu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Algorithm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20574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Perpetua"/>
                <a:cs typeface="Perpetua"/>
              </a:rPr>
              <a:t>Mole Balance</a:t>
            </a:r>
            <a:endParaRPr lang="th-TH" sz="260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7BA6-665A-4AFF-9756-53EC7D466A4A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4495800"/>
            <a:ext cx="693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Be careful not to cut corners on any of the </a:t>
            </a:r>
          </a:p>
          <a:p>
            <a:r>
              <a:rPr lang="en-US" sz="2800" b="1" dirty="0" smtClean="0"/>
              <a:t>CRE building blocks </a:t>
            </a:r>
            <a:r>
              <a:rPr lang="en-US" sz="2800" dirty="0" smtClean="0"/>
              <a:t>while learning this material!</a:t>
            </a:r>
          </a:p>
          <a:p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 rot="5400000">
            <a:off x="6019800" y="2057400"/>
            <a:ext cx="685800" cy="2514600"/>
          </a:xfrm>
          <a:prstGeom prst="can">
            <a:avLst>
              <a:gd name="adj" fmla="val 35090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Perpetua"/>
                <a:cs typeface="Perpetua"/>
              </a:rPr>
              <a:t>Rate Laws</a:t>
            </a:r>
            <a:endParaRPr lang="th-TH" sz="26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Algorithm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AutoShape 2"/>
          <p:cNvSpPr>
            <a:spLocks noChangeArrowheads="1"/>
          </p:cNvSpPr>
          <p:nvPr/>
        </p:nvSpPr>
        <p:spPr bwMode="auto">
          <a:xfrm>
            <a:off x="3276600" y="38862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Perpetua"/>
                <a:cs typeface="Perpetua"/>
              </a:rPr>
              <a:t>Mole Balance</a:t>
            </a:r>
            <a:endParaRPr lang="th-TH" sz="260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01379" name="AutoShape 3"/>
          <p:cNvSpPr>
            <a:spLocks noChangeArrowheads="1"/>
          </p:cNvSpPr>
          <p:nvPr/>
        </p:nvSpPr>
        <p:spPr bwMode="auto">
          <a:xfrm rot="5400000">
            <a:off x="4152900" y="2552700"/>
            <a:ext cx="609600" cy="2362200"/>
          </a:xfrm>
          <a:prstGeom prst="can">
            <a:avLst>
              <a:gd name="adj" fmla="val 35090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Perpetua"/>
                <a:cs typeface="Perpetua"/>
              </a:rPr>
              <a:t>Rate Laws</a:t>
            </a:r>
            <a:endParaRPr lang="th-TH" sz="26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01380" name="AutoShape 4"/>
          <p:cNvSpPr>
            <a:spLocks noChangeArrowheads="1"/>
          </p:cNvSpPr>
          <p:nvPr/>
        </p:nvSpPr>
        <p:spPr bwMode="auto">
          <a:xfrm>
            <a:off x="3276600" y="26670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Perpetua"/>
                <a:cs typeface="Perpetua"/>
              </a:rPr>
              <a:t>Stoichiometry</a:t>
            </a:r>
            <a:endParaRPr lang="th-TH" sz="2600">
              <a:solidFill>
                <a:schemeClr val="bg1"/>
              </a:solidFill>
              <a:latin typeface="Perpetua"/>
              <a:cs typeface="Perpetua"/>
            </a:endParaRPr>
          </a:p>
        </p:txBody>
      </p:sp>
      <p:sp>
        <p:nvSpPr>
          <p:cNvPr id="101381" name="AutoShape 5"/>
          <p:cNvSpPr>
            <a:spLocks noChangeArrowheads="1"/>
          </p:cNvSpPr>
          <p:nvPr/>
        </p:nvSpPr>
        <p:spPr bwMode="auto">
          <a:xfrm rot="5400000">
            <a:off x="4191000" y="1295400"/>
            <a:ext cx="609600" cy="2438400"/>
          </a:xfrm>
          <a:prstGeom prst="can">
            <a:avLst>
              <a:gd name="adj" fmla="val 3509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Perpetua"/>
                <a:cs typeface="Perpetua"/>
              </a:rPr>
              <a:t>Isothermal Design</a:t>
            </a:r>
            <a:endParaRPr lang="th-TH" sz="2600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01382" name="AutoShape 6"/>
          <p:cNvSpPr>
            <a:spLocks noChangeArrowheads="1"/>
          </p:cNvSpPr>
          <p:nvPr/>
        </p:nvSpPr>
        <p:spPr bwMode="auto">
          <a:xfrm>
            <a:off x="3276600" y="14478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Perpetua"/>
                <a:cs typeface="Perpetua"/>
              </a:rPr>
              <a:t>Heat Effects</a:t>
            </a:r>
            <a:endParaRPr lang="th-TH" sz="2600">
              <a:solidFill>
                <a:schemeClr val="tx1"/>
              </a:solidFill>
              <a:latin typeface="Perpetua"/>
              <a:cs typeface="Perpetua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7BA6-665A-4AFF-9756-53EC7D466A4A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0" y="5903893"/>
            <a:ext cx="64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Otherwise, your Algorithm becomes unstable.</a:t>
            </a:r>
          </a:p>
          <a:p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Algorithm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5.20231E-7 C -0.00503 0.00324 -0.0217 0.0067 -0.0276 0.0067 C -0.06458 0.0067 -0.1026 -0.04694 -0.1026 -0.10081 C -0.1026 -0.07376 -0.1217 -0.04694 -0.13958 -0.04694 C -0.15885 -0.04694 -0.17656 -0.07422 -0.17656 -0.10081 C -0.17656 -0.0874 -0.18628 -0.07376 -0.19583 -0.07376 C -0.20521 -0.07376 -0.21476 -0.08717 -0.21476 -0.10081 C -0.21476 -0.09387 -0.21944 -0.0874 -0.22431 -0.0874 C -0.22917 -0.0874 -0.23385 -0.09434 -0.23385 -0.10081 C -0.23385 -0.09734 -0.23611 -0.09387 -0.23854 -0.09387 C -0.23976 -0.09387 -0.2434 -0.09734 -0.2434 -0.10081 C -0.2434 -0.09896 -0.24462 -0.09734 -0.24566 -0.09734 C -0.24566 -0.09688 -0.24826 -0.09896 -0.24826 -0.10081 C -0.24826 -0.09988 -0.24826 -0.09896 -0.24948 -0.09896 C -0.24948 -0.09965 -0.25069 -0.10012 -0.25069 -0.10081 C -0.25069 -0.10035 -0.25069 -0.09988 -0.25069 -0.09965 C -0.25208 -0.09965 -0.25208 -0.10012 -0.25208 -0.10035 C -0.25312 -0.10035 -0.25312 -0.10012 -0.25312 -0.09965 C -0.25417 -0.09965 -0.25417 -0.10012 -0.25417 -0.10035 " pathEditMode="relative" rAng="0" ptsTypes="fffffffffffffffffff">
                                      <p:cBhvr>
                                        <p:cTn id="6" dur="20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00" y="-47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4.9711E-6 C -0.00625 -0.00787 -0.02604 -0.0155 -0.03316 -0.0155 C -0.0776 -0.0155 -0.12292 0.10635 -0.12292 0.22797 C -0.12292 0.16647 -0.14566 0.10635 -0.16719 0.10635 C -0.1901 0.10635 -0.21111 0.16763 -0.21111 0.22797 C -0.21111 0.19768 -0.22257 0.16647 -0.23437 0.16647 C -0.24583 0.16647 -0.25747 0.19676 -0.25747 0.22797 C -0.25747 0.21225 -0.26267 0.19768 -0.26858 0.19768 C -0.27413 0.19768 -0.27951 0.21317 -0.27951 0.22797 C -0.27951 0.22011 -0.28281 0.21225 -0.28576 0.21225 C -0.28715 0.21225 -0.29097 0.22011 -0.29097 0.22797 C -0.29097 0.22404 -0.29271 0.22011 -0.29427 0.22011 C -0.29427 0.22104 -0.29687 0.22404 -0.29687 0.22797 C -0.29687 0.22589 -0.29687 0.22404 -0.29844 0.22404 C -0.29844 0.22497 -0.29983 0.22589 -0.29983 0.22797 C -0.29983 0.22682 -0.29983 0.22589 -0.29983 0.22497 C -0.30156 0.22497 -0.30156 0.22589 -0.30156 0.22705 C -0.30312 0.22705 -0.30312 0.22589 -0.30312 0.22497 C -0.30417 0.22497 -0.30417 0.22589 -0.30417 0.22705 " pathEditMode="relative" rAng="0" ptsTypes="fffffffffffffffffff">
                                      <p:cBhvr>
                                        <p:cTn id="8" dur="2000" fill="hold"/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00" y="106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87 -0.01065 0.00382 -0.0213 0.00486 -0.0213 C 0.01146 -0.0213 0.0184 0.14537 0.0184 0.31204 C 0.0184 0.22801 0.02188 0.14537 0.025 0.14537 C 0.02847 0.14537 0.03177 0.2294 0.03177 0.31204 C 0.03177 0.2706 0.03351 0.22801 0.03524 0.22801 C 0.03681 0.22801 0.03854 0.26944 0.03854 0.31204 C 0.03854 0.29074 0.03958 0.2706 0.04028 0.2706 C 0.04115 0.2706 0.04201 0.2919 0.04201 0.31204 C 0.04201 0.30139 0.04253 0.29074 0.04288 0.29074 C 0.04306 0.29074 0.04375 0.30139 0.04375 0.31204 C 0.04375 0.30671 0.04392 0.30139 0.04427 0.30139 C 0.04427 0.3 0.04462 0.30671 0.04462 0.31204 C 0.04462 0.30926 0.04462 0.30671 0.04497 0.30671 C 0.04497 0.3081 0.04514 0.30949 0.04514 0.31204 C 0.04514 0.31065 0.04514 0.30926 0.04514 0.3081 C 0.04531 0.3081 0.04531 0.30949 0.04531 0.31088 C 0.04549 0.31088 0.04549 0.30949 0.04549 0.3081 C 0.04583 0.3081 0.04583 0.30949 0.04583 0.31088 " pathEditMode="relative" rAng="0" ptsTypes="fffffffffffffffffff">
                                      <p:cBhvr>
                                        <p:cTn id="10" dur="20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" y="145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-0.01364 C 0.0059 -0.01757 0.02708 -0.02127 0.03438 -0.02127 C 0.08108 -0.02127 0.12917 0.03931 0.12917 0.09989 C 0.12917 0.06914 0.15313 0.03931 0.17587 0.03931 C 0.19983 0.03931 0.22257 0.0696 0.22257 0.09989 C 0.22257 0.08463 0.23455 0.06914 0.24653 0.06914 C 0.25868 0.06914 0.27066 0.08416 0.27066 0.09989 C 0.27066 0.09203 0.27656 0.08463 0.28264 0.08463 C 0.28872 0.08463 0.29462 0.09249 0.29462 0.09989 C 0.29462 0.09596 0.29774 0.09203 0.30069 0.09203 C 0.30226 0.09203 0.3066 0.09596 0.3066 0.09989 C 0.3066 0.09781 0.30816 0.09596 0.30972 0.09596 C 0.30972 0.09642 0.31285 0.09781 0.31285 0.09989 C 0.31285 0.09873 0.31285 0.09781 0.31441 0.09781 C 0.31441 0.09827 0.31597 0.09896 0.31597 0.09989 C 0.31597 0.09919 0.31597 0.09873 0.31597 0.09827 C 0.31753 0.09827 0.31753 0.09896 0.31753 0.09942 C 0.3191 0.09942 0.3191 0.09896 0.3191 0.09827 C 0.32083 0.09827 0.32083 0.09896 0.32083 0.09942 " pathEditMode="relative" rAng="0" ptsTypes="fffffffffffffffffff">
                                      <p:cBhvr>
                                        <p:cTn id="12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00" y="53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-2.02312E-6 C 0.00677 -0.01595 0.03108 -0.03144 0.03958 -0.03144 C 0.09358 -0.03144 0.14913 0.21688 0.14913 0.46544 C 0.14913 0.33989 0.17674 0.21688 0.20295 0.21688 C 0.23073 0.21688 0.25729 0.34197 0.25729 0.46544 C 0.25729 0.40347 0.27118 0.33989 0.2849 0.33989 C 0.29878 0.33989 0.31267 0.40162 0.31267 0.46544 C 0.31267 0.4333 0.31962 0.40347 0.32656 0.40347 C 0.33351 0.40347 0.34045 0.43492 0.34045 0.46544 C 0.34045 0.44948 0.34392 0.4333 0.3474 0.4333 C 0.34931 0.4333 0.35434 0.44948 0.35434 0.46544 C 0.35434 0.45734 0.35625 0.44948 0.35781 0.44948 C 0.35781 0.44717 0.36163 0.45734 0.36163 0.46544 C 0.36163 0.46104 0.36163 0.45734 0.36354 0.45734 C 0.36354 0.45919 0.3651 0.4615 0.3651 0.46544 C 0.3651 0.46312 0.3651 0.46104 0.3651 0.45919 C 0.36701 0.45919 0.36701 0.4615 0.36701 0.46335 C 0.36892 0.46335 0.36892 0.4615 0.36892 0.45919 C 0.37083 0.45919 0.37083 0.4615 0.37083 0.46335 " pathEditMode="relative" rAng="0" ptsTypes="fffffffffffffffffff">
                                      <p:cBhvr>
                                        <p:cTn id="14" dur="20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00" y="21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 animBg="1"/>
      <p:bldP spid="101379" grpId="0" animBg="1"/>
      <p:bldP spid="101380" grpId="0" animBg="1"/>
      <p:bldP spid="101381" grpId="0" animBg="1"/>
      <p:bldP spid="10138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End of </a:t>
            </a:r>
            <a:r>
              <a:rPr lang="sv-SE" b="1" dirty="0" err="1" smtClean="0"/>
              <a:t>Lecture</a:t>
            </a:r>
            <a:r>
              <a:rPr lang="sv-SE" b="1" dirty="0" smtClean="0"/>
              <a:t> 2</a:t>
            </a:r>
            <a:endParaRPr lang="sv-SE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34</a:t>
            </a:fld>
            <a:endParaRPr lang="sv-S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4</a:t>
            </a:fld>
            <a:endParaRPr lang="sv-S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– Example Problem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endParaRPr lang="en-US" dirty="0">
              <a:ln w="3175">
                <a:noFill/>
                <a:prstDash val="solid"/>
              </a:ln>
            </a:endParaRPr>
          </a:p>
        </p:txBody>
      </p:sp>
      <p:grpSp>
        <p:nvGrpSpPr>
          <p:cNvPr id="7" name="Grupp 22"/>
          <p:cNvGrpSpPr/>
          <p:nvPr/>
        </p:nvGrpSpPr>
        <p:grpSpPr>
          <a:xfrm>
            <a:off x="603504" y="1954214"/>
            <a:ext cx="8212138" cy="3964829"/>
            <a:chOff x="761961" y="1772027"/>
            <a:chExt cx="8212138" cy="3964829"/>
          </a:xfrm>
        </p:grpSpPr>
        <p:grpSp>
          <p:nvGrpSpPr>
            <p:cNvPr id="8" name="Grupp 41"/>
            <p:cNvGrpSpPr/>
            <p:nvPr/>
          </p:nvGrpSpPr>
          <p:grpSpPr>
            <a:xfrm>
              <a:off x="761961" y="1772027"/>
              <a:ext cx="8212138" cy="2029610"/>
              <a:chOff x="1761204" y="1647496"/>
              <a:chExt cx="5556595" cy="1373300"/>
            </a:xfrm>
          </p:grpSpPr>
          <p:cxnSp>
            <p:nvCxnSpPr>
              <p:cNvPr id="13" name="Rak pil 33"/>
              <p:cNvCxnSpPr/>
              <p:nvPr/>
            </p:nvCxnSpPr>
            <p:spPr>
              <a:xfrm>
                <a:off x="4325138" y="2669396"/>
                <a:ext cx="742609" cy="1588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" name="Grupp 39"/>
              <p:cNvGrpSpPr/>
              <p:nvPr/>
            </p:nvGrpSpPr>
            <p:grpSpPr>
              <a:xfrm>
                <a:off x="1761204" y="1647496"/>
                <a:ext cx="5556595" cy="1373300"/>
                <a:chOff x="5407174" y="1800083"/>
                <a:chExt cx="5556595" cy="1373300"/>
              </a:xfrm>
            </p:grpSpPr>
            <p:grpSp>
              <p:nvGrpSpPr>
                <p:cNvPr id="15" name="Grupp 32"/>
                <p:cNvGrpSpPr/>
                <p:nvPr/>
              </p:nvGrpSpPr>
              <p:grpSpPr>
                <a:xfrm>
                  <a:off x="5407174" y="1800083"/>
                  <a:ext cx="2935239" cy="1373300"/>
                  <a:chOff x="5407174" y="1800083"/>
                  <a:chExt cx="2935239" cy="1373300"/>
                </a:xfrm>
              </p:grpSpPr>
              <p:grpSp>
                <p:nvGrpSpPr>
                  <p:cNvPr id="20" name="Grupp 30"/>
                  <p:cNvGrpSpPr/>
                  <p:nvPr/>
                </p:nvGrpSpPr>
                <p:grpSpPr>
                  <a:xfrm>
                    <a:off x="6932713" y="1883248"/>
                    <a:ext cx="1409700" cy="1290135"/>
                    <a:chOff x="5257800" y="2913565"/>
                    <a:chExt cx="1409700" cy="1290135"/>
                  </a:xfrm>
                </p:grpSpPr>
                <p:sp>
                  <p:nvSpPr>
                    <p:cNvPr id="24" name="Cylinder 15"/>
                    <p:cNvSpPr/>
                    <p:nvPr/>
                  </p:nvSpPr>
                  <p:spPr>
                    <a:xfrm>
                      <a:off x="5626100" y="3142165"/>
                      <a:ext cx="1041400" cy="1061535"/>
                    </a:xfrm>
                    <a:prstGeom prst="can">
                      <a:avLst/>
                    </a:prstGeom>
                    <a:noFill/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sv-SE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25" name="Rak pil 26"/>
                    <p:cNvCxnSpPr/>
                    <p:nvPr/>
                  </p:nvCxnSpPr>
                  <p:spPr>
                    <a:xfrm rot="5400000">
                      <a:off x="5941088" y="3119277"/>
                      <a:ext cx="411424" cy="1588"/>
                    </a:xfrm>
                    <a:prstGeom prst="straightConnector1">
                      <a:avLst/>
                    </a:prstGeom>
                    <a:ln>
                      <a:solidFill>
                        <a:srgbClr val="000000"/>
                      </a:solidFill>
                      <a:tailEnd type="arrow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Rak 29"/>
                    <p:cNvCxnSpPr/>
                    <p:nvPr/>
                  </p:nvCxnSpPr>
                  <p:spPr>
                    <a:xfrm>
                      <a:off x="5257800" y="2913565"/>
                      <a:ext cx="889000" cy="1588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aphicFrame>
                <p:nvGraphicFramePr>
                  <p:cNvPr id="21" name="Object 4"/>
                  <p:cNvGraphicFramePr>
                    <a:graphicFrameLocks noChangeAspect="1"/>
                  </p:cNvGraphicFramePr>
                  <p:nvPr/>
                </p:nvGraphicFramePr>
                <p:xfrm>
                  <a:off x="5407174" y="1800083"/>
                  <a:ext cx="1546781" cy="1162235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85407" name="Equation" r:id="rId3" imgW="1054080" imgH="787320" progId="Equation.3">
                          <p:embed/>
                        </p:oleObj>
                      </mc:Choice>
                      <mc:Fallback>
                        <p:oleObj name="Equation" r:id="rId3" imgW="1054080" imgH="787320" progId="Equation.3">
                          <p:embed/>
                          <p:pic>
                            <p:nvPicPr>
                              <p:cNvPr id="0" name="Picture 2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4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5407174" y="1800083"/>
                                <a:ext cx="1546781" cy="1162235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  <p:graphicFrame>
              <p:nvGraphicFramePr>
                <p:cNvPr id="17" name="Object 4"/>
                <p:cNvGraphicFramePr>
                  <a:graphicFrameLocks noChangeAspect="1"/>
                </p:cNvGraphicFramePr>
                <p:nvPr/>
              </p:nvGraphicFramePr>
              <p:xfrm>
                <a:off x="9015271" y="1971666"/>
                <a:ext cx="1948498" cy="120171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85408" name="Equation" r:id="rId5" imgW="1282680" imgH="787320" progId="Equation.3">
                        <p:embed/>
                      </p:oleObj>
                    </mc:Choice>
                    <mc:Fallback>
                      <p:oleObj name="Equation" r:id="rId5" imgW="1282680" imgH="787320" progId="Equation.3">
                        <p:embed/>
                        <p:pic>
                          <p:nvPicPr>
                            <p:cNvPr id="0" name="Picture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015271" y="1971666"/>
                              <a:ext cx="1948498" cy="120171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grpSp>
          <p:nvGrpSpPr>
            <p:cNvPr id="9" name="Grupp 18"/>
            <p:cNvGrpSpPr/>
            <p:nvPr/>
          </p:nvGrpSpPr>
          <p:grpSpPr>
            <a:xfrm>
              <a:off x="761961" y="4291913"/>
              <a:ext cx="4143837" cy="1444943"/>
              <a:chOff x="761961" y="4291913"/>
              <a:chExt cx="4143837" cy="1444943"/>
            </a:xfrm>
          </p:grpSpPr>
          <p:graphicFrame>
            <p:nvGraphicFramePr>
              <p:cNvPr id="11" name="Object 4"/>
              <p:cNvGraphicFramePr>
                <a:graphicFrameLocks noChangeAspect="1"/>
              </p:cNvGraphicFramePr>
              <p:nvPr/>
            </p:nvGraphicFramePr>
            <p:xfrm>
              <a:off x="1028447" y="4835156"/>
              <a:ext cx="1383491" cy="9017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85409" name="Equation" r:id="rId7" imgW="647700" imgH="419100" progId="Equation.3">
                      <p:embed/>
                    </p:oleObj>
                  </mc:Choice>
                  <mc:Fallback>
                    <p:oleObj name="Equation" r:id="rId7" imgW="647700" imgH="419100" progId="Equation.3">
                      <p:embed/>
                      <p:pic>
                        <p:nvPicPr>
                          <p:cNvPr id="0" name="Picture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28447" y="4835156"/>
                            <a:ext cx="1383491" cy="9017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" name="textruta 17"/>
              <p:cNvSpPr txBox="1"/>
              <p:nvPr/>
            </p:nvSpPr>
            <p:spPr>
              <a:xfrm>
                <a:off x="761961" y="4291913"/>
                <a:ext cx="414383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i="1" dirty="0" err="1" smtClean="0">
                    <a:latin typeface="Arial" pitchFamily="34" charset="0"/>
                    <a:cs typeface="Arial" pitchFamily="34" charset="0"/>
                  </a:rPr>
                  <a:t>Liquid</a:t>
                </a:r>
                <a:r>
                  <a:rPr lang="sv-SE" sz="2600" i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sv-SE" sz="2600" i="1" dirty="0" err="1" smtClean="0">
                    <a:latin typeface="Arial" pitchFamily="34" charset="0"/>
                    <a:cs typeface="Arial" pitchFamily="34" charset="0"/>
                  </a:rPr>
                  <a:t>phase</a:t>
                </a:r>
                <a:endParaRPr lang="sv-SE" sz="2600" i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10" name="Object 12"/>
            <p:cNvGraphicFramePr>
              <a:graphicFrameLocks noChangeAspect="1"/>
            </p:cNvGraphicFramePr>
            <p:nvPr/>
          </p:nvGraphicFramePr>
          <p:xfrm>
            <a:off x="3880752" y="2767013"/>
            <a:ext cx="901700" cy="357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410" name="Equation" r:id="rId9" imgW="355600" imgH="139700" progId="Equation.3">
                    <p:embed/>
                  </p:oleObj>
                </mc:Choice>
                <mc:Fallback>
                  <p:oleObj name="Equation" r:id="rId9" imgW="355600" imgH="1397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0752" y="2767013"/>
                          <a:ext cx="901700" cy="357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7" name="TextBox 26"/>
          <p:cNvSpPr txBox="1"/>
          <p:nvPr/>
        </p:nvSpPr>
        <p:spPr>
          <a:xfrm>
            <a:off x="869990" y="1397859"/>
            <a:ext cx="7169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Given the following information, Find V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– Example Problem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endParaRPr lang="en-US" dirty="0">
              <a:ln w="3175">
                <a:noFill/>
                <a:prstDash val="solid"/>
              </a:ln>
            </a:endParaRPr>
          </a:p>
        </p:txBody>
      </p:sp>
      <p:grpSp>
        <p:nvGrpSpPr>
          <p:cNvPr id="20" name="Grupp 19"/>
          <p:cNvGrpSpPr/>
          <p:nvPr/>
        </p:nvGrpSpPr>
        <p:grpSpPr>
          <a:xfrm>
            <a:off x="939799" y="1604963"/>
            <a:ext cx="6019802" cy="1511300"/>
            <a:chOff x="231774" y="353852"/>
            <a:chExt cx="4793455" cy="1203420"/>
          </a:xfrm>
        </p:grpSpPr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231774" y="353852"/>
              <a:ext cx="2558532" cy="392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>
                  <a:latin typeface="Arial" pitchFamily="34" charset="0"/>
                  <a:cs typeface="Arial" pitchFamily="34" charset="0"/>
                </a:rPr>
                <a:t>(1) Mole</a:t>
              </a:r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 Balance: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3" name="Object 4"/>
            <p:cNvGraphicFramePr>
              <a:graphicFrameLocks noChangeAspect="1"/>
            </p:cNvGraphicFramePr>
            <p:nvPr/>
          </p:nvGraphicFramePr>
          <p:xfrm>
            <a:off x="329111" y="815247"/>
            <a:ext cx="4696118" cy="742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417" name="Equation" r:id="rId3" imgW="2743200" imgH="431640" progId="Equation.3">
                    <p:embed/>
                  </p:oleObj>
                </mc:Choice>
                <mc:Fallback>
                  <p:oleObj name="Equation" r:id="rId3" imgW="2743200" imgH="43164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111" y="815247"/>
                          <a:ext cx="4696118" cy="742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Grupp 20"/>
          <p:cNvGrpSpPr/>
          <p:nvPr/>
        </p:nvGrpSpPr>
        <p:grpSpPr>
          <a:xfrm>
            <a:off x="939800" y="3325489"/>
            <a:ext cx="2641600" cy="1084581"/>
            <a:chOff x="231774" y="1731483"/>
            <a:chExt cx="2103455" cy="863631"/>
          </a:xfrm>
        </p:grpSpPr>
        <p:graphicFrame>
          <p:nvGraphicFramePr>
            <p:cNvPr id="29" name="Object 6"/>
            <p:cNvGraphicFramePr>
              <a:graphicFrameLocks noChangeAspect="1"/>
            </p:cNvGraphicFramePr>
            <p:nvPr/>
          </p:nvGraphicFramePr>
          <p:xfrm>
            <a:off x="329110" y="2123607"/>
            <a:ext cx="1468879" cy="4715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418" name="Equation" r:id="rId5" imgW="672840" imgH="215640" progId="Equation.3">
                    <p:embed/>
                  </p:oleObj>
                </mc:Choice>
                <mc:Fallback>
                  <p:oleObj name="Equation" r:id="rId5" imgW="672840" imgH="21564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110" y="2123607"/>
                          <a:ext cx="1468879" cy="4715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" name="Text Box 8"/>
            <p:cNvSpPr txBox="1">
              <a:spLocks noChangeArrowheads="1"/>
            </p:cNvSpPr>
            <p:nvPr/>
          </p:nvSpPr>
          <p:spPr bwMode="auto">
            <a:xfrm>
              <a:off x="231774" y="1731483"/>
              <a:ext cx="2103455" cy="392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(2) Rate Law: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Grupp 21"/>
          <p:cNvGrpSpPr/>
          <p:nvPr/>
        </p:nvGrpSpPr>
        <p:grpSpPr>
          <a:xfrm>
            <a:off x="939800" y="4825065"/>
            <a:ext cx="3213100" cy="1522730"/>
            <a:chOff x="231774" y="3180265"/>
            <a:chExt cx="2558531" cy="1212521"/>
          </a:xfrm>
        </p:grpSpPr>
        <p:sp>
          <p:nvSpPr>
            <p:cNvPr id="32" name="Text Box 8"/>
            <p:cNvSpPr txBox="1">
              <a:spLocks noChangeArrowheads="1"/>
            </p:cNvSpPr>
            <p:nvPr/>
          </p:nvSpPr>
          <p:spPr bwMode="auto">
            <a:xfrm>
              <a:off x="231774" y="3180265"/>
              <a:ext cx="2558531" cy="392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(3) </a:t>
              </a:r>
              <a:r>
                <a:rPr lang="en-US" sz="2600" u="sng" dirty="0" err="1" smtClean="0">
                  <a:latin typeface="Arial" pitchFamily="34" charset="0"/>
                  <a:cs typeface="Arial" pitchFamily="34" charset="0"/>
                </a:rPr>
                <a:t>Stoichiometry</a:t>
              </a:r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3" name="Object 7"/>
            <p:cNvGraphicFramePr>
              <a:graphicFrameLocks noChangeAspect="1"/>
            </p:cNvGraphicFramePr>
            <p:nvPr/>
          </p:nvGraphicFramePr>
          <p:xfrm>
            <a:off x="329109" y="3572388"/>
            <a:ext cx="1736868" cy="8203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419" name="Equation" r:id="rId7" imgW="914400" imgH="431640" progId="Equation.3">
                    <p:embed/>
                  </p:oleObj>
                </mc:Choice>
                <mc:Fallback>
                  <p:oleObj name="Equation" r:id="rId7" imgW="914400" imgH="431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109" y="3572388"/>
                          <a:ext cx="1736868" cy="8203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CSTR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– Example Problem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endParaRPr lang="en-US" dirty="0">
              <a:ln w="3175">
                <a:noFill/>
                <a:prstDash val="solid"/>
              </a:ln>
            </a:endParaRPr>
          </a:p>
        </p:txBody>
      </p:sp>
      <p:grpSp>
        <p:nvGrpSpPr>
          <p:cNvPr id="13" name="Grupp 28"/>
          <p:cNvGrpSpPr/>
          <p:nvPr/>
        </p:nvGrpSpPr>
        <p:grpSpPr>
          <a:xfrm>
            <a:off x="965199" y="1417638"/>
            <a:ext cx="2768601" cy="1504774"/>
            <a:chOff x="536573" y="478700"/>
            <a:chExt cx="2268176" cy="1232782"/>
          </a:xfrm>
        </p:grpSpPr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536573" y="478700"/>
              <a:ext cx="2268176" cy="403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(4) Combine: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5" name="Object 4"/>
            <p:cNvGraphicFramePr>
              <a:graphicFrameLocks noChangeAspect="1"/>
            </p:cNvGraphicFramePr>
            <p:nvPr/>
          </p:nvGraphicFramePr>
          <p:xfrm>
            <a:off x="651022" y="947895"/>
            <a:ext cx="1912938" cy="763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7440" name="Equation" r:id="rId3" imgW="1117600" imgH="444500" progId="Equation.3">
                    <p:embed/>
                  </p:oleObj>
                </mc:Choice>
                <mc:Fallback>
                  <p:oleObj name="Equation" r:id="rId3" imgW="1117600" imgH="4445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1022" y="947895"/>
                          <a:ext cx="1912938" cy="7635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upp 27"/>
          <p:cNvGrpSpPr/>
          <p:nvPr/>
        </p:nvGrpSpPr>
        <p:grpSpPr>
          <a:xfrm>
            <a:off x="939800" y="3176373"/>
            <a:ext cx="5667374" cy="2297430"/>
            <a:chOff x="536574" y="2190500"/>
            <a:chExt cx="4642997" cy="1882165"/>
          </a:xfrm>
        </p:grpSpPr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536574" y="2190500"/>
              <a:ext cx="2455457" cy="403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(5) Evaluate: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" name="Object 4"/>
            <p:cNvGraphicFramePr>
              <a:graphicFrameLocks noChangeAspect="1"/>
            </p:cNvGraphicFramePr>
            <p:nvPr/>
          </p:nvGraphicFramePr>
          <p:xfrm>
            <a:off x="657526" y="2593933"/>
            <a:ext cx="4522045" cy="14787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7441" name="Equation" r:id="rId5" imgW="2641320" imgH="863280" progId="Equation.3">
                    <p:embed/>
                  </p:oleObj>
                </mc:Choice>
                <mc:Fallback>
                  <p:oleObj name="Equation" r:id="rId5" imgW="2641320" imgH="8632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7526" y="2593933"/>
                          <a:ext cx="4522045" cy="14787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7399" name="Object 7"/>
          <p:cNvGraphicFramePr>
            <a:graphicFrameLocks noChangeAspect="1"/>
          </p:cNvGraphicFramePr>
          <p:nvPr/>
        </p:nvGraphicFramePr>
        <p:xfrm>
          <a:off x="1092200" y="5664909"/>
          <a:ext cx="2360386" cy="786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42" name="Equation" r:id="rId7" imgW="1180800" imgH="393480" progId="Equation.3">
                  <p:embed/>
                </p:oleObj>
              </mc:Choice>
              <mc:Fallback>
                <p:oleObj name="Equation" r:id="rId7" imgW="118080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5664909"/>
                        <a:ext cx="2360386" cy="786795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Define conversion, 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7</a:t>
            </a:fld>
            <a:endParaRPr lang="sv-SE"/>
          </a:p>
        </p:txBody>
      </p:sp>
      <p:grpSp>
        <p:nvGrpSpPr>
          <p:cNvPr id="6" name="Group 5"/>
          <p:cNvGrpSpPr/>
          <p:nvPr/>
        </p:nvGrpSpPr>
        <p:grpSpPr>
          <a:xfrm>
            <a:off x="939799" y="1620203"/>
            <a:ext cx="5219701" cy="954405"/>
            <a:chOff x="939799" y="1604963"/>
            <a:chExt cx="5219701" cy="954405"/>
          </a:xfrm>
        </p:grpSpPr>
        <p:graphicFrame>
          <p:nvGraphicFramePr>
            <p:cNvPr id="189442" name="Object 2"/>
            <p:cNvGraphicFramePr>
              <a:graphicFrameLocks noChangeAspect="1"/>
            </p:cNvGraphicFramePr>
            <p:nvPr/>
          </p:nvGraphicFramePr>
          <p:xfrm>
            <a:off x="1119188" y="2097406"/>
            <a:ext cx="3656012" cy="461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583" name="Equation" r:id="rId3" imgW="1574640" imgH="203040" progId="Equation.3">
                    <p:embed/>
                  </p:oleObj>
                </mc:Choice>
                <mc:Fallback>
                  <p:oleObj name="Equation" r:id="rId3" imgW="1574640" imgH="20304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9188" y="2097406"/>
                          <a:ext cx="3656012" cy="4619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5219701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Consider the generic reaction: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939800" y="2906395"/>
            <a:ext cx="8229600" cy="1362393"/>
            <a:chOff x="939799" y="1604963"/>
            <a:chExt cx="8229600" cy="1362393"/>
          </a:xfrm>
        </p:grpSpPr>
        <p:graphicFrame>
          <p:nvGraphicFramePr>
            <p:cNvPr id="8" name="Object 2"/>
            <p:cNvGraphicFramePr>
              <a:graphicFrameLocks noChangeAspect="1"/>
            </p:cNvGraphicFramePr>
            <p:nvPr/>
          </p:nvGraphicFramePr>
          <p:xfrm>
            <a:off x="1149349" y="2072006"/>
            <a:ext cx="3597275" cy="895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584" name="Equation" r:id="rId5" imgW="1549080" imgH="393480" progId="Equation.3">
                    <p:embed/>
                  </p:oleObj>
                </mc:Choice>
                <mc:Fallback>
                  <p:oleObj name="Equation" r:id="rId5" imgW="1549080" imgH="393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9349" y="2072006"/>
                          <a:ext cx="3597275" cy="895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822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Chose limiting reactant A as basis of calculation: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39800" y="4531995"/>
            <a:ext cx="8229600" cy="1425893"/>
            <a:chOff x="939799" y="1604963"/>
            <a:chExt cx="8229600" cy="1425893"/>
          </a:xfrm>
        </p:grpSpPr>
        <p:graphicFrame>
          <p:nvGraphicFramePr>
            <p:cNvPr id="13" name="Object 2"/>
            <p:cNvGraphicFramePr>
              <a:graphicFrameLocks noChangeAspect="1"/>
            </p:cNvGraphicFramePr>
            <p:nvPr/>
          </p:nvGraphicFramePr>
          <p:xfrm>
            <a:off x="1154112" y="2135506"/>
            <a:ext cx="3154362" cy="895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585" name="Equation" r:id="rId7" imgW="1358640" imgH="393480" progId="Equation.3">
                    <p:embed/>
                  </p:oleObj>
                </mc:Choice>
                <mc:Fallback>
                  <p:oleObj name="Equation" r:id="rId7" imgW="135864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4112" y="2135506"/>
                          <a:ext cx="3154362" cy="895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939799" y="1604963"/>
              <a:ext cx="8229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Define conversion, X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Batch 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8</a:t>
            </a:fld>
            <a:endParaRPr lang="sv-SE"/>
          </a:p>
        </p:txBody>
      </p:sp>
      <p:graphicFrame>
        <p:nvGraphicFramePr>
          <p:cNvPr id="190466" name="Object 2"/>
          <p:cNvGraphicFramePr>
            <a:graphicFrameLocks noChangeAspect="1"/>
          </p:cNvGraphicFramePr>
          <p:nvPr/>
        </p:nvGraphicFramePr>
        <p:xfrm>
          <a:off x="1079500" y="1889125"/>
          <a:ext cx="5753100" cy="324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81" name="Equation" r:id="rId3" imgW="2387520" imgH="1346040" progId="Equation.3">
                  <p:embed/>
                </p:oleObj>
              </mc:Choice>
              <mc:Fallback>
                <p:oleObj name="Equation" r:id="rId3" imgW="2387520" imgH="1346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889125"/>
                        <a:ext cx="5753100" cy="324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Batch 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9</a:t>
            </a:fld>
            <a:endParaRPr lang="sv-SE"/>
          </a:p>
        </p:txBody>
      </p:sp>
      <p:grpSp>
        <p:nvGrpSpPr>
          <p:cNvPr id="11" name="Group 10"/>
          <p:cNvGrpSpPr/>
          <p:nvPr/>
        </p:nvGrpSpPr>
        <p:grpSpPr>
          <a:xfrm>
            <a:off x="1708150" y="2892631"/>
            <a:ext cx="6292107" cy="2585298"/>
            <a:chOff x="1708150" y="2892631"/>
            <a:chExt cx="6292107" cy="2585298"/>
          </a:xfrm>
        </p:grpSpPr>
        <p:grpSp>
          <p:nvGrpSpPr>
            <p:cNvPr id="6" name="Grupp 8"/>
            <p:cNvGrpSpPr/>
            <p:nvPr/>
          </p:nvGrpSpPr>
          <p:grpSpPr>
            <a:xfrm>
              <a:off x="1708150" y="2892631"/>
              <a:ext cx="2262187" cy="1857169"/>
              <a:chOff x="639763" y="2892631"/>
              <a:chExt cx="2262187" cy="1857169"/>
            </a:xfrm>
          </p:grpSpPr>
          <p:graphicFrame>
            <p:nvGraphicFramePr>
              <p:cNvPr id="7" name="Object 5"/>
              <p:cNvGraphicFramePr>
                <a:graphicFrameLocks noChangeAspect="1"/>
              </p:cNvGraphicFramePr>
              <p:nvPr/>
            </p:nvGraphicFramePr>
            <p:xfrm>
              <a:off x="639763" y="3581400"/>
              <a:ext cx="2262187" cy="1168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1534" name="Equation" r:id="rId3" imgW="939600" imgH="482400" progId="Equation.3">
                      <p:embed/>
                    </p:oleObj>
                  </mc:Choice>
                  <mc:Fallback>
                    <p:oleObj name="Equation" r:id="rId3" imgW="939600" imgH="48240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39763" y="3581400"/>
                            <a:ext cx="2262187" cy="11684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" name="Rektangel 6"/>
              <p:cNvSpPr/>
              <p:nvPr/>
            </p:nvSpPr>
            <p:spPr>
              <a:xfrm>
                <a:off x="639763" y="2892631"/>
                <a:ext cx="1856598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None/>
                </a:pP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Integrating,</a:t>
                </a:r>
              </a:p>
            </p:txBody>
          </p:sp>
        </p:grpSp>
        <p:sp>
          <p:nvSpPr>
            <p:cNvPr id="9" name="Rektangel 7"/>
            <p:cNvSpPr/>
            <p:nvPr/>
          </p:nvSpPr>
          <p:spPr>
            <a:xfrm>
              <a:off x="1708150" y="4985486"/>
              <a:ext cx="629210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The necessary </a:t>
              </a:r>
              <a:r>
                <a:rPr lang="sv-SE" sz="2600" i="1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to achieve conversion X.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722438" y="1604963"/>
            <a:ext cx="5408612" cy="1044575"/>
            <a:chOff x="1722438" y="1604963"/>
            <a:chExt cx="5408612" cy="1044575"/>
          </a:xfrm>
        </p:grpSpPr>
        <p:graphicFrame>
          <p:nvGraphicFramePr>
            <p:cNvPr id="5" name="Object 5"/>
            <p:cNvGraphicFramePr>
              <a:graphicFrameLocks noChangeAspect="1"/>
            </p:cNvGraphicFramePr>
            <p:nvPr/>
          </p:nvGraphicFramePr>
          <p:xfrm>
            <a:off x="5176838" y="1625600"/>
            <a:ext cx="1954212" cy="977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1535" name="Equation" r:id="rId5" imgW="812520" imgH="406080" progId="Equation.3">
                    <p:embed/>
                  </p:oleObj>
                </mc:Choice>
                <mc:Fallback>
                  <p:oleObj name="Equation" r:id="rId5" imgW="812520" imgH="4060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76838" y="1625600"/>
                          <a:ext cx="1954212" cy="977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68812753"/>
                </p:ext>
              </p:extLst>
            </p:nvPr>
          </p:nvGraphicFramePr>
          <p:xfrm>
            <a:off x="1722438" y="1604963"/>
            <a:ext cx="2051050" cy="1044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1536" name="Equation" r:id="rId7" imgW="850680" imgH="431640" progId="Equation.DSMT4">
                    <p:embed/>
                  </p:oleObj>
                </mc:Choice>
                <mc:Fallback>
                  <p:oleObj name="Equation" r:id="rId7" imgW="850680" imgH="43164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2438" y="1604963"/>
                          <a:ext cx="2051050" cy="1044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TextBox 12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</a:t>
            </a:r>
            <a:r>
              <a:rPr lang="en-US" dirty="0" smtClean="0">
                <a:latin typeface="Arial"/>
                <a:cs typeface="Arial"/>
              </a:rPr>
              <a:t>2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11128</TotalTime>
  <Words>709</Words>
  <Application>Microsoft Macintosh PowerPoint</Application>
  <PresentationFormat>On-screen Show (4:3)</PresentationFormat>
  <Paragraphs>226</Paragraphs>
  <Slides>34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Lecture_1_draft_yellow</vt:lpstr>
      <vt:lpstr>Equation</vt:lpstr>
      <vt:lpstr>Lecture 2</vt:lpstr>
      <vt:lpstr>Lecture 2</vt:lpstr>
      <vt:lpstr>Reactor Mole Balances Summary</vt:lpstr>
      <vt:lpstr>CSTR – Example Problem </vt:lpstr>
      <vt:lpstr>CSTR – Example Problem </vt:lpstr>
      <vt:lpstr>CSTR – Example Problem </vt:lpstr>
      <vt:lpstr>Define conversion, X</vt:lpstr>
      <vt:lpstr>Batch </vt:lpstr>
      <vt:lpstr>Batch </vt:lpstr>
      <vt:lpstr>CSTR</vt:lpstr>
      <vt:lpstr>CSTR</vt:lpstr>
      <vt:lpstr>CSTR</vt:lpstr>
      <vt:lpstr>PFR</vt:lpstr>
      <vt:lpstr>PFR</vt:lpstr>
      <vt:lpstr>Reactor Mole Balances Summary</vt:lpstr>
      <vt:lpstr>Levenspiel Plots</vt:lpstr>
      <vt:lpstr>Levenspiel Plots</vt:lpstr>
      <vt:lpstr>CSTR</vt:lpstr>
      <vt:lpstr>PFR</vt:lpstr>
      <vt:lpstr>Levenspiel Plots</vt:lpstr>
      <vt:lpstr>Numerical Evaluations of Integrals</vt:lpstr>
      <vt:lpstr>Reactors in Series</vt:lpstr>
      <vt:lpstr>Reactors in Series</vt:lpstr>
      <vt:lpstr>Reactors in Series</vt:lpstr>
      <vt:lpstr>Reactors in Series</vt:lpstr>
      <vt:lpstr>Reactors in Series</vt:lpstr>
      <vt:lpstr>Reactors in Series</vt:lpstr>
      <vt:lpstr>Reactors in Series</vt:lpstr>
      <vt:lpstr>KEEPING UP</vt:lpstr>
      <vt:lpstr>Reaction Engineering</vt:lpstr>
      <vt:lpstr>PowerPoint Presentation</vt:lpstr>
      <vt:lpstr>PowerPoint Presentation</vt:lpstr>
      <vt:lpstr>PowerPoint Presentation</vt:lpstr>
      <vt:lpstr>End of Lecture 2</vt:lpstr>
    </vt:vector>
  </TitlesOfParts>
  <Company>KTH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</dc:title>
  <dc:creator>Arthur Shih</dc:creator>
  <cp:lastModifiedBy>Laura Bracken</cp:lastModifiedBy>
  <cp:revision>110</cp:revision>
  <dcterms:created xsi:type="dcterms:W3CDTF">2010-08-03T19:17:50Z</dcterms:created>
  <dcterms:modified xsi:type="dcterms:W3CDTF">2016-08-19T19:04:18Z</dcterms:modified>
</cp:coreProperties>
</file>