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0" r:id="rId1"/>
  </p:sldMasterIdLst>
  <p:notesMasterIdLst>
    <p:notesMasterId r:id="rId48"/>
  </p:notesMasterIdLst>
  <p:sldIdLst>
    <p:sldId id="256" r:id="rId2"/>
    <p:sldId id="506" r:id="rId3"/>
    <p:sldId id="462" r:id="rId4"/>
    <p:sldId id="463" r:id="rId5"/>
    <p:sldId id="464" r:id="rId6"/>
    <p:sldId id="465" r:id="rId7"/>
    <p:sldId id="466" r:id="rId8"/>
    <p:sldId id="467" r:id="rId9"/>
    <p:sldId id="468" r:id="rId10"/>
    <p:sldId id="469" r:id="rId11"/>
    <p:sldId id="470" r:id="rId12"/>
    <p:sldId id="471" r:id="rId13"/>
    <p:sldId id="472" r:id="rId14"/>
    <p:sldId id="473" r:id="rId15"/>
    <p:sldId id="474" r:id="rId16"/>
    <p:sldId id="475" r:id="rId17"/>
    <p:sldId id="476" r:id="rId18"/>
    <p:sldId id="477" r:id="rId19"/>
    <p:sldId id="478" r:id="rId20"/>
    <p:sldId id="479" r:id="rId21"/>
    <p:sldId id="480" r:id="rId22"/>
    <p:sldId id="481" r:id="rId23"/>
    <p:sldId id="482" r:id="rId24"/>
    <p:sldId id="483" r:id="rId25"/>
    <p:sldId id="484" r:id="rId26"/>
    <p:sldId id="485" r:id="rId27"/>
    <p:sldId id="486" r:id="rId28"/>
    <p:sldId id="487" r:id="rId29"/>
    <p:sldId id="488" r:id="rId30"/>
    <p:sldId id="489" r:id="rId31"/>
    <p:sldId id="490" r:id="rId32"/>
    <p:sldId id="491" r:id="rId33"/>
    <p:sldId id="492" r:id="rId34"/>
    <p:sldId id="493" r:id="rId35"/>
    <p:sldId id="494" r:id="rId36"/>
    <p:sldId id="495" r:id="rId37"/>
    <p:sldId id="496" r:id="rId38"/>
    <p:sldId id="497" r:id="rId39"/>
    <p:sldId id="498" r:id="rId40"/>
    <p:sldId id="499" r:id="rId41"/>
    <p:sldId id="500" r:id="rId42"/>
    <p:sldId id="501" r:id="rId43"/>
    <p:sldId id="502" r:id="rId44"/>
    <p:sldId id="503" r:id="rId45"/>
    <p:sldId id="504" r:id="rId46"/>
    <p:sldId id="505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mma Sundin" initials="ES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FCC00"/>
    <a:srgbClr val="A89C00"/>
    <a:srgbClr val="009900"/>
    <a:srgbClr val="00B050"/>
    <a:srgbClr val="FF0000"/>
    <a:srgbClr val="0070C0"/>
    <a:srgbClr val="7030A0"/>
    <a:srgbClr val="A29E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64" autoAdjust="0"/>
    <p:restoredTop sz="94626" autoAdjust="0"/>
  </p:normalViewPr>
  <p:slideViewPr>
    <p:cSldViewPr>
      <p:cViewPr varScale="1">
        <p:scale>
          <a:sx n="105" d="100"/>
          <a:sy n="105" d="100"/>
        </p:scale>
        <p:origin x="-320" y="-96"/>
      </p:cViewPr>
      <p:guideLst>
        <p:guide orient="horz" pos="528"/>
        <p:guide pos="5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commentAuthors" Target="commentAuthors.xml"/><Relationship Id="rId51" Type="http://schemas.openxmlformats.org/officeDocument/2006/relationships/presProps" Target="presProps.xml"/><Relationship Id="rId52" Type="http://schemas.openxmlformats.org/officeDocument/2006/relationships/viewProps" Target="viewProps.xml"/><Relationship Id="rId53" Type="http://schemas.openxmlformats.org/officeDocument/2006/relationships/theme" Target="theme/theme1.xml"/><Relationship Id="rId54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notesMaster" Target="notesMasters/notesMaster1.xml"/><Relationship Id="rId4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0B1A3D-D2CE-C84A-AB5F-5D71393FFF59}" type="datetimeFigureOut">
              <a:rPr lang="sv-SE" smtClean="0"/>
              <a:pPr/>
              <a:t>5/3/16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927822-13DA-614F-A5CF-9257C28AC70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02825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 18-1a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927822-13DA-614F-A5CF-9257C28AC705}" type="slidenum">
              <a:rPr lang="sv-SE" smtClean="0"/>
              <a:pPr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39740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ektangel med rundade hörn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Underrubrik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v-SE" smtClean="0"/>
              <a:t>Klicka här för att ändra format på underrubrik i bakgrunden</a:t>
            </a:r>
            <a:endParaRPr kumimoji="0" lang="en-US"/>
          </a:p>
        </p:txBody>
      </p:sp>
      <p:sp>
        <p:nvSpPr>
          <p:cNvPr id="28" name="Platshållare för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33298-4D4B-44A8-8D8A-C8E7CF624842}" type="datetime1">
              <a:rPr lang="en-US" smtClean="0"/>
              <a:pPr/>
              <a:t>5/3/16</a:t>
            </a:fld>
            <a:endParaRPr lang="en-US"/>
          </a:p>
        </p:txBody>
      </p:sp>
      <p:sp>
        <p:nvSpPr>
          <p:cNvPr id="17" name="Platshållare för sidfo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Platshållare för bildnumm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91C17BA6-665A-4AFF-9756-53EC7D466A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ktangel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ktangel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ktangel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ubrik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E4FBC-0D59-4AF7-980B-F0A3B53AA6EE}" type="datetime1">
              <a:rPr lang="en-US" smtClean="0"/>
              <a:pPr/>
              <a:t>5/3/16</a:t>
            </a:fld>
            <a:endParaRPr lang="en-US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7BA6-665A-4AFF-9756-53EC7D466A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8BAEC-DB1A-49F6-87A5-628FE768B644}" type="datetime1">
              <a:rPr lang="en-US" smtClean="0"/>
              <a:pPr/>
              <a:t>5/3/16</a:t>
            </a:fld>
            <a:endParaRPr lang="en-US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7BA6-665A-4AFF-9756-53EC7D466A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2FB81-F7AA-497F-87D0-23BAFE8CD294}" type="datetime1">
              <a:rPr lang="en-US" smtClean="0"/>
              <a:pPr/>
              <a:t>5/3/16</a:t>
            </a:fld>
            <a:endParaRPr lang="en-US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7BA6-665A-4AFF-9756-53EC7D466A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ektangel med rundade hörn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A219A-6192-4742-9996-324476CF0ADC}" type="datetime1">
              <a:rPr lang="en-US" smtClean="0"/>
              <a:pPr/>
              <a:t>5/3/16</a:t>
            </a:fld>
            <a:endParaRPr lang="en-US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ktangel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ktangel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ktangel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1C17BA6-665A-4AFF-9756-53EC7D466A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3CAC5-1F98-4F2B-AAAF-4B266FF13E23}" type="datetime1">
              <a:rPr lang="en-US" smtClean="0"/>
              <a:pPr/>
              <a:t>5/3/16</a:t>
            </a:fld>
            <a:endParaRPr lang="en-US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7BA6-665A-4AFF-9756-53EC7D466A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latshållare för innehåll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30D74-8A65-4BC4-BA49-46B0B2F8131E}" type="datetime1">
              <a:rPr lang="en-US" smtClean="0"/>
              <a:pPr/>
              <a:t>5/3/16</a:t>
            </a:fld>
            <a:endParaRPr lang="en-US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7BA6-665A-4AFF-9756-53EC7D466A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Platshållare för innehåll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13" name="Platshållare för innehåll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CDB94-1548-496E-959D-EE4FE10EEAC8}" type="datetime1">
              <a:rPr lang="en-US" smtClean="0"/>
              <a:pPr/>
              <a:t>5/3/16</a:t>
            </a:fld>
            <a:endParaRPr lang="en-US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7BA6-665A-4AFF-9756-53EC7D466A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D4FFF-330C-4E47-B7EA-0CCE805F8315}" type="datetime1">
              <a:rPr lang="en-US" smtClean="0"/>
              <a:pPr/>
              <a:t>5/3/16</a:t>
            </a:fld>
            <a:endParaRPr lang="en-US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fld id="{91C17BA6-665A-4AFF-9756-53EC7D466A4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ektangel med rundade hörn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4341A-0DBB-4308-B85D-AC3BBFED73BD}" type="datetime1">
              <a:rPr lang="en-US" smtClean="0"/>
              <a:pPr/>
              <a:t>5/3/16</a:t>
            </a:fld>
            <a:endParaRPr lang="en-US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7BA6-665A-4AFF-9756-53EC7D466A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EE01F-1B36-4F96-B062-7E637D29649E}" type="datetime1">
              <a:rPr lang="en-US" smtClean="0"/>
              <a:pPr/>
              <a:t>5/3/16</a:t>
            </a:fld>
            <a:endParaRPr lang="en-US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1C17BA6-665A-4AFF-9756-53EC7D466A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ktangel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ktangel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ktangel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v-SE" smtClean="0"/>
              <a:t>Klicka på ikonen för att lägga till en bild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ektangel med rundade hörn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Platshållare för rubrik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13" name="Platshållare för text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  <a:p>
            <a:pPr lvl="1" eaLnBrk="1" latinLnBrk="0" hangingPunct="1"/>
            <a:r>
              <a:rPr kumimoji="0" lang="sv-SE" smtClean="0"/>
              <a:t>Nivå två</a:t>
            </a:r>
          </a:p>
          <a:p>
            <a:pPr lvl="2" eaLnBrk="1" latinLnBrk="0" hangingPunct="1"/>
            <a:r>
              <a:rPr kumimoji="0" lang="sv-SE" smtClean="0"/>
              <a:t>Nivå tre</a:t>
            </a:r>
          </a:p>
          <a:p>
            <a:pPr lvl="3" eaLnBrk="1" latinLnBrk="0" hangingPunct="1"/>
            <a:r>
              <a:rPr kumimoji="0" lang="sv-SE" smtClean="0"/>
              <a:t>Nivå fyra</a:t>
            </a:r>
          </a:p>
          <a:p>
            <a:pPr lvl="4" eaLnBrk="1" latinLnBrk="0" hangingPunct="1"/>
            <a:r>
              <a:rPr kumimoji="0" lang="sv-SE" smtClean="0"/>
              <a:t>Nivå fem</a:t>
            </a:r>
            <a:endParaRPr kumimoji="0" lang="en-US"/>
          </a:p>
        </p:txBody>
      </p:sp>
      <p:sp>
        <p:nvSpPr>
          <p:cNvPr id="14" name="Platshållare för datum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B7F75BE-7D67-4A7D-9D7A-21E8E01C16D4}" type="datetime1">
              <a:rPr lang="en-US" smtClean="0"/>
              <a:pPr/>
              <a:t>5/3/16</a:t>
            </a:fld>
            <a:endParaRPr lang="en-US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Platshållare för bildnumm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noFill/>
          <a:ln>
            <a:noFill/>
          </a:ln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1C17BA6-665A-4AFF-9756-53EC7D466A4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4.png"/><Relationship Id="rId3" Type="http://schemas.openxmlformats.org/officeDocument/2006/relationships/image" Target="../media/image4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4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4" Type="http://schemas.openxmlformats.org/officeDocument/2006/relationships/image" Target="../media/image53.png"/><Relationship Id="rId5" Type="http://schemas.openxmlformats.org/officeDocument/2006/relationships/image" Target="../media/image54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5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6.png"/><Relationship Id="rId3" Type="http://schemas.openxmlformats.org/officeDocument/2006/relationships/image" Target="../media/image5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4" Type="http://schemas.openxmlformats.org/officeDocument/2006/relationships/image" Target="../media/image60.png"/><Relationship Id="rId5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8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4" Type="http://schemas.openxmlformats.org/officeDocument/2006/relationships/image" Target="../media/image65.png"/><Relationship Id="rId5" Type="http://schemas.openxmlformats.org/officeDocument/2006/relationships/image" Target="../media/image66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3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7.png"/><Relationship Id="rId3" Type="http://schemas.openxmlformats.org/officeDocument/2006/relationships/image" Target="../media/image68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9.png"/><Relationship Id="rId3" Type="http://schemas.openxmlformats.org/officeDocument/2006/relationships/image" Target="../media/image7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4" Type="http://schemas.openxmlformats.org/officeDocument/2006/relationships/image" Target="../media/image7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4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5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6.png"/><Relationship Id="rId3" Type="http://schemas.openxmlformats.org/officeDocument/2006/relationships/image" Target="../media/image7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4" Type="http://schemas.openxmlformats.org/officeDocument/2006/relationships/image" Target="../media/image80.png"/><Relationship Id="rId5" Type="http://schemas.openxmlformats.org/officeDocument/2006/relationships/image" Target="../media/image81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4" Type="http://schemas.openxmlformats.org/officeDocument/2006/relationships/image" Target="../media/image84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2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5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Chemical Reaction Engineering</a:t>
            </a:r>
            <a:r>
              <a:rPr lang="en-US" dirty="0" smtClean="0"/>
              <a:t> (CRE) is the field that studies the rates and mechanisms of chemical reactions and the design of the reactors in which they take place.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  <a:cs typeface="Franklin Gothic Book (Rubriker)"/>
              </a:rPr>
              <a:t>Lecture 32</a:t>
            </a:r>
            <a:endParaRPr lang="en-US" dirty="0">
              <a:solidFill>
                <a:srgbClr val="000000"/>
              </a:solidFill>
              <a:cs typeface="Franklin Gothic Book (Rubriker)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7BA6-665A-4AFF-9756-53EC7D466A4A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Flow, Reaction, and Dispersion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 descr="Screen Shot 2016-04-07 at 7.06.5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205" y="1417638"/>
            <a:ext cx="4787900" cy="2146300"/>
          </a:xfrm>
          <a:prstGeom prst="rect">
            <a:avLst/>
          </a:prstGeom>
        </p:spPr>
      </p:pic>
      <p:pic>
        <p:nvPicPr>
          <p:cNvPr id="6" name="Picture 5" descr="Screen Shot 2016-04-07 at 7.05.5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494" y="3850935"/>
            <a:ext cx="2628900" cy="876300"/>
          </a:xfrm>
          <a:prstGeom prst="rect">
            <a:avLst/>
          </a:prstGeom>
        </p:spPr>
      </p:pic>
      <p:pic>
        <p:nvPicPr>
          <p:cNvPr id="8" name="Picture 7" descr="Screen Shot 2016-04-07 at 7.08.42 P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51694" y="4919663"/>
            <a:ext cx="4203700" cy="12065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010400" y="1828800"/>
            <a:ext cx="8243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(14</a:t>
            </a:r>
            <a:r>
              <a:rPr lang="en-US" dirty="0" smtClean="0"/>
              <a:t>-16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010400" y="2971800"/>
            <a:ext cx="8243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(18-15)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010400" y="4114800"/>
            <a:ext cx="8243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(18-16)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010400" y="5486400"/>
            <a:ext cx="8243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(18-17)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9262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5" name="Picture 4" descr="Screen Shot 2016-04-07 at 7.10.2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332" y="2306517"/>
            <a:ext cx="6845300" cy="2387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140257" y="3012834"/>
            <a:ext cx="863375" cy="15549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96200" y="3048000"/>
            <a:ext cx="8243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(18-18)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696200" y="4114800"/>
            <a:ext cx="8243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(18-19)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5869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Boundary Conditions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5" name="Picture 4" descr="Screen Shot 2016-04-07 at 7.13.3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972" y="1287520"/>
            <a:ext cx="6477000" cy="2374900"/>
          </a:xfrm>
          <a:prstGeom prst="rect">
            <a:avLst/>
          </a:prstGeom>
        </p:spPr>
      </p:pic>
      <p:pic>
        <p:nvPicPr>
          <p:cNvPr id="6" name="Picture 5" descr="Screen Shot 2016-04-07 at 7.14.27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15" t="5077"/>
          <a:stretch/>
        </p:blipFill>
        <p:spPr>
          <a:xfrm>
            <a:off x="3657600" y="4267200"/>
            <a:ext cx="1524000" cy="49426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295400" y="4800600"/>
            <a:ext cx="25186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Substituting for F</a:t>
            </a:r>
            <a:r>
              <a:rPr lang="en-US" baseline="-25000" dirty="0" smtClean="0"/>
              <a:t>A</a:t>
            </a:r>
            <a:r>
              <a:rPr lang="en-US" dirty="0" smtClean="0"/>
              <a:t> yields</a:t>
            </a:r>
            <a:endParaRPr lang="en-US" dirty="0"/>
          </a:p>
        </p:txBody>
      </p:sp>
      <p:pic>
        <p:nvPicPr>
          <p:cNvPr id="8" name="Picture 7" descr="Screen Shot 2016-04-07 at 7.16.41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800" y="5322332"/>
            <a:ext cx="4394200" cy="812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95400" y="3886200"/>
            <a:ext cx="889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At z = 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3200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49530" y="1609083"/>
            <a:ext cx="60594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Solving for the entering concentration C</a:t>
            </a:r>
            <a:r>
              <a:rPr lang="en-US" baseline="-25000" dirty="0" smtClean="0"/>
              <a:t>A</a:t>
            </a:r>
            <a:r>
              <a:rPr lang="en-US" dirty="0" smtClean="0"/>
              <a:t>(0–) = C</a:t>
            </a:r>
            <a:r>
              <a:rPr lang="en-US" baseline="-25000" dirty="0" smtClean="0"/>
              <a:t>A0</a:t>
            </a:r>
            <a:endParaRPr lang="en-US" baseline="-25000" dirty="0"/>
          </a:p>
        </p:txBody>
      </p:sp>
      <p:sp>
        <p:nvSpPr>
          <p:cNvPr id="5" name="Rectangle 4"/>
          <p:cNvSpPr/>
          <p:nvPr/>
        </p:nvSpPr>
        <p:spPr>
          <a:xfrm>
            <a:off x="549530" y="3290500"/>
            <a:ext cx="81372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At the exit to the reaction section, the concentration is continuous, and there is no gradient in tracer concentration.</a:t>
            </a:r>
            <a:endParaRPr lang="en-US" dirty="0"/>
          </a:p>
        </p:txBody>
      </p:sp>
      <p:pic>
        <p:nvPicPr>
          <p:cNvPr id="6" name="Picture 5" descr="Screen Shot 2016-04-07 at 7.18.4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839" y="2070892"/>
            <a:ext cx="3378200" cy="1041400"/>
          </a:xfrm>
          <a:prstGeom prst="rect">
            <a:avLst/>
          </a:prstGeom>
        </p:spPr>
      </p:pic>
      <p:pic>
        <p:nvPicPr>
          <p:cNvPr id="7" name="Picture 6" descr="Screen Shot 2016-04-07 at 7.18.45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47"/>
          <a:stretch/>
        </p:blipFill>
        <p:spPr>
          <a:xfrm>
            <a:off x="1431343" y="4095072"/>
            <a:ext cx="4394200" cy="124325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467600" y="2362200"/>
            <a:ext cx="8243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(18-20)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467600" y="4495800"/>
            <a:ext cx="8243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(18-21)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9390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Open-Open System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1417638"/>
            <a:ext cx="822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For an open-open system, there is continuity of flux at the boundaries at</a:t>
            </a:r>
            <a:endParaRPr lang="en-US" dirty="0"/>
          </a:p>
        </p:txBody>
      </p:sp>
      <p:pic>
        <p:nvPicPr>
          <p:cNvPr id="6" name="Picture 5" descr="Screen Shot 2016-04-09 at 6.17.5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2514600"/>
            <a:ext cx="1651000" cy="457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76400" y="2133600"/>
            <a:ext cx="889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At z = 0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467600" y="3200400"/>
            <a:ext cx="8243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(18-22)</a:t>
            </a:r>
            <a:endParaRPr lang="en-US" dirty="0"/>
          </a:p>
        </p:txBody>
      </p:sp>
      <p:pic>
        <p:nvPicPr>
          <p:cNvPr id="11" name="Picture 10" descr="Screen Shot 2016-04-09 at 6.43.0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3048000"/>
            <a:ext cx="5168900" cy="78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2493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 descr="Screen Shot 2016-04-07 at 7.21.4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180" y="274638"/>
            <a:ext cx="6794500" cy="4000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7200" y="4275138"/>
            <a:ext cx="822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At z = L, we have continuity of concentration and</a:t>
            </a:r>
            <a:endParaRPr lang="en-US" dirty="0"/>
          </a:p>
        </p:txBody>
      </p:sp>
      <p:pic>
        <p:nvPicPr>
          <p:cNvPr id="6" name="Picture 5" descr="Screen Shot 2016-04-07 at 7.23.0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471" y="4744101"/>
            <a:ext cx="1016000" cy="711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086600" y="4876800"/>
            <a:ext cx="824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(18-23)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50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Back to the Solution for a Closed-Closed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1600200"/>
            <a:ext cx="822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We now shall solve the dispersion reaction balance for a ﬁrst-order reaction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200" y="2828835"/>
            <a:ext cx="822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For the closed-closed system, the </a:t>
            </a:r>
            <a:r>
              <a:rPr lang="en-US" dirty="0" err="1" smtClean="0"/>
              <a:t>Danckwerts</a:t>
            </a:r>
            <a:r>
              <a:rPr lang="en-US" dirty="0" smtClean="0"/>
              <a:t> boundary conditions in dimensionless form are</a:t>
            </a:r>
            <a:endParaRPr lang="en-US" dirty="0"/>
          </a:p>
        </p:txBody>
      </p:sp>
      <p:pic>
        <p:nvPicPr>
          <p:cNvPr id="7" name="Picture 6" descr="Screen Shot 2016-04-07 at 7.30.1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6509" y="1969532"/>
            <a:ext cx="2336800" cy="723900"/>
          </a:xfrm>
          <a:prstGeom prst="rect">
            <a:avLst/>
          </a:prstGeom>
        </p:spPr>
      </p:pic>
      <p:pic>
        <p:nvPicPr>
          <p:cNvPr id="9" name="Picture 8" descr="Screen Shot 2016-04-07 at 7.30.1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300" y="3475166"/>
            <a:ext cx="3530600" cy="13843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705600" y="2133600"/>
            <a:ext cx="824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(18-17)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781800" y="3657600"/>
            <a:ext cx="824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(18-24)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781800" y="4419600"/>
            <a:ext cx="824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(18-25)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5790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6489" y="1679660"/>
            <a:ext cx="822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At the end of the reactor, where </a:t>
            </a:r>
            <a:r>
              <a:rPr lang="en-US" dirty="0" err="1" smtClean="0">
                <a:latin typeface="Times New Roman"/>
                <a:cs typeface="Times New Roman"/>
              </a:rPr>
              <a:t>λ</a:t>
            </a:r>
            <a:r>
              <a:rPr lang="en-US" dirty="0" smtClean="0"/>
              <a:t> = 1, the solution to the top equation is</a:t>
            </a:r>
            <a:endParaRPr lang="en-US" dirty="0"/>
          </a:p>
        </p:txBody>
      </p:sp>
      <p:pic>
        <p:nvPicPr>
          <p:cNvPr id="3" name="Picture 2" descr="Screen Shot 2016-04-07 at 7.30.0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00" y="2163106"/>
            <a:ext cx="4724400" cy="1917700"/>
          </a:xfrm>
          <a:prstGeom prst="rect">
            <a:avLst/>
          </a:prstGeom>
        </p:spPr>
      </p:pic>
      <p:pic>
        <p:nvPicPr>
          <p:cNvPr id="4" name="Picture 3" descr="Screen Shot 2016-04-07 at 7.32.0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503" y="4292597"/>
            <a:ext cx="5118100" cy="812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91400" y="3124200"/>
            <a:ext cx="824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(18-26)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391400" y="4419600"/>
            <a:ext cx="824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(18-27)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204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1534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Finding D</a:t>
            </a:r>
            <a:r>
              <a:rPr lang="en-US" sz="3600" baseline="-25000" dirty="0" smtClean="0"/>
              <a:t>a</a:t>
            </a:r>
            <a:r>
              <a:rPr lang="en-US" sz="3600" dirty="0" smtClean="0"/>
              <a:t> and the </a:t>
            </a:r>
            <a:r>
              <a:rPr lang="en-US" sz="3600" dirty="0" err="1" smtClean="0"/>
              <a:t>Peclet</a:t>
            </a:r>
            <a:r>
              <a:rPr lang="en-US" sz="3600" dirty="0" smtClean="0"/>
              <a:t> Number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457200" y="1417638"/>
            <a:ext cx="822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There are three ways we can use to find D</a:t>
            </a:r>
            <a:r>
              <a:rPr lang="en-US" baseline="-25000" dirty="0" smtClean="0"/>
              <a:t>a</a:t>
            </a:r>
            <a:r>
              <a:rPr lang="en-US" dirty="0" smtClean="0"/>
              <a:t> and hence P</a:t>
            </a:r>
            <a:r>
              <a:rPr lang="en-US" baseline="-25000" dirty="0" smtClean="0"/>
              <a:t>er</a:t>
            </a:r>
            <a:endParaRPr lang="en-US" baseline="-250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132672" y="1786970"/>
            <a:ext cx="75541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1.	Laminar flow with radial and axial molecular diffusion theory</a:t>
            </a:r>
          </a:p>
          <a:p>
            <a:r>
              <a:rPr lang="en-US" dirty="0" smtClean="0"/>
              <a:t>2.	Correlations from the literature for pipes and packed beds</a:t>
            </a:r>
          </a:p>
          <a:p>
            <a:r>
              <a:rPr lang="en-US" dirty="0" smtClean="0"/>
              <a:t>3.	Experimental tracer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981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Dispersion in a Tubular Reactor with Laminar 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 descr="Screen Shot 2016-04-07 at 7.37.4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274" y="2209224"/>
            <a:ext cx="6756400" cy="2146300"/>
          </a:xfrm>
          <a:prstGeom prst="rect">
            <a:avLst/>
          </a:prstGeom>
        </p:spPr>
      </p:pic>
      <p:pic>
        <p:nvPicPr>
          <p:cNvPr id="5" name="Picture 4" descr="Screen Shot 2016-04-07 at 7.38.1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806" y="4452834"/>
            <a:ext cx="3937000" cy="812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15200" y="4572000"/>
            <a:ext cx="824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(18-28)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744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Lecture 32 – Thursday 04/10/2016</a:t>
            </a:r>
            <a:endParaRPr lang="en-US" sz="36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7BA6-665A-4AFF-9756-53EC7D466A4A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914400" y="1524000"/>
            <a:ext cx="7772400" cy="4495800"/>
          </a:xfrm>
        </p:spPr>
        <p:txBody>
          <a:bodyPr>
            <a:normAutofit/>
          </a:bodyPr>
          <a:lstStyle/>
          <a:p>
            <a:pPr marL="0" indent="0">
              <a:lnSpc>
                <a:spcPct val="75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Overview - Guidelines </a:t>
            </a:r>
            <a:r>
              <a:rPr lang="en-US" dirty="0">
                <a:latin typeface="Arial" pitchFamily="34" charset="0"/>
                <a:cs typeface="Arial" pitchFamily="34" charset="0"/>
              </a:rPr>
              <a:t>for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Developing </a:t>
            </a:r>
            <a:r>
              <a:rPr lang="en-US" dirty="0">
                <a:latin typeface="Arial" pitchFamily="34" charset="0"/>
                <a:cs typeface="Arial" pitchFamily="34" charset="0"/>
              </a:rPr>
              <a:t>Models</a:t>
            </a:r>
            <a:br>
              <a:rPr lang="en-US" dirty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26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75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Content</a:t>
            </a:r>
          </a:p>
          <a:p>
            <a:pPr marL="914400" lvl="1" indent="-514350"/>
            <a:r>
              <a:rPr lang="en-US" sz="2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One and Two Parameter Models</a:t>
            </a:r>
          </a:p>
          <a:p>
            <a:pPr marL="914400" lvl="1" indent="-514350"/>
            <a:r>
              <a:rPr lang="en-US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Tanks In Series (TIS)</a:t>
            </a:r>
          </a:p>
          <a:p>
            <a:pPr marL="914400" lvl="1" indent="-514350"/>
            <a:r>
              <a:rPr lang="en-US" sz="2600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Dispersion One Parameter Model</a:t>
            </a:r>
          </a:p>
          <a:p>
            <a:pPr marL="914400" lvl="1" indent="-514350"/>
            <a:r>
              <a:rPr lang="en-US" sz="2600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Flow Reaction and Dispersion</a:t>
            </a:r>
          </a:p>
          <a:p>
            <a:pPr marL="914400" lvl="1" indent="-514350"/>
            <a:r>
              <a:rPr lang="en-US" sz="2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Two Parameters Models – Modeling Real Reactors with Combinations of Ideal Reactors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863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9333" y="2875002"/>
            <a:ext cx="43652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Where D* is the </a:t>
            </a:r>
            <a:r>
              <a:rPr lang="en-US" dirty="0" err="1" smtClean="0"/>
              <a:t>Aris</a:t>
            </a:r>
            <a:r>
              <a:rPr lang="en-US" dirty="0" smtClean="0"/>
              <a:t>-Taylor dispersion coefficient</a:t>
            </a:r>
            <a:endParaRPr lang="en-US" dirty="0"/>
          </a:p>
        </p:txBody>
      </p:sp>
      <p:pic>
        <p:nvPicPr>
          <p:cNvPr id="5" name="Picture 4" descr="Screen Shot 2016-04-08 at 1.59.5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764" y="3385222"/>
            <a:ext cx="2082800" cy="952500"/>
          </a:xfrm>
          <a:prstGeom prst="rect">
            <a:avLst/>
          </a:prstGeom>
        </p:spPr>
      </p:pic>
      <p:pic>
        <p:nvPicPr>
          <p:cNvPr id="6" name="Picture 5" descr="Screen Shot 2016-04-08 at 1.59.5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540" y="5270992"/>
            <a:ext cx="927100" cy="330200"/>
          </a:xfrm>
          <a:prstGeom prst="rect">
            <a:avLst/>
          </a:prstGeom>
        </p:spPr>
      </p:pic>
      <p:pic>
        <p:nvPicPr>
          <p:cNvPr id="7" name="Picture 6" descr="Screen Shot 2016-04-08 at 1.59.4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764" y="1940994"/>
            <a:ext cx="2209800" cy="762000"/>
          </a:xfrm>
          <a:prstGeom prst="rect">
            <a:avLst/>
          </a:prstGeom>
        </p:spPr>
      </p:pic>
      <p:pic>
        <p:nvPicPr>
          <p:cNvPr id="8" name="Picture 7" descr="Screen Shot 2016-04-08 at 1.59.37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268" y="1055688"/>
            <a:ext cx="3314700" cy="7239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39333" y="4591962"/>
            <a:ext cx="32624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That is, for laminar ﬂow in a pipe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858000" y="1219200"/>
            <a:ext cx="824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(18-31)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858000" y="2133600"/>
            <a:ext cx="824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(18-32)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858000" y="3657600"/>
            <a:ext cx="824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(18-33)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281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Correlations for D</a:t>
            </a:r>
            <a:r>
              <a:rPr lang="en-US" sz="3600" baseline="-25000" dirty="0" smtClean="0"/>
              <a:t>a</a:t>
            </a:r>
            <a:endParaRPr lang="en-US" sz="3600" baseline="-2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 descr="Screen Shot 2016-04-08 at 2.03.1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447800"/>
            <a:ext cx="7013606" cy="4947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2204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04-08 at 2.03.2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52400"/>
            <a:ext cx="6586205" cy="6403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9422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Dispersion in Packed Beds</a:t>
            </a:r>
            <a:endParaRPr lang="en-US" sz="3600" dirty="0"/>
          </a:p>
        </p:txBody>
      </p:sp>
      <p:pic>
        <p:nvPicPr>
          <p:cNvPr id="4" name="Picture 3" descr="Screen Shot 2016-04-08 at 2.06.5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715" y="2047435"/>
            <a:ext cx="6007100" cy="383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9155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Experimental Determination of D</a:t>
            </a:r>
            <a:r>
              <a:rPr lang="en-US" sz="3600" baseline="-25000" dirty="0" smtClean="0"/>
              <a:t>a</a:t>
            </a:r>
            <a:endParaRPr lang="en-US" sz="3600" baseline="-25000" dirty="0"/>
          </a:p>
        </p:txBody>
      </p:sp>
      <p:pic>
        <p:nvPicPr>
          <p:cNvPr id="3" name="Picture 2" descr="Screen Shot 2016-04-08 at 2.07.4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871" y="1417638"/>
            <a:ext cx="2489200" cy="812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7200" y="2267707"/>
            <a:ext cx="3464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The Unsteady-State Tracer Balance</a:t>
            </a:r>
          </a:p>
        </p:txBody>
      </p:sp>
      <p:pic>
        <p:nvPicPr>
          <p:cNvPr id="5" name="Picture 4" descr="Screen Shot 2016-04-08 at 2.09.2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931" y="2688871"/>
            <a:ext cx="2159000" cy="9017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7200" y="3613666"/>
            <a:ext cx="35467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Solution for a Closed-Closed System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57200" y="3977356"/>
            <a:ext cx="822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In dimensionless form, the </a:t>
            </a:r>
            <a:r>
              <a:rPr lang="en-US" dirty="0" err="1" smtClean="0"/>
              <a:t>Danckwerts</a:t>
            </a:r>
            <a:r>
              <a:rPr lang="en-US" dirty="0" smtClean="0"/>
              <a:t> boundary conditions are</a:t>
            </a:r>
            <a:endParaRPr lang="en-US" dirty="0"/>
          </a:p>
        </p:txBody>
      </p:sp>
      <p:pic>
        <p:nvPicPr>
          <p:cNvPr id="9" name="Picture 8" descr="Screen Shot 2016-04-08 at 2.11.25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986" y="4550763"/>
            <a:ext cx="5283200" cy="1524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086600" y="1676400"/>
            <a:ext cx="824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(18-13)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162800" y="2895600"/>
            <a:ext cx="824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(18-34)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162800" y="4800600"/>
            <a:ext cx="824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(18-36)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162800" y="5410200"/>
            <a:ext cx="824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(18-37)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384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6-04-08 at 2.12.2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606" y="299341"/>
            <a:ext cx="6375400" cy="5232400"/>
          </a:xfrm>
          <a:prstGeom prst="rect">
            <a:avLst/>
          </a:prstGeom>
        </p:spPr>
      </p:pic>
      <p:pic>
        <p:nvPicPr>
          <p:cNvPr id="4" name="Picture 3" descr="Screen Shot 2016-04-08 at 2.12.3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230" y="5496595"/>
            <a:ext cx="2692400" cy="8763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467600" y="5715000"/>
            <a:ext cx="8243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(18-39)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4686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8819" y="496403"/>
            <a:ext cx="82883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For long tubes (Per &gt; 100) in which the concentration gradient at ± ∞ will be zero, the solution to </a:t>
            </a:r>
            <a:r>
              <a:rPr lang="en-US" dirty="0"/>
              <a:t>t</a:t>
            </a:r>
            <a:r>
              <a:rPr lang="en-US" dirty="0" smtClean="0"/>
              <a:t>he Unsteady-State Tracer balance at the exit is</a:t>
            </a:r>
            <a:r>
              <a:rPr lang="en-US" baseline="30000" dirty="0" smtClean="0"/>
              <a:t>11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58819" y="6280535"/>
            <a:ext cx="828831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baseline="30000" dirty="0" smtClean="0"/>
              <a:t>11</a:t>
            </a:r>
            <a:r>
              <a:rPr lang="en-US" sz="1600" i="1" dirty="0" smtClean="0"/>
              <a:t>W. </a:t>
            </a:r>
            <a:r>
              <a:rPr lang="en-US" sz="1600" i="1" dirty="0" err="1" smtClean="0"/>
              <a:t>Jost</a:t>
            </a:r>
            <a:r>
              <a:rPr lang="en-US" sz="1600" i="1" dirty="0" smtClean="0"/>
              <a:t>, Diffusion in Solids, Liquids and Gases (New York: Academic Press, 1960), pp. 17, 47.</a:t>
            </a:r>
            <a:endParaRPr lang="en-US" sz="1600" i="1" dirty="0"/>
          </a:p>
        </p:txBody>
      </p:sp>
      <p:sp>
        <p:nvSpPr>
          <p:cNvPr id="4" name="Rectangle 3"/>
          <p:cNvSpPr/>
          <p:nvPr/>
        </p:nvSpPr>
        <p:spPr>
          <a:xfrm>
            <a:off x="458818" y="2459504"/>
            <a:ext cx="82883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The mean residence time for an open-open system is</a:t>
            </a:r>
            <a:endParaRPr lang="en-US" dirty="0"/>
          </a:p>
        </p:txBody>
      </p:sp>
      <p:pic>
        <p:nvPicPr>
          <p:cNvPr id="5" name="Picture 4" descr="Screen Shot 2016-04-08 at 2.18.3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391" y="1330224"/>
            <a:ext cx="4635500" cy="838200"/>
          </a:xfrm>
          <a:prstGeom prst="rect">
            <a:avLst/>
          </a:prstGeom>
        </p:spPr>
      </p:pic>
      <p:pic>
        <p:nvPicPr>
          <p:cNvPr id="6" name="Picture 5" descr="Screen Shot 2016-04-08 at 2.18.4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1630" y="2975370"/>
            <a:ext cx="1625600" cy="787400"/>
          </a:xfrm>
          <a:prstGeom prst="rect">
            <a:avLst/>
          </a:prstGeom>
        </p:spPr>
      </p:pic>
      <p:pic>
        <p:nvPicPr>
          <p:cNvPr id="7" name="Picture 6" descr="Screen Shot 2016-04-08 at 2.19.42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794" y="3853355"/>
            <a:ext cx="1739900" cy="8763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086600" y="1524000"/>
            <a:ext cx="8243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(18-44)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086600" y="3124200"/>
            <a:ext cx="8243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(18-45)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086600" y="4114800"/>
            <a:ext cx="8243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(18-46)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2176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55149" y="388701"/>
            <a:ext cx="83919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We now consider two cases for which we can use previous equations to determine the system parameters: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55148" y="2319497"/>
            <a:ext cx="83919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Case 1. </a:t>
            </a:r>
            <a:r>
              <a:rPr lang="en-US" dirty="0" smtClean="0"/>
              <a:t>The space time </a:t>
            </a:r>
            <a:r>
              <a:rPr lang="en-US" dirty="0" err="1" smtClean="0">
                <a:latin typeface="Times New Roman"/>
                <a:cs typeface="Times New Roman"/>
              </a:rPr>
              <a:t>τ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smtClean="0"/>
              <a:t>is known. That is, V and v</a:t>
            </a:r>
            <a:r>
              <a:rPr lang="en-US" baseline="-25000" dirty="0" smtClean="0"/>
              <a:t>0</a:t>
            </a:r>
            <a:r>
              <a:rPr lang="en-US" dirty="0" smtClean="0"/>
              <a:t> are measured independently. Here, we can 	determine the </a:t>
            </a:r>
            <a:r>
              <a:rPr lang="en-US" dirty="0" err="1" smtClean="0"/>
              <a:t>Peclet</a:t>
            </a:r>
            <a:r>
              <a:rPr lang="en-US" dirty="0" smtClean="0"/>
              <a:t> number by determining t</a:t>
            </a:r>
            <a:r>
              <a:rPr lang="en-US" baseline="-25000" dirty="0" smtClean="0"/>
              <a:t>m</a:t>
            </a:r>
            <a:r>
              <a:rPr lang="en-US" dirty="0" smtClean="0"/>
              <a:t> and </a:t>
            </a:r>
            <a:r>
              <a:rPr lang="en-US" dirty="0">
                <a:latin typeface="Times New Roman"/>
                <a:cs typeface="Times New Roman"/>
              </a:rPr>
              <a:t>σ</a:t>
            </a:r>
            <a:r>
              <a:rPr lang="en-US" baseline="30000" dirty="0" smtClean="0"/>
              <a:t>2</a:t>
            </a:r>
            <a:r>
              <a:rPr lang="en-US" dirty="0" smtClean="0"/>
              <a:t> from the 	concentration–time 	data and then use Equation (18-46) to calculate P</a:t>
            </a:r>
            <a:r>
              <a:rPr lang="en-US" baseline="-25000" dirty="0" smtClean="0"/>
              <a:t>er</a:t>
            </a:r>
            <a:r>
              <a:rPr lang="en-US" dirty="0" smtClean="0"/>
              <a:t>. We can also calculate t</a:t>
            </a:r>
            <a:r>
              <a:rPr lang="en-US" baseline="-25000" dirty="0" smtClean="0"/>
              <a:t>m</a:t>
            </a:r>
            <a:r>
              <a:rPr lang="en-US" dirty="0" smtClean="0"/>
              <a:t> and then 	use Equation (18-45) as a check, but this is usually less 	accurate.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2344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5148" y="1446372"/>
            <a:ext cx="839198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Case 2.</a:t>
            </a:r>
            <a:r>
              <a:rPr lang="en-US" dirty="0" smtClean="0"/>
              <a:t> The space time </a:t>
            </a:r>
            <a:r>
              <a:rPr lang="en-US" dirty="0" err="1" smtClean="0">
                <a:latin typeface="Times New Roman"/>
                <a:cs typeface="Times New Roman"/>
              </a:rPr>
              <a:t>τ</a:t>
            </a:r>
            <a:r>
              <a:rPr lang="en-US" dirty="0" smtClean="0"/>
              <a:t> is unknown. This situation arises when there are dead or stagnant 	pockets that exist in the reactor along with the dispersion effects. To analyze this 	situation, we first calculate mean residence time, t</a:t>
            </a:r>
            <a:r>
              <a:rPr lang="en-US" baseline="-25000" dirty="0" smtClean="0"/>
              <a:t>m</a:t>
            </a:r>
            <a:r>
              <a:rPr lang="en-US" dirty="0" smtClean="0"/>
              <a:t>, and the variance, </a:t>
            </a:r>
            <a:r>
              <a:rPr lang="en-US" dirty="0" smtClean="0">
                <a:latin typeface="Times New Roman"/>
                <a:cs typeface="Times New Roman"/>
              </a:rPr>
              <a:t>σ</a:t>
            </a:r>
            <a:r>
              <a:rPr lang="en-US" baseline="30000" dirty="0" smtClean="0"/>
              <a:t>2</a:t>
            </a:r>
            <a:r>
              <a:rPr lang="en-US" dirty="0" smtClean="0"/>
              <a:t>, from the data 	as in case 1. Then, we use Equation (18-45) to eliminate </a:t>
            </a:r>
            <a:r>
              <a:rPr lang="en-US" dirty="0" smtClean="0">
                <a:latin typeface="Times New Roman"/>
                <a:cs typeface="Times New Roman"/>
              </a:rPr>
              <a:t>τ</a:t>
            </a:r>
            <a:r>
              <a:rPr lang="en-US" baseline="30000" dirty="0" smtClean="0"/>
              <a:t>2</a:t>
            </a:r>
            <a:r>
              <a:rPr lang="en-US" dirty="0" smtClean="0"/>
              <a:t> from Equation (18-46) to 	arrive at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55147" y="4207262"/>
            <a:ext cx="83919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	We now can solve for the </a:t>
            </a:r>
            <a:r>
              <a:rPr lang="en-US" dirty="0" err="1" smtClean="0"/>
              <a:t>Peclet</a:t>
            </a:r>
            <a:r>
              <a:rPr lang="en-US" dirty="0" smtClean="0"/>
              <a:t> number in terms of our experimentally 	determined variables </a:t>
            </a:r>
            <a:r>
              <a:rPr lang="en-US" dirty="0" smtClean="0">
                <a:latin typeface="Times New Roman"/>
                <a:cs typeface="Times New Roman"/>
              </a:rPr>
              <a:t>σ</a:t>
            </a:r>
            <a:r>
              <a:rPr lang="en-US" baseline="30000" dirty="0" smtClean="0"/>
              <a:t>2</a:t>
            </a:r>
            <a:r>
              <a:rPr lang="en-US" dirty="0" smtClean="0"/>
              <a:t> and t</a:t>
            </a:r>
            <a:r>
              <a:rPr lang="en-US" baseline="-25000" dirty="0" smtClean="0"/>
              <a:t>m</a:t>
            </a:r>
            <a:r>
              <a:rPr lang="en-US" dirty="0" smtClean="0"/>
              <a:t> . Knowing P</a:t>
            </a:r>
            <a:r>
              <a:rPr lang="en-US" baseline="-25000" dirty="0" smtClean="0"/>
              <a:t>er</a:t>
            </a:r>
            <a:r>
              <a:rPr lang="en-US" dirty="0" smtClean="0"/>
              <a:t>, we can solve Equation (18-45) for </a:t>
            </a:r>
            <a:r>
              <a:rPr lang="en-US" dirty="0" err="1" smtClean="0">
                <a:latin typeface="Times New Roman"/>
                <a:cs typeface="Times New Roman"/>
              </a:rPr>
              <a:t>τ</a:t>
            </a:r>
            <a:r>
              <a:rPr lang="en-US" dirty="0" smtClean="0"/>
              <a:t>, 	and hence V.  The dead volume is the difference between the measured volume 	(i.e., with a yardstick) and the effective volume calculated from the RTD.</a:t>
            </a:r>
            <a:endParaRPr lang="en-US" dirty="0"/>
          </a:p>
        </p:txBody>
      </p:sp>
      <p:pic>
        <p:nvPicPr>
          <p:cNvPr id="4" name="Picture 3" descr="Screen Shot 2016-04-08 at 2.25.4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399" y="3061273"/>
            <a:ext cx="2565400" cy="952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874641" y="3429000"/>
            <a:ext cx="8633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(18-47)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3469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Two-Parameter Models—Modeling Real Reactors with Combinations of Ideal Reactors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57200" y="2263568"/>
            <a:ext cx="822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Real CSTR Modeled Using Bypassing and Dead Space</a:t>
            </a:r>
            <a:endParaRPr lang="en-US" dirty="0"/>
          </a:p>
        </p:txBody>
      </p:sp>
      <p:pic>
        <p:nvPicPr>
          <p:cNvPr id="4" name="Picture 3" descr="Screen Shot 2016-04-08 at 2.29.3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879" y="2577164"/>
            <a:ext cx="6731000" cy="368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5709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8001000" cy="1143000"/>
          </a:xfrm>
        </p:spPr>
        <p:txBody>
          <a:bodyPr>
            <a:noAutofit/>
          </a:bodyPr>
          <a:lstStyle/>
          <a:p>
            <a:r>
              <a:rPr lang="en-US" sz="3200" dirty="0"/>
              <a:t>Some Guidelines for Developing Models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1676400"/>
            <a:ext cx="712246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The overall goal is to use the following equation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RTD Data + Model + Kinetics = Predictions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The model must be mathematically tractable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The model must realistically describe the characteristics of the non-ideal reactor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The model should not have more than two adjustable parameters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3276600" y="1447800"/>
            <a:ext cx="5410200" cy="4572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0712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57200" y="574994"/>
            <a:ext cx="38191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Solving the Model System for C</a:t>
            </a:r>
            <a:r>
              <a:rPr lang="en-US" baseline="-25000" dirty="0" smtClean="0"/>
              <a:t>A</a:t>
            </a:r>
            <a:r>
              <a:rPr lang="en-US" dirty="0" smtClean="0"/>
              <a:t> and X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1304679"/>
            <a:ext cx="822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We shall calculate the conversion for this model for the first-order reaction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664643" y="1691813"/>
            <a:ext cx="1223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 ⎯⎯→ B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57200" y="2104020"/>
            <a:ext cx="822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The bypass stream and </a:t>
            </a:r>
            <a:r>
              <a:rPr lang="en-US" dirty="0" smtClean="0"/>
              <a:t>effluent </a:t>
            </a:r>
            <a:r>
              <a:rPr lang="en-US" dirty="0" smtClean="0"/>
              <a:t>stream from the reaction volume are mixed at the junction point 2. From a balance on species A around this point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719533" y="2866888"/>
            <a:ext cx="11136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/>
              <a:t>[In]=[Out]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789478" y="3244334"/>
            <a:ext cx="2667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/>
              <a:t>[C</a:t>
            </a:r>
            <a:r>
              <a:rPr lang="hu-HU" baseline="-25000" dirty="0" smtClean="0"/>
              <a:t>A0</a:t>
            </a:r>
            <a:r>
              <a:rPr lang="hu-HU" dirty="0" smtClean="0"/>
              <a:t>v</a:t>
            </a:r>
            <a:r>
              <a:rPr lang="hu-HU" baseline="-25000" dirty="0" smtClean="0"/>
              <a:t>b</a:t>
            </a:r>
            <a:r>
              <a:rPr lang="hu-HU" dirty="0" smtClean="0"/>
              <a:t> + C</a:t>
            </a:r>
            <a:r>
              <a:rPr lang="en-US" baseline="-25000" dirty="0" smtClean="0"/>
              <a:t>a</a:t>
            </a:r>
            <a:r>
              <a:rPr lang="hu-HU" baseline="-25000" dirty="0" smtClean="0"/>
              <a:t>s</a:t>
            </a:r>
            <a:r>
              <a:rPr lang="hu-HU" dirty="0" smtClean="0"/>
              <a:t>v</a:t>
            </a:r>
            <a:r>
              <a:rPr lang="hu-HU" baseline="-25000" dirty="0" smtClean="0"/>
              <a:t>s</a:t>
            </a:r>
            <a:r>
              <a:rPr lang="hu-HU" dirty="0" smtClean="0"/>
              <a:t>]=[C</a:t>
            </a:r>
            <a:r>
              <a:rPr lang="hu-HU" baseline="-25000" dirty="0" smtClean="0"/>
              <a:t>A</a:t>
            </a:r>
            <a:r>
              <a:rPr lang="hu-HU" dirty="0" smtClean="0"/>
              <a:t> (v</a:t>
            </a:r>
            <a:r>
              <a:rPr lang="hu-HU" baseline="-25000" dirty="0" smtClean="0"/>
              <a:t>b</a:t>
            </a:r>
            <a:r>
              <a:rPr lang="hu-HU" dirty="0" smtClean="0"/>
              <a:t>+v</a:t>
            </a:r>
            <a:r>
              <a:rPr lang="hu-HU" baseline="-25000" dirty="0" smtClean="0"/>
              <a:t>s</a:t>
            </a:r>
            <a:r>
              <a:rPr lang="hu-HU" dirty="0" smtClean="0"/>
              <a:t>)]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086600" y="3352800"/>
            <a:ext cx="8243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(18-57)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4340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57199" y="793615"/>
            <a:ext cx="28973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Let </a:t>
            </a:r>
            <a:r>
              <a:rPr lang="en-US" dirty="0" smtClean="0">
                <a:latin typeface="Times New Roman"/>
                <a:cs typeface="Times New Roman"/>
              </a:rPr>
              <a:t>α</a:t>
            </a:r>
            <a:r>
              <a:rPr lang="en-US" dirty="0" smtClean="0"/>
              <a:t>= V</a:t>
            </a:r>
            <a:r>
              <a:rPr lang="en-US" baseline="-25000" dirty="0" smtClean="0"/>
              <a:t>s</a:t>
            </a:r>
            <a:r>
              <a:rPr lang="en-US" dirty="0" smtClean="0"/>
              <a:t> /V and </a:t>
            </a:r>
            <a:r>
              <a:rPr lang="en-US" dirty="0" smtClean="0">
                <a:latin typeface="Times New Roman"/>
                <a:cs typeface="Times New Roman"/>
              </a:rPr>
              <a:t>β</a:t>
            </a:r>
            <a:r>
              <a:rPr lang="en-US" dirty="0" smtClean="0"/>
              <a:t>=v</a:t>
            </a:r>
            <a:r>
              <a:rPr lang="en-US" baseline="-25000" dirty="0" smtClean="0"/>
              <a:t>b</a:t>
            </a:r>
            <a:r>
              <a:rPr lang="en-US" dirty="0" smtClean="0"/>
              <a:t>/v</a:t>
            </a:r>
            <a:r>
              <a:rPr lang="en-US" baseline="-25000" dirty="0" smtClean="0"/>
              <a:t>0</a:t>
            </a:r>
            <a:r>
              <a:rPr lang="en-US" dirty="0" smtClean="0"/>
              <a:t>, then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198" y="1889959"/>
            <a:ext cx="82296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For a ﬁrst-order reaction, a mole balance on V</a:t>
            </a:r>
            <a:r>
              <a:rPr lang="en-US" baseline="-25000" dirty="0" smtClean="0"/>
              <a:t>s</a:t>
            </a:r>
            <a:r>
              <a:rPr lang="en-US" dirty="0" smtClean="0"/>
              <a:t> gives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199" y="2986303"/>
            <a:ext cx="20631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or, in terms of </a:t>
            </a:r>
            <a:r>
              <a:rPr lang="en-US" dirty="0" smtClean="0">
                <a:latin typeface="Times New Roman"/>
                <a:cs typeface="Times New Roman"/>
              </a:rPr>
              <a:t>α</a:t>
            </a:r>
            <a:r>
              <a:rPr lang="en-US" dirty="0" smtClean="0"/>
              <a:t> and </a:t>
            </a:r>
            <a:r>
              <a:rPr lang="en-US" dirty="0" smtClean="0">
                <a:latin typeface="Times New Roman"/>
                <a:cs typeface="Times New Roman"/>
              </a:rPr>
              <a:t>β</a:t>
            </a:r>
            <a:endParaRPr lang="en-US" b="1" dirty="0">
              <a:latin typeface="Times New Roman"/>
              <a:cs typeface="Times New Roman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9248" y="4082647"/>
            <a:ext cx="82375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Substituting Equation (18-60) into (18-58) gives the </a:t>
            </a:r>
            <a:r>
              <a:rPr lang="en-US" dirty="0" smtClean="0"/>
              <a:t>effluent </a:t>
            </a:r>
            <a:r>
              <a:rPr lang="en-US" dirty="0" smtClean="0"/>
              <a:t>concentration of species A:</a:t>
            </a:r>
            <a:endParaRPr lang="en-US" dirty="0"/>
          </a:p>
        </p:txBody>
      </p:sp>
      <p:pic>
        <p:nvPicPr>
          <p:cNvPr id="7" name="Picture 6" descr="Screen Shot 2016-04-08 at 2.39.2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877" y="3307947"/>
            <a:ext cx="2336800" cy="774700"/>
          </a:xfrm>
          <a:prstGeom prst="rect">
            <a:avLst/>
          </a:prstGeom>
        </p:spPr>
      </p:pic>
      <p:pic>
        <p:nvPicPr>
          <p:cNvPr id="8" name="Picture 7" descr="Screen Shot 2016-04-08 at 2.39.1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395" y="1202711"/>
            <a:ext cx="2438400" cy="469900"/>
          </a:xfrm>
          <a:prstGeom prst="rect">
            <a:avLst/>
          </a:prstGeom>
        </p:spPr>
      </p:pic>
      <p:pic>
        <p:nvPicPr>
          <p:cNvPr id="9" name="Picture 8" descr="Screen Shot 2016-04-08 at 2.39.28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191" y="4728978"/>
            <a:ext cx="3276600" cy="889000"/>
          </a:xfrm>
          <a:prstGeom prst="rect">
            <a:avLst/>
          </a:prstGeom>
        </p:spPr>
      </p:pic>
      <p:pic>
        <p:nvPicPr>
          <p:cNvPr id="10" name="Picture 9" descr="Screen Shot 2016-04-08 at 2.39.16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643" y="2369084"/>
            <a:ext cx="2730500" cy="4191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239000" y="1295400"/>
            <a:ext cx="8243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(18-58)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239000" y="2286000"/>
            <a:ext cx="8243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(18-59)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7239000" y="3429000"/>
            <a:ext cx="8243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(18-60)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7239000" y="4953000"/>
            <a:ext cx="8243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(18-61)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4229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Using a Tracer to Determine the Model Parameters in a CSTR-with-Dead-Space-and-Bypass Model</a:t>
            </a:r>
            <a:endParaRPr lang="en-US" dirty="0"/>
          </a:p>
        </p:txBody>
      </p:sp>
      <p:pic>
        <p:nvPicPr>
          <p:cNvPr id="3" name="Picture 2" descr="Screen Shot 2016-04-08 at 2.45.0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421" y="2432563"/>
            <a:ext cx="5372100" cy="347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5491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7535" y="2316623"/>
            <a:ext cx="44176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The conditions for the positive-step input are</a:t>
            </a:r>
            <a:endParaRPr lang="en-US" dirty="0"/>
          </a:p>
        </p:txBody>
      </p:sp>
      <p:pic>
        <p:nvPicPr>
          <p:cNvPr id="3" name="Picture 2" descr="Screen Shot 2016-04-08 at 2.46.2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190" y="4120100"/>
            <a:ext cx="1993900" cy="774700"/>
          </a:xfrm>
          <a:prstGeom prst="rect">
            <a:avLst/>
          </a:prstGeom>
        </p:spPr>
      </p:pic>
      <p:pic>
        <p:nvPicPr>
          <p:cNvPr id="4" name="Picture 3" descr="Screen Shot 2016-04-08 at 2.46.18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242"/>
          <a:stretch/>
        </p:blipFill>
        <p:spPr>
          <a:xfrm>
            <a:off x="2950006" y="1257065"/>
            <a:ext cx="3255672" cy="863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07356" y="2846966"/>
            <a:ext cx="17168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At t &lt; 0 , C</a:t>
            </a:r>
            <a:r>
              <a:rPr lang="en-US" baseline="-25000" dirty="0" smtClean="0"/>
              <a:t>T</a:t>
            </a:r>
            <a:r>
              <a:rPr lang="en-US" dirty="0" smtClean="0"/>
              <a:t> = 0</a:t>
            </a:r>
          </a:p>
          <a:p>
            <a:r>
              <a:rPr lang="en-US" dirty="0" smtClean="0"/>
              <a:t>At t ≥ 0 , C</a:t>
            </a:r>
            <a:r>
              <a:rPr lang="en-US" baseline="-25000" dirty="0" smtClean="0"/>
              <a:t>T</a:t>
            </a:r>
            <a:r>
              <a:rPr lang="en-US" dirty="0" smtClean="0"/>
              <a:t> = C</a:t>
            </a:r>
            <a:r>
              <a:rPr lang="en-US" baseline="-25000" dirty="0" smtClean="0"/>
              <a:t>T0</a:t>
            </a:r>
            <a:endParaRPr lang="en-US" baseline="-25000" dirty="0"/>
          </a:p>
        </p:txBody>
      </p:sp>
      <p:sp>
        <p:nvSpPr>
          <p:cNvPr id="7" name="Rectangle 6"/>
          <p:cNvSpPr/>
          <p:nvPr/>
        </p:nvSpPr>
        <p:spPr>
          <a:xfrm>
            <a:off x="367535" y="3595273"/>
            <a:ext cx="38908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 balance around junction point 2 gives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890716" y="4311215"/>
            <a:ext cx="8633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(18-63)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890716" y="1457368"/>
            <a:ext cx="8633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(18-62)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5711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1693" y="1045598"/>
            <a:ext cx="10843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As before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21693" y="2697630"/>
            <a:ext cx="80088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Integrating Equation (18-62) and substituting in terms of </a:t>
            </a:r>
            <a:r>
              <a:rPr lang="en-US" dirty="0" smtClean="0">
                <a:latin typeface="Times New Roman"/>
                <a:cs typeface="Times New Roman"/>
              </a:rPr>
              <a:t>α</a:t>
            </a:r>
            <a:r>
              <a:rPr lang="en-US" dirty="0" smtClean="0"/>
              <a:t> and </a:t>
            </a:r>
            <a:r>
              <a:rPr lang="en-US" dirty="0" smtClean="0">
                <a:latin typeface="Times New Roman"/>
                <a:cs typeface="Times New Roman"/>
              </a:rPr>
              <a:t>β</a:t>
            </a:r>
            <a:endParaRPr lang="en-US" b="1" dirty="0">
              <a:latin typeface="Times New Roman"/>
              <a:cs typeface="Times New Rom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1693" y="4084132"/>
            <a:ext cx="79051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Combining Equations (18-63) and (18-64), the </a:t>
            </a:r>
            <a:r>
              <a:rPr lang="en-US" dirty="0" smtClean="0"/>
              <a:t>effluent </a:t>
            </a:r>
            <a:r>
              <a:rPr lang="en-US" dirty="0" smtClean="0"/>
              <a:t>tracer concentration is</a:t>
            </a:r>
            <a:endParaRPr lang="en-US" dirty="0"/>
          </a:p>
        </p:txBody>
      </p:sp>
      <p:pic>
        <p:nvPicPr>
          <p:cNvPr id="6" name="Picture 5" descr="Screen Shot 2016-04-08 at 2.54.3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388" y="1414930"/>
            <a:ext cx="1016000" cy="1282700"/>
          </a:xfrm>
          <a:prstGeom prst="rect">
            <a:avLst/>
          </a:prstGeom>
        </p:spPr>
      </p:pic>
      <p:pic>
        <p:nvPicPr>
          <p:cNvPr id="7" name="Picture 6" descr="Screen Shot 2016-04-08 at 2.54.3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345" y="4453464"/>
            <a:ext cx="2730500" cy="749300"/>
          </a:xfrm>
          <a:prstGeom prst="rect">
            <a:avLst/>
          </a:prstGeom>
        </p:spPr>
      </p:pic>
      <p:pic>
        <p:nvPicPr>
          <p:cNvPr id="8" name="Picture 7" descr="Screen Shot 2016-04-08 at 2.54.48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395" y="3286916"/>
            <a:ext cx="3200400" cy="6858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890716" y="3286916"/>
            <a:ext cx="8633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(18-64)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890716" y="4648766"/>
            <a:ext cx="8633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(18-65)</a:t>
            </a:r>
            <a:endParaRPr lang="en-US" dirty="0"/>
          </a:p>
        </p:txBody>
      </p:sp>
      <p:pic>
        <p:nvPicPr>
          <p:cNvPr id="12" name="Picture 11" descr="Screen Shot 2016-04-08 at 2.56.38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395" y="5507133"/>
            <a:ext cx="3314700" cy="8382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934200" y="5715000"/>
            <a:ext cx="8243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(18-66)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482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Other Models</a:t>
            </a:r>
            <a:endParaRPr lang="en-US" sz="3600" dirty="0"/>
          </a:p>
        </p:txBody>
      </p:sp>
      <p:pic>
        <p:nvPicPr>
          <p:cNvPr id="3" name="Picture 2" descr="Screen Shot 2016-04-08 at 2.57.5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381" y="1417638"/>
            <a:ext cx="63881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0033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Solving the Model System for C</a:t>
            </a:r>
            <a:r>
              <a:rPr lang="en-US" baseline="-25000" dirty="0" smtClean="0"/>
              <a:t>A</a:t>
            </a:r>
            <a:r>
              <a:rPr lang="en-US" dirty="0" smtClean="0"/>
              <a:t> and X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57200" y="1482390"/>
            <a:ext cx="822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Let </a:t>
            </a:r>
            <a:r>
              <a:rPr lang="en-US" dirty="0" smtClean="0">
                <a:latin typeface="Times New Roman"/>
                <a:cs typeface="Times New Roman"/>
              </a:rPr>
              <a:t>β</a:t>
            </a:r>
            <a:r>
              <a:rPr lang="en-US" dirty="0" smtClean="0"/>
              <a:t> represent that fraction of the total ﬂow that is exchanged between reactors 1 and 2; that is,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12081" y="2535819"/>
            <a:ext cx="822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and let </a:t>
            </a:r>
            <a:r>
              <a:rPr lang="en-US" dirty="0" smtClean="0">
                <a:latin typeface="Times New Roman"/>
                <a:cs typeface="Times New Roman"/>
              </a:rPr>
              <a:t>α</a:t>
            </a:r>
            <a:r>
              <a:rPr lang="en-US" dirty="0" smtClean="0"/>
              <a:t> represent that fraction of the total volume, V, occupied by the highly agitated region: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200" y="3550450"/>
            <a:ext cx="6545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Then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12081" y="4230833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The space time is</a:t>
            </a:r>
            <a:endParaRPr lang="en-US" dirty="0"/>
          </a:p>
        </p:txBody>
      </p:sp>
      <p:pic>
        <p:nvPicPr>
          <p:cNvPr id="7" name="Picture 6" descr="Screen Shot 2016-04-08 at 3.00.2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597" y="3182150"/>
            <a:ext cx="1003300" cy="368300"/>
          </a:xfrm>
          <a:prstGeom prst="rect">
            <a:avLst/>
          </a:prstGeom>
        </p:spPr>
      </p:pic>
      <p:pic>
        <p:nvPicPr>
          <p:cNvPr id="8" name="Picture 7" descr="Screen Shot 2016-04-08 at 3.00.3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317" y="4600165"/>
            <a:ext cx="838200" cy="609600"/>
          </a:xfrm>
          <a:prstGeom prst="rect">
            <a:avLst/>
          </a:prstGeom>
        </p:spPr>
      </p:pic>
      <p:pic>
        <p:nvPicPr>
          <p:cNvPr id="9" name="Picture 8" descr="Screen Shot 2016-04-08 at 3.00.28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695" y="3900633"/>
            <a:ext cx="1447800" cy="330200"/>
          </a:xfrm>
          <a:prstGeom prst="rect">
            <a:avLst/>
          </a:prstGeom>
        </p:spPr>
      </p:pic>
      <p:pic>
        <p:nvPicPr>
          <p:cNvPr id="10" name="Picture 9" descr="Screen Shot 2016-04-08 at 3.00.20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679" y="2128721"/>
            <a:ext cx="1079500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329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302279" y="1533667"/>
            <a:ext cx="8633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(18-67)</a:t>
            </a:r>
            <a:endParaRPr lang="en-US" dirty="0"/>
          </a:p>
        </p:txBody>
      </p:sp>
      <p:pic>
        <p:nvPicPr>
          <p:cNvPr id="3" name="Picture 2" descr="Screen Shot 2016-04-08 at 3.02.2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568" y="2366606"/>
            <a:ext cx="4660900" cy="952500"/>
          </a:xfrm>
          <a:prstGeom prst="rect">
            <a:avLst/>
          </a:prstGeom>
        </p:spPr>
      </p:pic>
      <p:pic>
        <p:nvPicPr>
          <p:cNvPr id="4" name="Picture 3" descr="Screen Shot 2016-04-08 at 3.02.1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338" y="1298774"/>
            <a:ext cx="3937000" cy="698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302279" y="2645172"/>
            <a:ext cx="8633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(18-68)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86555" y="1997274"/>
            <a:ext cx="5377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24949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Using a Tracer to Determine the Model Parameters in a CSTR with an Exchange Volume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57200" y="2025443"/>
            <a:ext cx="822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The problem now is to evaluate the parameters </a:t>
            </a:r>
            <a:r>
              <a:rPr lang="en-US" dirty="0" smtClean="0">
                <a:latin typeface="Times"/>
                <a:cs typeface="Times"/>
              </a:rPr>
              <a:t>α</a:t>
            </a:r>
            <a:r>
              <a:rPr lang="en-US" dirty="0" smtClean="0"/>
              <a:t> and </a:t>
            </a:r>
            <a:r>
              <a:rPr lang="en-US" dirty="0" smtClean="0">
                <a:latin typeface="Times New Roman"/>
                <a:cs typeface="Times New Roman"/>
              </a:rPr>
              <a:t>β</a:t>
            </a:r>
            <a:r>
              <a:rPr lang="en-US" dirty="0" smtClean="0"/>
              <a:t> using the RTD data. A mole balance on a tracer pulse injected at t = 0 for each of the tanks is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735600" y="2702534"/>
            <a:ext cx="33265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Accumulation = Rate in - Rate out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163850" y="3267885"/>
            <a:ext cx="11435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Reactor 1: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163850" y="4375919"/>
            <a:ext cx="11435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Reactor 2:</a:t>
            </a:r>
            <a:endParaRPr lang="en-US" dirty="0"/>
          </a:p>
        </p:txBody>
      </p:sp>
      <p:pic>
        <p:nvPicPr>
          <p:cNvPr id="7" name="Picture 6" descr="Screen Shot 2016-04-09 at 11.37.4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1852" y="4268784"/>
            <a:ext cx="2400300" cy="6096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694441" y="3272729"/>
            <a:ext cx="8633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(18-67)</a:t>
            </a:r>
          </a:p>
        </p:txBody>
      </p:sp>
      <p:pic>
        <p:nvPicPr>
          <p:cNvPr id="9" name="Picture 8" descr="Screen Shot 2016-04-09 at 11.37.36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641" y="3139379"/>
            <a:ext cx="3327400" cy="5715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694441" y="4412572"/>
            <a:ext cx="8633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(18-</a:t>
            </a:r>
            <a:r>
              <a:rPr lang="en-US" dirty="0" smtClean="0"/>
              <a:t>68)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1759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" name="Picture 2" descr="Screen Shot 2016-04-09 at 11.39.0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5830" y="1041857"/>
            <a:ext cx="2997200" cy="14605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207851" y="1232972"/>
            <a:ext cx="8633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(18</a:t>
            </a:r>
            <a:r>
              <a:rPr lang="en-US" dirty="0" smtClean="0"/>
              <a:t>-71)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207851" y="1886309"/>
            <a:ext cx="8633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(18</a:t>
            </a:r>
            <a:r>
              <a:rPr lang="en-US" dirty="0" smtClean="0"/>
              <a:t>-72)</a:t>
            </a:r>
            <a:endParaRPr lang="en-US" dirty="0"/>
          </a:p>
        </p:txBody>
      </p:sp>
      <p:pic>
        <p:nvPicPr>
          <p:cNvPr id="6" name="Picture 5" descr="Screen Shot 2016-04-09 at 11.40.3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150" y="4045561"/>
            <a:ext cx="4533900" cy="901700"/>
          </a:xfrm>
          <a:prstGeom prst="rect">
            <a:avLst/>
          </a:prstGeom>
        </p:spPr>
      </p:pic>
      <p:pic>
        <p:nvPicPr>
          <p:cNvPr id="7" name="Picture 6" descr="Screen Shot 2016-04-09 at 11.40.18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350" y="2870295"/>
            <a:ext cx="4965700" cy="9906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57200" y="3860895"/>
            <a:ext cx="7811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where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207851" y="3023513"/>
            <a:ext cx="8633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(18</a:t>
            </a:r>
            <a:r>
              <a:rPr lang="en-US" dirty="0" smtClean="0"/>
              <a:t>-73)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5992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382000" cy="1143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A PROCEDURE FOR CHOOSING A MODEL TO PREDICT THE OUTLET CONCENTRATION AND CONVERSION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5445"/>
            <a:ext cx="8229600" cy="4525963"/>
          </a:xfrm>
        </p:spPr>
        <p:txBody>
          <a:bodyPr>
            <a:normAutofit fontScale="6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Look at the reactor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dirty="0" smtClean="0"/>
              <a:t>Where are the inlet and outlet streams to and from the reactors? (Is by-passing a possibility?)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dirty="0" smtClean="0"/>
              <a:t>Look at the mixing system. How many impellers are there? (Could there be multiple mixing zones in the reactor?)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dirty="0" smtClean="0"/>
              <a:t>Look at the conﬁguration. (Is internal recirculation possible? Is the packing of the catalyst particles loose so channeling could occur?)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Look at the tracer data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dirty="0" smtClean="0"/>
              <a:t>Plot the E(t) and F(t) curves.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dirty="0" smtClean="0"/>
              <a:t>Plot and analyze the shapes of the E(</a:t>
            </a:r>
            <a:r>
              <a:rPr lang="en-US" dirty="0" err="1" smtClean="0">
                <a:latin typeface="Times New Roman"/>
                <a:cs typeface="Times New Roman"/>
              </a:rPr>
              <a:t>Θ</a:t>
            </a:r>
            <a:r>
              <a:rPr lang="en-US" dirty="0" smtClean="0"/>
              <a:t>) and F(</a:t>
            </a:r>
            <a:r>
              <a:rPr lang="en-US" dirty="0" err="1">
                <a:latin typeface="Times New Roman"/>
                <a:cs typeface="Times New Roman"/>
              </a:rPr>
              <a:t>Θ</a:t>
            </a:r>
            <a:r>
              <a:rPr lang="en-US" dirty="0" smtClean="0"/>
              <a:t>) curves. Is the shape of the curve such that the curve or parts of the curve can be ﬁt by an ideal reactor model? Does the curve have a long tail suggesting a stagnant zone? Does the curve have an early spike indicating bypassing?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dirty="0" smtClean="0"/>
              <a:t>Calculate the mean residence time, tm, and variance, </a:t>
            </a:r>
            <a:r>
              <a:rPr lang="en-US" dirty="0" smtClean="0">
                <a:latin typeface="Times New Roman"/>
                <a:cs typeface="Times New Roman"/>
              </a:rPr>
              <a:t>σ</a:t>
            </a:r>
            <a:r>
              <a:rPr lang="en-US" baseline="30000" dirty="0" smtClean="0"/>
              <a:t>2</a:t>
            </a:r>
            <a:r>
              <a:rPr lang="en-US" dirty="0" smtClean="0"/>
              <a:t>. How does the tm determined from the RTD data compare with </a:t>
            </a:r>
            <a:r>
              <a:rPr lang="en-US" dirty="0" err="1">
                <a:latin typeface="Times New Roman"/>
                <a:cs typeface="Times New Roman"/>
              </a:rPr>
              <a:t>τ</a:t>
            </a:r>
            <a:r>
              <a:rPr lang="en-US" dirty="0" smtClean="0"/>
              <a:t> as measured with a yardstick and flow meter? How large is the variance; is it larger or smaller than </a:t>
            </a:r>
            <a:r>
              <a:rPr lang="en-US" dirty="0" smtClean="0">
                <a:latin typeface="Times New Roman"/>
                <a:cs typeface="Times New Roman"/>
              </a:rPr>
              <a:t>τ</a:t>
            </a:r>
            <a:r>
              <a:rPr lang="en-US" baseline="30000" dirty="0" smtClean="0"/>
              <a:t>2</a:t>
            </a:r>
            <a:r>
              <a:rPr lang="en-US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Choose a model or perhaps two or three models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Use the tracer data to determine the model parameters (e.g., n, D</a:t>
            </a:r>
            <a:r>
              <a:rPr lang="en-US" baseline="-25000" dirty="0" smtClean="0"/>
              <a:t>a</a:t>
            </a:r>
            <a:r>
              <a:rPr lang="en-US" dirty="0" smtClean="0"/>
              <a:t>, v</a:t>
            </a:r>
            <a:r>
              <a:rPr lang="en-US" baseline="-25000" dirty="0" smtClean="0"/>
              <a:t>b</a:t>
            </a:r>
            <a:r>
              <a:rPr lang="en-US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Use the CRE algorithm in Chapter 5. Calculate the exit concentrations and conversion for the model system you have selected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21717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Other Models of </a:t>
            </a:r>
            <a:r>
              <a:rPr lang="en-US" dirty="0" err="1"/>
              <a:t>Nonideal</a:t>
            </a:r>
            <a:r>
              <a:rPr lang="en-US" dirty="0"/>
              <a:t> Reactors Using CSTRs and PFRs</a:t>
            </a:r>
          </a:p>
        </p:txBody>
      </p:sp>
      <p:pic>
        <p:nvPicPr>
          <p:cNvPr id="3" name="Picture 2" descr="Screen Shot 2016-04-09 at 11.43.2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000" y="2223171"/>
            <a:ext cx="5791200" cy="3276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7199" y="5529716"/>
            <a:ext cx="82296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Combinations of ideal reactors used to model real tubular reactors: two ideal PFRs in parallel</a:t>
            </a:r>
          </a:p>
        </p:txBody>
      </p:sp>
    </p:spTree>
    <p:extLst>
      <p:ext uri="{BB962C8B-B14F-4D97-AF65-F5344CB8AC3E}">
        <p14:creationId xmlns:p14="http://schemas.microsoft.com/office/powerpoint/2010/main" val="188599654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" name="Picture 2" descr="Screen Shot 2016-04-09 at 11.43.44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978"/>
          <a:stretch/>
        </p:blipFill>
        <p:spPr>
          <a:xfrm>
            <a:off x="1669976" y="1417638"/>
            <a:ext cx="5880100" cy="338546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7199" y="4967479"/>
            <a:ext cx="82296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Combinations of ideal reactors used to model real tubular reactors: ideal PFR and ideal CSTR in </a:t>
            </a:r>
            <a:r>
              <a:rPr lang="en-US" dirty="0" smtClean="0"/>
              <a:t>parallel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32900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Summary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457200" y="1402111"/>
            <a:ext cx="8229600" cy="2862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The </a:t>
            </a:r>
            <a:r>
              <a:rPr lang="en-US" dirty="0"/>
              <a:t>models for predicting conversion from RTD data are: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dirty="0" smtClean="0"/>
              <a:t>Zero </a:t>
            </a:r>
            <a:r>
              <a:rPr lang="en-US" dirty="0"/>
              <a:t>adjustable parameters</a:t>
            </a:r>
          </a:p>
          <a:p>
            <a:pPr marL="1314450" lvl="2" indent="-400050">
              <a:buFont typeface="+mj-lt"/>
              <a:buAutoNum type="romanLcPeriod"/>
            </a:pPr>
            <a:r>
              <a:rPr lang="en-US" dirty="0" smtClean="0"/>
              <a:t>Segregation model</a:t>
            </a:r>
          </a:p>
          <a:p>
            <a:pPr marL="1314450" lvl="2" indent="-400050">
              <a:buFont typeface="+mj-lt"/>
              <a:buAutoNum type="romanLcPeriod"/>
            </a:pPr>
            <a:r>
              <a:rPr lang="en-US" dirty="0"/>
              <a:t>Maximum </a:t>
            </a:r>
            <a:r>
              <a:rPr lang="en-US" dirty="0" err="1"/>
              <a:t>mixedness</a:t>
            </a:r>
            <a:r>
              <a:rPr lang="en-US" dirty="0"/>
              <a:t> </a:t>
            </a:r>
            <a:r>
              <a:rPr lang="en-US" dirty="0" smtClean="0"/>
              <a:t>model</a:t>
            </a:r>
            <a:endParaRPr lang="en-US" dirty="0"/>
          </a:p>
          <a:p>
            <a:pPr marL="800100" lvl="1" indent="-342900">
              <a:buFont typeface="+mj-lt"/>
              <a:buAutoNum type="alphaUcPeriod"/>
            </a:pPr>
            <a:r>
              <a:rPr lang="en-US" dirty="0" smtClean="0"/>
              <a:t>	One </a:t>
            </a:r>
            <a:r>
              <a:rPr lang="en-US" dirty="0"/>
              <a:t>adjustable parameter</a:t>
            </a:r>
          </a:p>
          <a:p>
            <a:pPr marL="1314450" lvl="2" indent="-400050">
              <a:buFont typeface="+mj-lt"/>
              <a:buAutoNum type="romanLcPeriod"/>
            </a:pPr>
            <a:r>
              <a:rPr lang="en-US" dirty="0" smtClean="0"/>
              <a:t>Tanks</a:t>
            </a:r>
            <a:r>
              <a:rPr lang="en-US" dirty="0"/>
              <a:t>-in-series model</a:t>
            </a:r>
          </a:p>
          <a:p>
            <a:pPr marL="1314450" lvl="2" indent="-400050">
              <a:buFont typeface="+mj-lt"/>
              <a:buAutoNum type="romanLcPeriod"/>
            </a:pPr>
            <a:r>
              <a:rPr lang="en-US" dirty="0" smtClean="0"/>
              <a:t>Dispersion </a:t>
            </a:r>
            <a:r>
              <a:rPr lang="en-US" dirty="0"/>
              <a:t>model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dirty="0" smtClean="0"/>
              <a:t>Two </a:t>
            </a:r>
            <a:r>
              <a:rPr lang="en-US" dirty="0"/>
              <a:t>adjustable parameters: real reactor modeled as combinations of ideal reactors</a:t>
            </a:r>
          </a:p>
          <a:p>
            <a:r>
              <a:rPr lang="en-US" dirty="0"/>
              <a:t>2</a:t>
            </a:r>
            <a:r>
              <a:rPr lang="en-US" dirty="0" smtClean="0"/>
              <a:t>.	Tanks</a:t>
            </a:r>
            <a:r>
              <a:rPr lang="en-US" dirty="0"/>
              <a:t>-in-series model: Use RTD data to estimate the number of tanks in series,</a:t>
            </a:r>
          </a:p>
        </p:txBody>
      </p:sp>
      <p:sp>
        <p:nvSpPr>
          <p:cNvPr id="4" name="Rectangle 3"/>
          <p:cNvSpPr/>
          <p:nvPr/>
        </p:nvSpPr>
        <p:spPr>
          <a:xfrm>
            <a:off x="1014426" y="4917236"/>
            <a:ext cx="2257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For a </a:t>
            </a:r>
            <a:r>
              <a:rPr lang="en-US" dirty="0" smtClean="0"/>
              <a:t>first</a:t>
            </a:r>
            <a:r>
              <a:rPr lang="en-US" dirty="0"/>
              <a:t>-order reaction</a:t>
            </a:r>
          </a:p>
        </p:txBody>
      </p:sp>
      <p:pic>
        <p:nvPicPr>
          <p:cNvPr id="5" name="Picture 4" descr="Screen Shot 2016-04-09 at 11.48.3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580" y="4282236"/>
            <a:ext cx="901700" cy="635000"/>
          </a:xfrm>
          <a:prstGeom prst="rect">
            <a:avLst/>
          </a:prstGeom>
        </p:spPr>
      </p:pic>
      <p:pic>
        <p:nvPicPr>
          <p:cNvPr id="6" name="Picture 5" descr="Screen Shot 2016-04-09 at 11.48.46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371" y="5286568"/>
            <a:ext cx="1854200" cy="5969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290166" y="4351870"/>
            <a:ext cx="8523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(S18-1)</a:t>
            </a:r>
          </a:p>
        </p:txBody>
      </p:sp>
    </p:spTree>
    <p:extLst>
      <p:ext uri="{BB962C8B-B14F-4D97-AF65-F5344CB8AC3E}">
        <p14:creationId xmlns:p14="http://schemas.microsoft.com/office/powerpoint/2010/main" val="228382398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57200" y="974345"/>
            <a:ext cx="822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3</a:t>
            </a:r>
            <a:r>
              <a:rPr lang="en-US" dirty="0" smtClean="0"/>
              <a:t>.	Dispersion </a:t>
            </a:r>
            <a:r>
              <a:rPr lang="en-US" dirty="0"/>
              <a:t>model: For a </a:t>
            </a:r>
            <a:r>
              <a:rPr lang="en-US" dirty="0" smtClean="0"/>
              <a:t>first</a:t>
            </a:r>
            <a:r>
              <a:rPr lang="en-US" dirty="0"/>
              <a:t>-order reaction, use the </a:t>
            </a:r>
            <a:r>
              <a:rPr lang="en-US" dirty="0" err="1"/>
              <a:t>Danckwerts</a:t>
            </a:r>
            <a:r>
              <a:rPr lang="en-US" dirty="0"/>
              <a:t> boundary </a:t>
            </a:r>
            <a:r>
              <a:rPr lang="en-US" dirty="0" smtClean="0"/>
              <a:t>			conditions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34182" y="2469972"/>
            <a:ext cx="7811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where</a:t>
            </a:r>
          </a:p>
        </p:txBody>
      </p:sp>
      <p:sp>
        <p:nvSpPr>
          <p:cNvPr id="5" name="Rectangle 4"/>
          <p:cNvSpPr/>
          <p:nvPr/>
        </p:nvSpPr>
        <p:spPr>
          <a:xfrm>
            <a:off x="834182" y="3880704"/>
            <a:ext cx="2257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For a </a:t>
            </a:r>
            <a:r>
              <a:rPr lang="en-US" dirty="0" smtClean="0"/>
              <a:t>first</a:t>
            </a:r>
            <a:r>
              <a:rPr lang="en-US" dirty="0"/>
              <a:t>-order reaction</a:t>
            </a:r>
          </a:p>
        </p:txBody>
      </p:sp>
      <p:pic>
        <p:nvPicPr>
          <p:cNvPr id="6" name="Picture 5" descr="Screen Shot 2016-04-09 at 11.52.1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3962" y="3563204"/>
            <a:ext cx="965200" cy="317500"/>
          </a:xfrm>
          <a:prstGeom prst="rect">
            <a:avLst/>
          </a:prstGeom>
        </p:spPr>
      </p:pic>
      <p:pic>
        <p:nvPicPr>
          <p:cNvPr id="7" name="Picture 6" descr="Screen Shot 2016-04-09 at 11.52.15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788" y="4250036"/>
            <a:ext cx="2489200" cy="800100"/>
          </a:xfrm>
          <a:prstGeom prst="rect">
            <a:avLst/>
          </a:prstGeom>
        </p:spPr>
      </p:pic>
      <p:pic>
        <p:nvPicPr>
          <p:cNvPr id="8" name="Picture 7" descr="Screen Shot 2016-04-09 at 11.51.55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273" y="1677728"/>
            <a:ext cx="5041900" cy="787400"/>
          </a:xfrm>
          <a:prstGeom prst="rect">
            <a:avLst/>
          </a:prstGeom>
        </p:spPr>
      </p:pic>
      <p:pic>
        <p:nvPicPr>
          <p:cNvPr id="9" name="Picture 8" descr="Screen Shot 2016-04-09 at 11.52.02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859" y="2839304"/>
            <a:ext cx="1689100" cy="7239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605796" y="1938321"/>
            <a:ext cx="8523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(S18-2)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605796" y="3505518"/>
            <a:ext cx="8523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(S18</a:t>
            </a:r>
            <a:r>
              <a:rPr lang="en-US" dirty="0" smtClean="0"/>
              <a:t>-4)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605796" y="2942851"/>
            <a:ext cx="8523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(S18</a:t>
            </a:r>
            <a:r>
              <a:rPr lang="en-US" dirty="0" smtClean="0"/>
              <a:t>-3)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7605796" y="4570830"/>
            <a:ext cx="8523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(S18</a:t>
            </a:r>
            <a:r>
              <a:rPr lang="en-US" dirty="0" smtClean="0"/>
              <a:t>-5)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55059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42906" y="1230417"/>
            <a:ext cx="822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4</a:t>
            </a:r>
            <a:r>
              <a:rPr lang="en-US" dirty="0"/>
              <a:t>.	Determine Da</a:t>
            </a:r>
          </a:p>
        </p:txBody>
      </p:sp>
      <p:sp>
        <p:nvSpPr>
          <p:cNvPr id="10" name="Rectangle 9"/>
          <p:cNvSpPr/>
          <p:nvPr/>
        </p:nvSpPr>
        <p:spPr>
          <a:xfrm>
            <a:off x="7605796" y="1938321"/>
            <a:ext cx="8523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(S18</a:t>
            </a:r>
            <a:r>
              <a:rPr lang="en-US" dirty="0" smtClean="0"/>
              <a:t>-6)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983531" y="1599749"/>
            <a:ext cx="77032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</a:t>
            </a:r>
            <a:r>
              <a:rPr lang="en-US" dirty="0"/>
              <a:t>	</a:t>
            </a:r>
            <a:r>
              <a:rPr lang="en-US" dirty="0" smtClean="0"/>
              <a:t>For </a:t>
            </a:r>
            <a:r>
              <a:rPr lang="en-US" dirty="0"/>
              <a:t>laminar ﬂow, the dispersion coefﬁcient is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983531" y="2610848"/>
            <a:ext cx="77032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B	Correlations</a:t>
            </a:r>
            <a:r>
              <a:rPr lang="en-US" dirty="0"/>
              <a:t>. Use Figures 18-10 through 18-12.</a:t>
            </a:r>
          </a:p>
          <a:p>
            <a:r>
              <a:rPr lang="en-US" dirty="0" smtClean="0"/>
              <a:t>C</a:t>
            </a:r>
            <a:r>
              <a:rPr lang="en-US" dirty="0"/>
              <a:t>	Experiment in RTD analysis to </a:t>
            </a:r>
            <a:r>
              <a:rPr lang="en-US" dirty="0" smtClean="0"/>
              <a:t>find </a:t>
            </a:r>
            <a:r>
              <a:rPr lang="en-US" dirty="0"/>
              <a:t>t</a:t>
            </a:r>
            <a:r>
              <a:rPr lang="en-US" baseline="-25000" dirty="0"/>
              <a:t>m</a:t>
            </a:r>
            <a:r>
              <a:rPr lang="en-US" dirty="0"/>
              <a:t> and </a:t>
            </a:r>
            <a:r>
              <a:rPr lang="en-US" dirty="0" smtClean="0">
                <a:latin typeface="Times New Roman"/>
                <a:cs typeface="Times New Roman"/>
              </a:rPr>
              <a:t>σ</a:t>
            </a:r>
            <a:r>
              <a:rPr lang="en-US" baseline="30000" dirty="0" smtClean="0"/>
              <a:t>2</a:t>
            </a:r>
            <a:r>
              <a:rPr lang="en-US" dirty="0"/>
              <a:t>.</a:t>
            </a:r>
          </a:p>
          <a:p>
            <a:r>
              <a:rPr lang="en-US" dirty="0"/>
              <a:t>For a closed-closed system, use Equation (S18-6) to calculate Per from the RTD data</a:t>
            </a:r>
          </a:p>
        </p:txBody>
      </p:sp>
      <p:pic>
        <p:nvPicPr>
          <p:cNvPr id="16" name="Picture 15" descr="Screen Shot 2016-04-09 at 11.57.2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730" y="1938321"/>
            <a:ext cx="1803400" cy="622300"/>
          </a:xfrm>
          <a:prstGeom prst="rect">
            <a:avLst/>
          </a:prstGeom>
        </p:spPr>
      </p:pic>
      <p:pic>
        <p:nvPicPr>
          <p:cNvPr id="17" name="Picture 16" descr="Screen Shot 2016-04-09 at 11.58.34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229" y="4803632"/>
            <a:ext cx="2184400" cy="825500"/>
          </a:xfrm>
          <a:prstGeom prst="rect">
            <a:avLst/>
          </a:prstGeom>
        </p:spPr>
      </p:pic>
      <p:pic>
        <p:nvPicPr>
          <p:cNvPr id="18" name="Picture 17" descr="Screen Shot 2016-04-09 at 11.58.26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179" y="3811177"/>
            <a:ext cx="2476500" cy="64770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501879" y="4434300"/>
            <a:ext cx="71849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For an open-open system, use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605796" y="3930752"/>
            <a:ext cx="8523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(S18</a:t>
            </a:r>
            <a:r>
              <a:rPr lang="en-US" dirty="0" smtClean="0"/>
              <a:t>-7)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7605796" y="4938377"/>
            <a:ext cx="8633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(18-47)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88458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57200" y="955973"/>
            <a:ext cx="822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5. </a:t>
            </a:r>
            <a:r>
              <a:rPr lang="en-US" dirty="0" smtClean="0"/>
              <a:t>	If </a:t>
            </a:r>
            <a:r>
              <a:rPr lang="en-US" dirty="0"/>
              <a:t>a real reactor is modeled as a combination of ideal reactors, the model should </a:t>
            </a:r>
            <a:r>
              <a:rPr lang="en-US" dirty="0" smtClean="0"/>
              <a:t>		have </a:t>
            </a:r>
            <a:r>
              <a:rPr lang="en-US" dirty="0"/>
              <a:t>at most </a:t>
            </a:r>
            <a:r>
              <a:rPr lang="en-US" dirty="0" smtClean="0"/>
              <a:t>two parameters</a:t>
            </a:r>
            <a:endParaRPr lang="en-US" dirty="0"/>
          </a:p>
        </p:txBody>
      </p:sp>
      <p:pic>
        <p:nvPicPr>
          <p:cNvPr id="4" name="Picture 3" descr="Screen Shot 2016-04-09 at 12.00.5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579" y="1754244"/>
            <a:ext cx="5727700" cy="27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73399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57200" y="843677"/>
            <a:ext cx="8229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6.	The RTD is used to extract model parameters.</a:t>
            </a:r>
          </a:p>
          <a:p>
            <a:r>
              <a:rPr lang="en-US" dirty="0"/>
              <a:t>7.	Comparison of conversions for a PFR and CSTR with the zero-parameter and two</a:t>
            </a:r>
            <a:r>
              <a:rPr lang="en-US" dirty="0" smtClean="0"/>
              <a:t>-		parameter </a:t>
            </a:r>
            <a:r>
              <a:rPr lang="en-US" dirty="0"/>
              <a:t>models. </a:t>
            </a:r>
            <a:r>
              <a:rPr lang="en-US" dirty="0" err="1"/>
              <a:t>X</a:t>
            </a:r>
            <a:r>
              <a:rPr lang="en-US" baseline="-25000" dirty="0" err="1"/>
              <a:t>seg</a:t>
            </a:r>
            <a:r>
              <a:rPr lang="en-US" dirty="0"/>
              <a:t> symbolizes the conversion obtained from the </a:t>
            </a:r>
            <a:r>
              <a:rPr lang="en-US" dirty="0" smtClean="0"/>
              <a:t>			segregation </a:t>
            </a:r>
            <a:r>
              <a:rPr lang="en-US" dirty="0"/>
              <a:t>model and </a:t>
            </a:r>
            <a:r>
              <a:rPr lang="en-US" dirty="0" err="1"/>
              <a:t>X</a:t>
            </a:r>
            <a:r>
              <a:rPr lang="en-US" baseline="-25000" dirty="0" err="1"/>
              <a:t>mm</a:t>
            </a:r>
            <a:r>
              <a:rPr lang="en-US" dirty="0"/>
              <a:t> is that from the maxi-mum </a:t>
            </a:r>
            <a:r>
              <a:rPr lang="en-US" dirty="0" smtClean="0"/>
              <a:t>			</a:t>
            </a:r>
            <a:r>
              <a:rPr lang="en-US" dirty="0" err="1" smtClean="0"/>
              <a:t>mixedness</a:t>
            </a:r>
            <a:r>
              <a:rPr lang="en-US" dirty="0" smtClean="0"/>
              <a:t> </a:t>
            </a:r>
            <a:r>
              <a:rPr lang="en-US" dirty="0"/>
              <a:t>model for </a:t>
            </a:r>
            <a:r>
              <a:rPr lang="en-US" dirty="0" smtClean="0"/>
              <a:t>reaction orders </a:t>
            </a:r>
            <a:r>
              <a:rPr lang="en-US" dirty="0"/>
              <a:t>greater than one.</a:t>
            </a:r>
          </a:p>
        </p:txBody>
      </p:sp>
      <p:sp>
        <p:nvSpPr>
          <p:cNvPr id="4" name="Rectangle 3"/>
          <p:cNvSpPr/>
          <p:nvPr/>
        </p:nvSpPr>
        <p:spPr>
          <a:xfrm>
            <a:off x="1080838" y="4422665"/>
            <a:ext cx="760596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Cautions:</a:t>
            </a:r>
            <a:r>
              <a:rPr lang="en-US" dirty="0"/>
              <a:t> For rate laws with unusual concentration functionalities or for </a:t>
            </a:r>
            <a:r>
              <a:rPr lang="en-US" dirty="0" err="1"/>
              <a:t>nonisothermal</a:t>
            </a:r>
            <a:r>
              <a:rPr lang="en-US" dirty="0"/>
              <a:t> operation, these bounds may not be accurate for certain types of rate laws.</a:t>
            </a:r>
          </a:p>
        </p:txBody>
      </p:sp>
      <p:pic>
        <p:nvPicPr>
          <p:cNvPr id="5" name="Picture 4" descr="Screen Shot 2016-04-09 at 12.03.1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278" y="2321005"/>
            <a:ext cx="5524500" cy="104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509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685800"/>
            <a:ext cx="7772400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 </a:t>
            </a:r>
          </a:p>
        </p:txBody>
      </p:sp>
      <p:pic>
        <p:nvPicPr>
          <p:cNvPr id="6" name="Picture 5" descr="Screen Shot 2016-04-07 at 6.46.4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1600200"/>
            <a:ext cx="2963256" cy="1994872"/>
          </a:xfrm>
          <a:prstGeom prst="rect">
            <a:avLst/>
          </a:prstGeom>
        </p:spPr>
      </p:pic>
      <p:pic>
        <p:nvPicPr>
          <p:cNvPr id="7" name="Picture 6" descr="Screen Shot 2016-04-07 at 6.47.5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4191000"/>
            <a:ext cx="2603500" cy="9779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81000" y="990600"/>
            <a:ext cx="838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RTD will be analyzed from a tracer pulse injected into the first reactor of three equally sized CSTRs in series</a:t>
            </a:r>
            <a:br>
              <a:rPr lang="en-US" dirty="0"/>
            </a:b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81000" y="3733800"/>
            <a:ext cx="838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Generalizing this method to a series of n CSTRs gives the RTD for n CSTRs in series, E(t):</a:t>
            </a:r>
          </a:p>
        </p:txBody>
      </p:sp>
      <p:sp>
        <p:nvSpPr>
          <p:cNvPr id="8" name="Rectangle 7"/>
          <p:cNvSpPr/>
          <p:nvPr/>
        </p:nvSpPr>
        <p:spPr>
          <a:xfrm>
            <a:off x="6934200" y="4495800"/>
            <a:ext cx="718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(18-4)</a:t>
            </a:r>
            <a:endParaRPr lang="en-US" dirty="0"/>
          </a:p>
        </p:txBody>
      </p:sp>
      <p:pic>
        <p:nvPicPr>
          <p:cNvPr id="9" name="Picture 8" descr="Screen Shot 2016-04-09 at 6.31.18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5257800"/>
            <a:ext cx="2895600" cy="7747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934200" y="5410200"/>
            <a:ext cx="718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(18-</a:t>
            </a:r>
            <a:r>
              <a:rPr lang="en-US" dirty="0"/>
              <a:t>5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5092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 descr="Screen Shot 2016-04-07 at 6.50.05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33"/>
          <a:stretch/>
        </p:blipFill>
        <p:spPr>
          <a:xfrm>
            <a:off x="1752600" y="2667000"/>
            <a:ext cx="5753100" cy="2768737"/>
          </a:xfrm>
          <a:prstGeom prst="rect">
            <a:avLst/>
          </a:prstGeom>
        </p:spPr>
      </p:pic>
      <p:pic>
        <p:nvPicPr>
          <p:cNvPr id="5" name="Picture 4" descr="Screen Shot 2016-04-07 at 6.51.0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250" y="1295400"/>
            <a:ext cx="2717800" cy="927100"/>
          </a:xfrm>
          <a:prstGeom prst="rect">
            <a:avLst/>
          </a:prstGeom>
        </p:spPr>
      </p:pic>
      <p:pic>
        <p:nvPicPr>
          <p:cNvPr id="6" name="Picture 5" descr="Screen Shot 2016-04-07 at 6.53.11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900" y="5715000"/>
            <a:ext cx="1714500" cy="990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33400" y="914400"/>
            <a:ext cx="7924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Tanks-in-series response to a pulse tracer input for different numbers of tanks</a:t>
            </a:r>
            <a:br>
              <a:rPr lang="en-US" dirty="0"/>
            </a:b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33400" y="5410200"/>
            <a:ext cx="28240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The number of tanks in series is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934200" y="6019800"/>
            <a:ext cx="8243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(18-11)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934200" y="1524000"/>
            <a:ext cx="718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(18-8)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"/>
          </p:nvPr>
        </p:nvSpPr>
        <p:spPr>
          <a:xfrm>
            <a:off x="8077200" y="4191000"/>
            <a:ext cx="838200" cy="6096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14" name="Picture 13" descr="Screen Shot 2016-04-09 at 6.35.32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250" y="2209800"/>
            <a:ext cx="939800" cy="6604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6934200" y="2286000"/>
            <a:ext cx="718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(18-9)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213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Calculating Conversion for the T-I-S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 descr="Screen Shot 2016-04-07 at 6.54.2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895600"/>
            <a:ext cx="4470400" cy="16637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7200" y="1905000"/>
            <a:ext cx="822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If the reaction is first order, we can use the equation below to calculate the conversion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7010400" y="3124200"/>
            <a:ext cx="718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(5-15)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204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Tanks-in-Series versus Segregation for a First-Order Reaction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 </a:t>
            </a:r>
            <a:endParaRPr lang="en-US" dirty="0" smtClean="0"/>
          </a:p>
        </p:txBody>
      </p:sp>
      <p:pic>
        <p:nvPicPr>
          <p:cNvPr id="4" name="Picture 3" descr="Screen Shot 2016-04-07 at 6.58.5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450" y="1980444"/>
            <a:ext cx="1714500" cy="533400"/>
          </a:xfrm>
          <a:prstGeom prst="rect">
            <a:avLst/>
          </a:prstGeom>
        </p:spPr>
      </p:pic>
      <p:pic>
        <p:nvPicPr>
          <p:cNvPr id="7" name="Picture 6" descr="Screen Shot 2016-04-07 at 6.59.4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3352800"/>
            <a:ext cx="2616200" cy="7493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14400" y="2743200"/>
            <a:ext cx="7772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molar flow rate of tracer (FT ) by both convection and dispersion </a:t>
            </a:r>
            <a:r>
              <a:rPr lang="en-US" dirty="0" smtClean="0"/>
              <a:t>is: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934200" y="1981200"/>
            <a:ext cx="8243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(18-12)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010400" y="3581400"/>
            <a:ext cx="8243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(14-14)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0744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 descr="Screen Shot 2016-04-07 at 7.00.4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49" y="158750"/>
            <a:ext cx="7112000" cy="2882900"/>
          </a:xfrm>
          <a:prstGeom prst="rect">
            <a:avLst/>
          </a:prstGeom>
        </p:spPr>
      </p:pic>
      <p:pic>
        <p:nvPicPr>
          <p:cNvPr id="5" name="Picture 4" descr="Screen Shot 2016-04-07 at 7.00.48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1" r="7951"/>
          <a:stretch/>
        </p:blipFill>
        <p:spPr>
          <a:xfrm>
            <a:off x="1473604" y="2912071"/>
            <a:ext cx="5999890" cy="2540000"/>
          </a:xfrm>
          <a:prstGeom prst="rect">
            <a:avLst/>
          </a:prstGeom>
        </p:spPr>
      </p:pic>
      <p:pic>
        <p:nvPicPr>
          <p:cNvPr id="6" name="Picture 5" descr="Screen Shot 2016-04-07 at 7.04.25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049" y="5597838"/>
            <a:ext cx="2667000" cy="8382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543800" y="5791200"/>
            <a:ext cx="8243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(18-14)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4459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ecture_1_draft_yellow">
  <a:themeElements>
    <a:clrScheme name="Anpassad 9">
      <a:dk1>
        <a:sysClr val="windowText" lastClr="000000"/>
      </a:dk1>
      <a:lt1>
        <a:srgbClr val="FFFFFF"/>
      </a:lt1>
      <a:dk2>
        <a:srgbClr val="000000"/>
      </a:dk2>
      <a:lt2>
        <a:srgbClr val="FFF700"/>
      </a:lt2>
      <a:accent1>
        <a:srgbClr val="FFE600"/>
      </a:accent1>
      <a:accent2>
        <a:srgbClr val="FF9E1E"/>
      </a:accent2>
      <a:accent3>
        <a:srgbClr val="9BBB59"/>
      </a:accent3>
      <a:accent4>
        <a:srgbClr val="982F00"/>
      </a:accent4>
      <a:accent5>
        <a:srgbClr val="C6491E"/>
      </a:accent5>
      <a:accent6>
        <a:srgbClr val="F79646"/>
      </a:accent6>
      <a:hlink>
        <a:srgbClr val="0000FF"/>
      </a:hlink>
      <a:folHlink>
        <a:srgbClr val="800080"/>
      </a:folHlink>
    </a:clrScheme>
    <a:fontScheme name="Egendom">
      <a:majorFont>
        <a:latin typeface="Franklin Gothic Book"/>
        <a:ea typeface=""/>
        <a:cs typeface=""/>
        <a:font script="Grek" typeface="Calibri"/>
        <a:font script="Cyrl" typeface="Calibri"/>
        <a:font script="Jpan" typeface="ＭＳ ゴシック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ヒラギノ明朝 Pro W3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gendom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5825</TotalTime>
  <Words>1674</Words>
  <Application>Microsoft Macintosh PowerPoint</Application>
  <PresentationFormat>On-screen Show (4:3)</PresentationFormat>
  <Paragraphs>228</Paragraphs>
  <Slides>46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Lecture_1_draft_yellow</vt:lpstr>
      <vt:lpstr>Lecture 32</vt:lpstr>
      <vt:lpstr>Lecture 32 – Thursday 04/10/2016</vt:lpstr>
      <vt:lpstr>Some Guidelines for Developing Models</vt:lpstr>
      <vt:lpstr>A PROCEDURE FOR CHOOSING A MODEL TO PREDICT THE OUTLET CONCENTRATION AND CONVERSION</vt:lpstr>
      <vt:lpstr> </vt:lpstr>
      <vt:lpstr> </vt:lpstr>
      <vt:lpstr>Calculating Conversion for the T-I-S Model</vt:lpstr>
      <vt:lpstr>Tanks-in-Series versus Segregation for a First-Order Reaction</vt:lpstr>
      <vt:lpstr> </vt:lpstr>
      <vt:lpstr>Flow, Reaction, and Dispersion</vt:lpstr>
      <vt:lpstr> </vt:lpstr>
      <vt:lpstr>Boundary Conditions</vt:lpstr>
      <vt:lpstr> </vt:lpstr>
      <vt:lpstr>Open-Open System</vt:lpstr>
      <vt:lpstr> </vt:lpstr>
      <vt:lpstr>Back to the Solution for a Closed-Closed System</vt:lpstr>
      <vt:lpstr>PowerPoint Presentation</vt:lpstr>
      <vt:lpstr>Finding Da and the Peclet Number</vt:lpstr>
      <vt:lpstr>Dispersion in a Tubular Reactor with Laminar Flow</vt:lpstr>
      <vt:lpstr> </vt:lpstr>
      <vt:lpstr>Correlations for Da</vt:lpstr>
      <vt:lpstr>PowerPoint Presentation</vt:lpstr>
      <vt:lpstr>Dispersion in Packed Beds</vt:lpstr>
      <vt:lpstr>Experimental Determination of Da</vt:lpstr>
      <vt:lpstr>PowerPoint Presentation</vt:lpstr>
      <vt:lpstr>PowerPoint Presentation</vt:lpstr>
      <vt:lpstr>PowerPoint Presentation</vt:lpstr>
      <vt:lpstr>PowerPoint Presentation</vt:lpstr>
      <vt:lpstr>Two-Parameter Models—Modeling Real Reactors with Combinations of Ideal Reactors</vt:lpstr>
      <vt:lpstr> </vt:lpstr>
      <vt:lpstr> </vt:lpstr>
      <vt:lpstr>Using a Tracer to Determine the Model Parameters in a CSTR-with-Dead-Space-and-Bypass Model</vt:lpstr>
      <vt:lpstr>PowerPoint Presentation</vt:lpstr>
      <vt:lpstr>PowerPoint Presentation</vt:lpstr>
      <vt:lpstr>Other Models</vt:lpstr>
      <vt:lpstr>Solving the Model System for CA and X</vt:lpstr>
      <vt:lpstr>PowerPoint Presentation</vt:lpstr>
      <vt:lpstr>Using a Tracer to Determine the Model Parameters in a CSTR with an Exchange Volume</vt:lpstr>
      <vt:lpstr> </vt:lpstr>
      <vt:lpstr>Other Models of Nonideal Reactors Using CSTRs and PFRs</vt:lpstr>
      <vt:lpstr> </vt:lpstr>
      <vt:lpstr>Summary</vt:lpstr>
      <vt:lpstr> </vt:lpstr>
      <vt:lpstr> </vt:lpstr>
      <vt:lpstr> </vt:lpstr>
      <vt:lpstr> </vt:lpstr>
    </vt:vector>
  </TitlesOfParts>
  <Manager>Ben Griessmann</Manager>
  <Company>The University of Michigan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32</dc:title>
  <dc:subject/>
  <dc:creator>Professor Fogler</dc:creator>
  <cp:keywords/>
  <dc:description/>
  <cp:lastModifiedBy>Benjamin Griessmann</cp:lastModifiedBy>
  <cp:revision>203</cp:revision>
  <dcterms:created xsi:type="dcterms:W3CDTF">2010-08-03T19:10:57Z</dcterms:created>
  <dcterms:modified xsi:type="dcterms:W3CDTF">2016-05-03T16:03:38Z</dcterms:modified>
  <cp:category/>
</cp:coreProperties>
</file>