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1"/>
  </p:sldMasterIdLst>
  <p:notesMasterIdLst>
    <p:notesMasterId r:id="rId40"/>
  </p:notesMasterIdLst>
  <p:sldIdLst>
    <p:sldId id="256" r:id="rId2"/>
    <p:sldId id="274" r:id="rId3"/>
    <p:sldId id="307" r:id="rId4"/>
    <p:sldId id="259" r:id="rId5"/>
    <p:sldId id="308" r:id="rId6"/>
    <p:sldId id="316" r:id="rId7"/>
    <p:sldId id="317" r:id="rId8"/>
    <p:sldId id="318" r:id="rId9"/>
    <p:sldId id="319" r:id="rId10"/>
    <p:sldId id="321" r:id="rId11"/>
    <p:sldId id="338" r:id="rId12"/>
    <p:sldId id="324" r:id="rId13"/>
    <p:sldId id="325" r:id="rId14"/>
    <p:sldId id="326" r:id="rId15"/>
    <p:sldId id="327" r:id="rId16"/>
    <p:sldId id="268" r:id="rId17"/>
    <p:sldId id="339" r:id="rId18"/>
    <p:sldId id="328" r:id="rId19"/>
    <p:sldId id="329" r:id="rId20"/>
    <p:sldId id="344" r:id="rId21"/>
    <p:sldId id="331" r:id="rId22"/>
    <p:sldId id="332" r:id="rId23"/>
    <p:sldId id="345" r:id="rId24"/>
    <p:sldId id="346" r:id="rId25"/>
    <p:sldId id="347" r:id="rId26"/>
    <p:sldId id="348" r:id="rId27"/>
    <p:sldId id="349" r:id="rId28"/>
    <p:sldId id="350" r:id="rId29"/>
    <p:sldId id="351" r:id="rId30"/>
    <p:sldId id="352" r:id="rId31"/>
    <p:sldId id="353" r:id="rId32"/>
    <p:sldId id="354" r:id="rId33"/>
    <p:sldId id="355" r:id="rId34"/>
    <p:sldId id="304" r:id="rId35"/>
    <p:sldId id="335" r:id="rId36"/>
    <p:sldId id="336" r:id="rId37"/>
    <p:sldId id="330" r:id="rId38"/>
    <p:sldId id="337" r:id="rId39"/>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p15:clr>
            <a:srgbClr val="A4A3A4"/>
          </p15:clr>
        </p15:guide>
        <p15:guide id="2" pos="5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Sundin" initials="E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818CA"/>
    <a:srgbClr val="FF0000"/>
    <a:srgbClr val="00B050"/>
    <a:srgbClr val="7030A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2" autoAdjust="0"/>
    <p:restoredTop sz="90421" autoAdjust="0"/>
  </p:normalViewPr>
  <p:slideViewPr>
    <p:cSldViewPr snapToGrid="0" snapToObjects="1">
      <p:cViewPr varScale="1">
        <p:scale>
          <a:sx n="56" d="100"/>
          <a:sy n="56" d="100"/>
        </p:scale>
        <p:origin x="96" y="462"/>
      </p:cViewPr>
      <p:guideLst>
        <p:guide orient="horz" pos="528"/>
        <p:guide pos="5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FB8047EA-D0FE-A549-BD83-BAC973F3F5D1}" type="datetimeFigureOut">
              <a:rPr lang="sv-SE" smtClean="0"/>
              <a:pPr/>
              <a:t>2016-08-21</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B24EDD39-BC4D-A54B-A68E-3A29D751A405}" type="slidenum">
              <a:rPr lang="sv-SE" smtClean="0"/>
              <a:pPr/>
              <a:t>‹#›</a:t>
            </a:fld>
            <a:endParaRPr lang="sv-SE"/>
          </a:p>
        </p:txBody>
      </p:sp>
    </p:spTree>
    <p:extLst>
      <p:ext uri="{BB962C8B-B14F-4D97-AF65-F5344CB8AC3E}">
        <p14:creationId xmlns:p14="http://schemas.microsoft.com/office/powerpoint/2010/main" val="35615811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8927822-13DA-614F-A5CF-9257C28AC705}" type="slidenum">
              <a:rPr lang="sv-SE" smtClean="0"/>
              <a:pPr/>
              <a:t>3</a:t>
            </a:fld>
            <a:endParaRPr lang="sv-SE"/>
          </a:p>
        </p:txBody>
      </p:sp>
    </p:spTree>
    <p:extLst>
      <p:ext uri="{BB962C8B-B14F-4D97-AF65-F5344CB8AC3E}">
        <p14:creationId xmlns:p14="http://schemas.microsoft.com/office/powerpoint/2010/main" val="332756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8927822-13DA-614F-A5CF-9257C28AC705}" type="slidenum">
              <a:rPr lang="sv-SE" smtClean="0"/>
              <a:pPr/>
              <a:t>5</a:t>
            </a:fld>
            <a:endParaRPr lang="sv-SE"/>
          </a:p>
        </p:txBody>
      </p:sp>
    </p:spTree>
    <p:extLst>
      <p:ext uri="{BB962C8B-B14F-4D97-AF65-F5344CB8AC3E}">
        <p14:creationId xmlns:p14="http://schemas.microsoft.com/office/powerpoint/2010/main" val="284184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6498C8B7-B00D-455F-B2E7-3C3EB2BB9C77}" type="datetime1">
              <a:rPr lang="sv-SE" smtClean="0"/>
              <a:pPr/>
              <a:t>2016-08-21</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6FC74082-BA38-9943-A524-CD5DABEC68F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17212260-F521-4345-A04A-510943E64298}" type="datetime1">
              <a:rPr lang="sv-SE" smtClean="0"/>
              <a:pPr/>
              <a:t>2016-08-21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DC2F3BB8-21A6-48AD-960E-30FA6897C8D3}" type="datetime1">
              <a:rPr lang="sv-SE" smtClean="0"/>
              <a:pPr/>
              <a:t>2016-08-21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A0ECEF8B-735F-4429-9483-DD9E7F979CD2}" type="datetime1">
              <a:rPr lang="sv-SE" smtClean="0"/>
              <a:pPr/>
              <a:t>2016-08-21</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6FC74082-BA38-9943-A524-CD5DABEC68F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9355625F-DA65-4D57-8ACD-DE63837FFAE7}" type="datetime1">
              <a:rPr lang="sv-SE" smtClean="0"/>
              <a:pPr/>
              <a:t>2016-08-21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C74082-BA38-9943-A524-CD5DABEC68F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97D2E683-C1E1-454C-A51E-99E9A8A93813}" type="datetime1">
              <a:rPr lang="sv-SE" smtClean="0"/>
              <a:pPr/>
              <a:t>2016-08-21</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EBF5CD18-686B-47A9-AFD5-66CE5FA52A66}"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91C7D9C-5D07-49E3-BA42-36C14DA5BE61}" type="datetime1">
              <a:rPr lang="sv-SE" smtClean="0"/>
              <a:pPr/>
              <a:t>2016-08-21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C74082-BA38-9943-A524-CD5DABEC68F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8468173E-5AD1-4C7A-8AAC-49244C875FE1}" type="datetime1">
              <a:rPr lang="sv-SE" smtClean="0"/>
              <a:pPr/>
              <a:t>2016-08-21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FC74082-BA38-9943-A524-CD5DABEC68F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F5F691F0-F3B6-494E-93EA-9CA9D54058CD}" type="datetime1">
              <a:rPr lang="sv-SE" smtClean="0"/>
              <a:pPr/>
              <a:t>2016-08-21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C32608B-1988-4C19-B4CA-F5C86124A3F0}" type="datetime1">
              <a:rPr lang="sv-SE" smtClean="0"/>
              <a:pPr/>
              <a:t>2016-08-21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FC74082-BA38-9943-A524-CD5DABEC68F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EB9EAC80-287D-4116-9D03-248D95BFE507}" type="datetime1">
              <a:rPr lang="sv-SE" smtClean="0"/>
              <a:pPr/>
              <a:t>2016-08-21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C74082-BA38-9943-A524-CD5DABEC68F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6C97D4A8-24E7-4737-98DA-B177312F5B24}" type="datetime1">
              <a:rPr lang="sv-SE" smtClean="0"/>
              <a:pPr/>
              <a:t>2016-08-21</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6FC74082-BA38-9943-A524-CD5DABEC68F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F11DDC-C036-48D8-A490-7DE4E99CA2AE}" type="datetime1">
              <a:rPr lang="sv-SE" smtClean="0"/>
              <a:pPr/>
              <a:t>2016-08-21</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6FC74082-BA38-9943-A524-CD5DABEC68F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6.wmf"/><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34.bin"/><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6.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image" Target="../media/image43.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8.wmf"/><Relationship Id="rId5" Type="http://schemas.openxmlformats.org/officeDocument/2006/relationships/oleObject" Target="../embeddings/oleObject41.bin"/><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2.emf"/><Relationship Id="rId5" Type="http://schemas.openxmlformats.org/officeDocument/2006/relationships/oleObject" Target="../embeddings/oleObject43.bin"/><Relationship Id="rId4" Type="http://schemas.openxmlformats.org/officeDocument/2006/relationships/image" Target="../media/image51.emf"/></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4.emf"/><Relationship Id="rId4"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8.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9.wmf"/></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1.wmf"/><Relationship Id="rId5" Type="http://schemas.openxmlformats.org/officeDocument/2006/relationships/oleObject" Target="../embeddings/oleObject48.bin"/><Relationship Id="rId4" Type="http://schemas.openxmlformats.org/officeDocument/2006/relationships/image" Target="../media/image60.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4.emf"/><Relationship Id="rId5" Type="http://schemas.openxmlformats.org/officeDocument/2006/relationships/oleObject" Target="../embeddings/oleObject51.bin"/><Relationship Id="rId4" Type="http://schemas.openxmlformats.org/officeDocument/2006/relationships/image" Target="../media/image6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6.emf"/><Relationship Id="rId5" Type="http://schemas.openxmlformats.org/officeDocument/2006/relationships/oleObject" Target="../embeddings/oleObject53.bin"/><Relationship Id="rId4" Type="http://schemas.openxmlformats.org/officeDocument/2006/relationships/image" Target="../media/image6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9.emf"/><Relationship Id="rId5" Type="http://schemas.openxmlformats.org/officeDocument/2006/relationships/oleObject" Target="../embeddings/oleObject55.bin"/><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1.wmf"/></Relationships>
</file>

<file path=ppt/slides/_rels/slide36.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2.wmf"/><Relationship Id="rId5" Type="http://schemas.openxmlformats.org/officeDocument/2006/relationships/oleObject" Target="../embeddings/oleObject58.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76.png"/><Relationship Id="rId4" Type="http://schemas.openxmlformats.org/officeDocument/2006/relationships/image" Target="../media/image7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1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13.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 Id="rId1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p>
          <a:p>
            <a:endParaRPr lang="sv-SE" dirty="0"/>
          </a:p>
        </p:txBody>
      </p:sp>
      <p:sp>
        <p:nvSpPr>
          <p:cNvPr id="2" name="Rubrik 1"/>
          <p:cNvSpPr>
            <a:spLocks noGrp="1"/>
          </p:cNvSpPr>
          <p:nvPr>
            <p:ph type="ctrTitle"/>
          </p:nvPr>
        </p:nvSpPr>
        <p:spPr/>
        <p:txBody>
          <a:bodyPr/>
          <a:lstStyle/>
          <a:p>
            <a:r>
              <a:rPr lang="sv-SE" dirty="0" err="1" smtClean="0">
                <a:solidFill>
                  <a:srgbClr val="000000"/>
                </a:solidFill>
              </a:rPr>
              <a:t>Lecture</a:t>
            </a:r>
            <a:r>
              <a:rPr lang="sv-SE" dirty="0" smtClean="0">
                <a:solidFill>
                  <a:srgbClr val="000000"/>
                </a:solidFill>
              </a:rPr>
              <a:t> 3</a:t>
            </a:r>
            <a:endParaRPr lang="sv-SE" dirty="0">
              <a:solidFill>
                <a:srgbClr val="000000"/>
              </a:solidFill>
            </a:endParaRPr>
          </a:p>
        </p:txBody>
      </p:sp>
      <p:sp>
        <p:nvSpPr>
          <p:cNvPr id="4" name="textruta 3"/>
          <p:cNvSpPr txBox="1"/>
          <p:nvPr/>
        </p:nvSpPr>
        <p:spPr>
          <a:xfrm>
            <a:off x="-1303867" y="4030133"/>
            <a:ext cx="184666" cy="369332"/>
          </a:xfrm>
          <a:prstGeom prst="rect">
            <a:avLst/>
          </a:prstGeom>
          <a:noFill/>
        </p:spPr>
        <p:txBody>
          <a:bodyPr wrap="none" rtlCol="0">
            <a:spAutoFit/>
          </a:bodyPr>
          <a:lstStyle/>
          <a:p>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Block 2: </a:t>
            </a:r>
            <a:r>
              <a:rPr lang="en-US" b="1" dirty="0" smtClean="0">
                <a:solidFill>
                  <a:srgbClr val="E818CA"/>
                </a:solidFill>
              </a:rPr>
              <a:t>Rate Laws</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10</a:t>
            </a:fld>
            <a:endParaRPr lang="sv-SE"/>
          </a:p>
        </p:txBody>
      </p:sp>
      <p:graphicFrame>
        <p:nvGraphicFramePr>
          <p:cNvPr id="9" name="Object 8"/>
          <p:cNvGraphicFramePr>
            <a:graphicFrameLocks noChangeAspect="1"/>
          </p:cNvGraphicFramePr>
          <p:nvPr/>
        </p:nvGraphicFramePr>
        <p:xfrm>
          <a:off x="3146425" y="1619250"/>
          <a:ext cx="2223169" cy="457200"/>
        </p:xfrm>
        <a:graphic>
          <a:graphicData uri="http://schemas.openxmlformats.org/presentationml/2006/ole">
            <mc:AlternateContent xmlns:mc="http://schemas.openxmlformats.org/markup-compatibility/2006">
              <mc:Choice xmlns:v="urn:schemas-microsoft-com:vml" Requires="v">
                <p:oleObj spid="_x0000_s340000" name="Equation" r:id="rId3" imgW="862652" imgH="177815" progId="Equation.3">
                  <p:embed/>
                </p:oleObj>
              </mc:Choice>
              <mc:Fallback>
                <p:oleObj name="Equation" r:id="rId3" imgW="862652" imgH="177815"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425" y="1619250"/>
                        <a:ext cx="222316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9"/>
          <p:cNvSpPr/>
          <p:nvPr/>
        </p:nvSpPr>
        <p:spPr>
          <a:xfrm>
            <a:off x="629569" y="2581221"/>
            <a:ext cx="8078787" cy="3046988"/>
          </a:xfrm>
          <a:prstGeom prst="rect">
            <a:avLst/>
          </a:prstGeom>
        </p:spPr>
        <p:txBody>
          <a:bodyPr wrap="square">
            <a:spAutoFit/>
          </a:bodyPr>
          <a:lstStyle/>
          <a:p>
            <a:pPr algn="just">
              <a:spcAft>
                <a:spcPts val="600"/>
              </a:spcAft>
            </a:pPr>
            <a:r>
              <a:rPr lang="sv-SE" sz="2600" dirty="0" smtClean="0">
                <a:latin typeface="Arial" pitchFamily="34" charset="0"/>
                <a:cs typeface="Arial" pitchFamily="34" charset="0"/>
              </a:rPr>
              <a:t>A reactor follows an elementary rate law if the reaction orders just happens to agree with the stoichiometric coefficients for the reaction as written.</a:t>
            </a:r>
          </a:p>
          <a:p>
            <a:pPr algn="just">
              <a:spcAft>
                <a:spcPts val="600"/>
              </a:spcAft>
            </a:pPr>
            <a:r>
              <a:rPr lang="sv-SE" sz="2600" dirty="0" smtClean="0">
                <a:latin typeface="Arial" pitchFamily="34" charset="0"/>
                <a:cs typeface="Arial" pitchFamily="34" charset="0"/>
              </a:rPr>
              <a:t>e.g. If the above reaction follows an elementary rate law</a:t>
            </a:r>
          </a:p>
          <a:p>
            <a:pPr algn="just"/>
            <a:endParaRPr lang="sv-SE" sz="2600" dirty="0" smtClean="0">
              <a:latin typeface="Arial" pitchFamily="34" charset="0"/>
              <a:cs typeface="Arial" pitchFamily="34" charset="0"/>
            </a:endParaRPr>
          </a:p>
          <a:p>
            <a:pPr algn="just"/>
            <a:r>
              <a:rPr lang="sv-SE" sz="2600" dirty="0" smtClean="0">
                <a:latin typeface="Arial" pitchFamily="34" charset="0"/>
                <a:cs typeface="Arial" pitchFamily="34" charset="0"/>
              </a:rPr>
              <a:t>2nd order in A, 1st order in B, overall third order</a:t>
            </a:r>
          </a:p>
        </p:txBody>
      </p:sp>
      <p:graphicFrame>
        <p:nvGraphicFramePr>
          <p:cNvPr id="11" name="Object 5"/>
          <p:cNvGraphicFramePr>
            <a:graphicFrameLocks noChangeAspect="1"/>
          </p:cNvGraphicFramePr>
          <p:nvPr/>
        </p:nvGraphicFramePr>
        <p:xfrm>
          <a:off x="3040981" y="4451350"/>
          <a:ext cx="2152650" cy="546100"/>
        </p:xfrm>
        <a:graphic>
          <a:graphicData uri="http://schemas.openxmlformats.org/presentationml/2006/ole">
            <mc:AlternateContent xmlns:mc="http://schemas.openxmlformats.org/markup-compatibility/2006">
              <mc:Choice xmlns:v="urn:schemas-microsoft-com:vml" Requires="v">
                <p:oleObj spid="_x0000_s340001" name="Equation" r:id="rId5" imgW="901440" imgH="228600" progId="Equation.3">
                  <p:embed/>
                </p:oleObj>
              </mc:Choice>
              <mc:Fallback>
                <p:oleObj name="Equation" r:id="rId5" imgW="90144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981" y="4451350"/>
                        <a:ext cx="2152650" cy="54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8" name="Picture 7" descr="Screen Shot 2016-08-19 at 10.46.2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12" name="TextBox 11"/>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Block 2: </a:t>
            </a:r>
            <a:r>
              <a:rPr lang="en-US" b="1" dirty="0" smtClean="0">
                <a:solidFill>
                  <a:srgbClr val="E818CA"/>
                </a:solidFill>
              </a:rPr>
              <a:t>Rate Laws</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11</a:t>
            </a:fld>
            <a:endParaRPr lang="sv-SE"/>
          </a:p>
        </p:txBody>
      </p:sp>
      <p:sp>
        <p:nvSpPr>
          <p:cNvPr id="4" name="Content Placeholder 3"/>
          <p:cNvSpPr>
            <a:spLocks noGrp="1"/>
          </p:cNvSpPr>
          <p:nvPr>
            <p:ph sz="quarter" idx="1"/>
          </p:nvPr>
        </p:nvSpPr>
        <p:spPr/>
        <p:txBody>
          <a:bodyPr/>
          <a:lstStyle/>
          <a:p>
            <a:r>
              <a:rPr lang="en-US" dirty="0" smtClean="0">
                <a:latin typeface="Arial" pitchFamily="34" charset="0"/>
                <a:cs typeface="Arial" pitchFamily="34" charset="0"/>
              </a:rPr>
              <a:t>Rate Laws are found from Experiments</a:t>
            </a:r>
          </a:p>
          <a:p>
            <a:endParaRPr lang="en-US" dirty="0" smtClean="0">
              <a:latin typeface="Arial" pitchFamily="34" charset="0"/>
              <a:cs typeface="Arial" pitchFamily="34" charset="0"/>
            </a:endParaRPr>
          </a:p>
          <a:p>
            <a:endParaRPr lang="en-US" sz="800" dirty="0">
              <a:latin typeface="Arial" pitchFamily="34" charset="0"/>
              <a:cs typeface="Arial" pitchFamily="34" charset="0"/>
            </a:endParaRPr>
          </a:p>
          <a:p>
            <a:r>
              <a:rPr lang="en-US" dirty="0" smtClean="0">
                <a:latin typeface="Arial" pitchFamily="34" charset="0"/>
                <a:cs typeface="Arial" pitchFamily="34" charset="0"/>
              </a:rPr>
              <a:t>Rate Laws could be non-elementary.  For example, reaction could be:</a:t>
            </a:r>
          </a:p>
          <a:p>
            <a:pPr indent="228600">
              <a:buClr>
                <a:srgbClr val="FFC000"/>
              </a:buClr>
              <a:buSzPct val="100000"/>
              <a:buFont typeface="Perpetua" pitchFamily="18" charset="0"/>
              <a:buChar char="›"/>
            </a:pPr>
            <a:r>
              <a:rPr lang="en-US" sz="2400" dirty="0">
                <a:latin typeface="Arial" pitchFamily="34" charset="0"/>
                <a:cs typeface="Arial" pitchFamily="34" charset="0"/>
              </a:rPr>
              <a:t>Second Order in A</a:t>
            </a:r>
          </a:p>
          <a:p>
            <a:pPr indent="228600">
              <a:buClr>
                <a:srgbClr val="FFC000"/>
              </a:buClr>
              <a:buSzPct val="100000"/>
              <a:buFont typeface="Perpetua" pitchFamily="18" charset="0"/>
              <a:buChar char="›"/>
            </a:pPr>
            <a:r>
              <a:rPr lang="en-US" sz="2400" dirty="0">
                <a:latin typeface="Arial" pitchFamily="34" charset="0"/>
                <a:cs typeface="Arial" pitchFamily="34" charset="0"/>
              </a:rPr>
              <a:t>Zero Order in B</a:t>
            </a:r>
          </a:p>
          <a:p>
            <a:pPr indent="228600">
              <a:buClr>
                <a:srgbClr val="FFC000"/>
              </a:buClr>
              <a:buSzPct val="100000"/>
              <a:buFont typeface="Perpetua" pitchFamily="18" charset="0"/>
              <a:buChar char="›"/>
            </a:pPr>
            <a:r>
              <a:rPr lang="en-US" sz="2400" dirty="0">
                <a:latin typeface="Arial" pitchFamily="34" charset="0"/>
                <a:cs typeface="Arial" pitchFamily="34" charset="0"/>
              </a:rPr>
              <a:t>Overall Second Order</a:t>
            </a:r>
            <a:endParaRPr lang="sv-SE" sz="2400" dirty="0">
              <a:latin typeface="Arial" pitchFamily="34" charset="0"/>
              <a:cs typeface="Arial"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06185676"/>
              </p:ext>
            </p:extLst>
          </p:nvPr>
        </p:nvGraphicFramePr>
        <p:xfrm>
          <a:off x="1724025" y="4829176"/>
          <a:ext cx="1595438" cy="565150"/>
        </p:xfrm>
        <a:graphic>
          <a:graphicData uri="http://schemas.openxmlformats.org/presentationml/2006/ole">
            <mc:AlternateContent xmlns:mc="http://schemas.openxmlformats.org/markup-compatibility/2006">
              <mc:Choice xmlns:v="urn:schemas-microsoft-com:vml" Requires="v">
                <p:oleObj spid="_x0000_s355366" name="Equation" r:id="rId3" imgW="711000" imgH="241200" progId="Equation.DSMT4">
                  <p:embed/>
                </p:oleObj>
              </mc:Choice>
              <mc:Fallback>
                <p:oleObj name="Equation" r:id="rId3" imgW="711000" imgH="241200" progId="Equation.DSMT4">
                  <p:embed/>
                  <p:pic>
                    <p:nvPicPr>
                      <p:cNvPr id="0" name="Object 8"/>
                      <p:cNvPicPr>
                        <a:picLocks noChangeAspect="1" noChangeArrowheads="1"/>
                      </p:cNvPicPr>
                      <p:nvPr/>
                    </p:nvPicPr>
                    <p:blipFill>
                      <a:blip r:embed="rId4"/>
                      <a:srcRect/>
                      <a:stretch>
                        <a:fillRect/>
                      </a:stretch>
                    </p:blipFill>
                    <p:spPr bwMode="auto">
                      <a:xfrm>
                        <a:off x="1724025" y="4829176"/>
                        <a:ext cx="1595438" cy="56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93069157"/>
              </p:ext>
            </p:extLst>
          </p:nvPr>
        </p:nvGraphicFramePr>
        <p:xfrm>
          <a:off x="1725613" y="5403851"/>
          <a:ext cx="1597025" cy="569912"/>
        </p:xfrm>
        <a:graphic>
          <a:graphicData uri="http://schemas.openxmlformats.org/presentationml/2006/ole">
            <mc:AlternateContent xmlns:mc="http://schemas.openxmlformats.org/markup-compatibility/2006">
              <mc:Choice xmlns:v="urn:schemas-microsoft-com:vml" Requires="v">
                <p:oleObj spid="_x0000_s355367" name="Equation" r:id="rId5" imgW="711000" imgH="241200" progId="Equation.DSMT4">
                  <p:embed/>
                </p:oleObj>
              </mc:Choice>
              <mc:Fallback>
                <p:oleObj name="Equation" r:id="rId5" imgW="711000" imgH="241200" progId="Equation.DSMT4">
                  <p:embed/>
                  <p:pic>
                    <p:nvPicPr>
                      <p:cNvPr id="0" name="Object 13"/>
                      <p:cNvPicPr>
                        <a:picLocks noChangeAspect="1" noChangeArrowheads="1"/>
                      </p:cNvPicPr>
                      <p:nvPr/>
                    </p:nvPicPr>
                    <p:blipFill>
                      <a:blip r:embed="rId6"/>
                      <a:srcRect/>
                      <a:stretch>
                        <a:fillRect/>
                      </a:stretch>
                    </p:blipFill>
                    <p:spPr bwMode="auto">
                      <a:xfrm>
                        <a:off x="1725613" y="5403851"/>
                        <a:ext cx="1597025"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256742215"/>
              </p:ext>
            </p:extLst>
          </p:nvPr>
        </p:nvGraphicFramePr>
        <p:xfrm>
          <a:off x="1933575" y="6000751"/>
          <a:ext cx="1404938" cy="569912"/>
        </p:xfrm>
        <a:graphic>
          <a:graphicData uri="http://schemas.openxmlformats.org/presentationml/2006/ole">
            <mc:AlternateContent xmlns:mc="http://schemas.openxmlformats.org/markup-compatibility/2006">
              <mc:Choice xmlns:v="urn:schemas-microsoft-com:vml" Requires="v">
                <p:oleObj spid="_x0000_s355368" name="Equation" r:id="rId7" imgW="622080" imgH="241200" progId="Equation.DSMT4">
                  <p:embed/>
                </p:oleObj>
              </mc:Choice>
              <mc:Fallback>
                <p:oleObj name="Equation" r:id="rId7" imgW="622080" imgH="241200" progId="Equation.DSMT4">
                  <p:embed/>
                  <p:pic>
                    <p:nvPicPr>
                      <p:cNvPr id="0" name="Object 14"/>
                      <p:cNvPicPr>
                        <a:picLocks noChangeAspect="1" noChangeArrowheads="1"/>
                      </p:cNvPicPr>
                      <p:nvPr/>
                    </p:nvPicPr>
                    <p:blipFill>
                      <a:blip r:embed="rId8"/>
                      <a:srcRect/>
                      <a:stretch>
                        <a:fillRect/>
                      </a:stretch>
                    </p:blipFill>
                    <p:spPr bwMode="auto">
                      <a:xfrm>
                        <a:off x="1933575" y="6000751"/>
                        <a:ext cx="1404938"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0"/>
          <p:cNvSpPr/>
          <p:nvPr/>
        </p:nvSpPr>
        <p:spPr>
          <a:xfrm>
            <a:off x="1574800" y="1969915"/>
            <a:ext cx="7772400" cy="492443"/>
          </a:xfrm>
          <a:prstGeom prst="rect">
            <a:avLst/>
          </a:prstGeom>
        </p:spPr>
        <p:txBody>
          <a:bodyPr wrap="square">
            <a:spAutoFit/>
          </a:bodyPr>
          <a:lstStyle/>
          <a:p>
            <a:r>
              <a:rPr lang="sv-SE" sz="2600" dirty="0" smtClean="0">
                <a:latin typeface="Arial" pitchFamily="34" charset="0"/>
                <a:cs typeface="Arial" pitchFamily="34" charset="0"/>
              </a:rPr>
              <a:t>2A+B</a:t>
            </a:r>
            <a:r>
              <a:rPr lang="sv-SE" sz="2600" dirty="0" smtClean="0">
                <a:latin typeface="Arial" pitchFamily="34" charset="0"/>
                <a:cs typeface="Arial" pitchFamily="34" charset="0"/>
                <a:sym typeface="Wingdings"/>
              </a:rPr>
              <a:t>3C</a:t>
            </a:r>
            <a:endParaRPr lang="sv-SE" sz="2600" dirty="0">
              <a:latin typeface="Arial" pitchFamily="34" charset="0"/>
              <a:cs typeface="Arial" pitchFamily="34" charset="0"/>
            </a:endParaRPr>
          </a:p>
        </p:txBody>
      </p:sp>
      <p:pic>
        <p:nvPicPr>
          <p:cNvPr id="12" name="Picture 11" descr="Screen Shot 2016-08-19 at 10.46.22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13" name="TextBox 12"/>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extLst>
      <p:ext uri="{BB962C8B-B14F-4D97-AF65-F5344CB8AC3E}">
        <p14:creationId xmlns:p14="http://schemas.microsoft.com/office/powerpoint/2010/main" val="1797236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Relative Rates of Reaction</a:t>
            </a:r>
            <a:endParaRPr lang="en-US" b="1" dirty="0">
              <a:solidFill>
                <a:srgbClr val="7030A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12</a:t>
            </a:fld>
            <a:endParaRPr lang="sv-SE"/>
          </a:p>
        </p:txBody>
      </p:sp>
      <p:graphicFrame>
        <p:nvGraphicFramePr>
          <p:cNvPr id="15" name="Object 4"/>
          <p:cNvGraphicFramePr>
            <a:graphicFrameLocks noChangeAspect="1"/>
          </p:cNvGraphicFramePr>
          <p:nvPr/>
        </p:nvGraphicFramePr>
        <p:xfrm>
          <a:off x="995551" y="1630589"/>
          <a:ext cx="3763963" cy="533400"/>
        </p:xfrm>
        <a:graphic>
          <a:graphicData uri="http://schemas.openxmlformats.org/presentationml/2006/ole">
            <mc:AlternateContent xmlns:mc="http://schemas.openxmlformats.org/markup-compatibility/2006">
              <mc:Choice xmlns:v="urn:schemas-microsoft-com:vml" Requires="v">
                <p:oleObj spid="_x0000_s343087" name="Equation" r:id="rId3" imgW="1231560" imgH="177480" progId="Equation.3">
                  <p:embed/>
                </p:oleObj>
              </mc:Choice>
              <mc:Fallback>
                <p:oleObj name="Equation" r:id="rId3" imgW="1231560" imgH="17748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551" y="1630589"/>
                        <a:ext cx="376396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6" name="Grupp 10"/>
          <p:cNvGrpSpPr/>
          <p:nvPr/>
        </p:nvGrpSpPr>
        <p:grpSpPr>
          <a:xfrm>
            <a:off x="928876" y="3916589"/>
            <a:ext cx="3798888" cy="1193800"/>
            <a:chOff x="398085" y="1936523"/>
            <a:chExt cx="3798888" cy="1193800"/>
          </a:xfrm>
        </p:grpSpPr>
        <p:graphicFrame>
          <p:nvGraphicFramePr>
            <p:cNvPr id="17" name="Object 6"/>
            <p:cNvGraphicFramePr>
              <a:graphicFrameLocks noChangeAspect="1"/>
            </p:cNvGraphicFramePr>
            <p:nvPr/>
          </p:nvGraphicFramePr>
          <p:xfrm>
            <a:off x="398085" y="1936523"/>
            <a:ext cx="3798888" cy="1193800"/>
          </p:xfrm>
          <a:graphic>
            <a:graphicData uri="http://schemas.openxmlformats.org/presentationml/2006/ole">
              <mc:AlternateContent xmlns:mc="http://schemas.openxmlformats.org/markup-compatibility/2006">
                <mc:Choice xmlns:v="urn:schemas-microsoft-com:vml" Requires="v">
                  <p:oleObj spid="_x0000_s343088" name="Equation" r:id="rId5" imgW="1244520" imgH="393480" progId="Equation.3">
                    <p:embed/>
                  </p:oleObj>
                </mc:Choice>
                <mc:Fallback>
                  <p:oleObj name="Equation" r:id="rId5" imgW="1244520" imgH="3934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85" y="1936523"/>
                          <a:ext cx="3798888" cy="119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ktangel 8"/>
            <p:cNvSpPr/>
            <p:nvPr/>
          </p:nvSpPr>
          <p:spPr>
            <a:xfrm>
              <a:off x="476061" y="2030412"/>
              <a:ext cx="3706624" cy="1087437"/>
            </a:xfrm>
            <a:prstGeom prst="rect">
              <a:avLst/>
            </a:prstGeom>
            <a:noFill/>
            <a:ln>
              <a:solidFill>
                <a:srgbClr val="C64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aphicFrame>
        <p:nvGraphicFramePr>
          <p:cNvPr id="19" name="Object 9"/>
          <p:cNvGraphicFramePr>
            <a:graphicFrameLocks noChangeAspect="1"/>
          </p:cNvGraphicFramePr>
          <p:nvPr/>
        </p:nvGraphicFramePr>
        <p:xfrm>
          <a:off x="928876" y="2417989"/>
          <a:ext cx="4103688" cy="1193800"/>
        </p:xfrm>
        <a:graphic>
          <a:graphicData uri="http://schemas.openxmlformats.org/presentationml/2006/ole">
            <mc:AlternateContent xmlns:mc="http://schemas.openxmlformats.org/markup-compatibility/2006">
              <mc:Choice xmlns:v="urn:schemas-microsoft-com:vml" Requires="v">
                <p:oleObj spid="_x0000_s343089" name="Equation" r:id="rId7" imgW="1346040" imgH="393480" progId="Equation.3">
                  <p:embed/>
                </p:oleObj>
              </mc:Choice>
              <mc:Fallback>
                <p:oleObj name="Equation" r:id="rId7" imgW="1346040" imgH="3934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876" y="2417989"/>
                        <a:ext cx="4103688" cy="119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TextBox 8"/>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Relative Rates of Reaction</a:t>
            </a:r>
            <a:endParaRPr lang="en-US" b="1" dirty="0">
              <a:solidFill>
                <a:srgbClr val="7030A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13</a:t>
            </a:fld>
            <a:endParaRPr lang="sv-SE"/>
          </a:p>
        </p:txBody>
      </p:sp>
      <p:sp>
        <p:nvSpPr>
          <p:cNvPr id="4" name="Content Placeholder 3"/>
          <p:cNvSpPr>
            <a:spLocks noGrp="1"/>
          </p:cNvSpPr>
          <p:nvPr>
            <p:ph sz="quarter" idx="1"/>
          </p:nvPr>
        </p:nvSpPr>
        <p:spPr/>
        <p:txBody>
          <a:bodyPr/>
          <a:lstStyle/>
          <a:p>
            <a:endParaRPr lang="en-US" dirty="0" smtClean="0">
              <a:latin typeface="arial (Body)"/>
            </a:endParaRPr>
          </a:p>
          <a:p>
            <a:endParaRPr lang="en-US" dirty="0">
              <a:latin typeface="arial (Body)"/>
            </a:endParaRPr>
          </a:p>
          <a:p>
            <a:pPr marL="0" indent="0">
              <a:buNone/>
            </a:pPr>
            <a:r>
              <a:rPr lang="en-US" dirty="0" smtClean="0">
                <a:latin typeface="arial (Body)"/>
              </a:rPr>
              <a:t>Given</a:t>
            </a:r>
          </a:p>
          <a:p>
            <a:pPr marL="0" indent="0">
              <a:buNone/>
            </a:pPr>
            <a:endParaRPr lang="en-US" dirty="0" smtClean="0">
              <a:latin typeface="arial (Body)"/>
            </a:endParaRPr>
          </a:p>
          <a:p>
            <a:pPr marL="0" indent="0">
              <a:buNone/>
            </a:pPr>
            <a:r>
              <a:rPr lang="en-US" dirty="0" smtClean="0">
                <a:latin typeface="arial (Body)"/>
              </a:rPr>
              <a:t>Then </a:t>
            </a:r>
            <a:endParaRPr lang="en-US" dirty="0">
              <a:latin typeface="arial (Body)"/>
            </a:endParaRPr>
          </a:p>
        </p:txBody>
      </p:sp>
      <p:graphicFrame>
        <p:nvGraphicFramePr>
          <p:cNvPr id="344069" name="Object 5"/>
          <p:cNvGraphicFramePr>
            <a:graphicFrameLocks noChangeAspect="1"/>
          </p:cNvGraphicFramePr>
          <p:nvPr>
            <p:extLst>
              <p:ext uri="{D42A27DB-BD31-4B8C-83A1-F6EECF244321}">
                <p14:modId xmlns:p14="http://schemas.microsoft.com/office/powerpoint/2010/main" val="119351316"/>
              </p:ext>
            </p:extLst>
          </p:nvPr>
        </p:nvGraphicFramePr>
        <p:xfrm>
          <a:off x="1987550" y="3157538"/>
          <a:ext cx="2332038" cy="1016000"/>
        </p:xfrm>
        <a:graphic>
          <a:graphicData uri="http://schemas.openxmlformats.org/presentationml/2006/ole">
            <mc:AlternateContent xmlns:mc="http://schemas.openxmlformats.org/markup-compatibility/2006">
              <mc:Choice xmlns:v="urn:schemas-microsoft-com:vml" Requires="v">
                <p:oleObj spid="_x0000_s344139" name="Equation" r:id="rId3" imgW="901440" imgH="393480" progId="Equation.3">
                  <p:embed/>
                </p:oleObj>
              </mc:Choice>
              <mc:Fallback>
                <p:oleObj name="Equation" r:id="rId3" imgW="901440" imgH="39348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0" y="3157538"/>
                        <a:ext cx="2332038"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4070" name="Object 6"/>
          <p:cNvGraphicFramePr>
            <a:graphicFrameLocks noChangeAspect="1"/>
          </p:cNvGraphicFramePr>
          <p:nvPr/>
        </p:nvGraphicFramePr>
        <p:xfrm>
          <a:off x="1039813" y="1455738"/>
          <a:ext cx="2628900" cy="533400"/>
        </p:xfrm>
        <a:graphic>
          <a:graphicData uri="http://schemas.openxmlformats.org/presentationml/2006/ole">
            <mc:AlternateContent xmlns:mc="http://schemas.openxmlformats.org/markup-compatibility/2006">
              <mc:Choice xmlns:v="urn:schemas-microsoft-com:vml" Requires="v">
                <p:oleObj spid="_x0000_s344140" name="Equation" r:id="rId5" imgW="862652" imgH="177815" progId="Equation.3">
                  <p:embed/>
                </p:oleObj>
              </mc:Choice>
              <mc:Fallback>
                <p:oleObj name="Equation" r:id="rId5" imgW="862652" imgH="177815"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1455738"/>
                        <a:ext cx="26289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4071" name="Object 7"/>
          <p:cNvGraphicFramePr>
            <a:graphicFrameLocks noChangeAspect="1"/>
          </p:cNvGraphicFramePr>
          <p:nvPr>
            <p:extLst>
              <p:ext uri="{D42A27DB-BD31-4B8C-83A1-F6EECF244321}">
                <p14:modId xmlns:p14="http://schemas.microsoft.com/office/powerpoint/2010/main" val="842357068"/>
              </p:ext>
            </p:extLst>
          </p:nvPr>
        </p:nvGraphicFramePr>
        <p:xfrm>
          <a:off x="1987550" y="2116138"/>
          <a:ext cx="2349500" cy="914400"/>
        </p:xfrm>
        <a:graphic>
          <a:graphicData uri="http://schemas.openxmlformats.org/presentationml/2006/ole">
            <mc:AlternateContent xmlns:mc="http://schemas.openxmlformats.org/markup-compatibility/2006">
              <mc:Choice xmlns:v="urn:schemas-microsoft-com:vml" Requires="v">
                <p:oleObj spid="_x0000_s344141" name="Equation" r:id="rId7" imgW="1015920" imgH="393480" progId="Equation.3">
                  <p:embed/>
                </p:oleObj>
              </mc:Choice>
              <mc:Fallback>
                <p:oleObj name="Equation" r:id="rId7" imgW="1015920" imgH="3934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2116138"/>
                        <a:ext cx="23495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4072" name="Object 8"/>
          <p:cNvGraphicFramePr>
            <a:graphicFrameLocks noChangeAspect="1"/>
          </p:cNvGraphicFramePr>
          <p:nvPr>
            <p:extLst>
              <p:ext uri="{D42A27DB-BD31-4B8C-83A1-F6EECF244321}">
                <p14:modId xmlns:p14="http://schemas.microsoft.com/office/powerpoint/2010/main" val="2530752078"/>
              </p:ext>
            </p:extLst>
          </p:nvPr>
        </p:nvGraphicFramePr>
        <p:xfrm>
          <a:off x="2093913" y="4351338"/>
          <a:ext cx="3149600" cy="914400"/>
        </p:xfrm>
        <a:graphic>
          <a:graphicData uri="http://schemas.openxmlformats.org/presentationml/2006/ole">
            <mc:AlternateContent xmlns:mc="http://schemas.openxmlformats.org/markup-compatibility/2006">
              <mc:Choice xmlns:v="urn:schemas-microsoft-com:vml" Requires="v">
                <p:oleObj spid="_x0000_s344142" name="Equation" r:id="rId9" imgW="1358640" imgH="393480" progId="Equation.3">
                  <p:embed/>
                </p:oleObj>
              </mc:Choice>
              <mc:Fallback>
                <p:oleObj name="Equation" r:id="rId9" imgW="1358640" imgH="39348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3913" y="4351338"/>
                        <a:ext cx="3149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4073" name="Object 9"/>
          <p:cNvGraphicFramePr>
            <a:graphicFrameLocks noChangeAspect="1"/>
          </p:cNvGraphicFramePr>
          <p:nvPr>
            <p:extLst>
              <p:ext uri="{D42A27DB-BD31-4B8C-83A1-F6EECF244321}">
                <p14:modId xmlns:p14="http://schemas.microsoft.com/office/powerpoint/2010/main" val="3610329399"/>
              </p:ext>
            </p:extLst>
          </p:nvPr>
        </p:nvGraphicFramePr>
        <p:xfrm>
          <a:off x="2384426" y="5418138"/>
          <a:ext cx="3268662" cy="914400"/>
        </p:xfrm>
        <a:graphic>
          <a:graphicData uri="http://schemas.openxmlformats.org/presentationml/2006/ole">
            <mc:AlternateContent xmlns:mc="http://schemas.openxmlformats.org/markup-compatibility/2006">
              <mc:Choice xmlns:v="urn:schemas-microsoft-com:vml" Requires="v">
                <p:oleObj spid="_x0000_s344143" name="Equation" r:id="rId11" imgW="1409400" imgH="393480" progId="Equation.3">
                  <p:embed/>
                </p:oleObj>
              </mc:Choice>
              <mc:Fallback>
                <p:oleObj name="Equation" r:id="rId11" imgW="1409400" imgH="39348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4426" y="5418138"/>
                        <a:ext cx="326866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40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40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40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4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Reversible Elementary Reaction</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14</a:t>
            </a:fld>
            <a:endParaRPr lang="sv-SE"/>
          </a:p>
        </p:txBody>
      </p:sp>
      <p:graphicFrame>
        <p:nvGraphicFramePr>
          <p:cNvPr id="9" name="Object 2"/>
          <p:cNvGraphicFramePr>
            <a:graphicFrameLocks noChangeAspect="1"/>
          </p:cNvGraphicFramePr>
          <p:nvPr>
            <p:extLst>
              <p:ext uri="{D42A27DB-BD31-4B8C-83A1-F6EECF244321}">
                <p14:modId xmlns:p14="http://schemas.microsoft.com/office/powerpoint/2010/main" val="3075827815"/>
              </p:ext>
            </p:extLst>
          </p:nvPr>
        </p:nvGraphicFramePr>
        <p:xfrm>
          <a:off x="1104900" y="3095625"/>
          <a:ext cx="7007226" cy="2387600"/>
        </p:xfrm>
        <a:graphic>
          <a:graphicData uri="http://schemas.openxmlformats.org/presentationml/2006/ole">
            <mc:AlternateContent xmlns:mc="http://schemas.openxmlformats.org/markup-compatibility/2006">
              <mc:Choice xmlns:v="urn:schemas-microsoft-com:vml" Requires="v">
                <p:oleObj spid="_x0000_s345109" name="Equation" r:id="rId3" imgW="2831760" imgH="965160" progId="Equation.3">
                  <p:embed/>
                </p:oleObj>
              </mc:Choice>
              <mc:Fallback>
                <p:oleObj name="Equation" r:id="rId3" imgW="2831760" imgH="96516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3095625"/>
                        <a:ext cx="7007226" cy="238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0" name="Grupp 12"/>
          <p:cNvGrpSpPr/>
          <p:nvPr/>
        </p:nvGrpSpPr>
        <p:grpSpPr>
          <a:xfrm>
            <a:off x="1104900" y="1578241"/>
            <a:ext cx="2574925" cy="1043891"/>
            <a:chOff x="930275" y="1531938"/>
            <a:chExt cx="2574925" cy="1043891"/>
          </a:xfrm>
        </p:grpSpPr>
        <p:sp>
          <p:nvSpPr>
            <p:cNvPr id="11" name="Rektangel 3"/>
            <p:cNvSpPr/>
            <p:nvPr/>
          </p:nvSpPr>
          <p:spPr>
            <a:xfrm>
              <a:off x="930275" y="1819541"/>
              <a:ext cx="2574925" cy="492443"/>
            </a:xfrm>
            <a:prstGeom prst="rect">
              <a:avLst/>
            </a:prstGeom>
          </p:spPr>
          <p:txBody>
            <a:bodyPr wrap="square">
              <a:spAutoFit/>
            </a:bodyPr>
            <a:lstStyle/>
            <a:p>
              <a:r>
                <a:rPr lang="sv-SE" sz="2600" dirty="0" smtClean="0">
                  <a:latin typeface="arial (Body)"/>
                </a:rPr>
                <a:t>A+2B</a:t>
              </a:r>
              <a:r>
                <a:rPr lang="sv-SE" sz="2600" dirty="0" smtClean="0">
                  <a:latin typeface="arial (Body)"/>
                  <a:sym typeface="Wingdings"/>
                </a:rPr>
                <a:t>			3C</a:t>
              </a:r>
              <a:endParaRPr lang="sv-SE" sz="2600" dirty="0">
                <a:latin typeface="arial (Body)"/>
              </a:endParaRPr>
            </a:p>
          </p:txBody>
        </p:sp>
        <p:cxnSp>
          <p:nvCxnSpPr>
            <p:cNvPr id="12" name="Rak pil 5"/>
            <p:cNvCxnSpPr/>
            <p:nvPr/>
          </p:nvCxnSpPr>
          <p:spPr>
            <a:xfrm>
              <a:off x="2048932" y="1975114"/>
              <a:ext cx="575733"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Rak pil 6"/>
            <p:cNvCxnSpPr/>
            <p:nvPr/>
          </p:nvCxnSpPr>
          <p:spPr>
            <a:xfrm rot="10800000">
              <a:off x="1998133" y="2082798"/>
              <a:ext cx="59266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ruta 10"/>
            <p:cNvSpPr txBox="1"/>
            <p:nvPr/>
          </p:nvSpPr>
          <p:spPr>
            <a:xfrm>
              <a:off x="2065867" y="1531938"/>
              <a:ext cx="575733" cy="492443"/>
            </a:xfrm>
            <a:prstGeom prst="rect">
              <a:avLst/>
            </a:prstGeom>
            <a:noFill/>
          </p:spPr>
          <p:txBody>
            <a:bodyPr wrap="square" rtlCol="0">
              <a:spAutoFit/>
            </a:bodyPr>
            <a:lstStyle/>
            <a:p>
              <a:r>
                <a:rPr lang="sv-SE" sz="2600" dirty="0" err="1" smtClean="0">
                  <a:latin typeface="arial (Body)"/>
                </a:rPr>
                <a:t>k</a:t>
              </a:r>
              <a:r>
                <a:rPr lang="sv-SE" sz="2600" baseline="-25000" dirty="0" err="1" smtClean="0">
                  <a:latin typeface="arial (Body)"/>
                </a:rPr>
                <a:t>A</a:t>
              </a:r>
              <a:endParaRPr lang="sv-SE" sz="2600" dirty="0">
                <a:latin typeface="arial (Body)"/>
              </a:endParaRPr>
            </a:p>
          </p:txBody>
        </p:sp>
        <p:sp>
          <p:nvSpPr>
            <p:cNvPr id="15" name="textruta 11"/>
            <p:cNvSpPr txBox="1"/>
            <p:nvPr/>
          </p:nvSpPr>
          <p:spPr>
            <a:xfrm>
              <a:off x="2065867" y="2083386"/>
              <a:ext cx="575733" cy="492443"/>
            </a:xfrm>
            <a:prstGeom prst="rect">
              <a:avLst/>
            </a:prstGeom>
            <a:noFill/>
          </p:spPr>
          <p:txBody>
            <a:bodyPr wrap="square" rtlCol="0">
              <a:spAutoFit/>
            </a:bodyPr>
            <a:lstStyle/>
            <a:p>
              <a:r>
                <a:rPr lang="sv-SE" sz="2600" dirty="0" smtClean="0">
                  <a:latin typeface="arial (Body)"/>
                </a:rPr>
                <a:t>k</a:t>
              </a:r>
              <a:r>
                <a:rPr lang="sv-SE" sz="2600" baseline="-25000" dirty="0" smtClean="0">
                  <a:latin typeface="arial (Body)"/>
                </a:rPr>
                <a:t>-A</a:t>
              </a:r>
              <a:endParaRPr lang="sv-SE" sz="2600" dirty="0">
                <a:latin typeface="arial (Body)"/>
              </a:endParaRPr>
            </a:p>
          </p:txBody>
        </p:sp>
      </p:grpSp>
      <p:sp>
        <p:nvSpPr>
          <p:cNvPr id="16" name="TextBox 1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Reversible Elementary Reaction</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15</a:t>
            </a:fld>
            <a:endParaRPr lang="sv-SE"/>
          </a:p>
        </p:txBody>
      </p:sp>
      <p:sp>
        <p:nvSpPr>
          <p:cNvPr id="22" name="Rektangel 9"/>
          <p:cNvSpPr/>
          <p:nvPr/>
        </p:nvSpPr>
        <p:spPr>
          <a:xfrm>
            <a:off x="3886200" y="1814559"/>
            <a:ext cx="4800600" cy="1292662"/>
          </a:xfrm>
          <a:prstGeom prst="rect">
            <a:avLst/>
          </a:prstGeom>
        </p:spPr>
        <p:txBody>
          <a:bodyPr wrap="square">
            <a:spAutoFit/>
          </a:bodyPr>
          <a:lstStyle/>
          <a:p>
            <a:r>
              <a:rPr lang="en-US" sz="2600" dirty="0" smtClean="0">
                <a:latin typeface="Arial" pitchFamily="34" charset="0"/>
                <a:cs typeface="Arial" pitchFamily="34" charset="0"/>
              </a:rPr>
              <a:t>Reaction is: 	First Order in A</a:t>
            </a:r>
          </a:p>
          <a:p>
            <a:r>
              <a:rPr lang="sv-SE" sz="2600" dirty="0" smtClean="0">
                <a:latin typeface="Arial" pitchFamily="34" charset="0"/>
                <a:cs typeface="Arial" pitchFamily="34" charset="0"/>
              </a:rPr>
              <a:t>				Second Order in B</a:t>
            </a:r>
          </a:p>
          <a:p>
            <a:r>
              <a:rPr lang="sv-SE" sz="2600" dirty="0" smtClean="0">
                <a:latin typeface="Arial" pitchFamily="34" charset="0"/>
                <a:cs typeface="Arial" pitchFamily="34" charset="0"/>
              </a:rPr>
              <a:t>				Overall third Order</a:t>
            </a:r>
            <a:endParaRPr lang="sv-SE" sz="2600" dirty="0">
              <a:latin typeface="Arial" pitchFamily="34" charset="0"/>
              <a:cs typeface="Arial" pitchFamily="34" charset="0"/>
            </a:endParaRPr>
          </a:p>
        </p:txBody>
      </p:sp>
      <p:graphicFrame>
        <p:nvGraphicFramePr>
          <p:cNvPr id="23" name="Object 3"/>
          <p:cNvGraphicFramePr>
            <a:graphicFrameLocks noChangeAspect="1"/>
          </p:cNvGraphicFramePr>
          <p:nvPr/>
        </p:nvGraphicFramePr>
        <p:xfrm>
          <a:off x="2220647" y="3746500"/>
          <a:ext cx="1852613" cy="812800"/>
        </p:xfrm>
        <a:graphic>
          <a:graphicData uri="http://schemas.openxmlformats.org/presentationml/2006/ole">
            <mc:AlternateContent xmlns:mc="http://schemas.openxmlformats.org/markup-compatibility/2006">
              <mc:Choice xmlns:v="urn:schemas-microsoft-com:vml" Requires="v">
                <p:oleObj spid="_x0000_s346157" name="Equation" r:id="rId3" imgW="888840" imgH="393480" progId="Equation.3">
                  <p:embed/>
                </p:oleObj>
              </mc:Choice>
              <mc:Fallback>
                <p:oleObj name="Equation" r:id="rId3" imgW="88884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647" y="3746500"/>
                        <a:ext cx="1852613"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 name="Object 4"/>
          <p:cNvGraphicFramePr>
            <a:graphicFrameLocks noChangeAspect="1"/>
          </p:cNvGraphicFramePr>
          <p:nvPr/>
        </p:nvGraphicFramePr>
        <p:xfrm>
          <a:off x="5619750" y="3721100"/>
          <a:ext cx="1587500" cy="812800"/>
        </p:xfrm>
        <a:graphic>
          <a:graphicData uri="http://schemas.openxmlformats.org/presentationml/2006/ole">
            <mc:AlternateContent xmlns:mc="http://schemas.openxmlformats.org/markup-compatibility/2006">
              <mc:Choice xmlns:v="urn:schemas-microsoft-com:vml" Requires="v">
                <p:oleObj spid="_x0000_s346158" name="Equation" r:id="rId5" imgW="761760" imgH="393480" progId="Equation.3">
                  <p:embed/>
                </p:oleObj>
              </mc:Choice>
              <mc:Fallback>
                <p:oleObj name="Equation" r:id="rId5" imgW="76176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0" y="3721100"/>
                        <a:ext cx="1587500"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 name="Object 5"/>
          <p:cNvGraphicFramePr>
            <a:graphicFrameLocks noChangeAspect="1"/>
          </p:cNvGraphicFramePr>
          <p:nvPr/>
        </p:nvGraphicFramePr>
        <p:xfrm>
          <a:off x="1019175" y="5245100"/>
          <a:ext cx="6831013" cy="1096963"/>
        </p:xfrm>
        <a:graphic>
          <a:graphicData uri="http://schemas.openxmlformats.org/presentationml/2006/ole">
            <mc:AlternateContent xmlns:mc="http://schemas.openxmlformats.org/markup-compatibility/2006">
              <mc:Choice xmlns:v="urn:schemas-microsoft-com:vml" Requires="v">
                <p:oleObj spid="_x0000_s346159" name="Equation" r:id="rId7" imgW="3073320" imgH="495000" progId="Equation.3">
                  <p:embed/>
                </p:oleObj>
              </mc:Choice>
              <mc:Fallback>
                <p:oleObj name="Equation" r:id="rId7" imgW="3073320" imgH="4950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175" y="5245100"/>
                        <a:ext cx="6831013"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6" name="Grupp 12"/>
          <p:cNvGrpSpPr/>
          <p:nvPr/>
        </p:nvGrpSpPr>
        <p:grpSpPr>
          <a:xfrm>
            <a:off x="1104900" y="1578241"/>
            <a:ext cx="2574925" cy="1043891"/>
            <a:chOff x="930275" y="1531938"/>
            <a:chExt cx="2574925" cy="1043891"/>
          </a:xfrm>
        </p:grpSpPr>
        <p:sp>
          <p:nvSpPr>
            <p:cNvPr id="27" name="Rektangel 3"/>
            <p:cNvSpPr/>
            <p:nvPr/>
          </p:nvSpPr>
          <p:spPr>
            <a:xfrm>
              <a:off x="930275" y="1819541"/>
              <a:ext cx="2574925" cy="492443"/>
            </a:xfrm>
            <a:prstGeom prst="rect">
              <a:avLst/>
            </a:prstGeom>
          </p:spPr>
          <p:txBody>
            <a:bodyPr wrap="square">
              <a:spAutoFit/>
            </a:bodyPr>
            <a:lstStyle/>
            <a:p>
              <a:r>
                <a:rPr lang="sv-SE" sz="2600" dirty="0" smtClean="0">
                  <a:latin typeface="arial (Body)"/>
                </a:rPr>
                <a:t>A+2B</a:t>
              </a:r>
              <a:r>
                <a:rPr lang="sv-SE" sz="2600" dirty="0" smtClean="0">
                  <a:latin typeface="arial (Body)"/>
                  <a:sym typeface="Wingdings"/>
                </a:rPr>
                <a:t>			3C</a:t>
              </a:r>
              <a:endParaRPr lang="sv-SE" sz="2600" dirty="0">
                <a:latin typeface="arial (Body)"/>
              </a:endParaRPr>
            </a:p>
          </p:txBody>
        </p:sp>
        <p:cxnSp>
          <p:nvCxnSpPr>
            <p:cNvPr id="28" name="Rak pil 5"/>
            <p:cNvCxnSpPr/>
            <p:nvPr/>
          </p:nvCxnSpPr>
          <p:spPr>
            <a:xfrm>
              <a:off x="2048932" y="1975114"/>
              <a:ext cx="575733"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Rak pil 6"/>
            <p:cNvCxnSpPr/>
            <p:nvPr/>
          </p:nvCxnSpPr>
          <p:spPr>
            <a:xfrm rot="10800000">
              <a:off x="1998133" y="2082798"/>
              <a:ext cx="59266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ruta 10"/>
            <p:cNvSpPr txBox="1"/>
            <p:nvPr/>
          </p:nvSpPr>
          <p:spPr>
            <a:xfrm>
              <a:off x="2065867" y="1531938"/>
              <a:ext cx="575733" cy="492443"/>
            </a:xfrm>
            <a:prstGeom prst="rect">
              <a:avLst/>
            </a:prstGeom>
            <a:noFill/>
          </p:spPr>
          <p:txBody>
            <a:bodyPr wrap="square" rtlCol="0">
              <a:spAutoFit/>
            </a:bodyPr>
            <a:lstStyle/>
            <a:p>
              <a:r>
                <a:rPr lang="sv-SE" sz="2600" dirty="0" err="1" smtClean="0">
                  <a:latin typeface="arial (Body)"/>
                </a:rPr>
                <a:t>k</a:t>
              </a:r>
              <a:r>
                <a:rPr lang="sv-SE" sz="2600" baseline="-25000" dirty="0" err="1" smtClean="0">
                  <a:latin typeface="arial (Body)"/>
                </a:rPr>
                <a:t>A</a:t>
              </a:r>
              <a:endParaRPr lang="sv-SE" sz="2600" dirty="0">
                <a:latin typeface="arial (Body)"/>
              </a:endParaRPr>
            </a:p>
          </p:txBody>
        </p:sp>
        <p:sp>
          <p:nvSpPr>
            <p:cNvPr id="31" name="textruta 11"/>
            <p:cNvSpPr txBox="1"/>
            <p:nvPr/>
          </p:nvSpPr>
          <p:spPr>
            <a:xfrm>
              <a:off x="2065867" y="2083386"/>
              <a:ext cx="575733" cy="492443"/>
            </a:xfrm>
            <a:prstGeom prst="rect">
              <a:avLst/>
            </a:prstGeom>
            <a:noFill/>
          </p:spPr>
          <p:txBody>
            <a:bodyPr wrap="square" rtlCol="0">
              <a:spAutoFit/>
            </a:bodyPr>
            <a:lstStyle/>
            <a:p>
              <a:r>
                <a:rPr lang="sv-SE" sz="2600" dirty="0" smtClean="0">
                  <a:latin typeface="arial (Body)"/>
                </a:rPr>
                <a:t>k</a:t>
              </a:r>
              <a:r>
                <a:rPr lang="sv-SE" sz="2600" baseline="-25000" dirty="0" smtClean="0">
                  <a:latin typeface="arial (Body)"/>
                </a:rPr>
                <a:t>-A</a:t>
              </a:r>
              <a:endParaRPr lang="sv-SE" sz="2600" dirty="0">
                <a:latin typeface="arial (Body)"/>
              </a:endParaRPr>
            </a:p>
          </p:txBody>
        </p:sp>
      </p:grpSp>
      <p:sp>
        <p:nvSpPr>
          <p:cNvPr id="14" name="TextBox 13"/>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rrowheads="1"/>
          </p:cNvPicPr>
          <p:nvPr/>
        </p:nvPicPr>
        <p:blipFill>
          <a:blip r:embed="rId2"/>
          <a:srcRect/>
          <a:stretch>
            <a:fillRect/>
          </a:stretch>
        </p:blipFill>
        <p:spPr bwMode="auto">
          <a:xfrm>
            <a:off x="2041523" y="4832350"/>
            <a:ext cx="5431156" cy="1924050"/>
          </a:xfrm>
          <a:prstGeom prst="rect">
            <a:avLst/>
          </a:prstGeom>
          <a:noFill/>
          <a:ln w="9525">
            <a:noFill/>
            <a:miter lim="800000"/>
            <a:headEnd/>
            <a:tailEnd/>
          </a:ln>
        </p:spPr>
      </p:pic>
      <p:pic>
        <p:nvPicPr>
          <p:cNvPr id="256001" name="Picture 1"/>
          <p:cNvPicPr>
            <a:picLocks noChangeAspect="1" noChangeArrowheads="1"/>
          </p:cNvPicPr>
          <p:nvPr/>
        </p:nvPicPr>
        <p:blipFill>
          <a:blip r:embed="rId3"/>
          <a:srcRect/>
          <a:stretch>
            <a:fillRect/>
          </a:stretch>
        </p:blipFill>
        <p:spPr bwMode="auto">
          <a:xfrm>
            <a:off x="2041523" y="98425"/>
            <a:ext cx="5486400" cy="475758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FC74082-BA38-9943-A524-CD5DABEC68FA}" type="slidenum">
              <a:rPr lang="sv-SE" smtClean="0"/>
              <a:pPr/>
              <a:t>16</a:t>
            </a:fld>
            <a:endParaRPr lang="sv-SE"/>
          </a:p>
        </p:txBody>
      </p:sp>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Algorithm</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17</a:t>
            </a:fld>
            <a:endParaRPr lang="sv-SE"/>
          </a:p>
        </p:txBody>
      </p:sp>
      <p:pic>
        <p:nvPicPr>
          <p:cNvPr id="7" name="Picture 9"/>
          <p:cNvPicPr>
            <a:picLocks noChangeAspect="1" noChangeArrowheads="1"/>
          </p:cNvPicPr>
          <p:nvPr/>
        </p:nvPicPr>
        <p:blipFill>
          <a:blip r:embed="rId3"/>
          <a:srcRect r="13516"/>
          <a:stretch>
            <a:fillRect/>
          </a:stretch>
        </p:blipFill>
        <p:spPr bwMode="auto">
          <a:xfrm>
            <a:off x="5631657" y="2015445"/>
            <a:ext cx="1041573" cy="1168400"/>
          </a:xfrm>
          <a:prstGeom prst="rect">
            <a:avLst/>
          </a:prstGeom>
          <a:noFill/>
          <a:ln w="9525">
            <a:noFill/>
            <a:miter lim="800000"/>
            <a:headEnd/>
            <a:tailEnd/>
          </a:ln>
        </p:spPr>
      </p:pic>
      <p:grpSp>
        <p:nvGrpSpPr>
          <p:cNvPr id="17" name="Grupp 13"/>
          <p:cNvGrpSpPr/>
          <p:nvPr/>
        </p:nvGrpSpPr>
        <p:grpSpPr>
          <a:xfrm>
            <a:off x="890588" y="2544109"/>
            <a:ext cx="4392611" cy="577850"/>
            <a:chOff x="1413097" y="1872217"/>
            <a:chExt cx="4392611" cy="577850"/>
          </a:xfrm>
        </p:grpSpPr>
        <p:graphicFrame>
          <p:nvGraphicFramePr>
            <p:cNvPr id="20" name="Object 5"/>
            <p:cNvGraphicFramePr>
              <a:graphicFrameLocks noChangeAspect="1"/>
            </p:cNvGraphicFramePr>
            <p:nvPr/>
          </p:nvGraphicFramePr>
          <p:xfrm>
            <a:off x="4192809" y="1872217"/>
            <a:ext cx="1612899" cy="577850"/>
          </p:xfrm>
          <a:graphic>
            <a:graphicData uri="http://schemas.openxmlformats.org/presentationml/2006/ole">
              <mc:AlternateContent xmlns:mc="http://schemas.openxmlformats.org/markup-compatibility/2006">
                <mc:Choice xmlns:v="urn:schemas-microsoft-com:vml" Requires="v">
                  <p:oleObj spid="_x0000_s356394" name="Equation" r:id="rId4" imgW="761760" imgH="228600" progId="Equation.3">
                    <p:embed/>
                  </p:oleObj>
                </mc:Choice>
                <mc:Fallback>
                  <p:oleObj name="Equation" r:id="rId4" imgW="7617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809" y="1872217"/>
                          <a:ext cx="1612899"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9"/>
            <p:cNvSpPr/>
            <p:nvPr/>
          </p:nvSpPr>
          <p:spPr>
            <a:xfrm>
              <a:off x="1413097" y="1927753"/>
              <a:ext cx="2840842" cy="492443"/>
            </a:xfrm>
            <a:prstGeom prst="rect">
              <a:avLst/>
            </a:prstGeom>
          </p:spPr>
          <p:txBody>
            <a:bodyPr wrap="none">
              <a:spAutoFit/>
            </a:bodyPr>
            <a:lstStyle/>
            <a:p>
              <a:r>
                <a:rPr lang="en-US" sz="2600" dirty="0" smtClean="0">
                  <a:latin typeface="Arial" pitchFamily="34" charset="0"/>
                  <a:cs typeface="Arial" pitchFamily="34" charset="0"/>
                </a:rPr>
                <a:t>Step 1: </a:t>
              </a:r>
              <a:r>
                <a:rPr lang="en-US" sz="2600" dirty="0" smtClean="0">
                  <a:solidFill>
                    <a:srgbClr val="FF00FF"/>
                  </a:solidFill>
                  <a:latin typeface="Arial" pitchFamily="34" charset="0"/>
                  <a:cs typeface="Arial" pitchFamily="34" charset="0"/>
                </a:rPr>
                <a:t>Rate Law </a:t>
              </a:r>
              <a:endParaRPr lang="sv-SE" sz="2600" dirty="0">
                <a:solidFill>
                  <a:srgbClr val="FF00FF"/>
                </a:solidFill>
                <a:latin typeface="Arial" pitchFamily="34" charset="0"/>
                <a:cs typeface="Arial" pitchFamily="34" charset="0"/>
              </a:endParaRPr>
            </a:p>
          </p:txBody>
        </p:sp>
      </p:grpSp>
      <p:grpSp>
        <p:nvGrpSpPr>
          <p:cNvPr id="22" name="Grupp 14"/>
          <p:cNvGrpSpPr/>
          <p:nvPr/>
        </p:nvGrpSpPr>
        <p:grpSpPr>
          <a:xfrm>
            <a:off x="874713" y="3695063"/>
            <a:ext cx="5317666" cy="577850"/>
            <a:chOff x="1413097" y="2697262"/>
            <a:chExt cx="5317666" cy="577850"/>
          </a:xfrm>
        </p:grpSpPr>
        <p:graphicFrame>
          <p:nvGraphicFramePr>
            <p:cNvPr id="23" name="Object 6"/>
            <p:cNvGraphicFramePr>
              <a:graphicFrameLocks noChangeAspect="1"/>
            </p:cNvGraphicFramePr>
            <p:nvPr/>
          </p:nvGraphicFramePr>
          <p:xfrm>
            <a:off x="4879402" y="2697262"/>
            <a:ext cx="1851361" cy="577850"/>
          </p:xfrm>
          <a:graphic>
            <a:graphicData uri="http://schemas.openxmlformats.org/presentationml/2006/ole">
              <mc:AlternateContent xmlns:mc="http://schemas.openxmlformats.org/markup-compatibility/2006">
                <mc:Choice xmlns:v="urn:schemas-microsoft-com:vml" Requires="v">
                  <p:oleObj spid="_x0000_s356395" name="Equation" r:id="rId6" imgW="736560" imgH="228600" progId="Equation.3">
                    <p:embed/>
                  </p:oleObj>
                </mc:Choice>
                <mc:Fallback>
                  <p:oleObj name="Equation" r:id="rId6" imgW="7365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9402" y="2697262"/>
                          <a:ext cx="1851361"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 name="Rektangel 10"/>
            <p:cNvSpPr/>
            <p:nvPr/>
          </p:nvSpPr>
          <p:spPr>
            <a:xfrm>
              <a:off x="1413097" y="2782669"/>
              <a:ext cx="3358612" cy="492443"/>
            </a:xfrm>
            <a:prstGeom prst="rect">
              <a:avLst/>
            </a:prstGeom>
          </p:spPr>
          <p:txBody>
            <a:bodyPr wrap="none">
              <a:spAutoFit/>
            </a:bodyPr>
            <a:lstStyle/>
            <a:p>
              <a:r>
                <a:rPr lang="en-US" sz="2600" dirty="0" smtClean="0">
                  <a:latin typeface="Arial" pitchFamily="34" charset="0"/>
                  <a:cs typeface="Arial" pitchFamily="34" charset="0"/>
                </a:rPr>
                <a:t>Step 2:</a:t>
              </a:r>
              <a:r>
                <a:rPr lang="en-US" sz="2600" dirty="0" smtClean="0">
                  <a:solidFill>
                    <a:srgbClr val="00B050"/>
                  </a:solidFill>
                  <a:latin typeface="Arial" pitchFamily="34" charset="0"/>
                  <a:cs typeface="Arial" pitchFamily="34" charset="0"/>
                </a:rPr>
                <a:t> </a:t>
              </a:r>
              <a:r>
                <a:rPr lang="en-US" sz="2600" dirty="0" err="1" smtClean="0">
                  <a:solidFill>
                    <a:srgbClr val="00B050"/>
                  </a:solidFill>
                  <a:latin typeface="Arial" pitchFamily="34" charset="0"/>
                  <a:cs typeface="Arial" pitchFamily="34" charset="0"/>
                </a:rPr>
                <a:t>Stoichiometry</a:t>
              </a:r>
              <a:endParaRPr lang="en-US" sz="2600" dirty="0" smtClean="0">
                <a:solidFill>
                  <a:srgbClr val="00B050"/>
                </a:solidFill>
                <a:latin typeface="Arial" pitchFamily="34" charset="0"/>
                <a:cs typeface="Arial" pitchFamily="34" charset="0"/>
              </a:endParaRPr>
            </a:p>
          </p:txBody>
        </p:sp>
      </p:grpSp>
      <p:grpSp>
        <p:nvGrpSpPr>
          <p:cNvPr id="25" name="Grupp 15"/>
          <p:cNvGrpSpPr/>
          <p:nvPr/>
        </p:nvGrpSpPr>
        <p:grpSpPr>
          <a:xfrm>
            <a:off x="890588" y="4998384"/>
            <a:ext cx="5301792" cy="500716"/>
            <a:chOff x="1413097" y="3697726"/>
            <a:chExt cx="5301792" cy="500716"/>
          </a:xfrm>
        </p:grpSpPr>
        <p:graphicFrame>
          <p:nvGraphicFramePr>
            <p:cNvPr id="26" name="Object 8"/>
            <p:cNvGraphicFramePr>
              <a:graphicFrameLocks noChangeAspect="1"/>
            </p:cNvGraphicFramePr>
            <p:nvPr/>
          </p:nvGraphicFramePr>
          <p:xfrm>
            <a:off x="5108339" y="3697726"/>
            <a:ext cx="1606550" cy="457200"/>
          </p:xfrm>
          <a:graphic>
            <a:graphicData uri="http://schemas.openxmlformats.org/presentationml/2006/ole">
              <mc:AlternateContent xmlns:mc="http://schemas.openxmlformats.org/markup-compatibility/2006">
                <mc:Choice xmlns:v="urn:schemas-microsoft-com:vml" Requires="v">
                  <p:oleObj spid="_x0000_s356396" name="Equation" r:id="rId8" imgW="761760" imgH="215640" progId="Equation.3">
                    <p:embed/>
                  </p:oleObj>
                </mc:Choice>
                <mc:Fallback>
                  <p:oleObj name="Equation" r:id="rId8" imgW="7617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8339" y="3697726"/>
                          <a:ext cx="160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11"/>
            <p:cNvSpPr/>
            <p:nvPr/>
          </p:nvSpPr>
          <p:spPr>
            <a:xfrm>
              <a:off x="1413097" y="3705999"/>
              <a:ext cx="3695242" cy="492443"/>
            </a:xfrm>
            <a:prstGeom prst="rect">
              <a:avLst/>
            </a:prstGeom>
          </p:spPr>
          <p:txBody>
            <a:bodyPr wrap="none">
              <a:spAutoFit/>
            </a:bodyPr>
            <a:lstStyle/>
            <a:p>
              <a:r>
                <a:rPr lang="en-US" sz="2600" dirty="0" smtClean="0">
                  <a:latin typeface="Arial" pitchFamily="34" charset="0"/>
                  <a:cs typeface="Arial" pitchFamily="34" charset="0"/>
                </a:rPr>
                <a:t>Step 3: Combine to get </a:t>
              </a:r>
            </a:p>
          </p:txBody>
        </p:sp>
      </p:grpSp>
      <p:sp>
        <p:nvSpPr>
          <p:cNvPr id="28" name="Rubrik 15"/>
          <p:cNvSpPr txBox="1">
            <a:spLocks/>
          </p:cNvSpPr>
          <p:nvPr/>
        </p:nvSpPr>
        <p:spPr>
          <a:xfrm>
            <a:off x="874713" y="1170922"/>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How to find</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5" name="Object 8"/>
          <p:cNvGraphicFramePr>
            <a:graphicFrameLocks noChangeAspect="1"/>
          </p:cNvGraphicFramePr>
          <p:nvPr/>
        </p:nvGraphicFramePr>
        <p:xfrm>
          <a:off x="3638549" y="1774145"/>
          <a:ext cx="1606550" cy="457200"/>
        </p:xfrm>
        <a:graphic>
          <a:graphicData uri="http://schemas.openxmlformats.org/presentationml/2006/ole">
            <mc:AlternateContent xmlns:mc="http://schemas.openxmlformats.org/markup-compatibility/2006">
              <mc:Choice xmlns:v="urn:schemas-microsoft-com:vml" Requires="v">
                <p:oleObj spid="_x0000_s356397" name="Equation" r:id="rId10" imgW="761760" imgH="215640" progId="Equation.3">
                  <p:embed/>
                </p:oleObj>
              </mc:Choice>
              <mc:Fallback>
                <p:oleObj name="Equation" r:id="rId10" imgW="7617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8549" y="1774145"/>
                        <a:ext cx="160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TextBox 1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extLst>
      <p:ext uri="{BB962C8B-B14F-4D97-AF65-F5344CB8AC3E}">
        <p14:creationId xmlns:p14="http://schemas.microsoft.com/office/powerpoint/2010/main" val="8509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Arrhenius Equation</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18</a:t>
            </a:fld>
            <a:endParaRPr lang="sv-SE"/>
          </a:p>
        </p:txBody>
      </p:sp>
      <p:grpSp>
        <p:nvGrpSpPr>
          <p:cNvPr id="14" name="Grupp 9"/>
          <p:cNvGrpSpPr/>
          <p:nvPr/>
        </p:nvGrpSpPr>
        <p:grpSpPr>
          <a:xfrm>
            <a:off x="1031875" y="2991188"/>
            <a:ext cx="1990725" cy="603250"/>
            <a:chOff x="1031875" y="2444750"/>
            <a:chExt cx="1990725" cy="603250"/>
          </a:xfrm>
        </p:grpSpPr>
        <p:graphicFrame>
          <p:nvGraphicFramePr>
            <p:cNvPr id="15" name="Object 2"/>
            <p:cNvGraphicFramePr>
              <a:graphicFrameLocks noChangeAspect="1"/>
            </p:cNvGraphicFramePr>
            <p:nvPr/>
          </p:nvGraphicFramePr>
          <p:xfrm>
            <a:off x="1074738" y="2468225"/>
            <a:ext cx="1814512" cy="500062"/>
          </p:xfrm>
          <a:graphic>
            <a:graphicData uri="http://schemas.openxmlformats.org/presentationml/2006/ole">
              <mc:AlternateContent xmlns:mc="http://schemas.openxmlformats.org/markup-compatibility/2006">
                <mc:Choice xmlns:v="urn:schemas-microsoft-com:vml" Requires="v">
                  <p:oleObj spid="_x0000_s347169" name="Equation" r:id="rId3" imgW="736560" imgH="203040" progId="Equation.3">
                    <p:embed/>
                  </p:oleObj>
                </mc:Choice>
                <mc:Fallback>
                  <p:oleObj name="Equation" r:id="rId3" imgW="736560" imgH="2030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2468225"/>
                          <a:ext cx="1814512"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6"/>
            <p:cNvSpPr/>
            <p:nvPr/>
          </p:nvSpPr>
          <p:spPr>
            <a:xfrm>
              <a:off x="1031875" y="2444750"/>
              <a:ext cx="1990725" cy="603250"/>
            </a:xfrm>
            <a:prstGeom prst="rect">
              <a:avLst/>
            </a:prstGeom>
            <a:noFill/>
            <a:ln>
              <a:solidFill>
                <a:srgbClr val="C64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
        <p:nvSpPr>
          <p:cNvPr id="17" name="Rektangel 10"/>
          <p:cNvSpPr/>
          <p:nvPr/>
        </p:nvSpPr>
        <p:spPr>
          <a:xfrm>
            <a:off x="914400" y="1544638"/>
            <a:ext cx="7772400" cy="1446550"/>
          </a:xfrm>
          <a:prstGeom prst="rect">
            <a:avLst/>
          </a:prstGeom>
        </p:spPr>
        <p:txBody>
          <a:bodyPr wrap="square">
            <a:spAutoFit/>
          </a:bodyPr>
          <a:lstStyle/>
          <a:p>
            <a:pPr>
              <a:buNone/>
            </a:pPr>
            <a:r>
              <a:rPr lang="sv-SE" sz="2600" dirty="0" smtClean="0">
                <a:latin typeface="arial (Body)"/>
              </a:rPr>
              <a:t>k is the </a:t>
            </a:r>
            <a:r>
              <a:rPr lang="sv-SE" sz="2600" dirty="0" err="1" smtClean="0">
                <a:latin typeface="arial (Body)"/>
              </a:rPr>
              <a:t>specific</a:t>
            </a:r>
            <a:r>
              <a:rPr lang="sv-SE" sz="2600" dirty="0" smtClean="0">
                <a:latin typeface="arial (Body)"/>
              </a:rPr>
              <a:t> </a:t>
            </a:r>
            <a:r>
              <a:rPr lang="sv-SE" sz="2600" dirty="0" err="1" smtClean="0">
                <a:latin typeface="arial (Body)"/>
              </a:rPr>
              <a:t>reaction</a:t>
            </a:r>
            <a:r>
              <a:rPr lang="sv-SE" sz="2600" dirty="0" smtClean="0">
                <a:latin typeface="arial (Body)"/>
              </a:rPr>
              <a:t> rate (</a:t>
            </a:r>
            <a:r>
              <a:rPr lang="sv-SE" sz="2600" dirty="0" err="1" smtClean="0">
                <a:latin typeface="arial (Body)"/>
              </a:rPr>
              <a:t>constant</a:t>
            </a:r>
            <a:r>
              <a:rPr lang="sv-SE" sz="2600" dirty="0" smtClean="0">
                <a:latin typeface="arial (Body)"/>
              </a:rPr>
              <a:t>) and is given by the Arrhenius </a:t>
            </a:r>
            <a:r>
              <a:rPr lang="sv-SE" sz="2600" dirty="0" err="1" smtClean="0">
                <a:latin typeface="arial (Body)"/>
              </a:rPr>
              <a:t>Equation</a:t>
            </a:r>
            <a:r>
              <a:rPr lang="sv-SE" sz="2600" dirty="0" smtClean="0">
                <a:latin typeface="arial (Body)"/>
              </a:rPr>
              <a:t>.</a:t>
            </a:r>
          </a:p>
          <a:p>
            <a:pPr>
              <a:spcBef>
                <a:spcPts val="1200"/>
              </a:spcBef>
              <a:buNone/>
            </a:pPr>
            <a:r>
              <a:rPr lang="sv-SE" sz="2600" dirty="0" smtClean="0">
                <a:latin typeface="arial (Body)"/>
              </a:rPr>
              <a:t>where:</a:t>
            </a:r>
          </a:p>
        </p:txBody>
      </p:sp>
      <p:grpSp>
        <p:nvGrpSpPr>
          <p:cNvPr id="18" name="Grupp 19"/>
          <p:cNvGrpSpPr/>
          <p:nvPr/>
        </p:nvGrpSpPr>
        <p:grpSpPr>
          <a:xfrm>
            <a:off x="1861080" y="4053363"/>
            <a:ext cx="4405840" cy="2162349"/>
            <a:chOff x="2700867" y="4376088"/>
            <a:chExt cx="4405840" cy="2162349"/>
          </a:xfrm>
        </p:grpSpPr>
        <p:graphicFrame>
          <p:nvGraphicFramePr>
            <p:cNvPr id="19" name="Object 5"/>
            <p:cNvGraphicFramePr>
              <a:graphicFrameLocks noChangeAspect="1"/>
            </p:cNvGraphicFramePr>
            <p:nvPr/>
          </p:nvGraphicFramePr>
          <p:xfrm>
            <a:off x="5029832" y="4521201"/>
            <a:ext cx="2076875" cy="1439333"/>
          </p:xfrm>
          <a:graphic>
            <a:graphicData uri="http://schemas.openxmlformats.org/presentationml/2006/ole">
              <mc:AlternateContent xmlns:mc="http://schemas.openxmlformats.org/markup-compatibility/2006">
                <mc:Choice xmlns:v="urn:schemas-microsoft-com:vml" Requires="v">
                  <p:oleObj spid="_x0000_s347170" name="Equation" r:id="rId5" imgW="901180" imgH="621351" progId="Equation.3">
                    <p:embed/>
                  </p:oleObj>
                </mc:Choice>
                <mc:Fallback>
                  <p:oleObj name="Equation" r:id="rId5" imgW="901180" imgH="621351"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832" y="4521201"/>
                          <a:ext cx="2076875" cy="143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0" name="Grupp 16"/>
            <p:cNvGrpSpPr/>
            <p:nvPr/>
          </p:nvGrpSpPr>
          <p:grpSpPr>
            <a:xfrm>
              <a:off x="3021806" y="4376088"/>
              <a:ext cx="1644505" cy="1644505"/>
              <a:chOff x="3021806" y="4376088"/>
              <a:chExt cx="1644505" cy="1644505"/>
            </a:xfrm>
          </p:grpSpPr>
          <p:grpSp>
            <p:nvGrpSpPr>
              <p:cNvPr id="32" name="Grupp 14"/>
              <p:cNvGrpSpPr/>
              <p:nvPr/>
            </p:nvGrpSpPr>
            <p:grpSpPr>
              <a:xfrm>
                <a:off x="3021806" y="4376088"/>
                <a:ext cx="1644505" cy="1644505"/>
                <a:chOff x="3021806" y="4376088"/>
                <a:chExt cx="1644505" cy="1644505"/>
              </a:xfrm>
            </p:grpSpPr>
            <p:cxnSp>
              <p:nvCxnSpPr>
                <p:cNvPr id="34" name="Rak 12"/>
                <p:cNvCxnSpPr/>
                <p:nvPr/>
              </p:nvCxnSpPr>
              <p:spPr>
                <a:xfrm rot="5400000">
                  <a:off x="2200348" y="5197547"/>
                  <a:ext cx="164450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Rak 13"/>
                <p:cNvCxnSpPr/>
                <p:nvPr/>
              </p:nvCxnSpPr>
              <p:spPr>
                <a:xfrm>
                  <a:off x="3021806" y="6018212"/>
                  <a:ext cx="164450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33" name="Frihandsfigur 15"/>
              <p:cNvSpPr/>
              <p:nvPr/>
            </p:nvSpPr>
            <p:spPr>
              <a:xfrm>
                <a:off x="3031067" y="4572000"/>
                <a:ext cx="1625600" cy="1439333"/>
              </a:xfrm>
              <a:custGeom>
                <a:avLst/>
                <a:gdLst>
                  <a:gd name="connsiteX0" fmla="*/ 0 w 1625600"/>
                  <a:gd name="connsiteY0" fmla="*/ 1439333 h 1439333"/>
                  <a:gd name="connsiteX1" fmla="*/ 677333 w 1625600"/>
                  <a:gd name="connsiteY1" fmla="*/ 1117600 h 1439333"/>
                  <a:gd name="connsiteX2" fmla="*/ 897466 w 1625600"/>
                  <a:gd name="connsiteY2" fmla="*/ 237067 h 1439333"/>
                  <a:gd name="connsiteX3" fmla="*/ 1625600 w 1625600"/>
                  <a:gd name="connsiteY3" fmla="*/ 0 h 1439333"/>
                </a:gdLst>
                <a:ahLst/>
                <a:cxnLst>
                  <a:cxn ang="0">
                    <a:pos x="connsiteX0" y="connsiteY0"/>
                  </a:cxn>
                  <a:cxn ang="0">
                    <a:pos x="connsiteX1" y="connsiteY1"/>
                  </a:cxn>
                  <a:cxn ang="0">
                    <a:pos x="connsiteX2" y="connsiteY2"/>
                  </a:cxn>
                  <a:cxn ang="0">
                    <a:pos x="connsiteX3" y="connsiteY3"/>
                  </a:cxn>
                </a:cxnLst>
                <a:rect l="l" t="t" r="r" b="b"/>
                <a:pathLst>
                  <a:path w="1625600" h="1439333">
                    <a:moveTo>
                      <a:pt x="0" y="1439333"/>
                    </a:moveTo>
                    <a:cubicBezTo>
                      <a:pt x="263877" y="1378655"/>
                      <a:pt x="527755" y="1317978"/>
                      <a:pt x="677333" y="1117600"/>
                    </a:cubicBezTo>
                    <a:cubicBezTo>
                      <a:pt x="826911" y="917222"/>
                      <a:pt x="739422" y="423334"/>
                      <a:pt x="897466" y="237067"/>
                    </a:cubicBezTo>
                    <a:cubicBezTo>
                      <a:pt x="1055510" y="50800"/>
                      <a:pt x="1625600" y="0"/>
                      <a:pt x="1625600"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grpSp>
        <p:sp>
          <p:nvSpPr>
            <p:cNvPr id="21" name="textruta 17"/>
            <p:cNvSpPr txBox="1"/>
            <p:nvPr/>
          </p:nvSpPr>
          <p:spPr>
            <a:xfrm>
              <a:off x="2700867" y="5064443"/>
              <a:ext cx="660400" cy="492443"/>
            </a:xfrm>
            <a:prstGeom prst="rect">
              <a:avLst/>
            </a:prstGeom>
            <a:noFill/>
          </p:spPr>
          <p:txBody>
            <a:bodyPr wrap="square" rtlCol="0">
              <a:spAutoFit/>
            </a:bodyPr>
            <a:lstStyle/>
            <a:p>
              <a:r>
                <a:rPr lang="sv-SE" sz="2600" dirty="0" smtClean="0"/>
                <a:t>k</a:t>
              </a:r>
              <a:endParaRPr lang="sv-SE" sz="2600" dirty="0"/>
            </a:p>
          </p:txBody>
        </p:sp>
        <p:sp>
          <p:nvSpPr>
            <p:cNvPr id="26" name="textruta 18"/>
            <p:cNvSpPr txBox="1"/>
            <p:nvPr/>
          </p:nvSpPr>
          <p:spPr>
            <a:xfrm>
              <a:off x="3615267" y="6045994"/>
              <a:ext cx="660400" cy="492443"/>
            </a:xfrm>
            <a:prstGeom prst="rect">
              <a:avLst/>
            </a:prstGeom>
            <a:noFill/>
          </p:spPr>
          <p:txBody>
            <a:bodyPr wrap="square" rtlCol="0">
              <a:spAutoFit/>
            </a:bodyPr>
            <a:lstStyle/>
            <a:p>
              <a:r>
                <a:rPr lang="sv-SE" sz="2600" dirty="0" smtClean="0"/>
                <a:t>T</a:t>
              </a:r>
              <a:endParaRPr lang="sv-SE" sz="2600" dirty="0"/>
            </a:p>
          </p:txBody>
        </p:sp>
      </p:grpSp>
      <p:sp>
        <p:nvSpPr>
          <p:cNvPr id="22" name="TextBox 21"/>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Arrhenius Equation</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19</a:t>
            </a:fld>
            <a:endParaRPr lang="sv-SE"/>
          </a:p>
        </p:txBody>
      </p:sp>
      <p:sp>
        <p:nvSpPr>
          <p:cNvPr id="18" name="Rektangel 11"/>
          <p:cNvSpPr/>
          <p:nvPr/>
        </p:nvSpPr>
        <p:spPr>
          <a:xfrm>
            <a:off x="914400" y="1417638"/>
            <a:ext cx="7480300" cy="2646878"/>
          </a:xfrm>
          <a:prstGeom prst="rect">
            <a:avLst/>
          </a:prstGeom>
        </p:spPr>
        <p:txBody>
          <a:bodyPr wrap="square">
            <a:spAutoFit/>
          </a:bodyPr>
          <a:lstStyle/>
          <a:p>
            <a:pPr>
              <a:buNone/>
            </a:pPr>
            <a:r>
              <a:rPr lang="sv-SE" sz="2600" dirty="0" smtClean="0">
                <a:latin typeface="arial (Body)"/>
              </a:rPr>
              <a:t>where:</a:t>
            </a:r>
          </a:p>
          <a:p>
            <a:pPr>
              <a:spcAft>
                <a:spcPts val="600"/>
              </a:spcAft>
              <a:buNone/>
            </a:pPr>
            <a:r>
              <a:rPr lang="sv-SE" sz="2400" dirty="0" smtClean="0">
                <a:latin typeface="arial (Body)"/>
              </a:rPr>
              <a:t>E = Activation energy (cal/mol)</a:t>
            </a:r>
          </a:p>
          <a:p>
            <a:pPr>
              <a:spcAft>
                <a:spcPts val="600"/>
              </a:spcAft>
              <a:buNone/>
            </a:pPr>
            <a:r>
              <a:rPr lang="sv-SE" sz="2400" dirty="0" smtClean="0">
                <a:latin typeface="arial (Body)"/>
              </a:rPr>
              <a:t>R = Gas constant (cal/mol*K)</a:t>
            </a:r>
          </a:p>
          <a:p>
            <a:pPr>
              <a:spcAft>
                <a:spcPts val="600"/>
              </a:spcAft>
              <a:buNone/>
            </a:pPr>
            <a:r>
              <a:rPr lang="sv-SE" sz="2400" dirty="0" smtClean="0">
                <a:latin typeface="arial (Body)"/>
              </a:rPr>
              <a:t>T = Temperature (K)</a:t>
            </a:r>
          </a:p>
          <a:p>
            <a:pPr>
              <a:spcAft>
                <a:spcPts val="600"/>
              </a:spcAft>
              <a:buNone/>
            </a:pPr>
            <a:r>
              <a:rPr lang="sv-SE" sz="2400" dirty="0" smtClean="0">
                <a:latin typeface="arial (Body)"/>
              </a:rPr>
              <a:t>A = Frequency factor (same units as rate constant k)</a:t>
            </a:r>
          </a:p>
          <a:p>
            <a:pPr>
              <a:spcAft>
                <a:spcPts val="600"/>
              </a:spcAft>
              <a:buNone/>
            </a:pPr>
            <a:r>
              <a:rPr lang="sv-SE" sz="2400" dirty="0" smtClean="0">
                <a:latin typeface="arial (Body)"/>
              </a:rPr>
              <a:t>(units of A, and k, depend on overall reaction order)</a:t>
            </a:r>
          </a:p>
        </p:txBody>
      </p:sp>
      <p:pic>
        <p:nvPicPr>
          <p:cNvPr id="20" name="Picture 1"/>
          <p:cNvPicPr>
            <a:picLocks noChangeAspect="1" noChangeArrowheads="1"/>
          </p:cNvPicPr>
          <p:nvPr/>
        </p:nvPicPr>
        <p:blipFill>
          <a:blip r:embed="rId2"/>
          <a:srcRect/>
          <a:stretch>
            <a:fillRect/>
          </a:stretch>
        </p:blipFill>
        <p:spPr bwMode="auto">
          <a:xfrm>
            <a:off x="4851400" y="3977364"/>
            <a:ext cx="3048825" cy="2678407"/>
          </a:xfrm>
          <a:prstGeom prst="rect">
            <a:avLst/>
          </a:prstGeom>
          <a:noFill/>
          <a:ln w="9525">
            <a:noFill/>
            <a:miter lim="800000"/>
            <a:headEnd/>
            <a:tailEnd/>
          </a:ln>
        </p:spPr>
      </p:pic>
      <p:pic>
        <p:nvPicPr>
          <p:cNvPr id="22" name="Picture 2"/>
          <p:cNvPicPr>
            <a:picLocks noChangeAspect="1" noChangeArrowheads="1"/>
          </p:cNvPicPr>
          <p:nvPr/>
        </p:nvPicPr>
        <p:blipFill>
          <a:blip r:embed="rId3"/>
          <a:srcRect/>
          <a:stretch>
            <a:fillRect/>
          </a:stretch>
        </p:blipFill>
        <p:spPr bwMode="auto">
          <a:xfrm>
            <a:off x="1695449" y="4392951"/>
            <a:ext cx="2279651" cy="677734"/>
          </a:xfrm>
          <a:prstGeom prst="rect">
            <a:avLst/>
          </a:prstGeom>
          <a:noFill/>
          <a:ln w="9525">
            <a:noFill/>
            <a:miter lim="800000"/>
            <a:headEnd/>
            <a:tailEnd/>
          </a:ln>
        </p:spPr>
      </p:pic>
      <p:sp>
        <p:nvSpPr>
          <p:cNvPr id="7" name="TextBox 6"/>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Lecture </a:t>
            </a:r>
            <a:r>
              <a:rPr lang="sv-SE" b="1" dirty="0" smtClean="0"/>
              <a:t>3</a:t>
            </a:r>
            <a:endParaRPr lang="sv-SE" b="1" dirty="0"/>
          </a:p>
        </p:txBody>
      </p:sp>
      <p:sp>
        <p:nvSpPr>
          <p:cNvPr id="3" name="Platshållare för innehåll 2"/>
          <p:cNvSpPr>
            <a:spLocks noGrp="1"/>
          </p:cNvSpPr>
          <p:nvPr>
            <p:ph sz="quarter" idx="1"/>
          </p:nvPr>
        </p:nvSpPr>
        <p:spPr>
          <a:ln>
            <a:noFill/>
          </a:ln>
        </p:spPr>
        <p:txBody>
          <a:bodyPr>
            <a:noAutofit/>
          </a:bodyPr>
          <a:lstStyle/>
          <a:p>
            <a:r>
              <a:rPr lang="en-US" sz="2400" dirty="0" smtClean="0">
                <a:latin typeface="Arial" pitchFamily="34" charset="0"/>
                <a:cs typeface="Arial" pitchFamily="34" charset="0"/>
              </a:rPr>
              <a:t>Review of Lectures 1 and 2</a:t>
            </a:r>
          </a:p>
          <a:p>
            <a:r>
              <a:rPr lang="en-US" sz="2400" dirty="0" smtClean="0">
                <a:latin typeface="Arial" pitchFamily="34" charset="0"/>
                <a:cs typeface="Arial" pitchFamily="34" charset="0"/>
              </a:rPr>
              <a:t>Building Block 1</a:t>
            </a:r>
          </a:p>
          <a:p>
            <a:pPr lvl="1"/>
            <a:r>
              <a:rPr lang="en-US" b="1" dirty="0" smtClean="0">
                <a:ln w="3175">
                  <a:noFill/>
                  <a:prstDash val="solid"/>
                </a:ln>
                <a:solidFill>
                  <a:srgbClr val="FFCC00"/>
                </a:solidFill>
                <a:latin typeface="Arial" pitchFamily="34" charset="0"/>
                <a:cs typeface="Arial" pitchFamily="34" charset="0"/>
              </a:rPr>
              <a:t>Mole Balances </a:t>
            </a:r>
            <a:r>
              <a:rPr lang="en-US" dirty="0" smtClean="0">
                <a:latin typeface="Arial" pitchFamily="34" charset="0"/>
                <a:cs typeface="Arial" pitchFamily="34" charset="0"/>
              </a:rPr>
              <a:t>(Review)</a:t>
            </a:r>
          </a:p>
          <a:p>
            <a:pPr lvl="1"/>
            <a:r>
              <a:rPr lang="en-US" dirty="0" smtClean="0">
                <a:latin typeface="Arial" pitchFamily="34" charset="0"/>
                <a:cs typeface="Arial" pitchFamily="34" charset="0"/>
              </a:rPr>
              <a:t>Size CSTRs and PFRs given –</a:t>
            </a:r>
            <a:r>
              <a:rPr lang="en-US" dirty="0" err="1" smtClean="0">
                <a:latin typeface="Arial" pitchFamily="34" charset="0"/>
                <a:cs typeface="Arial" pitchFamily="34" charset="0"/>
              </a:rPr>
              <a:t>r</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 f(X)</a:t>
            </a:r>
          </a:p>
          <a:p>
            <a:pPr lvl="1"/>
            <a:r>
              <a:rPr lang="en-US" dirty="0" smtClean="0">
                <a:latin typeface="Arial" pitchFamily="34" charset="0"/>
                <a:cs typeface="Arial" pitchFamily="34" charset="0"/>
              </a:rPr>
              <a:t>Conversion for Reactors in Series</a:t>
            </a:r>
          </a:p>
          <a:p>
            <a:r>
              <a:rPr lang="en-US" sz="2400" dirty="0" smtClean="0">
                <a:latin typeface="Arial" pitchFamily="34" charset="0"/>
                <a:cs typeface="Arial" pitchFamily="34" charset="0"/>
              </a:rPr>
              <a:t>Building Block 2</a:t>
            </a:r>
          </a:p>
          <a:p>
            <a:pPr lvl="1">
              <a:lnSpc>
                <a:spcPct val="90000"/>
              </a:lnSpc>
            </a:pPr>
            <a:r>
              <a:rPr lang="en-US" dirty="0" smtClean="0">
                <a:ln w="12700">
                  <a:noFill/>
                  <a:prstDash val="solid"/>
                </a:ln>
                <a:solidFill>
                  <a:srgbClr val="E818CA"/>
                </a:solidFill>
                <a:latin typeface="Arial" pitchFamily="34" charset="0"/>
                <a:cs typeface="Arial" pitchFamily="34" charset="0"/>
              </a:rPr>
              <a:t>Rate</a:t>
            </a:r>
            <a:r>
              <a:rPr lang="en-US" dirty="0" smtClean="0">
                <a:solidFill>
                  <a:srgbClr val="FF00FF"/>
                </a:solidFill>
                <a:latin typeface="Arial" pitchFamily="34" charset="0"/>
                <a:cs typeface="Arial" pitchFamily="34" charset="0"/>
              </a:rPr>
              <a:t> </a:t>
            </a:r>
            <a:r>
              <a:rPr lang="en-US" dirty="0" smtClean="0">
                <a:ln w="12700">
                  <a:noFill/>
                  <a:prstDash val="solid"/>
                </a:ln>
                <a:solidFill>
                  <a:srgbClr val="E818CA"/>
                </a:solidFill>
                <a:latin typeface="Arial" pitchFamily="34" charset="0"/>
                <a:cs typeface="Arial" pitchFamily="34" charset="0"/>
              </a:rPr>
              <a:t>Laws</a:t>
            </a:r>
          </a:p>
          <a:p>
            <a:pPr lvl="1"/>
            <a:r>
              <a:rPr lang="en-US" dirty="0" smtClean="0">
                <a:latin typeface="Arial" pitchFamily="34" charset="0"/>
                <a:cs typeface="Arial" pitchFamily="34" charset="0"/>
              </a:rPr>
              <a:t>Reaction Orders</a:t>
            </a:r>
          </a:p>
          <a:p>
            <a:pPr lvl="1"/>
            <a:r>
              <a:rPr lang="en-US" dirty="0" smtClean="0">
                <a:latin typeface="Arial" pitchFamily="34" charset="0"/>
                <a:cs typeface="Arial" pitchFamily="34" charset="0"/>
              </a:rPr>
              <a:t>Arrhenius Equation</a:t>
            </a:r>
          </a:p>
          <a:p>
            <a:pPr lvl="1"/>
            <a:r>
              <a:rPr lang="en-US" dirty="0" smtClean="0">
                <a:latin typeface="Arial" pitchFamily="34" charset="0"/>
                <a:cs typeface="Arial" pitchFamily="34" charset="0"/>
              </a:rPr>
              <a:t>Activation Energy</a:t>
            </a:r>
          </a:p>
          <a:p>
            <a:pPr lvl="1"/>
            <a:r>
              <a:rPr lang="en-US" dirty="0" smtClean="0">
                <a:latin typeface="Arial" pitchFamily="34" charset="0"/>
                <a:cs typeface="Arial" pitchFamily="34" charset="0"/>
              </a:rPr>
              <a:t>Effect of Temperature </a:t>
            </a:r>
          </a:p>
          <a:p>
            <a:endParaRPr lang="sv-SE"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FC74082-BA38-9943-A524-CD5DABEC68FA}" type="slidenum">
              <a:rPr lang="sv-SE" smtClean="0"/>
              <a:pPr/>
              <a:t>2</a:t>
            </a:fld>
            <a:endParaRPr lang="sv-SE"/>
          </a:p>
        </p:txBody>
      </p:sp>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idx="1"/>
          </p:nvPr>
        </p:nvSpPr>
        <p:spPr/>
        <p:txBody>
          <a:bodyPr>
            <a:noAutofit/>
          </a:bodyPr>
          <a:lstStyle/>
          <a:p>
            <a:pPr marL="0" indent="0">
              <a:buNone/>
            </a:pPr>
            <a:r>
              <a:rPr lang="en-US" sz="1800" b="1" dirty="0">
                <a:latin typeface="Arial"/>
                <a:cs typeface="Arial"/>
              </a:rPr>
              <a:t>Concept 1. Law of Mass </a:t>
            </a:r>
            <a:r>
              <a:rPr lang="en-US" sz="1800" b="1" dirty="0" smtClean="0">
                <a:latin typeface="Arial"/>
                <a:cs typeface="Arial"/>
              </a:rPr>
              <a:t>Action</a:t>
            </a:r>
            <a:endParaRPr lang="en-US" sz="1800" dirty="0" smtClean="0">
              <a:latin typeface="Arial"/>
              <a:cs typeface="Arial"/>
            </a:endParaRPr>
          </a:p>
          <a:p>
            <a:pPr marL="0" indent="0">
              <a:buNone/>
            </a:pPr>
            <a:r>
              <a:rPr lang="en-US" sz="1800" dirty="0" smtClean="0">
                <a:latin typeface="Arial"/>
                <a:cs typeface="Arial"/>
              </a:rPr>
              <a:t>The </a:t>
            </a:r>
            <a:r>
              <a:rPr lang="en-US" sz="1800" dirty="0">
                <a:latin typeface="Arial"/>
                <a:cs typeface="Arial"/>
              </a:rPr>
              <a:t>rate of reaction increases with increasing concentration of reactants </a:t>
            </a:r>
            <a:r>
              <a:rPr lang="en-US" sz="1800" dirty="0" smtClean="0">
                <a:latin typeface="Arial"/>
                <a:cs typeface="Arial"/>
              </a:rPr>
              <a:t>owing to </a:t>
            </a:r>
            <a:r>
              <a:rPr lang="en-US" sz="1800" dirty="0">
                <a:latin typeface="Arial"/>
                <a:cs typeface="Arial"/>
              </a:rPr>
              <a:t>the corresponding increase in the number of molecular collisions</a:t>
            </a:r>
            <a:r>
              <a:rPr lang="en-US" sz="1800" dirty="0" smtClean="0">
                <a:latin typeface="Arial"/>
                <a:cs typeface="Arial"/>
              </a:rPr>
              <a:t>.</a:t>
            </a:r>
          </a:p>
          <a:p>
            <a:pPr marL="0" indent="0">
              <a:buNone/>
            </a:pPr>
            <a:endParaRPr lang="en-US" sz="1800" dirty="0" smtClean="0">
              <a:latin typeface="Arial"/>
              <a:cs typeface="Arial"/>
            </a:endParaRPr>
          </a:p>
          <a:p>
            <a:pPr marL="0" indent="0">
              <a:buNone/>
            </a:pPr>
            <a:r>
              <a:rPr lang="en-US" sz="1800" dirty="0" smtClean="0">
                <a:latin typeface="Arial"/>
                <a:cs typeface="Arial"/>
              </a:rPr>
              <a:t>The </a:t>
            </a:r>
            <a:r>
              <a:rPr lang="en-US" sz="1800" dirty="0">
                <a:latin typeface="Arial"/>
                <a:cs typeface="Arial"/>
              </a:rPr>
              <a:t>rate of disappearance of A, </a:t>
            </a:r>
            <a:r>
              <a:rPr lang="en-US" sz="1800" dirty="0" smtClean="0">
                <a:latin typeface="Arial"/>
                <a:cs typeface="Arial"/>
              </a:rPr>
              <a:t>–</a:t>
            </a:r>
            <a:r>
              <a:rPr lang="en-US" sz="1800" dirty="0" err="1" smtClean="0">
                <a:latin typeface="Arial"/>
                <a:cs typeface="Arial"/>
              </a:rPr>
              <a:t>r</a:t>
            </a:r>
            <a:r>
              <a:rPr lang="en-US" sz="1800" baseline="-25000" dirty="0" err="1" smtClean="0">
                <a:latin typeface="Arial"/>
                <a:cs typeface="Arial"/>
              </a:rPr>
              <a:t>A</a:t>
            </a:r>
            <a:r>
              <a:rPr lang="en-US" sz="1800" dirty="0" smtClean="0">
                <a:latin typeface="Arial"/>
                <a:cs typeface="Arial"/>
              </a:rPr>
              <a:t>, </a:t>
            </a:r>
            <a:r>
              <a:rPr lang="en-US" sz="1800" dirty="0">
                <a:latin typeface="Arial"/>
                <a:cs typeface="Arial"/>
              </a:rPr>
              <a:t>depends on </a:t>
            </a:r>
            <a:r>
              <a:rPr lang="en-US" sz="1800" dirty="0" smtClean="0">
                <a:latin typeface="Arial"/>
                <a:cs typeface="Arial"/>
              </a:rPr>
              <a:t>temperature and concentration</a:t>
            </a:r>
            <a:r>
              <a:rPr lang="en-US" sz="1800" dirty="0">
                <a:latin typeface="Arial"/>
                <a:cs typeface="Arial"/>
              </a:rPr>
              <a:t>. For many irreversible reactions, it can be written </a:t>
            </a:r>
            <a:r>
              <a:rPr lang="en-US" sz="1800" dirty="0" smtClean="0">
                <a:latin typeface="Arial"/>
                <a:cs typeface="Arial"/>
              </a:rPr>
              <a:t>as the </a:t>
            </a:r>
            <a:r>
              <a:rPr lang="en-US" sz="1800" dirty="0">
                <a:latin typeface="Arial"/>
                <a:cs typeface="Arial"/>
              </a:rPr>
              <a:t>product of </a:t>
            </a:r>
            <a:r>
              <a:rPr lang="en-US" sz="1800" dirty="0" smtClean="0">
                <a:latin typeface="Arial"/>
                <a:cs typeface="Arial"/>
              </a:rPr>
              <a:t>a </a:t>
            </a:r>
            <a:r>
              <a:rPr lang="en-US" sz="1800" i="1" dirty="0" smtClean="0">
                <a:latin typeface="Arial"/>
                <a:cs typeface="Arial"/>
              </a:rPr>
              <a:t>reaction </a:t>
            </a:r>
            <a:r>
              <a:rPr lang="en-US" sz="1800" i="1" dirty="0">
                <a:latin typeface="Arial"/>
                <a:cs typeface="Arial"/>
              </a:rPr>
              <a:t>rate constant</a:t>
            </a:r>
            <a:r>
              <a:rPr lang="en-US" sz="1800" dirty="0" smtClean="0">
                <a:latin typeface="Arial"/>
                <a:cs typeface="Arial"/>
              </a:rPr>
              <a:t>, k</a:t>
            </a:r>
            <a:r>
              <a:rPr lang="en-US" sz="1800" baseline="-25000" dirty="0">
                <a:latin typeface="Arial"/>
                <a:cs typeface="Arial"/>
              </a:rPr>
              <a:t>A</a:t>
            </a:r>
            <a:r>
              <a:rPr lang="en-US" sz="1800" dirty="0" smtClean="0">
                <a:latin typeface="Arial"/>
                <a:cs typeface="Arial"/>
              </a:rPr>
              <a:t>, </a:t>
            </a:r>
            <a:r>
              <a:rPr lang="en-US" sz="1800" dirty="0">
                <a:latin typeface="Arial"/>
                <a:cs typeface="Arial"/>
              </a:rPr>
              <a:t>and a function of the </a:t>
            </a:r>
            <a:r>
              <a:rPr lang="en-US" sz="1800" dirty="0" smtClean="0">
                <a:latin typeface="Arial"/>
                <a:cs typeface="Arial"/>
              </a:rPr>
              <a:t>concentrations (</a:t>
            </a:r>
            <a:r>
              <a:rPr lang="en-US" sz="1800" dirty="0">
                <a:latin typeface="Arial"/>
                <a:cs typeface="Arial"/>
              </a:rPr>
              <a:t>activities) of the various species involved in the reaction</a:t>
            </a:r>
            <a:r>
              <a:rPr lang="en-US" sz="1800" dirty="0" smtClean="0">
                <a:latin typeface="Arial"/>
                <a:cs typeface="Arial"/>
              </a:rPr>
              <a:t>:</a:t>
            </a:r>
            <a:endParaRPr lang="is-IS" sz="1800" dirty="0" smtClean="0">
              <a:latin typeface="Arial"/>
              <a:cs typeface="Arial"/>
            </a:endParaRPr>
          </a:p>
          <a:p>
            <a:pPr marL="0" indent="0" algn="r">
              <a:spcBef>
                <a:spcPts val="1180"/>
              </a:spcBef>
              <a:spcAft>
                <a:spcPts val="1200"/>
              </a:spcAft>
              <a:buNone/>
            </a:pPr>
            <a:r>
              <a:rPr lang="is-IS" sz="1800" dirty="0" smtClean="0">
                <a:latin typeface="Arial"/>
                <a:cs typeface="Arial"/>
              </a:rPr>
              <a:t>(</a:t>
            </a:r>
            <a:r>
              <a:rPr lang="is-IS" sz="1800" dirty="0">
                <a:latin typeface="Arial"/>
                <a:cs typeface="Arial"/>
              </a:rPr>
              <a:t>3-2</a:t>
            </a:r>
            <a:r>
              <a:rPr lang="is-IS" sz="1800" dirty="0" smtClean="0">
                <a:latin typeface="Arial"/>
                <a:cs typeface="Arial"/>
              </a:rPr>
              <a:t>)</a:t>
            </a:r>
            <a:endParaRPr lang="en-US" sz="1800" dirty="0">
              <a:latin typeface="Arial"/>
              <a:cs typeface="Arial"/>
            </a:endParaRPr>
          </a:p>
          <a:p>
            <a:pPr marL="0" indent="0">
              <a:buNone/>
            </a:pPr>
            <a:r>
              <a:rPr lang="en-US" sz="1800" dirty="0" smtClean="0">
                <a:latin typeface="Arial"/>
                <a:cs typeface="Arial"/>
              </a:rPr>
              <a:t>For example for the elementary reaction</a:t>
            </a: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buNone/>
            </a:pPr>
            <a:r>
              <a:rPr lang="en-US" sz="1800" dirty="0" smtClean="0">
                <a:latin typeface="Arial"/>
                <a:cs typeface="Arial"/>
              </a:rPr>
              <a:t>E = Activation Energy, (kJ/</a:t>
            </a:r>
            <a:r>
              <a:rPr lang="en-US" sz="1800" dirty="0" err="1" smtClean="0">
                <a:latin typeface="Arial"/>
                <a:cs typeface="Arial"/>
              </a:rPr>
              <a:t>mol</a:t>
            </a:r>
            <a:r>
              <a:rPr lang="en-US" sz="1800" dirty="0" smtClean="0">
                <a:latin typeface="Arial"/>
                <a:cs typeface="Arial"/>
              </a:rPr>
              <a:t>)</a:t>
            </a:r>
          </a:p>
        </p:txBody>
      </p:sp>
      <p:graphicFrame>
        <p:nvGraphicFramePr>
          <p:cNvPr id="9" name="Object 8"/>
          <p:cNvGraphicFramePr>
            <a:graphicFrameLocks noChangeAspect="1"/>
          </p:cNvGraphicFramePr>
          <p:nvPr>
            <p:extLst/>
          </p:nvPr>
        </p:nvGraphicFramePr>
        <p:xfrm>
          <a:off x="3014663" y="4063467"/>
          <a:ext cx="2938462" cy="427037"/>
        </p:xfrm>
        <a:graphic>
          <a:graphicData uri="http://schemas.openxmlformats.org/presentationml/2006/ole">
            <mc:AlternateContent xmlns:mc="http://schemas.openxmlformats.org/markup-compatibility/2006">
              <mc:Choice xmlns:v="urn:schemas-microsoft-com:vml" Requires="v">
                <p:oleObj spid="_x0000_s358402" name="Equation" r:id="rId3" imgW="1828800" imgH="266700" progId="Equation.3">
                  <p:embed/>
                </p:oleObj>
              </mc:Choice>
              <mc:Fallback>
                <p:oleObj name="Equation" r:id="rId3" imgW="1828800" imgH="266700" progId="Equation.3">
                  <p:embed/>
                  <p:pic>
                    <p:nvPicPr>
                      <p:cNvPr id="0" name=""/>
                      <p:cNvPicPr/>
                      <p:nvPr/>
                    </p:nvPicPr>
                    <p:blipFill>
                      <a:blip r:embed="rId4"/>
                      <a:stretch>
                        <a:fillRect/>
                      </a:stretch>
                    </p:blipFill>
                    <p:spPr>
                      <a:xfrm>
                        <a:off x="3014663" y="4063467"/>
                        <a:ext cx="2938462" cy="427037"/>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2630488" y="4914894"/>
          <a:ext cx="3773487" cy="960438"/>
        </p:xfrm>
        <a:graphic>
          <a:graphicData uri="http://schemas.openxmlformats.org/presentationml/2006/ole">
            <mc:AlternateContent xmlns:mc="http://schemas.openxmlformats.org/markup-compatibility/2006">
              <mc:Choice xmlns:v="urn:schemas-microsoft-com:vml" Requires="v">
                <p:oleObj spid="_x0000_s358403" name="Equation" r:id="rId5" imgW="2349500" imgH="596900" progId="Equation.3">
                  <p:embed/>
                </p:oleObj>
              </mc:Choice>
              <mc:Fallback>
                <p:oleObj name="Equation" r:id="rId5" imgW="2349500" imgH="596900" progId="Equation.3">
                  <p:embed/>
                  <p:pic>
                    <p:nvPicPr>
                      <p:cNvPr id="0" name=""/>
                      <p:cNvPicPr/>
                      <p:nvPr/>
                    </p:nvPicPr>
                    <p:blipFill>
                      <a:blip r:embed="rId6"/>
                      <a:stretch>
                        <a:fillRect/>
                      </a:stretch>
                    </p:blipFill>
                    <p:spPr>
                      <a:xfrm>
                        <a:off x="2630488" y="4914894"/>
                        <a:ext cx="3773487" cy="960438"/>
                      </a:xfrm>
                      <a:prstGeom prst="rect">
                        <a:avLst/>
                      </a:prstGeom>
                    </p:spPr>
                  </p:pic>
                </p:oleObj>
              </mc:Fallback>
            </mc:AlternateContent>
          </a:graphicData>
        </a:graphic>
      </p:graphicFrame>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20</a:t>
            </a:fld>
            <a:endParaRPr lang="sv-SE" dirty="0"/>
          </a:p>
        </p:txBody>
      </p:sp>
    </p:spTree>
    <p:extLst>
      <p:ext uri="{BB962C8B-B14F-4D97-AF65-F5344CB8AC3E}">
        <p14:creationId xmlns:p14="http://schemas.microsoft.com/office/powerpoint/2010/main" val="229623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Collision Theory</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21</a:t>
            </a:fld>
            <a:endParaRPr lang="sv-SE" dirty="0"/>
          </a:p>
        </p:txBody>
      </p:sp>
      <p:pic>
        <p:nvPicPr>
          <p:cNvPr id="5" name="Picture 2" descr="C:\Users\Shih\Desktop\CRE 4th ed.pdf - Adobe Reader_3.jpg"/>
          <p:cNvPicPr>
            <a:picLocks noChangeAspect="1" noChangeArrowheads="1"/>
          </p:cNvPicPr>
          <p:nvPr/>
        </p:nvPicPr>
        <p:blipFill>
          <a:blip r:embed="rId2"/>
          <a:srcRect/>
          <a:stretch>
            <a:fillRect/>
          </a:stretch>
        </p:blipFill>
        <p:spPr bwMode="auto">
          <a:xfrm>
            <a:off x="1485900" y="1903308"/>
            <a:ext cx="6299200" cy="3378305"/>
          </a:xfrm>
          <a:prstGeom prst="rect">
            <a:avLst/>
          </a:prstGeom>
          <a:noFill/>
        </p:spPr>
      </p:pic>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there an Activation Energy?</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22</a:t>
            </a:fld>
            <a:endParaRPr lang="sv-SE"/>
          </a:p>
        </p:txBody>
      </p:sp>
      <p:sp>
        <p:nvSpPr>
          <p:cNvPr id="7" name="Rektangel 11"/>
          <p:cNvSpPr/>
          <p:nvPr/>
        </p:nvSpPr>
        <p:spPr>
          <a:xfrm>
            <a:off x="914400" y="1447800"/>
            <a:ext cx="7505700" cy="2893100"/>
          </a:xfrm>
          <a:prstGeom prst="rect">
            <a:avLst/>
          </a:prstGeom>
        </p:spPr>
        <p:txBody>
          <a:bodyPr wrap="square">
            <a:spAutoFit/>
          </a:bodyPr>
          <a:lstStyle/>
          <a:p>
            <a:pPr algn="just"/>
            <a:r>
              <a:rPr lang="sv-SE" sz="2500" dirty="0" err="1" smtClean="0">
                <a:latin typeface="arial (Body)"/>
              </a:rPr>
              <a:t>We</a:t>
            </a:r>
            <a:r>
              <a:rPr lang="sv-SE" sz="2500" dirty="0" smtClean="0">
                <a:latin typeface="arial (Body)"/>
              </a:rPr>
              <a:t> </a:t>
            </a:r>
            <a:r>
              <a:rPr lang="sv-SE" sz="2500" dirty="0" err="1" smtClean="0">
                <a:latin typeface="arial (Body)"/>
              </a:rPr>
              <a:t>see</a:t>
            </a:r>
            <a:r>
              <a:rPr lang="sv-SE" sz="2500" dirty="0" smtClean="0">
                <a:latin typeface="arial (Body)"/>
              </a:rPr>
              <a:t> that for the </a:t>
            </a:r>
            <a:r>
              <a:rPr lang="sv-SE" sz="2500" dirty="0" err="1" smtClean="0">
                <a:latin typeface="arial (Body)"/>
              </a:rPr>
              <a:t>reaction</a:t>
            </a:r>
            <a:r>
              <a:rPr lang="sv-SE" sz="2500" dirty="0" smtClean="0">
                <a:latin typeface="arial (Body)"/>
              </a:rPr>
              <a:t> to </a:t>
            </a:r>
            <a:r>
              <a:rPr lang="sv-SE" sz="2500" dirty="0" err="1" smtClean="0">
                <a:latin typeface="arial (Body)"/>
              </a:rPr>
              <a:t>occur</a:t>
            </a:r>
            <a:r>
              <a:rPr lang="sv-SE" sz="2500" dirty="0" smtClean="0">
                <a:latin typeface="arial (Body)"/>
              </a:rPr>
              <a:t>, the </a:t>
            </a:r>
            <a:r>
              <a:rPr lang="sv-SE" sz="2500" dirty="0" err="1" smtClean="0">
                <a:latin typeface="arial (Body)"/>
              </a:rPr>
              <a:t>reactants</a:t>
            </a:r>
            <a:r>
              <a:rPr lang="sv-SE" sz="2500" dirty="0" smtClean="0">
                <a:latin typeface="arial (Body)"/>
              </a:rPr>
              <a:t> must </a:t>
            </a:r>
            <a:r>
              <a:rPr lang="sv-SE" sz="2500" dirty="0" err="1" smtClean="0">
                <a:latin typeface="arial (Body)"/>
              </a:rPr>
              <a:t>overcome</a:t>
            </a:r>
            <a:r>
              <a:rPr lang="sv-SE" sz="2500" dirty="0" smtClean="0">
                <a:latin typeface="arial (Body)"/>
              </a:rPr>
              <a:t> an </a:t>
            </a:r>
            <a:r>
              <a:rPr lang="sv-SE" sz="2500" dirty="0" err="1" smtClean="0">
                <a:latin typeface="arial (Body)"/>
              </a:rPr>
              <a:t>energy</a:t>
            </a:r>
            <a:r>
              <a:rPr lang="sv-SE" sz="2500" dirty="0" smtClean="0">
                <a:latin typeface="arial (Body)"/>
              </a:rPr>
              <a:t> </a:t>
            </a:r>
            <a:r>
              <a:rPr lang="sv-SE" sz="2500" dirty="0" err="1" smtClean="0">
                <a:latin typeface="arial (Body)"/>
              </a:rPr>
              <a:t>barrier</a:t>
            </a:r>
            <a:r>
              <a:rPr lang="sv-SE" sz="2500" dirty="0" smtClean="0">
                <a:latin typeface="arial (Body)"/>
              </a:rPr>
              <a:t> or </a:t>
            </a:r>
            <a:r>
              <a:rPr lang="sv-SE" sz="2500" dirty="0" err="1" smtClean="0">
                <a:latin typeface="arial (Body)"/>
              </a:rPr>
              <a:t>activation</a:t>
            </a:r>
            <a:r>
              <a:rPr lang="sv-SE" sz="2500" dirty="0" smtClean="0">
                <a:latin typeface="arial (Body)"/>
              </a:rPr>
              <a:t> </a:t>
            </a:r>
            <a:r>
              <a:rPr lang="sv-SE" sz="2500" dirty="0" err="1" smtClean="0">
                <a:latin typeface="arial (Body)"/>
              </a:rPr>
              <a:t>energy</a:t>
            </a:r>
            <a:r>
              <a:rPr lang="sv-SE" sz="2500" dirty="0" smtClean="0">
                <a:latin typeface="arial (Body)"/>
              </a:rPr>
              <a:t> E</a:t>
            </a:r>
            <a:r>
              <a:rPr lang="sv-SE" sz="2500" baseline="-25000" dirty="0" smtClean="0">
                <a:latin typeface="arial (Body)"/>
              </a:rPr>
              <a:t>A</a:t>
            </a:r>
            <a:r>
              <a:rPr lang="sv-SE" sz="2500" dirty="0" smtClean="0">
                <a:latin typeface="arial (Body)"/>
              </a:rPr>
              <a:t>. The energy to overcome their barrier comes from the transfer of the kinetic energy from molecular collisions to internal energy (e.g. </a:t>
            </a:r>
            <a:r>
              <a:rPr lang="sv-SE" sz="2500" dirty="0" err="1" smtClean="0">
                <a:latin typeface="arial (Body)"/>
              </a:rPr>
              <a:t>Vibrational</a:t>
            </a:r>
            <a:r>
              <a:rPr lang="sv-SE" sz="2500" dirty="0" smtClean="0">
                <a:latin typeface="arial (Body)"/>
              </a:rPr>
              <a:t> Energy).</a:t>
            </a:r>
          </a:p>
          <a:p>
            <a:pPr>
              <a:buNone/>
            </a:pPr>
            <a:endParaRPr lang="sv-SE" sz="2500" dirty="0" smtClean="0">
              <a:latin typeface="arial (Body)"/>
            </a:endParaRPr>
          </a:p>
        </p:txBody>
      </p:sp>
      <p:sp>
        <p:nvSpPr>
          <p:cNvPr id="8" name="Rektangel 12"/>
          <p:cNvSpPr/>
          <p:nvPr/>
        </p:nvSpPr>
        <p:spPr>
          <a:xfrm>
            <a:off x="930275" y="3962400"/>
            <a:ext cx="7505700" cy="2492990"/>
          </a:xfrm>
          <a:prstGeom prst="rect">
            <a:avLst/>
          </a:prstGeom>
        </p:spPr>
        <p:txBody>
          <a:bodyPr wrap="square">
            <a:spAutoFit/>
          </a:bodyPr>
          <a:lstStyle/>
          <a:p>
            <a:pPr marL="342900" indent="-342900" algn="just">
              <a:buAutoNum type="arabicPeriod"/>
            </a:pPr>
            <a:r>
              <a:rPr lang="sv-SE" sz="2500" dirty="0" smtClean="0">
                <a:latin typeface="arial (Body)"/>
              </a:rPr>
              <a:t>The molecules need energy to disort or stretch their bonds in order to break them and thus form new bonds</a:t>
            </a:r>
          </a:p>
          <a:p>
            <a:pPr marL="342900" indent="-342900" algn="just">
              <a:buAutoNum type="arabicPeriod"/>
            </a:pPr>
            <a:r>
              <a:rPr lang="sv-SE" sz="2500" dirty="0" smtClean="0">
                <a:latin typeface="arial (Body)"/>
              </a:rPr>
              <a:t>As the reacting molecules come close together they must overcome both stearic and electron repulsion forces in order to react.</a:t>
            </a:r>
          </a:p>
        </p:txBody>
      </p:sp>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p:txBody>
          <a:bodyPr/>
          <a:lstStyle/>
          <a:p>
            <a:pPr marL="0" indent="0">
              <a:buNone/>
            </a:pPr>
            <a:r>
              <a:rPr lang="en-US" sz="1800" b="1" dirty="0">
                <a:latin typeface="Arial"/>
                <a:cs typeface="Arial"/>
              </a:rPr>
              <a:t>Concept 2. Potential Energy Surfaces and Energy </a:t>
            </a:r>
            <a:r>
              <a:rPr lang="en-US" sz="1800" b="1" dirty="0" smtClean="0">
                <a:latin typeface="Arial"/>
                <a:cs typeface="Arial"/>
              </a:rPr>
              <a:t>Barriers</a:t>
            </a:r>
          </a:p>
          <a:p>
            <a:pPr marL="0" indent="0">
              <a:buNone/>
            </a:pPr>
            <a:endParaRPr lang="en-US" sz="1800" b="1" dirty="0" smtClean="0">
              <a:latin typeface="Arial"/>
              <a:cs typeface="Arial"/>
            </a:endParaRPr>
          </a:p>
          <a:p>
            <a:pPr marL="0" indent="0">
              <a:buNone/>
            </a:pPr>
            <a:endParaRPr lang="en-US" sz="1800" b="1" dirty="0">
              <a:latin typeface="Arial"/>
              <a:cs typeface="Arial"/>
            </a:endParaRPr>
          </a:p>
          <a:p>
            <a:pPr marL="0" indent="0">
              <a:buNone/>
            </a:pPr>
            <a:r>
              <a:rPr lang="en-US" sz="1800" dirty="0" smtClean="0">
                <a:latin typeface="Arial"/>
                <a:cs typeface="Arial"/>
              </a:rPr>
              <a:t>As two molecules, say AB and C, approach each other, the potential energy of the system (AB, C) increases owing repulsion of the molecules. The </a:t>
            </a:r>
            <a:r>
              <a:rPr lang="en-US" sz="1800" i="1" dirty="0" smtClean="0">
                <a:latin typeface="Arial"/>
                <a:cs typeface="Arial"/>
              </a:rPr>
              <a:t>reaction coordinate </a:t>
            </a:r>
            <a:r>
              <a:rPr lang="en-US" sz="1800" dirty="0" smtClean="0">
                <a:latin typeface="Arial"/>
                <a:cs typeface="Arial"/>
              </a:rPr>
              <a:t>is a measure of progress of the reaction as we go form AB and C to A and BC as shown in Figure 3-2 below.</a:t>
            </a:r>
          </a:p>
        </p:txBody>
      </p:sp>
      <p:pic>
        <p:nvPicPr>
          <p:cNvPr id="6" name="Picture 5" descr="Screen Shot 2016-08-18 at 3.54.08 PM.png"/>
          <p:cNvPicPr>
            <a:picLocks noChangeAspect="1"/>
          </p:cNvPicPr>
          <p:nvPr/>
        </p:nvPicPr>
        <p:blipFill rotWithShape="1">
          <a:blip r:embed="rId3">
            <a:extLst>
              <a:ext uri="{28A0092B-C50C-407E-A947-70E740481C1C}">
                <a14:useLocalDpi xmlns:a14="http://schemas.microsoft.com/office/drawing/2010/main" val="0"/>
              </a:ext>
            </a:extLst>
          </a:blip>
          <a:srcRect l="926" t="39913" r="1"/>
          <a:stretch/>
        </p:blipFill>
        <p:spPr>
          <a:xfrm>
            <a:off x="1370930" y="3767680"/>
            <a:ext cx="6706174" cy="2743200"/>
          </a:xfrm>
          <a:prstGeom prst="rect">
            <a:avLst/>
          </a:prstGeom>
        </p:spPr>
      </p:pic>
      <p:graphicFrame>
        <p:nvGraphicFramePr>
          <p:cNvPr id="10" name="Object 9"/>
          <p:cNvGraphicFramePr>
            <a:graphicFrameLocks noChangeAspect="1"/>
          </p:cNvGraphicFramePr>
          <p:nvPr>
            <p:extLst/>
          </p:nvPr>
        </p:nvGraphicFramePr>
        <p:xfrm>
          <a:off x="2641601" y="1947870"/>
          <a:ext cx="3445933" cy="437902"/>
        </p:xfrm>
        <a:graphic>
          <a:graphicData uri="http://schemas.openxmlformats.org/presentationml/2006/ole">
            <mc:AlternateContent xmlns:mc="http://schemas.openxmlformats.org/markup-compatibility/2006">
              <mc:Choice xmlns:v="urn:schemas-microsoft-com:vml" Requires="v">
                <p:oleObj spid="_x0000_s359426" name="Equation" r:id="rId4" imgW="2108200" imgH="266700" progId="Equation.3">
                  <p:embed/>
                </p:oleObj>
              </mc:Choice>
              <mc:Fallback>
                <p:oleObj name="Equation" r:id="rId4" imgW="2108200" imgH="266700" progId="Equation.3">
                  <p:embed/>
                  <p:pic>
                    <p:nvPicPr>
                      <p:cNvPr id="0" name=""/>
                      <p:cNvPicPr/>
                      <p:nvPr/>
                    </p:nvPicPr>
                    <p:blipFill>
                      <a:blip r:embed="rId5"/>
                      <a:stretch>
                        <a:fillRect/>
                      </a:stretch>
                    </p:blipFill>
                    <p:spPr>
                      <a:xfrm>
                        <a:off x="2641601" y="1947870"/>
                        <a:ext cx="3445933" cy="437902"/>
                      </a:xfrm>
                      <a:prstGeom prst="rect">
                        <a:avLst/>
                      </a:prstGeom>
                    </p:spPr>
                  </p:pic>
                </p:oleObj>
              </mc:Fallback>
            </mc:AlternateContent>
          </a:graphicData>
        </a:graphic>
      </p:graphicFrame>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23</a:t>
            </a:fld>
            <a:endParaRPr lang="sv-SE"/>
          </a:p>
        </p:txBody>
      </p:sp>
    </p:spTree>
    <p:extLst>
      <p:ext uri="{BB962C8B-B14F-4D97-AF65-F5344CB8AC3E}">
        <p14:creationId xmlns:p14="http://schemas.microsoft.com/office/powerpoint/2010/main" val="64686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p:txBody>
          <a:bodyPr/>
          <a:lstStyle/>
          <a:p>
            <a:pPr marL="0" indent="0">
              <a:buNone/>
            </a:pPr>
            <a:r>
              <a:rPr lang="en-US" sz="1800" b="1" dirty="0">
                <a:latin typeface="Arial"/>
                <a:cs typeface="Arial"/>
              </a:rPr>
              <a:t>Concept 2. Potential Energy Surfaces and Energy </a:t>
            </a:r>
            <a:r>
              <a:rPr lang="en-US" sz="1800" b="1" dirty="0" smtClean="0">
                <a:latin typeface="Arial"/>
                <a:cs typeface="Arial"/>
              </a:rPr>
              <a:t>Barriers</a:t>
            </a:r>
          </a:p>
          <a:p>
            <a:pPr marL="0" indent="0">
              <a:buNone/>
            </a:pPr>
            <a:r>
              <a:rPr lang="en-US" sz="1800" dirty="0" smtClean="0">
                <a:latin typeface="Arial"/>
                <a:cs typeface="Arial"/>
              </a:rPr>
              <a:t>The figure below shows a 3-</a:t>
            </a:r>
            <a:r>
              <a:rPr lang="en-US" sz="1800" dirty="0">
                <a:latin typeface="Arial"/>
                <a:cs typeface="Arial"/>
              </a:rPr>
              <a:t>dimensional </a:t>
            </a:r>
            <a:r>
              <a:rPr lang="en-US" sz="1800" dirty="0" smtClean="0">
                <a:latin typeface="Arial"/>
                <a:cs typeface="Arial"/>
              </a:rPr>
              <a:t>energy surface and barrier over which the reaction must pass </a:t>
            </a:r>
          </a:p>
        </p:txBody>
      </p:sp>
      <p:pic>
        <p:nvPicPr>
          <p:cNvPr id="5" name="Picture 4" descr="Screen Shot 2016-08-17 at 3.1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34" y="2518427"/>
            <a:ext cx="5587936" cy="3886200"/>
          </a:xfrm>
          <a:prstGeom prst="rect">
            <a:avLst/>
          </a:prstGeom>
        </p:spPr>
      </p:pic>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9"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24</a:t>
            </a:fld>
            <a:endParaRPr lang="sv-SE"/>
          </a:p>
        </p:txBody>
      </p:sp>
    </p:spTree>
    <p:extLst>
      <p:ext uri="{BB962C8B-B14F-4D97-AF65-F5344CB8AC3E}">
        <p14:creationId xmlns:p14="http://schemas.microsoft.com/office/powerpoint/2010/main" val="157337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C74082-BA38-9943-A524-CD5DABEC68FA}" type="slidenum">
              <a:rPr lang="sv-SE" smtClean="0"/>
              <a:pPr/>
              <a:t>25</a:t>
            </a:fld>
            <a:endParaRPr lang="sv-SE"/>
          </a:p>
        </p:txBody>
      </p:sp>
      <p:pic>
        <p:nvPicPr>
          <p:cNvPr id="322562" name="Picture 2" descr="C:\Users\Shih\Desktop\CRE 4th ed.pdf - Adobe Reader_2.jpg"/>
          <p:cNvPicPr>
            <a:picLocks noChangeAspect="1" noChangeArrowheads="1"/>
          </p:cNvPicPr>
          <p:nvPr/>
        </p:nvPicPr>
        <p:blipFill>
          <a:blip r:embed="rId2"/>
          <a:srcRect/>
          <a:stretch>
            <a:fillRect/>
          </a:stretch>
        </p:blipFill>
        <p:spPr bwMode="auto">
          <a:xfrm>
            <a:off x="991045" y="1582247"/>
            <a:ext cx="7560289" cy="5029200"/>
          </a:xfrm>
          <a:prstGeom prst="rect">
            <a:avLst/>
          </a:prstGeom>
          <a:noFill/>
        </p:spPr>
      </p:pic>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6" name="Title 1"/>
          <p:cNvSpPr>
            <a:spLocks noGrp="1"/>
          </p:cNvSpPr>
          <p:nvPr>
            <p:ph type="title"/>
          </p:nvPr>
        </p:nvSpPr>
        <p:spPr>
          <a:xfrm>
            <a:off x="914400" y="274638"/>
            <a:ext cx="7772400" cy="1143000"/>
          </a:xfrm>
        </p:spPr>
        <p:txBody>
          <a:bodyPr/>
          <a:lstStyle/>
          <a:p>
            <a:r>
              <a:rPr lang="en-US" b="1" dirty="0"/>
              <a:t>Activation Energy </a:t>
            </a:r>
          </a:p>
        </p:txBody>
      </p:sp>
      <p:sp>
        <p:nvSpPr>
          <p:cNvPr id="9" name="Content Placeholder 6"/>
          <p:cNvSpPr>
            <a:spLocks noGrp="1"/>
          </p:cNvSpPr>
          <p:nvPr>
            <p:ph sz="quarter" idx="1"/>
          </p:nvPr>
        </p:nvSpPr>
        <p:spPr>
          <a:xfrm>
            <a:off x="914400" y="1447800"/>
            <a:ext cx="7772400" cy="4572000"/>
          </a:xfrm>
        </p:spPr>
        <p:txBody>
          <a:bodyPr/>
          <a:lstStyle/>
          <a:p>
            <a:pPr marL="0" indent="0">
              <a:buNone/>
            </a:pPr>
            <a:r>
              <a:rPr lang="en-US" sz="1800" b="1" dirty="0">
                <a:latin typeface="Arial"/>
                <a:cs typeface="Arial"/>
              </a:rPr>
              <a:t>Concept 2. Potential Energy Surfaces and Energy </a:t>
            </a:r>
            <a:r>
              <a:rPr lang="en-US" sz="1800" b="1" dirty="0" smtClean="0">
                <a:latin typeface="Arial"/>
                <a:cs typeface="Arial"/>
              </a:rPr>
              <a:t>Barriers</a:t>
            </a:r>
          </a:p>
        </p:txBody>
      </p:sp>
    </p:spTree>
    <p:extLst>
      <p:ext uri="{BB962C8B-B14F-4D97-AF65-F5344CB8AC3E}">
        <p14:creationId xmlns:p14="http://schemas.microsoft.com/office/powerpoint/2010/main" val="2596752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a:xfrm>
            <a:off x="914400" y="1447800"/>
            <a:ext cx="7772400" cy="5219700"/>
          </a:xfrm>
        </p:spPr>
        <p:txBody>
          <a:bodyPr>
            <a:normAutofit fontScale="92500" lnSpcReduction="20000"/>
          </a:bodyPr>
          <a:lstStyle/>
          <a:p>
            <a:pPr marL="1262063" indent="-1262063">
              <a:buNone/>
            </a:pPr>
            <a:r>
              <a:rPr lang="en-US" sz="1800" b="1" dirty="0">
                <a:latin typeface="Arial"/>
                <a:cs typeface="Arial"/>
              </a:rPr>
              <a:t>Concept 3. Fraction of Molecular Collisions That Have </a:t>
            </a:r>
            <a:r>
              <a:rPr lang="en-US" sz="1800" b="1" dirty="0" smtClean="0">
                <a:latin typeface="Arial"/>
                <a:cs typeface="Arial"/>
              </a:rPr>
              <a:t>Sufficient Energy </a:t>
            </a:r>
            <a:r>
              <a:rPr lang="en-US" sz="1800" b="1" dirty="0">
                <a:latin typeface="Arial"/>
                <a:cs typeface="Arial"/>
              </a:rPr>
              <a:t>to </a:t>
            </a:r>
            <a:r>
              <a:rPr lang="en-US" sz="1800" b="1" dirty="0" smtClean="0">
                <a:latin typeface="Arial"/>
                <a:cs typeface="Arial"/>
              </a:rPr>
              <a:t>React</a:t>
            </a:r>
            <a:endParaRPr lang="en-US" sz="1800" b="1" dirty="0">
              <a:latin typeface="Arial"/>
              <a:cs typeface="Arial"/>
            </a:endParaRPr>
          </a:p>
          <a:p>
            <a:pPr marL="0" indent="0">
              <a:buNone/>
            </a:pPr>
            <a:r>
              <a:rPr lang="en-US" sz="1800" dirty="0" smtClean="0">
                <a:latin typeface="Arial"/>
                <a:cs typeface="Arial"/>
              </a:rPr>
              <a:t>The kinetic energy of the molecule must be transferred to potential energy to distort bonds and overcome steric forces in order for the reacting molecules to pass over the energy barrier.</a:t>
            </a:r>
          </a:p>
          <a:p>
            <a:pPr marL="0" indent="0">
              <a:buNone/>
            </a:pPr>
            <a:r>
              <a:rPr lang="en-US" sz="1800" dirty="0" smtClean="0">
                <a:latin typeface="Arial"/>
                <a:cs typeface="Arial"/>
              </a:rPr>
              <a:t>The distribution of velocities of the reacting molecules relative to one another is given by the Boltzmann distribution</a:t>
            </a:r>
            <a:endParaRPr lang="en-US" sz="1800" dirty="0">
              <a:latin typeface="Arial"/>
              <a:cs typeface="Arial"/>
            </a:endParaRPr>
          </a:p>
          <a:p>
            <a:pPr marL="0" indent="0" algn="r">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lgn="r">
              <a:buNone/>
            </a:pPr>
            <a:endParaRPr lang="en-US" sz="1800" dirty="0">
              <a:latin typeface="Arial"/>
              <a:cs typeface="Arial"/>
            </a:endParaRPr>
          </a:p>
          <a:p>
            <a:pPr marL="0" indent="0">
              <a:buNone/>
            </a:pPr>
            <a:r>
              <a:rPr lang="en-US" sz="1800" dirty="0" smtClean="0">
                <a:latin typeface="Arial"/>
                <a:cs typeface="Arial"/>
              </a:rPr>
              <a:t>Where</a:t>
            </a:r>
            <a:endParaRPr lang="en-US" sz="1800" dirty="0">
              <a:latin typeface="Arial"/>
              <a:cs typeface="Arial"/>
            </a:endParaRPr>
          </a:p>
          <a:p>
            <a:pPr marL="0" indent="0">
              <a:buNone/>
            </a:pPr>
            <a:r>
              <a:rPr lang="en-US" sz="1800" dirty="0" smtClean="0">
                <a:latin typeface="Arial"/>
                <a:cs typeface="Arial"/>
              </a:rPr>
              <a:t>	</a:t>
            </a:r>
            <a:r>
              <a:rPr lang="en-US" sz="1800" i="1" dirty="0" err="1" smtClean="0">
                <a:latin typeface="Arial"/>
                <a:cs typeface="Arial"/>
              </a:rPr>
              <a:t>k</a:t>
            </a:r>
            <a:r>
              <a:rPr lang="en-US" sz="1800" baseline="-25000" dirty="0" err="1" smtClean="0">
                <a:latin typeface="Arial"/>
                <a:cs typeface="Arial"/>
              </a:rPr>
              <a:t>B</a:t>
            </a:r>
            <a:r>
              <a:rPr lang="en-US" sz="1800" dirty="0" smtClean="0">
                <a:latin typeface="Arial"/>
                <a:cs typeface="Arial"/>
              </a:rPr>
              <a:t> = Boltzmann’s constant = 3.29 x 10</a:t>
            </a:r>
            <a:r>
              <a:rPr lang="en-US" sz="1800" baseline="30000" dirty="0" smtClean="0">
                <a:latin typeface="Arial"/>
                <a:cs typeface="Arial"/>
              </a:rPr>
              <a:t>–24</a:t>
            </a:r>
            <a:r>
              <a:rPr lang="en-US" sz="1800" dirty="0" smtClean="0">
                <a:latin typeface="Arial"/>
                <a:cs typeface="Arial"/>
              </a:rPr>
              <a:t> </a:t>
            </a:r>
            <a:r>
              <a:rPr lang="en-US" sz="1800" dirty="0" err="1" smtClean="0">
                <a:latin typeface="Arial"/>
                <a:cs typeface="Arial"/>
              </a:rPr>
              <a:t>cal</a:t>
            </a:r>
            <a:r>
              <a:rPr lang="en-US" sz="1800" dirty="0" smtClean="0">
                <a:latin typeface="Arial"/>
                <a:cs typeface="Arial"/>
              </a:rPr>
              <a:t>/molecule/K</a:t>
            </a:r>
          </a:p>
          <a:p>
            <a:pPr marL="0" indent="0">
              <a:buNone/>
            </a:pPr>
            <a:r>
              <a:rPr lang="en-US" sz="1800" dirty="0">
                <a:latin typeface="Arial"/>
                <a:cs typeface="Arial"/>
              </a:rPr>
              <a:t>	</a:t>
            </a:r>
            <a:r>
              <a:rPr lang="en-US" sz="1800" i="1" dirty="0" smtClean="0">
                <a:latin typeface="Arial"/>
                <a:cs typeface="Arial"/>
              </a:rPr>
              <a:t>m</a:t>
            </a:r>
            <a:r>
              <a:rPr lang="en-US" sz="1800" dirty="0" smtClean="0">
                <a:latin typeface="Arial"/>
                <a:cs typeface="Arial"/>
              </a:rPr>
              <a:t> = Reduced mass, </a:t>
            </a:r>
            <a:r>
              <a:rPr lang="en-US" sz="1800" i="1" dirty="0" smtClean="0">
                <a:latin typeface="Arial"/>
                <a:cs typeface="Arial"/>
              </a:rPr>
              <a:t>g</a:t>
            </a:r>
          </a:p>
          <a:p>
            <a:pPr marL="0" indent="0">
              <a:buNone/>
            </a:pPr>
            <a:r>
              <a:rPr lang="en-US" sz="1800" dirty="0">
                <a:latin typeface="Arial"/>
                <a:cs typeface="Arial"/>
              </a:rPr>
              <a:t>	</a:t>
            </a:r>
            <a:r>
              <a:rPr lang="en-US" sz="1800" i="1" dirty="0" smtClean="0">
                <a:latin typeface="Arial"/>
                <a:cs typeface="Arial"/>
              </a:rPr>
              <a:t>U</a:t>
            </a:r>
            <a:r>
              <a:rPr lang="en-US" sz="1800" dirty="0" smtClean="0">
                <a:latin typeface="Arial"/>
                <a:cs typeface="Arial"/>
              </a:rPr>
              <a:t> = Relative velocity, </a:t>
            </a:r>
            <a:r>
              <a:rPr lang="en-US" sz="1800" i="1" dirty="0" smtClean="0">
                <a:latin typeface="Arial"/>
                <a:cs typeface="Arial"/>
              </a:rPr>
              <a:t>m/s</a:t>
            </a:r>
          </a:p>
          <a:p>
            <a:pPr marL="0" indent="0">
              <a:buNone/>
            </a:pPr>
            <a:r>
              <a:rPr lang="en-US" sz="1800" dirty="0">
                <a:latin typeface="Arial"/>
                <a:cs typeface="Arial"/>
              </a:rPr>
              <a:t>	</a:t>
            </a:r>
            <a:r>
              <a:rPr lang="en-US" sz="1800" i="1" dirty="0" smtClean="0">
                <a:latin typeface="Arial"/>
                <a:cs typeface="Arial"/>
              </a:rPr>
              <a:t>T</a:t>
            </a:r>
            <a:r>
              <a:rPr lang="en-US" sz="1800" dirty="0" smtClean="0">
                <a:latin typeface="Arial"/>
                <a:cs typeface="Arial"/>
              </a:rPr>
              <a:t> = Absolute Temperature, K</a:t>
            </a:r>
          </a:p>
          <a:p>
            <a:pPr marL="0" indent="0">
              <a:buNone/>
            </a:pPr>
            <a:r>
              <a:rPr lang="en-US" sz="1800" dirty="0">
                <a:latin typeface="Arial"/>
                <a:cs typeface="Arial"/>
              </a:rPr>
              <a:t>	</a:t>
            </a:r>
            <a:r>
              <a:rPr lang="en-US" sz="1800" i="1" dirty="0" smtClean="0">
                <a:latin typeface="Arial"/>
                <a:cs typeface="Arial"/>
              </a:rPr>
              <a:t>e</a:t>
            </a:r>
            <a:r>
              <a:rPr lang="en-US" sz="1800" dirty="0" smtClean="0">
                <a:latin typeface="Arial"/>
                <a:cs typeface="Arial"/>
              </a:rPr>
              <a:t> = Energy = </a:t>
            </a:r>
            <a:r>
              <a:rPr lang="en-US" sz="1800" i="1" dirty="0" smtClean="0">
                <a:latin typeface="Arial"/>
                <a:cs typeface="Arial"/>
              </a:rPr>
              <a:t>mU</a:t>
            </a:r>
            <a:r>
              <a:rPr lang="en-US" sz="1800" baseline="30000" dirty="0" smtClean="0">
                <a:latin typeface="Arial"/>
                <a:cs typeface="Arial"/>
              </a:rPr>
              <a:t>2,</a:t>
            </a:r>
            <a:r>
              <a:rPr lang="en-US" sz="1800" dirty="0" smtClean="0">
                <a:latin typeface="Arial"/>
                <a:cs typeface="Arial"/>
              </a:rPr>
              <a:t> kcal/molecule</a:t>
            </a:r>
            <a:endParaRPr lang="en-US" sz="1800" baseline="30000" dirty="0" smtClean="0">
              <a:latin typeface="Arial"/>
              <a:cs typeface="Arial"/>
            </a:endParaRPr>
          </a:p>
          <a:p>
            <a:pPr marL="0" indent="0">
              <a:buNone/>
            </a:pPr>
            <a:r>
              <a:rPr lang="en-US" sz="1800" dirty="0">
                <a:latin typeface="Arial"/>
                <a:cs typeface="Arial"/>
              </a:rPr>
              <a:t>	</a:t>
            </a:r>
            <a:r>
              <a:rPr lang="en-US" sz="1800" i="1" dirty="0" smtClean="0">
                <a:latin typeface="Arial"/>
                <a:cs typeface="Arial"/>
              </a:rPr>
              <a:t>E</a:t>
            </a:r>
            <a:r>
              <a:rPr lang="en-US" sz="1800" dirty="0" smtClean="0">
                <a:latin typeface="Arial"/>
                <a:cs typeface="Arial"/>
              </a:rPr>
              <a:t> = Kinetic energy, kcal/</a:t>
            </a:r>
            <a:r>
              <a:rPr lang="en-US" sz="1800" dirty="0" err="1" smtClean="0">
                <a:latin typeface="Arial"/>
                <a:cs typeface="Arial"/>
              </a:rPr>
              <a:t>mol</a:t>
            </a:r>
            <a:endParaRPr lang="en-US" sz="1800" dirty="0" smtClean="0">
              <a:latin typeface="Arial"/>
              <a:cs typeface="Arial"/>
            </a:endParaRPr>
          </a:p>
          <a:p>
            <a:pPr marL="0" indent="0">
              <a:buNone/>
            </a:pPr>
            <a:r>
              <a:rPr lang="en-US" sz="1800" dirty="0">
                <a:latin typeface="Arial"/>
                <a:cs typeface="Arial"/>
              </a:rPr>
              <a:t>	</a:t>
            </a:r>
            <a:r>
              <a:rPr lang="en-US" sz="1800" i="1" dirty="0" smtClean="0">
                <a:latin typeface="Arial"/>
                <a:cs typeface="Arial"/>
              </a:rPr>
              <a:t>f</a:t>
            </a:r>
            <a:r>
              <a:rPr lang="en-US" sz="1800" dirty="0" smtClean="0">
                <a:latin typeface="Arial"/>
                <a:cs typeface="Arial"/>
              </a:rPr>
              <a:t>(</a:t>
            </a:r>
            <a:r>
              <a:rPr lang="en-US" sz="1800" i="1" dirty="0" smtClean="0">
                <a:latin typeface="Arial"/>
                <a:cs typeface="Arial"/>
              </a:rPr>
              <a:t>U,T</a:t>
            </a:r>
            <a:r>
              <a:rPr lang="en-US" sz="1800" dirty="0" smtClean="0">
                <a:latin typeface="Arial"/>
                <a:cs typeface="Arial"/>
              </a:rPr>
              <a:t>) = Fraction of relative velocities between U and U + </a:t>
            </a:r>
            <a:r>
              <a:rPr lang="en-US" sz="1800" dirty="0" err="1" smtClean="0">
                <a:latin typeface="Arial"/>
                <a:cs typeface="Arial"/>
              </a:rPr>
              <a:t>dU</a:t>
            </a:r>
            <a:endParaRPr lang="en-US" sz="1800" dirty="0" smtClean="0">
              <a:latin typeface="Arial"/>
              <a:cs typeface="Arial"/>
            </a:endParaRPr>
          </a:p>
          <a:p>
            <a:pPr marL="0" indent="0">
              <a:buNone/>
            </a:pPr>
            <a:endParaRPr lang="en-US" sz="1800" dirty="0">
              <a:latin typeface="Arial"/>
              <a:cs typeface="Arial"/>
            </a:endParaRPr>
          </a:p>
          <a:p>
            <a:pPr marL="0" indent="0">
              <a:buNone/>
            </a:pPr>
            <a:endParaRPr lang="en-US" sz="1800" dirty="0" smtClean="0">
              <a:latin typeface="Arial"/>
              <a:cs typeface="Arial"/>
            </a:endParaRPr>
          </a:p>
        </p:txBody>
      </p:sp>
      <p:graphicFrame>
        <p:nvGraphicFramePr>
          <p:cNvPr id="9" name="Object 8"/>
          <p:cNvGraphicFramePr>
            <a:graphicFrameLocks noChangeAspect="1"/>
          </p:cNvGraphicFramePr>
          <p:nvPr>
            <p:extLst/>
          </p:nvPr>
        </p:nvGraphicFramePr>
        <p:xfrm>
          <a:off x="2566988" y="3169737"/>
          <a:ext cx="3835400" cy="979488"/>
        </p:xfrm>
        <a:graphic>
          <a:graphicData uri="http://schemas.openxmlformats.org/presentationml/2006/ole">
            <mc:AlternateContent xmlns:mc="http://schemas.openxmlformats.org/markup-compatibility/2006">
              <mc:Choice xmlns:v="urn:schemas-microsoft-com:vml" Requires="v">
                <p:oleObj spid="_x0000_s360450" name="Equation" r:id="rId3" imgW="2387600" imgH="609600" progId="Equation.3">
                  <p:embed/>
                </p:oleObj>
              </mc:Choice>
              <mc:Fallback>
                <p:oleObj name="Equation" r:id="rId3" imgW="2387600" imgH="609600" progId="Equation.3">
                  <p:embed/>
                  <p:pic>
                    <p:nvPicPr>
                      <p:cNvPr id="0" name=""/>
                      <p:cNvPicPr/>
                      <p:nvPr/>
                    </p:nvPicPr>
                    <p:blipFill>
                      <a:blip r:embed="rId4"/>
                      <a:stretch>
                        <a:fillRect/>
                      </a:stretch>
                    </p:blipFill>
                    <p:spPr>
                      <a:xfrm>
                        <a:off x="2566988" y="3169737"/>
                        <a:ext cx="3835400" cy="979488"/>
                      </a:xfrm>
                      <a:prstGeom prst="rect">
                        <a:avLst/>
                      </a:prstGeom>
                    </p:spPr>
                  </p:pic>
                </p:oleObj>
              </mc:Fallback>
            </mc:AlternateContent>
          </a:graphicData>
        </a:graphic>
      </p:graphicFrame>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26</a:t>
            </a:fld>
            <a:endParaRPr lang="sv-SE"/>
          </a:p>
        </p:txBody>
      </p:sp>
    </p:spTree>
    <p:extLst>
      <p:ext uri="{BB962C8B-B14F-4D97-AF65-F5344CB8AC3E}">
        <p14:creationId xmlns:p14="http://schemas.microsoft.com/office/powerpoint/2010/main" val="151775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Activation Energy</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27</a:t>
            </a:fld>
            <a:endParaRPr lang="sv-SE"/>
          </a:p>
        </p:txBody>
      </p:sp>
      <p:graphicFrame>
        <p:nvGraphicFramePr>
          <p:cNvPr id="350210" name="Object 2"/>
          <p:cNvGraphicFramePr>
            <a:graphicFrameLocks noChangeAspect="1"/>
          </p:cNvGraphicFramePr>
          <p:nvPr>
            <p:extLst/>
          </p:nvPr>
        </p:nvGraphicFramePr>
        <p:xfrm>
          <a:off x="1241425" y="3327400"/>
          <a:ext cx="7029450" cy="1270000"/>
        </p:xfrm>
        <a:graphic>
          <a:graphicData uri="http://schemas.openxmlformats.org/presentationml/2006/ole">
            <mc:AlternateContent xmlns:mc="http://schemas.openxmlformats.org/markup-compatibility/2006">
              <mc:Choice xmlns:v="urn:schemas-microsoft-com:vml" Requires="v">
                <p:oleObj spid="_x0000_s361474" name="Equation" r:id="rId3" imgW="2793960" imgH="507960" progId="Equation.DSMT4">
                  <p:embed/>
                </p:oleObj>
              </mc:Choice>
              <mc:Fallback>
                <p:oleObj name="Equation" r:id="rId3" imgW="2793960" imgH="507960" progId="Equation.DSMT4">
                  <p:embed/>
                  <p:pic>
                    <p:nvPicPr>
                      <p:cNvPr id="0" name=""/>
                      <p:cNvPicPr>
                        <a:picLocks noChangeAspect="1" noChangeArrowheads="1"/>
                      </p:cNvPicPr>
                      <p:nvPr/>
                    </p:nvPicPr>
                    <p:blipFill>
                      <a:blip r:embed="rId4"/>
                      <a:srcRect/>
                      <a:stretch>
                        <a:fillRect/>
                      </a:stretch>
                    </p:blipFill>
                    <p:spPr bwMode="auto">
                      <a:xfrm>
                        <a:off x="1241425" y="3327400"/>
                        <a:ext cx="7029450" cy="127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Content Placeholder 6"/>
          <p:cNvSpPr txBox="1">
            <a:spLocks/>
          </p:cNvSpPr>
          <p:nvPr/>
        </p:nvSpPr>
        <p:spPr>
          <a:xfrm>
            <a:off x="914400" y="1447799"/>
            <a:ext cx="7772400" cy="485986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262063" indent="-1262063">
              <a:buFont typeface="Wingdings 2"/>
              <a:buNone/>
            </a:pPr>
            <a:r>
              <a:rPr lang="en-US" sz="1800" b="1" dirty="0" smtClean="0">
                <a:latin typeface="Arial"/>
                <a:cs typeface="Arial"/>
              </a:rPr>
              <a:t>Concept 3. Fraction of Molecular Collisions That Have Sufficient Energy to React</a:t>
            </a:r>
          </a:p>
          <a:p>
            <a:pPr marL="0" indent="0">
              <a:buFont typeface="Wingdings 2"/>
              <a:buNone/>
            </a:pPr>
            <a:r>
              <a:rPr lang="en-US" sz="1800" b="1" dirty="0" smtClean="0">
                <a:solidFill>
                  <a:srgbClr val="008000"/>
                </a:solidFill>
                <a:latin typeface="Arial"/>
                <a:cs typeface="Arial"/>
              </a:rPr>
              <a:t>Distribution of Velocities</a:t>
            </a:r>
          </a:p>
          <a:p>
            <a:pPr marL="0" indent="0">
              <a:buNone/>
            </a:pPr>
            <a:r>
              <a:rPr lang="en-US" sz="1800" dirty="0" smtClean="0">
                <a:latin typeface="arial (Body)"/>
              </a:rPr>
              <a:t>We will use the Maxwell-Boltzmann Distribution of Molecular Velocities. For a species of mass m, the Maxwell distribution of velocities (relative velocities) is:</a:t>
            </a:r>
          </a:p>
          <a:p>
            <a:pPr marL="0" indent="0">
              <a:buNone/>
            </a:pPr>
            <a:endParaRPr lang="en-US" sz="1800" dirty="0" smtClean="0">
              <a:latin typeface="arial (Body)"/>
            </a:endParaRPr>
          </a:p>
          <a:p>
            <a:pPr marL="0" indent="0">
              <a:buNone/>
            </a:pPr>
            <a:endParaRPr lang="en-US" sz="1800" dirty="0" smtClean="0">
              <a:latin typeface="arial (Body)"/>
            </a:endParaRPr>
          </a:p>
          <a:p>
            <a:pPr marL="0" indent="0">
              <a:buNone/>
            </a:pPr>
            <a:endParaRPr lang="en-US" sz="1800" dirty="0" smtClean="0">
              <a:latin typeface="arial (Body)"/>
            </a:endParaRPr>
          </a:p>
          <a:p>
            <a:pPr marL="0" indent="0">
              <a:buNone/>
            </a:pPr>
            <a:endParaRPr lang="en-US" sz="1800" dirty="0" smtClean="0">
              <a:latin typeface="arial (Body)"/>
            </a:endParaRPr>
          </a:p>
          <a:p>
            <a:pPr marL="0" indent="0">
              <a:buNone/>
            </a:pPr>
            <a:r>
              <a:rPr lang="en-US" sz="1800" dirty="0" smtClean="0">
                <a:latin typeface="arial (Body)"/>
              </a:rPr>
              <a:t>f(U,T)</a:t>
            </a:r>
            <a:r>
              <a:rPr lang="en-US" sz="1800" dirty="0" err="1" smtClean="0">
                <a:latin typeface="arial (Body)"/>
              </a:rPr>
              <a:t>dU</a:t>
            </a:r>
            <a:r>
              <a:rPr lang="en-US" sz="1800" dirty="0" smtClean="0">
                <a:latin typeface="arial (Body)"/>
              </a:rPr>
              <a:t> represents the fraction of velocities between U and (</a:t>
            </a:r>
            <a:r>
              <a:rPr lang="en-US" sz="1800" dirty="0" err="1" smtClean="0">
                <a:latin typeface="arial (Body)"/>
              </a:rPr>
              <a:t>U+dU</a:t>
            </a:r>
            <a:r>
              <a:rPr lang="en-US" sz="1800" dirty="0" smtClean="0">
                <a:latin typeface="arial (Body)"/>
              </a:rPr>
              <a:t>).  </a:t>
            </a:r>
          </a:p>
          <a:p>
            <a:pPr marL="0" indent="0">
              <a:buFont typeface="Wingdings 2"/>
              <a:buNone/>
            </a:pPr>
            <a:endParaRPr lang="en-US" sz="1800" dirty="0" smtClean="0">
              <a:latin typeface="Arial"/>
              <a:cs typeface="Arial"/>
            </a:endParaRPr>
          </a:p>
          <a:p>
            <a:pPr marL="0" indent="0">
              <a:buFont typeface="Wingdings 2"/>
              <a:buNone/>
            </a:pPr>
            <a:endParaRPr lang="en-US" sz="1800" dirty="0" smtClean="0">
              <a:latin typeface="Arial"/>
              <a:cs typeface="Arial"/>
            </a:endParaRPr>
          </a:p>
        </p:txBody>
      </p:sp>
    </p:spTree>
    <p:extLst>
      <p:ext uri="{BB962C8B-B14F-4D97-AF65-F5344CB8AC3E}">
        <p14:creationId xmlns:p14="http://schemas.microsoft.com/office/powerpoint/2010/main" val="1163343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Activation Energy</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28</a:t>
            </a:fld>
            <a:endParaRPr lang="sv-SE"/>
          </a:p>
        </p:txBody>
      </p:sp>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Content Placeholder 6"/>
          <p:cNvSpPr txBox="1">
            <a:spLocks/>
          </p:cNvSpPr>
          <p:nvPr/>
        </p:nvSpPr>
        <p:spPr>
          <a:xfrm>
            <a:off x="914400" y="1447799"/>
            <a:ext cx="7772400" cy="485986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262063" indent="-1262063">
              <a:buFont typeface="Wingdings 2"/>
              <a:buNone/>
            </a:pPr>
            <a:r>
              <a:rPr lang="en-US" sz="1800" b="1" dirty="0" smtClean="0">
                <a:latin typeface="Arial"/>
                <a:cs typeface="Arial"/>
              </a:rPr>
              <a:t>Concept 3. Fraction of Molecular Collisions That Have Sufficient Energy to React</a:t>
            </a:r>
          </a:p>
          <a:p>
            <a:pPr marL="0" indent="0">
              <a:buFont typeface="Wingdings 2"/>
              <a:buNone/>
            </a:pPr>
            <a:r>
              <a:rPr lang="en-US" sz="1800" b="1" dirty="0" smtClean="0">
                <a:solidFill>
                  <a:srgbClr val="008000"/>
                </a:solidFill>
                <a:latin typeface="Arial"/>
                <a:cs typeface="Arial"/>
              </a:rPr>
              <a:t>Distribution of Velocities</a:t>
            </a:r>
          </a:p>
          <a:p>
            <a:pPr>
              <a:buNone/>
            </a:pPr>
            <a:r>
              <a:rPr lang="en-US" sz="1800" dirty="0" smtClean="0">
                <a:latin typeface="arial (Body)"/>
              </a:rPr>
              <a:t>A plot of the distribution function, </a:t>
            </a:r>
            <a:r>
              <a:rPr lang="en-US" sz="1800" i="1" dirty="0" smtClean="0">
                <a:latin typeface="arial (Body)"/>
              </a:rPr>
              <a:t>f</a:t>
            </a:r>
            <a:r>
              <a:rPr lang="en-US" sz="1800" dirty="0" smtClean="0">
                <a:latin typeface="arial (Body)"/>
              </a:rPr>
              <a:t>(U,T), is shown as a function of U:</a:t>
            </a:r>
            <a:endParaRPr lang="en-US" sz="1800" dirty="0">
              <a:latin typeface="arial (Body)"/>
            </a:endParaRPr>
          </a:p>
        </p:txBody>
      </p:sp>
      <p:grpSp>
        <p:nvGrpSpPr>
          <p:cNvPr id="7" name="Group 6"/>
          <p:cNvGrpSpPr/>
          <p:nvPr/>
        </p:nvGrpSpPr>
        <p:grpSpPr>
          <a:xfrm>
            <a:off x="1091148" y="2675826"/>
            <a:ext cx="7289800" cy="3954615"/>
            <a:chOff x="930275" y="2447217"/>
            <a:chExt cx="7289800" cy="3954615"/>
          </a:xfrm>
        </p:grpSpPr>
        <p:grpSp>
          <p:nvGrpSpPr>
            <p:cNvPr id="9" name="Grupp 19"/>
            <p:cNvGrpSpPr/>
            <p:nvPr/>
          </p:nvGrpSpPr>
          <p:grpSpPr>
            <a:xfrm>
              <a:off x="930275" y="2447217"/>
              <a:ext cx="7289800" cy="3954615"/>
              <a:chOff x="-604059" y="2732110"/>
              <a:chExt cx="7289800" cy="3954615"/>
            </a:xfrm>
          </p:grpSpPr>
          <p:sp>
            <p:nvSpPr>
              <p:cNvPr id="11" name="Rektangel 11"/>
              <p:cNvSpPr/>
              <p:nvPr/>
            </p:nvSpPr>
            <p:spPr>
              <a:xfrm>
                <a:off x="-604059" y="6317393"/>
                <a:ext cx="7289800" cy="369332"/>
              </a:xfrm>
              <a:prstGeom prst="rect">
                <a:avLst/>
              </a:prstGeom>
            </p:spPr>
            <p:txBody>
              <a:bodyPr wrap="square">
                <a:spAutoFit/>
              </a:bodyPr>
              <a:lstStyle/>
              <a:p>
                <a:pPr algn="ctr">
                  <a:buNone/>
                </a:pPr>
                <a:r>
                  <a:rPr lang="sv-SE" dirty="0" smtClean="0">
                    <a:latin typeface="arial (Body)"/>
                  </a:rPr>
                  <a:t>Maxwell-Boltzmann Distribution of velocities.</a:t>
                </a:r>
                <a:endParaRPr lang="sv-SE" dirty="0">
                  <a:latin typeface="arial (Body)"/>
                </a:endParaRPr>
              </a:p>
            </p:txBody>
          </p:sp>
          <p:grpSp>
            <p:nvGrpSpPr>
              <p:cNvPr id="12" name="Grupp 27"/>
              <p:cNvGrpSpPr/>
              <p:nvPr/>
            </p:nvGrpSpPr>
            <p:grpSpPr>
              <a:xfrm>
                <a:off x="1029838" y="2732110"/>
                <a:ext cx="4067093" cy="3287690"/>
                <a:chOff x="914400" y="4125180"/>
                <a:chExt cx="2836022" cy="2292537"/>
              </a:xfrm>
            </p:grpSpPr>
            <p:grpSp>
              <p:nvGrpSpPr>
                <p:cNvPr id="13" name="Grupp 26"/>
                <p:cNvGrpSpPr/>
                <p:nvPr/>
              </p:nvGrpSpPr>
              <p:grpSpPr>
                <a:xfrm>
                  <a:off x="914400" y="4307264"/>
                  <a:ext cx="2048622" cy="2110453"/>
                  <a:chOff x="914400" y="4307264"/>
                  <a:chExt cx="892552" cy="919491"/>
                </a:xfrm>
              </p:grpSpPr>
              <p:cxnSp>
                <p:nvCxnSpPr>
                  <p:cNvPr id="17" name="Rak 17"/>
                  <p:cNvCxnSpPr/>
                  <p:nvPr/>
                </p:nvCxnSpPr>
                <p:spPr>
                  <a:xfrm rot="16200000" flipH="1">
                    <a:off x="468918" y="4752746"/>
                    <a:ext cx="89255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Rak 18"/>
                  <p:cNvCxnSpPr/>
                  <p:nvPr/>
                </p:nvCxnSpPr>
                <p:spPr>
                  <a:xfrm rot="10800000" flipH="1">
                    <a:off x="914400" y="5197434"/>
                    <a:ext cx="8925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Frihandsfigur 21"/>
                  <p:cNvSpPr/>
                  <p:nvPr/>
                </p:nvSpPr>
                <p:spPr>
                  <a:xfrm>
                    <a:off x="965200" y="4357512"/>
                    <a:ext cx="355600" cy="850900"/>
                  </a:xfrm>
                  <a:custGeom>
                    <a:avLst/>
                    <a:gdLst>
                      <a:gd name="connsiteX0" fmla="*/ 0 w 355600"/>
                      <a:gd name="connsiteY0" fmla="*/ 832555 h 850900"/>
                      <a:gd name="connsiteX1" fmla="*/ 101600 w 355600"/>
                      <a:gd name="connsiteY1" fmla="*/ 19755 h 850900"/>
                      <a:gd name="connsiteX2" fmla="*/ 169333 w 355600"/>
                      <a:gd name="connsiteY2" fmla="*/ 714022 h 850900"/>
                      <a:gd name="connsiteX3" fmla="*/ 355600 w 355600"/>
                      <a:gd name="connsiteY3" fmla="*/ 841022 h 850900"/>
                      <a:gd name="connsiteX4" fmla="*/ 355600 w 355600"/>
                      <a:gd name="connsiteY4" fmla="*/ 841022 h 8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 h="850900">
                        <a:moveTo>
                          <a:pt x="0" y="832555"/>
                        </a:moveTo>
                        <a:cubicBezTo>
                          <a:pt x="36689" y="436033"/>
                          <a:pt x="73378" y="39511"/>
                          <a:pt x="101600" y="19755"/>
                        </a:cubicBezTo>
                        <a:cubicBezTo>
                          <a:pt x="129822" y="0"/>
                          <a:pt x="127000" y="577144"/>
                          <a:pt x="169333" y="714022"/>
                        </a:cubicBezTo>
                        <a:cubicBezTo>
                          <a:pt x="211666" y="850900"/>
                          <a:pt x="355600" y="841022"/>
                          <a:pt x="355600" y="841022"/>
                        </a:cubicBezTo>
                        <a:lnTo>
                          <a:pt x="355600" y="841022"/>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p>
                </p:txBody>
              </p:sp>
              <p:sp>
                <p:nvSpPr>
                  <p:cNvPr id="20" name="Frihandsfigur 22"/>
                  <p:cNvSpPr/>
                  <p:nvPr/>
                </p:nvSpPr>
                <p:spPr>
                  <a:xfrm>
                    <a:off x="1143000" y="4552244"/>
                    <a:ext cx="517878" cy="674511"/>
                  </a:xfrm>
                  <a:custGeom>
                    <a:avLst/>
                    <a:gdLst>
                      <a:gd name="connsiteX0" fmla="*/ 0 w 517878"/>
                      <a:gd name="connsiteY0" fmla="*/ 637823 h 674511"/>
                      <a:gd name="connsiteX1" fmla="*/ 270933 w 517878"/>
                      <a:gd name="connsiteY1" fmla="*/ 11289 h 674511"/>
                      <a:gd name="connsiteX2" fmla="*/ 397933 w 517878"/>
                      <a:gd name="connsiteY2" fmla="*/ 570089 h 674511"/>
                      <a:gd name="connsiteX3" fmla="*/ 499533 w 517878"/>
                      <a:gd name="connsiteY3" fmla="*/ 637823 h 674511"/>
                      <a:gd name="connsiteX4" fmla="*/ 508000 w 517878"/>
                      <a:gd name="connsiteY4" fmla="*/ 646289 h 67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78" h="674511">
                        <a:moveTo>
                          <a:pt x="0" y="637823"/>
                        </a:moveTo>
                        <a:cubicBezTo>
                          <a:pt x="102305" y="330200"/>
                          <a:pt x="204611" y="22578"/>
                          <a:pt x="270933" y="11289"/>
                        </a:cubicBezTo>
                        <a:cubicBezTo>
                          <a:pt x="337255" y="0"/>
                          <a:pt x="359833" y="465667"/>
                          <a:pt x="397933" y="570089"/>
                        </a:cubicBezTo>
                        <a:cubicBezTo>
                          <a:pt x="436033" y="674511"/>
                          <a:pt x="481188" y="625123"/>
                          <a:pt x="499533" y="637823"/>
                        </a:cubicBezTo>
                        <a:cubicBezTo>
                          <a:pt x="517878" y="650523"/>
                          <a:pt x="508000" y="646289"/>
                          <a:pt x="508000" y="646289"/>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p>
                </p:txBody>
              </p:sp>
            </p:grpSp>
            <p:sp>
              <p:nvSpPr>
                <p:cNvPr id="14" name="textruta 23"/>
                <p:cNvSpPr txBox="1"/>
                <p:nvPr/>
              </p:nvSpPr>
              <p:spPr>
                <a:xfrm>
                  <a:off x="2963022" y="4500220"/>
                  <a:ext cx="787400" cy="343385"/>
                </a:xfrm>
                <a:prstGeom prst="rect">
                  <a:avLst/>
                </a:prstGeom>
                <a:noFill/>
              </p:spPr>
              <p:txBody>
                <a:bodyPr wrap="square" rtlCol="0">
                  <a:spAutoFit/>
                </a:bodyPr>
                <a:lstStyle/>
                <a:p>
                  <a:r>
                    <a:rPr lang="sv-SE" sz="2600" dirty="0" smtClean="0">
                      <a:latin typeface="arial (Body)"/>
                    </a:rPr>
                    <a:t>T</a:t>
                  </a:r>
                  <a:r>
                    <a:rPr lang="sv-SE" sz="2600" baseline="-25000" dirty="0" smtClean="0">
                      <a:latin typeface="arial (Body)"/>
                    </a:rPr>
                    <a:t>2</a:t>
                  </a:r>
                  <a:r>
                    <a:rPr lang="sv-SE" sz="2600" dirty="0" smtClean="0">
                      <a:latin typeface="arial (Body)"/>
                    </a:rPr>
                    <a:t>&gt;T</a:t>
                  </a:r>
                  <a:r>
                    <a:rPr lang="sv-SE" sz="2600" baseline="-25000" dirty="0" smtClean="0">
                      <a:latin typeface="arial (Body)"/>
                    </a:rPr>
                    <a:t>1</a:t>
                  </a:r>
                  <a:endParaRPr lang="sv-SE" sz="2600" dirty="0">
                    <a:latin typeface="arial (Body)"/>
                  </a:endParaRPr>
                </a:p>
              </p:txBody>
            </p:sp>
            <p:sp>
              <p:nvSpPr>
                <p:cNvPr id="15" name="Rektangel 24"/>
                <p:cNvSpPr/>
                <p:nvPr/>
              </p:nvSpPr>
              <p:spPr>
                <a:xfrm>
                  <a:off x="1836203" y="4495223"/>
                  <a:ext cx="385104" cy="343385"/>
                </a:xfrm>
                <a:prstGeom prst="rect">
                  <a:avLst/>
                </a:prstGeom>
              </p:spPr>
              <p:txBody>
                <a:bodyPr wrap="square">
                  <a:spAutoFit/>
                </a:bodyPr>
                <a:lstStyle/>
                <a:p>
                  <a:r>
                    <a:rPr lang="sv-SE" sz="2600" dirty="0" smtClean="0">
                      <a:latin typeface="arial (Body)"/>
                    </a:rPr>
                    <a:t>T</a:t>
                  </a:r>
                  <a:r>
                    <a:rPr lang="sv-SE" sz="2600" baseline="-25000" dirty="0" smtClean="0">
                      <a:latin typeface="arial (Body)"/>
                    </a:rPr>
                    <a:t>2</a:t>
                  </a:r>
                  <a:endParaRPr lang="sv-SE" sz="2600" dirty="0">
                    <a:latin typeface="arial (Body)"/>
                  </a:endParaRPr>
                </a:p>
              </p:txBody>
            </p:sp>
            <p:sp>
              <p:nvSpPr>
                <p:cNvPr id="16" name="Rektangel 25"/>
                <p:cNvSpPr/>
                <p:nvPr/>
              </p:nvSpPr>
              <p:spPr>
                <a:xfrm>
                  <a:off x="1185968" y="4125180"/>
                  <a:ext cx="385104" cy="343385"/>
                </a:xfrm>
                <a:prstGeom prst="rect">
                  <a:avLst/>
                </a:prstGeom>
              </p:spPr>
              <p:txBody>
                <a:bodyPr wrap="square">
                  <a:spAutoFit/>
                </a:bodyPr>
                <a:lstStyle/>
                <a:p>
                  <a:r>
                    <a:rPr lang="sv-SE" sz="2600" dirty="0" smtClean="0">
                      <a:latin typeface="arial (Body)"/>
                    </a:rPr>
                    <a:t>T</a:t>
                  </a:r>
                  <a:r>
                    <a:rPr lang="sv-SE" sz="2600" baseline="-25000" dirty="0" smtClean="0">
                      <a:latin typeface="arial (Body)"/>
                    </a:rPr>
                    <a:t>1</a:t>
                  </a:r>
                  <a:endParaRPr lang="sv-SE" sz="2600" dirty="0">
                    <a:latin typeface="arial (Body)"/>
                  </a:endParaRPr>
                </a:p>
              </p:txBody>
            </p:sp>
          </p:grpSp>
        </p:grpSp>
        <p:sp>
          <p:nvSpPr>
            <p:cNvPr id="10" name="Rektangel 24"/>
            <p:cNvSpPr/>
            <p:nvPr/>
          </p:nvSpPr>
          <p:spPr>
            <a:xfrm>
              <a:off x="3886115" y="5710078"/>
              <a:ext cx="552271" cy="492443"/>
            </a:xfrm>
            <a:prstGeom prst="rect">
              <a:avLst/>
            </a:prstGeom>
          </p:spPr>
          <p:txBody>
            <a:bodyPr wrap="square">
              <a:spAutoFit/>
            </a:bodyPr>
            <a:lstStyle/>
            <a:p>
              <a:r>
                <a:rPr lang="sv-SE" sz="2600" dirty="0" smtClean="0">
                  <a:latin typeface="arial (Body)"/>
                </a:rPr>
                <a:t>U</a:t>
              </a:r>
              <a:endParaRPr lang="sv-SE" sz="2600" dirty="0">
                <a:latin typeface="arial (Body)"/>
              </a:endParaRPr>
            </a:p>
          </p:txBody>
        </p:sp>
      </p:grpSp>
      <mc:AlternateContent xmlns:mc="http://schemas.openxmlformats.org/markup-compatibility/2006" xmlns:a14="http://schemas.microsoft.com/office/drawing/2010/main">
        <mc:Choice Requires="a14">
          <p:sp>
            <p:nvSpPr>
              <p:cNvPr id="21" name="Rectangle 20"/>
              <p:cNvSpPr/>
              <p:nvPr/>
            </p:nvSpPr>
            <p:spPr>
              <a:xfrm>
                <a:off x="758381" y="3988489"/>
                <a:ext cx="137287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𝑓</m:t>
                      </m:r>
                      <m:d>
                        <m:dPr>
                          <m:ctrlPr>
                            <a:rPr lang="en-US" sz="2800" i="1">
                              <a:latin typeface="Cambria Math" panose="02040503050406030204" pitchFamily="18" charset="0"/>
                            </a:rPr>
                          </m:ctrlPr>
                        </m:dPr>
                        <m:e>
                          <m:r>
                            <a:rPr lang="en-US" sz="2800" i="1">
                              <a:latin typeface="Cambria Math"/>
                            </a:rPr>
                            <m:t>𝑈</m:t>
                          </m:r>
                          <m:r>
                            <a:rPr lang="en-US" sz="2800">
                              <a:latin typeface="Cambria Math"/>
                            </a:rPr>
                            <m:t>,</m:t>
                          </m:r>
                          <m:r>
                            <a:rPr lang="en-US" sz="2800" i="1">
                              <a:latin typeface="Cambria Math"/>
                            </a:rPr>
                            <m:t>𝑇</m:t>
                          </m:r>
                        </m:e>
                      </m:d>
                    </m:oMath>
                  </m:oMathPara>
                </a14:m>
                <a:endParaRPr lang="en-US" sz="2800" dirty="0">
                  <a:latin typeface="Arial" pitchFamily="34" charset="0"/>
                  <a:cs typeface="Arial"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58381" y="3988489"/>
                <a:ext cx="1372876" cy="52322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0383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Activation Energy</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29</a:t>
            </a:fld>
            <a:endParaRPr lang="sv-SE"/>
          </a:p>
        </p:txBody>
      </p:sp>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8" name="Content Placeholder 6"/>
          <p:cNvSpPr txBox="1">
            <a:spLocks/>
          </p:cNvSpPr>
          <p:nvPr/>
        </p:nvSpPr>
        <p:spPr>
          <a:xfrm>
            <a:off x="914400" y="1447799"/>
            <a:ext cx="7772400" cy="485986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262063" indent="-1262063">
              <a:buFont typeface="Wingdings 2"/>
              <a:buNone/>
            </a:pPr>
            <a:r>
              <a:rPr lang="en-US" sz="1800" b="1" dirty="0" smtClean="0">
                <a:latin typeface="Arial"/>
                <a:cs typeface="Arial"/>
              </a:rPr>
              <a:t>Concept 3. Fraction of Molecular Collisions That Have Sufficient Energy to React</a:t>
            </a:r>
          </a:p>
          <a:p>
            <a:pPr marL="0" indent="0">
              <a:buFont typeface="Wingdings 2"/>
              <a:buNone/>
            </a:pPr>
            <a:r>
              <a:rPr lang="en-US" sz="1800" b="1" dirty="0" smtClean="0">
                <a:solidFill>
                  <a:srgbClr val="008000"/>
                </a:solidFill>
                <a:latin typeface="Arial"/>
                <a:cs typeface="Arial"/>
              </a:rPr>
              <a:t>Distribution of Velocities</a:t>
            </a:r>
          </a:p>
          <a:p>
            <a:pPr>
              <a:buNone/>
            </a:pPr>
            <a:endParaRPr lang="en-US" sz="1800" dirty="0" smtClean="0">
              <a:latin typeface="arial (Body)"/>
            </a:endParaRPr>
          </a:p>
          <a:p>
            <a:pPr>
              <a:buNone/>
            </a:pPr>
            <a:r>
              <a:rPr lang="en-US" sz="1800" dirty="0" smtClean="0">
                <a:latin typeface="arial (Body)"/>
              </a:rPr>
              <a:t>Given</a:t>
            </a:r>
          </a:p>
          <a:p>
            <a:pPr>
              <a:buNone/>
            </a:pPr>
            <a:endParaRPr lang="en-US" sz="2000" dirty="0" smtClean="0">
              <a:latin typeface="arial (Body)"/>
            </a:endParaRPr>
          </a:p>
          <a:p>
            <a:pPr>
              <a:buNone/>
            </a:pPr>
            <a:endParaRPr lang="en-US" sz="2000" dirty="0" smtClean="0">
              <a:latin typeface="arial (Body)"/>
            </a:endParaRPr>
          </a:p>
          <a:p>
            <a:pPr>
              <a:buNone/>
            </a:pPr>
            <a:r>
              <a:rPr lang="en-US" sz="1800" dirty="0" smtClean="0">
                <a:latin typeface="arial (Body)"/>
              </a:rPr>
              <a:t>Let </a:t>
            </a:r>
          </a:p>
          <a:p>
            <a:pPr>
              <a:buNone/>
            </a:pPr>
            <a:endParaRPr lang="en-US" sz="1800" dirty="0" smtClean="0">
              <a:latin typeface="arial (Body)"/>
            </a:endParaRPr>
          </a:p>
          <a:p>
            <a:pPr>
              <a:buNone/>
            </a:pPr>
            <a:endParaRPr lang="en-US" sz="1800" dirty="0" smtClean="0">
              <a:latin typeface="arial (Body)"/>
            </a:endParaRPr>
          </a:p>
          <a:p>
            <a:pPr>
              <a:buNone/>
            </a:pPr>
            <a:endParaRPr lang="en-US" sz="1800" dirty="0" smtClean="0">
              <a:latin typeface="arial (Body)"/>
            </a:endParaRPr>
          </a:p>
          <a:p>
            <a:pPr>
              <a:buNone/>
            </a:pPr>
            <a:endParaRPr lang="en-US" sz="1800" dirty="0" smtClean="0">
              <a:latin typeface="arial (Body)"/>
            </a:endParaRPr>
          </a:p>
          <a:p>
            <a:pPr marL="0" indent="0">
              <a:buNone/>
            </a:pPr>
            <a:r>
              <a:rPr lang="en-US" sz="1800" dirty="0" smtClean="0">
                <a:latin typeface="arial (Body)"/>
              </a:rPr>
              <a:t>f(E,T)</a:t>
            </a:r>
            <a:r>
              <a:rPr lang="en-US" sz="1800" dirty="0" err="1" smtClean="0">
                <a:latin typeface="arial (Body)"/>
              </a:rPr>
              <a:t>dE</a:t>
            </a:r>
            <a:r>
              <a:rPr lang="en-US" sz="1800" dirty="0" smtClean="0">
                <a:latin typeface="arial (Body)"/>
              </a:rPr>
              <a:t> represents the fraction of collisions that have energy between E and (</a:t>
            </a:r>
            <a:r>
              <a:rPr lang="en-US" sz="1800" dirty="0" err="1" smtClean="0">
                <a:latin typeface="arial (Body)"/>
              </a:rPr>
              <a:t>E+dE</a:t>
            </a:r>
            <a:r>
              <a:rPr lang="en-US" sz="1800" dirty="0" smtClean="0">
                <a:latin typeface="arial (Body)"/>
              </a:rPr>
              <a:t>)</a:t>
            </a:r>
            <a:endParaRPr lang="en-US" sz="1800" dirty="0" smtClean="0"/>
          </a:p>
          <a:p>
            <a:pPr marL="0" indent="0">
              <a:buFont typeface="Wingdings 2"/>
              <a:buNone/>
            </a:pPr>
            <a:endParaRPr lang="en-US" sz="1800" dirty="0" smtClean="0">
              <a:latin typeface="Arial"/>
              <a:cs typeface="Arial"/>
            </a:endParaRPr>
          </a:p>
          <a:p>
            <a:pPr marL="0" indent="0">
              <a:buFont typeface="Wingdings 2"/>
              <a:buNone/>
            </a:pPr>
            <a:endParaRPr lang="en-US" sz="1800" dirty="0" smtClean="0">
              <a:latin typeface="Arial"/>
              <a:cs typeface="Arial"/>
            </a:endParaRPr>
          </a:p>
        </p:txBody>
      </p:sp>
      <p:graphicFrame>
        <p:nvGraphicFramePr>
          <p:cNvPr id="7" name="Object 2"/>
          <p:cNvGraphicFramePr>
            <a:graphicFrameLocks noChangeAspect="1"/>
          </p:cNvGraphicFramePr>
          <p:nvPr>
            <p:extLst/>
          </p:nvPr>
        </p:nvGraphicFramePr>
        <p:xfrm>
          <a:off x="1722967" y="2413000"/>
          <a:ext cx="5460075" cy="986463"/>
        </p:xfrm>
        <a:graphic>
          <a:graphicData uri="http://schemas.openxmlformats.org/presentationml/2006/ole">
            <mc:AlternateContent xmlns:mc="http://schemas.openxmlformats.org/markup-compatibility/2006">
              <mc:Choice xmlns:v="urn:schemas-microsoft-com:vml" Requires="v">
                <p:oleObj spid="_x0000_s362498" name="Equation" r:id="rId3" imgW="2793960" imgH="507960" progId="Equation.DSMT4">
                  <p:embed/>
                </p:oleObj>
              </mc:Choice>
              <mc:Fallback>
                <p:oleObj name="Equation" r:id="rId3" imgW="2793960" imgH="507960" progId="Equation.DSMT4">
                  <p:embed/>
                  <p:pic>
                    <p:nvPicPr>
                      <p:cNvPr id="0" name=""/>
                      <p:cNvPicPr>
                        <a:picLocks noChangeAspect="1" noChangeArrowheads="1"/>
                      </p:cNvPicPr>
                      <p:nvPr/>
                    </p:nvPicPr>
                    <p:blipFill>
                      <a:blip r:embed="rId4"/>
                      <a:srcRect/>
                      <a:stretch>
                        <a:fillRect/>
                      </a:stretch>
                    </p:blipFill>
                    <p:spPr bwMode="auto">
                      <a:xfrm>
                        <a:off x="1722967" y="2413000"/>
                        <a:ext cx="5460075" cy="986463"/>
                      </a:xfrm>
                      <a:prstGeom prst="rect">
                        <a:avLst/>
                      </a:prstGeom>
                      <a:noFill/>
                      <a:ln>
                        <a:noFill/>
                      </a:ln>
                      <a:extLst/>
                    </p:spPr>
                  </p:pic>
                </p:oleObj>
              </mc:Fallback>
            </mc:AlternateContent>
          </a:graphicData>
        </a:graphic>
      </p:graphicFrame>
      <p:graphicFrame>
        <p:nvGraphicFramePr>
          <p:cNvPr id="9" name="Object 3"/>
          <p:cNvGraphicFramePr>
            <a:graphicFrameLocks noChangeAspect="1"/>
          </p:cNvGraphicFramePr>
          <p:nvPr>
            <p:extLst/>
          </p:nvPr>
        </p:nvGraphicFramePr>
        <p:xfrm>
          <a:off x="1516064" y="3702049"/>
          <a:ext cx="1328026" cy="721777"/>
        </p:xfrm>
        <a:graphic>
          <a:graphicData uri="http://schemas.openxmlformats.org/presentationml/2006/ole">
            <mc:AlternateContent xmlns:mc="http://schemas.openxmlformats.org/markup-compatibility/2006">
              <mc:Choice xmlns:v="urn:schemas-microsoft-com:vml" Requires="v">
                <p:oleObj spid="_x0000_s362499" name="Equation" r:id="rId5" imgW="723600" imgH="393480" progId="Equation.3">
                  <p:embed/>
                </p:oleObj>
              </mc:Choice>
              <mc:Fallback>
                <p:oleObj name="Equation" r:id="rId5" imgW="7236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64" y="3702049"/>
                        <a:ext cx="1328026" cy="721777"/>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nvPr>
        </p:nvGraphicFramePr>
        <p:xfrm>
          <a:off x="1016001" y="4545560"/>
          <a:ext cx="4368800" cy="1011125"/>
        </p:xfrm>
        <a:graphic>
          <a:graphicData uri="http://schemas.openxmlformats.org/presentationml/2006/ole">
            <mc:AlternateContent xmlns:mc="http://schemas.openxmlformats.org/markup-compatibility/2006">
              <mc:Choice xmlns:v="urn:schemas-microsoft-com:vml" Requires="v">
                <p:oleObj spid="_x0000_s362500" name="Equation" r:id="rId7" imgW="2234880" imgH="520560" progId="Equation.DSMT4">
                  <p:embed/>
                </p:oleObj>
              </mc:Choice>
              <mc:Fallback>
                <p:oleObj name="Equation" r:id="rId7" imgW="2234880" imgH="520560" progId="Equation.DSMT4">
                  <p:embed/>
                  <p:pic>
                    <p:nvPicPr>
                      <p:cNvPr id="0" name=""/>
                      <p:cNvPicPr>
                        <a:picLocks noChangeAspect="1" noChangeArrowheads="1"/>
                      </p:cNvPicPr>
                      <p:nvPr/>
                    </p:nvPicPr>
                    <p:blipFill>
                      <a:blip r:embed="rId8"/>
                      <a:srcRect/>
                      <a:stretch>
                        <a:fillRect/>
                      </a:stretch>
                    </p:blipFill>
                    <p:spPr bwMode="auto">
                      <a:xfrm>
                        <a:off x="1016001" y="4545560"/>
                        <a:ext cx="4368800" cy="10111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400606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
          </p:nvPr>
        </p:nvSpPr>
        <p:spPr>
          <a:xfrm>
            <a:off x="1498600" y="2061648"/>
            <a:ext cx="7772400" cy="4572000"/>
          </a:xfrm>
        </p:spPr>
        <p:txBody>
          <a:bodyPr/>
          <a:lstStyle/>
          <a:p>
            <a:pPr>
              <a:buNone/>
            </a:pPr>
            <a:endParaRPr lang="sv-SE" dirty="0" smtClean="0"/>
          </a:p>
          <a:p>
            <a:pPr>
              <a:buNone/>
            </a:pPr>
            <a:endParaRPr lang="sv-SE" dirty="0"/>
          </a:p>
        </p:txBody>
      </p:sp>
      <p:graphicFrame>
        <p:nvGraphicFramePr>
          <p:cNvPr id="5" name="Tabell 4"/>
          <p:cNvGraphicFramePr>
            <a:graphicFrameLocks noGrp="1"/>
          </p:cNvGraphicFramePr>
          <p:nvPr/>
        </p:nvGraphicFramePr>
        <p:xfrm>
          <a:off x="939802" y="2015094"/>
          <a:ext cx="6629400" cy="4874932"/>
        </p:xfrm>
        <a:graphic>
          <a:graphicData uri="http://schemas.openxmlformats.org/drawingml/2006/table">
            <a:tbl>
              <a:tblPr firstRow="1" bandRow="1">
                <a:tableStyleId>{2D5ABB26-0587-4C30-8999-92F81FD0307C}</a:tableStyleId>
              </a:tblPr>
              <a:tblGrid>
                <a:gridCol w="1143000"/>
                <a:gridCol w="1828800"/>
                <a:gridCol w="1828800"/>
                <a:gridCol w="1828800"/>
              </a:tblGrid>
              <a:tr h="883146">
                <a:tc>
                  <a:txBody>
                    <a:bodyPr/>
                    <a:lstStyle/>
                    <a:p>
                      <a:pPr algn="l"/>
                      <a:endParaRPr lang="sv-SE" sz="2000" b="1" dirty="0" smtClean="0">
                        <a:latin typeface="Arial" pitchFamily="34" charset="0"/>
                        <a:cs typeface="Arial" pitchFamily="34" charset="0"/>
                      </a:endParaRPr>
                    </a:p>
                    <a:p>
                      <a:pPr algn="l"/>
                      <a:r>
                        <a:rPr lang="sv-SE" sz="2000" b="1" dirty="0" err="1" smtClean="0">
                          <a:latin typeface="Arial" pitchFamily="34" charset="0"/>
                          <a:cs typeface="Arial" pitchFamily="34" charset="0"/>
                        </a:rPr>
                        <a:t>Reactor</a:t>
                      </a:r>
                      <a:endParaRPr lang="sv-SE" sz="2000" b="1" dirty="0" smtClean="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sv-SE" sz="2000" b="1" dirty="0" smtClean="0">
                        <a:latin typeface="Arial" pitchFamily="34" charset="0"/>
                        <a:cs typeface="Arial" pitchFamily="34" charset="0"/>
                      </a:endParaRPr>
                    </a:p>
                    <a:p>
                      <a:pPr algn="ctr"/>
                      <a:r>
                        <a:rPr lang="sv-SE" sz="2000" b="1" dirty="0" smtClean="0">
                          <a:latin typeface="Arial" pitchFamily="34" charset="0"/>
                          <a:cs typeface="Arial" pitchFamily="34" charset="0"/>
                        </a:rPr>
                        <a:t>Differential</a:t>
                      </a:r>
                      <a:endParaRPr lang="sv-SE" sz="2000" b="1"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sv-SE" sz="2000" b="1" dirty="0" smtClean="0">
                        <a:latin typeface="Arial" pitchFamily="34" charset="0"/>
                        <a:cs typeface="Arial" pitchFamily="34" charset="0"/>
                      </a:endParaRPr>
                    </a:p>
                    <a:p>
                      <a:pPr algn="ctr"/>
                      <a:r>
                        <a:rPr lang="sv-SE" sz="2000" b="1" dirty="0" err="1" smtClean="0">
                          <a:latin typeface="Arial" pitchFamily="34" charset="0"/>
                          <a:cs typeface="Arial" pitchFamily="34" charset="0"/>
                        </a:rPr>
                        <a:t>Algebraic</a:t>
                      </a:r>
                      <a:endParaRPr lang="sv-SE" sz="2000" b="1" dirty="0" smtClean="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sv-SE" sz="2000" b="1" dirty="0" smtClean="0">
                        <a:latin typeface="Arial" pitchFamily="34" charset="0"/>
                        <a:cs typeface="Arial" pitchFamily="34" charset="0"/>
                      </a:endParaRPr>
                    </a:p>
                    <a:p>
                      <a:pPr algn="ctr"/>
                      <a:r>
                        <a:rPr lang="sv-SE" sz="2000" b="1" dirty="0" smtClean="0">
                          <a:latin typeface="Arial" pitchFamily="34" charset="0"/>
                          <a:cs typeface="Arial" pitchFamily="34" charset="0"/>
                        </a:rPr>
                        <a:t>Integral</a:t>
                      </a:r>
                      <a:endParaRPr lang="sv-SE" sz="2000" b="1"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48337">
                <a:tc>
                  <a:txBody>
                    <a:bodyPr/>
                    <a:lstStyle/>
                    <a:p>
                      <a:endParaRPr lang="sv-SE" sz="2000" dirty="0" smtClean="0">
                        <a:latin typeface="Arial" pitchFamily="34" charset="0"/>
                        <a:cs typeface="Arial" pitchFamily="34" charset="0"/>
                      </a:endParaRPr>
                    </a:p>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48337">
                <a:tc>
                  <a:txBody>
                    <a:bodyPr/>
                    <a:lstStyle/>
                    <a:p>
                      <a:endParaRPr lang="sv-SE" sz="2000" dirty="0" smtClean="0">
                        <a:latin typeface="Arial" pitchFamily="34" charset="0"/>
                        <a:cs typeface="Arial" pitchFamily="34" charset="0"/>
                      </a:endParaRPr>
                    </a:p>
                    <a:p>
                      <a:endParaRPr lang="sv-SE" sz="2000" dirty="0" smtClean="0">
                        <a:latin typeface="Arial" pitchFamily="34" charset="0"/>
                        <a:cs typeface="Arial" pitchFamily="34" charset="0"/>
                      </a:endParaRPr>
                    </a:p>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sv-SE" sz="2000" dirty="0" smtClean="0">
                        <a:latin typeface="Arial" pitchFamily="34" charset="0"/>
                        <a:cs typeface="Arial" pitchFamily="34" charset="0"/>
                      </a:endParaRPr>
                    </a:p>
                    <a:p>
                      <a:endParaRPr lang="sv-SE" sz="2000" dirty="0" smtClean="0">
                        <a:latin typeface="Arial" pitchFamily="34" charset="0"/>
                        <a:cs typeface="Arial" pitchFamily="34" charset="0"/>
                      </a:endParaRPr>
                    </a:p>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sv-SE" sz="2000" dirty="0" smtClean="0">
                        <a:latin typeface="Arial" pitchFamily="34" charset="0"/>
                        <a:cs typeface="Arial" pitchFamily="34" charset="0"/>
                      </a:endParaRPr>
                    </a:p>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0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bl>
          </a:graphicData>
        </a:graphic>
      </p:graphicFrame>
      <p:grpSp>
        <p:nvGrpSpPr>
          <p:cNvPr id="4" name="Grupp 22"/>
          <p:cNvGrpSpPr/>
          <p:nvPr/>
        </p:nvGrpSpPr>
        <p:grpSpPr>
          <a:xfrm>
            <a:off x="927102" y="3899559"/>
            <a:ext cx="4688602" cy="675485"/>
            <a:chOff x="342902" y="3471975"/>
            <a:chExt cx="4688602" cy="675485"/>
          </a:xfrm>
        </p:grpSpPr>
        <p:graphicFrame>
          <p:nvGraphicFramePr>
            <p:cNvPr id="152580" name="Object 4"/>
            <p:cNvGraphicFramePr>
              <a:graphicFrameLocks noChangeAspect="1"/>
            </p:cNvGraphicFramePr>
            <p:nvPr/>
          </p:nvGraphicFramePr>
          <p:xfrm>
            <a:off x="3530098" y="3471975"/>
            <a:ext cx="1501406" cy="675485"/>
          </p:xfrm>
          <a:graphic>
            <a:graphicData uri="http://schemas.openxmlformats.org/presentationml/2006/ole">
              <mc:AlternateContent xmlns:mc="http://schemas.openxmlformats.org/markup-compatibility/2006">
                <mc:Choice xmlns:v="urn:schemas-microsoft-com:vml" Requires="v">
                  <p:oleObj spid="_x0000_s265324" name="Equation" r:id="rId4" imgW="874739" imgH="394404" progId="Equation.3">
                    <p:embed/>
                  </p:oleObj>
                </mc:Choice>
                <mc:Fallback>
                  <p:oleObj name="Equation" r:id="rId4" imgW="874739" imgH="394404"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098" y="3471975"/>
                          <a:ext cx="1501406" cy="67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342902" y="3471975"/>
              <a:ext cx="885179" cy="400110"/>
            </a:xfrm>
            <a:prstGeom prst="rect">
              <a:avLst/>
            </a:prstGeom>
          </p:spPr>
          <p:txBody>
            <a:bodyPr wrap="none">
              <a:spAutoFit/>
            </a:bodyPr>
            <a:lstStyle/>
            <a:p>
              <a:pPr defTabSz="914400"/>
              <a:r>
                <a:rPr lang="sv-SE" sz="2000" dirty="0" smtClean="0">
                  <a:solidFill>
                    <a:srgbClr val="FF0000"/>
                  </a:solidFill>
                  <a:latin typeface="Arial" pitchFamily="34" charset="0"/>
                  <a:cs typeface="Arial" pitchFamily="34" charset="0"/>
                </a:rPr>
                <a:t>CSTR</a:t>
              </a:r>
            </a:p>
          </p:txBody>
        </p:sp>
      </p:grpSp>
      <p:grpSp>
        <p:nvGrpSpPr>
          <p:cNvPr id="6" name="Grupp 55"/>
          <p:cNvGrpSpPr/>
          <p:nvPr/>
        </p:nvGrpSpPr>
        <p:grpSpPr>
          <a:xfrm>
            <a:off x="927102" y="2613313"/>
            <a:ext cx="7823165" cy="1293023"/>
            <a:chOff x="927102" y="2613313"/>
            <a:chExt cx="7823165" cy="1293023"/>
          </a:xfrm>
        </p:grpSpPr>
        <p:grpSp>
          <p:nvGrpSpPr>
            <p:cNvPr id="7" name="Grupp 21"/>
            <p:cNvGrpSpPr/>
            <p:nvPr/>
          </p:nvGrpSpPr>
          <p:grpSpPr>
            <a:xfrm>
              <a:off x="927102" y="2794000"/>
              <a:ext cx="6372223" cy="920750"/>
              <a:chOff x="342902" y="2230952"/>
              <a:chExt cx="6372223" cy="920750"/>
            </a:xfrm>
          </p:grpSpPr>
          <p:graphicFrame>
            <p:nvGraphicFramePr>
              <p:cNvPr id="152578" name="Object 2"/>
              <p:cNvGraphicFramePr>
                <a:graphicFrameLocks noChangeAspect="1"/>
              </p:cNvGraphicFramePr>
              <p:nvPr/>
            </p:nvGraphicFramePr>
            <p:xfrm>
              <a:off x="1754188" y="2416690"/>
              <a:ext cx="1396698" cy="735012"/>
            </p:xfrm>
            <a:graphic>
              <a:graphicData uri="http://schemas.openxmlformats.org/presentationml/2006/ole">
                <mc:AlternateContent xmlns:mc="http://schemas.openxmlformats.org/markup-compatibility/2006">
                  <mc:Choice xmlns:v="urn:schemas-microsoft-com:vml" Requires="v">
                    <p:oleObj spid="_x0000_s265325" name="Equation" r:id="rId6" imgW="749047" imgH="393539" progId="Equation.3">
                      <p:embed/>
                    </p:oleObj>
                  </mc:Choice>
                  <mc:Fallback>
                    <p:oleObj name="Equation" r:id="rId6" imgW="749047" imgH="393539"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188" y="2416690"/>
                            <a:ext cx="1396698" cy="73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2579" name="Object 3"/>
              <p:cNvGraphicFramePr>
                <a:graphicFrameLocks noChangeAspect="1"/>
              </p:cNvGraphicFramePr>
              <p:nvPr/>
            </p:nvGraphicFramePr>
            <p:xfrm>
              <a:off x="5300663" y="2230952"/>
              <a:ext cx="1414462" cy="920750"/>
            </p:xfrm>
            <a:graphic>
              <a:graphicData uri="http://schemas.openxmlformats.org/presentationml/2006/ole">
                <mc:AlternateContent xmlns:mc="http://schemas.openxmlformats.org/markup-compatibility/2006">
                  <mc:Choice xmlns:v="urn:schemas-microsoft-com:vml" Requires="v">
                    <p:oleObj spid="_x0000_s265326" name="Equation" r:id="rId8" imgW="761724" imgH="494956" progId="Equation.3">
                      <p:embed/>
                    </p:oleObj>
                  </mc:Choice>
                  <mc:Fallback>
                    <p:oleObj name="Equation" r:id="rId8" imgW="761724" imgH="494956"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0663" y="2230952"/>
                            <a:ext cx="1414462" cy="92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Rektangel 16"/>
              <p:cNvSpPr/>
              <p:nvPr/>
            </p:nvSpPr>
            <p:spPr>
              <a:xfrm>
                <a:off x="342902" y="2448423"/>
                <a:ext cx="840295" cy="400110"/>
              </a:xfrm>
              <a:prstGeom prst="rect">
                <a:avLst/>
              </a:prstGeom>
            </p:spPr>
            <p:txBody>
              <a:bodyPr wrap="none">
                <a:spAutoFit/>
              </a:bodyPr>
              <a:lstStyle/>
              <a:p>
                <a:pPr defTabSz="914400"/>
                <a:r>
                  <a:rPr lang="sv-SE" sz="2000" dirty="0" err="1" smtClean="0">
                    <a:solidFill>
                      <a:srgbClr val="0070C0"/>
                    </a:solidFill>
                    <a:latin typeface="Arial" pitchFamily="34" charset="0"/>
                    <a:cs typeface="Arial" pitchFamily="34" charset="0"/>
                  </a:rPr>
                  <a:t>Batch</a:t>
                </a:r>
                <a:endParaRPr lang="sv-SE" sz="2000" dirty="0" smtClean="0">
                  <a:solidFill>
                    <a:srgbClr val="0070C0"/>
                  </a:solidFill>
                  <a:latin typeface="Arial" pitchFamily="34" charset="0"/>
                  <a:cs typeface="Arial" pitchFamily="34" charset="0"/>
                </a:endParaRPr>
              </a:p>
            </p:txBody>
          </p:sp>
        </p:grpSp>
        <p:grpSp>
          <p:nvGrpSpPr>
            <p:cNvPr id="8" name="Grupp 41"/>
            <p:cNvGrpSpPr/>
            <p:nvPr/>
          </p:nvGrpSpPr>
          <p:grpSpPr>
            <a:xfrm>
              <a:off x="7333860" y="2613313"/>
              <a:ext cx="1416407" cy="1293023"/>
              <a:chOff x="7478184" y="572549"/>
              <a:chExt cx="1624337" cy="1482839"/>
            </a:xfrm>
          </p:grpSpPr>
          <p:cxnSp>
            <p:nvCxnSpPr>
              <p:cNvPr id="37" name="Rak 36"/>
              <p:cNvCxnSpPr/>
              <p:nvPr/>
            </p:nvCxnSpPr>
            <p:spPr>
              <a:xfrm rot="16200000" flipH="1">
                <a:off x="7512698" y="1164999"/>
                <a:ext cx="1054475" cy="1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Rak 37"/>
              <p:cNvCxnSpPr/>
              <p:nvPr/>
            </p:nvCxnSpPr>
            <p:spPr>
              <a:xfrm rot="10800000" flipH="1">
                <a:off x="8039936" y="1692242"/>
                <a:ext cx="1062585" cy="13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Frihandsfigur 38"/>
              <p:cNvSpPr/>
              <p:nvPr/>
            </p:nvSpPr>
            <p:spPr>
              <a:xfrm>
                <a:off x="8032556" y="872094"/>
                <a:ext cx="1018311" cy="632197"/>
              </a:xfrm>
              <a:custGeom>
                <a:avLst/>
                <a:gdLst>
                  <a:gd name="connsiteX0" fmla="*/ 0 w 1168400"/>
                  <a:gd name="connsiteY0" fmla="*/ 0 h 730956"/>
                  <a:gd name="connsiteX1" fmla="*/ 304800 w 1168400"/>
                  <a:gd name="connsiteY1" fmla="*/ 609600 h 730956"/>
                  <a:gd name="connsiteX2" fmla="*/ 1168400 w 1168400"/>
                  <a:gd name="connsiteY2" fmla="*/ 728134 h 730956"/>
                </a:gdLst>
                <a:ahLst/>
                <a:cxnLst>
                  <a:cxn ang="0">
                    <a:pos x="connsiteX0" y="connsiteY0"/>
                  </a:cxn>
                  <a:cxn ang="0">
                    <a:pos x="connsiteX1" y="connsiteY1"/>
                  </a:cxn>
                  <a:cxn ang="0">
                    <a:pos x="connsiteX2" y="connsiteY2"/>
                  </a:cxn>
                </a:cxnLst>
                <a:rect l="l" t="t" r="r" b="b"/>
                <a:pathLst>
                  <a:path w="1168400" h="730956">
                    <a:moveTo>
                      <a:pt x="0" y="0"/>
                    </a:moveTo>
                    <a:cubicBezTo>
                      <a:pt x="55033" y="244122"/>
                      <a:pt x="110067" y="488244"/>
                      <a:pt x="304800" y="609600"/>
                    </a:cubicBezTo>
                    <a:cubicBezTo>
                      <a:pt x="499533" y="730956"/>
                      <a:pt x="1168400" y="728134"/>
                      <a:pt x="1168400" y="728134"/>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40" name="textruta 39"/>
              <p:cNvSpPr txBox="1"/>
              <p:nvPr/>
            </p:nvSpPr>
            <p:spPr>
              <a:xfrm>
                <a:off x="7478184" y="572549"/>
                <a:ext cx="615630" cy="458846"/>
              </a:xfrm>
              <a:prstGeom prst="rect">
                <a:avLst/>
              </a:prstGeom>
              <a:noFill/>
            </p:spPr>
            <p:txBody>
              <a:bodyPr wrap="square" rtlCol="0">
                <a:spAutoFit/>
              </a:bodyPr>
              <a:lstStyle/>
              <a:p>
                <a:r>
                  <a:rPr lang="sv-SE" sz="2000" dirty="0" smtClean="0">
                    <a:solidFill>
                      <a:srgbClr val="FF0000"/>
                    </a:solidFill>
                  </a:rPr>
                  <a:t>N</a:t>
                </a:r>
                <a:r>
                  <a:rPr lang="sv-SE" sz="2000" baseline="-25000" dirty="0" smtClean="0">
                    <a:solidFill>
                      <a:srgbClr val="FF0000"/>
                    </a:solidFill>
                  </a:rPr>
                  <a:t>A</a:t>
                </a:r>
                <a:endParaRPr lang="sv-SE" sz="2000" dirty="0">
                  <a:solidFill>
                    <a:srgbClr val="FF0000"/>
                  </a:solidFill>
                </a:endParaRPr>
              </a:p>
            </p:txBody>
          </p:sp>
          <p:sp>
            <p:nvSpPr>
              <p:cNvPr id="41" name="textruta 40"/>
              <p:cNvSpPr txBox="1"/>
              <p:nvPr/>
            </p:nvSpPr>
            <p:spPr>
              <a:xfrm>
                <a:off x="8438405" y="1596542"/>
                <a:ext cx="464880" cy="458846"/>
              </a:xfrm>
              <a:prstGeom prst="rect">
                <a:avLst/>
              </a:prstGeom>
              <a:noFill/>
            </p:spPr>
            <p:txBody>
              <a:bodyPr wrap="square" rtlCol="0">
                <a:spAutoFit/>
              </a:bodyPr>
              <a:lstStyle/>
              <a:p>
                <a:r>
                  <a:rPr lang="sv-SE" sz="2000" dirty="0" smtClean="0">
                    <a:solidFill>
                      <a:srgbClr val="FF0000"/>
                    </a:solidFill>
                  </a:rPr>
                  <a:t>t</a:t>
                </a:r>
                <a:endParaRPr lang="sv-SE" sz="2000" dirty="0">
                  <a:solidFill>
                    <a:srgbClr val="FF0000"/>
                  </a:solidFill>
                </a:endParaRPr>
              </a:p>
            </p:txBody>
          </p:sp>
        </p:grpSp>
      </p:grpSp>
      <p:grpSp>
        <p:nvGrpSpPr>
          <p:cNvPr id="10" name="Grupp 56"/>
          <p:cNvGrpSpPr/>
          <p:nvPr/>
        </p:nvGrpSpPr>
        <p:grpSpPr>
          <a:xfrm>
            <a:off x="939802" y="4270659"/>
            <a:ext cx="7850609" cy="1293023"/>
            <a:chOff x="939802" y="4270659"/>
            <a:chExt cx="7850609" cy="1293023"/>
          </a:xfrm>
        </p:grpSpPr>
        <p:grpSp>
          <p:nvGrpSpPr>
            <p:cNvPr id="11" name="Grupp 23"/>
            <p:cNvGrpSpPr/>
            <p:nvPr/>
          </p:nvGrpSpPr>
          <p:grpSpPr>
            <a:xfrm>
              <a:off x="939802" y="4475163"/>
              <a:ext cx="6313486" cy="898525"/>
              <a:chOff x="355602" y="4403172"/>
              <a:chExt cx="6313486" cy="898525"/>
            </a:xfrm>
          </p:grpSpPr>
          <p:graphicFrame>
            <p:nvGraphicFramePr>
              <p:cNvPr id="9" name="Object 7"/>
              <p:cNvGraphicFramePr>
                <a:graphicFrameLocks noChangeAspect="1"/>
              </p:cNvGraphicFramePr>
              <p:nvPr/>
            </p:nvGraphicFramePr>
            <p:xfrm>
              <a:off x="1727202" y="4558348"/>
              <a:ext cx="1024171" cy="637139"/>
            </p:xfrm>
            <a:graphic>
              <a:graphicData uri="http://schemas.openxmlformats.org/presentationml/2006/ole">
                <mc:AlternateContent xmlns:mc="http://schemas.openxmlformats.org/markup-compatibility/2006">
                  <mc:Choice xmlns:v="urn:schemas-microsoft-com:vml" Requires="v">
                    <p:oleObj spid="_x0000_s265327" name="Equation" r:id="rId10" imgW="572052" imgH="355600" progId="Equation.3">
                      <p:embed/>
                    </p:oleObj>
                  </mc:Choice>
                  <mc:Fallback>
                    <p:oleObj name="Equation" r:id="rId10" imgW="572052" imgH="355600"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7202" y="4558348"/>
                            <a:ext cx="1024171" cy="63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2582" name="Object 6"/>
              <p:cNvGraphicFramePr>
                <a:graphicFrameLocks noChangeAspect="1"/>
              </p:cNvGraphicFramePr>
              <p:nvPr/>
            </p:nvGraphicFramePr>
            <p:xfrm>
              <a:off x="5327650" y="4403172"/>
              <a:ext cx="1341438" cy="898525"/>
            </p:xfrm>
            <a:graphic>
              <a:graphicData uri="http://schemas.openxmlformats.org/presentationml/2006/ole">
                <mc:AlternateContent xmlns:mc="http://schemas.openxmlformats.org/markup-compatibility/2006">
                  <mc:Choice xmlns:v="urn:schemas-microsoft-com:vml" Requires="v">
                    <p:oleObj spid="_x0000_s265328" name="Equation" r:id="rId12" imgW="736370" imgH="494956" progId="Equation.3">
                      <p:embed/>
                    </p:oleObj>
                  </mc:Choice>
                  <mc:Fallback>
                    <p:oleObj name="Equation" r:id="rId12" imgW="736370" imgH="494956"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7650" y="4403172"/>
                            <a:ext cx="1341438"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355602" y="4558348"/>
                <a:ext cx="699230" cy="400110"/>
              </a:xfrm>
              <a:prstGeom prst="rect">
                <a:avLst/>
              </a:prstGeom>
            </p:spPr>
            <p:txBody>
              <a:bodyPr wrap="none">
                <a:spAutoFit/>
              </a:bodyPr>
              <a:lstStyle/>
              <a:p>
                <a:pPr defTabSz="914400"/>
                <a:r>
                  <a:rPr lang="sv-SE" sz="2000" dirty="0" smtClean="0">
                    <a:solidFill>
                      <a:srgbClr val="FF00FF"/>
                    </a:solidFill>
                    <a:latin typeface="Arial" pitchFamily="34" charset="0"/>
                    <a:cs typeface="Arial" pitchFamily="34" charset="0"/>
                  </a:rPr>
                  <a:t>PFR</a:t>
                </a:r>
              </a:p>
            </p:txBody>
          </p:sp>
        </p:grpSp>
        <p:grpSp>
          <p:nvGrpSpPr>
            <p:cNvPr id="12" name="Grupp 48"/>
            <p:cNvGrpSpPr/>
            <p:nvPr/>
          </p:nvGrpSpPr>
          <p:grpSpPr>
            <a:xfrm>
              <a:off x="7395050" y="4270659"/>
              <a:ext cx="1395361" cy="1293023"/>
              <a:chOff x="7722453" y="685800"/>
              <a:chExt cx="1600201" cy="1482839"/>
            </a:xfrm>
          </p:grpSpPr>
          <p:cxnSp>
            <p:nvCxnSpPr>
              <p:cNvPr id="44" name="Rak 43"/>
              <p:cNvCxnSpPr/>
              <p:nvPr/>
            </p:nvCxnSpPr>
            <p:spPr>
              <a:xfrm rot="16200000" flipH="1">
                <a:off x="7732831" y="1278250"/>
                <a:ext cx="1054475" cy="1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Rak 44"/>
              <p:cNvCxnSpPr/>
              <p:nvPr/>
            </p:nvCxnSpPr>
            <p:spPr>
              <a:xfrm rot="10800000" flipH="1">
                <a:off x="8260069" y="1805493"/>
                <a:ext cx="1062585" cy="13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Frihandsfigur 45"/>
              <p:cNvSpPr/>
              <p:nvPr/>
            </p:nvSpPr>
            <p:spPr>
              <a:xfrm>
                <a:off x="8252689" y="985345"/>
                <a:ext cx="1018311" cy="632197"/>
              </a:xfrm>
              <a:custGeom>
                <a:avLst/>
                <a:gdLst>
                  <a:gd name="connsiteX0" fmla="*/ 0 w 1168400"/>
                  <a:gd name="connsiteY0" fmla="*/ 0 h 730956"/>
                  <a:gd name="connsiteX1" fmla="*/ 304800 w 1168400"/>
                  <a:gd name="connsiteY1" fmla="*/ 609600 h 730956"/>
                  <a:gd name="connsiteX2" fmla="*/ 1168400 w 1168400"/>
                  <a:gd name="connsiteY2" fmla="*/ 728134 h 730956"/>
                </a:gdLst>
                <a:ahLst/>
                <a:cxnLst>
                  <a:cxn ang="0">
                    <a:pos x="connsiteX0" y="connsiteY0"/>
                  </a:cxn>
                  <a:cxn ang="0">
                    <a:pos x="connsiteX1" y="connsiteY1"/>
                  </a:cxn>
                  <a:cxn ang="0">
                    <a:pos x="connsiteX2" y="connsiteY2"/>
                  </a:cxn>
                </a:cxnLst>
                <a:rect l="l" t="t" r="r" b="b"/>
                <a:pathLst>
                  <a:path w="1168400" h="730956">
                    <a:moveTo>
                      <a:pt x="0" y="0"/>
                    </a:moveTo>
                    <a:cubicBezTo>
                      <a:pt x="55033" y="244122"/>
                      <a:pt x="110067" y="488244"/>
                      <a:pt x="304800" y="609600"/>
                    </a:cubicBezTo>
                    <a:cubicBezTo>
                      <a:pt x="499533" y="730956"/>
                      <a:pt x="1168400" y="728134"/>
                      <a:pt x="1168400" y="728134"/>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47" name="textruta 46"/>
              <p:cNvSpPr txBox="1"/>
              <p:nvPr/>
            </p:nvSpPr>
            <p:spPr>
              <a:xfrm>
                <a:off x="7722453" y="685800"/>
                <a:ext cx="537617" cy="458846"/>
              </a:xfrm>
              <a:prstGeom prst="rect">
                <a:avLst/>
              </a:prstGeom>
              <a:noFill/>
            </p:spPr>
            <p:txBody>
              <a:bodyPr wrap="square" rtlCol="0">
                <a:spAutoFit/>
              </a:bodyPr>
              <a:lstStyle/>
              <a:p>
                <a:r>
                  <a:rPr lang="sv-SE" sz="2000" dirty="0" smtClean="0">
                    <a:solidFill>
                      <a:srgbClr val="FF0000"/>
                    </a:solidFill>
                  </a:rPr>
                  <a:t>F</a:t>
                </a:r>
                <a:r>
                  <a:rPr lang="sv-SE" sz="2000" baseline="-25000" dirty="0" smtClean="0">
                    <a:solidFill>
                      <a:srgbClr val="FF0000"/>
                    </a:solidFill>
                  </a:rPr>
                  <a:t>A</a:t>
                </a:r>
                <a:endParaRPr lang="sv-SE" sz="2000" dirty="0">
                  <a:solidFill>
                    <a:srgbClr val="FF0000"/>
                  </a:solidFill>
                </a:endParaRPr>
              </a:p>
            </p:txBody>
          </p:sp>
          <p:sp>
            <p:nvSpPr>
              <p:cNvPr id="48" name="textruta 47"/>
              <p:cNvSpPr txBox="1"/>
              <p:nvPr/>
            </p:nvSpPr>
            <p:spPr>
              <a:xfrm>
                <a:off x="8658539" y="1709793"/>
                <a:ext cx="464880" cy="458846"/>
              </a:xfrm>
              <a:prstGeom prst="rect">
                <a:avLst/>
              </a:prstGeom>
              <a:noFill/>
            </p:spPr>
            <p:txBody>
              <a:bodyPr wrap="square" rtlCol="0">
                <a:spAutoFit/>
              </a:bodyPr>
              <a:lstStyle/>
              <a:p>
                <a:r>
                  <a:rPr lang="sv-SE" sz="2000" dirty="0" smtClean="0">
                    <a:solidFill>
                      <a:srgbClr val="FF0000"/>
                    </a:solidFill>
                  </a:rPr>
                  <a:t>V</a:t>
                </a:r>
                <a:endParaRPr lang="sv-SE" sz="2000" dirty="0">
                  <a:solidFill>
                    <a:srgbClr val="FF0000"/>
                  </a:solidFill>
                </a:endParaRPr>
              </a:p>
            </p:txBody>
          </p:sp>
        </p:grpSp>
      </p:grpSp>
      <p:grpSp>
        <p:nvGrpSpPr>
          <p:cNvPr id="13" name="Grupp 57"/>
          <p:cNvGrpSpPr/>
          <p:nvPr/>
        </p:nvGrpSpPr>
        <p:grpSpPr>
          <a:xfrm>
            <a:off x="939802" y="5510098"/>
            <a:ext cx="7859160" cy="1600798"/>
            <a:chOff x="939802" y="5510098"/>
            <a:chExt cx="7859160" cy="1600798"/>
          </a:xfrm>
        </p:grpSpPr>
        <p:grpSp>
          <p:nvGrpSpPr>
            <p:cNvPr id="14" name="Grupp 24"/>
            <p:cNvGrpSpPr/>
            <p:nvPr/>
          </p:nvGrpSpPr>
          <p:grpSpPr>
            <a:xfrm>
              <a:off x="939802" y="5608638"/>
              <a:ext cx="6364286" cy="895350"/>
              <a:chOff x="355602" y="5502781"/>
              <a:chExt cx="6364286" cy="895350"/>
            </a:xfrm>
          </p:grpSpPr>
          <p:graphicFrame>
            <p:nvGraphicFramePr>
              <p:cNvPr id="19463" name="Object 7"/>
              <p:cNvGraphicFramePr>
                <a:graphicFrameLocks noChangeAspect="1"/>
              </p:cNvGraphicFramePr>
              <p:nvPr/>
            </p:nvGraphicFramePr>
            <p:xfrm>
              <a:off x="1727202" y="5691668"/>
              <a:ext cx="1024171" cy="637691"/>
            </p:xfrm>
            <a:graphic>
              <a:graphicData uri="http://schemas.openxmlformats.org/presentationml/2006/ole">
                <mc:AlternateContent xmlns:mc="http://schemas.openxmlformats.org/markup-compatibility/2006">
                  <mc:Choice xmlns:v="urn:schemas-microsoft-com:vml" Requires="v">
                    <p:oleObj spid="_x0000_s265329" name="Equation" r:id="rId14" imgW="572052" imgH="355600" progId="Equation.3">
                      <p:embed/>
                    </p:oleObj>
                  </mc:Choice>
                  <mc:Fallback>
                    <p:oleObj name="Equation" r:id="rId14" imgW="572052" imgH="355600" progId="Equation.3">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7202" y="5691668"/>
                            <a:ext cx="1024171" cy="63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64" name="Object 8"/>
              <p:cNvGraphicFramePr>
                <a:graphicFrameLocks noChangeAspect="1"/>
              </p:cNvGraphicFramePr>
              <p:nvPr/>
            </p:nvGraphicFramePr>
            <p:xfrm>
              <a:off x="5338763" y="5502781"/>
              <a:ext cx="1381125" cy="895350"/>
            </p:xfrm>
            <a:graphic>
              <a:graphicData uri="http://schemas.openxmlformats.org/presentationml/2006/ole">
                <mc:AlternateContent xmlns:mc="http://schemas.openxmlformats.org/markup-compatibility/2006">
                  <mc:Choice xmlns:v="urn:schemas-microsoft-com:vml" Requires="v">
                    <p:oleObj spid="_x0000_s265330" name="Equation" r:id="rId16" imgW="761724" imgH="494956" progId="Equation.3">
                      <p:embed/>
                    </p:oleObj>
                  </mc:Choice>
                  <mc:Fallback>
                    <p:oleObj name="Equation" r:id="rId16" imgW="761724" imgH="494956" progId="Equation.3">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8763" y="5502781"/>
                            <a:ext cx="13811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355602" y="5619690"/>
                <a:ext cx="713657" cy="400110"/>
              </a:xfrm>
              <a:prstGeom prst="rect">
                <a:avLst/>
              </a:prstGeom>
            </p:spPr>
            <p:txBody>
              <a:bodyPr wrap="none">
                <a:spAutoFit/>
              </a:bodyPr>
              <a:lstStyle/>
              <a:p>
                <a:r>
                  <a:rPr lang="sv-SE" sz="2000" dirty="0" smtClean="0">
                    <a:solidFill>
                      <a:srgbClr val="00B050"/>
                    </a:solidFill>
                    <a:latin typeface="Arial" pitchFamily="34" charset="0"/>
                    <a:ea typeface="+mj-ea"/>
                    <a:cs typeface="Arial" pitchFamily="34" charset="0"/>
                  </a:rPr>
                  <a:t>PBR</a:t>
                </a:r>
              </a:p>
            </p:txBody>
          </p:sp>
        </p:grpSp>
        <p:grpSp>
          <p:nvGrpSpPr>
            <p:cNvPr id="15" name="Grupp 49"/>
            <p:cNvGrpSpPr/>
            <p:nvPr/>
          </p:nvGrpSpPr>
          <p:grpSpPr>
            <a:xfrm>
              <a:off x="7403602" y="5510098"/>
              <a:ext cx="1395360" cy="1600798"/>
              <a:chOff x="7722453" y="685800"/>
              <a:chExt cx="1600201" cy="1835796"/>
            </a:xfrm>
          </p:grpSpPr>
          <p:cxnSp>
            <p:nvCxnSpPr>
              <p:cNvPr id="51" name="Rak 50"/>
              <p:cNvCxnSpPr/>
              <p:nvPr/>
            </p:nvCxnSpPr>
            <p:spPr>
              <a:xfrm rot="16200000" flipH="1">
                <a:off x="7732831" y="1278250"/>
                <a:ext cx="1054475" cy="1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Rak 51"/>
              <p:cNvCxnSpPr/>
              <p:nvPr/>
            </p:nvCxnSpPr>
            <p:spPr>
              <a:xfrm rot="10800000" flipH="1">
                <a:off x="8260069" y="1805493"/>
                <a:ext cx="1062585" cy="13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Frihandsfigur 52"/>
              <p:cNvSpPr/>
              <p:nvPr/>
            </p:nvSpPr>
            <p:spPr>
              <a:xfrm>
                <a:off x="8252689" y="985345"/>
                <a:ext cx="1018311" cy="632197"/>
              </a:xfrm>
              <a:custGeom>
                <a:avLst/>
                <a:gdLst>
                  <a:gd name="connsiteX0" fmla="*/ 0 w 1168400"/>
                  <a:gd name="connsiteY0" fmla="*/ 0 h 730956"/>
                  <a:gd name="connsiteX1" fmla="*/ 304800 w 1168400"/>
                  <a:gd name="connsiteY1" fmla="*/ 609600 h 730956"/>
                  <a:gd name="connsiteX2" fmla="*/ 1168400 w 1168400"/>
                  <a:gd name="connsiteY2" fmla="*/ 728134 h 730956"/>
                </a:gdLst>
                <a:ahLst/>
                <a:cxnLst>
                  <a:cxn ang="0">
                    <a:pos x="connsiteX0" y="connsiteY0"/>
                  </a:cxn>
                  <a:cxn ang="0">
                    <a:pos x="connsiteX1" y="connsiteY1"/>
                  </a:cxn>
                  <a:cxn ang="0">
                    <a:pos x="connsiteX2" y="connsiteY2"/>
                  </a:cxn>
                </a:cxnLst>
                <a:rect l="l" t="t" r="r" b="b"/>
                <a:pathLst>
                  <a:path w="1168400" h="730956">
                    <a:moveTo>
                      <a:pt x="0" y="0"/>
                    </a:moveTo>
                    <a:cubicBezTo>
                      <a:pt x="55033" y="244122"/>
                      <a:pt x="110067" y="488244"/>
                      <a:pt x="304800" y="609600"/>
                    </a:cubicBezTo>
                    <a:cubicBezTo>
                      <a:pt x="499533" y="730956"/>
                      <a:pt x="1168400" y="728134"/>
                      <a:pt x="1168400" y="728134"/>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54" name="textruta 53"/>
              <p:cNvSpPr txBox="1"/>
              <p:nvPr/>
            </p:nvSpPr>
            <p:spPr>
              <a:xfrm>
                <a:off x="7722453" y="685800"/>
                <a:ext cx="537617" cy="458846"/>
              </a:xfrm>
              <a:prstGeom prst="rect">
                <a:avLst/>
              </a:prstGeom>
              <a:noFill/>
            </p:spPr>
            <p:txBody>
              <a:bodyPr wrap="square" rtlCol="0">
                <a:spAutoFit/>
              </a:bodyPr>
              <a:lstStyle/>
              <a:p>
                <a:r>
                  <a:rPr lang="sv-SE" sz="2000" dirty="0" smtClean="0">
                    <a:solidFill>
                      <a:srgbClr val="FF0000"/>
                    </a:solidFill>
                  </a:rPr>
                  <a:t>F</a:t>
                </a:r>
                <a:r>
                  <a:rPr lang="sv-SE" sz="2000" baseline="-25000" dirty="0" smtClean="0">
                    <a:solidFill>
                      <a:srgbClr val="FF0000"/>
                    </a:solidFill>
                  </a:rPr>
                  <a:t>A</a:t>
                </a:r>
                <a:endParaRPr lang="sv-SE" sz="2000" dirty="0">
                  <a:solidFill>
                    <a:srgbClr val="FF0000"/>
                  </a:solidFill>
                </a:endParaRPr>
              </a:p>
            </p:txBody>
          </p:sp>
          <p:sp>
            <p:nvSpPr>
              <p:cNvPr id="55" name="textruta 54"/>
              <p:cNvSpPr txBox="1"/>
              <p:nvPr/>
            </p:nvSpPr>
            <p:spPr>
              <a:xfrm>
                <a:off x="8658539" y="1709792"/>
                <a:ext cx="464881" cy="811804"/>
              </a:xfrm>
              <a:prstGeom prst="rect">
                <a:avLst/>
              </a:prstGeom>
              <a:noFill/>
            </p:spPr>
            <p:txBody>
              <a:bodyPr wrap="square" rtlCol="0">
                <a:spAutoFit/>
              </a:bodyPr>
              <a:lstStyle/>
              <a:p>
                <a:r>
                  <a:rPr lang="sv-SE" sz="2000" dirty="0" smtClean="0">
                    <a:solidFill>
                      <a:srgbClr val="FF0000"/>
                    </a:solidFill>
                  </a:rPr>
                  <a:t>W</a:t>
                </a:r>
                <a:endParaRPr lang="sv-SE" sz="2000" dirty="0">
                  <a:solidFill>
                    <a:srgbClr val="FF0000"/>
                  </a:solidFill>
                </a:endParaRPr>
              </a:p>
            </p:txBody>
          </p:sp>
        </p:grpSp>
      </p:grpSp>
      <p:sp>
        <p:nvSpPr>
          <p:cNvPr id="43" name="Slide Number Placeholder 42"/>
          <p:cNvSpPr>
            <a:spLocks noGrp="1"/>
          </p:cNvSpPr>
          <p:nvPr>
            <p:ph type="sldNum" sz="quarter" idx="12"/>
          </p:nvPr>
        </p:nvSpPr>
        <p:spPr/>
        <p:txBody>
          <a:bodyPr/>
          <a:lstStyle/>
          <a:p>
            <a:fld id="{6FC74082-BA38-9943-A524-CD5DABEC68FA}" type="slidenum">
              <a:rPr lang="sv-SE" smtClean="0"/>
              <a:pPr/>
              <a:t>3</a:t>
            </a:fld>
            <a:endParaRPr lang="sv-SE"/>
          </a:p>
        </p:txBody>
      </p:sp>
      <p:sp>
        <p:nvSpPr>
          <p:cNvPr id="49" name="textruta 17"/>
          <p:cNvSpPr txBox="1"/>
          <p:nvPr/>
        </p:nvSpPr>
        <p:spPr>
          <a:xfrm>
            <a:off x="914400" y="1401246"/>
            <a:ext cx="8483600" cy="892552"/>
          </a:xfrm>
          <a:prstGeom prst="rect">
            <a:avLst/>
          </a:prstGeom>
          <a:noFill/>
        </p:spPr>
        <p:txBody>
          <a:bodyPr wrap="square" rtlCol="0">
            <a:spAutoFit/>
          </a:bodyPr>
          <a:lstStyle/>
          <a:p>
            <a:r>
              <a:rPr lang="en-US" sz="2600" dirty="0" smtClean="0">
                <a:latin typeface="Arial" pitchFamily="34" charset="0"/>
                <a:cs typeface="Arial" pitchFamily="34" charset="0"/>
              </a:rPr>
              <a:t>The GMBE applied to the four major reactor</a:t>
            </a:r>
            <a:br>
              <a:rPr lang="en-US" sz="2600" dirty="0" smtClean="0">
                <a:latin typeface="Arial" pitchFamily="34" charset="0"/>
                <a:cs typeface="Arial" pitchFamily="34" charset="0"/>
              </a:rPr>
            </a:br>
            <a:r>
              <a:rPr lang="en-US" sz="2600" dirty="0" smtClean="0">
                <a:latin typeface="Arial" pitchFamily="34" charset="0"/>
                <a:cs typeface="Arial" pitchFamily="34" charset="0"/>
              </a:rPr>
              <a:t>types (and the general reaction A</a:t>
            </a:r>
            <a:r>
              <a:rPr lang="en-US" sz="2600" dirty="0" smtClean="0">
                <a:latin typeface="Arial" pitchFamily="34" charset="0"/>
                <a:cs typeface="Arial" pitchFamily="34" charset="0"/>
                <a:sym typeface="Wingdings"/>
              </a:rPr>
              <a:t>B)</a:t>
            </a:r>
            <a:endParaRPr lang="en-US" sz="2600" dirty="0">
              <a:latin typeface="Arial" pitchFamily="34" charset="0"/>
              <a:cs typeface="Arial" pitchFamily="34" charset="0"/>
            </a:endParaRPr>
          </a:p>
        </p:txBody>
      </p:sp>
      <p:sp>
        <p:nvSpPr>
          <p:cNvPr id="50" name="Title 1"/>
          <p:cNvSpPr>
            <a:spLocks noGrp="1"/>
          </p:cNvSpPr>
          <p:nvPr>
            <p:ph type="title"/>
          </p:nvPr>
        </p:nvSpPr>
        <p:spPr>
          <a:xfrm>
            <a:off x="914400" y="274638"/>
            <a:ext cx="7772400" cy="1143000"/>
          </a:xfrm>
        </p:spPr>
        <p:txBody>
          <a:bodyPr>
            <a:noAutofit/>
          </a:bodyPr>
          <a:lstStyle/>
          <a:p>
            <a:r>
              <a:rPr lang="en-US" b="1" dirty="0" smtClean="0">
                <a:ln w="12700">
                  <a:noFill/>
                  <a:prstDash val="solid"/>
                </a:ln>
                <a:solidFill>
                  <a:schemeClr val="tx1"/>
                </a:solidFill>
                <a:cs typeface="Arial" pitchFamily="34" charset="0"/>
              </a:rPr>
              <a:t>Building Block 1: </a:t>
            </a:r>
            <a:r>
              <a:rPr lang="en-US" b="1" dirty="0" smtClean="0">
                <a:ln w="3175">
                  <a:noFill/>
                  <a:prstDash val="solid"/>
                </a:ln>
                <a:solidFill>
                  <a:srgbClr val="FFCC00"/>
                </a:solidFill>
              </a:rPr>
              <a:t>Mole Balance</a:t>
            </a:r>
            <a:endParaRPr lang="en-US" dirty="0">
              <a:ln w="12700">
                <a:noFill/>
                <a:prstDash val="solid"/>
              </a:ln>
            </a:endParaRPr>
          </a:p>
        </p:txBody>
      </p:sp>
      <p:sp>
        <p:nvSpPr>
          <p:cNvPr id="57" name="TextBox 56"/>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1</a:t>
            </a:r>
            <a:endParaRPr lang="en-US" dirty="0">
              <a:latin typeface="Arial"/>
              <a:cs typeface="Arial"/>
            </a:endParaRPr>
          </a:p>
        </p:txBody>
      </p:sp>
      <p:pic>
        <p:nvPicPr>
          <p:cNvPr id="58" name="Picture 57" descr="Screen Shot 2016-08-19 at 10.46.22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a:xfrm>
            <a:off x="914400" y="1447799"/>
            <a:ext cx="7772400" cy="5037667"/>
          </a:xfrm>
        </p:spPr>
        <p:txBody>
          <a:bodyPr>
            <a:normAutofit fontScale="92500"/>
          </a:bodyPr>
          <a:lstStyle/>
          <a:p>
            <a:pPr marL="1262063" indent="-1262063">
              <a:buNone/>
            </a:pPr>
            <a:r>
              <a:rPr lang="en-US" sz="1800" b="1" dirty="0">
                <a:latin typeface="Arial"/>
                <a:cs typeface="Arial"/>
              </a:rPr>
              <a:t>Concept 3. Fraction of Molecular Collisions That Have Sufficient Energy to React</a:t>
            </a:r>
          </a:p>
          <a:p>
            <a:pPr marL="0" indent="0">
              <a:buNone/>
            </a:pPr>
            <a:r>
              <a:rPr lang="en-US" sz="1800" dirty="0" smtClean="0">
                <a:latin typeface="Arial"/>
                <a:cs typeface="Arial"/>
              </a:rPr>
              <a:t>In </a:t>
            </a:r>
            <a:r>
              <a:rPr lang="en-US" sz="1800" dirty="0">
                <a:latin typeface="Arial"/>
                <a:cs typeface="Arial"/>
              </a:rPr>
              <a:t>terms of energy per mole, </a:t>
            </a:r>
            <a:r>
              <a:rPr lang="en-US" sz="1800" i="1" dirty="0">
                <a:latin typeface="Arial"/>
                <a:cs typeface="Arial"/>
              </a:rPr>
              <a:t>E, instead </a:t>
            </a:r>
            <a:r>
              <a:rPr lang="en-US" sz="1800" dirty="0">
                <a:latin typeface="Arial"/>
                <a:cs typeface="Arial"/>
              </a:rPr>
              <a:t>of energy per molecule, </a:t>
            </a:r>
            <a:r>
              <a:rPr lang="en-US" sz="1800" i="1" dirty="0">
                <a:latin typeface="Arial"/>
                <a:cs typeface="Arial"/>
              </a:rPr>
              <a:t>e</a:t>
            </a:r>
            <a:r>
              <a:rPr lang="en-US" sz="1800" dirty="0">
                <a:latin typeface="Arial"/>
                <a:cs typeface="Arial"/>
              </a:rPr>
              <a:t>, we </a:t>
            </a:r>
            <a:r>
              <a:rPr lang="en-US" sz="1800" dirty="0" smtClean="0">
                <a:latin typeface="Arial"/>
                <a:cs typeface="Arial"/>
              </a:rPr>
              <a:t>have</a:t>
            </a:r>
          </a:p>
          <a:p>
            <a:pPr marL="0" indent="0">
              <a:buNone/>
            </a:pPr>
            <a:endParaRPr lang="en-US" sz="1800" dirty="0">
              <a:latin typeface="Arial"/>
              <a:cs typeface="Arial"/>
            </a:endParaRPr>
          </a:p>
          <a:p>
            <a:pPr marL="0" indent="0" algn="r">
              <a:spcBef>
                <a:spcPts val="1032"/>
              </a:spcBef>
              <a:spcAft>
                <a:spcPts val="600"/>
              </a:spcAft>
              <a:buNone/>
            </a:pPr>
            <a:r>
              <a:rPr lang="en-US" sz="1800" dirty="0" smtClean="0">
                <a:latin typeface="Arial"/>
                <a:cs typeface="Arial"/>
              </a:rPr>
              <a:t>(3-20)</a:t>
            </a:r>
          </a:p>
          <a:p>
            <a:pPr marL="0" indent="0" algn="r">
              <a:buNone/>
            </a:pPr>
            <a:endParaRPr lang="en-US" sz="1800" dirty="0">
              <a:latin typeface="Arial"/>
              <a:cs typeface="Arial"/>
            </a:endParaRPr>
          </a:p>
          <a:p>
            <a:pPr marL="0" indent="0">
              <a:buNone/>
            </a:pPr>
            <a:r>
              <a:rPr lang="en-US" sz="1800" dirty="0" smtClean="0">
                <a:latin typeface="Arial"/>
                <a:cs typeface="Arial"/>
              </a:rPr>
              <a:t>where </a:t>
            </a:r>
            <a:r>
              <a:rPr lang="en-US" sz="1800" i="1" dirty="0" smtClean="0">
                <a:latin typeface="Arial"/>
                <a:cs typeface="Arial"/>
              </a:rPr>
              <a:t>E </a:t>
            </a:r>
            <a:r>
              <a:rPr lang="en-US" sz="1800" dirty="0" smtClean="0">
                <a:latin typeface="Arial"/>
                <a:cs typeface="Arial"/>
              </a:rPr>
              <a:t>is in </a:t>
            </a:r>
            <a:r>
              <a:rPr lang="en-US" sz="1800" dirty="0">
                <a:latin typeface="Arial"/>
                <a:cs typeface="Arial"/>
              </a:rPr>
              <a:t>(</a:t>
            </a:r>
            <a:r>
              <a:rPr lang="en-US" sz="1800" dirty="0" err="1">
                <a:latin typeface="Arial"/>
                <a:cs typeface="Arial"/>
              </a:rPr>
              <a:t>cal</a:t>
            </a:r>
            <a:r>
              <a:rPr lang="en-US" sz="1800" dirty="0">
                <a:latin typeface="Arial"/>
                <a:cs typeface="Arial"/>
              </a:rPr>
              <a:t>/</a:t>
            </a:r>
            <a:r>
              <a:rPr lang="en-US" sz="1800" dirty="0" err="1">
                <a:latin typeface="Arial"/>
                <a:cs typeface="Arial"/>
              </a:rPr>
              <a:t>mol</a:t>
            </a:r>
            <a:r>
              <a:rPr lang="en-US" sz="1800" dirty="0" smtClean="0">
                <a:latin typeface="Arial"/>
                <a:cs typeface="Arial"/>
              </a:rPr>
              <a:t>) or (J/mole), </a:t>
            </a:r>
            <a:r>
              <a:rPr lang="en-US" sz="1800" i="1" dirty="0">
                <a:latin typeface="Arial"/>
                <a:cs typeface="Arial"/>
              </a:rPr>
              <a:t>R</a:t>
            </a:r>
            <a:r>
              <a:rPr lang="en-US" sz="1800" dirty="0">
                <a:latin typeface="Arial"/>
                <a:cs typeface="Arial"/>
              </a:rPr>
              <a:t> is in (</a:t>
            </a:r>
            <a:r>
              <a:rPr lang="en-US" sz="1800" dirty="0" err="1">
                <a:latin typeface="Arial"/>
                <a:cs typeface="Arial"/>
              </a:rPr>
              <a:t>cal</a:t>
            </a:r>
            <a:r>
              <a:rPr lang="en-US" sz="1800" dirty="0">
                <a:latin typeface="Arial"/>
                <a:cs typeface="Arial"/>
              </a:rPr>
              <a:t>/</a:t>
            </a:r>
            <a:r>
              <a:rPr lang="en-US" sz="1800" dirty="0" err="1">
                <a:latin typeface="Arial"/>
                <a:cs typeface="Arial"/>
              </a:rPr>
              <a:t>mol</a:t>
            </a:r>
            <a:r>
              <a:rPr lang="en-US" sz="1800" dirty="0">
                <a:latin typeface="Arial"/>
                <a:cs typeface="Arial"/>
              </a:rPr>
              <a:t>/K), and </a:t>
            </a:r>
            <a:r>
              <a:rPr lang="en-US" sz="1800" i="1" dirty="0">
                <a:latin typeface="Arial"/>
                <a:cs typeface="Arial"/>
              </a:rPr>
              <a:t>f</a:t>
            </a:r>
            <a:r>
              <a:rPr lang="en-US" sz="1800" dirty="0">
                <a:latin typeface="Arial"/>
                <a:cs typeface="Arial"/>
              </a:rPr>
              <a:t>(</a:t>
            </a:r>
            <a:r>
              <a:rPr lang="en-US" sz="1800" i="1" dirty="0">
                <a:latin typeface="Arial"/>
                <a:cs typeface="Arial"/>
              </a:rPr>
              <a:t>E</a:t>
            </a:r>
            <a:r>
              <a:rPr lang="en-US" sz="1800" i="1" dirty="0" smtClean="0">
                <a:latin typeface="Arial"/>
                <a:cs typeface="Arial"/>
              </a:rPr>
              <a:t>,T</a:t>
            </a:r>
            <a:r>
              <a:rPr lang="en-US" sz="1800" dirty="0">
                <a:latin typeface="Arial"/>
                <a:cs typeface="Arial"/>
              </a:rPr>
              <a:t>) is in </a:t>
            </a:r>
            <a:r>
              <a:rPr lang="en-US" sz="1800" dirty="0" err="1">
                <a:latin typeface="Arial"/>
                <a:cs typeface="Arial"/>
              </a:rPr>
              <a:t>mol</a:t>
            </a:r>
            <a:r>
              <a:rPr lang="en-US" sz="1800" dirty="0">
                <a:latin typeface="Arial"/>
                <a:cs typeface="Arial"/>
              </a:rPr>
              <a:t>/cal</a:t>
            </a:r>
            <a:r>
              <a:rPr lang="en-US" sz="1800" dirty="0" smtClean="0">
                <a:latin typeface="Arial"/>
                <a:cs typeface="Arial"/>
              </a:rPr>
              <a:t>.</a:t>
            </a:r>
          </a:p>
          <a:p>
            <a:pPr marL="0" indent="0">
              <a:buNone/>
            </a:pPr>
            <a:endParaRPr lang="en-US" sz="1800" dirty="0">
              <a:latin typeface="Arial"/>
              <a:cs typeface="Arial"/>
            </a:endParaRPr>
          </a:p>
          <a:p>
            <a:pPr marL="0" indent="0">
              <a:buNone/>
            </a:pPr>
            <a:r>
              <a:rPr lang="en-US" sz="1800" dirty="0">
                <a:latin typeface="Arial"/>
                <a:cs typeface="Arial"/>
              </a:rPr>
              <a:t>The distribution function </a:t>
            </a:r>
            <a:r>
              <a:rPr lang="en-US" sz="1800" i="1" dirty="0">
                <a:latin typeface="Arial"/>
                <a:cs typeface="Arial"/>
              </a:rPr>
              <a:t>f</a:t>
            </a:r>
            <a:r>
              <a:rPr lang="en-US" sz="1800" dirty="0">
                <a:latin typeface="Arial"/>
                <a:cs typeface="Arial"/>
              </a:rPr>
              <a:t>(</a:t>
            </a:r>
            <a:r>
              <a:rPr lang="en-US" sz="1800" i="1" dirty="0">
                <a:latin typeface="Arial"/>
                <a:cs typeface="Arial"/>
              </a:rPr>
              <a:t>E,T</a:t>
            </a:r>
            <a:r>
              <a:rPr lang="en-US" sz="1800" dirty="0">
                <a:latin typeface="Arial"/>
                <a:cs typeface="Arial"/>
              </a:rPr>
              <a:t>) is most easily interpreted by </a:t>
            </a:r>
            <a:r>
              <a:rPr lang="en-US" sz="1800" dirty="0" smtClean="0">
                <a:latin typeface="Arial"/>
                <a:cs typeface="Arial"/>
              </a:rPr>
              <a:t>recognizing that [</a:t>
            </a:r>
            <a:r>
              <a:rPr lang="en-US" sz="1800" i="1" dirty="0">
                <a:latin typeface="Arial"/>
                <a:cs typeface="Arial"/>
              </a:rPr>
              <a:t>f</a:t>
            </a:r>
            <a:r>
              <a:rPr lang="en-US" sz="1800" dirty="0">
                <a:latin typeface="Arial"/>
                <a:cs typeface="Arial"/>
              </a:rPr>
              <a:t>(</a:t>
            </a:r>
            <a:r>
              <a:rPr lang="en-US" sz="1800" i="1" dirty="0">
                <a:latin typeface="Arial"/>
                <a:cs typeface="Arial"/>
              </a:rPr>
              <a:t>E,T</a:t>
            </a:r>
            <a:r>
              <a:rPr lang="en-US" sz="1800" dirty="0" smtClean="0">
                <a:latin typeface="Arial"/>
                <a:cs typeface="Arial"/>
              </a:rPr>
              <a:t>) </a:t>
            </a:r>
            <a:r>
              <a:rPr lang="en-US" sz="1800" i="1" dirty="0" err="1" smtClean="0">
                <a:latin typeface="Arial"/>
                <a:cs typeface="Arial"/>
              </a:rPr>
              <a:t>dE</a:t>
            </a:r>
            <a:r>
              <a:rPr lang="en-US" sz="1800" dirty="0">
                <a:latin typeface="Arial"/>
                <a:cs typeface="Arial"/>
              </a:rPr>
              <a:t>] is the fraction of </a:t>
            </a:r>
            <a:r>
              <a:rPr lang="en-US" sz="1800" dirty="0" smtClean="0">
                <a:latin typeface="Arial"/>
                <a:cs typeface="Arial"/>
              </a:rPr>
              <a:t>collisions </a:t>
            </a:r>
            <a:r>
              <a:rPr lang="en-US" sz="1800" dirty="0">
                <a:latin typeface="Arial"/>
                <a:cs typeface="Arial"/>
              </a:rPr>
              <a:t>with energies between </a:t>
            </a:r>
            <a:r>
              <a:rPr lang="en-US" sz="1800" i="1" dirty="0">
                <a:latin typeface="Arial"/>
                <a:cs typeface="Arial"/>
              </a:rPr>
              <a:t>E</a:t>
            </a:r>
            <a:r>
              <a:rPr lang="en-US" sz="1800" dirty="0">
                <a:latin typeface="Arial"/>
                <a:cs typeface="Arial"/>
              </a:rPr>
              <a:t> </a:t>
            </a:r>
            <a:r>
              <a:rPr lang="en-US" sz="1800" dirty="0" smtClean="0">
                <a:latin typeface="Arial"/>
                <a:cs typeface="Arial"/>
              </a:rPr>
              <a:t>and </a:t>
            </a:r>
            <a:r>
              <a:rPr lang="en-US" sz="1800" i="1" dirty="0" smtClean="0">
                <a:latin typeface="Arial"/>
                <a:cs typeface="Arial"/>
              </a:rPr>
              <a:t>E</a:t>
            </a:r>
            <a:r>
              <a:rPr lang="en-US" sz="1800" dirty="0" smtClean="0">
                <a:latin typeface="Arial"/>
                <a:cs typeface="Arial"/>
              </a:rPr>
              <a:t> + </a:t>
            </a:r>
            <a:r>
              <a:rPr lang="en-US" sz="1800" i="1" dirty="0" err="1" smtClean="0">
                <a:latin typeface="Arial"/>
                <a:cs typeface="Arial"/>
              </a:rPr>
              <a:t>dE</a:t>
            </a:r>
            <a:r>
              <a:rPr lang="en-US" sz="1800" dirty="0" smtClean="0">
                <a:latin typeface="Arial"/>
                <a:cs typeface="Arial"/>
              </a:rPr>
              <a:t>.</a:t>
            </a:r>
          </a:p>
          <a:p>
            <a:pPr marL="0" indent="0">
              <a:buNone/>
            </a:pPr>
            <a:endParaRPr lang="en-US" sz="1800" dirty="0">
              <a:latin typeface="Arial"/>
              <a:cs typeface="Arial"/>
            </a:endParaRPr>
          </a:p>
          <a:p>
            <a:pPr marL="0" indent="0" algn="r">
              <a:buNone/>
            </a:pPr>
            <a:r>
              <a:rPr lang="en-US" sz="1800" dirty="0" smtClean="0">
                <a:latin typeface="Arial"/>
                <a:cs typeface="Arial"/>
              </a:rPr>
              <a:t>(3-21)</a:t>
            </a:r>
          </a:p>
          <a:p>
            <a:pPr marL="0" indent="0" algn="r">
              <a:buNone/>
            </a:pPr>
            <a:endParaRPr lang="en-US" sz="1800" dirty="0">
              <a:latin typeface="Arial"/>
              <a:cs typeface="Arial"/>
            </a:endParaRPr>
          </a:p>
          <a:p>
            <a:pPr marL="0" indent="0">
              <a:buNone/>
            </a:pPr>
            <a:r>
              <a:rPr lang="en-US" sz="1800" dirty="0" smtClean="0">
                <a:latin typeface="Arial"/>
                <a:cs typeface="Arial"/>
              </a:rPr>
              <a:t>This distribution is shown as a function of E for two temperatures in the next slide.</a:t>
            </a:r>
          </a:p>
          <a:p>
            <a:pPr marL="0" indent="0">
              <a:buNone/>
            </a:pPr>
            <a:endParaRPr lang="en-US" sz="1800" dirty="0">
              <a:latin typeface="Arial"/>
              <a:cs typeface="Arial"/>
            </a:endParaRPr>
          </a:p>
          <a:p>
            <a:pPr marL="0" indent="0">
              <a:buNone/>
            </a:pPr>
            <a:endParaRPr lang="en-US" sz="1800" dirty="0" smtClean="0">
              <a:latin typeface="Arial"/>
              <a:cs typeface="Arial"/>
            </a:endParaRPr>
          </a:p>
        </p:txBody>
      </p:sp>
      <p:graphicFrame>
        <p:nvGraphicFramePr>
          <p:cNvPr id="9" name="Object 8"/>
          <p:cNvGraphicFramePr>
            <a:graphicFrameLocks noChangeAspect="1"/>
          </p:cNvGraphicFramePr>
          <p:nvPr>
            <p:extLst/>
          </p:nvPr>
        </p:nvGraphicFramePr>
        <p:xfrm>
          <a:off x="2770188" y="2424112"/>
          <a:ext cx="3427412" cy="896937"/>
        </p:xfrm>
        <a:graphic>
          <a:graphicData uri="http://schemas.openxmlformats.org/presentationml/2006/ole">
            <mc:AlternateContent xmlns:mc="http://schemas.openxmlformats.org/markup-compatibility/2006">
              <mc:Choice xmlns:v="urn:schemas-microsoft-com:vml" Requires="v">
                <p:oleObj spid="_x0000_s363522" name="Equation" r:id="rId3" imgW="2133600" imgH="558800" progId="Equation.3">
                  <p:embed/>
                </p:oleObj>
              </mc:Choice>
              <mc:Fallback>
                <p:oleObj name="Equation" r:id="rId3" imgW="2133600" imgH="558800" progId="Equation.3">
                  <p:embed/>
                  <p:pic>
                    <p:nvPicPr>
                      <p:cNvPr id="0" name=""/>
                      <p:cNvPicPr/>
                      <p:nvPr/>
                    </p:nvPicPr>
                    <p:blipFill>
                      <a:blip r:embed="rId4"/>
                      <a:stretch>
                        <a:fillRect/>
                      </a:stretch>
                    </p:blipFill>
                    <p:spPr>
                      <a:xfrm>
                        <a:off x="2770188" y="2424112"/>
                        <a:ext cx="3427412" cy="896937"/>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2423514" y="4858277"/>
          <a:ext cx="4121150" cy="957262"/>
        </p:xfrm>
        <a:graphic>
          <a:graphicData uri="http://schemas.openxmlformats.org/presentationml/2006/ole">
            <mc:AlternateContent xmlns:mc="http://schemas.openxmlformats.org/markup-compatibility/2006">
              <mc:Choice xmlns:v="urn:schemas-microsoft-com:vml" Requires="v">
                <p:oleObj spid="_x0000_s363523" name="Equation" r:id="rId5" imgW="2565400" imgH="596900" progId="Equation.3">
                  <p:embed/>
                </p:oleObj>
              </mc:Choice>
              <mc:Fallback>
                <p:oleObj name="Equation" r:id="rId5" imgW="2565400" imgH="596900" progId="Equation.3">
                  <p:embed/>
                  <p:pic>
                    <p:nvPicPr>
                      <p:cNvPr id="0" name=""/>
                      <p:cNvPicPr/>
                      <p:nvPr/>
                    </p:nvPicPr>
                    <p:blipFill>
                      <a:blip r:embed="rId6"/>
                      <a:stretch>
                        <a:fillRect/>
                      </a:stretch>
                    </p:blipFill>
                    <p:spPr>
                      <a:xfrm>
                        <a:off x="2423514" y="4858277"/>
                        <a:ext cx="4121150" cy="957262"/>
                      </a:xfrm>
                      <a:prstGeom prst="rect">
                        <a:avLst/>
                      </a:prstGeom>
                    </p:spPr>
                  </p:pic>
                </p:oleObj>
              </mc:Fallback>
            </mc:AlternateContent>
          </a:graphicData>
        </a:graphic>
      </p:graphicFrame>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30</a:t>
            </a:fld>
            <a:endParaRPr lang="sv-SE"/>
          </a:p>
        </p:txBody>
      </p:sp>
    </p:spTree>
    <p:extLst>
      <p:ext uri="{BB962C8B-B14F-4D97-AF65-F5344CB8AC3E}">
        <p14:creationId xmlns:p14="http://schemas.microsoft.com/office/powerpoint/2010/main" val="277988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Activation Energy </a:t>
            </a:r>
            <a:endParaRPr lang="en-US" b="1" dirty="0"/>
          </a:p>
        </p:txBody>
      </p:sp>
      <p:sp>
        <p:nvSpPr>
          <p:cNvPr id="7" name="Content Placeholder 6"/>
          <p:cNvSpPr>
            <a:spLocks noGrp="1"/>
          </p:cNvSpPr>
          <p:nvPr>
            <p:ph sz="quarter" idx="1"/>
          </p:nvPr>
        </p:nvSpPr>
        <p:spPr>
          <a:xfrm>
            <a:off x="914400" y="1447799"/>
            <a:ext cx="7772400" cy="5342467"/>
          </a:xfrm>
        </p:spPr>
        <p:txBody>
          <a:bodyPr>
            <a:normAutofit fontScale="92500"/>
          </a:bodyPr>
          <a:lstStyle/>
          <a:p>
            <a:pPr marL="1262063" indent="-1262063">
              <a:buNone/>
            </a:pPr>
            <a:r>
              <a:rPr lang="en-US" sz="1800" b="1" dirty="0">
                <a:latin typeface="Arial"/>
                <a:cs typeface="Arial"/>
              </a:rPr>
              <a:t>Concept 3. Fraction of Molecular Collisions That Have Sufficient Energy to </a:t>
            </a:r>
            <a:r>
              <a:rPr lang="en-US" sz="1800" b="1" dirty="0" smtClean="0">
                <a:latin typeface="Arial"/>
                <a:cs typeface="Arial"/>
              </a:rPr>
              <a:t>React</a:t>
            </a:r>
          </a:p>
          <a:p>
            <a:pPr marL="1262063" indent="-1262063">
              <a:buNone/>
            </a:pPr>
            <a:endParaRPr lang="en-US" sz="1800" b="1" dirty="0">
              <a:latin typeface="Arial"/>
              <a:cs typeface="Arial"/>
            </a:endParaRPr>
          </a:p>
          <a:p>
            <a:pPr marL="1262063" indent="-1262063">
              <a:buNone/>
            </a:pPr>
            <a:endParaRPr lang="en-US" sz="1800" dirty="0">
              <a:latin typeface="Arial"/>
              <a:cs typeface="Arial"/>
            </a:endParaRPr>
          </a:p>
          <a:p>
            <a:pPr marL="0" indent="0">
              <a:lnSpc>
                <a:spcPct val="120000"/>
              </a:lnSpc>
              <a:buNone/>
            </a:pPr>
            <a:r>
              <a:rPr lang="en-US" sz="1800" dirty="0" smtClean="0">
                <a:latin typeface="Arial"/>
                <a:cs typeface="Arial"/>
              </a:rPr>
              <a:t>This </a:t>
            </a:r>
            <a:r>
              <a:rPr lang="en-US" sz="1800" dirty="0">
                <a:latin typeface="Arial"/>
                <a:cs typeface="Arial"/>
              </a:rPr>
              <a:t>fraction is shown by the shaded area in Figure 3-4(a) and </a:t>
            </a:r>
            <a:r>
              <a:rPr lang="en-US" sz="1800" dirty="0" smtClean="0">
                <a:latin typeface="Arial"/>
                <a:cs typeface="Arial"/>
              </a:rPr>
              <a:t>is approximated by </a:t>
            </a:r>
            <a:r>
              <a:rPr lang="en-US" sz="1800" dirty="0">
                <a:latin typeface="Arial"/>
                <a:cs typeface="Arial"/>
              </a:rPr>
              <a:t>the average value of </a:t>
            </a:r>
            <a:r>
              <a:rPr lang="en-US" sz="1800" i="1" dirty="0">
                <a:latin typeface="Arial"/>
                <a:cs typeface="Arial"/>
              </a:rPr>
              <a:t>f</a:t>
            </a:r>
            <a:r>
              <a:rPr lang="en-US" sz="1800" dirty="0">
                <a:latin typeface="Arial"/>
                <a:cs typeface="Arial"/>
              </a:rPr>
              <a:t>(</a:t>
            </a:r>
            <a:r>
              <a:rPr lang="en-US" sz="1800" i="1" dirty="0">
                <a:latin typeface="Arial"/>
                <a:cs typeface="Arial"/>
              </a:rPr>
              <a:t>E,T</a:t>
            </a:r>
            <a:r>
              <a:rPr lang="en-US" sz="1800" dirty="0">
                <a:latin typeface="Arial"/>
                <a:cs typeface="Arial"/>
              </a:rPr>
              <a:t>) at </a:t>
            </a:r>
            <a:r>
              <a:rPr lang="en-US" sz="1800" i="1" dirty="0">
                <a:latin typeface="Arial"/>
                <a:cs typeface="Arial"/>
              </a:rPr>
              <a:t>E</a:t>
            </a:r>
            <a:r>
              <a:rPr lang="en-US" sz="1800" dirty="0">
                <a:latin typeface="Arial"/>
                <a:cs typeface="Arial"/>
              </a:rPr>
              <a:t> = 0.3 kcal/mole is 0.81 </a:t>
            </a:r>
            <a:r>
              <a:rPr lang="en-US" sz="1800" dirty="0" err="1">
                <a:latin typeface="Arial"/>
                <a:cs typeface="Arial"/>
              </a:rPr>
              <a:t>mol</a:t>
            </a:r>
            <a:r>
              <a:rPr lang="en-US" sz="1800" dirty="0">
                <a:latin typeface="Arial"/>
                <a:cs typeface="Arial"/>
              </a:rPr>
              <a:t>/kcal</a:t>
            </a:r>
            <a:r>
              <a:rPr lang="en-US" sz="1800" dirty="0" smtClean="0">
                <a:latin typeface="Arial"/>
                <a:cs typeface="Arial"/>
              </a:rPr>
              <a:t>.</a:t>
            </a: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endParaRPr lang="en-US" sz="1800" dirty="0" smtClean="0">
              <a:latin typeface="Arial"/>
              <a:cs typeface="Arial"/>
            </a:endParaRPr>
          </a:p>
          <a:p>
            <a:pPr marL="0" indent="0">
              <a:buNone/>
            </a:pPr>
            <a:r>
              <a:rPr lang="en-US" sz="1800" dirty="0" smtClean="0">
                <a:latin typeface="Arial"/>
                <a:cs typeface="Arial"/>
              </a:rPr>
              <a:t>We see 8.1% of the collisions have energies between 0.25 and 0.35 kcal/</a:t>
            </a:r>
            <a:r>
              <a:rPr lang="en-US" sz="1800" dirty="0" err="1" smtClean="0">
                <a:latin typeface="Arial"/>
                <a:cs typeface="Arial"/>
              </a:rPr>
              <a:t>mol</a:t>
            </a:r>
            <a:endParaRPr lang="en-US" sz="1800" dirty="0">
              <a:latin typeface="Arial"/>
              <a:cs typeface="Arial"/>
            </a:endParaRPr>
          </a:p>
        </p:txBody>
      </p:sp>
      <p:graphicFrame>
        <p:nvGraphicFramePr>
          <p:cNvPr id="9" name="Object 8"/>
          <p:cNvGraphicFramePr>
            <a:graphicFrameLocks noChangeAspect="1"/>
          </p:cNvGraphicFramePr>
          <p:nvPr>
            <p:extLst/>
          </p:nvPr>
        </p:nvGraphicFramePr>
        <p:xfrm>
          <a:off x="1329284" y="1999740"/>
          <a:ext cx="6756400" cy="744753"/>
        </p:xfrm>
        <a:graphic>
          <a:graphicData uri="http://schemas.openxmlformats.org/presentationml/2006/ole">
            <mc:AlternateContent xmlns:mc="http://schemas.openxmlformats.org/markup-compatibility/2006">
              <mc:Choice xmlns:v="urn:schemas-microsoft-com:vml" Requires="v">
                <p:oleObj spid="_x0000_s364546" name="Equation" r:id="rId3" imgW="4483100" imgH="495300" progId="Equation.3">
                  <p:embed/>
                </p:oleObj>
              </mc:Choice>
              <mc:Fallback>
                <p:oleObj name="Equation" r:id="rId3" imgW="4483100" imgH="495300" progId="Equation.3">
                  <p:embed/>
                  <p:pic>
                    <p:nvPicPr>
                      <p:cNvPr id="0" name=""/>
                      <p:cNvPicPr/>
                      <p:nvPr/>
                    </p:nvPicPr>
                    <p:blipFill>
                      <a:blip r:embed="rId4"/>
                      <a:stretch>
                        <a:fillRect/>
                      </a:stretch>
                    </p:blipFill>
                    <p:spPr>
                      <a:xfrm>
                        <a:off x="1329284" y="1999740"/>
                        <a:ext cx="6756400" cy="74475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1571627" y="3404383"/>
          <a:ext cx="6014506" cy="702793"/>
        </p:xfrm>
        <a:graphic>
          <a:graphicData uri="http://schemas.openxmlformats.org/presentationml/2006/ole">
            <mc:AlternateContent xmlns:mc="http://schemas.openxmlformats.org/markup-compatibility/2006">
              <mc:Choice xmlns:v="urn:schemas-microsoft-com:vml" Requires="v">
                <p:oleObj spid="_x0000_s364547" name="Equation" r:id="rId5" imgW="4229100" imgH="495300" progId="Equation.3">
                  <p:embed/>
                </p:oleObj>
              </mc:Choice>
              <mc:Fallback>
                <p:oleObj name="Equation" r:id="rId5" imgW="4229100" imgH="495300" progId="Equation.3">
                  <p:embed/>
                  <p:pic>
                    <p:nvPicPr>
                      <p:cNvPr id="0" name=""/>
                      <p:cNvPicPr/>
                      <p:nvPr/>
                    </p:nvPicPr>
                    <p:blipFill>
                      <a:blip r:embed="rId6"/>
                      <a:stretch>
                        <a:fillRect/>
                      </a:stretch>
                    </p:blipFill>
                    <p:spPr>
                      <a:xfrm>
                        <a:off x="1571627" y="3404383"/>
                        <a:ext cx="6014506" cy="702793"/>
                      </a:xfrm>
                      <a:prstGeom prst="rect">
                        <a:avLst/>
                      </a:prstGeom>
                    </p:spPr>
                  </p:pic>
                </p:oleObj>
              </mc:Fallback>
            </mc:AlternateContent>
          </a:graphicData>
        </a:graphic>
      </p:graphicFrame>
      <p:pic>
        <p:nvPicPr>
          <p:cNvPr id="5" name="Picture 4" descr="Screen Shot 2016-08-17 at 3.25.2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5002" y="4149511"/>
            <a:ext cx="2631864" cy="2286000"/>
          </a:xfrm>
          <a:prstGeom prst="rect">
            <a:avLst/>
          </a:prstGeom>
        </p:spPr>
      </p:pic>
      <p:sp>
        <p:nvSpPr>
          <p:cNvPr id="10" name="TextBox 9"/>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31</a:t>
            </a:fld>
            <a:endParaRPr lang="sv-SE"/>
          </a:p>
        </p:txBody>
      </p:sp>
    </p:spTree>
    <p:extLst>
      <p:ext uri="{BB962C8B-B14F-4D97-AF65-F5344CB8AC3E}">
        <p14:creationId xmlns:p14="http://schemas.microsoft.com/office/powerpoint/2010/main" val="422870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Energy </a:t>
            </a:r>
            <a:endParaRPr lang="en-US" dirty="0"/>
          </a:p>
        </p:txBody>
      </p:sp>
      <p:sp>
        <p:nvSpPr>
          <p:cNvPr id="7" name="Content Placeholder 6"/>
          <p:cNvSpPr>
            <a:spLocks noGrp="1"/>
          </p:cNvSpPr>
          <p:nvPr>
            <p:ph sz="quarter" idx="1"/>
          </p:nvPr>
        </p:nvSpPr>
        <p:spPr>
          <a:xfrm>
            <a:off x="914400" y="1447800"/>
            <a:ext cx="7772400" cy="5219700"/>
          </a:xfrm>
        </p:spPr>
        <p:txBody>
          <a:bodyPr>
            <a:noAutofit/>
          </a:bodyPr>
          <a:lstStyle/>
          <a:p>
            <a:pPr marL="1262063" indent="-1262063">
              <a:buNone/>
            </a:pPr>
            <a:r>
              <a:rPr lang="en-US" sz="1700" b="1" dirty="0">
                <a:latin typeface="Arial"/>
                <a:cs typeface="Arial"/>
              </a:rPr>
              <a:t>Concept 3. Fraction of Molecular Collisions That Have Sufficient Energy to React</a:t>
            </a:r>
          </a:p>
          <a:p>
            <a:pPr marL="0" indent="0">
              <a:buNone/>
            </a:pPr>
            <a:r>
              <a:rPr lang="en-US" sz="1700" b="1" dirty="0" smtClean="0">
                <a:latin typeface="Arial"/>
                <a:cs typeface="Arial"/>
              </a:rPr>
              <a:t>Fraction of Molecules with Energy Greater than </a:t>
            </a:r>
            <a:r>
              <a:rPr lang="en-US" sz="1700" b="1" i="1" dirty="0" smtClean="0">
                <a:latin typeface="Arial"/>
                <a:cs typeface="Arial"/>
              </a:rPr>
              <a:t>E</a:t>
            </a:r>
            <a:r>
              <a:rPr lang="en-US" sz="1700" b="1" baseline="-25000" dirty="0" smtClean="0">
                <a:latin typeface="Arial"/>
                <a:cs typeface="Arial"/>
              </a:rPr>
              <a:t>A</a:t>
            </a:r>
          </a:p>
          <a:p>
            <a:pPr marL="0" indent="0">
              <a:buNone/>
            </a:pPr>
            <a:r>
              <a:rPr lang="en-US" sz="1700" dirty="0" smtClean="0">
                <a:latin typeface="Arial"/>
                <a:cs typeface="Arial"/>
              </a:rPr>
              <a:t>We </a:t>
            </a:r>
            <a:r>
              <a:rPr lang="en-US" sz="1700" dirty="0">
                <a:latin typeface="Arial"/>
                <a:cs typeface="Arial"/>
              </a:rPr>
              <a:t>can also determine the fraction of collision that have energies </a:t>
            </a:r>
            <a:r>
              <a:rPr lang="en-US" sz="1700" dirty="0" smtClean="0">
                <a:latin typeface="Arial"/>
                <a:cs typeface="Arial"/>
              </a:rPr>
              <a:t>greater than </a:t>
            </a:r>
            <a:r>
              <a:rPr lang="en-US" sz="1700" dirty="0">
                <a:latin typeface="Arial"/>
                <a:cs typeface="Arial"/>
              </a:rPr>
              <a:t>a certain value</a:t>
            </a:r>
            <a:r>
              <a:rPr lang="en-US" sz="1700" dirty="0" smtClean="0">
                <a:latin typeface="Arial"/>
                <a:cs typeface="Arial"/>
              </a:rPr>
              <a:t>, </a:t>
            </a:r>
            <a:r>
              <a:rPr lang="en-US" sz="1700" i="1" dirty="0" smtClean="0">
                <a:latin typeface="Arial"/>
                <a:cs typeface="Arial"/>
              </a:rPr>
              <a:t>E</a:t>
            </a:r>
            <a:r>
              <a:rPr lang="en-US" sz="1700" baseline="-25000" dirty="0" smtClean="0">
                <a:latin typeface="Arial"/>
                <a:cs typeface="Arial"/>
              </a:rPr>
              <a:t>A</a:t>
            </a:r>
          </a:p>
          <a:p>
            <a:pPr marL="0" indent="0">
              <a:buNone/>
            </a:pPr>
            <a:endParaRPr lang="en-US" sz="1700" dirty="0" smtClean="0">
              <a:latin typeface="Arial"/>
              <a:cs typeface="Arial"/>
            </a:endParaRPr>
          </a:p>
          <a:p>
            <a:pPr marL="0" indent="0" algn="r">
              <a:buNone/>
            </a:pPr>
            <a:r>
              <a:rPr lang="en-US" sz="1700" dirty="0" smtClean="0">
                <a:latin typeface="Arial"/>
                <a:cs typeface="Arial"/>
              </a:rPr>
              <a:t>(3-22)</a:t>
            </a:r>
          </a:p>
          <a:p>
            <a:pPr marL="0" indent="0">
              <a:buNone/>
            </a:pPr>
            <a:endParaRPr lang="en-US" sz="1700" dirty="0">
              <a:latin typeface="Arial"/>
              <a:cs typeface="Arial"/>
            </a:endParaRPr>
          </a:p>
          <a:p>
            <a:pPr marL="0" indent="0">
              <a:buNone/>
            </a:pPr>
            <a:r>
              <a:rPr lang="en-US" sz="1700" dirty="0" smtClean="0">
                <a:latin typeface="Arial"/>
                <a:cs typeface="Arial"/>
              </a:rPr>
              <a:t>For </a:t>
            </a:r>
            <a:r>
              <a:rPr lang="en-US" sz="1700" i="1" dirty="0" smtClean="0">
                <a:latin typeface="Arial"/>
                <a:cs typeface="Arial"/>
              </a:rPr>
              <a:t>E</a:t>
            </a:r>
            <a:r>
              <a:rPr lang="en-US" sz="1700" baseline="-25000" dirty="0" smtClean="0">
                <a:latin typeface="Arial"/>
                <a:cs typeface="Arial"/>
              </a:rPr>
              <a:t>A</a:t>
            </a:r>
            <a:r>
              <a:rPr lang="en-US" sz="1700" dirty="0" smtClean="0">
                <a:latin typeface="Arial"/>
                <a:cs typeface="Arial"/>
              </a:rPr>
              <a:t> &gt; 3</a:t>
            </a:r>
            <a:r>
              <a:rPr lang="en-US" sz="1700" i="1" dirty="0" smtClean="0">
                <a:latin typeface="Arial"/>
                <a:cs typeface="Arial"/>
              </a:rPr>
              <a:t>RT</a:t>
            </a:r>
            <a:r>
              <a:rPr lang="en-US" sz="1700" dirty="0" smtClean="0">
                <a:latin typeface="Arial"/>
                <a:cs typeface="Arial"/>
              </a:rPr>
              <a:t>, we </a:t>
            </a:r>
            <a:r>
              <a:rPr lang="en-US" sz="1700" dirty="0">
                <a:latin typeface="Arial"/>
                <a:cs typeface="Arial"/>
              </a:rPr>
              <a:t>can obtain an analytical approximation for the </a:t>
            </a:r>
            <a:r>
              <a:rPr lang="en-US" sz="1700" dirty="0" smtClean="0">
                <a:latin typeface="Arial"/>
                <a:cs typeface="Arial"/>
              </a:rPr>
              <a:t>fraction of </a:t>
            </a:r>
            <a:r>
              <a:rPr lang="en-US" sz="1700" dirty="0">
                <a:latin typeface="Arial"/>
                <a:cs typeface="Arial"/>
              </a:rPr>
              <a:t>molecules of collision with energies greater than </a:t>
            </a:r>
            <a:r>
              <a:rPr lang="en-US" sz="1700" i="1" dirty="0" smtClean="0">
                <a:latin typeface="Arial"/>
                <a:cs typeface="Arial"/>
              </a:rPr>
              <a:t>E</a:t>
            </a:r>
            <a:r>
              <a:rPr lang="en-US" sz="1700" baseline="-25000" dirty="0" smtClean="0">
                <a:latin typeface="Arial"/>
                <a:cs typeface="Arial"/>
              </a:rPr>
              <a:t>A</a:t>
            </a:r>
            <a:r>
              <a:rPr lang="en-US" sz="1700" dirty="0" smtClean="0">
                <a:latin typeface="Arial"/>
                <a:cs typeface="Arial"/>
              </a:rPr>
              <a:t> </a:t>
            </a:r>
            <a:r>
              <a:rPr lang="en-US" sz="1700" dirty="0">
                <a:latin typeface="Arial"/>
                <a:cs typeface="Arial"/>
              </a:rPr>
              <a:t>by combining </a:t>
            </a:r>
            <a:r>
              <a:rPr lang="en-US" sz="1700" dirty="0" smtClean="0">
                <a:latin typeface="Arial"/>
                <a:cs typeface="Arial"/>
              </a:rPr>
              <a:t>Equations (</a:t>
            </a:r>
            <a:r>
              <a:rPr lang="en-US" sz="1700" dirty="0">
                <a:latin typeface="Arial"/>
                <a:cs typeface="Arial"/>
              </a:rPr>
              <a:t>3-21) and (3-22) and integrating to </a:t>
            </a:r>
            <a:r>
              <a:rPr lang="en-US" sz="1700" dirty="0" smtClean="0">
                <a:latin typeface="Arial"/>
                <a:cs typeface="Arial"/>
              </a:rPr>
              <a:t>get</a:t>
            </a:r>
            <a:endParaRPr lang="en-US" sz="1700" dirty="0">
              <a:latin typeface="Arial"/>
              <a:cs typeface="Arial"/>
            </a:endParaRPr>
          </a:p>
          <a:p>
            <a:pPr marL="0" indent="0" algn="r">
              <a:buNone/>
            </a:pPr>
            <a:endParaRPr lang="en-US" sz="1700" dirty="0" smtClean="0">
              <a:latin typeface="Arial"/>
              <a:cs typeface="Arial"/>
            </a:endParaRPr>
          </a:p>
          <a:p>
            <a:pPr marL="0" indent="0" algn="r">
              <a:buNone/>
            </a:pPr>
            <a:r>
              <a:rPr lang="en-US" sz="1700" dirty="0" smtClean="0">
                <a:latin typeface="Arial"/>
                <a:cs typeface="Arial"/>
              </a:rPr>
              <a:t>(3-23)</a:t>
            </a:r>
          </a:p>
          <a:p>
            <a:pPr marL="0" indent="0">
              <a:buNone/>
            </a:pPr>
            <a:endParaRPr lang="en-US" sz="1700" dirty="0" smtClean="0">
              <a:latin typeface="Arial"/>
              <a:cs typeface="Arial"/>
            </a:endParaRPr>
          </a:p>
          <a:p>
            <a:pPr marL="0" indent="0">
              <a:buNone/>
            </a:pPr>
            <a:r>
              <a:rPr lang="en-US" sz="1700" dirty="0" smtClean="0">
                <a:latin typeface="Arial"/>
                <a:cs typeface="Arial"/>
              </a:rPr>
              <a:t>Equation (3-23) is plotted in Figure 4-4(b) as a function of activation energy, E</a:t>
            </a:r>
            <a:r>
              <a:rPr lang="en-US" sz="1700" baseline="-25000" dirty="0" smtClean="0">
                <a:latin typeface="Arial"/>
                <a:cs typeface="Arial"/>
              </a:rPr>
              <a:t>A</a:t>
            </a:r>
            <a:r>
              <a:rPr lang="en-US" sz="1700" dirty="0" smtClean="0">
                <a:latin typeface="Arial"/>
                <a:cs typeface="Arial"/>
              </a:rPr>
              <a:t>, as shown in the next slide.</a:t>
            </a:r>
          </a:p>
          <a:p>
            <a:pPr marL="0" indent="0">
              <a:buNone/>
            </a:pPr>
            <a:endParaRPr lang="en-US" sz="1700" dirty="0">
              <a:latin typeface="Arial"/>
              <a:cs typeface="Arial"/>
            </a:endParaRPr>
          </a:p>
        </p:txBody>
      </p:sp>
      <p:graphicFrame>
        <p:nvGraphicFramePr>
          <p:cNvPr id="9" name="Object 8"/>
          <p:cNvGraphicFramePr>
            <a:graphicFrameLocks noChangeAspect="1"/>
          </p:cNvGraphicFramePr>
          <p:nvPr>
            <p:extLst/>
          </p:nvPr>
        </p:nvGraphicFramePr>
        <p:xfrm>
          <a:off x="1239838" y="3161291"/>
          <a:ext cx="6462712" cy="661988"/>
        </p:xfrm>
        <a:graphic>
          <a:graphicData uri="http://schemas.openxmlformats.org/presentationml/2006/ole">
            <mc:AlternateContent xmlns:mc="http://schemas.openxmlformats.org/markup-compatibility/2006">
              <mc:Choice xmlns:v="urn:schemas-microsoft-com:vml" Requires="v">
                <p:oleObj spid="_x0000_s365570" name="Equation" r:id="rId3" imgW="3962400" imgH="406400" progId="Equation.3">
                  <p:embed/>
                </p:oleObj>
              </mc:Choice>
              <mc:Fallback>
                <p:oleObj name="Equation" r:id="rId3" imgW="3962400" imgH="406400" progId="Equation.3">
                  <p:embed/>
                  <p:pic>
                    <p:nvPicPr>
                      <p:cNvPr id="0" name=""/>
                      <p:cNvPicPr/>
                      <p:nvPr/>
                    </p:nvPicPr>
                    <p:blipFill>
                      <a:blip r:embed="rId4"/>
                      <a:stretch>
                        <a:fillRect/>
                      </a:stretch>
                    </p:blipFill>
                    <p:spPr>
                      <a:xfrm>
                        <a:off x="1239838" y="3161291"/>
                        <a:ext cx="6462712" cy="661988"/>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1246188" y="4808583"/>
          <a:ext cx="6586537" cy="973137"/>
        </p:xfrm>
        <a:graphic>
          <a:graphicData uri="http://schemas.openxmlformats.org/presentationml/2006/ole">
            <mc:AlternateContent xmlns:mc="http://schemas.openxmlformats.org/markup-compatibility/2006">
              <mc:Choice xmlns:v="urn:schemas-microsoft-com:vml" Requires="v">
                <p:oleObj spid="_x0000_s365571" name="Equation" r:id="rId5" imgW="4038600" imgH="596900" progId="Equation.3">
                  <p:embed/>
                </p:oleObj>
              </mc:Choice>
              <mc:Fallback>
                <p:oleObj name="Equation" r:id="rId5" imgW="4038600" imgH="596900" progId="Equation.3">
                  <p:embed/>
                  <p:pic>
                    <p:nvPicPr>
                      <p:cNvPr id="0" name=""/>
                      <p:cNvPicPr/>
                      <p:nvPr/>
                    </p:nvPicPr>
                    <p:blipFill>
                      <a:blip r:embed="rId6"/>
                      <a:stretch>
                        <a:fillRect/>
                      </a:stretch>
                    </p:blipFill>
                    <p:spPr>
                      <a:xfrm>
                        <a:off x="1246188" y="4808583"/>
                        <a:ext cx="6586537" cy="973137"/>
                      </a:xfrm>
                      <a:prstGeom prst="rect">
                        <a:avLst/>
                      </a:prstGeom>
                    </p:spPr>
                  </p:pic>
                </p:oleObj>
              </mc:Fallback>
            </mc:AlternateContent>
          </a:graphicData>
        </a:graphic>
      </p:graphicFrame>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11"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32</a:t>
            </a:fld>
            <a:endParaRPr lang="sv-SE"/>
          </a:p>
        </p:txBody>
      </p:sp>
    </p:spTree>
    <p:extLst>
      <p:ext uri="{BB962C8B-B14F-4D97-AF65-F5344CB8AC3E}">
        <p14:creationId xmlns:p14="http://schemas.microsoft.com/office/powerpoint/2010/main" val="263231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Energy </a:t>
            </a:r>
            <a:endParaRPr lang="en-US" dirty="0"/>
          </a:p>
        </p:txBody>
      </p:sp>
      <p:sp>
        <p:nvSpPr>
          <p:cNvPr id="7" name="Content Placeholder 6"/>
          <p:cNvSpPr>
            <a:spLocks noGrp="1"/>
          </p:cNvSpPr>
          <p:nvPr>
            <p:ph sz="quarter" idx="1"/>
          </p:nvPr>
        </p:nvSpPr>
        <p:spPr/>
        <p:txBody>
          <a:bodyPr/>
          <a:lstStyle/>
          <a:p>
            <a:pPr marL="1262063" indent="-1262063">
              <a:buNone/>
            </a:pPr>
            <a:r>
              <a:rPr lang="en-US" sz="1800" b="1" dirty="0">
                <a:latin typeface="Arial"/>
                <a:cs typeface="Arial"/>
              </a:rPr>
              <a:t>Concept 3. Fraction of Molecular Collisions That Have Sufficient Energy to React</a:t>
            </a:r>
          </a:p>
          <a:p>
            <a:pPr marL="0" indent="0">
              <a:buNone/>
            </a:pPr>
            <a:r>
              <a:rPr lang="en-US" sz="1800" b="1" dirty="0">
                <a:latin typeface="Arial"/>
                <a:cs typeface="Arial"/>
              </a:rPr>
              <a:t>Fraction of Molecules with Energy Greater than </a:t>
            </a:r>
            <a:r>
              <a:rPr lang="en-US" sz="1800" b="1" i="1" dirty="0">
                <a:latin typeface="Arial"/>
                <a:cs typeface="Arial"/>
              </a:rPr>
              <a:t>E</a:t>
            </a:r>
            <a:r>
              <a:rPr lang="en-US" sz="1800" b="1" baseline="-25000" dirty="0">
                <a:latin typeface="Arial"/>
                <a:cs typeface="Arial"/>
              </a:rPr>
              <a:t>A</a:t>
            </a:r>
          </a:p>
          <a:p>
            <a:pPr marL="0" indent="0">
              <a:buNone/>
            </a:pPr>
            <a:r>
              <a:rPr lang="en-US" sz="1800" dirty="0" smtClean="0">
                <a:latin typeface="Arial"/>
                <a:cs typeface="Arial"/>
              </a:rPr>
              <a:t>One observes for </a:t>
            </a:r>
            <a:r>
              <a:rPr lang="en-US" sz="1800" dirty="0">
                <a:latin typeface="Arial"/>
                <a:cs typeface="Arial"/>
              </a:rPr>
              <a:t>an activation energy </a:t>
            </a:r>
            <a:r>
              <a:rPr lang="en-US" sz="1800" i="1" dirty="0">
                <a:latin typeface="Arial"/>
                <a:cs typeface="Arial"/>
              </a:rPr>
              <a:t>E</a:t>
            </a:r>
            <a:r>
              <a:rPr lang="en-US" sz="1800" baseline="-25000" dirty="0">
                <a:latin typeface="Arial"/>
                <a:cs typeface="Arial"/>
              </a:rPr>
              <a:t>A</a:t>
            </a:r>
            <a:r>
              <a:rPr lang="en-US" sz="1800" dirty="0" smtClean="0">
                <a:latin typeface="Arial"/>
                <a:cs typeface="Arial"/>
              </a:rPr>
              <a:t> </a:t>
            </a:r>
            <a:r>
              <a:rPr lang="en-US" sz="1800" dirty="0">
                <a:latin typeface="Arial"/>
                <a:cs typeface="Arial"/>
              </a:rPr>
              <a:t>of 20 kcal/</a:t>
            </a:r>
            <a:r>
              <a:rPr lang="en-US" sz="1800" dirty="0" err="1">
                <a:latin typeface="Arial"/>
                <a:cs typeface="Arial"/>
              </a:rPr>
              <a:t>mol</a:t>
            </a:r>
            <a:r>
              <a:rPr lang="en-US" sz="1800" dirty="0">
                <a:latin typeface="Arial"/>
                <a:cs typeface="Arial"/>
              </a:rPr>
              <a:t> and a temperature of 300 K </a:t>
            </a:r>
            <a:r>
              <a:rPr lang="en-US" sz="1800" dirty="0" smtClean="0">
                <a:latin typeface="Arial"/>
                <a:cs typeface="Arial"/>
              </a:rPr>
              <a:t>the fraction </a:t>
            </a:r>
            <a:r>
              <a:rPr lang="en-US" sz="1800" dirty="0">
                <a:latin typeface="Arial"/>
                <a:cs typeface="Arial"/>
              </a:rPr>
              <a:t>of collisions with energies greater than 20 kcal/</a:t>
            </a:r>
            <a:r>
              <a:rPr lang="en-US" sz="1800" dirty="0" err="1">
                <a:latin typeface="Arial"/>
                <a:cs typeface="Arial"/>
              </a:rPr>
              <a:t>mol</a:t>
            </a:r>
            <a:r>
              <a:rPr lang="en-US" sz="1800" dirty="0">
                <a:latin typeface="Arial"/>
                <a:cs typeface="Arial"/>
              </a:rPr>
              <a:t> is </a:t>
            </a:r>
            <a:r>
              <a:rPr lang="en-US" sz="1800" dirty="0" smtClean="0">
                <a:latin typeface="Arial"/>
                <a:cs typeface="Arial"/>
              </a:rPr>
              <a:t>1.76 x 10</a:t>
            </a:r>
            <a:r>
              <a:rPr lang="en-US" sz="1800" baseline="30000" dirty="0" smtClean="0">
                <a:latin typeface="Arial"/>
                <a:cs typeface="Arial"/>
              </a:rPr>
              <a:t>–14</a:t>
            </a:r>
            <a:r>
              <a:rPr lang="en-US" sz="1800" dirty="0" smtClean="0">
                <a:latin typeface="Arial"/>
                <a:cs typeface="Arial"/>
              </a:rPr>
              <a:t> while </a:t>
            </a:r>
            <a:r>
              <a:rPr lang="en-US" sz="1800" dirty="0">
                <a:latin typeface="Arial"/>
                <a:cs typeface="Arial"/>
              </a:rPr>
              <a:t>at 600 K, the fraction increases to </a:t>
            </a:r>
            <a:r>
              <a:rPr lang="en-US" sz="1800" dirty="0" smtClean="0">
                <a:latin typeface="Arial"/>
                <a:cs typeface="Arial"/>
              </a:rPr>
              <a:t>2.39</a:t>
            </a:r>
            <a:r>
              <a:rPr lang="en-US" sz="1800" dirty="0">
                <a:latin typeface="Arial"/>
                <a:cs typeface="Arial"/>
              </a:rPr>
              <a:t> x </a:t>
            </a:r>
            <a:r>
              <a:rPr lang="en-US" sz="1800" dirty="0" smtClean="0">
                <a:latin typeface="Arial"/>
                <a:cs typeface="Arial"/>
              </a:rPr>
              <a:t>10</a:t>
            </a:r>
            <a:r>
              <a:rPr lang="en-US" sz="1800" baseline="30000" dirty="0" smtClean="0">
                <a:latin typeface="Arial"/>
                <a:cs typeface="Arial"/>
              </a:rPr>
              <a:t>–7</a:t>
            </a:r>
            <a:r>
              <a:rPr lang="en-US" sz="1800" dirty="0">
                <a:latin typeface="Arial"/>
                <a:cs typeface="Arial"/>
              </a:rPr>
              <a:t>, </a:t>
            </a:r>
            <a:r>
              <a:rPr lang="en-US" sz="1800" b="1" dirty="0">
                <a:latin typeface="Arial"/>
                <a:cs typeface="Arial"/>
              </a:rPr>
              <a:t>which is a 7 orders </a:t>
            </a:r>
            <a:r>
              <a:rPr lang="en-US" sz="1800" b="1" dirty="0" smtClean="0">
                <a:latin typeface="Arial"/>
                <a:cs typeface="Arial"/>
              </a:rPr>
              <a:t>of magnitude </a:t>
            </a:r>
            <a:r>
              <a:rPr lang="en-US" sz="1800" b="1" dirty="0">
                <a:latin typeface="Arial"/>
                <a:cs typeface="Arial"/>
              </a:rPr>
              <a:t>difference</a:t>
            </a:r>
            <a:r>
              <a:rPr lang="en-US" sz="1800" dirty="0">
                <a:latin typeface="Arial"/>
                <a:cs typeface="Arial"/>
              </a:rPr>
              <a:t>.</a:t>
            </a:r>
            <a:endParaRPr lang="en-US" sz="1800" dirty="0" smtClean="0">
              <a:latin typeface="Arial"/>
              <a:cs typeface="Arial"/>
            </a:endParaRPr>
          </a:p>
        </p:txBody>
      </p:sp>
      <p:pic>
        <p:nvPicPr>
          <p:cNvPr id="6" name="Picture 5" descr="Screen Shot 2016-08-17 at 3.37.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102" y="3598353"/>
            <a:ext cx="3886530" cy="2971800"/>
          </a:xfrm>
          <a:prstGeom prst="rect">
            <a:avLst/>
          </a:prstGeom>
        </p:spPr>
      </p:pic>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
        <p:nvSpPr>
          <p:cNvPr id="9" name="Slide Number Placeholder 2"/>
          <p:cNvSpPr>
            <a:spLocks noGrp="1"/>
          </p:cNvSpPr>
          <p:nvPr>
            <p:ph type="sldNum" sz="quarter" idx="12"/>
          </p:nvPr>
        </p:nvSpPr>
        <p:spPr>
          <a:xfrm>
            <a:off x="146304" y="6210300"/>
            <a:ext cx="457200" cy="457200"/>
          </a:xfrm>
        </p:spPr>
        <p:txBody>
          <a:bodyPr/>
          <a:lstStyle/>
          <a:p>
            <a:fld id="{6FC74082-BA38-9943-A524-CD5DABEC68FA}" type="slidenum">
              <a:rPr lang="sv-SE" smtClean="0"/>
              <a:pPr/>
              <a:t>33</a:t>
            </a:fld>
            <a:endParaRPr lang="sv-SE"/>
          </a:p>
        </p:txBody>
      </p:sp>
    </p:spTree>
    <p:extLst>
      <p:ext uri="{BB962C8B-B14F-4D97-AF65-F5344CB8AC3E}">
        <p14:creationId xmlns:p14="http://schemas.microsoft.com/office/powerpoint/2010/main" val="346531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b="1" dirty="0" smtClean="0"/>
              <a:t>End of </a:t>
            </a:r>
            <a:r>
              <a:rPr lang="sv-SE" b="1" dirty="0" err="1" smtClean="0"/>
              <a:t>Lecture</a:t>
            </a:r>
            <a:r>
              <a:rPr lang="sv-SE" b="1" dirty="0" smtClean="0"/>
              <a:t> 3</a:t>
            </a:r>
            <a:endParaRPr lang="sv-SE"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34</a:t>
            </a:fld>
            <a:endParaRPr lang="sv-S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Supplementary Material</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35</a:t>
            </a:fld>
            <a:endParaRPr lang="sv-SE"/>
          </a:p>
        </p:txBody>
      </p:sp>
      <p:graphicFrame>
        <p:nvGraphicFramePr>
          <p:cNvPr id="5" name="Object 5"/>
          <p:cNvGraphicFramePr>
            <a:graphicFrameLocks noChangeAspect="1"/>
          </p:cNvGraphicFramePr>
          <p:nvPr/>
        </p:nvGraphicFramePr>
        <p:xfrm>
          <a:off x="5402263" y="5092700"/>
          <a:ext cx="244475" cy="454025"/>
        </p:xfrm>
        <a:graphic>
          <a:graphicData uri="http://schemas.openxmlformats.org/presentationml/2006/ole">
            <mc:AlternateContent xmlns:mc="http://schemas.openxmlformats.org/markup-compatibility/2006">
              <mc:Choice xmlns:v="urn:schemas-microsoft-com:vml" Requires="v">
                <p:oleObj spid="_x0000_s352272" name="Equation" r:id="rId3" imgW="113956" imgH="215801" progId="Equation.3">
                  <p:embed/>
                </p:oleObj>
              </mc:Choice>
              <mc:Fallback>
                <p:oleObj name="Equation" r:id="rId3" imgW="113956" imgH="215801"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5092700"/>
                        <a:ext cx="244475" cy="4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6" name="Group 60"/>
          <p:cNvGrpSpPr/>
          <p:nvPr/>
        </p:nvGrpSpPr>
        <p:grpSpPr>
          <a:xfrm>
            <a:off x="499465" y="1600200"/>
            <a:ext cx="8586080" cy="3859430"/>
            <a:chOff x="766694" y="1064679"/>
            <a:chExt cx="8162286" cy="3401242"/>
          </a:xfrm>
        </p:grpSpPr>
        <p:cxnSp>
          <p:nvCxnSpPr>
            <p:cNvPr id="7" name="Straight Arrow Connector 6"/>
            <p:cNvCxnSpPr/>
            <p:nvPr/>
          </p:nvCxnSpPr>
          <p:spPr>
            <a:xfrm>
              <a:off x="3943350" y="3467519"/>
              <a:ext cx="393700"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V="1">
              <a:off x="3098504" y="3756555"/>
              <a:ext cx="459892"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 name="Group 59"/>
            <p:cNvGrpSpPr/>
            <p:nvPr/>
          </p:nvGrpSpPr>
          <p:grpSpPr>
            <a:xfrm>
              <a:off x="766694" y="1064679"/>
              <a:ext cx="8162286" cy="3401242"/>
              <a:chOff x="1079106" y="879468"/>
              <a:chExt cx="8162286" cy="3401242"/>
            </a:xfrm>
          </p:grpSpPr>
          <p:sp>
            <p:nvSpPr>
              <p:cNvPr id="10" name="textruta 37"/>
              <p:cNvSpPr txBox="1"/>
              <p:nvPr/>
            </p:nvSpPr>
            <p:spPr>
              <a:xfrm>
                <a:off x="1920875" y="1187790"/>
                <a:ext cx="1263650" cy="325485"/>
              </a:xfrm>
              <a:prstGeom prst="rect">
                <a:avLst/>
              </a:prstGeom>
              <a:noFill/>
            </p:spPr>
            <p:txBody>
              <a:bodyPr wrap="square" rtlCol="0">
                <a:spAutoFit/>
              </a:bodyPr>
              <a:lstStyle/>
              <a:p>
                <a:pPr algn="ctr"/>
                <a:r>
                  <a:rPr lang="sv-SE" dirty="0" smtClean="0">
                    <a:latin typeface="arial (Body)"/>
                  </a:rPr>
                  <a:t>BC</a:t>
                </a:r>
                <a:endParaRPr lang="sv-SE" dirty="0">
                  <a:latin typeface="arial (Body)"/>
                </a:endParaRPr>
              </a:p>
            </p:txBody>
          </p:sp>
          <p:sp>
            <p:nvSpPr>
              <p:cNvPr id="11" name="textruta 37"/>
              <p:cNvSpPr txBox="1"/>
              <p:nvPr/>
            </p:nvSpPr>
            <p:spPr>
              <a:xfrm>
                <a:off x="7054392" y="1098890"/>
                <a:ext cx="1263650" cy="325485"/>
              </a:xfrm>
              <a:prstGeom prst="rect">
                <a:avLst/>
              </a:prstGeom>
              <a:noFill/>
            </p:spPr>
            <p:txBody>
              <a:bodyPr wrap="square" rtlCol="0">
                <a:spAutoFit/>
              </a:bodyPr>
              <a:lstStyle/>
              <a:p>
                <a:pPr algn="ctr"/>
                <a:r>
                  <a:rPr lang="sv-SE" dirty="0" smtClean="0">
                    <a:latin typeface="arial (Body)"/>
                  </a:rPr>
                  <a:t>AB</a:t>
                </a:r>
                <a:endParaRPr lang="sv-SE" dirty="0">
                  <a:latin typeface="arial (Body)"/>
                </a:endParaRPr>
              </a:p>
            </p:txBody>
          </p:sp>
          <p:grpSp>
            <p:nvGrpSpPr>
              <p:cNvPr id="12" name="Group 58"/>
              <p:cNvGrpSpPr/>
              <p:nvPr/>
            </p:nvGrpSpPr>
            <p:grpSpPr>
              <a:xfrm>
                <a:off x="1079106" y="879468"/>
                <a:ext cx="8162286" cy="3401242"/>
                <a:chOff x="1079106" y="879468"/>
                <a:chExt cx="8162286" cy="3401242"/>
              </a:xfrm>
            </p:grpSpPr>
            <p:grpSp>
              <p:nvGrpSpPr>
                <p:cNvPr id="13" name="Group 57"/>
                <p:cNvGrpSpPr/>
                <p:nvPr/>
              </p:nvGrpSpPr>
              <p:grpSpPr>
                <a:xfrm>
                  <a:off x="1079106" y="879468"/>
                  <a:ext cx="8162286" cy="3401242"/>
                  <a:chOff x="1079106" y="879468"/>
                  <a:chExt cx="8162286" cy="3401242"/>
                </a:xfrm>
              </p:grpSpPr>
              <p:grpSp>
                <p:nvGrpSpPr>
                  <p:cNvPr id="17" name="Group 56"/>
                  <p:cNvGrpSpPr/>
                  <p:nvPr/>
                </p:nvGrpSpPr>
                <p:grpSpPr>
                  <a:xfrm>
                    <a:off x="1079106" y="879468"/>
                    <a:ext cx="8162286" cy="3401242"/>
                    <a:chOff x="1079106" y="879468"/>
                    <a:chExt cx="8162286" cy="3401242"/>
                  </a:xfrm>
                </p:grpSpPr>
                <p:grpSp>
                  <p:nvGrpSpPr>
                    <p:cNvPr id="19" name="Grupp 67"/>
                    <p:cNvGrpSpPr/>
                    <p:nvPr/>
                  </p:nvGrpSpPr>
                  <p:grpSpPr>
                    <a:xfrm>
                      <a:off x="1079106" y="879468"/>
                      <a:ext cx="8162286" cy="3401242"/>
                      <a:chOff x="541772" y="445561"/>
                      <a:chExt cx="8162286" cy="3401242"/>
                    </a:xfrm>
                  </p:grpSpPr>
                  <p:cxnSp>
                    <p:nvCxnSpPr>
                      <p:cNvPr id="22" name="Rak 22"/>
                      <p:cNvCxnSpPr/>
                      <p:nvPr/>
                    </p:nvCxnSpPr>
                    <p:spPr>
                      <a:xfrm rot="16200000" flipV="1">
                        <a:off x="6333463" y="1538381"/>
                        <a:ext cx="2185643" cy="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Grupp 66"/>
                      <p:cNvGrpSpPr/>
                      <p:nvPr/>
                    </p:nvGrpSpPr>
                    <p:grpSpPr>
                      <a:xfrm>
                        <a:off x="541772" y="445562"/>
                        <a:ext cx="8162286" cy="3401241"/>
                        <a:chOff x="541772" y="445562"/>
                        <a:chExt cx="8162286" cy="3401241"/>
                      </a:xfrm>
                    </p:grpSpPr>
                    <p:grpSp>
                      <p:nvGrpSpPr>
                        <p:cNvPr id="24" name="Grupp 52"/>
                        <p:cNvGrpSpPr/>
                        <p:nvPr/>
                      </p:nvGrpSpPr>
                      <p:grpSpPr>
                        <a:xfrm>
                          <a:off x="541772" y="445563"/>
                          <a:ext cx="3365200" cy="2538250"/>
                          <a:chOff x="541772" y="445563"/>
                          <a:chExt cx="3365200" cy="2538250"/>
                        </a:xfrm>
                      </p:grpSpPr>
                      <p:grpSp>
                        <p:nvGrpSpPr>
                          <p:cNvPr id="34" name="Grupp 39"/>
                          <p:cNvGrpSpPr/>
                          <p:nvPr/>
                        </p:nvGrpSpPr>
                        <p:grpSpPr>
                          <a:xfrm>
                            <a:off x="541772" y="445563"/>
                            <a:ext cx="3365200" cy="2192337"/>
                            <a:chOff x="541772" y="445563"/>
                            <a:chExt cx="3365200" cy="2192337"/>
                          </a:xfrm>
                        </p:grpSpPr>
                        <p:grpSp>
                          <p:nvGrpSpPr>
                            <p:cNvPr id="36" name="Grupp 35"/>
                            <p:cNvGrpSpPr/>
                            <p:nvPr/>
                          </p:nvGrpSpPr>
                          <p:grpSpPr>
                            <a:xfrm>
                              <a:off x="1656585" y="445563"/>
                              <a:ext cx="2250387" cy="2192337"/>
                              <a:chOff x="977898" y="169863"/>
                              <a:chExt cx="1600202" cy="1558924"/>
                            </a:xfrm>
                          </p:grpSpPr>
                          <p:grpSp>
                            <p:nvGrpSpPr>
                              <p:cNvPr id="38" name="Grupp 24"/>
                              <p:cNvGrpSpPr/>
                              <p:nvPr/>
                            </p:nvGrpSpPr>
                            <p:grpSpPr>
                              <a:xfrm>
                                <a:off x="977898" y="169863"/>
                                <a:ext cx="1600202" cy="1558924"/>
                                <a:chOff x="977898" y="169863"/>
                                <a:chExt cx="1600202" cy="1558924"/>
                              </a:xfrm>
                            </p:grpSpPr>
                            <p:cxnSp>
                              <p:nvCxnSpPr>
                                <p:cNvPr id="40" name="Rak 5"/>
                                <p:cNvCxnSpPr/>
                                <p:nvPr/>
                              </p:nvCxnSpPr>
                              <p:spPr>
                                <a:xfrm rot="16200000" flipV="1">
                                  <a:off x="200025" y="949323"/>
                                  <a:ext cx="1555750"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Rak 12"/>
                                <p:cNvCxnSpPr/>
                                <p:nvPr/>
                              </p:nvCxnSpPr>
                              <p:spPr>
                                <a:xfrm>
                                  <a:off x="977902" y="1727199"/>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Rak 15"/>
                                <p:cNvCxnSpPr/>
                                <p:nvPr/>
                              </p:nvCxnSpPr>
                              <p:spPr>
                                <a:xfrm>
                                  <a:off x="977898" y="825500"/>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Rak 21"/>
                                <p:cNvCxnSpPr/>
                                <p:nvPr/>
                              </p:nvCxnSpPr>
                              <p:spPr>
                                <a:xfrm rot="16200000" flipV="1">
                                  <a:off x="1482728" y="947736"/>
                                  <a:ext cx="1555750"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Frihandsfigur 31"/>
                              <p:cNvSpPr/>
                              <p:nvPr/>
                            </p:nvSpPr>
                            <p:spPr>
                              <a:xfrm>
                                <a:off x="1083733" y="457200"/>
                                <a:ext cx="1176867" cy="1214967"/>
                              </a:xfrm>
                              <a:custGeom>
                                <a:avLst/>
                                <a:gdLst>
                                  <a:gd name="connsiteX0" fmla="*/ 0 w 1176867"/>
                                  <a:gd name="connsiteY0" fmla="*/ 0 h 1214967"/>
                                  <a:gd name="connsiteX1" fmla="*/ 211667 w 1176867"/>
                                  <a:gd name="connsiteY1" fmla="*/ 1117600 h 1214967"/>
                                  <a:gd name="connsiteX2" fmla="*/ 762000 w 1176867"/>
                                  <a:gd name="connsiteY2" fmla="*/ 584200 h 1214967"/>
                                  <a:gd name="connsiteX3" fmla="*/ 1176867 w 1176867"/>
                                  <a:gd name="connsiteY3" fmla="*/ 406400 h 1214967"/>
                                  <a:gd name="connsiteX4" fmla="*/ 1176867 w 1176867"/>
                                  <a:gd name="connsiteY4" fmla="*/ 406400 h 121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7" h="1214967">
                                    <a:moveTo>
                                      <a:pt x="0" y="0"/>
                                    </a:moveTo>
                                    <a:cubicBezTo>
                                      <a:pt x="42333" y="510116"/>
                                      <a:pt x="84667" y="1020233"/>
                                      <a:pt x="211667" y="1117600"/>
                                    </a:cubicBezTo>
                                    <a:cubicBezTo>
                                      <a:pt x="338667" y="1214967"/>
                                      <a:pt x="601133" y="702733"/>
                                      <a:pt x="762000" y="584200"/>
                                    </a:cubicBezTo>
                                    <a:cubicBezTo>
                                      <a:pt x="922867" y="465667"/>
                                      <a:pt x="1176867" y="406400"/>
                                      <a:pt x="1176867" y="406400"/>
                                    </a:cubicBezTo>
                                    <a:lnTo>
                                      <a:pt x="1176867" y="40640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latin typeface="arial (Body)"/>
                                </a:endParaRPr>
                              </a:p>
                            </p:txBody>
                          </p:sp>
                        </p:grpSp>
                        <p:sp>
                          <p:nvSpPr>
                            <p:cNvPr id="37" name="textruta 37"/>
                            <p:cNvSpPr txBox="1"/>
                            <p:nvPr/>
                          </p:nvSpPr>
                          <p:spPr>
                            <a:xfrm>
                              <a:off x="541772" y="1554494"/>
                              <a:ext cx="1263650" cy="569599"/>
                            </a:xfrm>
                            <a:prstGeom prst="rect">
                              <a:avLst/>
                            </a:prstGeom>
                            <a:noFill/>
                          </p:spPr>
                          <p:txBody>
                            <a:bodyPr wrap="square" rtlCol="0">
                              <a:spAutoFit/>
                            </a:bodyPr>
                            <a:lstStyle/>
                            <a:p>
                              <a:pPr algn="ctr"/>
                              <a:r>
                                <a:rPr lang="sv-SE" dirty="0" smtClean="0">
                                  <a:latin typeface="arial (Body)"/>
                                </a:rPr>
                                <a:t>kJ/</a:t>
                              </a:r>
                            </a:p>
                            <a:p>
                              <a:pPr algn="ctr"/>
                              <a:r>
                                <a:rPr lang="sv-SE" dirty="0" smtClean="0">
                                  <a:latin typeface="arial (Body)"/>
                                </a:rPr>
                                <a:t>Molecule</a:t>
                              </a:r>
                              <a:endParaRPr lang="sv-SE" dirty="0">
                                <a:latin typeface="arial (Body)"/>
                              </a:endParaRPr>
                            </a:p>
                          </p:txBody>
                        </p:sp>
                      </p:grpSp>
                      <p:sp>
                        <p:nvSpPr>
                          <p:cNvPr id="35" name="textruta 42"/>
                          <p:cNvSpPr txBox="1"/>
                          <p:nvPr/>
                        </p:nvSpPr>
                        <p:spPr>
                          <a:xfrm>
                            <a:off x="3305832" y="2631204"/>
                            <a:ext cx="601134" cy="352609"/>
                          </a:xfrm>
                          <a:prstGeom prst="rect">
                            <a:avLst/>
                          </a:prstGeom>
                          <a:noFill/>
                        </p:spPr>
                        <p:txBody>
                          <a:bodyPr wrap="square" rtlCol="0">
                            <a:spAutoFit/>
                          </a:bodyPr>
                          <a:lstStyle/>
                          <a:p>
                            <a:r>
                              <a:rPr lang="sv-SE" sz="2000" dirty="0" smtClean="0">
                                <a:latin typeface="arial (Body)"/>
                              </a:rPr>
                              <a:t>r</a:t>
                            </a:r>
                            <a:r>
                              <a:rPr lang="sv-SE" sz="2000" baseline="-25000" dirty="0" smtClean="0">
                                <a:latin typeface="arial (Body)"/>
                              </a:rPr>
                              <a:t>BC</a:t>
                            </a:r>
                            <a:endParaRPr lang="sv-SE" sz="2000" baseline="-25000" dirty="0">
                              <a:latin typeface="arial (Body)"/>
                            </a:endParaRPr>
                          </a:p>
                        </p:txBody>
                      </p:sp>
                    </p:grpSp>
                    <p:grpSp>
                      <p:nvGrpSpPr>
                        <p:cNvPr id="25" name="Grupp 65"/>
                        <p:cNvGrpSpPr/>
                        <p:nvPr/>
                      </p:nvGrpSpPr>
                      <p:grpSpPr>
                        <a:xfrm>
                          <a:off x="4461694" y="445562"/>
                          <a:ext cx="3357120" cy="2517823"/>
                          <a:chOff x="4461694" y="445562"/>
                          <a:chExt cx="3357120" cy="2517823"/>
                        </a:xfrm>
                      </p:grpSpPr>
                      <p:grpSp>
                        <p:nvGrpSpPr>
                          <p:cNvPr id="27" name="Grupp 17"/>
                          <p:cNvGrpSpPr/>
                          <p:nvPr/>
                        </p:nvGrpSpPr>
                        <p:grpSpPr>
                          <a:xfrm>
                            <a:off x="5570721" y="445562"/>
                            <a:ext cx="2248093" cy="2187873"/>
                            <a:chOff x="977898" y="171450"/>
                            <a:chExt cx="1600202" cy="1557337"/>
                          </a:xfrm>
                        </p:grpSpPr>
                        <p:cxnSp>
                          <p:nvCxnSpPr>
                            <p:cNvPr id="31" name="Rak 18"/>
                            <p:cNvCxnSpPr/>
                            <p:nvPr/>
                          </p:nvCxnSpPr>
                          <p:spPr>
                            <a:xfrm rot="16200000" flipV="1">
                              <a:off x="200025" y="949323"/>
                              <a:ext cx="1555750"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Rak 19"/>
                            <p:cNvCxnSpPr/>
                            <p:nvPr/>
                          </p:nvCxnSpPr>
                          <p:spPr>
                            <a:xfrm>
                              <a:off x="977902" y="1727199"/>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Rak 20"/>
                            <p:cNvCxnSpPr/>
                            <p:nvPr/>
                          </p:nvCxnSpPr>
                          <p:spPr>
                            <a:xfrm>
                              <a:off x="977898" y="825500"/>
                              <a:ext cx="16001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Frihandsfigur 32"/>
                          <p:cNvSpPr/>
                          <p:nvPr/>
                        </p:nvSpPr>
                        <p:spPr>
                          <a:xfrm>
                            <a:off x="5725344" y="777870"/>
                            <a:ext cx="1653356" cy="1772304"/>
                          </a:xfrm>
                          <a:custGeom>
                            <a:avLst/>
                            <a:gdLst>
                              <a:gd name="connsiteX0" fmla="*/ 0 w 1176866"/>
                              <a:gd name="connsiteY0" fmla="*/ 465667 h 1261533"/>
                              <a:gd name="connsiteX1" fmla="*/ 491066 w 1176866"/>
                              <a:gd name="connsiteY1" fmla="*/ 643467 h 1261533"/>
                              <a:gd name="connsiteX2" fmla="*/ 643466 w 1176866"/>
                              <a:gd name="connsiteY2" fmla="*/ 1168400 h 1261533"/>
                              <a:gd name="connsiteX3" fmla="*/ 922866 w 1176866"/>
                              <a:gd name="connsiteY3" fmla="*/ 1066800 h 1261533"/>
                              <a:gd name="connsiteX4" fmla="*/ 1176866 w 1176866"/>
                              <a:gd name="connsiteY4" fmla="*/ 0 h 126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1261533">
                                <a:moveTo>
                                  <a:pt x="0" y="465667"/>
                                </a:moveTo>
                                <a:cubicBezTo>
                                  <a:pt x="191911" y="496006"/>
                                  <a:pt x="383822" y="526345"/>
                                  <a:pt x="491066" y="643467"/>
                                </a:cubicBezTo>
                                <a:cubicBezTo>
                                  <a:pt x="598310" y="760589"/>
                                  <a:pt x="571499" y="1097845"/>
                                  <a:pt x="643466" y="1168400"/>
                                </a:cubicBezTo>
                                <a:cubicBezTo>
                                  <a:pt x="715433" y="1238956"/>
                                  <a:pt x="833966" y="1261533"/>
                                  <a:pt x="922866" y="1066800"/>
                                </a:cubicBezTo>
                                <a:cubicBezTo>
                                  <a:pt x="1011766" y="872067"/>
                                  <a:pt x="1176866" y="0"/>
                                  <a:pt x="117686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latin typeface="arial (Body)"/>
                            </a:endParaRPr>
                          </a:p>
                        </p:txBody>
                      </p:sp>
                      <p:sp>
                        <p:nvSpPr>
                          <p:cNvPr id="29" name="textruta 34"/>
                          <p:cNvSpPr txBox="1"/>
                          <p:nvPr/>
                        </p:nvSpPr>
                        <p:spPr>
                          <a:xfrm>
                            <a:off x="4461694" y="1554494"/>
                            <a:ext cx="1263650" cy="569599"/>
                          </a:xfrm>
                          <a:prstGeom prst="rect">
                            <a:avLst/>
                          </a:prstGeom>
                          <a:noFill/>
                        </p:spPr>
                        <p:txBody>
                          <a:bodyPr wrap="square" rtlCol="0">
                            <a:spAutoFit/>
                          </a:bodyPr>
                          <a:lstStyle/>
                          <a:p>
                            <a:pPr algn="ctr"/>
                            <a:r>
                              <a:rPr lang="sv-SE" dirty="0" smtClean="0">
                                <a:latin typeface="arial (Body)"/>
                              </a:rPr>
                              <a:t>kJ/</a:t>
                            </a:r>
                          </a:p>
                          <a:p>
                            <a:pPr algn="ctr"/>
                            <a:r>
                              <a:rPr lang="sv-SE" dirty="0" smtClean="0">
                                <a:latin typeface="arial (Body)"/>
                              </a:rPr>
                              <a:t>Molecule</a:t>
                            </a:r>
                            <a:endParaRPr lang="sv-SE" dirty="0">
                              <a:latin typeface="arial (Body)"/>
                            </a:endParaRPr>
                          </a:p>
                        </p:txBody>
                      </p:sp>
                      <p:sp>
                        <p:nvSpPr>
                          <p:cNvPr id="30" name="textruta 43"/>
                          <p:cNvSpPr txBox="1"/>
                          <p:nvPr/>
                        </p:nvSpPr>
                        <p:spPr>
                          <a:xfrm>
                            <a:off x="6955213" y="2637900"/>
                            <a:ext cx="601134" cy="325485"/>
                          </a:xfrm>
                          <a:prstGeom prst="rect">
                            <a:avLst/>
                          </a:prstGeom>
                          <a:noFill/>
                        </p:spPr>
                        <p:txBody>
                          <a:bodyPr wrap="square" rtlCol="0">
                            <a:spAutoFit/>
                          </a:bodyPr>
                          <a:lstStyle/>
                          <a:p>
                            <a:pPr algn="ctr"/>
                            <a:r>
                              <a:rPr lang="sv-SE" dirty="0" smtClean="0">
                                <a:latin typeface="arial (Body)"/>
                              </a:rPr>
                              <a:t>r</a:t>
                            </a:r>
                            <a:r>
                              <a:rPr lang="sv-SE" baseline="-25000" dirty="0" smtClean="0">
                                <a:latin typeface="arial (Body)"/>
                              </a:rPr>
                              <a:t>0</a:t>
                            </a:r>
                            <a:endParaRPr lang="sv-SE" baseline="-25000" dirty="0">
                              <a:latin typeface="arial (Body)"/>
                            </a:endParaRPr>
                          </a:p>
                        </p:txBody>
                      </p:sp>
                    </p:grpSp>
                    <p:sp>
                      <p:nvSpPr>
                        <p:cNvPr id="26" name="textruta 44"/>
                        <p:cNvSpPr txBox="1"/>
                        <p:nvPr/>
                      </p:nvSpPr>
                      <p:spPr>
                        <a:xfrm>
                          <a:off x="541772" y="3412822"/>
                          <a:ext cx="8162286" cy="433981"/>
                        </a:xfrm>
                        <a:prstGeom prst="rect">
                          <a:avLst/>
                        </a:prstGeom>
                        <a:noFill/>
                      </p:spPr>
                      <p:txBody>
                        <a:bodyPr wrap="square" rtlCol="0">
                          <a:spAutoFit/>
                        </a:bodyPr>
                        <a:lstStyle/>
                        <a:p>
                          <a:pPr algn="ctr"/>
                          <a:r>
                            <a:rPr lang="sv-SE" sz="2600" dirty="0" smtClean="0">
                              <a:latin typeface="arial (Body)"/>
                            </a:rPr>
                            <a:t>Potentials (Morse or </a:t>
                          </a:r>
                          <a:r>
                            <a:rPr lang="sv-SE" sz="2600" dirty="0" err="1" smtClean="0">
                              <a:latin typeface="arial (Body)"/>
                            </a:rPr>
                            <a:t>Lennard-Jones</a:t>
                          </a:r>
                          <a:r>
                            <a:rPr lang="sv-SE" sz="2600" dirty="0" smtClean="0">
                              <a:latin typeface="arial (Body)"/>
                            </a:rPr>
                            <a:t>)</a:t>
                          </a:r>
                          <a:endParaRPr lang="sv-SE" sz="2600" dirty="0">
                            <a:latin typeface="arial (Body)"/>
                          </a:endParaRPr>
                        </a:p>
                      </p:txBody>
                    </p:sp>
                  </p:grpSp>
                </p:grpSp>
                <p:sp>
                  <p:nvSpPr>
                    <p:cNvPr id="20" name="textruta 34"/>
                    <p:cNvSpPr txBox="1"/>
                    <p:nvPr/>
                  </p:nvSpPr>
                  <p:spPr>
                    <a:xfrm>
                      <a:off x="5242873" y="1619069"/>
                      <a:ext cx="1263650" cy="325485"/>
                    </a:xfrm>
                    <a:prstGeom prst="rect">
                      <a:avLst/>
                    </a:prstGeom>
                    <a:noFill/>
                  </p:spPr>
                  <p:txBody>
                    <a:bodyPr wrap="square" rtlCol="0">
                      <a:spAutoFit/>
                    </a:bodyPr>
                    <a:lstStyle/>
                    <a:p>
                      <a:pPr algn="ctr"/>
                      <a:r>
                        <a:rPr lang="sv-SE" b="1" dirty="0" smtClean="0">
                          <a:latin typeface="arial (Body)"/>
                        </a:rPr>
                        <a:t>V</a:t>
                      </a:r>
                      <a:r>
                        <a:rPr lang="sv-SE" b="1" baseline="-25000" dirty="0" smtClean="0">
                          <a:latin typeface="arial (Body)"/>
                        </a:rPr>
                        <a:t>AB</a:t>
                      </a:r>
                      <a:endParaRPr lang="sv-SE" b="1" baseline="-25000" dirty="0">
                        <a:latin typeface="arial (Body)"/>
                      </a:endParaRPr>
                    </a:p>
                  </p:txBody>
                </p:sp>
                <p:sp>
                  <p:nvSpPr>
                    <p:cNvPr id="21" name="textruta 34"/>
                    <p:cNvSpPr txBox="1"/>
                    <p:nvPr/>
                  </p:nvSpPr>
                  <p:spPr>
                    <a:xfrm>
                      <a:off x="1339850" y="1619069"/>
                      <a:ext cx="1263650" cy="325485"/>
                    </a:xfrm>
                    <a:prstGeom prst="rect">
                      <a:avLst/>
                    </a:prstGeom>
                    <a:noFill/>
                  </p:spPr>
                  <p:txBody>
                    <a:bodyPr wrap="square" rtlCol="0">
                      <a:spAutoFit/>
                    </a:bodyPr>
                    <a:lstStyle/>
                    <a:p>
                      <a:pPr algn="ctr"/>
                      <a:r>
                        <a:rPr lang="sv-SE" b="1" dirty="0" smtClean="0">
                          <a:latin typeface="arial (Body)"/>
                        </a:rPr>
                        <a:t>V</a:t>
                      </a:r>
                      <a:r>
                        <a:rPr lang="sv-SE" b="1" baseline="-25000" dirty="0" smtClean="0">
                          <a:latin typeface="arial (Body)"/>
                        </a:rPr>
                        <a:t>BC</a:t>
                      </a:r>
                      <a:endParaRPr lang="sv-SE" b="1" baseline="-25000" dirty="0">
                        <a:latin typeface="arial (Body)"/>
                      </a:endParaRPr>
                    </a:p>
                  </p:txBody>
                </p:sp>
              </p:grpSp>
              <p:sp>
                <p:nvSpPr>
                  <p:cNvPr id="18" name="textruta 42"/>
                  <p:cNvSpPr txBox="1"/>
                  <p:nvPr/>
                </p:nvSpPr>
                <p:spPr>
                  <a:xfrm>
                    <a:off x="3834699" y="3379466"/>
                    <a:ext cx="601134" cy="352609"/>
                  </a:xfrm>
                  <a:prstGeom prst="rect">
                    <a:avLst/>
                  </a:prstGeom>
                  <a:noFill/>
                </p:spPr>
                <p:txBody>
                  <a:bodyPr wrap="square" rtlCol="0">
                    <a:spAutoFit/>
                  </a:bodyPr>
                  <a:lstStyle/>
                  <a:p>
                    <a:r>
                      <a:rPr lang="sv-SE" sz="2000" dirty="0" smtClean="0">
                        <a:latin typeface="arial (Body)"/>
                      </a:rPr>
                      <a:t>r</a:t>
                    </a:r>
                    <a:r>
                      <a:rPr lang="sv-SE" sz="2000" baseline="-25000" dirty="0" smtClean="0">
                        <a:latin typeface="arial (Body)"/>
                      </a:rPr>
                      <a:t>AB</a:t>
                    </a:r>
                    <a:endParaRPr lang="sv-SE" sz="2000" baseline="-25000" dirty="0">
                      <a:latin typeface="arial (Body)"/>
                    </a:endParaRPr>
                  </a:p>
                </p:txBody>
              </p:sp>
            </p:grpSp>
            <p:cxnSp>
              <p:nvCxnSpPr>
                <p:cNvPr id="14" name="Straight Connector 13"/>
                <p:cNvCxnSpPr/>
                <p:nvPr/>
              </p:nvCxnSpPr>
              <p:spPr>
                <a:xfrm rot="5400000">
                  <a:off x="7159078" y="2437771"/>
                  <a:ext cx="1268072"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738200" y="2459745"/>
                  <a:ext cx="1268072"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6" name="textruta 43"/>
                <p:cNvSpPr txBox="1"/>
                <p:nvPr/>
              </p:nvSpPr>
              <p:spPr>
                <a:xfrm>
                  <a:off x="2125133" y="3026841"/>
                  <a:ext cx="601134" cy="325485"/>
                </a:xfrm>
                <a:prstGeom prst="rect">
                  <a:avLst/>
                </a:prstGeom>
                <a:noFill/>
              </p:spPr>
              <p:txBody>
                <a:bodyPr wrap="square" rtlCol="0">
                  <a:spAutoFit/>
                </a:bodyPr>
                <a:lstStyle/>
                <a:p>
                  <a:pPr algn="ctr"/>
                  <a:r>
                    <a:rPr lang="sv-SE" dirty="0" smtClean="0">
                      <a:latin typeface="arial (Body)"/>
                    </a:rPr>
                    <a:t>r</a:t>
                  </a:r>
                  <a:r>
                    <a:rPr lang="sv-SE" baseline="-25000" dirty="0" smtClean="0">
                      <a:latin typeface="arial (Body)"/>
                    </a:rPr>
                    <a:t>0</a:t>
                  </a:r>
                  <a:endParaRPr lang="sv-SE" baseline="-25000" dirty="0">
                    <a:latin typeface="arial (Body)"/>
                  </a:endParaRPr>
                </a:p>
              </p:txBody>
            </p:sp>
          </p:grpSp>
        </p:grpSp>
      </p:grpSp>
      <p:sp>
        <p:nvSpPr>
          <p:cNvPr id="44" name="TextBox 43"/>
          <p:cNvSpPr txBox="1"/>
          <p:nvPr/>
        </p:nvSpPr>
        <p:spPr>
          <a:xfrm>
            <a:off x="6434668" y="156105"/>
            <a:ext cx="2523065" cy="646331"/>
          </a:xfrm>
          <a:prstGeom prst="rect">
            <a:avLst/>
          </a:prstGeom>
          <a:noFill/>
        </p:spPr>
        <p:txBody>
          <a:bodyPr wrap="square" rtlCol="0">
            <a:spAutoFit/>
          </a:bodyPr>
          <a:lstStyle/>
          <a:p>
            <a:pPr algn="r"/>
            <a:r>
              <a:rPr lang="en-US" dirty="0" smtClean="0">
                <a:latin typeface="Arial"/>
                <a:cs typeface="Arial"/>
              </a:rPr>
              <a:t>Chapter 3 Professional Reference Shelf</a:t>
            </a:r>
            <a:endParaRPr lang="en-US"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Supplementary Material</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36</a:t>
            </a:fld>
            <a:endParaRPr lang="sv-SE"/>
          </a:p>
        </p:txBody>
      </p:sp>
      <p:graphicFrame>
        <p:nvGraphicFramePr>
          <p:cNvPr id="5" name="Object 5"/>
          <p:cNvGraphicFramePr>
            <a:graphicFrameLocks noChangeAspect="1"/>
          </p:cNvGraphicFramePr>
          <p:nvPr/>
        </p:nvGraphicFramePr>
        <p:xfrm>
          <a:off x="5402263" y="5092700"/>
          <a:ext cx="244475" cy="454025"/>
        </p:xfrm>
        <a:graphic>
          <a:graphicData uri="http://schemas.openxmlformats.org/presentationml/2006/ole">
            <mc:AlternateContent xmlns:mc="http://schemas.openxmlformats.org/markup-compatibility/2006">
              <mc:Choice xmlns:v="urn:schemas-microsoft-com:vml" Requires="v">
                <p:oleObj spid="_x0000_s353338" name="Equation" r:id="rId3" imgW="113956" imgH="215801" progId="Equation.3">
                  <p:embed/>
                </p:oleObj>
              </mc:Choice>
              <mc:Fallback>
                <p:oleObj name="Equation" r:id="rId3" imgW="113956" imgH="2158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5092700"/>
                        <a:ext cx="244475" cy="4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4" name="textruta 2"/>
          <p:cNvSpPr txBox="1"/>
          <p:nvPr/>
        </p:nvSpPr>
        <p:spPr>
          <a:xfrm>
            <a:off x="930275" y="3492500"/>
            <a:ext cx="7570258" cy="3170099"/>
          </a:xfrm>
          <a:prstGeom prst="rect">
            <a:avLst/>
          </a:prstGeom>
          <a:noFill/>
        </p:spPr>
        <p:txBody>
          <a:bodyPr wrap="square" rtlCol="0">
            <a:spAutoFit/>
          </a:bodyPr>
          <a:lstStyle/>
          <a:p>
            <a:pPr algn="just"/>
            <a:r>
              <a:rPr lang="sv-SE" sz="2000" dirty="0" smtClean="0">
                <a:latin typeface="arial (Body)"/>
              </a:rPr>
              <a:t>For a fixed AC distance as B moves away from C the distance of separation of B from C, r</a:t>
            </a:r>
            <a:r>
              <a:rPr lang="sv-SE" sz="2000" baseline="-25000" dirty="0" smtClean="0">
                <a:latin typeface="arial (Body)"/>
              </a:rPr>
              <a:t>BC</a:t>
            </a:r>
            <a:r>
              <a:rPr lang="sv-SE" sz="2000" dirty="0" smtClean="0">
                <a:latin typeface="arial (Body)"/>
              </a:rPr>
              <a:t> increases as N moves closer to A. As </a:t>
            </a:r>
            <a:r>
              <a:rPr lang="sv-SE" sz="2000" dirty="0" err="1" smtClean="0">
                <a:latin typeface="arial (Body)"/>
              </a:rPr>
              <a:t>r</a:t>
            </a:r>
            <a:r>
              <a:rPr lang="sv-SE" sz="2000" baseline="-25000" dirty="0" err="1" smtClean="0">
                <a:latin typeface="arial (Body)"/>
              </a:rPr>
              <a:t>BC</a:t>
            </a:r>
            <a:r>
              <a:rPr lang="sv-SE" sz="2000" dirty="0" smtClean="0">
                <a:latin typeface="arial (Body)"/>
              </a:rPr>
              <a:t> </a:t>
            </a:r>
            <a:r>
              <a:rPr lang="sv-SE" sz="2000" dirty="0" err="1" smtClean="0">
                <a:latin typeface="arial (Body)"/>
              </a:rPr>
              <a:t>increases</a:t>
            </a:r>
            <a:r>
              <a:rPr lang="sv-SE" sz="2000" dirty="0" smtClean="0">
                <a:latin typeface="arial (Body)"/>
              </a:rPr>
              <a:t> </a:t>
            </a:r>
            <a:r>
              <a:rPr lang="sv-SE" sz="2000" dirty="0" err="1" smtClean="0">
                <a:latin typeface="arial (Body)"/>
              </a:rPr>
              <a:t>r</a:t>
            </a:r>
            <a:r>
              <a:rPr lang="sv-SE" sz="2000" baseline="-25000" dirty="0" err="1" smtClean="0">
                <a:latin typeface="arial (Body)"/>
              </a:rPr>
              <a:t>AB</a:t>
            </a:r>
            <a:r>
              <a:rPr lang="sv-SE" sz="2000" dirty="0" smtClean="0">
                <a:latin typeface="arial (Body)"/>
              </a:rPr>
              <a:t> </a:t>
            </a:r>
            <a:r>
              <a:rPr lang="sv-SE" sz="2000" dirty="0" err="1" smtClean="0">
                <a:latin typeface="arial (Body)"/>
              </a:rPr>
              <a:t>decreases</a:t>
            </a:r>
            <a:r>
              <a:rPr lang="sv-SE" sz="2000" dirty="0" smtClean="0">
                <a:latin typeface="arial (Body)"/>
              </a:rPr>
              <a:t> and the AB </a:t>
            </a:r>
            <a:r>
              <a:rPr lang="sv-SE" sz="2000" dirty="0" err="1" smtClean="0">
                <a:latin typeface="arial (Body)"/>
              </a:rPr>
              <a:t>energy</a:t>
            </a:r>
            <a:r>
              <a:rPr lang="sv-SE" sz="2000" dirty="0" smtClean="0">
                <a:latin typeface="arial (Body)"/>
              </a:rPr>
              <a:t> first </a:t>
            </a:r>
            <a:r>
              <a:rPr lang="sv-SE" sz="2000" dirty="0" err="1" smtClean="0">
                <a:latin typeface="arial (Body)"/>
              </a:rPr>
              <a:t>decreases</a:t>
            </a:r>
            <a:r>
              <a:rPr lang="sv-SE" sz="2000" dirty="0" smtClean="0">
                <a:latin typeface="arial (Body)"/>
              </a:rPr>
              <a:t> </a:t>
            </a:r>
            <a:r>
              <a:rPr lang="sv-SE" sz="2000" dirty="0" err="1" smtClean="0">
                <a:latin typeface="arial (Body)"/>
              </a:rPr>
              <a:t>then</a:t>
            </a:r>
            <a:r>
              <a:rPr lang="sv-SE" sz="2000" dirty="0" smtClean="0">
                <a:latin typeface="arial (Body)"/>
              </a:rPr>
              <a:t> </a:t>
            </a:r>
            <a:r>
              <a:rPr lang="sv-SE" sz="2000" dirty="0" err="1" smtClean="0">
                <a:latin typeface="arial (Body)"/>
              </a:rPr>
              <a:t>increases</a:t>
            </a:r>
            <a:r>
              <a:rPr lang="sv-SE" sz="2000" dirty="0" smtClean="0">
                <a:latin typeface="arial (Body)"/>
              </a:rPr>
              <a:t> as the AB </a:t>
            </a:r>
            <a:r>
              <a:rPr lang="sv-SE" sz="2000" dirty="0" err="1" smtClean="0">
                <a:latin typeface="arial (Body)"/>
              </a:rPr>
              <a:t>molecules</a:t>
            </a:r>
            <a:r>
              <a:rPr lang="sv-SE" sz="2000" dirty="0" smtClean="0">
                <a:latin typeface="arial (Body)"/>
              </a:rPr>
              <a:t> </a:t>
            </a:r>
            <a:r>
              <a:rPr lang="sv-SE" sz="2000" dirty="0" err="1" smtClean="0">
                <a:latin typeface="arial (Body)"/>
              </a:rPr>
              <a:t>become</a:t>
            </a:r>
            <a:r>
              <a:rPr lang="sv-SE" sz="2000" dirty="0" smtClean="0">
                <a:latin typeface="arial (Body)"/>
              </a:rPr>
              <a:t> </a:t>
            </a:r>
            <a:r>
              <a:rPr lang="sv-SE" sz="2000" dirty="0" err="1" smtClean="0">
                <a:latin typeface="arial (Body)"/>
              </a:rPr>
              <a:t>close</a:t>
            </a:r>
            <a:r>
              <a:rPr lang="sv-SE" sz="2000" dirty="0" smtClean="0">
                <a:latin typeface="arial (Body)"/>
              </a:rPr>
              <a:t>. </a:t>
            </a:r>
            <a:r>
              <a:rPr lang="sv-SE" sz="2000" dirty="0" err="1" smtClean="0">
                <a:latin typeface="arial (Body)"/>
              </a:rPr>
              <a:t>Likewise</a:t>
            </a:r>
            <a:r>
              <a:rPr lang="sv-SE" sz="2000" dirty="0" smtClean="0">
                <a:latin typeface="arial (Body)"/>
              </a:rPr>
              <a:t> as B </a:t>
            </a:r>
            <a:r>
              <a:rPr lang="sv-SE" sz="2000" dirty="0" err="1" smtClean="0">
                <a:latin typeface="arial (Body)"/>
              </a:rPr>
              <a:t>moves</a:t>
            </a:r>
            <a:r>
              <a:rPr lang="sv-SE" sz="2000" dirty="0" smtClean="0">
                <a:latin typeface="arial (Body)"/>
              </a:rPr>
              <a:t> </a:t>
            </a:r>
            <a:r>
              <a:rPr lang="sv-SE" sz="2000" dirty="0" err="1" smtClean="0">
                <a:latin typeface="arial (Body)"/>
              </a:rPr>
              <a:t>away</a:t>
            </a:r>
            <a:r>
              <a:rPr lang="sv-SE" sz="2000" dirty="0" smtClean="0">
                <a:latin typeface="arial (Body)"/>
              </a:rPr>
              <a:t> from A and </a:t>
            </a:r>
            <a:r>
              <a:rPr lang="sv-SE" sz="2000" dirty="0" err="1" smtClean="0">
                <a:latin typeface="arial (Body)"/>
              </a:rPr>
              <a:t>towards</a:t>
            </a:r>
            <a:r>
              <a:rPr lang="sv-SE" sz="2000" dirty="0" smtClean="0">
                <a:latin typeface="arial (Body)"/>
              </a:rPr>
              <a:t> C </a:t>
            </a:r>
            <a:r>
              <a:rPr lang="sv-SE" sz="2000" dirty="0" err="1" smtClean="0">
                <a:latin typeface="arial (Body)"/>
              </a:rPr>
              <a:t>similar</a:t>
            </a:r>
            <a:r>
              <a:rPr lang="sv-SE" sz="2000" dirty="0" smtClean="0">
                <a:latin typeface="arial (Body)"/>
              </a:rPr>
              <a:t> </a:t>
            </a:r>
            <a:r>
              <a:rPr lang="sv-SE" sz="2000" dirty="0" err="1" smtClean="0">
                <a:latin typeface="arial (Body)"/>
              </a:rPr>
              <a:t>energy</a:t>
            </a:r>
            <a:r>
              <a:rPr lang="sv-SE" sz="2000" dirty="0" smtClean="0">
                <a:latin typeface="arial (Body)"/>
              </a:rPr>
              <a:t> </a:t>
            </a:r>
            <a:r>
              <a:rPr lang="sv-SE" sz="2000" dirty="0" err="1" smtClean="0">
                <a:latin typeface="arial (Body)"/>
              </a:rPr>
              <a:t>relationships</a:t>
            </a:r>
            <a:r>
              <a:rPr lang="sv-SE" sz="2000" dirty="0" smtClean="0">
                <a:latin typeface="arial (Body)"/>
              </a:rPr>
              <a:t> are </a:t>
            </a:r>
            <a:r>
              <a:rPr lang="sv-SE" sz="2000" dirty="0" err="1" smtClean="0">
                <a:latin typeface="arial (Body)"/>
              </a:rPr>
              <a:t>found</a:t>
            </a:r>
            <a:r>
              <a:rPr lang="sv-SE" sz="2000" dirty="0" smtClean="0">
                <a:latin typeface="arial (Body)"/>
              </a:rPr>
              <a:t>. </a:t>
            </a:r>
            <a:r>
              <a:rPr lang="sv-SE" sz="2000" dirty="0" err="1" smtClean="0">
                <a:latin typeface="arial (Body)"/>
              </a:rPr>
              <a:t>E.g</a:t>
            </a:r>
            <a:r>
              <a:rPr lang="sv-SE" sz="2000" dirty="0" smtClean="0">
                <a:latin typeface="arial (Body)"/>
              </a:rPr>
              <a:t>., as B </a:t>
            </a:r>
            <a:r>
              <a:rPr lang="sv-SE" sz="2000" dirty="0" err="1" smtClean="0">
                <a:latin typeface="arial (Body)"/>
              </a:rPr>
              <a:t>moves</a:t>
            </a:r>
            <a:r>
              <a:rPr lang="sv-SE" sz="2000" dirty="0" smtClean="0">
                <a:latin typeface="arial (Body)"/>
              </a:rPr>
              <a:t> </a:t>
            </a:r>
            <a:r>
              <a:rPr lang="sv-SE" sz="2000" dirty="0" err="1" smtClean="0">
                <a:latin typeface="arial (Body)"/>
              </a:rPr>
              <a:t>towards</a:t>
            </a:r>
            <a:r>
              <a:rPr lang="sv-SE" sz="2000" dirty="0" smtClean="0">
                <a:latin typeface="arial (Body)"/>
              </a:rPr>
              <a:t> C from A, the </a:t>
            </a:r>
            <a:r>
              <a:rPr lang="sv-SE" sz="2000" dirty="0" err="1" smtClean="0">
                <a:latin typeface="arial (Body)"/>
              </a:rPr>
              <a:t>energy</a:t>
            </a:r>
            <a:r>
              <a:rPr lang="sv-SE" sz="2000" dirty="0" smtClean="0">
                <a:latin typeface="arial (Body)"/>
              </a:rPr>
              <a:t> first </a:t>
            </a:r>
            <a:r>
              <a:rPr lang="sv-SE" sz="2000" dirty="0" err="1" smtClean="0">
                <a:latin typeface="arial (Body)"/>
              </a:rPr>
              <a:t>decreases</a:t>
            </a:r>
            <a:r>
              <a:rPr lang="sv-SE" sz="2000" dirty="0" smtClean="0">
                <a:latin typeface="arial (Body)"/>
              </a:rPr>
              <a:t> </a:t>
            </a:r>
            <a:r>
              <a:rPr lang="sv-SE" sz="2000" dirty="0" err="1" smtClean="0">
                <a:latin typeface="arial (Body)"/>
              </a:rPr>
              <a:t>due</a:t>
            </a:r>
            <a:r>
              <a:rPr lang="sv-SE" sz="2000" dirty="0" smtClean="0">
                <a:latin typeface="arial (Body)"/>
              </a:rPr>
              <a:t> to </a:t>
            </a:r>
            <a:r>
              <a:rPr lang="sv-SE" sz="2000" dirty="0" err="1" smtClean="0">
                <a:latin typeface="arial (Body)"/>
              </a:rPr>
              <a:t>attraction</a:t>
            </a:r>
            <a:r>
              <a:rPr lang="sv-SE" sz="2000" dirty="0" smtClean="0">
                <a:latin typeface="arial (Body)"/>
              </a:rPr>
              <a:t> </a:t>
            </a:r>
            <a:r>
              <a:rPr lang="sv-SE" sz="2000" dirty="0" err="1" smtClean="0">
                <a:latin typeface="arial (Body)"/>
              </a:rPr>
              <a:t>then</a:t>
            </a:r>
            <a:r>
              <a:rPr lang="sv-SE" sz="2000" dirty="0" smtClean="0">
                <a:latin typeface="arial (Body)"/>
              </a:rPr>
              <a:t> </a:t>
            </a:r>
            <a:r>
              <a:rPr lang="sv-SE" sz="2000" dirty="0" err="1" smtClean="0">
                <a:latin typeface="arial (Body)"/>
              </a:rPr>
              <a:t>increases</a:t>
            </a:r>
            <a:r>
              <a:rPr lang="sv-SE" sz="2000" dirty="0" smtClean="0">
                <a:latin typeface="arial (Body)"/>
              </a:rPr>
              <a:t> </a:t>
            </a:r>
            <a:r>
              <a:rPr lang="sv-SE" sz="2000" dirty="0" err="1" smtClean="0">
                <a:latin typeface="arial (Body)"/>
              </a:rPr>
              <a:t>due</a:t>
            </a:r>
            <a:r>
              <a:rPr lang="sv-SE" sz="2000" dirty="0" smtClean="0">
                <a:latin typeface="arial (Body)"/>
              </a:rPr>
              <a:t> to repulsion of the AB </a:t>
            </a:r>
            <a:r>
              <a:rPr lang="sv-SE" sz="2000" dirty="0" err="1" smtClean="0">
                <a:latin typeface="arial (Body)"/>
              </a:rPr>
              <a:t>molecules</a:t>
            </a:r>
            <a:r>
              <a:rPr lang="sv-SE" sz="2000" dirty="0" smtClean="0">
                <a:latin typeface="arial (Body)"/>
              </a:rPr>
              <a:t> as </a:t>
            </a:r>
            <a:r>
              <a:rPr lang="sv-SE" sz="2000" dirty="0" err="1" smtClean="0">
                <a:latin typeface="arial (Body)"/>
              </a:rPr>
              <a:t>they</a:t>
            </a:r>
            <a:r>
              <a:rPr lang="sv-SE" sz="2000" dirty="0" smtClean="0">
                <a:latin typeface="arial (Body)"/>
              </a:rPr>
              <a:t> come </a:t>
            </a:r>
            <a:r>
              <a:rPr lang="sv-SE" sz="2000" dirty="0" err="1" smtClean="0">
                <a:latin typeface="arial (Body)"/>
              </a:rPr>
              <a:t>closer</a:t>
            </a:r>
            <a:r>
              <a:rPr lang="sv-SE" sz="2000" dirty="0" smtClean="0">
                <a:latin typeface="arial (Body)"/>
              </a:rPr>
              <a:t> </a:t>
            </a:r>
            <a:r>
              <a:rPr lang="sv-SE" sz="2000" dirty="0" err="1" smtClean="0">
                <a:latin typeface="arial (Body)"/>
              </a:rPr>
              <a:t>together</a:t>
            </a:r>
            <a:r>
              <a:rPr lang="sv-SE" sz="2000" dirty="0" smtClean="0">
                <a:latin typeface="arial (Body)"/>
              </a:rPr>
              <a:t>. </a:t>
            </a:r>
            <a:r>
              <a:rPr lang="sv-SE" sz="2000" dirty="0" err="1" smtClean="0">
                <a:latin typeface="arial (Body)"/>
              </a:rPr>
              <a:t>We</a:t>
            </a:r>
            <a:r>
              <a:rPr lang="sv-SE" sz="2000" dirty="0" smtClean="0">
                <a:latin typeface="arial (Body)"/>
              </a:rPr>
              <a:t> </a:t>
            </a:r>
            <a:r>
              <a:rPr lang="sv-SE" sz="2000" dirty="0" err="1" smtClean="0">
                <a:latin typeface="arial (Body)"/>
              </a:rPr>
              <a:t>now</a:t>
            </a:r>
            <a:r>
              <a:rPr lang="sv-SE" sz="2000" dirty="0" smtClean="0">
                <a:latin typeface="arial (Body)"/>
              </a:rPr>
              <a:t> </a:t>
            </a:r>
            <a:r>
              <a:rPr lang="sv-SE" sz="2000" dirty="0" err="1" smtClean="0">
                <a:latin typeface="arial (Body)"/>
              </a:rPr>
              <a:t>superimpose</a:t>
            </a:r>
            <a:r>
              <a:rPr lang="sv-SE" sz="2000" dirty="0" smtClean="0">
                <a:latin typeface="arial (Body)"/>
              </a:rPr>
              <a:t> the potentials for AB and BC to form the </a:t>
            </a:r>
            <a:r>
              <a:rPr lang="sv-SE" sz="2000" dirty="0" err="1" smtClean="0">
                <a:latin typeface="arial (Body)"/>
              </a:rPr>
              <a:t>following</a:t>
            </a:r>
            <a:r>
              <a:rPr lang="sv-SE" sz="2000" dirty="0" smtClean="0">
                <a:latin typeface="arial (Body)"/>
              </a:rPr>
              <a:t> </a:t>
            </a:r>
            <a:r>
              <a:rPr lang="sv-SE" sz="2000" dirty="0" err="1" smtClean="0">
                <a:latin typeface="arial (Body)"/>
              </a:rPr>
              <a:t>figure</a:t>
            </a:r>
            <a:r>
              <a:rPr lang="sv-SE" sz="2000" dirty="0" smtClean="0">
                <a:latin typeface="arial (Body)"/>
              </a:rPr>
              <a:t>:</a:t>
            </a:r>
            <a:endParaRPr lang="sv-SE" sz="2000" dirty="0">
              <a:latin typeface="arial (Body)"/>
            </a:endParaRPr>
          </a:p>
        </p:txBody>
      </p:sp>
      <p:sp>
        <p:nvSpPr>
          <p:cNvPr id="45" name="textruta 45"/>
          <p:cNvSpPr txBox="1"/>
          <p:nvPr/>
        </p:nvSpPr>
        <p:spPr>
          <a:xfrm>
            <a:off x="977100" y="1371600"/>
            <a:ext cx="8162286" cy="707886"/>
          </a:xfrm>
          <a:prstGeom prst="rect">
            <a:avLst/>
          </a:prstGeom>
          <a:noFill/>
        </p:spPr>
        <p:txBody>
          <a:bodyPr wrap="square" rtlCol="0">
            <a:spAutoFit/>
          </a:bodyPr>
          <a:lstStyle/>
          <a:p>
            <a:r>
              <a:rPr lang="sv-SE" sz="2000" dirty="0" smtClean="0">
                <a:latin typeface="arial (Body)"/>
              </a:rPr>
              <a:t>One </a:t>
            </a:r>
            <a:r>
              <a:rPr lang="sv-SE" sz="2000" dirty="0" err="1" smtClean="0">
                <a:latin typeface="arial (Body)"/>
              </a:rPr>
              <a:t>can</a:t>
            </a:r>
            <a:r>
              <a:rPr lang="sv-SE" sz="2000" dirty="0" smtClean="0">
                <a:latin typeface="arial (Body)"/>
              </a:rPr>
              <a:t> </a:t>
            </a:r>
            <a:r>
              <a:rPr lang="sv-SE" sz="2000" dirty="0" err="1" smtClean="0">
                <a:latin typeface="arial (Body)"/>
              </a:rPr>
              <a:t>also</a:t>
            </a:r>
            <a:r>
              <a:rPr lang="sv-SE" sz="2000" dirty="0" smtClean="0">
                <a:latin typeface="arial (Body)"/>
              </a:rPr>
              <a:t> </a:t>
            </a:r>
            <a:r>
              <a:rPr lang="sv-SE" sz="2000" dirty="0" err="1" smtClean="0">
                <a:latin typeface="arial (Body)"/>
              </a:rPr>
              <a:t>view</a:t>
            </a:r>
            <a:r>
              <a:rPr lang="sv-SE" sz="2000" dirty="0" smtClean="0">
                <a:latin typeface="arial (Body)"/>
              </a:rPr>
              <a:t> the </a:t>
            </a:r>
            <a:r>
              <a:rPr lang="sv-SE" sz="2000" dirty="0" err="1" smtClean="0">
                <a:latin typeface="arial (Body)"/>
              </a:rPr>
              <a:t>reaction</a:t>
            </a:r>
            <a:r>
              <a:rPr lang="sv-SE" sz="2000" dirty="0" smtClean="0">
                <a:latin typeface="arial (Body)"/>
              </a:rPr>
              <a:t> </a:t>
            </a:r>
            <a:r>
              <a:rPr lang="sv-SE" sz="2000" dirty="0" err="1" smtClean="0">
                <a:latin typeface="arial (Body)"/>
              </a:rPr>
              <a:t>coordinate</a:t>
            </a:r>
            <a:r>
              <a:rPr lang="sv-SE" sz="2000" dirty="0" smtClean="0">
                <a:latin typeface="arial (Body)"/>
              </a:rPr>
              <a:t> as variation of the BC </a:t>
            </a:r>
            <a:r>
              <a:rPr lang="sv-SE" sz="2000" dirty="0" err="1" smtClean="0">
                <a:latin typeface="arial (Body)"/>
              </a:rPr>
              <a:t>distance</a:t>
            </a:r>
            <a:r>
              <a:rPr lang="sv-SE" sz="2000" dirty="0" smtClean="0">
                <a:latin typeface="arial (Body)"/>
              </a:rPr>
              <a:t> for a </a:t>
            </a:r>
            <a:r>
              <a:rPr lang="sv-SE" sz="2000" dirty="0" err="1" smtClean="0">
                <a:latin typeface="arial (Body)"/>
              </a:rPr>
              <a:t>fixed</a:t>
            </a:r>
            <a:r>
              <a:rPr lang="sv-SE" sz="2000" dirty="0" smtClean="0">
                <a:latin typeface="arial (Body)"/>
              </a:rPr>
              <a:t> AC </a:t>
            </a:r>
            <a:r>
              <a:rPr lang="sv-SE" sz="2000" dirty="0" err="1" smtClean="0">
                <a:latin typeface="arial (Body)"/>
              </a:rPr>
              <a:t>distance</a:t>
            </a:r>
            <a:r>
              <a:rPr lang="sv-SE" sz="2000" dirty="0" smtClean="0">
                <a:latin typeface="arial (Body)"/>
              </a:rPr>
              <a:t>:</a:t>
            </a:r>
            <a:endParaRPr lang="sv-SE" sz="2000" dirty="0">
              <a:latin typeface="arial (Body)"/>
            </a:endParaRPr>
          </a:p>
        </p:txBody>
      </p:sp>
      <p:graphicFrame>
        <p:nvGraphicFramePr>
          <p:cNvPr id="46" name="Object 7"/>
          <p:cNvGraphicFramePr>
            <a:graphicFrameLocks noChangeAspect="1"/>
          </p:cNvGraphicFramePr>
          <p:nvPr/>
        </p:nvGraphicFramePr>
        <p:xfrm>
          <a:off x="3627266" y="2239714"/>
          <a:ext cx="2032000" cy="1162174"/>
        </p:xfrm>
        <a:graphic>
          <a:graphicData uri="http://schemas.openxmlformats.org/presentationml/2006/ole">
            <mc:AlternateContent xmlns:mc="http://schemas.openxmlformats.org/markup-compatibility/2006">
              <mc:Choice xmlns:v="urn:schemas-microsoft-com:vml" Requires="v">
                <p:oleObj spid="_x0000_s353339" name="Equation" r:id="rId5" imgW="889046" imgH="507633" progId="Equation.3">
                  <p:embed/>
                </p:oleObj>
              </mc:Choice>
              <mc:Fallback>
                <p:oleObj name="Equation" r:id="rId5" imgW="889046" imgH="507633"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266" y="2239714"/>
                        <a:ext cx="2032000" cy="116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47" name="Object 8"/>
          <p:cNvGraphicFramePr>
            <a:graphicFrameLocks noChangeAspect="1"/>
          </p:cNvGraphicFramePr>
          <p:nvPr/>
        </p:nvGraphicFramePr>
        <p:xfrm>
          <a:off x="6413499" y="2264152"/>
          <a:ext cx="2019377" cy="1087436"/>
        </p:xfrm>
        <a:graphic>
          <a:graphicData uri="http://schemas.openxmlformats.org/presentationml/2006/ole">
            <mc:AlternateContent xmlns:mc="http://schemas.openxmlformats.org/markup-compatibility/2006">
              <mc:Choice xmlns:v="urn:schemas-microsoft-com:vml" Requires="v">
                <p:oleObj spid="_x0000_s353340" name="Equation" r:id="rId7" imgW="889046" imgH="507633" progId="Equation.3">
                  <p:embed/>
                </p:oleObj>
              </mc:Choice>
              <mc:Fallback>
                <p:oleObj name="Equation" r:id="rId7" imgW="889046" imgH="507633"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3499" y="2264152"/>
                        <a:ext cx="2019377" cy="10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48" name="Object 9"/>
          <p:cNvGraphicFramePr>
            <a:graphicFrameLocks noChangeAspect="1"/>
          </p:cNvGraphicFramePr>
          <p:nvPr/>
        </p:nvGraphicFramePr>
        <p:xfrm>
          <a:off x="977100" y="2239715"/>
          <a:ext cx="2001837" cy="1111873"/>
        </p:xfrm>
        <a:graphic>
          <a:graphicData uri="http://schemas.openxmlformats.org/presentationml/2006/ole">
            <mc:AlternateContent xmlns:mc="http://schemas.openxmlformats.org/markup-compatibility/2006">
              <mc:Choice xmlns:v="urn:schemas-microsoft-com:vml" Requires="v">
                <p:oleObj spid="_x0000_s353341" name="Equation" r:id="rId9" imgW="939754" imgH="507633" progId="Equation.3">
                  <p:embed/>
                </p:oleObj>
              </mc:Choice>
              <mc:Fallback>
                <p:oleObj name="Equation" r:id="rId9" imgW="939754" imgH="507633"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7100" y="2239715"/>
                        <a:ext cx="2001837" cy="111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TextBox 9"/>
          <p:cNvSpPr txBox="1"/>
          <p:nvPr/>
        </p:nvSpPr>
        <p:spPr>
          <a:xfrm>
            <a:off x="6434668" y="156105"/>
            <a:ext cx="2523065" cy="646331"/>
          </a:xfrm>
          <a:prstGeom prst="rect">
            <a:avLst/>
          </a:prstGeom>
          <a:noFill/>
        </p:spPr>
        <p:txBody>
          <a:bodyPr wrap="square" rtlCol="0">
            <a:spAutoFit/>
          </a:bodyPr>
          <a:lstStyle/>
          <a:p>
            <a:pPr algn="r"/>
            <a:r>
              <a:rPr lang="en-US" dirty="0" smtClean="0">
                <a:latin typeface="Arial"/>
                <a:cs typeface="Arial"/>
              </a:rPr>
              <a:t>Chapter 3 Professional Reference Shelf</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Reaction Coordinate</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37</a:t>
            </a:fld>
            <a:endParaRPr lang="sv-SE"/>
          </a:p>
        </p:txBody>
      </p:sp>
      <p:sp>
        <p:nvSpPr>
          <p:cNvPr id="18" name="Rektangel 11"/>
          <p:cNvSpPr/>
          <p:nvPr/>
        </p:nvSpPr>
        <p:spPr>
          <a:xfrm>
            <a:off x="914400" y="1417638"/>
            <a:ext cx="7480300" cy="2769989"/>
          </a:xfrm>
          <a:prstGeom prst="rect">
            <a:avLst/>
          </a:prstGeom>
        </p:spPr>
        <p:txBody>
          <a:bodyPr wrap="square">
            <a:spAutoFit/>
          </a:bodyPr>
          <a:lstStyle/>
          <a:p>
            <a:r>
              <a:rPr lang="sv-SE" sz="2400" dirty="0" smtClean="0">
                <a:latin typeface="arial (Body)"/>
              </a:rPr>
              <a:t>The activation energy can be thought of as a barrier to the reaction. One way to view the barrier to a reaction is through the reaction coordinates. These coordinates denote the energy of the system as a function of progress along the reaction path. For the reaction:</a:t>
            </a:r>
          </a:p>
          <a:p>
            <a:pPr>
              <a:buNone/>
            </a:pPr>
            <a:endParaRPr lang="sv-SE" sz="2400" dirty="0" smtClean="0">
              <a:latin typeface="arial (Body)"/>
            </a:endParaRPr>
          </a:p>
        </p:txBody>
      </p:sp>
      <p:graphicFrame>
        <p:nvGraphicFramePr>
          <p:cNvPr id="7" name="Object 2"/>
          <p:cNvGraphicFramePr>
            <a:graphicFrameLocks noChangeAspect="1"/>
          </p:cNvGraphicFramePr>
          <p:nvPr/>
        </p:nvGraphicFramePr>
        <p:xfrm>
          <a:off x="2428874" y="3473895"/>
          <a:ext cx="4718050" cy="437706"/>
        </p:xfrm>
        <a:graphic>
          <a:graphicData uri="http://schemas.openxmlformats.org/presentationml/2006/ole">
            <mc:AlternateContent xmlns:mc="http://schemas.openxmlformats.org/markup-compatibility/2006">
              <mc:Choice xmlns:v="urn:schemas-microsoft-com:vml" Requires="v">
                <p:oleObj spid="_x0000_s349200" name="Equation" r:id="rId3" imgW="2031840" imgH="177480" progId="Equation.3">
                  <p:embed/>
                </p:oleObj>
              </mc:Choice>
              <mc:Fallback>
                <p:oleObj name="Equation" r:id="rId3" imgW="203184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4" y="3473895"/>
                        <a:ext cx="4718050" cy="43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ktangel 9"/>
          <p:cNvSpPr/>
          <p:nvPr/>
        </p:nvSpPr>
        <p:spPr>
          <a:xfrm>
            <a:off x="603504" y="5041900"/>
            <a:ext cx="7505700" cy="492443"/>
          </a:xfrm>
          <a:prstGeom prst="rect">
            <a:avLst/>
          </a:prstGeom>
        </p:spPr>
        <p:txBody>
          <a:bodyPr wrap="square">
            <a:spAutoFit/>
          </a:bodyPr>
          <a:lstStyle/>
          <a:p>
            <a:pPr>
              <a:buNone/>
            </a:pPr>
            <a:r>
              <a:rPr lang="sv-SE" sz="2500" dirty="0" smtClean="0">
                <a:latin typeface="arial (Body)"/>
              </a:rPr>
              <a:t>The reaction coordinate is:</a:t>
            </a:r>
          </a:p>
        </p:txBody>
      </p:sp>
      <p:pic>
        <p:nvPicPr>
          <p:cNvPr id="9" name="Picture 3"/>
          <p:cNvPicPr>
            <a:picLocks noChangeAspect="1" noChangeArrowheads="1"/>
          </p:cNvPicPr>
          <p:nvPr/>
        </p:nvPicPr>
        <p:blipFill>
          <a:blip r:embed="rId5"/>
          <a:srcRect/>
          <a:stretch>
            <a:fillRect/>
          </a:stretch>
        </p:blipFill>
        <p:spPr bwMode="auto">
          <a:xfrm>
            <a:off x="4825999" y="4000501"/>
            <a:ext cx="4099276" cy="2666999"/>
          </a:xfrm>
          <a:prstGeom prst="rect">
            <a:avLst/>
          </a:prstGeom>
          <a:noFill/>
          <a:ln w="9525">
            <a:noFill/>
            <a:miter lim="800000"/>
            <a:headEnd/>
            <a:tailEnd/>
          </a:ln>
        </p:spPr>
      </p:pic>
      <p:sp>
        <p:nvSpPr>
          <p:cNvPr id="10" name="TextBox 9"/>
          <p:cNvSpPr txBox="1"/>
          <p:nvPr/>
        </p:nvSpPr>
        <p:spPr>
          <a:xfrm>
            <a:off x="6434668" y="156105"/>
            <a:ext cx="2523065" cy="646331"/>
          </a:xfrm>
          <a:prstGeom prst="rect">
            <a:avLst/>
          </a:prstGeom>
          <a:noFill/>
        </p:spPr>
        <p:txBody>
          <a:bodyPr wrap="square" rtlCol="0">
            <a:spAutoFit/>
          </a:bodyPr>
          <a:lstStyle/>
          <a:p>
            <a:pPr algn="r"/>
            <a:r>
              <a:rPr lang="en-US" dirty="0" smtClean="0">
                <a:latin typeface="Arial"/>
                <a:cs typeface="Arial"/>
              </a:rPr>
              <a:t>Chapter 3 Professional Reference Shelf</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Supplementary Material</a:t>
            </a:r>
            <a:endParaRPr lang="en-US" b="1" dirty="0"/>
          </a:p>
        </p:txBody>
      </p:sp>
      <p:sp>
        <p:nvSpPr>
          <p:cNvPr id="3" name="Slide Number Placeholder 2"/>
          <p:cNvSpPr>
            <a:spLocks noGrp="1"/>
          </p:cNvSpPr>
          <p:nvPr>
            <p:ph type="sldNum" sz="quarter" idx="12"/>
          </p:nvPr>
        </p:nvSpPr>
        <p:spPr/>
        <p:txBody>
          <a:bodyPr/>
          <a:lstStyle/>
          <a:p>
            <a:fld id="{6FC74082-BA38-9943-A524-CD5DABEC68FA}" type="slidenum">
              <a:rPr lang="sv-SE" smtClean="0"/>
              <a:pPr/>
              <a:t>38</a:t>
            </a:fld>
            <a:endParaRPr lang="sv-SE"/>
          </a:p>
        </p:txBody>
      </p:sp>
      <p:graphicFrame>
        <p:nvGraphicFramePr>
          <p:cNvPr id="5" name="Object 5"/>
          <p:cNvGraphicFramePr>
            <a:graphicFrameLocks noChangeAspect="1"/>
          </p:cNvGraphicFramePr>
          <p:nvPr/>
        </p:nvGraphicFramePr>
        <p:xfrm>
          <a:off x="5402263" y="5092700"/>
          <a:ext cx="244475" cy="454025"/>
        </p:xfrm>
        <a:graphic>
          <a:graphicData uri="http://schemas.openxmlformats.org/presentationml/2006/ole">
            <mc:AlternateContent xmlns:mc="http://schemas.openxmlformats.org/markup-compatibility/2006">
              <mc:Choice xmlns:v="urn:schemas-microsoft-com:vml" Requires="v">
                <p:oleObj spid="_x0000_s354320" name="Equation" r:id="rId3" imgW="113956" imgH="215801" progId="Equation.3">
                  <p:embed/>
                </p:oleObj>
              </mc:Choice>
              <mc:Fallback>
                <p:oleObj name="Equation" r:id="rId3" imgW="113956" imgH="2158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5092700"/>
                        <a:ext cx="244475" cy="4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9" name="Group 48"/>
          <p:cNvGrpSpPr/>
          <p:nvPr/>
        </p:nvGrpSpPr>
        <p:grpSpPr>
          <a:xfrm>
            <a:off x="-212496" y="1459993"/>
            <a:ext cx="8815630" cy="5198537"/>
            <a:chOff x="-212496" y="1459993"/>
            <a:chExt cx="8815630" cy="5198537"/>
          </a:xfrm>
        </p:grpSpPr>
        <p:grpSp>
          <p:nvGrpSpPr>
            <p:cNvPr id="40" name="Group 39"/>
            <p:cNvGrpSpPr/>
            <p:nvPr/>
          </p:nvGrpSpPr>
          <p:grpSpPr>
            <a:xfrm>
              <a:off x="-212496" y="1459993"/>
              <a:ext cx="8815630" cy="5198537"/>
              <a:chOff x="270104" y="1244093"/>
              <a:chExt cx="8815630" cy="5198537"/>
            </a:xfrm>
          </p:grpSpPr>
          <p:grpSp>
            <p:nvGrpSpPr>
              <p:cNvPr id="37" name="Group 36"/>
              <p:cNvGrpSpPr/>
              <p:nvPr/>
            </p:nvGrpSpPr>
            <p:grpSpPr>
              <a:xfrm>
                <a:off x="270104" y="1244093"/>
                <a:ext cx="8815630" cy="5198537"/>
                <a:chOff x="270104" y="1244093"/>
                <a:chExt cx="8815630" cy="5198537"/>
              </a:xfrm>
            </p:grpSpPr>
            <p:grpSp>
              <p:nvGrpSpPr>
                <p:cNvPr id="34" name="Group 33"/>
                <p:cNvGrpSpPr/>
                <p:nvPr/>
              </p:nvGrpSpPr>
              <p:grpSpPr>
                <a:xfrm>
                  <a:off x="270104" y="1244093"/>
                  <a:ext cx="8216899" cy="5198537"/>
                  <a:chOff x="270104" y="1244093"/>
                  <a:chExt cx="8216899" cy="5198537"/>
                </a:xfrm>
              </p:grpSpPr>
              <p:grpSp>
                <p:nvGrpSpPr>
                  <p:cNvPr id="10" name="Grupp 50"/>
                  <p:cNvGrpSpPr/>
                  <p:nvPr/>
                </p:nvGrpSpPr>
                <p:grpSpPr>
                  <a:xfrm>
                    <a:off x="270104" y="1244093"/>
                    <a:ext cx="8216899" cy="5198537"/>
                    <a:chOff x="2844935" y="3811439"/>
                    <a:chExt cx="4499863" cy="2846903"/>
                  </a:xfrm>
                </p:grpSpPr>
                <p:cxnSp>
                  <p:nvCxnSpPr>
                    <p:cNvPr id="11" name="Rak 13"/>
                    <p:cNvCxnSpPr/>
                    <p:nvPr/>
                  </p:nvCxnSpPr>
                  <p:spPr>
                    <a:xfrm rot="16200000" flipV="1">
                      <a:off x="5493141" y="5231563"/>
                      <a:ext cx="2187873" cy="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Rak 31"/>
                    <p:cNvCxnSpPr/>
                    <p:nvPr/>
                  </p:nvCxnSpPr>
                  <p:spPr>
                    <a:xfrm rot="16200000" flipV="1">
                      <a:off x="4375528" y="5223279"/>
                      <a:ext cx="2187873" cy="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upp 49"/>
                    <p:cNvGrpSpPr/>
                    <p:nvPr/>
                  </p:nvGrpSpPr>
                  <p:grpSpPr>
                    <a:xfrm>
                      <a:off x="2844935" y="3811439"/>
                      <a:ext cx="4499863" cy="2846903"/>
                      <a:chOff x="2844935" y="3811439"/>
                      <a:chExt cx="4499863" cy="2846903"/>
                    </a:xfrm>
                  </p:grpSpPr>
                  <p:cxnSp>
                    <p:nvCxnSpPr>
                      <p:cNvPr id="14" name="Rak 11"/>
                      <p:cNvCxnSpPr/>
                      <p:nvPr/>
                    </p:nvCxnSpPr>
                    <p:spPr>
                      <a:xfrm>
                        <a:off x="4038600" y="6323914"/>
                        <a:ext cx="3198172"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Rak 22"/>
                      <p:cNvCxnSpPr/>
                      <p:nvPr/>
                    </p:nvCxnSpPr>
                    <p:spPr>
                      <a:xfrm rot="16200000" flipV="1">
                        <a:off x="2781568" y="5068465"/>
                        <a:ext cx="2514063" cy="1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upp 48"/>
                      <p:cNvGrpSpPr/>
                      <p:nvPr/>
                    </p:nvGrpSpPr>
                    <p:grpSpPr>
                      <a:xfrm>
                        <a:off x="2844935" y="4115434"/>
                        <a:ext cx="4499863" cy="2542908"/>
                        <a:chOff x="2844935" y="4115434"/>
                        <a:chExt cx="4499863" cy="2542908"/>
                      </a:xfrm>
                    </p:grpSpPr>
                    <p:cxnSp>
                      <p:nvCxnSpPr>
                        <p:cNvPr id="17" name="Rak 26"/>
                        <p:cNvCxnSpPr>
                          <a:endCxn id="18" idx="1"/>
                        </p:cNvCxnSpPr>
                        <p:nvPr/>
                      </p:nvCxnSpPr>
                      <p:spPr>
                        <a:xfrm rot="5400000" flipH="1" flipV="1">
                          <a:off x="5829993" y="5804403"/>
                          <a:ext cx="1025634" cy="1587"/>
                        </a:xfrm>
                        <a:prstGeom prst="line">
                          <a:avLst/>
                        </a:prstGeom>
                        <a:ln w="12700" cap="flat" cmpd="sng" algn="ctr">
                          <a:solidFill>
                            <a:schemeClr val="tx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Frihandsfigur 32"/>
                        <p:cNvSpPr/>
                        <p:nvPr/>
                      </p:nvSpPr>
                      <p:spPr>
                        <a:xfrm>
                          <a:off x="5884332" y="4146278"/>
                          <a:ext cx="1100671" cy="2246960"/>
                        </a:xfrm>
                        <a:custGeom>
                          <a:avLst/>
                          <a:gdLst>
                            <a:gd name="connsiteX0" fmla="*/ 0 w 1176866"/>
                            <a:gd name="connsiteY0" fmla="*/ 465667 h 1261533"/>
                            <a:gd name="connsiteX1" fmla="*/ 491066 w 1176866"/>
                            <a:gd name="connsiteY1" fmla="*/ 643467 h 1261533"/>
                            <a:gd name="connsiteX2" fmla="*/ 643466 w 1176866"/>
                            <a:gd name="connsiteY2" fmla="*/ 1168400 h 1261533"/>
                            <a:gd name="connsiteX3" fmla="*/ 922866 w 1176866"/>
                            <a:gd name="connsiteY3" fmla="*/ 1066800 h 1261533"/>
                            <a:gd name="connsiteX4" fmla="*/ 1176866 w 1176866"/>
                            <a:gd name="connsiteY4" fmla="*/ 0 h 126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1261533">
                              <a:moveTo>
                                <a:pt x="0" y="465667"/>
                              </a:moveTo>
                              <a:cubicBezTo>
                                <a:pt x="191911" y="496006"/>
                                <a:pt x="383822" y="526345"/>
                                <a:pt x="491066" y="643467"/>
                              </a:cubicBezTo>
                              <a:cubicBezTo>
                                <a:pt x="598310" y="760589"/>
                                <a:pt x="571499" y="1097845"/>
                                <a:pt x="643466" y="1168400"/>
                              </a:cubicBezTo>
                              <a:cubicBezTo>
                                <a:pt x="715433" y="1238956"/>
                                <a:pt x="833966" y="1261533"/>
                                <a:pt x="922866" y="1066800"/>
                              </a:cubicBezTo>
                              <a:cubicBezTo>
                                <a:pt x="1011766" y="872067"/>
                                <a:pt x="1176866" y="0"/>
                                <a:pt x="117686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latin typeface="arial (Body)"/>
                          </a:endParaRPr>
                        </a:p>
                      </p:txBody>
                    </p:sp>
                    <p:cxnSp>
                      <p:nvCxnSpPr>
                        <p:cNvPr id="19" name="Rak 43"/>
                        <p:cNvCxnSpPr/>
                        <p:nvPr/>
                      </p:nvCxnSpPr>
                      <p:spPr>
                        <a:xfrm rot="16200000" flipV="1">
                          <a:off x="5329441" y="5134923"/>
                          <a:ext cx="2067825" cy="466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0" name="Grupp 47"/>
                        <p:cNvGrpSpPr/>
                        <p:nvPr/>
                      </p:nvGrpSpPr>
                      <p:grpSpPr>
                        <a:xfrm>
                          <a:off x="2844935" y="4115434"/>
                          <a:ext cx="4499863" cy="2542908"/>
                          <a:chOff x="2844935" y="4115434"/>
                          <a:chExt cx="4499863" cy="2542908"/>
                        </a:xfrm>
                      </p:grpSpPr>
                      <p:cxnSp>
                        <p:nvCxnSpPr>
                          <p:cNvPr id="21" name="Rak 12"/>
                          <p:cNvCxnSpPr>
                            <a:endCxn id="18" idx="1"/>
                          </p:cNvCxnSpPr>
                          <p:nvPr/>
                        </p:nvCxnSpPr>
                        <p:spPr>
                          <a:xfrm>
                            <a:off x="4038605" y="5289285"/>
                            <a:ext cx="2304999" cy="3094"/>
                          </a:xfrm>
                          <a:prstGeom prst="line">
                            <a:avLst/>
                          </a:prstGeom>
                          <a:ln w="12700" cap="flat" cmpd="sng" algn="ctr">
                            <a:solidFill>
                              <a:schemeClr val="tx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Frihandsfigur 9"/>
                          <p:cNvSpPr/>
                          <p:nvPr/>
                        </p:nvSpPr>
                        <p:spPr>
                          <a:xfrm>
                            <a:off x="5135222" y="4535663"/>
                            <a:ext cx="1655045" cy="1708625"/>
                          </a:xfrm>
                          <a:custGeom>
                            <a:avLst/>
                            <a:gdLst>
                              <a:gd name="connsiteX0" fmla="*/ 0 w 1176867"/>
                              <a:gd name="connsiteY0" fmla="*/ 0 h 1214967"/>
                              <a:gd name="connsiteX1" fmla="*/ 211667 w 1176867"/>
                              <a:gd name="connsiteY1" fmla="*/ 1117600 h 1214967"/>
                              <a:gd name="connsiteX2" fmla="*/ 762000 w 1176867"/>
                              <a:gd name="connsiteY2" fmla="*/ 584200 h 1214967"/>
                              <a:gd name="connsiteX3" fmla="*/ 1176867 w 1176867"/>
                              <a:gd name="connsiteY3" fmla="*/ 406400 h 1214967"/>
                              <a:gd name="connsiteX4" fmla="*/ 1176867 w 1176867"/>
                              <a:gd name="connsiteY4" fmla="*/ 406400 h 121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7" h="1214967">
                                <a:moveTo>
                                  <a:pt x="0" y="0"/>
                                </a:moveTo>
                                <a:cubicBezTo>
                                  <a:pt x="42333" y="510116"/>
                                  <a:pt x="84667" y="1020233"/>
                                  <a:pt x="211667" y="1117600"/>
                                </a:cubicBezTo>
                                <a:cubicBezTo>
                                  <a:pt x="338667" y="1214967"/>
                                  <a:pt x="601133" y="702733"/>
                                  <a:pt x="762000" y="584200"/>
                                </a:cubicBezTo>
                                <a:cubicBezTo>
                                  <a:pt x="922867" y="465667"/>
                                  <a:pt x="1176867" y="406400"/>
                                  <a:pt x="1176867" y="406400"/>
                                </a:cubicBezTo>
                                <a:lnTo>
                                  <a:pt x="1176867" y="40640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sz="2600">
                              <a:latin typeface="arial (Body)"/>
                            </a:endParaRPr>
                          </a:p>
                        </p:txBody>
                      </p:sp>
                      <p:sp>
                        <p:nvSpPr>
                          <p:cNvPr id="23" name="textruta 7"/>
                          <p:cNvSpPr txBox="1"/>
                          <p:nvPr/>
                        </p:nvSpPr>
                        <p:spPr>
                          <a:xfrm>
                            <a:off x="2844935" y="4749926"/>
                            <a:ext cx="1263650" cy="269679"/>
                          </a:xfrm>
                          <a:prstGeom prst="rect">
                            <a:avLst/>
                          </a:prstGeom>
                          <a:noFill/>
                        </p:spPr>
                        <p:txBody>
                          <a:bodyPr wrap="square" rtlCol="0">
                            <a:spAutoFit/>
                          </a:bodyPr>
                          <a:lstStyle/>
                          <a:p>
                            <a:pPr algn="ctr"/>
                            <a:r>
                              <a:rPr lang="sv-SE" sz="2600" b="1" dirty="0" smtClean="0">
                                <a:latin typeface="arial (Body)"/>
                              </a:rPr>
                              <a:t>Energy</a:t>
                            </a:r>
                            <a:endParaRPr lang="sv-SE" sz="2600" b="1" dirty="0">
                              <a:latin typeface="arial (Body)"/>
                            </a:endParaRPr>
                          </a:p>
                        </p:txBody>
                      </p:sp>
                      <p:sp>
                        <p:nvSpPr>
                          <p:cNvPr id="24" name="textruta 5"/>
                          <p:cNvSpPr txBox="1"/>
                          <p:nvPr/>
                        </p:nvSpPr>
                        <p:spPr>
                          <a:xfrm>
                            <a:off x="5353651" y="6388663"/>
                            <a:ext cx="601134" cy="269679"/>
                          </a:xfrm>
                          <a:prstGeom prst="rect">
                            <a:avLst/>
                          </a:prstGeom>
                          <a:noFill/>
                        </p:spPr>
                        <p:txBody>
                          <a:bodyPr wrap="square" rtlCol="0">
                            <a:spAutoFit/>
                          </a:bodyPr>
                          <a:lstStyle/>
                          <a:p>
                            <a:pPr algn="ctr"/>
                            <a:r>
                              <a:rPr lang="sv-SE" sz="2600" b="1" dirty="0" smtClean="0">
                                <a:latin typeface="arial (Body)"/>
                              </a:rPr>
                              <a:t>r</a:t>
                            </a:r>
                            <a:endParaRPr lang="sv-SE" sz="2600" b="1" dirty="0">
                              <a:latin typeface="arial (Body)"/>
                            </a:endParaRPr>
                          </a:p>
                        </p:txBody>
                      </p:sp>
                      <p:cxnSp>
                        <p:nvCxnSpPr>
                          <p:cNvPr id="25" name="Rak 29"/>
                          <p:cNvCxnSpPr/>
                          <p:nvPr/>
                        </p:nvCxnSpPr>
                        <p:spPr>
                          <a:xfrm>
                            <a:off x="4038594" y="6129866"/>
                            <a:ext cx="319817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ruta 36"/>
                          <p:cNvSpPr txBox="1"/>
                          <p:nvPr/>
                        </p:nvSpPr>
                        <p:spPr>
                          <a:xfrm>
                            <a:off x="4785210" y="4603742"/>
                            <a:ext cx="491936" cy="269679"/>
                          </a:xfrm>
                          <a:prstGeom prst="rect">
                            <a:avLst/>
                          </a:prstGeom>
                          <a:noFill/>
                        </p:spPr>
                        <p:txBody>
                          <a:bodyPr wrap="square" rtlCol="0">
                            <a:spAutoFit/>
                          </a:bodyPr>
                          <a:lstStyle/>
                          <a:p>
                            <a:pPr algn="ctr"/>
                            <a:r>
                              <a:rPr lang="sv-SE" sz="2600" dirty="0" smtClean="0">
                                <a:latin typeface="arial (Body)"/>
                              </a:rPr>
                              <a:t>BC</a:t>
                            </a:r>
                            <a:endParaRPr lang="sv-SE" sz="2600" dirty="0">
                              <a:latin typeface="arial (Body)"/>
                            </a:endParaRPr>
                          </a:p>
                        </p:txBody>
                      </p:sp>
                      <p:sp>
                        <p:nvSpPr>
                          <p:cNvPr id="27" name="textruta 37"/>
                          <p:cNvSpPr txBox="1"/>
                          <p:nvPr/>
                        </p:nvSpPr>
                        <p:spPr>
                          <a:xfrm>
                            <a:off x="6852862" y="4115434"/>
                            <a:ext cx="491936" cy="269679"/>
                          </a:xfrm>
                          <a:prstGeom prst="rect">
                            <a:avLst/>
                          </a:prstGeom>
                          <a:noFill/>
                        </p:spPr>
                        <p:txBody>
                          <a:bodyPr wrap="square" rtlCol="0">
                            <a:spAutoFit/>
                          </a:bodyPr>
                          <a:lstStyle/>
                          <a:p>
                            <a:pPr algn="ctr"/>
                            <a:r>
                              <a:rPr lang="sv-SE" sz="2600" dirty="0" smtClean="0">
                                <a:latin typeface="arial (Body)"/>
                              </a:rPr>
                              <a:t>AB</a:t>
                            </a:r>
                            <a:endParaRPr lang="sv-SE" sz="2600" dirty="0">
                              <a:latin typeface="arial (Body)"/>
                            </a:endParaRPr>
                          </a:p>
                        </p:txBody>
                      </p:sp>
                      <p:sp>
                        <p:nvSpPr>
                          <p:cNvPr id="28" name="textruta 38"/>
                          <p:cNvSpPr txBox="1"/>
                          <p:nvPr/>
                        </p:nvSpPr>
                        <p:spPr>
                          <a:xfrm>
                            <a:off x="5800279" y="4265984"/>
                            <a:ext cx="491936" cy="269679"/>
                          </a:xfrm>
                          <a:prstGeom prst="rect">
                            <a:avLst/>
                          </a:prstGeom>
                          <a:noFill/>
                        </p:spPr>
                        <p:txBody>
                          <a:bodyPr wrap="square" rtlCol="0">
                            <a:spAutoFit/>
                          </a:bodyPr>
                          <a:lstStyle/>
                          <a:p>
                            <a:pPr algn="ctr"/>
                            <a:r>
                              <a:rPr lang="sv-SE" sz="2600" dirty="0" smtClean="0">
                                <a:latin typeface="arial (Body)"/>
                              </a:rPr>
                              <a:t>S</a:t>
                            </a:r>
                            <a:r>
                              <a:rPr lang="sv-SE" sz="2600" baseline="-25000" dirty="0" smtClean="0">
                                <a:latin typeface="arial (Body)"/>
                              </a:rPr>
                              <a:t>2</a:t>
                            </a:r>
                            <a:endParaRPr lang="sv-SE" sz="2600" dirty="0">
                              <a:latin typeface="arial (Body)"/>
                            </a:endParaRPr>
                          </a:p>
                        </p:txBody>
                      </p:sp>
                      <p:sp>
                        <p:nvSpPr>
                          <p:cNvPr id="29" name="textruta 39"/>
                          <p:cNvSpPr txBox="1"/>
                          <p:nvPr/>
                        </p:nvSpPr>
                        <p:spPr>
                          <a:xfrm>
                            <a:off x="6537135" y="4468902"/>
                            <a:ext cx="491936" cy="269679"/>
                          </a:xfrm>
                          <a:prstGeom prst="rect">
                            <a:avLst/>
                          </a:prstGeom>
                          <a:noFill/>
                        </p:spPr>
                        <p:txBody>
                          <a:bodyPr wrap="square" rtlCol="0">
                            <a:spAutoFit/>
                          </a:bodyPr>
                          <a:lstStyle/>
                          <a:p>
                            <a:pPr algn="ctr"/>
                            <a:r>
                              <a:rPr lang="sv-SE" sz="2600" dirty="0" smtClean="0">
                                <a:latin typeface="arial (Body)"/>
                              </a:rPr>
                              <a:t>S</a:t>
                            </a:r>
                            <a:r>
                              <a:rPr lang="sv-SE" sz="2600" baseline="-25000" dirty="0" smtClean="0">
                                <a:latin typeface="arial (Body)"/>
                              </a:rPr>
                              <a:t>1</a:t>
                            </a:r>
                            <a:endParaRPr lang="sv-SE" sz="2600" dirty="0">
                              <a:latin typeface="arial (Body)"/>
                            </a:endParaRPr>
                          </a:p>
                        </p:txBody>
                      </p:sp>
                      <p:cxnSp>
                        <p:nvCxnSpPr>
                          <p:cNvPr id="30" name="Rak 40"/>
                          <p:cNvCxnSpPr/>
                          <p:nvPr/>
                        </p:nvCxnSpPr>
                        <p:spPr>
                          <a:xfrm rot="5400000" flipH="1" flipV="1">
                            <a:off x="5298671" y="4752693"/>
                            <a:ext cx="1574114" cy="14090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ruta 46"/>
                          <p:cNvSpPr txBox="1"/>
                          <p:nvPr/>
                        </p:nvSpPr>
                        <p:spPr>
                          <a:xfrm>
                            <a:off x="3657938" y="5189632"/>
                            <a:ext cx="491936" cy="269679"/>
                          </a:xfrm>
                          <a:prstGeom prst="rect">
                            <a:avLst/>
                          </a:prstGeom>
                          <a:noFill/>
                        </p:spPr>
                        <p:txBody>
                          <a:bodyPr wrap="square" rtlCol="0">
                            <a:spAutoFit/>
                          </a:bodyPr>
                          <a:lstStyle/>
                          <a:p>
                            <a:pPr algn="ctr"/>
                            <a:r>
                              <a:rPr lang="sv-SE" sz="2600" dirty="0" smtClean="0">
                                <a:latin typeface="arial (Body)"/>
                              </a:rPr>
                              <a:t>E*</a:t>
                            </a:r>
                            <a:endParaRPr lang="sv-SE" sz="2600" dirty="0">
                              <a:latin typeface="arial (Body)"/>
                            </a:endParaRPr>
                          </a:p>
                        </p:txBody>
                      </p:sp>
                    </p:grpSp>
                  </p:grpSp>
                </p:grpSp>
              </p:grpSp>
              <p:sp>
                <p:nvSpPr>
                  <p:cNvPr id="32" name="textruta 46"/>
                  <p:cNvSpPr txBox="1"/>
                  <p:nvPr/>
                </p:nvSpPr>
                <p:spPr>
                  <a:xfrm>
                    <a:off x="1714874" y="5138390"/>
                    <a:ext cx="898291" cy="492443"/>
                  </a:xfrm>
                  <a:prstGeom prst="rect">
                    <a:avLst/>
                  </a:prstGeom>
                  <a:noFill/>
                </p:spPr>
                <p:txBody>
                  <a:bodyPr wrap="square" rtlCol="0">
                    <a:spAutoFit/>
                  </a:bodyPr>
                  <a:lstStyle/>
                  <a:p>
                    <a:pPr algn="ctr"/>
                    <a:r>
                      <a:rPr lang="sv-SE" sz="2600" dirty="0" smtClean="0">
                        <a:latin typeface="arial (Body)"/>
                      </a:rPr>
                      <a:t>E</a:t>
                    </a:r>
                    <a:r>
                      <a:rPr lang="sv-SE" sz="2600" baseline="-25000" dirty="0" smtClean="0">
                        <a:latin typeface="arial (Body)"/>
                      </a:rPr>
                      <a:t>1P</a:t>
                    </a:r>
                    <a:endParaRPr lang="sv-SE" sz="2600" baseline="-25000" dirty="0">
                      <a:latin typeface="arial (Body)"/>
                    </a:endParaRPr>
                  </a:p>
                </p:txBody>
              </p:sp>
              <p:sp>
                <p:nvSpPr>
                  <p:cNvPr id="33" name="textruta 46"/>
                  <p:cNvSpPr txBox="1"/>
                  <p:nvPr/>
                </p:nvSpPr>
                <p:spPr>
                  <a:xfrm>
                    <a:off x="1716595" y="5559425"/>
                    <a:ext cx="898291" cy="492443"/>
                  </a:xfrm>
                  <a:prstGeom prst="rect">
                    <a:avLst/>
                  </a:prstGeom>
                  <a:noFill/>
                </p:spPr>
                <p:txBody>
                  <a:bodyPr wrap="square" rtlCol="0">
                    <a:spAutoFit/>
                  </a:bodyPr>
                  <a:lstStyle/>
                  <a:p>
                    <a:pPr algn="ctr"/>
                    <a:r>
                      <a:rPr lang="sv-SE" sz="2600" dirty="0" smtClean="0">
                        <a:latin typeface="arial (Body)"/>
                      </a:rPr>
                      <a:t>E</a:t>
                    </a:r>
                    <a:r>
                      <a:rPr lang="sv-SE" sz="2600" baseline="-25000" dirty="0" smtClean="0">
                        <a:latin typeface="arial (Body)"/>
                      </a:rPr>
                      <a:t>2P</a:t>
                    </a:r>
                    <a:endParaRPr lang="sv-SE" sz="2600" baseline="-25000" dirty="0">
                      <a:latin typeface="arial (Body)"/>
                    </a:endParaRPr>
                  </a:p>
                </p:txBody>
              </p:sp>
            </p:grpSp>
            <p:cxnSp>
              <p:nvCxnSpPr>
                <p:cNvPr id="35" name="Straight Arrow Connector 34"/>
                <p:cNvCxnSpPr/>
                <p:nvPr/>
              </p:nvCxnSpPr>
              <p:spPr>
                <a:xfrm rot="5400000">
                  <a:off x="7956121" y="5645587"/>
                  <a:ext cx="388331" cy="1588"/>
                </a:xfrm>
                <a:prstGeom prst="straightConnector1">
                  <a:avLst/>
                </a:prstGeom>
                <a:ln w="19050">
                  <a:solidFill>
                    <a:schemeClr val="bg1">
                      <a:lumMod val="50000"/>
                    </a:schemeClr>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ruta 46"/>
                <p:cNvSpPr txBox="1"/>
                <p:nvPr/>
              </p:nvSpPr>
              <p:spPr>
                <a:xfrm>
                  <a:off x="7329782" y="5894871"/>
                  <a:ext cx="1755952" cy="400110"/>
                </a:xfrm>
                <a:prstGeom prst="rect">
                  <a:avLst/>
                </a:prstGeom>
                <a:noFill/>
              </p:spPr>
              <p:txBody>
                <a:bodyPr wrap="square" rtlCol="0">
                  <a:spAutoFit/>
                </a:bodyPr>
                <a:lstStyle/>
                <a:p>
                  <a:pPr algn="ctr"/>
                  <a:r>
                    <a:rPr lang="sv-SE" sz="2000" dirty="0" smtClean="0">
                      <a:solidFill>
                        <a:schemeClr val="tx1">
                          <a:lumMod val="50000"/>
                          <a:lumOff val="50000"/>
                        </a:schemeClr>
                      </a:solidFill>
                      <a:latin typeface="arial (Body)"/>
                    </a:rPr>
                    <a:t>∆H</a:t>
                  </a:r>
                  <a:r>
                    <a:rPr lang="sv-SE" sz="2000" baseline="-25000" dirty="0" smtClean="0">
                      <a:solidFill>
                        <a:schemeClr val="tx1">
                          <a:lumMod val="50000"/>
                          <a:lumOff val="50000"/>
                        </a:schemeClr>
                      </a:solidFill>
                      <a:latin typeface="arial (Body)"/>
                    </a:rPr>
                    <a:t>Rx</a:t>
                  </a:r>
                  <a:r>
                    <a:rPr lang="sv-SE" sz="2000" dirty="0" smtClean="0">
                      <a:solidFill>
                        <a:schemeClr val="tx1">
                          <a:lumMod val="50000"/>
                          <a:lumOff val="50000"/>
                        </a:schemeClr>
                      </a:solidFill>
                      <a:latin typeface="arial (Body)"/>
                    </a:rPr>
                    <a:t>=E</a:t>
                  </a:r>
                  <a:r>
                    <a:rPr lang="sv-SE" sz="2000" baseline="-25000" dirty="0" smtClean="0">
                      <a:solidFill>
                        <a:schemeClr val="tx1">
                          <a:lumMod val="50000"/>
                          <a:lumOff val="50000"/>
                        </a:schemeClr>
                      </a:solidFill>
                      <a:latin typeface="arial (Body)"/>
                    </a:rPr>
                    <a:t>2P</a:t>
                  </a:r>
                  <a:r>
                    <a:rPr lang="sv-SE" sz="2000" dirty="0" smtClean="0">
                      <a:solidFill>
                        <a:schemeClr val="tx1">
                          <a:lumMod val="50000"/>
                          <a:lumOff val="50000"/>
                        </a:schemeClr>
                      </a:solidFill>
                      <a:latin typeface="arial (Body)"/>
                    </a:rPr>
                    <a:t>-E</a:t>
                  </a:r>
                  <a:r>
                    <a:rPr lang="sv-SE" sz="2000" baseline="-25000" dirty="0" smtClean="0">
                      <a:solidFill>
                        <a:schemeClr val="tx1">
                          <a:lumMod val="50000"/>
                          <a:lumOff val="50000"/>
                        </a:schemeClr>
                      </a:solidFill>
                      <a:latin typeface="arial (Body)"/>
                    </a:rPr>
                    <a:t>1P</a:t>
                  </a:r>
                  <a:endParaRPr lang="sv-SE" sz="2000" baseline="-25000" dirty="0">
                    <a:solidFill>
                      <a:schemeClr val="tx1">
                        <a:lumMod val="50000"/>
                        <a:lumOff val="50000"/>
                      </a:schemeClr>
                    </a:solidFill>
                    <a:latin typeface="arial (Body)"/>
                  </a:endParaRPr>
                </a:p>
              </p:txBody>
            </p:sp>
          </p:grpSp>
          <p:cxnSp>
            <p:nvCxnSpPr>
              <p:cNvPr id="38" name="Straight Arrow Connector 37"/>
              <p:cNvCxnSpPr/>
              <p:nvPr/>
            </p:nvCxnSpPr>
            <p:spPr>
              <a:xfrm rot="5400000">
                <a:off x="5568409" y="4713875"/>
                <a:ext cx="1513972" cy="1588"/>
              </a:xfrm>
              <a:prstGeom prst="straightConnector1">
                <a:avLst/>
              </a:prstGeom>
              <a:ln w="19050">
                <a:solidFill>
                  <a:schemeClr val="bg1">
                    <a:lumMod val="50000"/>
                  </a:schemeClr>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ruta 46"/>
              <p:cNvSpPr txBox="1"/>
              <p:nvPr/>
            </p:nvSpPr>
            <p:spPr>
              <a:xfrm>
                <a:off x="5617899" y="4811940"/>
                <a:ext cx="898291" cy="492443"/>
              </a:xfrm>
              <a:prstGeom prst="rect">
                <a:avLst/>
              </a:prstGeom>
              <a:noFill/>
            </p:spPr>
            <p:txBody>
              <a:bodyPr wrap="square" rtlCol="0">
                <a:spAutoFit/>
              </a:bodyPr>
              <a:lstStyle/>
              <a:p>
                <a:pPr algn="ctr"/>
                <a:r>
                  <a:rPr lang="sv-SE" sz="2600" dirty="0" smtClean="0">
                    <a:solidFill>
                      <a:schemeClr val="tx1">
                        <a:lumMod val="50000"/>
                        <a:lumOff val="50000"/>
                      </a:schemeClr>
                    </a:solidFill>
                    <a:latin typeface="arial (Body)"/>
                  </a:rPr>
                  <a:t>E</a:t>
                </a:r>
                <a:r>
                  <a:rPr lang="sv-SE" sz="2600" baseline="-25000" dirty="0" smtClean="0">
                    <a:solidFill>
                      <a:schemeClr val="tx1">
                        <a:lumMod val="50000"/>
                        <a:lumOff val="50000"/>
                      </a:schemeClr>
                    </a:solidFill>
                    <a:latin typeface="arial (Body)"/>
                  </a:rPr>
                  <a:t>a</a:t>
                </a:r>
                <a:endParaRPr lang="sv-SE" sz="2600" baseline="-25000" dirty="0">
                  <a:solidFill>
                    <a:schemeClr val="tx1">
                      <a:lumMod val="50000"/>
                      <a:lumOff val="50000"/>
                    </a:schemeClr>
                  </a:solidFill>
                  <a:latin typeface="arial (Body)"/>
                </a:endParaRPr>
              </a:p>
            </p:txBody>
          </p:sp>
        </p:grpSp>
        <p:sp>
          <p:nvSpPr>
            <p:cNvPr id="41" name="textruta 46"/>
            <p:cNvSpPr txBox="1"/>
            <p:nvPr/>
          </p:nvSpPr>
          <p:spPr>
            <a:xfrm>
              <a:off x="486377" y="1856289"/>
              <a:ext cx="1469791" cy="400110"/>
            </a:xfrm>
            <a:prstGeom prst="rect">
              <a:avLst/>
            </a:prstGeom>
            <a:noFill/>
          </p:spPr>
          <p:txBody>
            <a:bodyPr wrap="square" rtlCol="0">
              <a:spAutoFit/>
            </a:bodyPr>
            <a:lstStyle/>
            <a:p>
              <a:pPr algn="ctr"/>
              <a:r>
                <a:rPr lang="sv-SE" sz="2000" dirty="0" smtClean="0">
                  <a:latin typeface="arial (Body)"/>
                </a:rPr>
                <a:t>Reference</a:t>
              </a:r>
              <a:endParaRPr lang="sv-SE" sz="2000" dirty="0">
                <a:latin typeface="arial (Body)"/>
              </a:endParaRPr>
            </a:p>
          </p:txBody>
        </p:sp>
        <p:cxnSp>
          <p:nvCxnSpPr>
            <p:cNvPr id="42" name="Rak 29"/>
            <p:cNvCxnSpPr/>
            <p:nvPr/>
          </p:nvCxnSpPr>
          <p:spPr>
            <a:xfrm>
              <a:off x="1967164" y="2039524"/>
              <a:ext cx="5839968" cy="2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6434668" y="156105"/>
            <a:ext cx="2523065" cy="646331"/>
          </a:xfrm>
          <a:prstGeom prst="rect">
            <a:avLst/>
          </a:prstGeom>
          <a:noFill/>
        </p:spPr>
        <p:txBody>
          <a:bodyPr wrap="square" rtlCol="0">
            <a:spAutoFit/>
          </a:bodyPr>
          <a:lstStyle/>
          <a:p>
            <a:pPr algn="r"/>
            <a:r>
              <a:rPr lang="en-US" dirty="0" smtClean="0">
                <a:latin typeface="Arial"/>
                <a:cs typeface="Arial"/>
              </a:rPr>
              <a:t>Chapter 3 Professional Reference Shelf</a:t>
            </a:r>
            <a:endParaRPr lang="en-US"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9"/>
          <p:cNvGraphicFramePr>
            <a:graphicFrameLocks noChangeAspect="1"/>
          </p:cNvGraphicFramePr>
          <p:nvPr/>
        </p:nvGraphicFramePr>
        <p:xfrm>
          <a:off x="965200" y="1117600"/>
          <a:ext cx="7493000" cy="4152900"/>
        </p:xfrm>
        <a:graphic>
          <a:graphicData uri="http://schemas.openxmlformats.org/presentationml/2006/ole">
            <mc:AlternateContent xmlns:mc="http://schemas.openxmlformats.org/markup-compatibility/2006">
              <mc:Choice xmlns:v="urn:schemas-microsoft-com:vml" Requires="v">
                <p:oleObj spid="_x0000_s133138" name="Equation" r:id="rId3" imgW="5523329" imgH="3060126" progId="Equation.3">
                  <p:embed/>
                </p:oleObj>
              </mc:Choice>
              <mc:Fallback>
                <p:oleObj name="Equation" r:id="rId3" imgW="5523329" imgH="3060126"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117600"/>
                        <a:ext cx="7493000" cy="415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FC74082-BA38-9943-A524-CD5DABEC68FA}" type="slidenum">
              <a:rPr lang="sv-SE" smtClean="0">
                <a:latin typeface="Arial" pitchFamily="34" charset="0"/>
                <a:cs typeface="Arial" pitchFamily="34" charset="0"/>
              </a:rPr>
              <a:pPr/>
              <a:t>4</a:t>
            </a:fld>
            <a:endParaRPr lang="sv-SE">
              <a:latin typeface="Arial" pitchFamily="34" charset="0"/>
              <a:cs typeface="Arial" pitchFamily="34" charset="0"/>
            </a:endParaRPr>
          </a:p>
        </p:txBody>
      </p:sp>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
          </p:nvPr>
        </p:nvSpPr>
        <p:spPr>
          <a:xfrm>
            <a:off x="1498598" y="1882836"/>
            <a:ext cx="7772400" cy="4572000"/>
          </a:xfrm>
        </p:spPr>
        <p:txBody>
          <a:bodyPr/>
          <a:lstStyle/>
          <a:p>
            <a:pPr>
              <a:buNone/>
            </a:pPr>
            <a:endParaRPr lang="sv-SE" dirty="0" smtClean="0"/>
          </a:p>
          <a:p>
            <a:pPr>
              <a:buNone/>
            </a:pPr>
            <a:endParaRPr lang="sv-SE" dirty="0"/>
          </a:p>
        </p:txBody>
      </p:sp>
      <p:graphicFrame>
        <p:nvGraphicFramePr>
          <p:cNvPr id="5" name="Tabell 4"/>
          <p:cNvGraphicFramePr>
            <a:graphicFrameLocks noGrp="1"/>
          </p:cNvGraphicFramePr>
          <p:nvPr/>
        </p:nvGraphicFramePr>
        <p:xfrm>
          <a:off x="939800" y="1594982"/>
          <a:ext cx="6629400" cy="5215690"/>
        </p:xfrm>
        <a:graphic>
          <a:graphicData uri="http://schemas.openxmlformats.org/drawingml/2006/table">
            <a:tbl>
              <a:tblPr firstRow="1" bandRow="1">
                <a:tableStyleId>{2D5ABB26-0587-4C30-8999-92F81FD0307C}</a:tableStyleId>
              </a:tblPr>
              <a:tblGrid>
                <a:gridCol w="1143000"/>
                <a:gridCol w="1828800"/>
                <a:gridCol w="1828800"/>
                <a:gridCol w="1828800"/>
              </a:tblGrid>
              <a:tr h="883146">
                <a:tc>
                  <a:txBody>
                    <a:bodyPr/>
                    <a:lstStyle/>
                    <a:p>
                      <a:pPr algn="l"/>
                      <a:endParaRPr lang="sv-SE" sz="1700" b="1" dirty="0" smtClean="0">
                        <a:latin typeface="Arial" pitchFamily="34" charset="0"/>
                        <a:cs typeface="Arial" pitchFamily="34" charset="0"/>
                      </a:endParaRPr>
                    </a:p>
                    <a:p>
                      <a:pPr algn="l"/>
                      <a:r>
                        <a:rPr lang="sv-SE" sz="1700" b="1" dirty="0" err="1" smtClean="0">
                          <a:latin typeface="Arial" pitchFamily="34" charset="0"/>
                          <a:cs typeface="Arial" pitchFamily="34" charset="0"/>
                        </a:rPr>
                        <a:t>Reactor</a:t>
                      </a:r>
                      <a:endParaRPr lang="sv-SE" sz="1700" b="1" dirty="0" smtClean="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sv-SE" sz="1700" b="1" dirty="0" smtClean="0">
                        <a:latin typeface="Arial" pitchFamily="34" charset="0"/>
                        <a:cs typeface="Arial" pitchFamily="34" charset="0"/>
                      </a:endParaRPr>
                    </a:p>
                    <a:p>
                      <a:pPr algn="ctr"/>
                      <a:r>
                        <a:rPr lang="sv-SE" sz="1700" b="1" dirty="0" smtClean="0">
                          <a:latin typeface="Arial" pitchFamily="34" charset="0"/>
                          <a:cs typeface="Arial" pitchFamily="34" charset="0"/>
                        </a:rPr>
                        <a:t>Differential</a:t>
                      </a:r>
                      <a:endParaRPr lang="sv-SE" sz="1700" b="1"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sv-SE" sz="1700" b="1" dirty="0" smtClean="0">
                        <a:latin typeface="Arial" pitchFamily="34" charset="0"/>
                        <a:cs typeface="Arial" pitchFamily="34" charset="0"/>
                      </a:endParaRPr>
                    </a:p>
                    <a:p>
                      <a:pPr algn="ctr"/>
                      <a:r>
                        <a:rPr lang="sv-SE" sz="1700" b="1" dirty="0" err="1" smtClean="0">
                          <a:latin typeface="Arial" pitchFamily="34" charset="0"/>
                          <a:cs typeface="Arial" pitchFamily="34" charset="0"/>
                        </a:rPr>
                        <a:t>Algebraic</a:t>
                      </a:r>
                      <a:endParaRPr lang="sv-SE" sz="1700" b="1" dirty="0" smtClean="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endParaRPr lang="sv-SE" sz="1700" b="1" dirty="0" smtClean="0">
                        <a:latin typeface="Arial" pitchFamily="34" charset="0"/>
                        <a:cs typeface="Arial" pitchFamily="34" charset="0"/>
                      </a:endParaRPr>
                    </a:p>
                    <a:p>
                      <a:pPr algn="ctr"/>
                      <a:r>
                        <a:rPr lang="sv-SE" sz="1700" b="1" dirty="0" smtClean="0">
                          <a:latin typeface="Arial" pitchFamily="34" charset="0"/>
                          <a:cs typeface="Arial" pitchFamily="34" charset="0"/>
                        </a:rPr>
                        <a:t>Integral</a:t>
                      </a:r>
                      <a:endParaRPr lang="sv-SE" sz="1700" b="1"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48337">
                <a:tc>
                  <a:txBody>
                    <a:bodyPr/>
                    <a:lstStyle/>
                    <a:p>
                      <a:endParaRPr lang="sv-SE" sz="1700" dirty="0" smtClean="0">
                        <a:latin typeface="Arial" pitchFamily="34" charset="0"/>
                        <a:cs typeface="Arial" pitchFamily="34" charset="0"/>
                      </a:endParaRPr>
                    </a:p>
                    <a:p>
                      <a:endParaRPr lang="sv-SE" sz="1700" dirty="0" smtClean="0">
                        <a:latin typeface="Arial" pitchFamily="34" charset="0"/>
                        <a:cs typeface="Arial" pitchFamily="34" charset="0"/>
                      </a:endParaRPr>
                    </a:p>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1199535">
                <a:tc>
                  <a:txBody>
                    <a:bodyPr/>
                    <a:lstStyle/>
                    <a:p>
                      <a:endParaRPr lang="sv-SE" sz="1700" dirty="0" smtClean="0">
                        <a:latin typeface="Arial" pitchFamily="34" charset="0"/>
                        <a:cs typeface="Arial" pitchFamily="34" charset="0"/>
                      </a:endParaRPr>
                    </a:p>
                    <a:p>
                      <a:endParaRPr lang="sv-SE" sz="1700" dirty="0" smtClean="0">
                        <a:latin typeface="Arial" pitchFamily="34" charset="0"/>
                        <a:cs typeface="Arial" pitchFamily="34" charset="0"/>
                      </a:endParaRPr>
                    </a:p>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sv-SE" sz="1700" dirty="0" smtClean="0">
                        <a:latin typeface="Arial" pitchFamily="34" charset="0"/>
                        <a:cs typeface="Arial" pitchFamily="34" charset="0"/>
                      </a:endParaRPr>
                    </a:p>
                    <a:p>
                      <a:endParaRPr lang="sv-SE" sz="1700" dirty="0" smtClean="0">
                        <a:latin typeface="Arial" pitchFamily="34" charset="0"/>
                        <a:cs typeface="Arial" pitchFamily="34" charset="0"/>
                      </a:endParaRPr>
                    </a:p>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r h="574169">
                <a:tc>
                  <a:txBody>
                    <a:bodyPr/>
                    <a:lstStyle/>
                    <a:p>
                      <a:endParaRPr lang="sv-SE" sz="1700" dirty="0" smtClean="0">
                        <a:latin typeface="Arial" pitchFamily="34" charset="0"/>
                        <a:cs typeface="Arial" pitchFamily="34" charset="0"/>
                      </a:endParaRPr>
                    </a:p>
                    <a:p>
                      <a:endParaRPr lang="sv-SE" sz="1700" dirty="0" smtClean="0">
                        <a:latin typeface="Arial" pitchFamily="34" charset="0"/>
                        <a:cs typeface="Arial" pitchFamily="34" charset="0"/>
                      </a:endParaRPr>
                    </a:p>
                    <a:p>
                      <a:endParaRPr lang="sv-SE" sz="1700" dirty="0" smtClean="0">
                        <a:latin typeface="Arial" pitchFamily="34" charset="0"/>
                        <a:cs typeface="Arial" pitchFamily="34" charset="0"/>
                      </a:endParaRPr>
                    </a:p>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1700"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r>
            </a:tbl>
          </a:graphicData>
        </a:graphic>
      </p:graphicFrame>
      <p:grpSp>
        <p:nvGrpSpPr>
          <p:cNvPr id="4" name="Grupp 19"/>
          <p:cNvGrpSpPr/>
          <p:nvPr/>
        </p:nvGrpSpPr>
        <p:grpSpPr>
          <a:xfrm>
            <a:off x="939800" y="3530600"/>
            <a:ext cx="4481513" cy="736600"/>
            <a:chOff x="355602" y="3434224"/>
            <a:chExt cx="4481513" cy="736600"/>
          </a:xfrm>
        </p:grpSpPr>
        <p:graphicFrame>
          <p:nvGraphicFramePr>
            <p:cNvPr id="152580" name="Object 4"/>
            <p:cNvGraphicFramePr>
              <a:graphicFrameLocks noChangeAspect="1"/>
            </p:cNvGraphicFramePr>
            <p:nvPr/>
          </p:nvGraphicFramePr>
          <p:xfrm>
            <a:off x="3709990" y="3434224"/>
            <a:ext cx="1127125" cy="736600"/>
          </p:xfrm>
          <a:graphic>
            <a:graphicData uri="http://schemas.openxmlformats.org/presentationml/2006/ole">
              <mc:AlternateContent xmlns:mc="http://schemas.openxmlformats.org/markup-compatibility/2006">
                <mc:Choice xmlns:v="urn:schemas-microsoft-com:vml" Requires="v">
                  <p:oleObj spid="_x0000_s298092" name="Equation" r:id="rId4" imgW="660240" imgH="431640" progId="Equation.3">
                    <p:embed/>
                  </p:oleObj>
                </mc:Choice>
                <mc:Fallback>
                  <p:oleObj name="Equation" r:id="rId4" imgW="660240" imgH="43164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990" y="3434224"/>
                          <a:ext cx="1127125"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ktangel 14"/>
            <p:cNvSpPr/>
            <p:nvPr/>
          </p:nvSpPr>
          <p:spPr>
            <a:xfrm>
              <a:off x="355602" y="3562866"/>
              <a:ext cx="885179" cy="400110"/>
            </a:xfrm>
            <a:prstGeom prst="rect">
              <a:avLst/>
            </a:prstGeom>
          </p:spPr>
          <p:txBody>
            <a:bodyPr wrap="none">
              <a:spAutoFit/>
            </a:bodyPr>
            <a:lstStyle/>
            <a:p>
              <a:pPr defTabSz="914400"/>
              <a:r>
                <a:rPr lang="sv-SE" sz="2000" dirty="0" smtClean="0">
                  <a:solidFill>
                    <a:srgbClr val="FF0000"/>
                  </a:solidFill>
                  <a:latin typeface="Arial" pitchFamily="34" charset="0"/>
                  <a:cs typeface="Arial" pitchFamily="34" charset="0"/>
                </a:rPr>
                <a:t>CSTR</a:t>
              </a:r>
            </a:p>
          </p:txBody>
        </p:sp>
      </p:grpSp>
      <p:grpSp>
        <p:nvGrpSpPr>
          <p:cNvPr id="6" name="Grupp 20"/>
          <p:cNvGrpSpPr/>
          <p:nvPr/>
        </p:nvGrpSpPr>
        <p:grpSpPr>
          <a:xfrm>
            <a:off x="939800" y="4443413"/>
            <a:ext cx="6438900" cy="874712"/>
            <a:chOff x="355602" y="4499434"/>
            <a:chExt cx="6438900" cy="874712"/>
          </a:xfrm>
        </p:grpSpPr>
        <p:graphicFrame>
          <p:nvGraphicFramePr>
            <p:cNvPr id="9" name="Object 7"/>
            <p:cNvGraphicFramePr>
              <a:graphicFrameLocks noChangeAspect="1"/>
            </p:cNvGraphicFramePr>
            <p:nvPr/>
          </p:nvGraphicFramePr>
          <p:xfrm>
            <a:off x="1538290" y="4602621"/>
            <a:ext cx="1522412" cy="698500"/>
          </p:xfrm>
          <a:graphic>
            <a:graphicData uri="http://schemas.openxmlformats.org/presentationml/2006/ole">
              <mc:AlternateContent xmlns:mc="http://schemas.openxmlformats.org/markup-compatibility/2006">
                <mc:Choice xmlns:v="urn:schemas-microsoft-com:vml" Requires="v">
                  <p:oleObj spid="_x0000_s298093" name="Equation" r:id="rId6" imgW="850680" imgH="393480" progId="Equation.3">
                    <p:embed/>
                  </p:oleObj>
                </mc:Choice>
                <mc:Fallback>
                  <p:oleObj name="Equation" r:id="rId6" imgW="850680" imgH="39348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290" y="4602621"/>
                          <a:ext cx="1522412"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2582" name="Object 6"/>
            <p:cNvGraphicFramePr>
              <a:graphicFrameLocks noChangeAspect="1"/>
            </p:cNvGraphicFramePr>
            <p:nvPr/>
          </p:nvGraphicFramePr>
          <p:xfrm>
            <a:off x="5199065" y="4499434"/>
            <a:ext cx="1595437" cy="874712"/>
          </p:xfrm>
          <a:graphic>
            <a:graphicData uri="http://schemas.openxmlformats.org/presentationml/2006/ole">
              <mc:AlternateContent xmlns:mc="http://schemas.openxmlformats.org/markup-compatibility/2006">
                <mc:Choice xmlns:v="urn:schemas-microsoft-com:vml" Requires="v">
                  <p:oleObj spid="_x0000_s298094" name="Equation" r:id="rId8" imgW="876240" imgH="482400" progId="Equation.3">
                    <p:embed/>
                  </p:oleObj>
                </mc:Choice>
                <mc:Fallback>
                  <p:oleObj name="Equation" r:id="rId8" imgW="876240" imgH="482400"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065" y="4499434"/>
                          <a:ext cx="1595437" cy="87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355602" y="4732338"/>
              <a:ext cx="699230" cy="400110"/>
            </a:xfrm>
            <a:prstGeom prst="rect">
              <a:avLst/>
            </a:prstGeom>
          </p:spPr>
          <p:txBody>
            <a:bodyPr wrap="none">
              <a:spAutoFit/>
            </a:bodyPr>
            <a:lstStyle/>
            <a:p>
              <a:pPr defTabSz="914400"/>
              <a:r>
                <a:rPr lang="sv-SE" sz="2000" dirty="0" smtClean="0">
                  <a:solidFill>
                    <a:srgbClr val="FF00FF"/>
                  </a:solidFill>
                  <a:latin typeface="Arial" pitchFamily="34" charset="0"/>
                  <a:cs typeface="Arial" pitchFamily="34" charset="0"/>
                </a:rPr>
                <a:t>PFR</a:t>
              </a:r>
            </a:p>
          </p:txBody>
        </p:sp>
      </p:grpSp>
      <p:grpSp>
        <p:nvGrpSpPr>
          <p:cNvPr id="7" name="Grupp 32"/>
          <p:cNvGrpSpPr/>
          <p:nvPr/>
        </p:nvGrpSpPr>
        <p:grpSpPr>
          <a:xfrm>
            <a:off x="939800" y="2055941"/>
            <a:ext cx="7964516" cy="1481519"/>
            <a:chOff x="939800" y="2055941"/>
            <a:chExt cx="7964516" cy="1481519"/>
          </a:xfrm>
        </p:grpSpPr>
        <p:grpSp>
          <p:nvGrpSpPr>
            <p:cNvPr id="8" name="Grupp 17"/>
            <p:cNvGrpSpPr/>
            <p:nvPr/>
          </p:nvGrpSpPr>
          <p:grpSpPr>
            <a:xfrm>
              <a:off x="939800" y="2400300"/>
              <a:ext cx="6643688" cy="889000"/>
              <a:chOff x="355602" y="2236192"/>
              <a:chExt cx="6643688" cy="889000"/>
            </a:xfrm>
          </p:grpSpPr>
          <p:graphicFrame>
            <p:nvGraphicFramePr>
              <p:cNvPr id="152578" name="Object 2"/>
              <p:cNvGraphicFramePr>
                <a:graphicFrameLocks noChangeAspect="1"/>
              </p:cNvGraphicFramePr>
              <p:nvPr/>
            </p:nvGraphicFramePr>
            <p:xfrm>
              <a:off x="1531940" y="2415580"/>
              <a:ext cx="1714500" cy="668337"/>
            </p:xfrm>
            <a:graphic>
              <a:graphicData uri="http://schemas.openxmlformats.org/presentationml/2006/ole">
                <mc:AlternateContent xmlns:mc="http://schemas.openxmlformats.org/markup-compatibility/2006">
                  <mc:Choice xmlns:v="urn:schemas-microsoft-com:vml" Requires="v">
                    <p:oleObj spid="_x0000_s298095" name="Equation" r:id="rId10" imgW="1015920" imgH="393480" progId="Equation.3">
                      <p:embed/>
                    </p:oleObj>
                  </mc:Choice>
                  <mc:Fallback>
                    <p:oleObj name="Equation" r:id="rId10" imgW="1015920" imgH="393480"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1940" y="2415580"/>
                            <a:ext cx="1714500" cy="66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2579" name="Object 3"/>
              <p:cNvGraphicFramePr>
                <a:graphicFrameLocks noChangeAspect="1"/>
              </p:cNvGraphicFramePr>
              <p:nvPr/>
            </p:nvGraphicFramePr>
            <p:xfrm>
              <a:off x="5191127" y="2236192"/>
              <a:ext cx="1808163" cy="889000"/>
            </p:xfrm>
            <a:graphic>
              <a:graphicData uri="http://schemas.openxmlformats.org/presentationml/2006/ole">
                <mc:AlternateContent xmlns:mc="http://schemas.openxmlformats.org/markup-compatibility/2006">
                  <mc:Choice xmlns:v="urn:schemas-microsoft-com:vml" Requires="v">
                    <p:oleObj spid="_x0000_s298096" name="Equation" r:id="rId12" imgW="977760" imgH="482400" progId="Equation.3">
                      <p:embed/>
                    </p:oleObj>
                  </mc:Choice>
                  <mc:Fallback>
                    <p:oleObj name="Equation" r:id="rId12" imgW="977760" imgH="482400"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1127" y="2236192"/>
                            <a:ext cx="1808163"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Rektangel 13"/>
              <p:cNvSpPr/>
              <p:nvPr/>
            </p:nvSpPr>
            <p:spPr>
              <a:xfrm>
                <a:off x="355602" y="2511425"/>
                <a:ext cx="840295" cy="400110"/>
              </a:xfrm>
              <a:prstGeom prst="rect">
                <a:avLst/>
              </a:prstGeom>
            </p:spPr>
            <p:txBody>
              <a:bodyPr wrap="none">
                <a:spAutoFit/>
              </a:bodyPr>
              <a:lstStyle/>
              <a:p>
                <a:pPr defTabSz="914400"/>
                <a:r>
                  <a:rPr lang="sv-SE" sz="2000" dirty="0" err="1" smtClean="0">
                    <a:solidFill>
                      <a:srgbClr val="0070C0"/>
                    </a:solidFill>
                    <a:latin typeface="Arial" pitchFamily="34" charset="0"/>
                    <a:cs typeface="Arial" pitchFamily="34" charset="0"/>
                  </a:rPr>
                  <a:t>Batch</a:t>
                </a:r>
                <a:endParaRPr lang="sv-SE" sz="2000" dirty="0" smtClean="0">
                  <a:solidFill>
                    <a:srgbClr val="0070C0"/>
                  </a:solidFill>
                  <a:latin typeface="Arial" pitchFamily="34" charset="0"/>
                  <a:cs typeface="Arial" pitchFamily="34" charset="0"/>
                </a:endParaRPr>
              </a:p>
            </p:txBody>
          </p:sp>
        </p:grpSp>
        <p:grpSp>
          <p:nvGrpSpPr>
            <p:cNvPr id="10" name="Grupp 31"/>
            <p:cNvGrpSpPr/>
            <p:nvPr/>
          </p:nvGrpSpPr>
          <p:grpSpPr>
            <a:xfrm>
              <a:off x="7450965" y="2055941"/>
              <a:ext cx="1453351" cy="1481519"/>
              <a:chOff x="7910778" y="2214367"/>
              <a:chExt cx="1748370" cy="1782257"/>
            </a:xfrm>
          </p:grpSpPr>
          <p:cxnSp>
            <p:nvCxnSpPr>
              <p:cNvPr id="24" name="Rak 23"/>
              <p:cNvCxnSpPr>
                <a:endCxn id="25" idx="2"/>
              </p:cNvCxnSpPr>
              <p:nvPr/>
            </p:nvCxnSpPr>
            <p:spPr>
              <a:xfrm rot="16200000" flipH="1">
                <a:off x="7677154" y="2873973"/>
                <a:ext cx="1320800"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Rak 26"/>
              <p:cNvCxnSpPr/>
              <p:nvPr/>
            </p:nvCxnSpPr>
            <p:spPr>
              <a:xfrm rot="10800000" flipH="1">
                <a:off x="8338348" y="3532785"/>
                <a:ext cx="1320800"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9" name="Frihandsfigur 28"/>
              <p:cNvSpPr/>
              <p:nvPr/>
            </p:nvSpPr>
            <p:spPr>
              <a:xfrm>
                <a:off x="8331200" y="2579688"/>
                <a:ext cx="1202267" cy="959379"/>
              </a:xfrm>
              <a:custGeom>
                <a:avLst/>
                <a:gdLst>
                  <a:gd name="connsiteX0" fmla="*/ 0 w 1202267"/>
                  <a:gd name="connsiteY0" fmla="*/ 1303867 h 1303867"/>
                  <a:gd name="connsiteX1" fmla="*/ 118533 w 1202267"/>
                  <a:gd name="connsiteY1" fmla="*/ 677333 h 1303867"/>
                  <a:gd name="connsiteX2" fmla="*/ 575733 w 1202267"/>
                  <a:gd name="connsiteY2" fmla="*/ 220133 h 1303867"/>
                  <a:gd name="connsiteX3" fmla="*/ 1202267 w 1202267"/>
                  <a:gd name="connsiteY3" fmla="*/ 0 h 1303867"/>
                </a:gdLst>
                <a:ahLst/>
                <a:cxnLst>
                  <a:cxn ang="0">
                    <a:pos x="connsiteX0" y="connsiteY0"/>
                  </a:cxn>
                  <a:cxn ang="0">
                    <a:pos x="connsiteX1" y="connsiteY1"/>
                  </a:cxn>
                  <a:cxn ang="0">
                    <a:pos x="connsiteX2" y="connsiteY2"/>
                  </a:cxn>
                  <a:cxn ang="0">
                    <a:pos x="connsiteX3" y="connsiteY3"/>
                  </a:cxn>
                </a:cxnLst>
                <a:rect l="l" t="t" r="r" b="b"/>
                <a:pathLst>
                  <a:path w="1202267" h="1303867">
                    <a:moveTo>
                      <a:pt x="0" y="1303867"/>
                    </a:moveTo>
                    <a:cubicBezTo>
                      <a:pt x="11289" y="1080911"/>
                      <a:pt x="22578" y="857955"/>
                      <a:pt x="118533" y="677333"/>
                    </a:cubicBezTo>
                    <a:cubicBezTo>
                      <a:pt x="214488" y="496711"/>
                      <a:pt x="395111" y="333022"/>
                      <a:pt x="575733" y="220133"/>
                    </a:cubicBezTo>
                    <a:cubicBezTo>
                      <a:pt x="756355" y="107244"/>
                      <a:pt x="1202267" y="0"/>
                      <a:pt x="1202267" y="0"/>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0" name="textruta 29"/>
              <p:cNvSpPr txBox="1"/>
              <p:nvPr/>
            </p:nvSpPr>
            <p:spPr>
              <a:xfrm>
                <a:off x="7910778" y="2214367"/>
                <a:ext cx="579967" cy="555380"/>
              </a:xfrm>
              <a:prstGeom prst="rect">
                <a:avLst/>
              </a:prstGeom>
              <a:noFill/>
            </p:spPr>
            <p:txBody>
              <a:bodyPr wrap="square" rtlCol="0">
                <a:spAutoFit/>
              </a:bodyPr>
              <a:lstStyle/>
              <a:p>
                <a:r>
                  <a:rPr lang="sv-SE" sz="2400" dirty="0" smtClean="0">
                    <a:solidFill>
                      <a:srgbClr val="FF0000"/>
                    </a:solidFill>
                  </a:rPr>
                  <a:t>X</a:t>
                </a:r>
                <a:endParaRPr lang="sv-SE" sz="2400" dirty="0">
                  <a:solidFill>
                    <a:srgbClr val="FF0000"/>
                  </a:solidFill>
                </a:endParaRPr>
              </a:p>
            </p:txBody>
          </p:sp>
          <p:sp>
            <p:nvSpPr>
              <p:cNvPr id="31" name="textruta 30"/>
              <p:cNvSpPr txBox="1"/>
              <p:nvPr/>
            </p:nvSpPr>
            <p:spPr>
              <a:xfrm>
                <a:off x="8784162" y="3441244"/>
                <a:ext cx="579967" cy="555380"/>
              </a:xfrm>
              <a:prstGeom prst="rect">
                <a:avLst/>
              </a:prstGeom>
              <a:noFill/>
            </p:spPr>
            <p:txBody>
              <a:bodyPr wrap="square" rtlCol="0">
                <a:spAutoFit/>
              </a:bodyPr>
              <a:lstStyle/>
              <a:p>
                <a:r>
                  <a:rPr lang="sv-SE" sz="2400" dirty="0" smtClean="0">
                    <a:solidFill>
                      <a:srgbClr val="FF0000"/>
                    </a:solidFill>
                  </a:rPr>
                  <a:t>t</a:t>
                </a:r>
                <a:endParaRPr lang="sv-SE" sz="2400" dirty="0">
                  <a:solidFill>
                    <a:srgbClr val="FF0000"/>
                  </a:solidFill>
                </a:endParaRPr>
              </a:p>
            </p:txBody>
          </p:sp>
        </p:grpSp>
      </p:grpSp>
      <p:grpSp>
        <p:nvGrpSpPr>
          <p:cNvPr id="11" name="Grupp 39"/>
          <p:cNvGrpSpPr/>
          <p:nvPr/>
        </p:nvGrpSpPr>
        <p:grpSpPr>
          <a:xfrm>
            <a:off x="939800" y="5335054"/>
            <a:ext cx="7895960" cy="1474345"/>
            <a:chOff x="939800" y="5335054"/>
            <a:chExt cx="7895960" cy="1474345"/>
          </a:xfrm>
        </p:grpSpPr>
        <p:grpSp>
          <p:nvGrpSpPr>
            <p:cNvPr id="12" name="Grupp 21"/>
            <p:cNvGrpSpPr/>
            <p:nvPr/>
          </p:nvGrpSpPr>
          <p:grpSpPr>
            <a:xfrm>
              <a:off x="939800" y="5715000"/>
              <a:ext cx="6540500" cy="876300"/>
              <a:chOff x="355602" y="5533959"/>
              <a:chExt cx="6540500" cy="876300"/>
            </a:xfrm>
          </p:grpSpPr>
          <p:graphicFrame>
            <p:nvGraphicFramePr>
              <p:cNvPr id="30734" name="Object 14"/>
              <p:cNvGraphicFramePr>
                <a:graphicFrameLocks noChangeAspect="1"/>
              </p:cNvGraphicFramePr>
              <p:nvPr/>
            </p:nvGraphicFramePr>
            <p:xfrm>
              <a:off x="1566865" y="5692709"/>
              <a:ext cx="1570037" cy="704850"/>
            </p:xfrm>
            <a:graphic>
              <a:graphicData uri="http://schemas.openxmlformats.org/presentationml/2006/ole">
                <mc:AlternateContent xmlns:mc="http://schemas.openxmlformats.org/markup-compatibility/2006">
                  <mc:Choice xmlns:v="urn:schemas-microsoft-com:vml" Requires="v">
                    <p:oleObj spid="_x0000_s298097" name="Equation" r:id="rId14" imgW="876240" imgH="393480" progId="Equation.3">
                      <p:embed/>
                    </p:oleObj>
                  </mc:Choice>
                  <mc:Fallback>
                    <p:oleObj name="Equation" r:id="rId14" imgW="876240" imgH="393480" progId="Equation.3">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6865" y="5692709"/>
                            <a:ext cx="1570037"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735" name="Object 15"/>
              <p:cNvGraphicFramePr>
                <a:graphicFrameLocks noChangeAspect="1"/>
              </p:cNvGraphicFramePr>
              <p:nvPr/>
            </p:nvGraphicFramePr>
            <p:xfrm>
              <a:off x="5256215" y="5533959"/>
              <a:ext cx="1639887" cy="876300"/>
            </p:xfrm>
            <a:graphic>
              <a:graphicData uri="http://schemas.openxmlformats.org/presentationml/2006/ole">
                <mc:AlternateContent xmlns:mc="http://schemas.openxmlformats.org/markup-compatibility/2006">
                  <mc:Choice xmlns:v="urn:schemas-microsoft-com:vml" Requires="v">
                    <p:oleObj spid="_x0000_s298098" name="Equation" r:id="rId16" imgW="901440" imgH="482400" progId="Equation.3">
                      <p:embed/>
                    </p:oleObj>
                  </mc:Choice>
                  <mc:Fallback>
                    <p:oleObj name="Equation" r:id="rId16" imgW="901440" imgH="482400" progId="Equation.3">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6215" y="5533959"/>
                            <a:ext cx="163988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Rektangel 16"/>
              <p:cNvSpPr/>
              <p:nvPr/>
            </p:nvSpPr>
            <p:spPr>
              <a:xfrm>
                <a:off x="355602" y="5802313"/>
                <a:ext cx="713657" cy="400110"/>
              </a:xfrm>
              <a:prstGeom prst="rect">
                <a:avLst/>
              </a:prstGeom>
            </p:spPr>
            <p:txBody>
              <a:bodyPr wrap="none">
                <a:spAutoFit/>
              </a:bodyPr>
              <a:lstStyle/>
              <a:p>
                <a:r>
                  <a:rPr lang="sv-SE" sz="2000" dirty="0" smtClean="0">
                    <a:solidFill>
                      <a:srgbClr val="00B050"/>
                    </a:solidFill>
                    <a:latin typeface="Arial" pitchFamily="34" charset="0"/>
                    <a:ea typeface="+mj-ea"/>
                    <a:cs typeface="Arial" pitchFamily="34" charset="0"/>
                  </a:rPr>
                  <a:t>PBR</a:t>
                </a:r>
                <a:endParaRPr lang="sv-SE" sz="2000" dirty="0">
                  <a:solidFill>
                    <a:srgbClr val="00B050"/>
                  </a:solidFill>
                  <a:latin typeface="Arial" pitchFamily="34" charset="0"/>
                  <a:ea typeface="+mj-ea"/>
                  <a:cs typeface="Arial" pitchFamily="34" charset="0"/>
                </a:endParaRPr>
              </a:p>
            </p:txBody>
          </p:sp>
        </p:grpSp>
        <p:grpSp>
          <p:nvGrpSpPr>
            <p:cNvPr id="13" name="Grupp 38"/>
            <p:cNvGrpSpPr/>
            <p:nvPr/>
          </p:nvGrpSpPr>
          <p:grpSpPr>
            <a:xfrm>
              <a:off x="7433183" y="5335054"/>
              <a:ext cx="1402577" cy="1474345"/>
              <a:chOff x="7603365" y="3568238"/>
              <a:chExt cx="1453351" cy="1527719"/>
            </a:xfrm>
          </p:grpSpPr>
          <p:cxnSp>
            <p:nvCxnSpPr>
              <p:cNvPr id="34" name="Rak 33"/>
              <p:cNvCxnSpPr/>
              <p:nvPr/>
            </p:nvCxnSpPr>
            <p:spPr>
              <a:xfrm rot="16200000" flipH="1">
                <a:off x="7409163" y="4116543"/>
                <a:ext cx="1097929" cy="132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5" name="Rak 34"/>
              <p:cNvCxnSpPr/>
              <p:nvPr/>
            </p:nvCxnSpPr>
            <p:spPr>
              <a:xfrm rot="10800000" flipH="1">
                <a:off x="7958787" y="4664187"/>
                <a:ext cx="1097929" cy="132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36" name="Frihandsfigur 35"/>
              <p:cNvSpPr/>
              <p:nvPr/>
            </p:nvSpPr>
            <p:spPr>
              <a:xfrm>
                <a:off x="7952845" y="3871916"/>
                <a:ext cx="999397" cy="797494"/>
              </a:xfrm>
              <a:custGeom>
                <a:avLst/>
                <a:gdLst>
                  <a:gd name="connsiteX0" fmla="*/ 0 w 1202267"/>
                  <a:gd name="connsiteY0" fmla="*/ 1303867 h 1303867"/>
                  <a:gd name="connsiteX1" fmla="*/ 118533 w 1202267"/>
                  <a:gd name="connsiteY1" fmla="*/ 677333 h 1303867"/>
                  <a:gd name="connsiteX2" fmla="*/ 575733 w 1202267"/>
                  <a:gd name="connsiteY2" fmla="*/ 220133 h 1303867"/>
                  <a:gd name="connsiteX3" fmla="*/ 1202267 w 1202267"/>
                  <a:gd name="connsiteY3" fmla="*/ 0 h 1303867"/>
                </a:gdLst>
                <a:ahLst/>
                <a:cxnLst>
                  <a:cxn ang="0">
                    <a:pos x="connsiteX0" y="connsiteY0"/>
                  </a:cxn>
                  <a:cxn ang="0">
                    <a:pos x="connsiteX1" y="connsiteY1"/>
                  </a:cxn>
                  <a:cxn ang="0">
                    <a:pos x="connsiteX2" y="connsiteY2"/>
                  </a:cxn>
                  <a:cxn ang="0">
                    <a:pos x="connsiteX3" y="connsiteY3"/>
                  </a:cxn>
                </a:cxnLst>
                <a:rect l="l" t="t" r="r" b="b"/>
                <a:pathLst>
                  <a:path w="1202267" h="1303867">
                    <a:moveTo>
                      <a:pt x="0" y="1303867"/>
                    </a:moveTo>
                    <a:cubicBezTo>
                      <a:pt x="11289" y="1080911"/>
                      <a:pt x="22578" y="857955"/>
                      <a:pt x="118533" y="677333"/>
                    </a:cubicBezTo>
                    <a:cubicBezTo>
                      <a:pt x="214488" y="496711"/>
                      <a:pt x="395111" y="333022"/>
                      <a:pt x="575733" y="220133"/>
                    </a:cubicBezTo>
                    <a:cubicBezTo>
                      <a:pt x="756355" y="107244"/>
                      <a:pt x="1202267" y="0"/>
                      <a:pt x="1202267" y="0"/>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7" name="textruta 36"/>
              <p:cNvSpPr txBox="1"/>
              <p:nvPr/>
            </p:nvSpPr>
            <p:spPr>
              <a:xfrm>
                <a:off x="7603365" y="3568239"/>
                <a:ext cx="482104" cy="478378"/>
              </a:xfrm>
              <a:prstGeom prst="rect">
                <a:avLst/>
              </a:prstGeom>
              <a:noFill/>
            </p:spPr>
            <p:txBody>
              <a:bodyPr wrap="square" rtlCol="0">
                <a:spAutoFit/>
              </a:bodyPr>
              <a:lstStyle/>
              <a:p>
                <a:r>
                  <a:rPr lang="sv-SE" sz="2400" dirty="0" smtClean="0">
                    <a:solidFill>
                      <a:srgbClr val="FF0000"/>
                    </a:solidFill>
                  </a:rPr>
                  <a:t>X</a:t>
                </a:r>
                <a:endParaRPr lang="sv-SE" sz="2400" dirty="0">
                  <a:solidFill>
                    <a:srgbClr val="FF0000"/>
                  </a:solidFill>
                </a:endParaRPr>
              </a:p>
            </p:txBody>
          </p:sp>
          <p:sp>
            <p:nvSpPr>
              <p:cNvPr id="38" name="textruta 37"/>
              <p:cNvSpPr txBox="1"/>
              <p:nvPr/>
            </p:nvSpPr>
            <p:spPr>
              <a:xfrm>
                <a:off x="8329375" y="4617579"/>
                <a:ext cx="482104" cy="478378"/>
              </a:xfrm>
              <a:prstGeom prst="rect">
                <a:avLst/>
              </a:prstGeom>
              <a:noFill/>
            </p:spPr>
            <p:txBody>
              <a:bodyPr wrap="square" rtlCol="0">
                <a:spAutoFit/>
              </a:bodyPr>
              <a:lstStyle/>
              <a:p>
                <a:r>
                  <a:rPr lang="sv-SE" sz="2400" dirty="0" smtClean="0">
                    <a:solidFill>
                      <a:srgbClr val="FF0000"/>
                    </a:solidFill>
                  </a:rPr>
                  <a:t>W</a:t>
                </a:r>
                <a:endParaRPr lang="sv-SE" sz="2400" dirty="0">
                  <a:solidFill>
                    <a:srgbClr val="FF0000"/>
                  </a:solidFill>
                </a:endParaRPr>
              </a:p>
            </p:txBody>
          </p:sp>
        </p:grpSp>
      </p:grpSp>
      <p:sp>
        <p:nvSpPr>
          <p:cNvPr id="39" name="Slide Number Placeholder 38"/>
          <p:cNvSpPr>
            <a:spLocks noGrp="1"/>
          </p:cNvSpPr>
          <p:nvPr>
            <p:ph type="sldNum" sz="quarter" idx="12"/>
          </p:nvPr>
        </p:nvSpPr>
        <p:spPr/>
        <p:txBody>
          <a:bodyPr/>
          <a:lstStyle/>
          <a:p>
            <a:fld id="{6FC74082-BA38-9943-A524-CD5DABEC68FA}" type="slidenum">
              <a:rPr lang="sv-SE" smtClean="0"/>
              <a:pPr/>
              <a:t>5</a:t>
            </a:fld>
            <a:endParaRPr lang="sv-SE"/>
          </a:p>
        </p:txBody>
      </p:sp>
      <p:sp>
        <p:nvSpPr>
          <p:cNvPr id="49" name="Title 1"/>
          <p:cNvSpPr>
            <a:spLocks noGrp="1"/>
          </p:cNvSpPr>
          <p:nvPr>
            <p:ph type="title"/>
          </p:nvPr>
        </p:nvSpPr>
        <p:spPr>
          <a:xfrm>
            <a:off x="914400" y="274638"/>
            <a:ext cx="7772400" cy="1143000"/>
          </a:xfrm>
        </p:spPr>
        <p:txBody>
          <a:bodyPr>
            <a:noAutofit/>
          </a:bodyPr>
          <a:lstStyle/>
          <a:p>
            <a:r>
              <a:rPr lang="en-US" b="1" dirty="0">
                <a:ln w="12700">
                  <a:noFill/>
                  <a:prstDash val="solid"/>
                </a:ln>
                <a:solidFill>
                  <a:schemeClr val="tx1"/>
                </a:solidFill>
                <a:cs typeface="Arial" pitchFamily="34" charset="0"/>
              </a:rPr>
              <a:t>Building Block 1: </a:t>
            </a:r>
            <a:r>
              <a:rPr lang="en-US" b="1" dirty="0">
                <a:ln w="3175">
                  <a:noFill/>
                  <a:prstDash val="solid"/>
                </a:ln>
                <a:solidFill>
                  <a:srgbClr val="FFCC00"/>
                </a:solidFill>
              </a:rPr>
              <a:t>Mole Balance</a:t>
            </a:r>
            <a:endParaRPr lang="en-US" dirty="0">
              <a:ln w="12700">
                <a:noFill/>
                <a:prstDash val="solid"/>
              </a:ln>
            </a:endParaRPr>
          </a:p>
        </p:txBody>
      </p:sp>
      <p:sp>
        <p:nvSpPr>
          <p:cNvPr id="50" name="Title 1"/>
          <p:cNvSpPr txBox="1">
            <a:spLocks/>
          </p:cNvSpPr>
          <p:nvPr/>
        </p:nvSpPr>
        <p:spPr>
          <a:xfrm>
            <a:off x="914400" y="795338"/>
            <a:ext cx="77724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2700">
                  <a:noFill/>
                  <a:prstDash val="solid"/>
                </a:ln>
                <a:solidFill>
                  <a:schemeClr val="tx1"/>
                </a:solidFill>
                <a:effectLst/>
                <a:uLnTx/>
                <a:uFillTx/>
                <a:latin typeface="+mj-lt"/>
                <a:ea typeface="+mj-ea"/>
                <a:cs typeface="Arial" pitchFamily="34" charset="0"/>
              </a:rPr>
              <a:t>In term</a:t>
            </a:r>
            <a:r>
              <a:rPr lang="en-US" sz="4000" b="1" dirty="0" smtClean="0">
                <a:ln w="12700">
                  <a:noFill/>
                  <a:prstDash val="solid"/>
                </a:ln>
                <a:latin typeface="+mj-lt"/>
                <a:ea typeface="+mj-ea"/>
                <a:cs typeface="Arial" pitchFamily="34" charset="0"/>
              </a:rPr>
              <a:t>s of Conversion</a:t>
            </a:r>
            <a:endParaRPr kumimoji="0" lang="en-US" sz="4000" b="0" i="0" u="none" strike="noStrike" kern="1200" cap="none" spc="0" normalizeH="0" baseline="0" noProof="0" dirty="0">
              <a:ln w="12700">
                <a:noFill/>
                <a:prstDash val="solid"/>
              </a:ln>
              <a:solidFill>
                <a:schemeClr val="tx2"/>
              </a:solidFill>
              <a:effectLst/>
              <a:uLnTx/>
              <a:uFillTx/>
              <a:latin typeface="+mj-lt"/>
              <a:ea typeface="+mj-ea"/>
              <a:cs typeface="+mj-cs"/>
            </a:endParaRPr>
          </a:p>
        </p:txBody>
      </p:sp>
      <p:sp>
        <p:nvSpPr>
          <p:cNvPr id="51" name="TextBox 50"/>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pic>
        <p:nvPicPr>
          <p:cNvPr id="52" name="Picture 51" descr="Screen Shot 2016-08-19 at 10.46.22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70C0"/>
                </a:solidFill>
              </a:rPr>
              <a:t>Levenspiel</a:t>
            </a:r>
            <a:r>
              <a:rPr lang="en-US" b="1" dirty="0" smtClean="0">
                <a:solidFill>
                  <a:srgbClr val="0070C0"/>
                </a:solidFill>
              </a:rPr>
              <a:t> Plots</a:t>
            </a:r>
            <a:endParaRPr lang="en-US" b="1" dirty="0">
              <a:solidFill>
                <a:srgbClr val="0070C0"/>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6</a:t>
            </a:fld>
            <a:endParaRPr lang="sv-SE"/>
          </a:p>
        </p:txBody>
      </p:sp>
      <p:pic>
        <p:nvPicPr>
          <p:cNvPr id="5" name="Picture 1"/>
          <p:cNvPicPr>
            <a:picLocks noGrp="1" noChangeAspect="1" noChangeArrowheads="1"/>
          </p:cNvPicPr>
          <p:nvPr>
            <p:ph sz="quarter" idx="1"/>
          </p:nvPr>
        </p:nvPicPr>
        <p:blipFill>
          <a:blip r:embed="rId2"/>
          <a:srcRect/>
          <a:stretch>
            <a:fillRect/>
          </a:stretch>
        </p:blipFill>
        <p:spPr bwMode="auto">
          <a:xfrm>
            <a:off x="774700" y="2249623"/>
            <a:ext cx="7772400" cy="2968354"/>
          </a:xfrm>
          <a:prstGeom prst="rect">
            <a:avLst/>
          </a:prstGeom>
          <a:noFill/>
          <a:ln w="9525">
            <a:noFill/>
            <a:miter lim="800000"/>
            <a:headEnd/>
            <a:tailEnd/>
          </a:ln>
        </p:spPr>
      </p:pic>
      <p:sp>
        <p:nvSpPr>
          <p:cNvPr id="6" name="TextBox 5"/>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shiha\Desktop\New Picture (1).png"/>
          <p:cNvPicPr>
            <a:picLocks noChangeAspect="1" noChangeArrowheads="1"/>
          </p:cNvPicPr>
          <p:nvPr/>
        </p:nvPicPr>
        <p:blipFill>
          <a:blip r:embed="rId3"/>
          <a:srcRect/>
          <a:stretch>
            <a:fillRect/>
          </a:stretch>
        </p:blipFill>
        <p:spPr bwMode="auto">
          <a:xfrm>
            <a:off x="209804" y="1493838"/>
            <a:ext cx="8774000" cy="3967162"/>
          </a:xfrm>
          <a:prstGeom prst="rect">
            <a:avLst/>
          </a:prstGeom>
          <a:noFill/>
        </p:spPr>
      </p:pic>
      <p:sp>
        <p:nvSpPr>
          <p:cNvPr id="2" name="Title 1"/>
          <p:cNvSpPr>
            <a:spLocks noGrp="1"/>
          </p:cNvSpPr>
          <p:nvPr>
            <p:ph type="title"/>
          </p:nvPr>
        </p:nvSpPr>
        <p:spPr/>
        <p:txBody>
          <a:bodyPr/>
          <a:lstStyle/>
          <a:p>
            <a:r>
              <a:rPr lang="en-US" b="1" dirty="0" smtClean="0">
                <a:solidFill>
                  <a:schemeClr val="tx1"/>
                </a:solidFill>
              </a:rPr>
              <a:t>Reactors in Series</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7</a:t>
            </a:fld>
            <a:endParaRPr lang="sv-SE"/>
          </a:p>
        </p:txBody>
      </p:sp>
      <p:graphicFrame>
        <p:nvGraphicFramePr>
          <p:cNvPr id="6" name="Object 9"/>
          <p:cNvGraphicFramePr>
            <a:graphicFrameLocks noChangeAspect="1"/>
          </p:cNvGraphicFramePr>
          <p:nvPr/>
        </p:nvGraphicFramePr>
        <p:xfrm>
          <a:off x="930275" y="4750538"/>
          <a:ext cx="4501091" cy="797613"/>
        </p:xfrm>
        <a:graphic>
          <a:graphicData uri="http://schemas.openxmlformats.org/presentationml/2006/ole">
            <mc:AlternateContent xmlns:mc="http://schemas.openxmlformats.org/markup-compatibility/2006">
              <mc:Choice xmlns:v="urn:schemas-microsoft-com:vml" Requires="v">
                <p:oleObj spid="_x0000_s335888" name="Equation" r:id="rId4" imgW="2285724" imgH="393539" progId="Equation.3">
                  <p:embed/>
                </p:oleObj>
              </mc:Choice>
              <mc:Fallback>
                <p:oleObj name="Equation" r:id="rId4" imgW="2285724" imgH="39353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4750538"/>
                        <a:ext cx="4501091" cy="79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ktangel 11"/>
          <p:cNvSpPr/>
          <p:nvPr/>
        </p:nvSpPr>
        <p:spPr>
          <a:xfrm>
            <a:off x="914400" y="5870254"/>
            <a:ext cx="5788764" cy="492443"/>
          </a:xfrm>
          <a:prstGeom prst="rect">
            <a:avLst/>
          </a:prstGeom>
        </p:spPr>
        <p:txBody>
          <a:bodyPr wrap="none">
            <a:spAutoFit/>
          </a:bodyPr>
          <a:lstStyle/>
          <a:p>
            <a:pPr>
              <a:buNone/>
            </a:pPr>
            <a:r>
              <a:rPr lang="sv-SE" sz="2600" dirty="0" err="1" smtClean="0">
                <a:latin typeface="Arial" pitchFamily="34" charset="0"/>
                <a:cs typeface="Arial" pitchFamily="34" charset="0"/>
              </a:rPr>
              <a:t>Only</a:t>
            </a:r>
            <a:r>
              <a:rPr lang="sv-SE" sz="2600" dirty="0" smtClean="0">
                <a:latin typeface="Arial" pitchFamily="34" charset="0"/>
                <a:cs typeface="Arial" pitchFamily="34" charset="0"/>
              </a:rPr>
              <a:t> valid </a:t>
            </a:r>
            <a:r>
              <a:rPr lang="sv-SE" sz="2600" dirty="0" err="1" smtClean="0">
                <a:latin typeface="Arial" pitchFamily="34" charset="0"/>
                <a:cs typeface="Arial" pitchFamily="34" charset="0"/>
              </a:rPr>
              <a:t>if</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there</a:t>
            </a:r>
            <a:r>
              <a:rPr lang="sv-SE" sz="2600" dirty="0" smtClean="0">
                <a:latin typeface="Arial" pitchFamily="34" charset="0"/>
                <a:cs typeface="Arial" pitchFamily="34" charset="0"/>
              </a:rPr>
              <a:t> are no </a:t>
            </a:r>
            <a:r>
              <a:rPr lang="sv-SE" sz="2600" dirty="0" err="1" smtClean="0">
                <a:latin typeface="Arial" pitchFamily="34" charset="0"/>
                <a:cs typeface="Arial" pitchFamily="34" charset="0"/>
              </a:rPr>
              <a:t>side</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streams</a:t>
            </a:r>
            <a:endParaRPr lang="sv-SE" sz="2600" dirty="0" smtClean="0">
              <a:latin typeface="Arial" pitchFamily="34" charset="0"/>
              <a:cs typeface="Arial" pitchFamily="34" charset="0"/>
            </a:endParaRPr>
          </a:p>
        </p:txBody>
      </p:sp>
      <p:sp>
        <p:nvSpPr>
          <p:cNvPr id="8" name="TextBox 7"/>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Reactors in Series</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8</a:t>
            </a:fld>
            <a:endParaRPr lang="sv-SE"/>
          </a:p>
        </p:txBody>
      </p:sp>
      <p:pic>
        <p:nvPicPr>
          <p:cNvPr id="13" name="Picture 1" descr="C:\Users\shiha\Desktop\Picture1.png"/>
          <p:cNvPicPr>
            <a:picLocks noChangeAspect="1" noChangeArrowheads="1"/>
          </p:cNvPicPr>
          <p:nvPr/>
        </p:nvPicPr>
        <p:blipFill>
          <a:blip r:embed="rId2"/>
          <a:srcRect/>
          <a:stretch>
            <a:fillRect/>
          </a:stretch>
        </p:blipFill>
        <p:spPr bwMode="auto">
          <a:xfrm>
            <a:off x="444500" y="1286199"/>
            <a:ext cx="8229600" cy="4987601"/>
          </a:xfrm>
          <a:prstGeom prst="rect">
            <a:avLst/>
          </a:prstGeom>
          <a:noFill/>
        </p:spPr>
      </p:pic>
      <p:sp>
        <p:nvSpPr>
          <p:cNvPr id="5" name="TextBox 4"/>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Review Chapter 2</a:t>
            </a:r>
            <a:endParaRPr lang="en-US"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Block 2: </a:t>
            </a:r>
            <a:r>
              <a:rPr lang="en-US" b="1" dirty="0" smtClean="0">
                <a:solidFill>
                  <a:srgbClr val="E818CA"/>
                </a:solidFill>
              </a:rPr>
              <a:t>Rate Laws</a:t>
            </a:r>
            <a:endParaRPr lang="en-US" b="1" dirty="0">
              <a:solidFill>
                <a:srgbClr val="E818CA"/>
              </a:solidFill>
            </a:endParaRPr>
          </a:p>
        </p:txBody>
      </p:sp>
      <p:sp>
        <p:nvSpPr>
          <p:cNvPr id="3" name="Slide Number Placeholder 2"/>
          <p:cNvSpPr>
            <a:spLocks noGrp="1"/>
          </p:cNvSpPr>
          <p:nvPr>
            <p:ph type="sldNum" sz="quarter" idx="12"/>
          </p:nvPr>
        </p:nvSpPr>
        <p:spPr/>
        <p:txBody>
          <a:bodyPr/>
          <a:lstStyle/>
          <a:p>
            <a:fld id="{6FC74082-BA38-9943-A524-CD5DABEC68FA}" type="slidenum">
              <a:rPr lang="sv-SE" smtClean="0"/>
              <a:pPr/>
              <a:t>9</a:t>
            </a:fld>
            <a:endParaRPr lang="sv-SE"/>
          </a:p>
        </p:txBody>
      </p:sp>
      <p:sp>
        <p:nvSpPr>
          <p:cNvPr id="4" name="Content Placeholder 3"/>
          <p:cNvSpPr>
            <a:spLocks noGrp="1"/>
          </p:cNvSpPr>
          <p:nvPr>
            <p:ph sz="quarter" idx="1"/>
          </p:nvPr>
        </p:nvSpPr>
        <p:spPr/>
        <p:txBody>
          <a:bodyPr>
            <a:normAutofit/>
          </a:bodyPr>
          <a:lstStyle/>
          <a:p>
            <a:pPr>
              <a:buNone/>
            </a:pPr>
            <a:r>
              <a:rPr lang="en-US" sz="3600" dirty="0" smtClean="0">
                <a:latin typeface="Arial" pitchFamily="34" charset="0"/>
                <a:cs typeface="Arial" pitchFamily="34" charset="0"/>
              </a:rPr>
              <a:t>Power Law Model:</a:t>
            </a:r>
            <a:endParaRPr lang="en-US" sz="3600" dirty="0">
              <a:latin typeface="Arial" pitchFamily="34" charset="0"/>
              <a:cs typeface="Arial" pitchFamily="34" charset="0"/>
            </a:endParaRPr>
          </a:p>
        </p:txBody>
      </p:sp>
      <p:graphicFrame>
        <p:nvGraphicFramePr>
          <p:cNvPr id="5" name="Object 4"/>
          <p:cNvGraphicFramePr>
            <a:graphicFrameLocks noChangeAspect="1"/>
          </p:cNvGraphicFramePr>
          <p:nvPr/>
        </p:nvGraphicFramePr>
        <p:xfrm>
          <a:off x="836613" y="2581221"/>
          <a:ext cx="2640012" cy="700088"/>
        </p:xfrm>
        <a:graphic>
          <a:graphicData uri="http://schemas.openxmlformats.org/presentationml/2006/ole">
            <mc:AlternateContent xmlns:mc="http://schemas.openxmlformats.org/markup-compatibility/2006">
              <mc:Choice xmlns:v="urn:schemas-microsoft-com:vml" Requires="v">
                <p:oleObj spid="_x0000_s337950" name="Equation" r:id="rId3" imgW="863280" imgH="228600" progId="Equation.3">
                  <p:embed/>
                </p:oleObj>
              </mc:Choice>
              <mc:Fallback>
                <p:oleObj name="Equation" r:id="rId3" imgW="8632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2581221"/>
                        <a:ext cx="2640012" cy="7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4"/>
          <p:cNvGraphicFramePr>
            <a:graphicFrameLocks noChangeAspect="1"/>
          </p:cNvGraphicFramePr>
          <p:nvPr/>
        </p:nvGraphicFramePr>
        <p:xfrm>
          <a:off x="3994150" y="2497084"/>
          <a:ext cx="4349750" cy="1554216"/>
        </p:xfrm>
        <a:graphic>
          <a:graphicData uri="http://schemas.openxmlformats.org/presentationml/2006/ole">
            <mc:AlternateContent xmlns:mc="http://schemas.openxmlformats.org/markup-compatibility/2006">
              <mc:Choice xmlns:v="urn:schemas-microsoft-com:vml" Requires="v">
                <p:oleObj spid="_x0000_s337951" name="Equation" r:id="rId5" imgW="1853603" imgH="660308" progId="Equation.3">
                  <p:embed/>
                </p:oleObj>
              </mc:Choice>
              <mc:Fallback>
                <p:oleObj name="Equation" r:id="rId5" imgW="1853603" imgH="660308"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150" y="2497084"/>
                        <a:ext cx="4349750" cy="155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8" name="Picture 7" descr="Screen Shot 2016-08-19 at 10.46.2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1934" y="525437"/>
            <a:ext cx="1143000" cy="1277977"/>
          </a:xfrm>
          <a:prstGeom prst="rect">
            <a:avLst/>
          </a:prstGeom>
        </p:spPr>
      </p:pic>
      <p:sp>
        <p:nvSpPr>
          <p:cNvPr id="9" name="TextBox 8"/>
          <p:cNvSpPr txBox="1"/>
          <p:nvPr/>
        </p:nvSpPr>
        <p:spPr>
          <a:xfrm>
            <a:off x="6434668" y="156105"/>
            <a:ext cx="2523065" cy="369332"/>
          </a:xfrm>
          <a:prstGeom prst="rect">
            <a:avLst/>
          </a:prstGeom>
          <a:noFill/>
        </p:spPr>
        <p:txBody>
          <a:bodyPr wrap="square" rtlCol="0">
            <a:spAutoFit/>
          </a:bodyPr>
          <a:lstStyle/>
          <a:p>
            <a:pPr algn="r"/>
            <a:r>
              <a:rPr lang="en-US" dirty="0" smtClean="0">
                <a:latin typeface="Arial"/>
                <a:cs typeface="Arial"/>
              </a:rPr>
              <a:t>Chapter 3</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4762</TotalTime>
  <Words>1544</Words>
  <Application>Microsoft Office PowerPoint</Application>
  <PresentationFormat>On-screen Show (4:3)</PresentationFormat>
  <Paragraphs>341</Paragraphs>
  <Slides>38</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arial (Body)</vt:lpstr>
      <vt:lpstr>Calibri</vt:lpstr>
      <vt:lpstr>Cambria Math</vt:lpstr>
      <vt:lpstr>Franklin Gothic Book</vt:lpstr>
      <vt:lpstr>Perpetua</vt:lpstr>
      <vt:lpstr>Wingdings</vt:lpstr>
      <vt:lpstr>Wingdings 2</vt:lpstr>
      <vt:lpstr>Lecture_1_draft_yellow</vt:lpstr>
      <vt:lpstr>Equation</vt:lpstr>
      <vt:lpstr>Lecture 3</vt:lpstr>
      <vt:lpstr>Lecture 3</vt:lpstr>
      <vt:lpstr>Building Block 1: Mole Balance</vt:lpstr>
      <vt:lpstr>PowerPoint Presentation</vt:lpstr>
      <vt:lpstr>Building Block 1: Mole Balance</vt:lpstr>
      <vt:lpstr>Levenspiel Plots</vt:lpstr>
      <vt:lpstr>Reactors in Series</vt:lpstr>
      <vt:lpstr>Reactors in Series</vt:lpstr>
      <vt:lpstr>Building Block 2: Rate Laws</vt:lpstr>
      <vt:lpstr>Building Block 2: Rate Laws</vt:lpstr>
      <vt:lpstr>Building Block 2: Rate Laws</vt:lpstr>
      <vt:lpstr>Relative Rates of Reaction</vt:lpstr>
      <vt:lpstr>Relative Rates of Reaction</vt:lpstr>
      <vt:lpstr>Reversible Elementary Reaction</vt:lpstr>
      <vt:lpstr>Reversible Elementary Reaction</vt:lpstr>
      <vt:lpstr>PowerPoint Presentation</vt:lpstr>
      <vt:lpstr>Algorithm</vt:lpstr>
      <vt:lpstr>Arrhenius Equation</vt:lpstr>
      <vt:lpstr>Arrhenius Equation</vt:lpstr>
      <vt:lpstr>Activation Energy </vt:lpstr>
      <vt:lpstr>Collision Theory</vt:lpstr>
      <vt:lpstr>Why is there an Activation Energy?</vt:lpstr>
      <vt:lpstr>Activation Energy </vt:lpstr>
      <vt:lpstr>Activation Energy </vt:lpstr>
      <vt:lpstr>Activation Energy </vt:lpstr>
      <vt:lpstr>Activation Energy </vt:lpstr>
      <vt:lpstr>Activation Energy</vt:lpstr>
      <vt:lpstr>Activation Energy</vt:lpstr>
      <vt:lpstr>Activation Energy</vt:lpstr>
      <vt:lpstr>Activation Energy </vt:lpstr>
      <vt:lpstr>Activation Energy </vt:lpstr>
      <vt:lpstr>Activation Energy </vt:lpstr>
      <vt:lpstr>Activation Energy </vt:lpstr>
      <vt:lpstr>End of Lecture 3</vt:lpstr>
      <vt:lpstr>Supplementary Material</vt:lpstr>
      <vt:lpstr>Supplementary Material</vt:lpstr>
      <vt:lpstr>Reaction Coordinate</vt:lpstr>
      <vt:lpstr>Supplementary Material</vt:lpstr>
    </vt:vector>
  </TitlesOfParts>
  <Company>KTH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Arthur Shih</dc:creator>
  <cp:lastModifiedBy>alkuehne</cp:lastModifiedBy>
  <cp:revision>147</cp:revision>
  <dcterms:created xsi:type="dcterms:W3CDTF">2010-08-03T19:21:19Z</dcterms:created>
  <dcterms:modified xsi:type="dcterms:W3CDTF">2016-08-21T14:28:28Z</dcterms:modified>
</cp:coreProperties>
</file>