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26"/>
  </p:notesMasterIdLst>
  <p:sldIdLst>
    <p:sldId id="256" r:id="rId2"/>
    <p:sldId id="333" r:id="rId3"/>
    <p:sldId id="334" r:id="rId4"/>
    <p:sldId id="336" r:id="rId5"/>
    <p:sldId id="335" r:id="rId6"/>
    <p:sldId id="318" r:id="rId7"/>
    <p:sldId id="319" r:id="rId8"/>
    <p:sldId id="339" r:id="rId9"/>
    <p:sldId id="278" r:id="rId10"/>
    <p:sldId id="340" r:id="rId11"/>
    <p:sldId id="295" r:id="rId12"/>
    <p:sldId id="279" r:id="rId13"/>
    <p:sldId id="326" r:id="rId14"/>
    <p:sldId id="342" r:id="rId15"/>
    <p:sldId id="343" r:id="rId16"/>
    <p:sldId id="344" r:id="rId17"/>
    <p:sldId id="345" r:id="rId18"/>
    <p:sldId id="346" r:id="rId19"/>
    <p:sldId id="347" r:id="rId20"/>
    <p:sldId id="348" r:id="rId21"/>
    <p:sldId id="270" r:id="rId22"/>
    <p:sldId id="271" r:id="rId23"/>
    <p:sldId id="272" r:id="rId24"/>
    <p:sldId id="324" r:id="rId25"/>
  </p:sldIdLst>
  <p:sldSz cx="9144000" cy="6858000" type="screen4x3"/>
  <p:notesSz cx="7102475" cy="10231438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>
          <p15:clr>
            <a:srgbClr val="A4A3A4"/>
          </p15:clr>
        </p15:guide>
        <p15:guide id="2" pos="58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FF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528"/>
        <p:guide pos="58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3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43.wmf"/><Relationship Id="rId4" Type="http://schemas.openxmlformats.org/officeDocument/2006/relationships/image" Target="../media/image56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43.wmf"/><Relationship Id="rId4" Type="http://schemas.openxmlformats.org/officeDocument/2006/relationships/image" Target="../media/image5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image" Target="../media/image43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2.emf"/><Relationship Id="rId1" Type="http://schemas.openxmlformats.org/officeDocument/2006/relationships/image" Target="../media/image21.emf"/><Relationship Id="rId5" Type="http://schemas.openxmlformats.org/officeDocument/2006/relationships/image" Target="../media/image25.emf"/><Relationship Id="rId4" Type="http://schemas.openxmlformats.org/officeDocument/2006/relationships/image" Target="../media/image24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4" Type="http://schemas.openxmlformats.org/officeDocument/2006/relationships/image" Target="../media/image3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577E863-2C86-2A44-8C9B-03D058B03267}" type="datetimeFigureOut">
              <a:rPr lang="sv-SE" smtClean="0"/>
              <a:pPr/>
              <a:t>2016-08-21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4925" cy="383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10248" y="4859933"/>
            <a:ext cx="5681980" cy="4604147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3092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02676290-9D5A-7F4D-91F0-EA27955460F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86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27822-13DA-614F-A5CF-9257C28AC705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6088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BCFD4-C949-5D40-B0A9-392BFC48A0BF}" type="slidenum">
              <a:rPr lang="sv-SE" smtClean="0"/>
              <a:pPr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6121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76290-9D5A-7F4D-91F0-EA27955460F6}" type="slidenum">
              <a:rPr lang="sv-SE" smtClean="0"/>
              <a:pPr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5705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7C28-9518-4D53-B2E5-B985D1AF616B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A4B53-2219-40E9-A881-FB38310CF945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5BC5F-12D4-488B-BA0E-9D0536D386FF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A73695-E02B-41A2-919B-41CCBC7833CD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19389-5622-413A-B70C-8B6105DDBD11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A613-BE8E-4685-A1F2-6D3F5321B4F6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15D0-CDC1-4B85-90FE-51F9A91B84F4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5FE0E-48C9-41B3-B5F3-1F8B6820ED2E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A6B75-F2ED-4CC9-B831-B42C7883637C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78B8E-515B-4EEA-95CD-55057EFCABA3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BE12-762E-4792-8A65-6A1F459942D6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C0A46-3CA3-47F9-A632-0969AAC79008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D1A0D00-040A-4BC3-BEF7-E331CE6420B2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bg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7BAB29A-6273-3F4F-AA91-54AB506853D5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2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3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oleObject" Target="../embeddings/oleObject39.bin"/><Relationship Id="rId7" Type="http://schemas.openxmlformats.org/officeDocument/2006/relationships/image" Target="../media/image4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6.wmf"/><Relationship Id="rId5" Type="http://schemas.openxmlformats.org/officeDocument/2006/relationships/oleObject" Target="../embeddings/oleObject40.bin"/><Relationship Id="rId10" Type="http://schemas.openxmlformats.org/officeDocument/2006/relationships/oleObject" Target="../embeddings/oleObject43.bin"/><Relationship Id="rId4" Type="http://schemas.openxmlformats.org/officeDocument/2006/relationships/image" Target="../media/image43.wmf"/><Relationship Id="rId9" Type="http://schemas.openxmlformats.org/officeDocument/2006/relationships/image" Target="../media/image4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oleObject" Target="../embeddings/oleObject44.bin"/><Relationship Id="rId7" Type="http://schemas.openxmlformats.org/officeDocument/2006/relationships/image" Target="../media/image4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6.bin"/><Relationship Id="rId5" Type="http://schemas.openxmlformats.org/officeDocument/2006/relationships/oleObject" Target="../embeddings/oleObject45.bin"/><Relationship Id="rId4" Type="http://schemas.openxmlformats.org/officeDocument/2006/relationships/image" Target="../media/image43.wmf"/><Relationship Id="rId9" Type="http://schemas.openxmlformats.org/officeDocument/2006/relationships/image" Target="../media/image48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image" Target="../media/image52.wmf"/><Relationship Id="rId3" Type="http://schemas.openxmlformats.org/officeDocument/2006/relationships/oleObject" Target="../embeddings/oleObject48.bin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5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1.wmf"/><Relationship Id="rId5" Type="http://schemas.openxmlformats.org/officeDocument/2006/relationships/oleObject" Target="../embeddings/oleObject49.bin"/><Relationship Id="rId15" Type="http://schemas.openxmlformats.org/officeDocument/2006/relationships/image" Target="../media/image53.wmf"/><Relationship Id="rId10" Type="http://schemas.openxmlformats.org/officeDocument/2006/relationships/oleObject" Target="../embeddings/oleObject52.bin"/><Relationship Id="rId4" Type="http://schemas.openxmlformats.org/officeDocument/2006/relationships/image" Target="../media/image43.wmf"/><Relationship Id="rId9" Type="http://schemas.openxmlformats.org/officeDocument/2006/relationships/image" Target="../media/image50.wmf"/><Relationship Id="rId14" Type="http://schemas.openxmlformats.org/officeDocument/2006/relationships/oleObject" Target="../embeddings/oleObject5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4.vml"/><Relationship Id="rId5" Type="http://schemas.openxmlformats.org/officeDocument/2006/relationships/oleObject" Target="../embeddings/oleObject56.bin"/><Relationship Id="rId4" Type="http://schemas.openxmlformats.org/officeDocument/2006/relationships/image" Target="../media/image43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3" Type="http://schemas.openxmlformats.org/officeDocument/2006/relationships/oleObject" Target="../embeddings/oleObject57.bin"/><Relationship Id="rId7" Type="http://schemas.openxmlformats.org/officeDocument/2006/relationships/image" Target="../media/image5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9.bin"/><Relationship Id="rId11" Type="http://schemas.openxmlformats.org/officeDocument/2006/relationships/image" Target="../media/image56.wmf"/><Relationship Id="rId5" Type="http://schemas.openxmlformats.org/officeDocument/2006/relationships/oleObject" Target="../embeddings/oleObject58.bin"/><Relationship Id="rId10" Type="http://schemas.openxmlformats.org/officeDocument/2006/relationships/oleObject" Target="../embeddings/oleObject61.bin"/><Relationship Id="rId4" Type="http://schemas.openxmlformats.org/officeDocument/2006/relationships/image" Target="../media/image43.wmf"/><Relationship Id="rId9" Type="http://schemas.openxmlformats.org/officeDocument/2006/relationships/image" Target="../media/image55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3" Type="http://schemas.openxmlformats.org/officeDocument/2006/relationships/oleObject" Target="../embeddings/oleObject62.bin"/><Relationship Id="rId7" Type="http://schemas.openxmlformats.org/officeDocument/2006/relationships/image" Target="../media/image5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64.bin"/><Relationship Id="rId11" Type="http://schemas.openxmlformats.org/officeDocument/2006/relationships/image" Target="../media/image59.wmf"/><Relationship Id="rId5" Type="http://schemas.openxmlformats.org/officeDocument/2006/relationships/oleObject" Target="../embeddings/oleObject63.bin"/><Relationship Id="rId10" Type="http://schemas.openxmlformats.org/officeDocument/2006/relationships/oleObject" Target="../embeddings/oleObject66.bin"/><Relationship Id="rId4" Type="http://schemas.openxmlformats.org/officeDocument/2006/relationships/image" Target="../media/image43.wmf"/><Relationship Id="rId9" Type="http://schemas.openxmlformats.org/officeDocument/2006/relationships/image" Target="../media/image5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63.wmf"/><Relationship Id="rId3" Type="http://schemas.openxmlformats.org/officeDocument/2006/relationships/oleObject" Target="../embeddings/oleObject67.bin"/><Relationship Id="rId7" Type="http://schemas.openxmlformats.org/officeDocument/2006/relationships/image" Target="../media/image60.wmf"/><Relationship Id="rId12" Type="http://schemas.openxmlformats.org/officeDocument/2006/relationships/oleObject" Target="../embeddings/oleObject72.bin"/><Relationship Id="rId17" Type="http://schemas.openxmlformats.org/officeDocument/2006/relationships/image" Target="../media/image65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74.bin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62.wmf"/><Relationship Id="rId5" Type="http://schemas.openxmlformats.org/officeDocument/2006/relationships/oleObject" Target="../embeddings/oleObject68.bin"/><Relationship Id="rId15" Type="http://schemas.openxmlformats.org/officeDocument/2006/relationships/image" Target="../media/image64.wmf"/><Relationship Id="rId10" Type="http://schemas.openxmlformats.org/officeDocument/2006/relationships/oleObject" Target="../embeddings/oleObject71.bin"/><Relationship Id="rId4" Type="http://schemas.openxmlformats.org/officeDocument/2006/relationships/image" Target="../media/image43.wmf"/><Relationship Id="rId9" Type="http://schemas.openxmlformats.org/officeDocument/2006/relationships/image" Target="../media/image61.wmf"/><Relationship Id="rId14" Type="http://schemas.openxmlformats.org/officeDocument/2006/relationships/oleObject" Target="../embeddings/oleObject73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12.png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9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3.wmf"/><Relationship Id="rId10" Type="http://schemas.openxmlformats.org/officeDocument/2006/relationships/image" Target="../media/image16.png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5.emf"/><Relationship Id="rId3" Type="http://schemas.openxmlformats.org/officeDocument/2006/relationships/image" Target="../media/image26.png"/><Relationship Id="rId7" Type="http://schemas.openxmlformats.org/officeDocument/2006/relationships/image" Target="../media/image22.emf"/><Relationship Id="rId12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4.emf"/><Relationship Id="rId5" Type="http://schemas.openxmlformats.org/officeDocument/2006/relationships/image" Target="../media/image21.e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chemeClr val="tx1"/>
                </a:solidFill>
              </a:rPr>
              <a:t>Lecture</a:t>
            </a:r>
            <a:r>
              <a:rPr lang="sv-SE" dirty="0" smtClean="0">
                <a:solidFill>
                  <a:schemeClr val="tx1"/>
                </a:solidFill>
              </a:rPr>
              <a:t> 5</a:t>
            </a:r>
            <a:endParaRPr lang="sv-SE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10</a:t>
            </a:fld>
            <a:endParaRPr lang="sv-SE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0B050"/>
                </a:solidFill>
              </a:rPr>
              <a:t>Stoichiometry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br>
              <a:rPr lang="en-US" b="1" dirty="0" smtClean="0">
                <a:solidFill>
                  <a:srgbClr val="00B050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for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Gas Phase </a:t>
            </a:r>
            <a:r>
              <a:rPr lang="en-US" b="1" dirty="0" smtClean="0">
                <a:solidFill>
                  <a:schemeClr val="tx1"/>
                </a:solidFill>
              </a:rPr>
              <a:t>Flow Systems</a:t>
            </a:r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134514" y="1521173"/>
            <a:ext cx="6932344" cy="4976825"/>
            <a:chOff x="1134514" y="1686273"/>
            <a:chExt cx="6932344" cy="4976825"/>
          </a:xfrm>
        </p:grpSpPr>
        <p:grpSp>
          <p:nvGrpSpPr>
            <p:cNvPr id="3" name="Group 2"/>
            <p:cNvGrpSpPr/>
            <p:nvPr/>
          </p:nvGrpSpPr>
          <p:grpSpPr>
            <a:xfrm>
              <a:off x="1146175" y="1686273"/>
              <a:ext cx="6920683" cy="4976825"/>
              <a:chOff x="1146175" y="1686273"/>
              <a:chExt cx="6920683" cy="4976825"/>
            </a:xfrm>
          </p:grpSpPr>
          <p:grpSp>
            <p:nvGrpSpPr>
              <p:cNvPr id="17" name="Grupp 9"/>
              <p:cNvGrpSpPr/>
              <p:nvPr/>
            </p:nvGrpSpPr>
            <p:grpSpPr>
              <a:xfrm>
                <a:off x="1146175" y="1686273"/>
                <a:ext cx="6920683" cy="4976825"/>
                <a:chOff x="764068" y="1692472"/>
                <a:chExt cx="6676515" cy="5273324"/>
              </a:xfrm>
            </p:grpSpPr>
            <p:grpSp>
              <p:nvGrpSpPr>
                <p:cNvPr id="21" name="Grupp 12"/>
                <p:cNvGrpSpPr/>
                <p:nvPr/>
              </p:nvGrpSpPr>
              <p:grpSpPr>
                <a:xfrm>
                  <a:off x="764068" y="1692472"/>
                  <a:ext cx="6676515" cy="5273324"/>
                  <a:chOff x="543934" y="1692472"/>
                  <a:chExt cx="6676515" cy="5273324"/>
                </a:xfrm>
              </p:grpSpPr>
              <p:graphicFrame>
                <p:nvGraphicFramePr>
                  <p:cNvPr id="24" name="Object 7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2275064559"/>
                      </p:ext>
                    </p:extLst>
                  </p:nvPr>
                </p:nvGraphicFramePr>
                <p:xfrm>
                  <a:off x="543934" y="1692472"/>
                  <a:ext cx="6676515" cy="1617791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285751" name="Equation" r:id="rId3" imgW="3225600" imgH="711000" progId="Equation.DSMT4">
                          <p:embed/>
                        </p:oleObj>
                      </mc:Choice>
                      <mc:Fallback>
                        <p:oleObj name="Equation" r:id="rId3" imgW="3225600" imgH="711000" progId="Equation.DSMT4">
                          <p:embed/>
                          <p:pic>
                            <p:nvPicPr>
                              <p:cNvPr id="0" name="Picture 4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4"/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543934" y="1692472"/>
                                <a:ext cx="6676515" cy="1617791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/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6" name="Object 8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608270474"/>
                      </p:ext>
                    </p:extLst>
                  </p:nvPr>
                </p:nvGraphicFramePr>
                <p:xfrm>
                  <a:off x="543934" y="5857773"/>
                  <a:ext cx="3538748" cy="1108023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285752" name="Equation" r:id="rId5" imgW="1536480" imgH="482400" progId="Equation.3">
                          <p:embed/>
                        </p:oleObj>
                      </mc:Choice>
                      <mc:Fallback>
                        <p:oleObj name="Equation" r:id="rId5" imgW="1536480" imgH="482400" progId="Equation.3">
                          <p:embed/>
                          <p:pic>
                            <p:nvPicPr>
                              <p:cNvPr id="0" name="Picture 5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6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543934" y="5857773"/>
                                <a:ext cx="3538748" cy="1108023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/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p:grpSp>
            <p:graphicFrame>
              <p:nvGraphicFramePr>
                <p:cNvPr id="23" name="Object 13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917172374"/>
                    </p:ext>
                  </p:extLst>
                </p:nvPr>
              </p:nvGraphicFramePr>
              <p:xfrm>
                <a:off x="1754944" y="3406044"/>
                <a:ext cx="1836258" cy="48995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5753" name="Equation" r:id="rId7" imgW="838080" imgH="228600" progId="Equation.3">
                        <p:embed/>
                      </p:oleObj>
                    </mc:Choice>
                    <mc:Fallback>
                      <p:oleObj name="Equation" r:id="rId7" imgW="838080" imgH="228600" progId="Equation.3">
                        <p:embed/>
                        <p:pic>
                          <p:nvPicPr>
                            <p:cNvPr id="0" name="Picture 6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754944" y="3406044"/>
                              <a:ext cx="1836258" cy="489952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2" name="TextBox 1"/>
              <p:cNvSpPr txBox="1"/>
              <p:nvPr/>
            </p:nvSpPr>
            <p:spPr>
              <a:xfrm>
                <a:off x="1146175" y="3263901"/>
                <a:ext cx="324960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latin typeface="Arial" pitchFamily="34" charset="0"/>
                    <a:cs typeface="Arial" pitchFamily="34" charset="0"/>
                  </a:rPr>
                  <a:t>Since                        , </a:t>
                </a:r>
                <a:endParaRPr lang="en-US" sz="24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1134514" y="3903514"/>
              <a:ext cx="4086225" cy="1700671"/>
              <a:chOff x="1134514" y="3903514"/>
              <a:chExt cx="4086225" cy="1700671"/>
            </a:xfrm>
          </p:grpSpPr>
          <p:graphicFrame>
            <p:nvGraphicFramePr>
              <p:cNvPr id="13" name="Object 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66913217"/>
                  </p:ext>
                </p:extLst>
              </p:nvPr>
            </p:nvGraphicFramePr>
            <p:xfrm>
              <a:off x="1134514" y="3903514"/>
              <a:ext cx="4086225" cy="103663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5754" name="Equation" r:id="rId9" imgW="1904760" imgH="482400" progId="Equation.DSMT4">
                      <p:embed/>
                    </p:oleObj>
                  </mc:Choice>
                  <mc:Fallback>
                    <p:oleObj name="Equation" r:id="rId9" imgW="1904760" imgH="4824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134514" y="3903514"/>
                            <a:ext cx="4086225" cy="103663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4" name="TextBox 13"/>
              <p:cNvSpPr txBox="1"/>
              <p:nvPr/>
            </p:nvSpPr>
            <p:spPr>
              <a:xfrm>
                <a:off x="1146175" y="5142520"/>
                <a:ext cx="360707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latin typeface="Arial" pitchFamily="34" charset="0"/>
                    <a:cs typeface="Arial" pitchFamily="34" charset="0"/>
                  </a:rPr>
                  <a:t>Using the same method, </a:t>
                </a:r>
                <a:endParaRPr lang="en-US" sz="24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6" name="TextBox 15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 23"/>
          <p:cNvGrpSpPr/>
          <p:nvPr/>
        </p:nvGrpSpPr>
        <p:grpSpPr>
          <a:xfrm>
            <a:off x="930275" y="1592190"/>
            <a:ext cx="7197725" cy="582685"/>
            <a:chOff x="457200" y="3461835"/>
            <a:chExt cx="7197725" cy="582685"/>
          </a:xfrm>
        </p:grpSpPr>
        <p:graphicFrame>
          <p:nvGraphicFramePr>
            <p:cNvPr id="38916" name="Object 4"/>
            <p:cNvGraphicFramePr>
              <a:graphicFrameLocks noChangeAspect="1"/>
            </p:cNvGraphicFramePr>
            <p:nvPr/>
          </p:nvGraphicFramePr>
          <p:xfrm>
            <a:off x="5122863" y="3512708"/>
            <a:ext cx="2532062" cy="5318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4279" name="Equation" r:id="rId3" imgW="1091880" imgH="228600" progId="Equation.3">
                    <p:embed/>
                  </p:oleObj>
                </mc:Choice>
                <mc:Fallback>
                  <p:oleObj name="Equation" r:id="rId3" imgW="1091880" imgH="2286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22863" y="3512708"/>
                          <a:ext cx="2532062" cy="5318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Rektangel 22"/>
            <p:cNvSpPr/>
            <p:nvPr/>
          </p:nvSpPr>
          <p:spPr>
            <a:xfrm>
              <a:off x="457200" y="3461835"/>
              <a:ext cx="419217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The total molar flow rate is:</a:t>
              </a:r>
            </a:p>
          </p:txBody>
        </p:sp>
      </p:grp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0B050"/>
                </a:solidFill>
              </a:rPr>
              <a:t>Stoichiometry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br>
              <a:rPr lang="en-US" b="1" dirty="0" smtClean="0">
                <a:solidFill>
                  <a:srgbClr val="00B050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for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Gas Phase </a:t>
            </a:r>
            <a:r>
              <a:rPr lang="en-US" b="1" dirty="0" smtClean="0">
                <a:solidFill>
                  <a:schemeClr val="tx1"/>
                </a:solidFill>
              </a:rPr>
              <a:t>Flow Systems</a:t>
            </a:r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930275" y="2520778"/>
            <a:ext cx="7364413" cy="3875260"/>
            <a:chOff x="930275" y="2520778"/>
            <a:chExt cx="7364413" cy="3875260"/>
          </a:xfrm>
        </p:grpSpPr>
        <p:grpSp>
          <p:nvGrpSpPr>
            <p:cNvPr id="7" name="Grupp 25"/>
            <p:cNvGrpSpPr/>
            <p:nvPr/>
          </p:nvGrpSpPr>
          <p:grpSpPr>
            <a:xfrm>
              <a:off x="930275" y="2520778"/>
              <a:ext cx="7364413" cy="3875260"/>
              <a:chOff x="457200" y="4170298"/>
              <a:chExt cx="7364413" cy="3875260"/>
            </a:xfrm>
          </p:grpSpPr>
          <p:grpSp>
            <p:nvGrpSpPr>
              <p:cNvPr id="8" name="Grupp 18"/>
              <p:cNvGrpSpPr/>
              <p:nvPr/>
            </p:nvGrpSpPr>
            <p:grpSpPr>
              <a:xfrm>
                <a:off x="457200" y="4865796"/>
                <a:ext cx="7364413" cy="3179762"/>
                <a:chOff x="266261" y="4615704"/>
                <a:chExt cx="7849220" cy="3389106"/>
              </a:xfrm>
            </p:grpSpPr>
            <p:graphicFrame>
              <p:nvGraphicFramePr>
                <p:cNvPr id="38921" name="Object 9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648925960"/>
                    </p:ext>
                  </p:extLst>
                </p:nvPr>
              </p:nvGraphicFramePr>
              <p:xfrm>
                <a:off x="266261" y="4615704"/>
                <a:ext cx="7849220" cy="117595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94280" name="Equation" r:id="rId5" imgW="3174840" imgH="482400" progId="Equation.DSMT4">
                        <p:embed/>
                      </p:oleObj>
                    </mc:Choice>
                    <mc:Fallback>
                      <p:oleObj name="Equation" r:id="rId5" imgW="3174840" imgH="482400" progId="Equation.DSMT4">
                        <p:embed/>
                        <p:pic>
                          <p:nvPicPr>
                            <p:cNvPr id="0" name="Picture 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66261" y="4615704"/>
                              <a:ext cx="7849220" cy="117595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 xmlns="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xmlns="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38923" name="Object 11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011806105"/>
                    </p:ext>
                  </p:extLst>
                </p:nvPr>
              </p:nvGraphicFramePr>
              <p:xfrm>
                <a:off x="570822" y="6106369"/>
                <a:ext cx="6280729" cy="1050741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94281" name="Equation" r:id="rId7" imgW="2539800" imgH="431640" progId="Equation.DSMT4">
                        <p:embed/>
                      </p:oleObj>
                    </mc:Choice>
                    <mc:Fallback>
                      <p:oleObj name="Equation" r:id="rId7" imgW="2539800" imgH="431640" progId="Equation.DSMT4">
                        <p:embed/>
                        <p:pic>
                          <p:nvPicPr>
                            <p:cNvPr id="0" name="Picture 10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70822" y="6106369"/>
                              <a:ext cx="6280729" cy="1050741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 xmlns="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xmlns="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38924" name="Object 12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580008488"/>
                    </p:ext>
                  </p:extLst>
                </p:nvPr>
              </p:nvGraphicFramePr>
              <p:xfrm>
                <a:off x="1788818" y="7448136"/>
                <a:ext cx="1414518" cy="556674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94282" name="Equation" r:id="rId9" imgW="571320" imgH="228600" progId="Equation.DSMT4">
                        <p:embed/>
                      </p:oleObj>
                    </mc:Choice>
                    <mc:Fallback>
                      <p:oleObj name="Equation" r:id="rId9" imgW="571320" imgH="228600" progId="Equation.DSMT4">
                        <p:embed/>
                        <p:pic>
                          <p:nvPicPr>
                            <p:cNvPr id="0" name="Picture 11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0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788818" y="7448136"/>
                              <a:ext cx="1414518" cy="556674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 xmlns="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xmlns="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25" name="Rektangel 24"/>
              <p:cNvSpPr/>
              <p:nvPr/>
            </p:nvSpPr>
            <p:spPr>
              <a:xfrm>
                <a:off x="457200" y="4170298"/>
                <a:ext cx="3324115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buNone/>
                </a:pPr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Substituting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F</a:t>
                </a:r>
                <a:r>
                  <a:rPr lang="sv-SE" sz="2600" baseline="-25000" dirty="0" smtClean="0">
                    <a:latin typeface="Arial" pitchFamily="34" charset="0"/>
                    <a:cs typeface="Arial" pitchFamily="34" charset="0"/>
                  </a:rPr>
                  <a:t>T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gives:</a:t>
                </a: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1096907" y="5886450"/>
              <a:ext cx="12618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Where  </a:t>
              </a:r>
              <a:endParaRPr lang="en-US" sz="24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p 15"/>
          <p:cNvGrpSpPr/>
          <p:nvPr/>
        </p:nvGrpSpPr>
        <p:grpSpPr>
          <a:xfrm>
            <a:off x="930446" y="2500559"/>
            <a:ext cx="7032454" cy="1176338"/>
            <a:chOff x="498647" y="2294152"/>
            <a:chExt cx="5864054" cy="1365095"/>
          </a:xfrm>
        </p:grpSpPr>
        <p:sp>
          <p:nvSpPr>
            <p:cNvPr id="11" name="Rektangel 10"/>
            <p:cNvSpPr/>
            <p:nvPr/>
          </p:nvSpPr>
          <p:spPr>
            <a:xfrm>
              <a:off x="498647" y="2294152"/>
              <a:ext cx="5864054" cy="1365095"/>
            </a:xfrm>
            <a:prstGeom prst="rect">
              <a:avLst/>
            </a:prstGeom>
            <a:noFill/>
            <a:ln>
              <a:solidFill>
                <a:srgbClr val="C6491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ktangel 12"/>
            <p:cNvSpPr/>
            <p:nvPr/>
          </p:nvSpPr>
          <p:spPr>
            <a:xfrm>
              <a:off x="536746" y="2652048"/>
              <a:ext cx="3644420" cy="5714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Gas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Phase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Flow System:</a:t>
              </a:r>
            </a:p>
          </p:txBody>
        </p:sp>
      </p:grpSp>
      <p:grpSp>
        <p:nvGrpSpPr>
          <p:cNvPr id="15" name="Grupp 14"/>
          <p:cNvGrpSpPr/>
          <p:nvPr/>
        </p:nvGrpSpPr>
        <p:grpSpPr>
          <a:xfrm>
            <a:off x="968546" y="1226893"/>
            <a:ext cx="6283153" cy="1079500"/>
            <a:chOff x="498647" y="402476"/>
            <a:chExt cx="5315396" cy="1307791"/>
          </a:xfrm>
        </p:grpSpPr>
        <p:sp>
          <p:nvSpPr>
            <p:cNvPr id="10" name="Rektangel 9"/>
            <p:cNvSpPr/>
            <p:nvPr/>
          </p:nvSpPr>
          <p:spPr>
            <a:xfrm>
              <a:off x="498647" y="402476"/>
              <a:ext cx="5315396" cy="1307791"/>
            </a:xfrm>
            <a:prstGeom prst="rect">
              <a:avLst/>
            </a:prstGeom>
            <a:noFill/>
            <a:ln>
              <a:solidFill>
                <a:srgbClr val="C6491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ktangel 8"/>
            <p:cNvSpPr/>
            <p:nvPr/>
          </p:nvSpPr>
          <p:spPr>
            <a:xfrm>
              <a:off x="576942" y="806974"/>
              <a:ext cx="4358886" cy="59658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Concentration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Flow System:</a:t>
              </a:r>
            </a:p>
          </p:txBody>
        </p:sp>
      </p:grpSp>
      <p:graphicFrame>
        <p:nvGraphicFramePr>
          <p:cNvPr id="12" name="Object 9"/>
          <p:cNvGraphicFramePr>
            <a:graphicFrameLocks noChangeAspect="1"/>
          </p:cNvGraphicFramePr>
          <p:nvPr/>
        </p:nvGraphicFramePr>
        <p:xfrm>
          <a:off x="963613" y="3924300"/>
          <a:ext cx="5472647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51" name="Equation" r:id="rId3" imgW="2844720" imgH="622080" progId="Equation.3">
                  <p:embed/>
                </p:oleObj>
              </mc:Choice>
              <mc:Fallback>
                <p:oleObj name="Equation" r:id="rId3" imgW="2844720" imgH="6220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613" y="3924300"/>
                        <a:ext cx="5472647" cy="1093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099" name="Object 3"/>
          <p:cNvGraphicFramePr>
            <a:graphicFrameLocks noChangeAspect="1"/>
          </p:cNvGraphicFramePr>
          <p:nvPr/>
        </p:nvGraphicFramePr>
        <p:xfrm>
          <a:off x="5599070" y="1434321"/>
          <a:ext cx="1229040" cy="846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52" name="Equation" r:id="rId5" imgW="571320" imgH="393480" progId="Equation.3">
                  <p:embed/>
                </p:oleObj>
              </mc:Choice>
              <mc:Fallback>
                <p:oleObj name="Equation" r:id="rId5" imgW="57132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9070" y="1434321"/>
                        <a:ext cx="1229040" cy="8466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00" name="Object 4"/>
          <p:cNvGraphicFramePr>
            <a:graphicFrameLocks noChangeAspect="1"/>
          </p:cNvGraphicFramePr>
          <p:nvPr/>
        </p:nvGraphicFramePr>
        <p:xfrm>
          <a:off x="5089640" y="2705248"/>
          <a:ext cx="2593860" cy="850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53" name="Equation" r:id="rId7" imgW="1231560" imgH="431640" progId="Equation.3">
                  <p:embed/>
                </p:oleObj>
              </mc:Choice>
              <mc:Fallback>
                <p:oleObj name="Equation" r:id="rId7" imgW="123156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9640" y="2705248"/>
                        <a:ext cx="2593860" cy="8507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01" name="Object 5"/>
          <p:cNvGraphicFramePr>
            <a:graphicFrameLocks noChangeAspect="1"/>
          </p:cNvGraphicFramePr>
          <p:nvPr/>
        </p:nvGraphicFramePr>
        <p:xfrm>
          <a:off x="893763" y="5149850"/>
          <a:ext cx="6109240" cy="1474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54" name="Equation" r:id="rId9" imgW="3174840" imgH="838080" progId="Equation.3">
                  <p:embed/>
                </p:oleObj>
              </mc:Choice>
              <mc:Fallback>
                <p:oleObj name="Equation" r:id="rId9" imgW="3174840" imgH="8380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763" y="5149850"/>
                        <a:ext cx="6109240" cy="1474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12</a:t>
            </a:fld>
            <a:endParaRPr lang="sv-SE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For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Gas Phase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Flow Systems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7"/>
          <p:cNvGrpSpPr/>
          <p:nvPr/>
        </p:nvGrpSpPr>
        <p:grpSpPr>
          <a:xfrm>
            <a:off x="930275" y="1774299"/>
            <a:ext cx="7620000" cy="2468880"/>
            <a:chOff x="677333" y="1383771"/>
            <a:chExt cx="7620000" cy="2578629"/>
          </a:xfrm>
        </p:grpSpPr>
        <p:graphicFrame>
          <p:nvGraphicFramePr>
            <p:cNvPr id="7" name="Object 6"/>
            <p:cNvGraphicFramePr>
              <a:graphicFrameLocks noChangeAspect="1"/>
            </p:cNvGraphicFramePr>
            <p:nvPr/>
          </p:nvGraphicFramePr>
          <p:xfrm>
            <a:off x="758296" y="1520282"/>
            <a:ext cx="7453312" cy="23312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4032" name="Equation" r:id="rId3" imgW="2743200" imgH="863280" progId="Equation.3">
                    <p:embed/>
                  </p:oleObj>
                </mc:Choice>
                <mc:Fallback>
                  <p:oleObj name="Equation" r:id="rId3" imgW="2743200" imgH="86328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8296" y="1520282"/>
                          <a:ext cx="7453312" cy="23312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Rektangel 5"/>
            <p:cNvSpPr/>
            <p:nvPr/>
          </p:nvSpPr>
          <p:spPr>
            <a:xfrm>
              <a:off x="677333" y="1383771"/>
              <a:ext cx="7620000" cy="2578629"/>
            </a:xfrm>
            <a:prstGeom prst="rect">
              <a:avLst/>
            </a:prstGeom>
            <a:noFill/>
            <a:ln>
              <a:solidFill>
                <a:srgbClr val="C6491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" name="textruta 8"/>
          <p:cNvSpPr txBox="1"/>
          <p:nvPr/>
        </p:nvSpPr>
        <p:spPr>
          <a:xfrm>
            <a:off x="900112" y="1069816"/>
            <a:ext cx="758666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–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=kC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C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B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Grupp 19"/>
          <p:cNvGrpSpPr/>
          <p:nvPr/>
        </p:nvGrpSpPr>
        <p:grpSpPr>
          <a:xfrm>
            <a:off x="914400" y="4536757"/>
            <a:ext cx="7586663" cy="2181435"/>
            <a:chOff x="914400" y="4536757"/>
            <a:chExt cx="7586663" cy="2181435"/>
          </a:xfrm>
        </p:grpSpPr>
        <p:sp>
          <p:nvSpPr>
            <p:cNvPr id="8" name="textruta 7"/>
            <p:cNvSpPr txBox="1"/>
            <p:nvPr/>
          </p:nvSpPr>
          <p:spPr>
            <a:xfrm>
              <a:off x="914400" y="4536757"/>
              <a:ext cx="758666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This gives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us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9" name="Grupp 18"/>
            <p:cNvGrpSpPr/>
            <p:nvPr/>
          </p:nvGrpSpPr>
          <p:grpSpPr>
            <a:xfrm>
              <a:off x="2895607" y="4598772"/>
              <a:ext cx="2692398" cy="2119420"/>
              <a:chOff x="3657602" y="4536757"/>
              <a:chExt cx="2692398" cy="2119420"/>
            </a:xfrm>
          </p:grpSpPr>
          <p:cxnSp>
            <p:nvCxnSpPr>
              <p:cNvPr id="11" name="Rak 10"/>
              <p:cNvCxnSpPr>
                <a:stCxn id="8" idx="0"/>
              </p:cNvCxnSpPr>
              <p:nvPr/>
            </p:nvCxnSpPr>
            <p:spPr>
              <a:xfrm rot="16200000" flipH="1" flipV="1">
                <a:off x="3894112" y="5350112"/>
                <a:ext cx="1626976" cy="2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Rak 11"/>
              <p:cNvCxnSpPr/>
              <p:nvPr/>
            </p:nvCxnSpPr>
            <p:spPr>
              <a:xfrm rot="10800000" flipH="1" flipV="1">
                <a:off x="4707467" y="6163468"/>
                <a:ext cx="1626976" cy="2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Frihandsfigur 15"/>
              <p:cNvSpPr/>
              <p:nvPr/>
            </p:nvSpPr>
            <p:spPr>
              <a:xfrm>
                <a:off x="4724400" y="4639733"/>
                <a:ext cx="1625600" cy="1100667"/>
              </a:xfrm>
              <a:custGeom>
                <a:avLst/>
                <a:gdLst>
                  <a:gd name="connsiteX0" fmla="*/ 0 w 1625600"/>
                  <a:gd name="connsiteY0" fmla="*/ 1100667 h 1100667"/>
                  <a:gd name="connsiteX1" fmla="*/ 880533 w 1625600"/>
                  <a:gd name="connsiteY1" fmla="*/ 863600 h 1100667"/>
                  <a:gd name="connsiteX2" fmla="*/ 1354667 w 1625600"/>
                  <a:gd name="connsiteY2" fmla="*/ 423334 h 1100667"/>
                  <a:gd name="connsiteX3" fmla="*/ 1625600 w 1625600"/>
                  <a:gd name="connsiteY3" fmla="*/ 0 h 1100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25600" h="1100667">
                    <a:moveTo>
                      <a:pt x="0" y="1100667"/>
                    </a:moveTo>
                    <a:cubicBezTo>
                      <a:pt x="327377" y="1038578"/>
                      <a:pt x="654755" y="976489"/>
                      <a:pt x="880533" y="863600"/>
                    </a:cubicBezTo>
                    <a:cubicBezTo>
                      <a:pt x="1106311" y="750711"/>
                      <a:pt x="1230489" y="567267"/>
                      <a:pt x="1354667" y="423334"/>
                    </a:cubicBezTo>
                    <a:cubicBezTo>
                      <a:pt x="1478845" y="279401"/>
                      <a:pt x="1625600" y="0"/>
                      <a:pt x="1625600" y="0"/>
                    </a:cubicBezTo>
                  </a:path>
                </a:pathLst>
              </a:cu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textruta 16"/>
              <p:cNvSpPr txBox="1"/>
              <p:nvPr/>
            </p:nvSpPr>
            <p:spPr>
              <a:xfrm>
                <a:off x="3657602" y="5029200"/>
                <a:ext cx="2082800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F</a:t>
                </a:r>
                <a:r>
                  <a:rPr lang="sv-SE" sz="2600" baseline="-25000" dirty="0" smtClean="0">
                    <a:latin typeface="Arial" pitchFamily="34" charset="0"/>
                    <a:cs typeface="Arial" pitchFamily="34" charset="0"/>
                  </a:rPr>
                  <a:t>A0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/-r</a:t>
                </a:r>
                <a:r>
                  <a:rPr lang="sv-SE" sz="2600" baseline="-25000" dirty="0" smtClean="0">
                    <a:latin typeface="Arial" pitchFamily="34" charset="0"/>
                    <a:cs typeface="Arial" pitchFamily="34" charset="0"/>
                  </a:rPr>
                  <a:t>A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textruta 17"/>
              <p:cNvSpPr txBox="1"/>
              <p:nvPr/>
            </p:nvSpPr>
            <p:spPr>
              <a:xfrm>
                <a:off x="5046133" y="6163734"/>
                <a:ext cx="677333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X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For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Gas Phase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Flow Systems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911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912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51700"/>
              </p:ext>
            </p:extLst>
          </p:nvPr>
        </p:nvGraphicFramePr>
        <p:xfrm>
          <a:off x="900113" y="1106488"/>
          <a:ext cx="4956175" cy="221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913" name="Equation" r:id="rId6" imgW="2273040" imgH="1015920" progId="Equation.DSMT4">
                  <p:embed/>
                </p:oleObj>
              </mc:Choice>
              <mc:Fallback>
                <p:oleObj name="Equation" r:id="rId6" imgW="2273040" imgH="10159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1106488"/>
                        <a:ext cx="4956175" cy="2214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18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2836102"/>
              </p:ext>
            </p:extLst>
          </p:nvPr>
        </p:nvGraphicFramePr>
        <p:xfrm>
          <a:off x="896938" y="3533775"/>
          <a:ext cx="8008937" cy="2805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914" name="Equation" r:id="rId8" imgW="3771720" imgH="1320480" progId="Equation.DSMT4">
                  <p:embed/>
                </p:oleObj>
              </mc:Choice>
              <mc:Fallback>
                <p:oleObj name="Equation" r:id="rId8" imgW="3771720" imgH="1320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6938" y="3533775"/>
                        <a:ext cx="8008937" cy="2805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1849" name="Object 9"/>
          <p:cNvGraphicFramePr>
            <a:graphicFrameLocks noChangeAspect="1"/>
          </p:cNvGraphicFramePr>
          <p:nvPr/>
        </p:nvGraphicFramePr>
        <p:xfrm>
          <a:off x="966451" y="4767262"/>
          <a:ext cx="121443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915" name="Equation" r:id="rId10" imgW="571320" imgH="228600" progId="Equation.3">
                  <p:embed/>
                </p:oleObj>
              </mc:Choice>
              <mc:Fallback>
                <p:oleObj name="Equation" r:id="rId10" imgW="571320" imgH="2286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451" y="4767262"/>
                        <a:ext cx="1214438" cy="485775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For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Gas Phase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Flow Systems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15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914400" y="274638"/>
            <a:ext cx="7772400" cy="1579562"/>
          </a:xfrm>
          <a:prstGeom prst="rect">
            <a:avLst/>
          </a:prstGeom>
        </p:spPr>
        <p:txBody>
          <a:bodyPr>
            <a:normAutofit fontScale="90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Example: Calculating the equilibrium conversion (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X</a:t>
            </a:r>
            <a:r>
              <a:rPr kumimoji="0" lang="en-US" sz="4000" b="1" i="0" u="none" strike="noStrike" kern="1200" cap="none" spc="0" normalizeH="0" baseline="-2500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ef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) for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gas </a:t>
            </a:r>
            <a:r>
              <a:rPr lang="en-US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p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hase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reaction in a flow reactor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922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923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ktangel 9"/>
          <p:cNvSpPr/>
          <p:nvPr/>
        </p:nvSpPr>
        <p:spPr>
          <a:xfrm>
            <a:off x="603504" y="2146790"/>
            <a:ext cx="812747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Consider the following elementary reaction where</a:t>
            </a:r>
          </a:p>
          <a:p>
            <a:endParaRPr lang="sv-SE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=20 dm</a:t>
            </a:r>
            <a:r>
              <a:rPr lang="sv-SE" sz="26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/mol and C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A0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=0.2 mol/dm</a:t>
            </a:r>
            <a:r>
              <a:rPr lang="sv-SE" sz="26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sv-SE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Calculate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Equilibrium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Conversion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or both a batch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reactor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X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eb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) and a flow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reactor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X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ef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).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4514850" y="5073650"/>
          <a:ext cx="2952750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924" name="Equation" r:id="rId6" imgW="1295280" imgH="482400" progId="Equation.3">
                  <p:embed/>
                </p:oleObj>
              </mc:Choice>
              <mc:Fallback>
                <p:oleObj name="Equation" r:id="rId6" imgW="1295280" imgH="4824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5073650"/>
                        <a:ext cx="2952750" cy="109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1625600" y="5396706"/>
          <a:ext cx="1824037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925" name="Equation" r:id="rId8" imgW="571320" imgH="177480" progId="Equation.3">
                  <p:embed/>
                </p:oleObj>
              </mc:Choice>
              <mc:Fallback>
                <p:oleObj name="Equation" r:id="rId8" imgW="57132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5396706"/>
                        <a:ext cx="1824037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16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914400" y="274638"/>
            <a:ext cx="7772400" cy="83026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en-US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Gas Flow </a:t>
            </a:r>
            <a:r>
              <a:rPr lang="en-US" sz="4000" b="1" dirty="0" smtClean="0">
                <a:latin typeface="+mj-lt"/>
                <a:ea typeface="+mj-ea"/>
                <a:cs typeface="+mj-cs"/>
              </a:rPr>
              <a:t>Example </a:t>
            </a:r>
            <a:r>
              <a:rPr lang="en-US" sz="4000" b="1" dirty="0" smtClean="0">
                <a:latin typeface="+mj-lt"/>
              </a:rPr>
              <a:t>(</a:t>
            </a:r>
            <a:r>
              <a:rPr lang="en-US" sz="4000" b="1" dirty="0" err="1" smtClean="0">
                <a:latin typeface="+mj-lt"/>
              </a:rPr>
              <a:t>X</a:t>
            </a:r>
            <a:r>
              <a:rPr lang="en-US" sz="4000" b="1" baseline="-25000" dirty="0" err="1" smtClean="0">
                <a:latin typeface="+mj-lt"/>
              </a:rPr>
              <a:t>ef</a:t>
            </a:r>
            <a:r>
              <a:rPr lang="en-US" sz="4000" b="1" dirty="0" smtClean="0">
                <a:latin typeface="+mj-lt"/>
              </a:rPr>
              <a:t>)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</a:rPr>
              <a:t>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5008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5009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/>
        </p:nvGraphicFramePr>
        <p:xfrm>
          <a:off x="1866900" y="1361865"/>
          <a:ext cx="14827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5010" name="Equation" r:id="rId6" imgW="546100" imgH="127000" progId="Equation.3">
                  <p:embed/>
                </p:oleObj>
              </mc:Choice>
              <mc:Fallback>
                <p:oleObj name="Equation" r:id="rId6" imgW="546100" imgH="1270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1361865"/>
                        <a:ext cx="1482725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/>
        </p:nvGraphicFramePr>
        <p:xfrm>
          <a:off x="4144146" y="5295900"/>
          <a:ext cx="1396886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5011" name="Equation" r:id="rId8" imgW="596880" imgH="393480" progId="Equation.3">
                  <p:embed/>
                </p:oleObj>
              </mc:Choice>
              <mc:Fallback>
                <p:oleObj name="Equation" r:id="rId8" imgW="59688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4146" y="5295900"/>
                        <a:ext cx="1396886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6"/>
          <p:cNvGraphicFramePr>
            <a:graphicFrameLocks noChangeAspect="1"/>
          </p:cNvGraphicFramePr>
          <p:nvPr/>
        </p:nvGraphicFramePr>
        <p:xfrm>
          <a:off x="1866900" y="2559050"/>
          <a:ext cx="104457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5012" name="Equation" r:id="rId10" imgW="457200" imgH="203200" progId="Equation.3">
                  <p:embed/>
                </p:oleObj>
              </mc:Choice>
              <mc:Fallback>
                <p:oleObj name="Equation" r:id="rId10" imgW="457200" imgH="2032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2559050"/>
                        <a:ext cx="1044575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upp 14"/>
          <p:cNvGrpSpPr/>
          <p:nvPr/>
        </p:nvGrpSpPr>
        <p:grpSpPr>
          <a:xfrm>
            <a:off x="952499" y="3738562"/>
            <a:ext cx="7331605" cy="1189037"/>
            <a:chOff x="1114424" y="2744788"/>
            <a:chExt cx="7331605" cy="1300509"/>
          </a:xfrm>
        </p:grpSpPr>
        <p:sp>
          <p:nvSpPr>
            <p:cNvPr id="17" name="textruta 12"/>
            <p:cNvSpPr txBox="1"/>
            <p:nvPr/>
          </p:nvSpPr>
          <p:spPr>
            <a:xfrm>
              <a:off x="1114424" y="3141663"/>
              <a:ext cx="7331605" cy="5049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 </a:t>
              </a:r>
              <a:r>
                <a:rPr lang="en-US" sz="2400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Law:</a:t>
              </a:r>
              <a:endParaRPr lang="en-US" sz="24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8" name="Object 7"/>
            <p:cNvGraphicFramePr>
              <a:graphicFrameLocks noChangeAspect="1"/>
            </p:cNvGraphicFramePr>
            <p:nvPr/>
          </p:nvGraphicFramePr>
          <p:xfrm>
            <a:off x="3643313" y="2744788"/>
            <a:ext cx="3384550" cy="13005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5013" name="Equation" r:id="rId12" imgW="1244520" imgH="482400" progId="Equation.3">
                    <p:embed/>
                  </p:oleObj>
                </mc:Choice>
                <mc:Fallback>
                  <p:oleObj name="Equation" r:id="rId12" imgW="1244520" imgH="48240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3313" y="2744788"/>
                          <a:ext cx="3384550" cy="13005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9" name="Object 8"/>
          <p:cNvGraphicFramePr>
            <a:graphicFrameLocks noChangeAspect="1"/>
          </p:cNvGraphicFramePr>
          <p:nvPr/>
        </p:nvGraphicFramePr>
        <p:xfrm>
          <a:off x="1879600" y="1957387"/>
          <a:ext cx="177958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5014" name="Equation" r:id="rId14" imgW="736600" imgH="177800" progId="Equation.3">
                  <p:embed/>
                </p:oleObj>
              </mc:Choice>
              <mc:Fallback>
                <p:oleObj name="Equation" r:id="rId14" imgW="736600" imgH="1778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1957387"/>
                        <a:ext cx="1779588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ruta 12"/>
          <p:cNvSpPr txBox="1"/>
          <p:nvPr/>
        </p:nvSpPr>
        <p:spPr>
          <a:xfrm>
            <a:off x="914400" y="3246119"/>
            <a:ext cx="644023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b="1" u="sng" dirty="0" smtClean="0">
                <a:latin typeface="Arial" pitchFamily="34" charset="0"/>
                <a:cs typeface="Arial" pitchFamily="34" charset="0"/>
              </a:rPr>
              <a:t>Solution:</a:t>
            </a:r>
            <a:endParaRPr lang="sv-SE" sz="26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17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5965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5966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Tabell 3"/>
          <p:cNvGraphicFramePr>
            <a:graphicFrameLocks noGrp="1"/>
          </p:cNvGraphicFramePr>
          <p:nvPr/>
        </p:nvGraphicFramePr>
        <p:xfrm>
          <a:off x="1079500" y="1464731"/>
          <a:ext cx="6926549" cy="23833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8658"/>
                <a:gridCol w="1450938"/>
                <a:gridCol w="1510264"/>
                <a:gridCol w="2436689"/>
              </a:tblGrid>
              <a:tr h="595842">
                <a:tc>
                  <a:txBody>
                    <a:bodyPr/>
                    <a:lstStyle/>
                    <a:p>
                      <a:r>
                        <a:rPr lang="sv-SE" sz="2600" u="sng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2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600" u="sng" dirty="0" smtClean="0">
                          <a:latin typeface="Arial" pitchFamily="34" charset="0"/>
                          <a:cs typeface="Arial" pitchFamily="34" charset="0"/>
                        </a:rPr>
                        <a:t>Fed</a:t>
                      </a:r>
                      <a:endParaRPr lang="sv-SE" sz="2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600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2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600" u="sng" dirty="0" err="1" smtClean="0">
                          <a:latin typeface="Arial" pitchFamily="34" charset="0"/>
                          <a:cs typeface="Arial" pitchFamily="34" charset="0"/>
                        </a:rPr>
                        <a:t>Remaining</a:t>
                      </a:r>
                      <a:endParaRPr lang="sv-SE" sz="2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95842">
                <a:tc>
                  <a:txBody>
                    <a:bodyPr/>
                    <a:lstStyle/>
                    <a:p>
                      <a:pPr algn="ctr"/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2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2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-F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(1-X)</a:t>
                      </a:r>
                      <a:endParaRPr lang="sv-SE" sz="2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95842">
                <a:tc>
                  <a:txBody>
                    <a:bodyPr/>
                    <a:lstStyle/>
                    <a:p>
                      <a:pPr algn="ctr"/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2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sv-SE" sz="2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+F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95842">
                <a:tc>
                  <a:txBody>
                    <a:bodyPr/>
                    <a:lstStyle/>
                    <a:p>
                      <a:endParaRPr lang="sv-SE" sz="2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2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sv-SE" sz="2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914400" y="274638"/>
            <a:ext cx="7772400" cy="83026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en-US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Gas Flow </a:t>
            </a:r>
            <a:r>
              <a:rPr lang="en-US" sz="4000" b="1" dirty="0" smtClean="0">
                <a:latin typeface="+mj-lt"/>
                <a:ea typeface="+mj-ea"/>
                <a:cs typeface="+mj-cs"/>
              </a:rPr>
              <a:t>Example </a:t>
            </a:r>
            <a:r>
              <a:rPr lang="en-US" sz="4000" b="1" dirty="0" smtClean="0">
                <a:latin typeface="+mj-lt"/>
              </a:rPr>
              <a:t>(</a:t>
            </a:r>
            <a:r>
              <a:rPr lang="en-US" sz="4000" b="1" dirty="0" err="1" smtClean="0">
                <a:latin typeface="+mj-lt"/>
              </a:rPr>
              <a:t>X</a:t>
            </a:r>
            <a:r>
              <a:rPr lang="en-US" sz="4000" b="1" baseline="-25000" dirty="0" err="1" smtClean="0">
                <a:latin typeface="+mj-lt"/>
              </a:rPr>
              <a:t>ef</a:t>
            </a:r>
            <a:r>
              <a:rPr lang="en-US" sz="4000" b="1" dirty="0" smtClean="0">
                <a:latin typeface="+mj-lt"/>
              </a:rPr>
              <a:t>)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</a:rPr>
              <a:t>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28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29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Tabell 22"/>
          <p:cNvGraphicFramePr>
            <a:graphicFrameLocks noGrp="1"/>
          </p:cNvGraphicFramePr>
          <p:nvPr/>
        </p:nvGraphicFramePr>
        <p:xfrm>
          <a:off x="677332" y="1104900"/>
          <a:ext cx="7212780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3583"/>
                <a:gridCol w="2029003"/>
                <a:gridCol w="1282854"/>
                <a:gridCol w="265734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A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A0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/>
                        <a:t>-F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X</a:t>
                      </a:r>
                      <a:endParaRPr lang="sv-SE" sz="2400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</a:t>
                      </a:r>
                      <a:r>
                        <a:rPr lang="sv-SE" sz="2400" baseline="0" dirty="0" smtClean="0"/>
                        <a:t>=</a:t>
                      </a:r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(1-X)</a:t>
                      </a:r>
                      <a:endParaRPr lang="sv-SE" sz="2400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8" name="Tabell 2"/>
          <p:cNvGraphicFramePr>
            <a:graphicFrameLocks noGrp="1"/>
          </p:cNvGraphicFramePr>
          <p:nvPr/>
        </p:nvGraphicFramePr>
        <p:xfrm>
          <a:off x="677332" y="1689516"/>
          <a:ext cx="7212780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3583"/>
                <a:gridCol w="2029003"/>
                <a:gridCol w="1282854"/>
                <a:gridCol w="265734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B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0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baseline="0" dirty="0" smtClean="0"/>
                        <a:t>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X/2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B</a:t>
                      </a:r>
                      <a:r>
                        <a:rPr lang="sv-SE" sz="2400" baseline="0" dirty="0" smtClean="0"/>
                        <a:t>=F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X/2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sp>
        <p:nvSpPr>
          <p:cNvPr id="9" name="textruta 10"/>
          <p:cNvSpPr txBox="1"/>
          <p:nvPr/>
        </p:nvSpPr>
        <p:spPr>
          <a:xfrm>
            <a:off x="677332" y="2428498"/>
            <a:ext cx="76006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Stoichiometry: </a:t>
            </a:r>
            <a:r>
              <a:rPr lang="sv-SE" sz="2600" dirty="0" smtClean="0"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Gas isothermal 	 T=T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						Gas isobaric		 P=P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0</a:t>
            </a:r>
            <a:endParaRPr lang="sv-SE" sz="2600" u="sng" dirty="0">
              <a:solidFill>
                <a:srgbClr val="C6491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4550252"/>
              </p:ext>
            </p:extLst>
          </p:nvPr>
        </p:nvGraphicFramePr>
        <p:xfrm>
          <a:off x="849313" y="3327400"/>
          <a:ext cx="2430462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30" name="Equation" r:id="rId6" imgW="952200" imgH="253800" progId="Equation.DSMT4">
                  <p:embed/>
                </p:oleObj>
              </mc:Choice>
              <mc:Fallback>
                <p:oleObj name="Equation" r:id="rId6" imgW="952200" imgH="253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313" y="3327400"/>
                        <a:ext cx="2430462" cy="646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0415025"/>
              </p:ext>
            </p:extLst>
          </p:nvPr>
        </p:nvGraphicFramePr>
        <p:xfrm>
          <a:off x="846138" y="4083050"/>
          <a:ext cx="5019675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31" name="Equation" r:id="rId8" imgW="1904760" imgH="469800" progId="Equation.DSMT4">
                  <p:embed/>
                </p:oleObj>
              </mc:Choice>
              <mc:Fallback>
                <p:oleObj name="Equation" r:id="rId8" imgW="19047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138" y="4083050"/>
                        <a:ext cx="5019675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6887844"/>
              </p:ext>
            </p:extLst>
          </p:nvPr>
        </p:nvGraphicFramePr>
        <p:xfrm>
          <a:off x="847725" y="5391150"/>
          <a:ext cx="5018088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32" name="Equation" r:id="rId10" imgW="1904760" imgH="469800" progId="Equation.DSMT4">
                  <p:embed/>
                </p:oleObj>
              </mc:Choice>
              <mc:Fallback>
                <p:oleObj name="Equation" r:id="rId10" imgW="19047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7725" y="5391150"/>
                        <a:ext cx="5018088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itle 1"/>
          <p:cNvSpPr txBox="1">
            <a:spLocks/>
          </p:cNvSpPr>
          <p:nvPr/>
        </p:nvSpPr>
        <p:spPr>
          <a:xfrm>
            <a:off x="914400" y="274638"/>
            <a:ext cx="7772400" cy="83026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en-US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Gas Flow </a:t>
            </a:r>
            <a:r>
              <a:rPr lang="en-US" sz="4000" b="1" dirty="0" smtClean="0">
                <a:latin typeface="+mj-lt"/>
                <a:ea typeface="+mj-ea"/>
                <a:cs typeface="+mj-cs"/>
              </a:rPr>
              <a:t>Example </a:t>
            </a:r>
            <a:r>
              <a:rPr lang="en-US" sz="4000" b="1" dirty="0" smtClean="0">
                <a:latin typeface="+mj-lt"/>
              </a:rPr>
              <a:t>(</a:t>
            </a:r>
            <a:r>
              <a:rPr lang="en-US" sz="4000" b="1" dirty="0" err="1" smtClean="0">
                <a:latin typeface="+mj-lt"/>
              </a:rPr>
              <a:t>X</a:t>
            </a:r>
            <a:r>
              <a:rPr lang="en-US" sz="4000" b="1" baseline="-25000" dirty="0" err="1" smtClean="0">
                <a:latin typeface="+mj-lt"/>
              </a:rPr>
              <a:t>ef</a:t>
            </a:r>
            <a:r>
              <a:rPr lang="en-US" sz="4000" b="1" dirty="0" smtClean="0">
                <a:latin typeface="+mj-lt"/>
              </a:rPr>
              <a:t>)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</a:rPr>
              <a:t>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19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55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56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1031875" y="1112838"/>
          <a:ext cx="5853113" cy="1319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57" name="Equation" r:id="rId6" imgW="2463480" imgH="558720" progId="Equation.3">
                  <p:embed/>
                </p:oleObj>
              </mc:Choice>
              <mc:Fallback>
                <p:oleObj name="Equation" r:id="rId6" imgW="2463480" imgH="55872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875" y="1112838"/>
                        <a:ext cx="5853113" cy="1319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/>
        </p:nvGraphicFramePr>
        <p:xfrm>
          <a:off x="960438" y="5467350"/>
          <a:ext cx="3319462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58" name="Equation" r:id="rId8" imgW="1396800" imgH="444240" progId="Equation.3">
                  <p:embed/>
                </p:oleObj>
              </mc:Choice>
              <mc:Fallback>
                <p:oleObj name="Equation" r:id="rId8" imgW="1396800" imgH="4442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5467350"/>
                        <a:ext cx="3319462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/>
        </p:nvGraphicFramePr>
        <p:xfrm>
          <a:off x="1035050" y="3489325"/>
          <a:ext cx="3922713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59" name="Equation" r:id="rId10" imgW="1650960" imgH="431640" progId="Equation.3">
                  <p:embed/>
                </p:oleObj>
              </mc:Choice>
              <mc:Fallback>
                <p:oleObj name="Equation" r:id="rId10" imgW="1650960" imgH="4316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3489325"/>
                        <a:ext cx="3922713" cy="1020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ruta 8"/>
          <p:cNvSpPr txBox="1"/>
          <p:nvPr/>
        </p:nvSpPr>
        <p:spPr>
          <a:xfrm>
            <a:off x="930275" y="4662488"/>
            <a:ext cx="658497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At equilibrium: -r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=0</a:t>
            </a:r>
            <a:endParaRPr lang="sv-SE" sz="26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ruta 10"/>
          <p:cNvSpPr txBox="1"/>
          <p:nvPr/>
        </p:nvSpPr>
        <p:spPr>
          <a:xfrm>
            <a:off x="914400" y="2711073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Pure A 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 y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A0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=1, C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A0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=y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A0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P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/RT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, C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A0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=P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/RT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0</a:t>
            </a:r>
            <a:endParaRPr lang="sv-SE" sz="26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914400" y="274638"/>
            <a:ext cx="7772400" cy="83026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en-US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Gas Flow </a:t>
            </a:r>
            <a:r>
              <a:rPr lang="en-US" sz="4000" b="1" dirty="0" smtClean="0">
                <a:latin typeface="+mj-lt"/>
                <a:ea typeface="+mj-ea"/>
                <a:cs typeface="+mj-cs"/>
              </a:rPr>
              <a:t>Example </a:t>
            </a:r>
            <a:r>
              <a:rPr lang="en-US" sz="4000" b="1" dirty="0" smtClean="0">
                <a:latin typeface="+mj-lt"/>
              </a:rPr>
              <a:t>(</a:t>
            </a:r>
            <a:r>
              <a:rPr lang="en-US" sz="4000" b="1" dirty="0" err="1" smtClean="0">
                <a:latin typeface="+mj-lt"/>
              </a:rPr>
              <a:t>X</a:t>
            </a:r>
            <a:r>
              <a:rPr lang="en-US" sz="4000" b="1" baseline="-25000" dirty="0" err="1" smtClean="0">
                <a:latin typeface="+mj-lt"/>
              </a:rPr>
              <a:t>ef</a:t>
            </a:r>
            <a:r>
              <a:rPr lang="en-US" sz="4000" b="1" dirty="0" smtClean="0">
                <a:latin typeface="+mj-lt"/>
              </a:rPr>
              <a:t>)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</a:rPr>
              <a:t>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Lecture </a:t>
            </a:r>
            <a:r>
              <a:rPr lang="sv-SE" b="1" dirty="0" smtClean="0"/>
              <a:t>5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1: </a:t>
            </a: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Balances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2: </a:t>
            </a: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Laws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3: </a:t>
            </a:r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Stoichiometric Table: Flow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Definitions of Concentration: </a:t>
            </a:r>
            <a:r>
              <a:rPr lang="en-US" dirty="0">
                <a:latin typeface="Arial" pitchFamily="34" charset="0"/>
                <a:cs typeface="Arial" pitchFamily="34" charset="0"/>
              </a:rPr>
              <a:t>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low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Gas Phase Volumetric </a:t>
            </a:r>
            <a:r>
              <a:rPr lang="en-US" dirty="0">
                <a:latin typeface="Arial" pitchFamily="34" charset="0"/>
                <a:cs typeface="Arial" pitchFamily="34" charset="0"/>
              </a:rPr>
              <a:t>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low </a:t>
            </a:r>
            <a:r>
              <a:rPr lang="en-US" dirty="0">
                <a:latin typeface="Arial" pitchFamily="34" charset="0"/>
                <a:cs typeface="Arial" pitchFamily="34" charset="0"/>
              </a:rPr>
              <a:t>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ate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Calculate the Equilibrium Conversion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e</a:t>
            </a:r>
            <a:endParaRPr lang="en-US" baseline="-25000" dirty="0" smtClean="0">
              <a:latin typeface="Arial" pitchFamily="34" charset="0"/>
              <a:cs typeface="Arial" pitchFamily="34" charset="0"/>
            </a:endParaRPr>
          </a:p>
          <a:p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>
                <a:latin typeface="Arial"/>
                <a:cs typeface="Arial"/>
              </a:rPr>
              <a:t>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20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118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119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/>
        </p:nvGraphicFramePr>
        <p:xfrm>
          <a:off x="987425" y="1122363"/>
          <a:ext cx="5020003" cy="10988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120" name="Equation" r:id="rId6" imgW="2209680" imgH="482400" progId="Equation.3">
                  <p:embed/>
                </p:oleObj>
              </mc:Choice>
              <mc:Fallback>
                <p:oleObj name="Equation" r:id="rId6" imgW="2209680" imgH="4824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1122363"/>
                        <a:ext cx="5020003" cy="10988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/>
        </p:nvGraphicFramePr>
        <p:xfrm>
          <a:off x="998877" y="2468552"/>
          <a:ext cx="3726264" cy="979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121" name="Equation" r:id="rId8" imgW="1498600" imgH="393700" progId="Equation.3">
                  <p:embed/>
                </p:oleObj>
              </mc:Choice>
              <mc:Fallback>
                <p:oleObj name="Equation" r:id="rId8" imgW="1498600" imgH="3937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877" y="2468552"/>
                        <a:ext cx="3726264" cy="9797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7"/>
          <p:cNvGraphicFramePr>
            <a:graphicFrameLocks noChangeAspect="1"/>
          </p:cNvGraphicFramePr>
          <p:nvPr/>
        </p:nvGraphicFramePr>
        <p:xfrm>
          <a:off x="998877" y="3690717"/>
          <a:ext cx="2882067" cy="11509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122" name="Equation" r:id="rId10" imgW="1181100" imgH="469900" progId="Equation.3">
                  <p:embed/>
                </p:oleObj>
              </mc:Choice>
              <mc:Fallback>
                <p:oleObj name="Equation" r:id="rId10" imgW="1181100" imgH="4699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877" y="3690717"/>
                        <a:ext cx="2882067" cy="11509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8"/>
          <p:cNvGraphicFramePr>
            <a:graphicFrameLocks noChangeAspect="1"/>
          </p:cNvGraphicFramePr>
          <p:nvPr/>
        </p:nvGraphicFramePr>
        <p:xfrm>
          <a:off x="1025352" y="4982420"/>
          <a:ext cx="2987848" cy="4832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123" name="Equation" r:id="rId12" imgW="1333500" imgH="215900" progId="Equation.3">
                  <p:embed/>
                </p:oleObj>
              </mc:Choice>
              <mc:Fallback>
                <p:oleObj name="Equation" r:id="rId12" imgW="1333500" imgH="2159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352" y="4982420"/>
                        <a:ext cx="2987848" cy="4832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" name="Grupp 26"/>
          <p:cNvGrpSpPr/>
          <p:nvPr/>
        </p:nvGrpSpPr>
        <p:grpSpPr>
          <a:xfrm>
            <a:off x="998876" y="5692819"/>
            <a:ext cx="7687924" cy="725562"/>
            <a:chOff x="373063" y="6035414"/>
            <a:chExt cx="6370126" cy="555880"/>
          </a:xfrm>
        </p:grpSpPr>
        <p:grpSp>
          <p:nvGrpSpPr>
            <p:cNvPr id="25" name="Grupp 22"/>
            <p:cNvGrpSpPr/>
            <p:nvPr/>
          </p:nvGrpSpPr>
          <p:grpSpPr>
            <a:xfrm>
              <a:off x="373063" y="6036314"/>
              <a:ext cx="2556404" cy="547782"/>
              <a:chOff x="373063" y="6036314"/>
              <a:chExt cx="2556404" cy="547782"/>
            </a:xfrm>
          </p:grpSpPr>
          <p:sp>
            <p:nvSpPr>
              <p:cNvPr id="31" name="Rektangel 14"/>
              <p:cNvSpPr/>
              <p:nvPr/>
            </p:nvSpPr>
            <p:spPr>
              <a:xfrm>
                <a:off x="373063" y="6036314"/>
                <a:ext cx="2556404" cy="470029"/>
              </a:xfrm>
              <a:prstGeom prst="rect">
                <a:avLst/>
              </a:prstGeom>
              <a:noFill/>
              <a:ln>
                <a:solidFill>
                  <a:srgbClr val="C6491E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graphicFrame>
            <p:nvGraphicFramePr>
              <p:cNvPr id="32" name="Object 9"/>
              <p:cNvGraphicFramePr>
                <a:graphicFrameLocks noChangeAspect="1"/>
              </p:cNvGraphicFramePr>
              <p:nvPr/>
            </p:nvGraphicFramePr>
            <p:xfrm>
              <a:off x="1264967" y="6124326"/>
              <a:ext cx="1501818" cy="41454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99124" name="Equation" r:id="rId14" imgW="736600" imgH="203200" progId="Equation.3">
                      <p:embed/>
                    </p:oleObj>
                  </mc:Choice>
                  <mc:Fallback>
                    <p:oleObj name="Equation" r:id="rId14" imgW="736600" imgH="203200" progId="Equation.3">
                      <p:embed/>
                      <p:pic>
                        <p:nvPicPr>
                          <p:cNvPr id="0" name="Picture 1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264967" y="6124326"/>
                            <a:ext cx="1501818" cy="41454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 xmlns="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xmlns="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3" name="Rektangel 18"/>
              <p:cNvSpPr/>
              <p:nvPr/>
            </p:nvSpPr>
            <p:spPr>
              <a:xfrm>
                <a:off x="406739" y="6091652"/>
                <a:ext cx="1074333" cy="492444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Flow: 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6" name="Rektangel 19"/>
            <p:cNvSpPr/>
            <p:nvPr/>
          </p:nvSpPr>
          <p:spPr>
            <a:xfrm>
              <a:off x="3123554" y="6036314"/>
              <a:ext cx="1569660" cy="492443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Recall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	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7" name="Grupp 25"/>
            <p:cNvGrpSpPr/>
            <p:nvPr/>
          </p:nvGrpSpPr>
          <p:grpSpPr>
            <a:xfrm>
              <a:off x="4337383" y="6035414"/>
              <a:ext cx="2405806" cy="555880"/>
              <a:chOff x="4337383" y="6035414"/>
              <a:chExt cx="2405806" cy="555880"/>
            </a:xfrm>
          </p:grpSpPr>
          <p:graphicFrame>
            <p:nvGraphicFramePr>
              <p:cNvPr id="28" name="Object 10"/>
              <p:cNvGraphicFramePr>
                <a:graphicFrameLocks noChangeAspect="1"/>
              </p:cNvGraphicFramePr>
              <p:nvPr/>
            </p:nvGraphicFramePr>
            <p:xfrm>
              <a:off x="5280023" y="6126101"/>
              <a:ext cx="1353911" cy="35857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99125" name="Equation" r:id="rId16" imgW="673100" imgH="177800" progId="Equation.3">
                      <p:embed/>
                    </p:oleObj>
                  </mc:Choice>
                  <mc:Fallback>
                    <p:oleObj name="Equation" r:id="rId16" imgW="673100" imgH="177800" progId="Equation.3">
                      <p:embed/>
                      <p:pic>
                        <p:nvPicPr>
                          <p:cNvPr id="0" name="Picture 1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280023" y="6126101"/>
                            <a:ext cx="1353911" cy="358571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 xmlns="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xmlns="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9" name="Rektangel 15"/>
              <p:cNvSpPr/>
              <p:nvPr/>
            </p:nvSpPr>
            <p:spPr>
              <a:xfrm>
                <a:off x="4343232" y="6035414"/>
                <a:ext cx="2399957" cy="452694"/>
              </a:xfrm>
              <a:prstGeom prst="rect">
                <a:avLst/>
              </a:prstGeom>
              <a:noFill/>
              <a:ln>
                <a:solidFill>
                  <a:srgbClr val="C6491E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Rektangel 21"/>
              <p:cNvSpPr/>
              <p:nvPr/>
            </p:nvSpPr>
            <p:spPr>
              <a:xfrm>
                <a:off x="4337383" y="6098850"/>
                <a:ext cx="1132041" cy="492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Batch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: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34" name="Title 1"/>
          <p:cNvSpPr txBox="1">
            <a:spLocks/>
          </p:cNvSpPr>
          <p:nvPr/>
        </p:nvSpPr>
        <p:spPr>
          <a:xfrm>
            <a:off x="914400" y="274638"/>
            <a:ext cx="7772400" cy="83026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en-US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Gas Flow </a:t>
            </a:r>
            <a:r>
              <a:rPr lang="en-US" sz="4000" b="1" dirty="0" smtClean="0">
                <a:latin typeface="+mj-lt"/>
                <a:ea typeface="+mj-ea"/>
                <a:cs typeface="+mj-cs"/>
              </a:rPr>
              <a:t>Example </a:t>
            </a:r>
            <a:r>
              <a:rPr lang="en-US" sz="4000" b="1" dirty="0" smtClean="0">
                <a:latin typeface="+mj-lt"/>
              </a:rPr>
              <a:t>(</a:t>
            </a:r>
            <a:r>
              <a:rPr lang="en-US" sz="4000" b="1" dirty="0" err="1" smtClean="0">
                <a:latin typeface="+mj-lt"/>
              </a:rPr>
              <a:t>X</a:t>
            </a:r>
            <a:r>
              <a:rPr lang="en-US" sz="4000" b="1" baseline="-25000" dirty="0" err="1" smtClean="0">
                <a:latin typeface="+mj-lt"/>
              </a:rPr>
              <a:t>ef</a:t>
            </a:r>
            <a:r>
              <a:rPr lang="en-US" sz="4000" b="1" dirty="0" smtClean="0">
                <a:latin typeface="+mj-lt"/>
              </a:rPr>
              <a:t>)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</a:rPr>
              <a:t>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69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44700" y="109537"/>
            <a:ext cx="5346699" cy="658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21</a:t>
            </a:fld>
            <a:endParaRPr lang="sv-SE"/>
          </a:p>
        </p:txBody>
      </p:sp>
      <p:sp>
        <p:nvSpPr>
          <p:cNvPr id="4" name="TextBox 3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77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19338" y="192088"/>
            <a:ext cx="5275262" cy="6568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22</a:t>
            </a:fld>
            <a:endParaRPr lang="sv-SE"/>
          </a:p>
        </p:txBody>
      </p:sp>
      <p:sp>
        <p:nvSpPr>
          <p:cNvPr id="4" name="TextBox 3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86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131763"/>
            <a:ext cx="5921564" cy="6583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23</a:t>
            </a:fld>
            <a:endParaRPr lang="sv-SE"/>
          </a:p>
        </p:txBody>
      </p:sp>
      <p:sp>
        <p:nvSpPr>
          <p:cNvPr id="4" name="TextBox 3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End of Lecture 5</a:t>
            </a:r>
            <a:endParaRPr lang="sv-S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24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1498598" y="1882836"/>
            <a:ext cx="7772400" cy="4572000"/>
          </a:xfrm>
        </p:spPr>
        <p:txBody>
          <a:bodyPr/>
          <a:lstStyle/>
          <a:p>
            <a:pPr>
              <a:buNone/>
            </a:pPr>
            <a:endParaRPr lang="sv-SE" dirty="0" smtClean="0"/>
          </a:p>
          <a:p>
            <a:pPr>
              <a:buNone/>
            </a:pPr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/>
        </p:nvGraphicFramePr>
        <p:xfrm>
          <a:off x="939800" y="1594982"/>
          <a:ext cx="6629400" cy="51644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3000"/>
                <a:gridCol w="1828800"/>
                <a:gridCol w="1828800"/>
                <a:gridCol w="1828800"/>
              </a:tblGrid>
              <a:tr h="883146">
                <a:tc>
                  <a:txBody>
                    <a:bodyPr/>
                    <a:lstStyle/>
                    <a:p>
                      <a:pPr algn="l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sv-SE" sz="1700" b="1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smtClean="0">
                          <a:latin typeface="Arial" pitchFamily="34" charset="0"/>
                          <a:cs typeface="Arial" pitchFamily="34" charset="0"/>
                        </a:rPr>
                        <a:t>Differential</a:t>
                      </a:r>
                      <a:endParaRPr lang="sv-SE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err="1" smtClean="0">
                          <a:latin typeface="Arial" pitchFamily="34" charset="0"/>
                          <a:cs typeface="Arial" pitchFamily="34" charset="0"/>
                        </a:rPr>
                        <a:t>Algebraic</a:t>
                      </a:r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smtClean="0">
                          <a:latin typeface="Arial" pitchFamily="34" charset="0"/>
                          <a:cs typeface="Arial" pitchFamily="34" charset="0"/>
                        </a:rPr>
                        <a:t>Integral</a:t>
                      </a:r>
                      <a:endParaRPr lang="sv-SE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2" name="Group 38"/>
          <p:cNvGrpSpPr/>
          <p:nvPr/>
        </p:nvGrpSpPr>
        <p:grpSpPr>
          <a:xfrm>
            <a:off x="939800" y="2055941"/>
            <a:ext cx="7964516" cy="4809636"/>
            <a:chOff x="939800" y="2055941"/>
            <a:chExt cx="7964516" cy="4809636"/>
          </a:xfrm>
        </p:grpSpPr>
        <p:grpSp>
          <p:nvGrpSpPr>
            <p:cNvPr id="4" name="Grupp 19"/>
            <p:cNvGrpSpPr/>
            <p:nvPr/>
          </p:nvGrpSpPr>
          <p:grpSpPr>
            <a:xfrm>
              <a:off x="939800" y="3580939"/>
              <a:ext cx="4478336" cy="676275"/>
              <a:chOff x="355602" y="3471863"/>
              <a:chExt cx="4478336" cy="676275"/>
            </a:xfrm>
          </p:grpSpPr>
          <p:graphicFrame>
            <p:nvGraphicFramePr>
              <p:cNvPr id="152580" name="Object 4"/>
              <p:cNvGraphicFramePr>
                <a:graphicFrameLocks noChangeAspect="1"/>
              </p:cNvGraphicFramePr>
              <p:nvPr/>
            </p:nvGraphicFramePr>
            <p:xfrm>
              <a:off x="3725863" y="3471863"/>
              <a:ext cx="1108075" cy="6762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51998" name="Equation" r:id="rId4" imgW="647700" imgH="393700" progId="Equation.3">
                      <p:embed/>
                    </p:oleObj>
                  </mc:Choice>
                  <mc:Fallback>
                    <p:oleObj name="Equation" r:id="rId4" imgW="647700" imgH="393700" progId="Equation.3">
                      <p:embed/>
                      <p:pic>
                        <p:nvPicPr>
                          <p:cNvPr id="0" name="Picture 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25863" y="3471863"/>
                            <a:ext cx="1108075" cy="67627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 xmlns="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xmlns="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5" name="Rektangel 14"/>
              <p:cNvSpPr/>
              <p:nvPr/>
            </p:nvSpPr>
            <p:spPr>
              <a:xfrm>
                <a:off x="355602" y="3562866"/>
                <a:ext cx="88517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CSTR</a:t>
                </a:r>
              </a:p>
            </p:txBody>
          </p:sp>
        </p:grpSp>
        <p:grpSp>
          <p:nvGrpSpPr>
            <p:cNvPr id="6" name="Grupp 20"/>
            <p:cNvGrpSpPr/>
            <p:nvPr/>
          </p:nvGrpSpPr>
          <p:grpSpPr>
            <a:xfrm>
              <a:off x="977900" y="4443413"/>
              <a:ext cx="6438900" cy="874712"/>
              <a:chOff x="355602" y="4499434"/>
              <a:chExt cx="6438900" cy="874712"/>
            </a:xfrm>
          </p:grpSpPr>
          <p:graphicFrame>
            <p:nvGraphicFramePr>
              <p:cNvPr id="9" name="Object 7"/>
              <p:cNvGraphicFramePr>
                <a:graphicFrameLocks noChangeAspect="1"/>
              </p:cNvGraphicFramePr>
              <p:nvPr/>
            </p:nvGraphicFramePr>
            <p:xfrm>
              <a:off x="1552575" y="4643438"/>
              <a:ext cx="1503363" cy="6365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51999" name="Equation" r:id="rId6" imgW="838200" imgH="355600" progId="Equation.3">
                      <p:embed/>
                    </p:oleObj>
                  </mc:Choice>
                  <mc:Fallback>
                    <p:oleObj name="Equation" r:id="rId6" imgW="838200" imgH="355600" progId="Equation.3">
                      <p:embed/>
                      <p:pic>
                        <p:nvPicPr>
                          <p:cNvPr id="0" name="Picture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552575" y="4643438"/>
                            <a:ext cx="1503363" cy="6365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 xmlns="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xmlns="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82" name="Object 6"/>
              <p:cNvGraphicFramePr>
                <a:graphicFrameLocks noChangeAspect="1"/>
              </p:cNvGraphicFramePr>
              <p:nvPr/>
            </p:nvGraphicFramePr>
            <p:xfrm>
              <a:off x="5199065" y="4499434"/>
              <a:ext cx="1595437" cy="8747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52000" name="Equation" r:id="rId8" imgW="876240" imgH="482400" progId="Equation.3">
                      <p:embed/>
                    </p:oleObj>
                  </mc:Choice>
                  <mc:Fallback>
                    <p:oleObj name="Equation" r:id="rId8" imgW="876240" imgH="482400" progId="Equation.3">
                      <p:embed/>
                      <p:pic>
                        <p:nvPicPr>
                          <p:cNvPr id="0" name="Picture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199065" y="4499434"/>
                            <a:ext cx="1595437" cy="87471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 xmlns="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xmlns="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6" name="Rektangel 15"/>
              <p:cNvSpPr/>
              <p:nvPr/>
            </p:nvSpPr>
            <p:spPr>
              <a:xfrm>
                <a:off x="355602" y="4770438"/>
                <a:ext cx="69923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PFR</a:t>
                </a:r>
              </a:p>
            </p:txBody>
          </p:sp>
        </p:grpSp>
        <p:grpSp>
          <p:nvGrpSpPr>
            <p:cNvPr id="7" name="Grupp 32"/>
            <p:cNvGrpSpPr/>
            <p:nvPr/>
          </p:nvGrpSpPr>
          <p:grpSpPr>
            <a:xfrm>
              <a:off x="939800" y="2055941"/>
              <a:ext cx="7964516" cy="1512297"/>
              <a:chOff x="939800" y="2055941"/>
              <a:chExt cx="7964516" cy="1512297"/>
            </a:xfrm>
          </p:grpSpPr>
          <p:grpSp>
            <p:nvGrpSpPr>
              <p:cNvPr id="8" name="Grupp 17"/>
              <p:cNvGrpSpPr/>
              <p:nvPr/>
            </p:nvGrpSpPr>
            <p:grpSpPr>
              <a:xfrm>
                <a:off x="939800" y="2405063"/>
                <a:ext cx="6662738" cy="900112"/>
                <a:chOff x="355602" y="2240955"/>
                <a:chExt cx="6662738" cy="900112"/>
              </a:xfrm>
            </p:grpSpPr>
            <p:graphicFrame>
              <p:nvGraphicFramePr>
                <p:cNvPr id="152578" name="Object 2"/>
                <p:cNvGraphicFramePr>
                  <a:graphicFrameLocks noChangeAspect="1"/>
                </p:cNvGraphicFramePr>
                <p:nvPr/>
              </p:nvGraphicFramePr>
              <p:xfrm>
                <a:off x="1531940" y="2415580"/>
                <a:ext cx="1714500" cy="66833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52001" name="Equation" r:id="rId10" imgW="1015920" imgH="393480" progId="Equation.3">
                        <p:embed/>
                      </p:oleObj>
                    </mc:Choice>
                    <mc:Fallback>
                      <p:oleObj name="Equation" r:id="rId10" imgW="1015920" imgH="393480" progId="Equation.3">
                        <p:embed/>
                        <p:pic>
                          <p:nvPicPr>
                            <p:cNvPr id="0" name="Picture 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31940" y="2415580"/>
                              <a:ext cx="1714500" cy="66833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 xmlns="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xmlns="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52579" name="Object 3"/>
                <p:cNvGraphicFramePr>
                  <a:graphicFrameLocks noChangeAspect="1"/>
                </p:cNvGraphicFramePr>
                <p:nvPr/>
              </p:nvGraphicFramePr>
              <p:xfrm>
                <a:off x="5202240" y="2240955"/>
                <a:ext cx="1816100" cy="90011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52002" name="Equation" r:id="rId12" imgW="977760" imgH="482400" progId="Equation.3">
                        <p:embed/>
                      </p:oleObj>
                    </mc:Choice>
                    <mc:Fallback>
                      <p:oleObj name="Equation" r:id="rId12" imgW="977760" imgH="482400" progId="Equation.3">
                        <p:embed/>
                        <p:pic>
                          <p:nvPicPr>
                            <p:cNvPr id="0" name="Picture 6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3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202240" y="2240955"/>
                              <a:ext cx="1816100" cy="900112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 xmlns="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xmlns="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4" name="Rektangel 13"/>
                <p:cNvSpPr/>
                <p:nvPr/>
              </p:nvSpPr>
              <p:spPr>
                <a:xfrm>
                  <a:off x="355602" y="2447925"/>
                  <a:ext cx="84029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sv-SE" sz="2000" dirty="0" err="1" smtClean="0">
                      <a:solidFill>
                        <a:srgbClr val="0070C0"/>
                      </a:solidFill>
                      <a:latin typeface="Arial" pitchFamily="34" charset="0"/>
                      <a:cs typeface="Arial" pitchFamily="34" charset="0"/>
                    </a:rPr>
                    <a:t>Batch</a:t>
                  </a:r>
                  <a:endParaRPr lang="sv-SE" sz="2000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0" name="Grupp 31"/>
              <p:cNvGrpSpPr/>
              <p:nvPr/>
            </p:nvGrpSpPr>
            <p:grpSpPr>
              <a:xfrm>
                <a:off x="7450965" y="2055941"/>
                <a:ext cx="1453351" cy="1512297"/>
                <a:chOff x="7910778" y="2214367"/>
                <a:chExt cx="1748370" cy="1819283"/>
              </a:xfrm>
            </p:grpSpPr>
            <p:cxnSp>
              <p:nvCxnSpPr>
                <p:cNvPr id="24" name="Rak 23"/>
                <p:cNvCxnSpPr>
                  <a:endCxn id="25" idx="2"/>
                </p:cNvCxnSpPr>
                <p:nvPr/>
              </p:nvCxnSpPr>
              <p:spPr>
                <a:xfrm rot="16200000" flipH="1">
                  <a:off x="7677154" y="2873973"/>
                  <a:ext cx="1320800" cy="158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Rak 26"/>
                <p:cNvCxnSpPr/>
                <p:nvPr/>
              </p:nvCxnSpPr>
              <p:spPr>
                <a:xfrm rot="10800000" flipH="1">
                  <a:off x="8338348" y="3532785"/>
                  <a:ext cx="1320800" cy="158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" name="Frihandsfigur 28"/>
                <p:cNvSpPr/>
                <p:nvPr/>
              </p:nvSpPr>
              <p:spPr>
                <a:xfrm>
                  <a:off x="8331200" y="2579688"/>
                  <a:ext cx="1202267" cy="959379"/>
                </a:xfrm>
                <a:custGeom>
                  <a:avLst/>
                  <a:gdLst>
                    <a:gd name="connsiteX0" fmla="*/ 0 w 1202267"/>
                    <a:gd name="connsiteY0" fmla="*/ 1303867 h 1303867"/>
                    <a:gd name="connsiteX1" fmla="*/ 118533 w 1202267"/>
                    <a:gd name="connsiteY1" fmla="*/ 677333 h 1303867"/>
                    <a:gd name="connsiteX2" fmla="*/ 575733 w 1202267"/>
                    <a:gd name="connsiteY2" fmla="*/ 220133 h 1303867"/>
                    <a:gd name="connsiteX3" fmla="*/ 1202267 w 1202267"/>
                    <a:gd name="connsiteY3" fmla="*/ 0 h 1303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02267" h="1303867">
                      <a:moveTo>
                        <a:pt x="0" y="1303867"/>
                      </a:moveTo>
                      <a:cubicBezTo>
                        <a:pt x="11289" y="1080911"/>
                        <a:pt x="22578" y="857955"/>
                        <a:pt x="118533" y="677333"/>
                      </a:cubicBezTo>
                      <a:cubicBezTo>
                        <a:pt x="214488" y="496711"/>
                        <a:pt x="395111" y="333022"/>
                        <a:pt x="575733" y="220133"/>
                      </a:cubicBezTo>
                      <a:cubicBezTo>
                        <a:pt x="756355" y="107244"/>
                        <a:pt x="1202267" y="0"/>
                        <a:pt x="1202267" y="0"/>
                      </a:cubicBezTo>
                    </a:path>
                  </a:pathLst>
                </a:cu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0" name="textruta 29"/>
                <p:cNvSpPr txBox="1"/>
                <p:nvPr/>
              </p:nvSpPr>
              <p:spPr>
                <a:xfrm>
                  <a:off x="7910778" y="2214367"/>
                  <a:ext cx="579967" cy="5924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1" name="textruta 30"/>
                <p:cNvSpPr txBox="1"/>
                <p:nvPr/>
              </p:nvSpPr>
              <p:spPr>
                <a:xfrm>
                  <a:off x="8784162" y="3441245"/>
                  <a:ext cx="579967" cy="5924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t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1" name="Grupp 39"/>
            <p:cNvGrpSpPr/>
            <p:nvPr/>
          </p:nvGrpSpPr>
          <p:grpSpPr>
            <a:xfrm>
              <a:off x="990600" y="5335054"/>
              <a:ext cx="7895960" cy="1530523"/>
              <a:chOff x="939800" y="5335054"/>
              <a:chExt cx="7895960" cy="1530523"/>
            </a:xfrm>
          </p:grpSpPr>
          <p:grpSp>
            <p:nvGrpSpPr>
              <p:cNvPr id="12" name="Grupp 21"/>
              <p:cNvGrpSpPr/>
              <p:nvPr/>
            </p:nvGrpSpPr>
            <p:grpSpPr>
              <a:xfrm>
                <a:off x="939800" y="5726113"/>
                <a:ext cx="6543675" cy="876300"/>
                <a:chOff x="355602" y="5545072"/>
                <a:chExt cx="6543675" cy="876300"/>
              </a:xfrm>
            </p:grpSpPr>
            <p:graphicFrame>
              <p:nvGraphicFramePr>
                <p:cNvPr id="30734" name="Object 14"/>
                <p:cNvGraphicFramePr>
                  <a:graphicFrameLocks noChangeAspect="1"/>
                </p:cNvGraphicFramePr>
                <p:nvPr/>
              </p:nvGraphicFramePr>
              <p:xfrm>
                <a:off x="1555750" y="5726113"/>
                <a:ext cx="1593850" cy="63658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52003" name="Equation" r:id="rId14" imgW="889000" imgH="355600" progId="Equation.3">
                        <p:embed/>
                      </p:oleObj>
                    </mc:Choice>
                    <mc:Fallback>
                      <p:oleObj name="Equation" r:id="rId14" imgW="889000" imgH="355600" progId="Equation.3">
                        <p:embed/>
                        <p:pic>
                          <p:nvPicPr>
                            <p:cNvPr id="0" name="Picture 7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55750" y="5726113"/>
                              <a:ext cx="1593850" cy="63658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 xmlns="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xmlns="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30735" name="Object 15"/>
                <p:cNvGraphicFramePr>
                  <a:graphicFrameLocks noChangeAspect="1"/>
                </p:cNvGraphicFramePr>
                <p:nvPr/>
              </p:nvGraphicFramePr>
              <p:xfrm>
                <a:off x="5257802" y="5545072"/>
                <a:ext cx="1641475" cy="8763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52004" name="Equation" r:id="rId16" imgW="901440" imgH="482400" progId="Equation.3">
                        <p:embed/>
                      </p:oleObj>
                    </mc:Choice>
                    <mc:Fallback>
                      <p:oleObj name="Equation" r:id="rId16" imgW="901440" imgH="482400" progId="Equation.3">
                        <p:embed/>
                        <p:pic>
                          <p:nvPicPr>
                            <p:cNvPr id="0" name="Picture 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7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257802" y="5545072"/>
                              <a:ext cx="1641475" cy="8763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 xmlns="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xmlns="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7" name="Rektangel 16"/>
                <p:cNvSpPr/>
                <p:nvPr/>
              </p:nvSpPr>
              <p:spPr>
                <a:xfrm>
                  <a:off x="355602" y="5726113"/>
                  <a:ext cx="713657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sv-SE" sz="2000" dirty="0" smtClean="0">
                      <a:solidFill>
                        <a:srgbClr val="00B050"/>
                      </a:solidFill>
                      <a:latin typeface="Arial" pitchFamily="34" charset="0"/>
                      <a:cs typeface="Arial" pitchFamily="34" charset="0"/>
                    </a:rPr>
                    <a:t>PBR</a:t>
                  </a:r>
                  <a:endParaRPr lang="sv-SE" sz="2000" dirty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3" name="Grupp 38"/>
              <p:cNvGrpSpPr/>
              <p:nvPr/>
            </p:nvGrpSpPr>
            <p:grpSpPr>
              <a:xfrm>
                <a:off x="7433183" y="5335054"/>
                <a:ext cx="1402577" cy="1530523"/>
                <a:chOff x="7603365" y="3568238"/>
                <a:chExt cx="1453351" cy="1585931"/>
              </a:xfrm>
            </p:grpSpPr>
            <p:cxnSp>
              <p:nvCxnSpPr>
                <p:cNvPr id="34" name="Rak 33"/>
                <p:cNvCxnSpPr/>
                <p:nvPr/>
              </p:nvCxnSpPr>
              <p:spPr>
                <a:xfrm rot="16200000" flipH="1">
                  <a:off x="7409163" y="4116543"/>
                  <a:ext cx="1097929" cy="132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Rak 34"/>
                <p:cNvCxnSpPr/>
                <p:nvPr/>
              </p:nvCxnSpPr>
              <p:spPr>
                <a:xfrm rot="10800000" flipH="1">
                  <a:off x="7958787" y="4664187"/>
                  <a:ext cx="1097929" cy="132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" name="Frihandsfigur 35"/>
                <p:cNvSpPr/>
                <p:nvPr/>
              </p:nvSpPr>
              <p:spPr>
                <a:xfrm>
                  <a:off x="7952845" y="3871916"/>
                  <a:ext cx="999397" cy="797494"/>
                </a:xfrm>
                <a:custGeom>
                  <a:avLst/>
                  <a:gdLst>
                    <a:gd name="connsiteX0" fmla="*/ 0 w 1202267"/>
                    <a:gd name="connsiteY0" fmla="*/ 1303867 h 1303867"/>
                    <a:gd name="connsiteX1" fmla="*/ 118533 w 1202267"/>
                    <a:gd name="connsiteY1" fmla="*/ 677333 h 1303867"/>
                    <a:gd name="connsiteX2" fmla="*/ 575733 w 1202267"/>
                    <a:gd name="connsiteY2" fmla="*/ 220133 h 1303867"/>
                    <a:gd name="connsiteX3" fmla="*/ 1202267 w 1202267"/>
                    <a:gd name="connsiteY3" fmla="*/ 0 h 1303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02267" h="1303867">
                      <a:moveTo>
                        <a:pt x="0" y="1303867"/>
                      </a:moveTo>
                      <a:cubicBezTo>
                        <a:pt x="11289" y="1080911"/>
                        <a:pt x="22578" y="857955"/>
                        <a:pt x="118533" y="677333"/>
                      </a:cubicBezTo>
                      <a:cubicBezTo>
                        <a:pt x="214488" y="496711"/>
                        <a:pt x="395111" y="333022"/>
                        <a:pt x="575733" y="220133"/>
                      </a:cubicBezTo>
                      <a:cubicBezTo>
                        <a:pt x="756355" y="107244"/>
                        <a:pt x="1202267" y="0"/>
                        <a:pt x="1202267" y="0"/>
                      </a:cubicBezTo>
                    </a:path>
                  </a:pathLst>
                </a:cu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7" name="textruta 36"/>
                <p:cNvSpPr txBox="1"/>
                <p:nvPr/>
              </p:nvSpPr>
              <p:spPr>
                <a:xfrm>
                  <a:off x="7603365" y="3568239"/>
                  <a:ext cx="482104" cy="5102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8" name="textruta 37"/>
                <p:cNvSpPr txBox="1"/>
                <p:nvPr/>
              </p:nvSpPr>
              <p:spPr>
                <a:xfrm>
                  <a:off x="8329375" y="4643899"/>
                  <a:ext cx="482104" cy="5102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W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42" name="Slide Number Placeholder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Reactor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ln w="3175">
                  <a:noFill/>
                  <a:prstDash val="solid"/>
                </a:ln>
                <a:solidFill>
                  <a:srgbClr val="FFCC00"/>
                </a:solidFill>
              </a:rPr>
              <a:t>Mole Balances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Summary</a:t>
            </a:r>
            <a:endParaRPr lang="en-US" dirty="0">
              <a:ln w="12700">
                <a:noFill/>
                <a:prstDash val="solid"/>
              </a:ln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90600" y="1166287"/>
            <a:ext cx="6497561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in terms of conversion, X</a:t>
            </a:r>
            <a:endParaRPr lang="en-US" sz="40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Algorithm</a:t>
            </a:r>
            <a:endParaRPr lang="en-US" b="1" dirty="0">
              <a:solidFill>
                <a:srgbClr val="E818CA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4</a:t>
            </a:fld>
            <a:endParaRPr lang="sv-SE"/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/>
          <a:srcRect r="13516"/>
          <a:stretch>
            <a:fillRect/>
          </a:stretch>
        </p:blipFill>
        <p:spPr bwMode="auto">
          <a:xfrm>
            <a:off x="5631657" y="2015445"/>
            <a:ext cx="1041573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upp 13"/>
          <p:cNvGrpSpPr/>
          <p:nvPr/>
        </p:nvGrpSpPr>
        <p:grpSpPr>
          <a:xfrm>
            <a:off x="890588" y="2544109"/>
            <a:ext cx="4392611" cy="578756"/>
            <a:chOff x="1413097" y="1872217"/>
            <a:chExt cx="4392611" cy="578756"/>
          </a:xfrm>
        </p:grpSpPr>
        <p:graphicFrame>
          <p:nvGraphicFramePr>
            <p:cNvPr id="20" name="Object 5"/>
            <p:cNvGraphicFramePr>
              <a:graphicFrameLocks noChangeAspect="1"/>
            </p:cNvGraphicFramePr>
            <p:nvPr/>
          </p:nvGraphicFramePr>
          <p:xfrm>
            <a:off x="4192809" y="1872217"/>
            <a:ext cx="1612899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2983" name="Equation" r:id="rId4" imgW="761760" imgH="228600" progId="Equation.3">
                    <p:embed/>
                  </p:oleObj>
                </mc:Choice>
                <mc:Fallback>
                  <p:oleObj name="Equation" r:id="rId4" imgW="761760" imgH="22860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92809" y="1872217"/>
                          <a:ext cx="1612899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Rektangel 9"/>
            <p:cNvSpPr/>
            <p:nvPr/>
          </p:nvSpPr>
          <p:spPr>
            <a:xfrm>
              <a:off x="1413097" y="1927753"/>
              <a:ext cx="296908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1: </a:t>
              </a:r>
              <a:r>
                <a:rPr lang="en-US" sz="2800" dirty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 </a:t>
              </a:r>
              <a:r>
                <a:rPr lang="en-US" sz="2800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Law</a:t>
              </a:r>
              <a:endParaRPr lang="en-US" sz="28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" name="Grupp 14"/>
          <p:cNvGrpSpPr/>
          <p:nvPr/>
        </p:nvGrpSpPr>
        <p:grpSpPr>
          <a:xfrm>
            <a:off x="874713" y="3695063"/>
            <a:ext cx="5317666" cy="577850"/>
            <a:chOff x="1413097" y="2697262"/>
            <a:chExt cx="5317666" cy="577850"/>
          </a:xfrm>
        </p:grpSpPr>
        <p:graphicFrame>
          <p:nvGraphicFramePr>
            <p:cNvPr id="23" name="Object 6"/>
            <p:cNvGraphicFramePr>
              <a:graphicFrameLocks noChangeAspect="1"/>
            </p:cNvGraphicFramePr>
            <p:nvPr/>
          </p:nvGraphicFramePr>
          <p:xfrm>
            <a:off x="4879402" y="2697262"/>
            <a:ext cx="1851361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2984" name="Equation" r:id="rId6" imgW="736560" imgH="228600" progId="Equation.3">
                    <p:embed/>
                  </p:oleObj>
                </mc:Choice>
                <mc:Fallback>
                  <p:oleObj name="Equation" r:id="rId6" imgW="736560" imgH="2286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79402" y="2697262"/>
                          <a:ext cx="1851361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Rektangel 10"/>
            <p:cNvSpPr/>
            <p:nvPr/>
          </p:nvSpPr>
          <p:spPr>
            <a:xfrm>
              <a:off x="1413097" y="2782669"/>
              <a:ext cx="335861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2:</a:t>
              </a:r>
              <a:r>
                <a:rPr lang="en-US" sz="2600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Stoichiometry</a:t>
              </a:r>
              <a:endParaRPr lang="en-US" sz="2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" name="Grupp 15"/>
          <p:cNvGrpSpPr/>
          <p:nvPr/>
        </p:nvGrpSpPr>
        <p:grpSpPr>
          <a:xfrm>
            <a:off x="890588" y="4998384"/>
            <a:ext cx="5301792" cy="500716"/>
            <a:chOff x="1413097" y="3697726"/>
            <a:chExt cx="5301792" cy="500716"/>
          </a:xfrm>
        </p:grpSpPr>
        <p:graphicFrame>
          <p:nvGraphicFramePr>
            <p:cNvPr id="26" name="Object 8"/>
            <p:cNvGraphicFramePr>
              <a:graphicFrameLocks noChangeAspect="1"/>
            </p:cNvGraphicFramePr>
            <p:nvPr/>
          </p:nvGraphicFramePr>
          <p:xfrm>
            <a:off x="5108339" y="3697726"/>
            <a:ext cx="1606550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2985" name="Equation" r:id="rId8" imgW="761760" imgH="215640" progId="Equation.3">
                    <p:embed/>
                  </p:oleObj>
                </mc:Choice>
                <mc:Fallback>
                  <p:oleObj name="Equation" r:id="rId8" imgW="761760" imgH="21564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08339" y="3697726"/>
                          <a:ext cx="1606550" cy="457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" name="Rektangel 11"/>
            <p:cNvSpPr/>
            <p:nvPr/>
          </p:nvSpPr>
          <p:spPr>
            <a:xfrm>
              <a:off x="1413097" y="3705999"/>
              <a:ext cx="369524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3: Combine to get </a:t>
              </a:r>
            </a:p>
          </p:txBody>
        </p:sp>
      </p:grpSp>
      <p:sp>
        <p:nvSpPr>
          <p:cNvPr id="28" name="Rubrik 15"/>
          <p:cNvSpPr txBox="1">
            <a:spLocks/>
          </p:cNvSpPr>
          <p:nvPr/>
        </p:nvSpPr>
        <p:spPr>
          <a:xfrm>
            <a:off x="874713" y="1170922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How to find</a:t>
            </a:r>
            <a:endParaRPr kumimoji="0" lang="sv-SE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5" name="Object 8"/>
          <p:cNvGraphicFramePr>
            <a:graphicFrameLocks noChangeAspect="1"/>
          </p:cNvGraphicFramePr>
          <p:nvPr/>
        </p:nvGraphicFramePr>
        <p:xfrm>
          <a:off x="3638549" y="1774145"/>
          <a:ext cx="16065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986" name="Equation" r:id="rId10" imgW="761760" imgH="215640" progId="Equation.3">
                  <p:embed/>
                </p:oleObj>
              </mc:Choice>
              <mc:Fallback>
                <p:oleObj name="Equation" r:id="rId10" imgW="76176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49" y="1774145"/>
                        <a:ext cx="16065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3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Reaction Engineering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5</a:t>
            </a:fld>
            <a:endParaRPr lang="sv-SE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990600" y="4953000"/>
            <a:ext cx="65690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These topics build upon one another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9144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cs typeface="Arial" pitchFamily="34" charset="0"/>
              </a:rPr>
              <a:t>Mole Balance</a:t>
            </a:r>
            <a:endParaRPr lang="th-TH" sz="2600">
              <a:latin typeface="Arial" pitchFamily="34" charset="0"/>
              <a:cs typeface="Perpetua"/>
            </a:endParaRP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36576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ea typeface="Angsana New" pitchFamily="18" charset="0"/>
                <a:cs typeface="Arial" pitchFamily="34" charset="0"/>
              </a:rPr>
              <a:t>Rate Laws</a:t>
            </a:r>
            <a:endParaRPr lang="th-TH" sz="2600">
              <a:latin typeface="Arial" pitchFamily="34" charset="0"/>
              <a:ea typeface="Angsana New" pitchFamily="18" charset="0"/>
              <a:cs typeface="Perpetua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64008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Stoichiometry</a:t>
            </a:r>
            <a:endParaRPr lang="th-TH" sz="2600">
              <a:solidFill>
                <a:schemeClr val="bg1"/>
              </a:solidFill>
              <a:latin typeface="Arial" pitchFamily="34" charset="0"/>
              <a:cs typeface="Perpetua"/>
            </a:endParaRPr>
          </a:p>
        </p:txBody>
      </p:sp>
      <p:sp>
        <p:nvSpPr>
          <p:cNvPr id="9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3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 2"/>
          <p:cNvGraphicFramePr>
            <a:graphicFrameLocks noGrp="1"/>
          </p:cNvGraphicFramePr>
          <p:nvPr/>
        </p:nvGraphicFramePr>
        <p:xfrm>
          <a:off x="581363" y="2324684"/>
          <a:ext cx="7981274" cy="28188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6080"/>
                <a:gridCol w="1246080"/>
                <a:gridCol w="1883079"/>
                <a:gridCol w="1411057"/>
                <a:gridCol w="2194978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Symbol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Feed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Effluent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-F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(1-X)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-b/aF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-b/aX)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+c/aF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+c/aX)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+d/aF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+d/aX)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Inert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----------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688">
                <a:tc>
                  <a:txBody>
                    <a:bodyPr/>
                    <a:lstStyle/>
                    <a:p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+δF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pSp>
        <p:nvGrpSpPr>
          <p:cNvPr id="2" name="Grupp 15"/>
          <p:cNvGrpSpPr/>
          <p:nvPr/>
        </p:nvGrpSpPr>
        <p:grpSpPr>
          <a:xfrm>
            <a:off x="457200" y="5273675"/>
            <a:ext cx="5884863" cy="566738"/>
            <a:chOff x="457200" y="5407085"/>
            <a:chExt cx="5884863" cy="566738"/>
          </a:xfrm>
        </p:grpSpPr>
        <p:graphicFrame>
          <p:nvGraphicFramePr>
            <p:cNvPr id="48130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29904732"/>
                </p:ext>
              </p:extLst>
            </p:nvPr>
          </p:nvGraphicFramePr>
          <p:xfrm>
            <a:off x="1487488" y="5407085"/>
            <a:ext cx="2524125" cy="566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1053" name="Equation" r:id="rId4" imgW="1917360" imgH="431640" progId="Equation.3">
                    <p:embed/>
                  </p:oleObj>
                </mc:Choice>
                <mc:Fallback>
                  <p:oleObj name="Equation" r:id="rId4" imgW="1917360" imgH="43164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7488" y="5407085"/>
                          <a:ext cx="2524125" cy="5667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8131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06649781"/>
                </p:ext>
              </p:extLst>
            </p:nvPr>
          </p:nvGraphicFramePr>
          <p:xfrm>
            <a:off x="4937125" y="5407085"/>
            <a:ext cx="1404938" cy="5159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1054" name="Equation" r:id="rId6" imgW="1066680" imgH="393480" progId="Equation.3">
                    <p:embed/>
                  </p:oleObj>
                </mc:Choice>
                <mc:Fallback>
                  <p:oleObj name="Equation" r:id="rId6" imgW="1066680" imgH="39348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37125" y="5407085"/>
                          <a:ext cx="1404938" cy="5159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457200" y="5430858"/>
              <a:ext cx="101021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000" dirty="0" err="1" smtClean="0">
                  <a:latin typeface="Arial" pitchFamily="34" charset="0"/>
                  <a:cs typeface="Arial" pitchFamily="34" charset="0"/>
                </a:rPr>
                <a:t>Where</a:t>
              </a:r>
              <a:r>
                <a:rPr lang="sv-SE" sz="2000" dirty="0" smtClean="0">
                  <a:latin typeface="Arial" pitchFamily="34" charset="0"/>
                  <a:cs typeface="Arial" pitchFamily="34" charset="0"/>
                </a:rPr>
                <a:t>:</a:t>
              </a:r>
            </a:p>
          </p:txBody>
        </p:sp>
        <p:sp>
          <p:nvSpPr>
            <p:cNvPr id="10" name="Rektangel 9"/>
            <p:cNvSpPr/>
            <p:nvPr/>
          </p:nvSpPr>
          <p:spPr>
            <a:xfrm>
              <a:off x="4150136" y="5430858"/>
              <a:ext cx="61266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000" dirty="0" smtClean="0">
                  <a:latin typeface="Arial" pitchFamily="34" charset="0"/>
                  <a:cs typeface="Arial" pitchFamily="34" charset="0"/>
                </a:rPr>
                <a:t>and</a:t>
              </a:r>
              <a:endParaRPr lang="sv-SE" sz="20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upp 16"/>
          <p:cNvGrpSpPr/>
          <p:nvPr/>
        </p:nvGrpSpPr>
        <p:grpSpPr>
          <a:xfrm>
            <a:off x="457200" y="6027983"/>
            <a:ext cx="4478338" cy="568325"/>
            <a:chOff x="457200" y="6161393"/>
            <a:chExt cx="4478338" cy="568325"/>
          </a:xfrm>
        </p:grpSpPr>
        <p:graphicFrame>
          <p:nvGraphicFramePr>
            <p:cNvPr id="48132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24902260"/>
                </p:ext>
              </p:extLst>
            </p:nvPr>
          </p:nvGraphicFramePr>
          <p:xfrm>
            <a:off x="4106863" y="6161393"/>
            <a:ext cx="828675" cy="568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1055" name="Equation" r:id="rId8" imgW="571320" imgH="393480" progId="Equation.3">
                    <p:embed/>
                  </p:oleObj>
                </mc:Choice>
                <mc:Fallback>
                  <p:oleObj name="Equation" r:id="rId8" imgW="571320" imgH="39348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06863" y="6161393"/>
                          <a:ext cx="828675" cy="5683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ktangel 12"/>
            <p:cNvSpPr/>
            <p:nvPr/>
          </p:nvSpPr>
          <p:spPr>
            <a:xfrm>
              <a:off x="457200" y="6224893"/>
              <a:ext cx="353334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000" dirty="0" err="1" smtClean="0">
                  <a:latin typeface="Arial" pitchFamily="34" charset="0"/>
                  <a:cs typeface="Arial" pitchFamily="34" charset="0"/>
                </a:rPr>
                <a:t>Concentration</a:t>
              </a:r>
              <a:r>
                <a:rPr lang="sv-SE" sz="2000" dirty="0" smtClean="0">
                  <a:latin typeface="Arial" pitchFamily="34" charset="0"/>
                  <a:cs typeface="Arial" pitchFamily="34" charset="0"/>
                </a:rPr>
                <a:t> – Flow System</a:t>
              </a:r>
            </a:p>
          </p:txBody>
        </p:sp>
      </p:grp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10">
            <a:lum bright="-10000" contrast="20000"/>
          </a:blip>
          <a:srcRect/>
          <a:stretch>
            <a:fillRect/>
          </a:stretch>
        </p:blipFill>
        <p:spPr bwMode="auto">
          <a:xfrm>
            <a:off x="2311796" y="909638"/>
            <a:ext cx="4505326" cy="1455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6</a:t>
            </a:fld>
            <a:endParaRPr lang="sv-SE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914400" y="-113550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Flow System </a:t>
            </a:r>
            <a:r>
              <a:rPr lang="en-US" dirty="0" smtClean="0">
                <a:solidFill>
                  <a:srgbClr val="00B050"/>
                </a:solidFill>
                <a:cs typeface="Arial" pitchFamily="34" charset="0"/>
              </a:rPr>
              <a:t>Stoichiometric </a:t>
            </a:r>
            <a:r>
              <a:rPr lang="en-US" dirty="0" smtClean="0"/>
              <a:t>Table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 Chapter </a:t>
            </a:r>
            <a:r>
              <a:rPr lang="en-US" dirty="0" smtClean="0">
                <a:latin typeface="Arial"/>
                <a:cs typeface="Arial"/>
              </a:rPr>
              <a:t>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10"/>
          <p:cNvGrpSpPr/>
          <p:nvPr/>
        </p:nvGrpSpPr>
        <p:grpSpPr>
          <a:xfrm>
            <a:off x="930275" y="928688"/>
            <a:ext cx="5740400" cy="855662"/>
            <a:chOff x="537127" y="355866"/>
            <a:chExt cx="5740400" cy="855662"/>
          </a:xfrm>
        </p:grpSpPr>
        <p:graphicFrame>
          <p:nvGraphicFramePr>
            <p:cNvPr id="50181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22832240"/>
                </p:ext>
              </p:extLst>
            </p:nvPr>
          </p:nvGraphicFramePr>
          <p:xfrm>
            <a:off x="5036102" y="355866"/>
            <a:ext cx="1241425" cy="855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2087" name="Equation" r:id="rId3" imgW="571320" imgH="393480" progId="Equation.3">
                    <p:embed/>
                  </p:oleObj>
                </mc:Choice>
                <mc:Fallback>
                  <p:oleObj name="Equation" r:id="rId3" imgW="571320" imgH="39348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36102" y="355866"/>
                          <a:ext cx="1241425" cy="8556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Rektangel 9"/>
            <p:cNvSpPr/>
            <p:nvPr/>
          </p:nvSpPr>
          <p:spPr>
            <a:xfrm>
              <a:off x="537127" y="519113"/>
              <a:ext cx="4358886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Concentration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Flow System:</a:t>
              </a:r>
            </a:p>
          </p:txBody>
        </p:sp>
      </p:grpSp>
      <p:grpSp>
        <p:nvGrpSpPr>
          <p:cNvPr id="3" name="Grupp 20"/>
          <p:cNvGrpSpPr/>
          <p:nvPr/>
        </p:nvGrpSpPr>
        <p:grpSpPr>
          <a:xfrm>
            <a:off x="930275" y="1901825"/>
            <a:ext cx="5378450" cy="601663"/>
            <a:chOff x="537127" y="1176606"/>
            <a:chExt cx="5378450" cy="601663"/>
          </a:xfrm>
        </p:grpSpPr>
        <p:graphicFrame>
          <p:nvGraphicFramePr>
            <p:cNvPr id="50179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33005050"/>
                </p:ext>
              </p:extLst>
            </p:nvPr>
          </p:nvGraphicFramePr>
          <p:xfrm>
            <a:off x="4845602" y="1176606"/>
            <a:ext cx="1069975" cy="6016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2088" name="Equation" r:id="rId5" imgW="406080" imgH="228600" progId="Equation.3">
                    <p:embed/>
                  </p:oleObj>
                </mc:Choice>
                <mc:Fallback>
                  <p:oleObj name="Equation" r:id="rId5" imgW="406080" imgH="22860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45602" y="1176606"/>
                          <a:ext cx="1069975" cy="6016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Rektangel 11"/>
            <p:cNvSpPr/>
            <p:nvPr/>
          </p:nvSpPr>
          <p:spPr>
            <a:xfrm>
              <a:off x="537127" y="1216778"/>
              <a:ext cx="421140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Liquid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Phase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Flow System:</a:t>
              </a:r>
            </a:p>
          </p:txBody>
        </p:sp>
      </p:grpSp>
      <p:grpSp>
        <p:nvGrpSpPr>
          <p:cNvPr id="4" name="Grupp 21"/>
          <p:cNvGrpSpPr/>
          <p:nvPr/>
        </p:nvGrpSpPr>
        <p:grpSpPr>
          <a:xfrm>
            <a:off x="823913" y="3743325"/>
            <a:ext cx="7962534" cy="1865313"/>
            <a:chOff x="407504" y="1708750"/>
            <a:chExt cx="7962534" cy="1865313"/>
          </a:xfrm>
        </p:grpSpPr>
        <p:graphicFrame>
          <p:nvGraphicFramePr>
            <p:cNvPr id="50180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19912019"/>
                </p:ext>
              </p:extLst>
            </p:nvPr>
          </p:nvGraphicFramePr>
          <p:xfrm>
            <a:off x="407504" y="1708750"/>
            <a:ext cx="4832350" cy="938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2089" name="Equation" r:id="rId7" imgW="2145960" imgH="431640" progId="Equation.3">
                    <p:embed/>
                  </p:oleObj>
                </mc:Choice>
                <mc:Fallback>
                  <p:oleObj name="Equation" r:id="rId7" imgW="2145960" imgH="43164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7504" y="1708750"/>
                          <a:ext cx="4832350" cy="9382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183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5868206"/>
                </p:ext>
              </p:extLst>
            </p:nvPr>
          </p:nvGraphicFramePr>
          <p:xfrm>
            <a:off x="436079" y="2680300"/>
            <a:ext cx="5784850" cy="893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2090" name="Equation" r:id="rId9" imgW="2869920" imgH="444240" progId="Equation.3">
                    <p:embed/>
                  </p:oleObj>
                </mc:Choice>
                <mc:Fallback>
                  <p:oleObj name="Equation" r:id="rId9" imgW="2869920" imgH="44424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079" y="2680300"/>
                          <a:ext cx="5784850" cy="8937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Rektangel 13"/>
            <p:cNvSpPr/>
            <p:nvPr/>
          </p:nvSpPr>
          <p:spPr>
            <a:xfrm>
              <a:off x="5457061" y="1879602"/>
              <a:ext cx="291297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Flow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Liquid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Phase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" name="Rektangel 14"/>
          <p:cNvSpPr/>
          <p:nvPr/>
        </p:nvSpPr>
        <p:spPr>
          <a:xfrm>
            <a:off x="852488" y="5689949"/>
            <a:ext cx="72327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etc.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7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smtClean="0">
                <a:ln>
                  <a:noFill/>
                </a:ln>
                <a:solidFill>
                  <a:srgbClr val="0CA41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Stoichiometry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CA413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912813" y="2852738"/>
            <a:ext cx="77724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 Systems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863" y="340771"/>
            <a:ext cx="2009775" cy="2095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Liquid Systems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8</a:t>
            </a:fld>
            <a:endParaRPr lang="sv-SE"/>
          </a:p>
        </p:txBody>
      </p:sp>
      <p:grpSp>
        <p:nvGrpSpPr>
          <p:cNvPr id="17" name="Grupp 16"/>
          <p:cNvGrpSpPr/>
          <p:nvPr/>
        </p:nvGrpSpPr>
        <p:grpSpPr>
          <a:xfrm>
            <a:off x="448435" y="1781175"/>
            <a:ext cx="6347653" cy="515938"/>
            <a:chOff x="498648" y="3934135"/>
            <a:chExt cx="6347653" cy="515938"/>
          </a:xfrm>
        </p:grpSpPr>
        <p:graphicFrame>
          <p:nvGraphicFramePr>
            <p:cNvPr id="18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1397625"/>
                </p:ext>
              </p:extLst>
            </p:nvPr>
          </p:nvGraphicFramePr>
          <p:xfrm>
            <a:off x="4873038" y="3934135"/>
            <a:ext cx="1973263" cy="5159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624" name="Equation" r:id="rId4" imgW="774700" imgH="203200" progId="Equation.3">
                    <p:embed/>
                  </p:oleObj>
                </mc:Choice>
                <mc:Fallback>
                  <p:oleObj name="Equation" r:id="rId4" imgW="774700" imgH="20320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73038" y="3934135"/>
                          <a:ext cx="1973263" cy="5159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Rektangel 15"/>
            <p:cNvSpPr/>
            <p:nvPr/>
          </p:nvSpPr>
          <p:spPr>
            <a:xfrm>
              <a:off x="498648" y="3936039"/>
              <a:ext cx="406553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If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the rate of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reaction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were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upp 22"/>
          <p:cNvGrpSpPr/>
          <p:nvPr/>
        </p:nvGrpSpPr>
        <p:grpSpPr>
          <a:xfrm>
            <a:off x="430045" y="2662238"/>
            <a:ext cx="7845593" cy="1096962"/>
            <a:chOff x="560388" y="4758999"/>
            <a:chExt cx="7845593" cy="1096962"/>
          </a:xfrm>
        </p:grpSpPr>
        <p:graphicFrame>
          <p:nvGraphicFramePr>
            <p:cNvPr id="25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56588611"/>
                </p:ext>
              </p:extLst>
            </p:nvPr>
          </p:nvGraphicFramePr>
          <p:xfrm>
            <a:off x="4010193" y="4758999"/>
            <a:ext cx="4395788" cy="10969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625" name="Equation" r:id="rId6" imgW="1727200" imgH="431800" progId="Equation.3">
                    <p:embed/>
                  </p:oleObj>
                </mc:Choice>
                <mc:Fallback>
                  <p:oleObj name="Equation" r:id="rId6" imgW="1727200" imgH="43180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10193" y="4758999"/>
                          <a:ext cx="4395788" cy="10969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9" name="Rektangel 17"/>
            <p:cNvSpPr/>
            <p:nvPr/>
          </p:nvSpPr>
          <p:spPr>
            <a:xfrm>
              <a:off x="560388" y="5040159"/>
              <a:ext cx="313739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then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we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would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have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" name="Grupp 19"/>
          <p:cNvGrpSpPr/>
          <p:nvPr/>
        </p:nvGrpSpPr>
        <p:grpSpPr>
          <a:xfrm>
            <a:off x="436528" y="4087813"/>
            <a:ext cx="3849722" cy="519977"/>
            <a:chOff x="560388" y="5276244"/>
            <a:chExt cx="3849722" cy="519977"/>
          </a:xfrm>
        </p:grpSpPr>
        <p:graphicFrame>
          <p:nvGraphicFramePr>
            <p:cNvPr id="31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77361632"/>
                </p:ext>
              </p:extLst>
            </p:nvPr>
          </p:nvGraphicFramePr>
          <p:xfrm>
            <a:off x="2905160" y="5276244"/>
            <a:ext cx="1504950" cy="511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626" name="Equation" r:id="rId8" imgW="711200" imgH="241300" progId="Equation.3">
                    <p:embed/>
                  </p:oleObj>
                </mc:Choice>
                <mc:Fallback>
                  <p:oleObj name="Equation" r:id="rId8" imgW="711200" imgH="24130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05160" y="5276244"/>
                          <a:ext cx="1504950" cy="5111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" name="Rektangel 18"/>
            <p:cNvSpPr/>
            <p:nvPr/>
          </p:nvSpPr>
          <p:spPr>
            <a:xfrm>
              <a:off x="560388" y="5303778"/>
              <a:ext cx="222528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This gives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us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3" name="Grupp 23"/>
          <p:cNvGrpSpPr/>
          <p:nvPr/>
        </p:nvGrpSpPr>
        <p:grpSpPr>
          <a:xfrm>
            <a:off x="4743450" y="4246244"/>
            <a:ext cx="2876519" cy="2460944"/>
            <a:chOff x="865749" y="4284133"/>
            <a:chExt cx="2876519" cy="2460944"/>
          </a:xfrm>
        </p:grpSpPr>
        <p:grpSp>
          <p:nvGrpSpPr>
            <p:cNvPr id="34" name="Grupp 13"/>
            <p:cNvGrpSpPr/>
            <p:nvPr/>
          </p:nvGrpSpPr>
          <p:grpSpPr>
            <a:xfrm>
              <a:off x="1710268" y="4284133"/>
              <a:ext cx="2032000" cy="2015067"/>
              <a:chOff x="1710268" y="4284133"/>
              <a:chExt cx="2032000" cy="2015067"/>
            </a:xfrm>
          </p:grpSpPr>
          <p:cxnSp>
            <p:nvCxnSpPr>
              <p:cNvPr id="39" name="Rak 11"/>
              <p:cNvCxnSpPr/>
              <p:nvPr/>
            </p:nvCxnSpPr>
            <p:spPr>
              <a:xfrm rot="5400000">
                <a:off x="711201" y="5283200"/>
                <a:ext cx="2015067" cy="16933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Rak 12"/>
              <p:cNvCxnSpPr/>
              <p:nvPr/>
            </p:nvCxnSpPr>
            <p:spPr>
              <a:xfrm>
                <a:off x="1727201" y="6282267"/>
                <a:ext cx="2015067" cy="16933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Rak 19"/>
            <p:cNvCxnSpPr/>
            <p:nvPr/>
          </p:nvCxnSpPr>
          <p:spPr>
            <a:xfrm rot="5400000">
              <a:off x="2726268" y="5283200"/>
              <a:ext cx="2015067" cy="16933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6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73551710"/>
                </p:ext>
              </p:extLst>
            </p:nvPr>
          </p:nvGraphicFramePr>
          <p:xfrm>
            <a:off x="865749" y="4554327"/>
            <a:ext cx="703263" cy="10874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627" name="Equation" r:id="rId10" imgW="279400" imgH="431800" progId="Equation.3">
                    <p:embed/>
                  </p:oleObj>
                </mc:Choice>
                <mc:Fallback>
                  <p:oleObj name="Equation" r:id="rId10" imgW="279400" imgH="43180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5749" y="4554327"/>
                          <a:ext cx="703263" cy="10874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" name="Frihandsfigur 21"/>
            <p:cNvSpPr/>
            <p:nvPr/>
          </p:nvSpPr>
          <p:spPr>
            <a:xfrm>
              <a:off x="1710267" y="4588933"/>
              <a:ext cx="2032000" cy="990601"/>
            </a:xfrm>
            <a:custGeom>
              <a:avLst/>
              <a:gdLst>
                <a:gd name="connsiteX0" fmla="*/ 0 w 2032000"/>
                <a:gd name="connsiteY0" fmla="*/ 965200 h 990601"/>
                <a:gd name="connsiteX1" fmla="*/ 1303866 w 2032000"/>
                <a:gd name="connsiteY1" fmla="*/ 829734 h 990601"/>
                <a:gd name="connsiteX2" fmla="*/ 2032000 w 2032000"/>
                <a:gd name="connsiteY2" fmla="*/ 0 h 990601"/>
                <a:gd name="connsiteX3" fmla="*/ 2032000 w 2032000"/>
                <a:gd name="connsiteY3" fmla="*/ 0 h 990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32000" h="990601">
                  <a:moveTo>
                    <a:pt x="0" y="965200"/>
                  </a:moveTo>
                  <a:cubicBezTo>
                    <a:pt x="482599" y="977900"/>
                    <a:pt x="965199" y="990601"/>
                    <a:pt x="1303866" y="829734"/>
                  </a:cubicBezTo>
                  <a:cubicBezTo>
                    <a:pt x="1642533" y="668867"/>
                    <a:pt x="2032000" y="0"/>
                    <a:pt x="2032000" y="0"/>
                  </a:cubicBezTo>
                  <a:lnTo>
                    <a:pt x="2032000" y="0"/>
                  </a:lnTo>
                </a:path>
              </a:pathLst>
            </a:cu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38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12760999"/>
                </p:ext>
              </p:extLst>
            </p:nvPr>
          </p:nvGraphicFramePr>
          <p:xfrm>
            <a:off x="2481824" y="6362489"/>
            <a:ext cx="414338" cy="3825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628" name="Equation" r:id="rId12" imgW="165100" imgH="152400" progId="Equation.3">
                    <p:embed/>
                  </p:oleObj>
                </mc:Choice>
                <mc:Fallback>
                  <p:oleObj name="Equation" r:id="rId12" imgW="165100" imgH="15240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81824" y="6362489"/>
                          <a:ext cx="414338" cy="3825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3" name="TextBox 22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>
                <a:latin typeface="Arial"/>
                <a:cs typeface="Arial"/>
              </a:rPr>
              <a:t>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4550" y="447485"/>
            <a:ext cx="1695450" cy="2867025"/>
          </a:xfrm>
          <a:prstGeom prst="rect">
            <a:avLst/>
          </a:prstGeom>
        </p:spPr>
      </p:pic>
      <p:grpSp>
        <p:nvGrpSpPr>
          <p:cNvPr id="17" name="Grupp 16"/>
          <p:cNvGrpSpPr/>
          <p:nvPr/>
        </p:nvGrpSpPr>
        <p:grpSpPr>
          <a:xfrm>
            <a:off x="629399" y="5130800"/>
            <a:ext cx="5434100" cy="1396577"/>
            <a:chOff x="629399" y="5130800"/>
            <a:chExt cx="5434100" cy="1396577"/>
          </a:xfrm>
        </p:grpSpPr>
        <p:grpSp>
          <p:nvGrpSpPr>
            <p:cNvPr id="15" name="Grupp 14"/>
            <p:cNvGrpSpPr/>
            <p:nvPr/>
          </p:nvGrpSpPr>
          <p:grpSpPr>
            <a:xfrm>
              <a:off x="629399" y="5130800"/>
              <a:ext cx="5434100" cy="1396577"/>
              <a:chOff x="560300" y="4005149"/>
              <a:chExt cx="5434100" cy="1396577"/>
            </a:xfrm>
          </p:grpSpPr>
          <p:grpSp>
            <p:nvGrpSpPr>
              <p:cNvPr id="21" name="Grupp 20"/>
              <p:cNvGrpSpPr/>
              <p:nvPr/>
            </p:nvGrpSpPr>
            <p:grpSpPr>
              <a:xfrm>
                <a:off x="2873374" y="4052080"/>
                <a:ext cx="3121026" cy="1349646"/>
                <a:chOff x="2770274" y="2300936"/>
                <a:chExt cx="3121026" cy="1349646"/>
              </a:xfrm>
            </p:grpSpPr>
            <p:sp>
              <p:nvSpPr>
                <p:cNvPr id="11" name="Rektangel 10"/>
                <p:cNvSpPr/>
                <p:nvPr/>
              </p:nvSpPr>
              <p:spPr>
                <a:xfrm>
                  <a:off x="2770274" y="2300936"/>
                  <a:ext cx="3121026" cy="1349646"/>
                </a:xfrm>
                <a:prstGeom prst="rect">
                  <a:avLst/>
                </a:prstGeom>
                <a:noFill/>
                <a:ln>
                  <a:solidFill>
                    <a:srgbClr val="C6491E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 sz="26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0" name="Rektangel 19"/>
              <p:cNvSpPr/>
              <p:nvPr/>
            </p:nvSpPr>
            <p:spPr>
              <a:xfrm>
                <a:off x="560300" y="4005149"/>
                <a:ext cx="1775230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buNone/>
                </a:pPr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We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obtain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:</a:t>
                </a:r>
              </a:p>
            </p:txBody>
          </p:sp>
        </p:grpSp>
        <p:graphicFrame>
          <p:nvGraphicFramePr>
            <p:cNvPr id="159745" name="Object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47038889"/>
                </p:ext>
              </p:extLst>
            </p:nvPr>
          </p:nvGraphicFramePr>
          <p:xfrm>
            <a:off x="3230563" y="5338763"/>
            <a:ext cx="2471737" cy="1065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9774" name="Equation" r:id="rId4" imgW="1028520" imgH="444240" progId="Equation.3">
                    <p:embed/>
                  </p:oleObj>
                </mc:Choice>
                <mc:Fallback>
                  <p:oleObj name="Equation" r:id="rId4" imgW="1028520" imgH="444240" progId="Equation.3">
                    <p:embed/>
                    <p:pic>
                      <p:nvPicPr>
                        <p:cNvPr id="0" name="Picture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30563" y="5338763"/>
                          <a:ext cx="2471737" cy="10652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Grupp 15"/>
          <p:cNvGrpSpPr/>
          <p:nvPr/>
        </p:nvGrpSpPr>
        <p:grpSpPr>
          <a:xfrm>
            <a:off x="622300" y="1576473"/>
            <a:ext cx="8991600" cy="3490827"/>
            <a:chOff x="622300" y="1576473"/>
            <a:chExt cx="8991600" cy="3490827"/>
          </a:xfrm>
        </p:grpSpPr>
        <p:grpSp>
          <p:nvGrpSpPr>
            <p:cNvPr id="29" name="Grupp 28"/>
            <p:cNvGrpSpPr/>
            <p:nvPr/>
          </p:nvGrpSpPr>
          <p:grpSpPr>
            <a:xfrm>
              <a:off x="622300" y="1576473"/>
              <a:ext cx="8991600" cy="1944200"/>
              <a:chOff x="537770" y="1553174"/>
              <a:chExt cx="8149030" cy="1944200"/>
            </a:xfrm>
          </p:grpSpPr>
          <p:sp>
            <p:nvSpPr>
              <p:cNvPr id="18" name="Rektangel 17"/>
              <p:cNvSpPr/>
              <p:nvPr/>
            </p:nvSpPr>
            <p:spPr>
              <a:xfrm>
                <a:off x="537770" y="1553174"/>
                <a:ext cx="5463492" cy="892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Combining the compressibility factor equation of state with Z = Z</a:t>
                </a:r>
                <a:r>
                  <a:rPr lang="sv-SE" sz="2600" baseline="-25000" dirty="0" smtClean="0">
                    <a:latin typeface="Arial" pitchFamily="34" charset="0"/>
                    <a:cs typeface="Arial" pitchFamily="34" charset="0"/>
                  </a:rPr>
                  <a:t>0</a:t>
                </a:r>
                <a:endParaRPr lang="sv-SE" sz="2600" dirty="0" smtClean="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3" name="Grupp 12"/>
              <p:cNvGrpSpPr/>
              <p:nvPr/>
            </p:nvGrpSpPr>
            <p:grpSpPr>
              <a:xfrm>
                <a:off x="1258880" y="2606289"/>
                <a:ext cx="7427920" cy="891085"/>
                <a:chOff x="1350265" y="1912938"/>
                <a:chExt cx="5888735" cy="706438"/>
              </a:xfrm>
            </p:grpSpPr>
          </p:grpSp>
        </p:grpSp>
        <p:graphicFrame>
          <p:nvGraphicFramePr>
            <p:cNvPr id="159746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23753776"/>
                </p:ext>
              </p:extLst>
            </p:nvPr>
          </p:nvGraphicFramePr>
          <p:xfrm>
            <a:off x="3230563" y="2505075"/>
            <a:ext cx="1658937" cy="2562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9775" name="Equation" r:id="rId6" imgW="863280" imgH="1295280" progId="Equation.3">
                    <p:embed/>
                  </p:oleObj>
                </mc:Choice>
                <mc:Fallback>
                  <p:oleObj name="Equation" r:id="rId6" imgW="863280" imgH="129528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30563" y="2505075"/>
                          <a:ext cx="1658937" cy="2562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Rektangel 11"/>
            <p:cNvSpPr/>
            <p:nvPr/>
          </p:nvSpPr>
          <p:spPr>
            <a:xfrm>
              <a:off x="622300" y="2568575"/>
              <a:ext cx="84582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en-US" sz="2800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Stoichiometry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</a:p>
          </p:txBody>
        </p:sp>
      </p:grp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9</a:t>
            </a:fld>
            <a:endParaRPr lang="sv-SE"/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0B050"/>
                </a:solidFill>
              </a:rPr>
              <a:t>Stoichiometry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br>
              <a:rPr lang="en-US" b="1" dirty="0" smtClean="0">
                <a:solidFill>
                  <a:srgbClr val="00B050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for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Gas Phase </a:t>
            </a:r>
            <a:r>
              <a:rPr lang="en-US" b="1" dirty="0" smtClean="0">
                <a:solidFill>
                  <a:schemeClr val="tx1"/>
                </a:solidFill>
              </a:rPr>
              <a:t>Flow Systems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2701</TotalTime>
  <Words>485</Words>
  <Application>Microsoft Office PowerPoint</Application>
  <PresentationFormat>On-screen Show (4:3)</PresentationFormat>
  <Paragraphs>200</Paragraphs>
  <Slides>24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Angsana New</vt:lpstr>
      <vt:lpstr>Arial</vt:lpstr>
      <vt:lpstr>Calibri</vt:lpstr>
      <vt:lpstr>Franklin Gothic Book</vt:lpstr>
      <vt:lpstr>Perpetua</vt:lpstr>
      <vt:lpstr>Wingdings</vt:lpstr>
      <vt:lpstr>Wingdings 2</vt:lpstr>
      <vt:lpstr>Lecture_1_draft_yellow</vt:lpstr>
      <vt:lpstr>Equation</vt:lpstr>
      <vt:lpstr>Microsoft Equation 3.0</vt:lpstr>
      <vt:lpstr>Lecture 5</vt:lpstr>
      <vt:lpstr>Lecture 5</vt:lpstr>
      <vt:lpstr>Reactor Mole Balances Summary</vt:lpstr>
      <vt:lpstr>Algorithm</vt:lpstr>
      <vt:lpstr>Reaction Engineering</vt:lpstr>
      <vt:lpstr>Flow System Stoichiometric Table</vt:lpstr>
      <vt:lpstr>PowerPoint Presentation</vt:lpstr>
      <vt:lpstr>Liquid Systems</vt:lpstr>
      <vt:lpstr>Stoichiometry  for Gas Phase Flow Systems</vt:lpstr>
      <vt:lpstr>Stoichiometry  for Gas Phase Flow Systems</vt:lpstr>
      <vt:lpstr>Stoichiometry  for Gas Phase Flow Systems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Lecture 5</vt:lpstr>
    </vt:vector>
  </TitlesOfParts>
  <Company>KTH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5</dc:title>
  <dc:creator>Arthur Shih</dc:creator>
  <cp:lastModifiedBy>alkuehne</cp:lastModifiedBy>
  <cp:revision>108</cp:revision>
  <dcterms:created xsi:type="dcterms:W3CDTF">2010-08-03T19:29:14Z</dcterms:created>
  <dcterms:modified xsi:type="dcterms:W3CDTF">2016-08-21T15:45:26Z</dcterms:modified>
</cp:coreProperties>
</file>