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278" r:id="rId4"/>
    <p:sldId id="287" r:id="rId5"/>
    <p:sldId id="297" r:id="rId6"/>
    <p:sldId id="289" r:id="rId7"/>
    <p:sldId id="290" r:id="rId8"/>
    <p:sldId id="291" r:id="rId9"/>
    <p:sldId id="292" r:id="rId10"/>
    <p:sldId id="295" r:id="rId11"/>
    <p:sldId id="294" r:id="rId12"/>
    <p:sldId id="288" r:id="rId13"/>
    <p:sldId id="266" r:id="rId14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4854" y="-2088"/>
      </p:cViewPr>
      <p:guideLst>
        <p:guide orient="horz" pos="523"/>
        <p:guide pos="5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677C8-993A-41C3-9A68-9A49C5ED8C3E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83250" cy="460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24C1B-BC28-480E-B288-9C0695D0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6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92D4-F306-4661-A002-DE26DA8DFB62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0DB2-33A4-4751-8C39-8C6F22BDD8C7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7A3E-5289-4494-8AB2-AD73B1279E39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0DAE2-BBA4-4018-AB4D-E1AD9C497536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9DDB-E673-4DE2-862D-F6D3CC33FD37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993E-FC1A-4B65-8CD9-6941CE965520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50AAD-192C-4CB4-83EF-5414688DC644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F5CB-DEEA-4135-9166-97FA2C20AB23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DFB2-3F12-4D84-ACC6-2CBA31859A9D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7C20-CF7D-4D19-8F0B-384DBFB63031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6531-1FAE-4C88-85C0-24A3A203E980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EB9B-923D-416A-9EDF-2D8F0AE210BF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4FA14D-FB81-4632-9090-631AE20059DD}" type="datetime1">
              <a:rPr lang="sv-SE" smtClean="0"/>
              <a:pPr/>
              <a:t>2013-01-28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3.emf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7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4133"/>
              </p:ext>
            </p:extLst>
          </p:nvPr>
        </p:nvGraphicFramePr>
        <p:xfrm>
          <a:off x="474663" y="809853"/>
          <a:ext cx="8428038" cy="574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4" name="Equation" r:id="rId3" imgW="4267080" imgH="3276360" progId="Equation.DSMT4">
                  <p:embed/>
                </p:oleObj>
              </mc:Choice>
              <mc:Fallback>
                <p:oleObj name="Equation" r:id="rId3" imgW="4267080" imgH="327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809853"/>
                        <a:ext cx="8428038" cy="57419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9995-603E-F641-9ACB-D7A24D735CB3}" type="slidenum">
              <a:rPr lang="en-US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4201891"/>
            <a:ext cx="8059737" cy="587823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Substitute for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A1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and cancel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C</a:t>
            </a:r>
            <a:r>
              <a:rPr lang="en-US" sz="24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k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8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6F71-E4F4-FE46-BB84-C155924376F0}" type="slidenum">
              <a:rPr lang="en-US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0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812325"/>
              </p:ext>
            </p:extLst>
          </p:nvPr>
        </p:nvGraphicFramePr>
        <p:xfrm>
          <a:off x="2257425" y="2170227"/>
          <a:ext cx="51054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6" name="Equation" r:id="rId3" imgW="2590560" imgH="457200" progId="Equation.DSMT4">
                  <p:embed/>
                </p:oleObj>
              </mc:Choice>
              <mc:Fallback>
                <p:oleObj name="Equation" r:id="rId3" imgW="25905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70227"/>
                        <a:ext cx="5105400" cy="904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72878" y="1658258"/>
            <a:ext cx="77724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576263" indent="-5762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One equation and one unknown</a:t>
            </a:r>
          </a:p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Solving for </a:t>
            </a: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60342"/>
              </p:ext>
            </p:extLst>
          </p:nvPr>
        </p:nvGraphicFramePr>
        <p:xfrm>
          <a:off x="474663" y="3971925"/>
          <a:ext cx="80851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" name="Equation" r:id="rId5" imgW="4101840" imgH="457200" progId="Equation.DSMT4">
                  <p:embed/>
                </p:oleObj>
              </mc:Choice>
              <mc:Fallback>
                <p:oleObj name="Equation" r:id="rId5" imgW="4101840" imgH="457200" progId="Equation.DSMT4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971925"/>
                        <a:ext cx="808513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52336"/>
              </p:ext>
            </p:extLst>
          </p:nvPr>
        </p:nvGraphicFramePr>
        <p:xfrm>
          <a:off x="1339400" y="5111070"/>
          <a:ext cx="3554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" name="Equation" r:id="rId7" imgW="1803240" imgH="253800" progId="Equation.DSMT4">
                  <p:embed/>
                </p:oleObj>
              </mc:Choice>
              <mc:Fallback>
                <p:oleObj name="Equation" r:id="rId7" imgW="180324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400" y="5111070"/>
                        <a:ext cx="35544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1735"/>
              </p:ext>
            </p:extLst>
          </p:nvPr>
        </p:nvGraphicFramePr>
        <p:xfrm>
          <a:off x="982663" y="5917860"/>
          <a:ext cx="2362096" cy="58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9" name="Equation" r:id="rId9" imgW="927000" imgH="228600" progId="Equation.DSMT4">
                  <p:embed/>
                </p:oleObj>
              </mc:Choice>
              <mc:Fallback>
                <p:oleObj name="Equation" r:id="rId9" imgW="927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917860"/>
                        <a:ext cx="2362096" cy="5848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7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Mole Balance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0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0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Heat Effects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z="11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 sz="11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End of Lecture 7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7 </a:t>
            </a:r>
            <a:r>
              <a:rPr lang="sv-SE" b="1" dirty="0"/>
              <a:t>– Tuesday 1/29/2013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California Professional Engineers Exam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In the past, the e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xam has not been curved, 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		75% or better to pass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       Problem 4-12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4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3504" y="383950"/>
            <a:ext cx="7772400" cy="1143000"/>
          </a:xfrm>
        </p:spPr>
        <p:txBody>
          <a:bodyPr>
            <a:normAutofit/>
          </a:bodyPr>
          <a:lstStyle/>
          <a:p>
            <a:r>
              <a:rPr lang="sv-SE" sz="3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General Guidelines for the California Professional Engineering  Exam</a:t>
            </a:r>
            <a:endParaRPr lang="sv-SE" sz="3200" b="1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" name="Platshållare för innehåll 18"/>
          <p:cNvSpPr>
            <a:spLocks noGrp="1"/>
          </p:cNvSpPr>
          <p:nvPr>
            <p:ph sz="quarter" idx="1"/>
          </p:nvPr>
        </p:nvSpPr>
        <p:spPr>
          <a:xfrm>
            <a:off x="828133" y="1653268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hints: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1. Group unknown parameters/values on the same side of the equation</a:t>
            </a:r>
          </a:p>
          <a:p>
            <a:pPr marL="290513" indent="-290513" algn="ctr">
              <a:buNone/>
              <a:tabLst>
                <a:tab pos="2568575" algn="l"/>
              </a:tabLst>
            </a:pPr>
            <a:r>
              <a:rPr lang="sv-SE" u="sng" dirty="0" smtClean="0">
                <a:latin typeface="Arial" pitchFamily="34" charset="0"/>
                <a:cs typeface="Arial" pitchFamily="34" charset="0"/>
              </a:rPr>
              <a:t>example: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[unknowns] = [knowns]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2. Look for a Case 1 and a Case 2 (usually two data points) to make intermediate calculations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3. Take ratios of Case 1 and Case 2 to cancel as many unknowns as possible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4. Carry all symbols to the end of the manipulation before evaluating, UNLESS THEY ARE ZERO</a:t>
            </a:r>
          </a:p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1078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61DF-04A0-144F-B729-7D29C6256E51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2" name="Content Placeholder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896949"/>
              </p:ext>
            </p:extLst>
          </p:nvPr>
        </p:nvGraphicFramePr>
        <p:xfrm>
          <a:off x="4419600" y="1534201"/>
          <a:ext cx="15017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1" name="Equation" r:id="rId3" imgW="583920" imgH="228600" progId="Equation.3">
                  <p:embed/>
                </p:oleObj>
              </mc:Choice>
              <mc:Fallback>
                <p:oleObj name="Equation" r:id="rId3" imgW="58392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34201"/>
                        <a:ext cx="1501775" cy="587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3676"/>
              </p:ext>
            </p:extLst>
          </p:nvPr>
        </p:nvGraphicFramePr>
        <p:xfrm>
          <a:off x="2455863" y="4281710"/>
          <a:ext cx="3921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2" name="Equation" r:id="rId5" imgW="2212560" imgH="356400" progId="Equation.3">
                  <p:embed/>
                </p:oleObj>
              </mc:Choice>
              <mc:Fallback>
                <p:oleObj name="Equation" r:id="rId5" imgW="2212560" imgH="35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4281710"/>
                        <a:ext cx="3921125" cy="650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229286" y="5348510"/>
            <a:ext cx="86534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 dirty="0" err="1">
                <a:latin typeface="Arial" pitchFamily="34" charset="0"/>
                <a:cs typeface="Arial" pitchFamily="34" charset="0"/>
              </a:rPr>
              <a:t>Knowns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Intermediate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Conversion, X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K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and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=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600" b="1" dirty="0">
                <a:latin typeface="Arial" pitchFamily="34" charset="0"/>
                <a:cs typeface="Arial" pitchFamily="34" charset="0"/>
              </a:rPr>
              <a:t>Unknowns: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C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76024" y="528636"/>
            <a:ext cx="8212137" cy="860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P5-17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  California Professional Exam Problem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2148110"/>
            <a:ext cx="8885237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53001" y="1400533"/>
            <a:ext cx="15352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    B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51202" y="1693855"/>
            <a:ext cx="40640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3243956" y="1831741"/>
            <a:ext cx="413646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0452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  <a:ln>
            <a:noFill/>
          </a:ln>
          <a:effectLst/>
        </p:spPr>
        <p:txBody>
          <a:bodyPr bIns="91440" anchor="b" anchorCtr="0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P.</a:t>
            </a:r>
            <a:r>
              <a:rPr kumimoji="0" lang="sv-SE" sz="40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E. Example</a:t>
            </a:r>
            <a:endParaRPr kumimoji="0" lang="sv-SE" sz="2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0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8B91-3E4D-8F40-8013-228E8B040647}" type="slidenum">
              <a:rPr lang="en-US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258320" y="765632"/>
            <a:ext cx="7772400" cy="4572000"/>
          </a:xfrm>
        </p:spPr>
        <p:txBody>
          <a:bodyPr/>
          <a:lstStyle/>
          <a:p>
            <a:pPr marL="576263" indent="-576263" eaLnBrk="1" hangingPunct="1">
              <a:buFont typeface="Wingdings 2" charset="0"/>
              <a:buNone/>
            </a:pPr>
            <a:endParaRPr lang="en-US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1) Mole </a:t>
            </a:r>
            <a:r>
              <a:rPr lang="en-US" sz="2800" b="1" dirty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Balances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2) Rate </a:t>
            </a: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lvl="1" indent="-576263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3) Stoichiometry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263" indent="-576263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Liquid</a:t>
            </a:r>
            <a:r>
              <a:rPr lang="en-US" dirty="0" smtClean="0">
                <a:latin typeface="Arial" pitchFamily="34" charset="0"/>
                <a:ea typeface="ＭＳ Ｐゴシック" charset="0"/>
                <a:cs typeface="Arial" pitchFamily="34" charset="0"/>
              </a:rPr>
              <a:t>,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=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</a:t>
            </a: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	 </a:t>
            </a: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295139"/>
              </p:ext>
            </p:extLst>
          </p:nvPr>
        </p:nvGraphicFramePr>
        <p:xfrm>
          <a:off x="3583668" y="1277290"/>
          <a:ext cx="5436764" cy="5210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2145960" imgH="2057400" progId="Equation.3">
                  <p:embed/>
                </p:oleObj>
              </mc:Choice>
              <mc:Fallback>
                <p:oleObj name="Equation" r:id="rId3" imgW="2145960" imgH="2057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668" y="1277290"/>
                        <a:ext cx="5436764" cy="5210594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374162"/>
              </p:ext>
            </p:extLst>
          </p:nvPr>
        </p:nvGraphicFramePr>
        <p:xfrm>
          <a:off x="1379538" y="1476824"/>
          <a:ext cx="7488237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Equation" r:id="rId3" imgW="3924000" imgH="2171520" progId="Equation.3">
                  <p:embed/>
                </p:oleObj>
              </mc:Choice>
              <mc:Fallback>
                <p:oleObj name="Equation" r:id="rId3" imgW="3924000" imgH="2171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476824"/>
                        <a:ext cx="7488237" cy="41592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2B8-5609-7C40-9467-B64B713EE38E}" type="slidenum">
              <a:rPr lang="en-US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1016000"/>
            <a:ext cx="7789862" cy="5181600"/>
          </a:xfrm>
        </p:spPr>
        <p:txBody>
          <a:bodyPr>
            <a:normAutofit/>
          </a:bodyPr>
          <a:lstStyle/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4) Combine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5) Evaluate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059153"/>
              </p:ext>
            </p:extLst>
          </p:nvPr>
        </p:nvGraphicFramePr>
        <p:xfrm>
          <a:off x="188908" y="500740"/>
          <a:ext cx="8731251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Equation" r:id="rId3" imgW="4660560" imgH="3124080" progId="Equation.3">
                  <p:embed/>
                </p:oleObj>
              </mc:Choice>
              <mc:Fallback>
                <p:oleObj name="Equation" r:id="rId3" imgW="4660560" imgH="3124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08" y="500740"/>
                        <a:ext cx="8731251" cy="5848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5359-9EA1-DF41-8E42-FFD1D0BA559E}" type="slidenum">
              <a:rPr lang="en-US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525463" y="2471738"/>
            <a:ext cx="8161337" cy="3548062"/>
          </a:xfrm>
        </p:spPr>
        <p:txBody>
          <a:bodyPr/>
          <a:lstStyle/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Cancel unknowns F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, k and C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endParaRPr lang="en-US" sz="28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Substitute X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1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0.55 and K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C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5.8</a:t>
            </a:r>
            <a:endParaRPr lang="en-US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8404" y="5808663"/>
            <a:ext cx="1693863" cy="62706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5F49-CC96-D249-8BA5-86B296ADAB9A}" type="slidenum">
              <a:rPr lang="en-US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922338"/>
            <a:ext cx="7772400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>
                <a:latin typeface="Arial" pitchFamily="34" charset="0"/>
                <a:ea typeface="ＭＳ Ｐゴシック" charset="0"/>
                <a:cs typeface="Arial" pitchFamily="34" charset="0"/>
              </a:rPr>
              <a:t>Part 2</a:t>
            </a:r>
          </a:p>
        </p:txBody>
      </p:sp>
      <p:pic>
        <p:nvPicPr>
          <p:cNvPr id="1946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6" y="862476"/>
            <a:ext cx="8551863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72024"/>
              </p:ext>
            </p:extLst>
          </p:nvPr>
        </p:nvGraphicFramePr>
        <p:xfrm>
          <a:off x="2827338" y="5321300"/>
          <a:ext cx="32353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7" name="Equation" r:id="rId4" imgW="1764360" imgH="164520" progId="Equation.3">
                  <p:embed/>
                </p:oleObj>
              </mc:Choice>
              <mc:Fallback>
                <p:oleObj name="Equation" r:id="rId4" imgW="1764360" imgH="1645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321300"/>
                        <a:ext cx="3235325" cy="323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413575"/>
              </p:ext>
            </p:extLst>
          </p:nvPr>
        </p:nvGraphicFramePr>
        <p:xfrm>
          <a:off x="5130800" y="4148138"/>
          <a:ext cx="28671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8" name="Equation" r:id="rId6" imgW="1104840" imgH="215640" progId="Equation.3">
                  <p:embed/>
                </p:oleObj>
              </mc:Choice>
              <mc:Fallback>
                <p:oleObj name="Equation" r:id="rId6" imgW="110484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148138"/>
                        <a:ext cx="2867138" cy="5683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89636"/>
              </p:ext>
            </p:extLst>
          </p:nvPr>
        </p:nvGraphicFramePr>
        <p:xfrm>
          <a:off x="1224300" y="3860801"/>
          <a:ext cx="3299847" cy="118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9" name="Equation" r:id="rId8" imgW="1218960" imgH="431640" progId="Equation.3">
                  <p:embed/>
                </p:oleObj>
              </mc:Choice>
              <mc:Fallback>
                <p:oleObj name="Equation" r:id="rId8" imgW="12189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300" y="3860801"/>
                        <a:ext cx="3299847" cy="118872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1396</TotalTime>
  <Words>287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Lecture_1_draft_yellow</vt:lpstr>
      <vt:lpstr>Equation</vt:lpstr>
      <vt:lpstr>MathType 6.0 Equation</vt:lpstr>
      <vt:lpstr>Lecture 7</vt:lpstr>
      <vt:lpstr>Lecture 7 – Tuesday 1/29/2013</vt:lpstr>
      <vt:lpstr>PowerPoint Presentation</vt:lpstr>
      <vt:lpstr>General Guidelines for the California Professional Engineering  Exam</vt:lpstr>
      <vt:lpstr>P5-17B  California Professional Exam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</dc:title>
  <dc:creator>Arthur Shih</dc:creator>
  <cp:lastModifiedBy>Shih, Arthur</cp:lastModifiedBy>
  <cp:revision>48</cp:revision>
  <dcterms:created xsi:type="dcterms:W3CDTF">2010-08-03T19:36:09Z</dcterms:created>
  <dcterms:modified xsi:type="dcterms:W3CDTF">2013-01-29T01:28:07Z</dcterms:modified>
</cp:coreProperties>
</file>