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1" r:id="rId3"/>
    <p:sldId id="302" r:id="rId4"/>
    <p:sldId id="288" r:id="rId5"/>
    <p:sldId id="268" r:id="rId6"/>
    <p:sldId id="314" r:id="rId7"/>
    <p:sldId id="303" r:id="rId8"/>
    <p:sldId id="304" r:id="rId9"/>
    <p:sldId id="305" r:id="rId10"/>
    <p:sldId id="307" r:id="rId11"/>
    <p:sldId id="308" r:id="rId12"/>
    <p:sldId id="309" r:id="rId13"/>
    <p:sldId id="310" r:id="rId14"/>
    <p:sldId id="311" r:id="rId15"/>
    <p:sldId id="313" r:id="rId16"/>
    <p:sldId id="270" r:id="rId17"/>
    <p:sldId id="272" r:id="rId18"/>
    <p:sldId id="273" r:id="rId19"/>
    <p:sldId id="299" r:id="rId20"/>
    <p:sldId id="266" r:id="rId21"/>
  </p:sldIdLst>
  <p:sldSz cx="9144000" cy="6858000" type="screen4x3"/>
  <p:notesSz cx="6858000" cy="9296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915" autoAdjust="0"/>
  </p:normalViewPr>
  <p:slideViewPr>
    <p:cSldViewPr snapToGrid="0" snapToObjects="1">
      <p:cViewPr varScale="1">
        <p:scale>
          <a:sx n="104" d="100"/>
          <a:sy n="104" d="100"/>
        </p:scale>
        <p:origin x="-1424" y="-104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616" y="-8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wmf"/><Relationship Id="rId6" Type="http://schemas.openxmlformats.org/officeDocument/2006/relationships/image" Target="../media/image7.wmf"/><Relationship Id="rId7" Type="http://schemas.openxmlformats.org/officeDocument/2006/relationships/image" Target="../media/image8.wmf"/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4" Type="http://schemas.openxmlformats.org/officeDocument/2006/relationships/image" Target="../media/image46.wmf"/><Relationship Id="rId5" Type="http://schemas.openxmlformats.org/officeDocument/2006/relationships/image" Target="../media/image47.wmf"/><Relationship Id="rId1" Type="http://schemas.openxmlformats.org/officeDocument/2006/relationships/image" Target="../media/image43.wmf"/><Relationship Id="rId2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4" Type="http://schemas.openxmlformats.org/officeDocument/2006/relationships/image" Target="../media/image51.wmf"/><Relationship Id="rId5" Type="http://schemas.openxmlformats.org/officeDocument/2006/relationships/image" Target="../media/image52.wmf"/><Relationship Id="rId1" Type="http://schemas.openxmlformats.org/officeDocument/2006/relationships/image" Target="../media/image48.wmf"/><Relationship Id="rId2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Relationship Id="rId3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4" Type="http://schemas.openxmlformats.org/officeDocument/2006/relationships/image" Target="../media/image22.wmf"/><Relationship Id="rId5" Type="http://schemas.openxmlformats.org/officeDocument/2006/relationships/image" Target="../media/image23.wmf"/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4" Type="http://schemas.openxmlformats.org/officeDocument/2006/relationships/image" Target="../media/image27.wmf"/><Relationship Id="rId1" Type="http://schemas.openxmlformats.org/officeDocument/2006/relationships/image" Target="../media/image24.wmf"/><Relationship Id="rId2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4" Type="http://schemas.openxmlformats.org/officeDocument/2006/relationships/image" Target="../media/image31.wmf"/><Relationship Id="rId5" Type="http://schemas.openxmlformats.org/officeDocument/2006/relationships/image" Target="../media/image32.wmf"/><Relationship Id="rId6" Type="http://schemas.openxmlformats.org/officeDocument/2006/relationships/image" Target="../media/image33.wmf"/><Relationship Id="rId7" Type="http://schemas.openxmlformats.org/officeDocument/2006/relationships/image" Target="../media/image34.wmf"/><Relationship Id="rId8" Type="http://schemas.openxmlformats.org/officeDocument/2006/relationships/image" Target="../media/image35.wmf"/><Relationship Id="rId1" Type="http://schemas.openxmlformats.org/officeDocument/2006/relationships/image" Target="../media/image28.wmf"/><Relationship Id="rId2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4" Type="http://schemas.openxmlformats.org/officeDocument/2006/relationships/image" Target="../media/image39.wmf"/><Relationship Id="rId1" Type="http://schemas.openxmlformats.org/officeDocument/2006/relationships/image" Target="../media/image36.wmf"/><Relationship Id="rId2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Relationship Id="rId2" Type="http://schemas.openxmlformats.org/officeDocument/2006/relationships/image" Target="../media/image41.wmf"/><Relationship Id="rId3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59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r">
              <a:defRPr sz="1100"/>
            </a:lvl1pPr>
          </a:lstStyle>
          <a:p>
            <a:fld id="{C158EB6E-79E8-464F-8509-5EA384E7B6D9}" type="datetimeFigureOut">
              <a:rPr lang="en-US" smtClean="0"/>
              <a:pPr/>
              <a:t>12/13/14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59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r">
              <a:defRPr sz="1100"/>
            </a:lvl1pPr>
          </a:lstStyle>
          <a:p>
            <a:fld id="{12E89589-EF9C-42B9-9816-B399C7A365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34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r">
              <a:defRPr sz="1200"/>
            </a:lvl1pPr>
          </a:lstStyle>
          <a:p>
            <a:fld id="{90294C7B-91D1-A945-B83A-15E9607465ED}" type="datetimeFigureOut">
              <a:rPr lang="sv-SE" smtClean="0"/>
              <a:pPr/>
              <a:t>12/13/14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8" tIns="45040" rIns="90078" bIns="4504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0078" tIns="45040" rIns="90078" bIns="4504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r">
              <a:defRPr sz="1200"/>
            </a:lvl1pPr>
          </a:lstStyle>
          <a:p>
            <a:fld id="{94BF40C7-DB2D-B440-A3ED-8B2D59D0F02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7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5E4B7C-5BD5-AE4D-9F89-6C8EF573033F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9E88-54B6-4A62-B9DA-3DF9CC25A1B1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0" tIns="0" rIns="0" bIns="0">
            <a:no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793E-5119-43A6-9B5B-7C1997A43A27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C2F7-CBA9-400F-813A-BCA69D29B1BC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96121-F75E-4DB9-B877-F010C6BA9175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B26E-D056-472C-B267-CA9FC8EE0D83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58A3-B6A5-45BF-AE9D-5CBBC268C19F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25D3-20AE-49E5-B2DC-7E63C5D5DEAB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5F4C-1DC5-4910-908D-8AD4B979941A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8DD3-85D3-4033-B45C-5D29DEB7897D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635D-9634-4CCF-8115-C6F0227B7285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1A85-BD67-415C-B0FC-C32BF92EC0BC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AF66-C920-4F39-9F41-447FD2070D40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dirty="0" smtClean="0"/>
              <a:t>Klicka </a:t>
            </a:r>
            <a:r>
              <a:rPr kumimoji="0" lang="sv-SE" dirty="0" err="1" smtClean="0"/>
              <a:t>yå</a:t>
            </a:r>
            <a:r>
              <a:rPr kumimoji="0" lang="sv-SE" dirty="0" smtClean="0"/>
              <a:t> </a:t>
            </a:r>
            <a:r>
              <a:rPr kumimoji="0" lang="sv-SE" dirty="0" smtClean="0"/>
              <a:t>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A0135E-FE7A-4917-8ECB-7ABDB1846C02}" type="datetime1">
              <a:rPr lang="sv-SE" smtClean="0"/>
              <a:pPr/>
              <a:t>12/13/14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7.w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7.bin"/><Relationship Id="rId12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20.w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21.w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25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6.wmf"/><Relationship Id="rId9" Type="http://schemas.openxmlformats.org/officeDocument/2006/relationships/oleObject" Target="../embeddings/oleObject21.bin"/><Relationship Id="rId10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13" Type="http://schemas.openxmlformats.org/officeDocument/2006/relationships/oleObject" Target="../embeddings/oleObject27.bin"/><Relationship Id="rId14" Type="http://schemas.openxmlformats.org/officeDocument/2006/relationships/image" Target="../media/image33.wmf"/><Relationship Id="rId15" Type="http://schemas.openxmlformats.org/officeDocument/2006/relationships/oleObject" Target="../embeddings/oleObject28.bin"/><Relationship Id="rId16" Type="http://schemas.openxmlformats.org/officeDocument/2006/relationships/image" Target="../media/image34.wmf"/><Relationship Id="rId17" Type="http://schemas.openxmlformats.org/officeDocument/2006/relationships/oleObject" Target="../embeddings/oleObject29.bin"/><Relationship Id="rId18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2.bin"/><Relationship Id="rId4" Type="http://schemas.openxmlformats.org/officeDocument/2006/relationships/image" Target="../media/image28.w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9.w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30.wmf"/><Relationship Id="rId9" Type="http://schemas.openxmlformats.org/officeDocument/2006/relationships/oleObject" Target="../embeddings/oleObject25.bin"/><Relationship Id="rId10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4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4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6" Type="http://schemas.openxmlformats.org/officeDocument/2006/relationships/image" Target="../media/image37.wmf"/><Relationship Id="rId7" Type="http://schemas.openxmlformats.org/officeDocument/2006/relationships/oleObject" Target="../embeddings/oleObject33.bin"/><Relationship Id="rId8" Type="http://schemas.openxmlformats.org/officeDocument/2006/relationships/image" Target="../media/image38.wmf"/><Relationship Id="rId9" Type="http://schemas.openxmlformats.org/officeDocument/2006/relationships/oleObject" Target="../embeddings/oleObject34.bin"/><Relationship Id="rId10" Type="http://schemas.openxmlformats.org/officeDocument/2006/relationships/image" Target="../media/image39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4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6" Type="http://schemas.openxmlformats.org/officeDocument/2006/relationships/image" Target="../media/image41.wmf"/><Relationship Id="rId7" Type="http://schemas.openxmlformats.org/officeDocument/2006/relationships/oleObject" Target="../embeddings/oleObject37.bin"/><Relationship Id="rId8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42.bin"/><Relationship Id="rId12" Type="http://schemas.openxmlformats.org/officeDocument/2006/relationships/image" Target="../media/image47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8.bin"/><Relationship Id="rId4" Type="http://schemas.openxmlformats.org/officeDocument/2006/relationships/image" Target="../media/image43.wmf"/><Relationship Id="rId5" Type="http://schemas.openxmlformats.org/officeDocument/2006/relationships/oleObject" Target="../embeddings/oleObject39.bin"/><Relationship Id="rId6" Type="http://schemas.openxmlformats.org/officeDocument/2006/relationships/image" Target="../media/image44.wmf"/><Relationship Id="rId7" Type="http://schemas.openxmlformats.org/officeDocument/2006/relationships/oleObject" Target="../embeddings/oleObject40.bin"/><Relationship Id="rId8" Type="http://schemas.openxmlformats.org/officeDocument/2006/relationships/image" Target="../media/image45.wmf"/><Relationship Id="rId9" Type="http://schemas.openxmlformats.org/officeDocument/2006/relationships/oleObject" Target="../embeddings/oleObject41.bin"/><Relationship Id="rId10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3.bin"/><Relationship Id="rId4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6" Type="http://schemas.openxmlformats.org/officeDocument/2006/relationships/image" Target="../media/image49.wmf"/><Relationship Id="rId7" Type="http://schemas.openxmlformats.org/officeDocument/2006/relationships/oleObject" Target="../embeddings/oleObject45.bin"/><Relationship Id="rId8" Type="http://schemas.openxmlformats.org/officeDocument/2006/relationships/image" Target="../media/image50.wmf"/><Relationship Id="rId9" Type="http://schemas.openxmlformats.org/officeDocument/2006/relationships/oleObject" Target="../embeddings/oleObject46.bin"/><Relationship Id="rId10" Type="http://schemas.openxmlformats.org/officeDocument/2006/relationships/image" Target="../media/image5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3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15" Type="http://schemas.openxmlformats.org/officeDocument/2006/relationships/image" Target="../media/image7.wmf"/><Relationship Id="rId16" Type="http://schemas.openxmlformats.org/officeDocument/2006/relationships/oleObject" Target="../embeddings/oleObject7.bin"/><Relationship Id="rId17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4.wmf"/><Relationship Id="rId10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9</a:t>
            </a:r>
            <a:endParaRPr lang="sv-SE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B: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14400" y="1886248"/>
            <a:ext cx="65532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Arial" charset="0"/>
                <a:cs typeface="Arial" pitchFamily="34" charset="0"/>
              </a:rPr>
              <a:t>   </a:t>
            </a:r>
            <a:endParaRPr lang="en-US" sz="2600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Arial" charset="0"/>
                <a:cs typeface="Arial" pitchFamily="34" charset="0"/>
              </a:rPr>
              <a:t>		</a:t>
            </a:r>
            <a:endParaRPr lang="el-GR" sz="2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10513"/>
              </p:ext>
            </p:extLst>
          </p:nvPr>
        </p:nvGraphicFramePr>
        <p:xfrm>
          <a:off x="2884650" y="5387974"/>
          <a:ext cx="34512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78" name="Equation" r:id="rId3" imgW="1904760" imgH="393480" progId="Equation.3">
                  <p:embed/>
                </p:oleObj>
              </mc:Choice>
              <mc:Fallback>
                <p:oleObj name="Equation" r:id="rId3" imgW="1904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650" y="5387974"/>
                        <a:ext cx="345122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97"/>
          <p:cNvGrpSpPr/>
          <p:nvPr/>
        </p:nvGrpSpPr>
        <p:grpSpPr>
          <a:xfrm>
            <a:off x="914400" y="2378691"/>
            <a:ext cx="8020144" cy="1276980"/>
            <a:chOff x="3272596" y="3790117"/>
            <a:chExt cx="8020144" cy="1276980"/>
          </a:xfrm>
        </p:grpSpPr>
        <p:sp>
          <p:nvSpPr>
            <p:cNvPr id="9" name="Rektangel 60"/>
            <p:cNvSpPr/>
            <p:nvPr/>
          </p:nvSpPr>
          <p:spPr>
            <a:xfrm>
              <a:off x="3272596" y="3790117"/>
              <a:ext cx="802014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B:     </a:t>
              </a:r>
              <a:r>
                <a:rPr lang="en-US" sz="2400" dirty="0" smtClean="0">
                  <a:latin typeface="Arial" pitchFamily="34" charset="0"/>
                  <a:ea typeface="Arial" charset="0"/>
                  <a:cs typeface="Arial" pitchFamily="34" charset="0"/>
                </a:rPr>
                <a:t>In – out – out membrane + generation = 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04653806"/>
                </p:ext>
              </p:extLst>
            </p:nvPr>
          </p:nvGraphicFramePr>
          <p:xfrm>
            <a:off x="5812596" y="4482897"/>
            <a:ext cx="481330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79" name="Equation" r:id="rId5" imgW="2095200" imgH="253800" progId="Equation.3">
                    <p:embed/>
                  </p:oleObj>
                </mc:Choice>
                <mc:Fallback>
                  <p:oleObj name="Equation" r:id="rId5" imgW="20952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2596" y="4482897"/>
                          <a:ext cx="4813300" cy="584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98"/>
          <p:cNvGrpSpPr/>
          <p:nvPr/>
        </p:nvGrpSpPr>
        <p:grpSpPr>
          <a:xfrm>
            <a:off x="3352800" y="4092436"/>
            <a:ext cx="2514927" cy="905374"/>
            <a:chOff x="5570779" y="5503862"/>
            <a:chExt cx="2514927" cy="905374"/>
          </a:xfrm>
        </p:grpSpPr>
        <p:graphicFrame>
          <p:nvGraphicFramePr>
            <p:cNvPr id="1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3354470"/>
                </p:ext>
              </p:extLst>
            </p:nvPr>
          </p:nvGraphicFramePr>
          <p:xfrm>
            <a:off x="5859073" y="5579860"/>
            <a:ext cx="1938337" cy="769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80" name="Equation" r:id="rId7" imgW="990360" imgH="393480" progId="Equation.3">
                    <p:embed/>
                  </p:oleObj>
                </mc:Choice>
                <mc:Fallback>
                  <p:oleObj name="Equation" r:id="rId7" imgW="99036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9073" y="5579860"/>
                          <a:ext cx="1938337" cy="7699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5570779" y="5503862"/>
              <a:ext cx="2514927" cy="905374"/>
            </a:xfrm>
            <a:prstGeom prst="rect">
              <a:avLst/>
            </a:prstGeom>
            <a:noFill/>
            <a:ln w="9525">
              <a:solidFill>
                <a:srgbClr val="C6491E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32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585042"/>
              </p:ext>
            </p:extLst>
          </p:nvPr>
        </p:nvGraphicFramePr>
        <p:xfrm>
          <a:off x="460375" y="1417638"/>
          <a:ext cx="83915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0" name="Equation" r:id="rId3" imgW="3962160" imgH="431640" progId="Equation.DSMT4">
                  <p:embed/>
                </p:oleObj>
              </mc:Choice>
              <mc:Fallback>
                <p:oleObj name="Equation" r:id="rId3" imgW="39621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1417638"/>
                        <a:ext cx="83915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20529"/>
              </p:ext>
            </p:extLst>
          </p:nvPr>
        </p:nvGraphicFramePr>
        <p:xfrm>
          <a:off x="1185863" y="2539468"/>
          <a:ext cx="6249988" cy="102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61" name="Equation" r:id="rId5" imgW="3047760" imgH="520560" progId="Equation.3">
                  <p:embed/>
                </p:oleObj>
              </mc:Choice>
              <mc:Fallback>
                <p:oleObj name="Equation" r:id="rId5" imgW="3047760" imgH="520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2539468"/>
                        <a:ext cx="6249988" cy="1027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p 13"/>
          <p:cNvGrpSpPr/>
          <p:nvPr/>
        </p:nvGrpSpPr>
        <p:grpSpPr>
          <a:xfrm>
            <a:off x="1223963" y="3567113"/>
            <a:ext cx="5011749" cy="2957825"/>
            <a:chOff x="1185863" y="3567113"/>
            <a:chExt cx="5011749" cy="2957825"/>
          </a:xfrm>
        </p:grpSpPr>
        <p:grpSp>
          <p:nvGrpSpPr>
            <p:cNvPr id="9" name="Grupp 32"/>
            <p:cNvGrpSpPr/>
            <p:nvPr/>
          </p:nvGrpSpPr>
          <p:grpSpPr>
            <a:xfrm>
              <a:off x="1187450" y="3567113"/>
              <a:ext cx="5010162" cy="2957825"/>
              <a:chOff x="1016000" y="2730506"/>
              <a:chExt cx="5010162" cy="2957825"/>
            </a:xfrm>
          </p:grpSpPr>
          <p:grpSp>
            <p:nvGrpSpPr>
              <p:cNvPr id="11" name="Grupp 27"/>
              <p:cNvGrpSpPr/>
              <p:nvPr/>
            </p:nvGrpSpPr>
            <p:grpSpPr>
              <a:xfrm>
                <a:off x="1016000" y="2730506"/>
                <a:ext cx="3792538" cy="2268537"/>
                <a:chOff x="1016000" y="2794006"/>
                <a:chExt cx="3792538" cy="2268537"/>
              </a:xfrm>
            </p:grpSpPr>
            <p:graphicFrame>
              <p:nvGraphicFramePr>
                <p:cNvPr id="14" name="Object 4"/>
                <p:cNvGraphicFramePr>
                  <a:graphicFrameLocks noGrp="1" noChangeAspect="1"/>
                </p:cNvGraphicFramePr>
                <p:nvPr>
                  <p:ph sz="quarter" idx="3"/>
                </p:nvPr>
              </p:nvGraphicFramePr>
              <p:xfrm>
                <a:off x="1027113" y="2794006"/>
                <a:ext cx="3216275" cy="5826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62" name="Equation" r:id="rId7" imgW="1612800" imgH="291960" progId="Equation.3">
                        <p:embed/>
                      </p:oleObj>
                    </mc:Choice>
                    <mc:Fallback>
                      <p:oleObj name="Equation" r:id="rId7" imgW="1612800" imgH="29196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27113" y="2794006"/>
                              <a:ext cx="3216275" cy="582612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" name="Object 5"/>
                <p:cNvGraphicFramePr>
                  <a:graphicFrameLocks noGrp="1" noChangeAspect="1"/>
                </p:cNvGraphicFramePr>
                <p:nvPr>
                  <p:ph sz="quarter" idx="4"/>
                  <p:extLst>
                    <p:ext uri="{D42A27DB-BD31-4B8C-83A1-F6EECF244321}">
                      <p14:modId xmlns:p14="http://schemas.microsoft.com/office/powerpoint/2010/main" val="2739025280"/>
                    </p:ext>
                  </p:extLst>
                </p:nvPr>
              </p:nvGraphicFramePr>
              <p:xfrm>
                <a:off x="1016000" y="4148143"/>
                <a:ext cx="3792538" cy="914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63" name="Equation" r:id="rId9" imgW="1790640" imgH="431640" progId="Equation.3">
                        <p:embed/>
                      </p:oleObj>
                    </mc:Choice>
                    <mc:Fallback>
                      <p:oleObj name="Equation" r:id="rId9" imgW="1790640" imgH="43164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16000" y="4148143"/>
                              <a:ext cx="3792538" cy="914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1730856" y="5195888"/>
                <a:ext cx="4295306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Neglected</a:t>
                </a:r>
                <a:r>
                  <a:rPr lang="en-US" sz="2600" dirty="0" smtClean="0">
                    <a:latin typeface="Arial" pitchFamily="34" charset="0"/>
                    <a:cs typeface="Arial" pitchFamily="34" charset="0"/>
                  </a:rPr>
                  <a:t> most </a:t>
                </a: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of the time</a:t>
                </a:r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 flipV="1">
                <a:off x="2957513" y="4743032"/>
                <a:ext cx="0" cy="5417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1185863" y="4287838"/>
            <a:ext cx="1139825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1164" name="Equation" r:id="rId11" imgW="571320" imgH="291960" progId="Equation.3">
                    <p:embed/>
                  </p:oleObj>
                </mc:Choice>
                <mc:Fallback>
                  <p:oleObj name="Equation" r:id="rId11" imgW="571320" imgH="291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5863" y="4287838"/>
                          <a:ext cx="1139825" cy="5826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6661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Law:</a:t>
            </a: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223430"/>
              </p:ext>
            </p:extLst>
          </p:nvPr>
        </p:nvGraphicFramePr>
        <p:xfrm>
          <a:off x="1479550" y="3817938"/>
          <a:ext cx="22288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9" name="Equation" r:id="rId3" imgW="926698" imgH="393529" progId="Equation.3">
                  <p:embed/>
                </p:oleObj>
              </mc:Choice>
              <mc:Fallback>
                <p:oleObj name="Equation" r:id="rId3" imgW="926698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3817938"/>
                        <a:ext cx="2228850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69429"/>
              </p:ext>
            </p:extLst>
          </p:nvPr>
        </p:nvGraphicFramePr>
        <p:xfrm>
          <a:off x="1366838" y="2905125"/>
          <a:ext cx="306705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0" name="Equation" r:id="rId5" imgW="1307532" imgH="393529" progId="Equation.3">
                  <p:embed/>
                </p:oleObj>
              </mc:Choice>
              <mc:Fallback>
                <p:oleObj name="Equation" r:id="rId5" imgW="1307532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905125"/>
                        <a:ext cx="306705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74048"/>
              </p:ext>
            </p:extLst>
          </p:nvPr>
        </p:nvGraphicFramePr>
        <p:xfrm>
          <a:off x="1489075" y="1955800"/>
          <a:ext cx="267652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1" name="Equation" r:id="rId7" imgW="977476" imgH="393529" progId="Equation.3">
                  <p:embed/>
                </p:oleObj>
              </mc:Choice>
              <mc:Fallback>
                <p:oleObj name="Equation" r:id="rId7" imgW="97747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1955800"/>
                        <a:ext cx="267652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8722"/>
              </p:ext>
            </p:extLst>
          </p:nvPr>
        </p:nvGraphicFramePr>
        <p:xfrm>
          <a:off x="1522413" y="5210175"/>
          <a:ext cx="40116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2" name="Equation" r:id="rId9" imgW="1726451" imgH="482391" progId="Equation.3">
                  <p:embed/>
                </p:oleObj>
              </mc:Choice>
              <mc:Fallback>
                <p:oleObj name="Equation" r:id="rId9" imgW="1726451" imgH="4823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5210175"/>
                        <a:ext cx="4011612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0732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Transport Law: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Parameters: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3124200" y="6108268"/>
            <a:ext cx="6057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i="1" dirty="0" smtClean="0"/>
              <a:t>C</a:t>
            </a:r>
            <a:r>
              <a:rPr lang="en-US" sz="2600" i="1" baseline="-25000" dirty="0" smtClean="0"/>
              <a:t>TO </a:t>
            </a:r>
            <a:r>
              <a:rPr lang="en-US" sz="2600" i="1" dirty="0"/>
              <a:t>= 0.2,  </a:t>
            </a:r>
            <a:r>
              <a:rPr lang="en-US" sz="2600" i="1" dirty="0" smtClean="0"/>
              <a:t> F</a:t>
            </a:r>
            <a:r>
              <a:rPr lang="en-US" sz="2600" i="1" baseline="-25000" dirty="0" smtClean="0"/>
              <a:t>A0</a:t>
            </a:r>
            <a:r>
              <a:rPr lang="en-US" sz="2600" i="1" dirty="0"/>
              <a:t>= 5</a:t>
            </a:r>
            <a:r>
              <a:rPr lang="en-US" sz="2600" i="1" dirty="0" smtClean="0"/>
              <a:t>,  </a:t>
            </a:r>
            <a:r>
              <a:rPr lang="en-US" sz="2600" i="1" dirty="0"/>
              <a:t>k = 4, </a:t>
            </a:r>
            <a:r>
              <a:rPr lang="en-US" sz="2600" i="1" dirty="0" smtClean="0"/>
              <a:t> K</a:t>
            </a:r>
            <a:r>
              <a:rPr lang="en-US" sz="2600" i="1" baseline="-25000" dirty="0" smtClean="0"/>
              <a:t>C </a:t>
            </a:r>
            <a:r>
              <a:rPr lang="en-US" sz="2600" i="1" dirty="0"/>
              <a:t>= 0.0004, </a:t>
            </a:r>
            <a:r>
              <a:rPr lang="en-US" sz="2600" i="1" dirty="0" smtClean="0"/>
              <a:t>k</a:t>
            </a:r>
            <a:r>
              <a:rPr lang="en-US" sz="2600" i="1" baseline="-25000" dirty="0" smtClean="0"/>
              <a:t>C </a:t>
            </a:r>
            <a:r>
              <a:rPr lang="en-US" sz="2600" i="1" dirty="0"/>
              <a:t>= 8</a:t>
            </a: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114800" y="3302526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19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02526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990018"/>
              </p:ext>
            </p:extLst>
          </p:nvPr>
        </p:nvGraphicFramePr>
        <p:xfrm>
          <a:off x="3756025" y="2227263"/>
          <a:ext cx="326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0" name="Equation" r:id="rId5" imgW="1625400" imgH="228600" progId="Equation.3">
                  <p:embed/>
                </p:oleObj>
              </mc:Choice>
              <mc:Fallback>
                <p:oleObj name="Equation" r:id="rId5" imgW="162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025" y="2227263"/>
                        <a:ext cx="3263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776676"/>
              </p:ext>
            </p:extLst>
          </p:nvPr>
        </p:nvGraphicFramePr>
        <p:xfrm>
          <a:off x="3773488" y="2768600"/>
          <a:ext cx="2241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1" name="Equation" r:id="rId7" imgW="1117440" imgH="228600" progId="Equation.3">
                  <p:embed/>
                </p:oleObj>
              </mc:Choice>
              <mc:Fallback>
                <p:oleObj name="Equation" r:id="rId7" imgW="1117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2768600"/>
                        <a:ext cx="22415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upp 38"/>
          <p:cNvGrpSpPr/>
          <p:nvPr/>
        </p:nvGrpSpPr>
        <p:grpSpPr>
          <a:xfrm>
            <a:off x="3798888" y="3192463"/>
            <a:ext cx="4849522" cy="822325"/>
            <a:chOff x="3328356" y="3330579"/>
            <a:chExt cx="4849522" cy="822325"/>
          </a:xfrm>
        </p:grpSpPr>
        <p:graphicFrame>
          <p:nvGraphicFramePr>
            <p:cNvPr id="14" name="Object 12"/>
            <p:cNvGraphicFramePr>
              <a:graphicFrameLocks noChangeAspect="1"/>
            </p:cNvGraphicFramePr>
            <p:nvPr/>
          </p:nvGraphicFramePr>
          <p:xfrm>
            <a:off x="3328356" y="3330579"/>
            <a:ext cx="2354262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222" name="Equation" r:id="rId9" imgW="1231560" imgH="431640" progId="Equation.3">
                    <p:embed/>
                  </p:oleObj>
                </mc:Choice>
                <mc:Fallback>
                  <p:oleObj name="Equation" r:id="rId9" imgW="1231560" imgH="431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8356" y="3330579"/>
                          <a:ext cx="2354262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Rektangel 31"/>
            <p:cNvSpPr/>
            <p:nvPr/>
          </p:nvSpPr>
          <p:spPr>
            <a:xfrm>
              <a:off x="5614356" y="3507287"/>
              <a:ext cx="25635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(isothermal, isobaric)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438034"/>
              </p:ext>
            </p:extLst>
          </p:nvPr>
        </p:nvGraphicFramePr>
        <p:xfrm>
          <a:off x="3803650" y="3948113"/>
          <a:ext cx="22558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3" name="Equation" r:id="rId11" imgW="1180800" imgH="431640" progId="Equation.3">
                  <p:embed/>
                </p:oleObj>
              </mc:Choice>
              <mc:Fallback>
                <p:oleObj name="Equation" r:id="rId11" imgW="1180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3948113"/>
                        <a:ext cx="22558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462174"/>
              </p:ext>
            </p:extLst>
          </p:nvPr>
        </p:nvGraphicFramePr>
        <p:xfrm>
          <a:off x="3825875" y="4732338"/>
          <a:ext cx="23574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4" name="Equation" r:id="rId13" imgW="1231560" imgH="431640" progId="Equation.3">
                  <p:embed/>
                </p:oleObj>
              </mc:Choice>
              <mc:Fallback>
                <p:oleObj name="Equation" r:id="rId13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4732338"/>
                        <a:ext cx="235743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3740150" y="5537200"/>
          <a:ext cx="31559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5" name="Equation" r:id="rId15" imgW="1612800" imgH="228600" progId="Equation.3">
                  <p:embed/>
                </p:oleObj>
              </mc:Choice>
              <mc:Fallback>
                <p:oleObj name="Equation" r:id="rId15" imgW="1612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5537200"/>
                        <a:ext cx="31559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201845"/>
              </p:ext>
            </p:extLst>
          </p:nvPr>
        </p:nvGraphicFramePr>
        <p:xfrm>
          <a:off x="3694113" y="1309688"/>
          <a:ext cx="17541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26" name="Equation" r:id="rId17" imgW="914400" imgH="393480" progId="Equation.3">
                  <p:embed/>
                </p:oleObj>
              </mc:Choice>
              <mc:Fallback>
                <p:oleObj name="Equation" r:id="rId17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1309688"/>
                        <a:ext cx="1754187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61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latshållare för innehåll 4"/>
          <p:cNvSpPr>
            <a:spLocks noGrp="1"/>
          </p:cNvSpPr>
          <p:nvPr>
            <p:ph sz="quarter" idx="1"/>
          </p:nvPr>
        </p:nvSpPr>
        <p:spPr>
          <a:xfrm>
            <a:off x="914400" y="1358900"/>
            <a:ext cx="7772400" cy="20743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u="sng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: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to be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carried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isothermally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in a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reactor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with no pressure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drop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. The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is permeable to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product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C,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impermeable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to all </a:t>
            </a:r>
            <a:r>
              <a:rPr lang="sv-SE" dirty="0" err="1" smtClean="0">
                <a:latin typeface="Arial" pitchFamily="34" charset="0"/>
                <a:cs typeface="Arial" pitchFamily="34" charset="0"/>
              </a:rPr>
              <a:t>other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 species. </a:t>
            </a: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150277"/>
              </p:ext>
            </p:extLst>
          </p:nvPr>
        </p:nvGraphicFramePr>
        <p:xfrm>
          <a:off x="635000" y="383963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6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83963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Platshållare för innehåll 4"/>
          <p:cNvSpPr txBox="1">
            <a:spLocks/>
          </p:cNvSpPr>
          <p:nvPr/>
        </p:nvSpPr>
        <p:spPr>
          <a:xfrm>
            <a:off x="914400" y="5450415"/>
            <a:ext cx="7772400" cy="861485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For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membrane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reactors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cannot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use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conversion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We have to work in terms of the molar flow rates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</a:t>
            </a:r>
            <a:r>
              <a:rPr kumimoji="0" lang="sv-SE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889688" y="3185517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30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12109"/>
              </p:ext>
            </p:extLst>
          </p:nvPr>
        </p:nvGraphicFramePr>
        <p:xfrm>
          <a:off x="4454211" y="176097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19" name="Equation" r:id="rId3" imgW="1333500" imgH="368300" progId="Equation.3">
                  <p:embed/>
                </p:oleObj>
              </mc:Choice>
              <mc:Fallback>
                <p:oleObj name="Equation" r:id="rId3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211" y="176097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724588" y="3326532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  <a:endPara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 smtClean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  <a:endParaRPr lang="sv-SE" sz="2600" dirty="0">
                <a:solidFill>
                  <a:srgbClr val="660066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 smtClean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  <a:endPara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 smtClean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  <a:endPara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 16"/>
          <p:cNvGrpSpPr/>
          <p:nvPr/>
        </p:nvGrpSpPr>
        <p:grpSpPr>
          <a:xfrm>
            <a:off x="914400" y="1665448"/>
            <a:ext cx="2683748" cy="3944274"/>
            <a:chOff x="521655" y="1663859"/>
            <a:chExt cx="2683748" cy="3944274"/>
          </a:xfrm>
        </p:grpSpPr>
        <p:graphicFrame>
          <p:nvGraphicFramePr>
            <p:cNvPr id="4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2332860"/>
                </p:ext>
              </p:extLst>
            </p:nvPr>
          </p:nvGraphicFramePr>
          <p:xfrm>
            <a:off x="795295" y="2647446"/>
            <a:ext cx="1274763" cy="823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20" name="Equation" r:id="rId5" imgW="609480" imgH="393480" progId="Equation.3">
                    <p:embed/>
                  </p:oleObj>
                </mc:Choice>
                <mc:Fallback>
                  <p:oleObj name="Equation" r:id="rId5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2647446"/>
                          <a:ext cx="1274763" cy="823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1070452"/>
                </p:ext>
              </p:extLst>
            </p:nvPr>
          </p:nvGraphicFramePr>
          <p:xfrm>
            <a:off x="806408" y="3734883"/>
            <a:ext cx="1276350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21" name="Equation" r:id="rId7" imgW="609480" imgH="393480" progId="Equation.3">
                    <p:embed/>
                  </p:oleObj>
                </mc:Choice>
                <mc:Fallback>
                  <p:oleObj name="Equation" r:id="rId7" imgW="6094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6408" y="3734883"/>
                          <a:ext cx="1276350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146079"/>
                </p:ext>
              </p:extLst>
            </p:nvPr>
          </p:nvGraphicFramePr>
          <p:xfrm>
            <a:off x="795295" y="4785808"/>
            <a:ext cx="2230438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222" name="Equation" r:id="rId9" imgW="1066680" imgH="393480" progId="Equation.3">
                    <p:embed/>
                  </p:oleObj>
                </mc:Choice>
                <mc:Fallback>
                  <p:oleObj name="Equation" r:id="rId9" imgW="106668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295" y="4785808"/>
                          <a:ext cx="2230438" cy="8223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Rektangel 14"/>
            <p:cNvSpPr/>
            <p:nvPr/>
          </p:nvSpPr>
          <p:spPr>
            <a:xfrm>
              <a:off x="521655" y="1663859"/>
              <a:ext cx="268374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Mole Balances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0982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8" name="Grupp 17"/>
          <p:cNvGrpSpPr/>
          <p:nvPr/>
        </p:nvGrpSpPr>
        <p:grpSpPr>
          <a:xfrm>
            <a:off x="914400" y="2001838"/>
            <a:ext cx="6162675" cy="1131887"/>
            <a:chOff x="521655" y="5162976"/>
            <a:chExt cx="6162675" cy="1131887"/>
          </a:xfrm>
        </p:grpSpPr>
        <p:graphicFrame>
          <p:nvGraphicFramePr>
            <p:cNvPr id="50182" name="Object 6"/>
            <p:cNvGraphicFramePr>
              <a:graphicFrameLocks noChangeAspect="1"/>
            </p:cNvGraphicFramePr>
            <p:nvPr/>
          </p:nvGraphicFramePr>
          <p:xfrm>
            <a:off x="3318830" y="5162976"/>
            <a:ext cx="3365500" cy="1131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52" name="Equation" r:id="rId3" imgW="1434960" imgH="482400" progId="Equation.3">
                    <p:embed/>
                  </p:oleObj>
                </mc:Choice>
                <mc:Fallback>
                  <p:oleObj name="Equation" r:id="rId3" imgW="1434960" imgH="482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8830" y="5162976"/>
                          <a:ext cx="3365500" cy="11318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ktangel 15"/>
            <p:cNvSpPr/>
            <p:nvPr/>
          </p:nvSpPr>
          <p:spPr>
            <a:xfrm>
              <a:off x="521655" y="5368808"/>
              <a:ext cx="188384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sz="28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Law:</a:t>
              </a:r>
              <a:endParaRPr lang="sv-SE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9" name="Rektangel 15"/>
          <p:cNvSpPr/>
          <p:nvPr/>
        </p:nvSpPr>
        <p:spPr>
          <a:xfrm>
            <a:off x="914400" y="3482657"/>
            <a:ext cx="2765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ktangel 15"/>
          <p:cNvSpPr/>
          <p:nvPr/>
        </p:nvSpPr>
        <p:spPr>
          <a:xfrm>
            <a:off x="939800" y="4961410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4443413" y="3438525"/>
          <a:ext cx="211613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5" imgW="901440" imgH="457200" progId="Equation.3">
                  <p:embed/>
                </p:oleObj>
              </mc:Choice>
              <mc:Fallback>
                <p:oleObj name="Equation" r:id="rId5" imgW="901440" imgH="457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3438525"/>
                        <a:ext cx="211613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4725988" y="4987925"/>
          <a:ext cx="1549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4" name="Equation" r:id="rId7" imgW="660240" imgH="583920" progId="Equation.3">
                  <p:embed/>
                </p:oleObj>
              </mc:Choice>
              <mc:Fallback>
                <p:oleObj name="Equation" r:id="rId7" imgW="660240" imgH="5839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987925"/>
                        <a:ext cx="15494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/>
          <p:nvPr/>
        </p:nvSpPr>
        <p:spPr>
          <a:xfrm>
            <a:off x="927100" y="1481138"/>
            <a:ext cx="47484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Isothermal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Pressure Drop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068483"/>
              </p:ext>
            </p:extLst>
          </p:nvPr>
        </p:nvGraphicFramePr>
        <p:xfrm>
          <a:off x="6200775" y="1485900"/>
          <a:ext cx="160813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8" name="Equation" r:id="rId3" imgW="685800" imgH="431640" progId="Equation.3">
                  <p:embed/>
                </p:oleObj>
              </mc:Choice>
              <mc:Fallback>
                <p:oleObj name="Equation" r:id="rId3" imgW="68580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1485900"/>
                        <a:ext cx="1608138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20393"/>
              </p:ext>
            </p:extLst>
          </p:nvPr>
        </p:nvGraphicFramePr>
        <p:xfrm>
          <a:off x="6191250" y="251618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9" name="Equation" r:id="rId5" imgW="812520" imgH="431640" progId="Equation.3">
                  <p:embed/>
                </p:oleObj>
              </mc:Choice>
              <mc:Fallback>
                <p:oleObj name="Equation" r:id="rId5" imgW="81252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251618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574767"/>
              </p:ext>
            </p:extLst>
          </p:nvPr>
        </p:nvGraphicFramePr>
        <p:xfrm>
          <a:off x="6191250" y="3541713"/>
          <a:ext cx="190500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0" name="Equation" r:id="rId7" imgW="812520" imgH="431640" progId="Equation.3">
                  <p:embed/>
                </p:oleObj>
              </mc:Choice>
              <mc:Fallback>
                <p:oleObj name="Equation" r:id="rId7" imgW="81252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3541713"/>
                        <a:ext cx="190500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028394"/>
              </p:ext>
            </p:extLst>
          </p:nvPr>
        </p:nvGraphicFramePr>
        <p:xfrm>
          <a:off x="6216650" y="5789613"/>
          <a:ext cx="26209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1" name="Equation" r:id="rId9" imgW="1117440" imgH="228600" progId="Equation.3">
                  <p:embed/>
                </p:oleObj>
              </mc:Choice>
              <mc:Fallback>
                <p:oleObj name="Equation" r:id="rId9" imgW="111744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5789613"/>
                        <a:ext cx="26209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336395"/>
              </p:ext>
            </p:extLst>
          </p:nvPr>
        </p:nvGraphicFramePr>
        <p:xfrm>
          <a:off x="6203950" y="4681538"/>
          <a:ext cx="1905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2" name="Equation" r:id="rId11" imgW="812520" imgH="431640" progId="Equation.3">
                  <p:embed/>
                </p:oleObj>
              </mc:Choice>
              <mc:Fallback>
                <p:oleObj name="Equation" r:id="rId11" imgW="81252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4681538"/>
                        <a:ext cx="1905000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774700" y="31841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736600" y="1548869"/>
            <a:ext cx="3996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Combine:  - Use Polymath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upp 15"/>
          <p:cNvGrpSpPr/>
          <p:nvPr/>
        </p:nvGrpSpPr>
        <p:grpSpPr>
          <a:xfrm>
            <a:off x="774700" y="2536825"/>
            <a:ext cx="7926388" cy="3140075"/>
            <a:chOff x="914400" y="2486025"/>
            <a:chExt cx="7926388" cy="3140075"/>
          </a:xfrm>
        </p:grpSpPr>
        <p:sp>
          <p:nvSpPr>
            <p:cNvPr id="10" name="Rektangel 9"/>
            <p:cNvSpPr/>
            <p:nvPr/>
          </p:nvSpPr>
          <p:spPr>
            <a:xfrm>
              <a:off x="914400" y="2671226"/>
              <a:ext cx="22637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Arial" pitchFamily="34" charset="0"/>
                  <a:cs typeface="Arial" pitchFamily="34" charset="0"/>
                </a:rPr>
                <a:t>Parameters:</a:t>
              </a:r>
            </a:p>
          </p:txBody>
        </p:sp>
        <p:graphicFrame>
          <p:nvGraphicFramePr>
            <p:cNvPr id="5325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4286547"/>
                </p:ext>
              </p:extLst>
            </p:nvPr>
          </p:nvGraphicFramePr>
          <p:xfrm>
            <a:off x="3394075" y="2486025"/>
            <a:ext cx="2114550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70" name="Equation" r:id="rId3" imgW="901440" imgH="393480" progId="Equation.3">
                    <p:embed/>
                  </p:oleObj>
                </mc:Choice>
                <mc:Fallback>
                  <p:oleObj name="Equation" r:id="rId3" imgW="9014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4075" y="2486025"/>
                          <a:ext cx="2114550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5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6191107"/>
                </p:ext>
              </p:extLst>
            </p:nvPr>
          </p:nvGraphicFramePr>
          <p:xfrm>
            <a:off x="6372225" y="2486025"/>
            <a:ext cx="1966913" cy="923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71" name="Equation" r:id="rId5" imgW="838080" imgH="393480" progId="Equation.3">
                    <p:embed/>
                  </p:oleObj>
                </mc:Choice>
                <mc:Fallback>
                  <p:oleObj name="Equation" r:id="rId5" imgW="83808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2225" y="2486025"/>
                          <a:ext cx="1966913" cy="923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7810304"/>
                </p:ext>
              </p:extLst>
            </p:nvPr>
          </p:nvGraphicFramePr>
          <p:xfrm>
            <a:off x="6364288" y="3476625"/>
            <a:ext cx="247650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72" name="Equation" r:id="rId7" imgW="1054080" imgH="444240" progId="Equation.3">
                    <p:embed/>
                  </p:oleObj>
                </mc:Choice>
                <mc:Fallback>
                  <p:oleObj name="Equation" r:id="rId7" imgW="1054080" imgH="4442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64288" y="3476625"/>
                          <a:ext cx="247650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7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1600949"/>
                </p:ext>
              </p:extLst>
            </p:nvPr>
          </p:nvGraphicFramePr>
          <p:xfrm>
            <a:off x="3432175" y="3476625"/>
            <a:ext cx="2355850" cy="1042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73" name="Equation" r:id="rId9" imgW="1002960" imgH="444240" progId="Equation.3">
                    <p:embed/>
                  </p:oleObj>
                </mc:Choice>
                <mc:Fallback>
                  <p:oleObj name="Equation" r:id="rId9" imgW="1002960" imgH="4442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2175" y="3476625"/>
                          <a:ext cx="2355850" cy="10429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58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4416004"/>
                </p:ext>
              </p:extLst>
            </p:nvPr>
          </p:nvGraphicFramePr>
          <p:xfrm>
            <a:off x="3438525" y="4641850"/>
            <a:ext cx="2297113" cy="984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374" name="Equation" r:id="rId11" imgW="977760" imgH="419040" progId="Equation.3">
                    <p:embed/>
                  </p:oleObj>
                </mc:Choice>
                <mc:Fallback>
                  <p:oleObj name="Equation" r:id="rId11" imgW="977760" imgH="4190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8525" y="4641850"/>
                          <a:ext cx="2297113" cy="984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19</a:t>
            </a:fld>
            <a:endParaRPr lang="sv-SE"/>
          </a:p>
        </p:txBody>
      </p:sp>
      <p:grpSp>
        <p:nvGrpSpPr>
          <p:cNvPr id="27" name="Group 26"/>
          <p:cNvGrpSpPr/>
          <p:nvPr/>
        </p:nvGrpSpPr>
        <p:grpSpPr>
          <a:xfrm>
            <a:off x="2060125" y="1935233"/>
            <a:ext cx="4705350" cy="3534806"/>
            <a:chOff x="2063750" y="2298700"/>
            <a:chExt cx="4121150" cy="3107256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1447800" y="3581400"/>
              <a:ext cx="2565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30500" y="4864100"/>
              <a:ext cx="345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2743200" y="2667000"/>
              <a:ext cx="3219450" cy="1820333"/>
            </a:xfrm>
            <a:custGeom>
              <a:avLst/>
              <a:gdLst>
                <a:gd name="connsiteX0" fmla="*/ 0 w 3219450"/>
                <a:gd name="connsiteY0" fmla="*/ 0 h 1820333"/>
                <a:gd name="connsiteX1" fmla="*/ 355600 w 3219450"/>
                <a:gd name="connsiteY1" fmla="*/ 749300 h 1820333"/>
                <a:gd name="connsiteX2" fmla="*/ 1028700 w 3219450"/>
                <a:gd name="connsiteY2" fmla="*/ 1384300 h 1820333"/>
                <a:gd name="connsiteX3" fmla="*/ 1905000 w 3219450"/>
                <a:gd name="connsiteY3" fmla="*/ 1676400 h 1820333"/>
                <a:gd name="connsiteX4" fmla="*/ 2806700 w 3219450"/>
                <a:gd name="connsiteY4" fmla="*/ 1790700 h 1820333"/>
                <a:gd name="connsiteX5" fmla="*/ 3162300 w 3219450"/>
                <a:gd name="connsiteY5" fmla="*/ 1816100 h 1820333"/>
                <a:gd name="connsiteX6" fmla="*/ 3149600 w 3219450"/>
                <a:gd name="connsiteY6" fmla="*/ 1816100 h 1820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19450" h="1820333">
                  <a:moveTo>
                    <a:pt x="0" y="0"/>
                  </a:moveTo>
                  <a:cubicBezTo>
                    <a:pt x="92075" y="259291"/>
                    <a:pt x="184150" y="518583"/>
                    <a:pt x="355600" y="749300"/>
                  </a:cubicBezTo>
                  <a:cubicBezTo>
                    <a:pt x="527050" y="980017"/>
                    <a:pt x="770467" y="1229783"/>
                    <a:pt x="1028700" y="1384300"/>
                  </a:cubicBezTo>
                  <a:cubicBezTo>
                    <a:pt x="1286933" y="1538817"/>
                    <a:pt x="1608667" y="1608667"/>
                    <a:pt x="1905000" y="1676400"/>
                  </a:cubicBezTo>
                  <a:cubicBezTo>
                    <a:pt x="2201333" y="1744133"/>
                    <a:pt x="2597150" y="1767417"/>
                    <a:pt x="2806700" y="1790700"/>
                  </a:cubicBezTo>
                  <a:cubicBezTo>
                    <a:pt x="3016250" y="1813983"/>
                    <a:pt x="3105150" y="1811867"/>
                    <a:pt x="3162300" y="1816100"/>
                  </a:cubicBezTo>
                  <a:cubicBezTo>
                    <a:pt x="3219450" y="1820333"/>
                    <a:pt x="3184525" y="1818216"/>
                    <a:pt x="3149600" y="1816100"/>
                  </a:cubicBezTo>
                </a:path>
              </a:pathLst>
            </a:custGeom>
            <a:ln w="19050">
              <a:solidFill>
                <a:srgbClr val="0070C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730500" y="4013200"/>
              <a:ext cx="3276600" cy="850900"/>
            </a:xfrm>
            <a:custGeom>
              <a:avLst/>
              <a:gdLst>
                <a:gd name="connsiteX0" fmla="*/ 0 w 3276600"/>
                <a:gd name="connsiteY0" fmla="*/ 850900 h 850900"/>
                <a:gd name="connsiteX1" fmla="*/ 330200 w 3276600"/>
                <a:gd name="connsiteY1" fmla="*/ 520700 h 850900"/>
                <a:gd name="connsiteX2" fmla="*/ 558800 w 3276600"/>
                <a:gd name="connsiteY2" fmla="*/ 317500 h 850900"/>
                <a:gd name="connsiteX3" fmla="*/ 749300 w 3276600"/>
                <a:gd name="connsiteY3" fmla="*/ 190500 h 850900"/>
                <a:gd name="connsiteX4" fmla="*/ 1003300 w 3276600"/>
                <a:gd name="connsiteY4" fmla="*/ 88900 h 850900"/>
                <a:gd name="connsiteX5" fmla="*/ 1295400 w 3276600"/>
                <a:gd name="connsiteY5" fmla="*/ 12700 h 850900"/>
                <a:gd name="connsiteX6" fmla="*/ 1625600 w 3276600"/>
                <a:gd name="connsiteY6" fmla="*/ 12700 h 850900"/>
                <a:gd name="connsiteX7" fmla="*/ 1917700 w 3276600"/>
                <a:gd name="connsiteY7" fmla="*/ 25400 h 850900"/>
                <a:gd name="connsiteX8" fmla="*/ 2235200 w 3276600"/>
                <a:gd name="connsiteY8" fmla="*/ 88900 h 850900"/>
                <a:gd name="connsiteX9" fmla="*/ 2641600 w 3276600"/>
                <a:gd name="connsiteY9" fmla="*/ 254000 h 850900"/>
                <a:gd name="connsiteX10" fmla="*/ 2921000 w 3276600"/>
                <a:gd name="connsiteY10" fmla="*/ 431800 h 850900"/>
                <a:gd name="connsiteX11" fmla="*/ 3175000 w 3276600"/>
                <a:gd name="connsiteY11" fmla="*/ 711200 h 850900"/>
                <a:gd name="connsiteX12" fmla="*/ 3225800 w 3276600"/>
                <a:gd name="connsiteY12" fmla="*/ 774700 h 850900"/>
                <a:gd name="connsiteX13" fmla="*/ 3276600 w 3276600"/>
                <a:gd name="connsiteY13" fmla="*/ 838200 h 85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76600" h="850900">
                  <a:moveTo>
                    <a:pt x="0" y="850900"/>
                  </a:moveTo>
                  <a:cubicBezTo>
                    <a:pt x="118533" y="730250"/>
                    <a:pt x="237067" y="609600"/>
                    <a:pt x="330200" y="520700"/>
                  </a:cubicBezTo>
                  <a:cubicBezTo>
                    <a:pt x="423333" y="431800"/>
                    <a:pt x="488950" y="372533"/>
                    <a:pt x="558800" y="317500"/>
                  </a:cubicBezTo>
                  <a:cubicBezTo>
                    <a:pt x="628650" y="262467"/>
                    <a:pt x="675217" y="228600"/>
                    <a:pt x="749300" y="190500"/>
                  </a:cubicBezTo>
                  <a:cubicBezTo>
                    <a:pt x="823383" y="152400"/>
                    <a:pt x="912283" y="118533"/>
                    <a:pt x="1003300" y="88900"/>
                  </a:cubicBezTo>
                  <a:cubicBezTo>
                    <a:pt x="1094317" y="59267"/>
                    <a:pt x="1191683" y="25400"/>
                    <a:pt x="1295400" y="12700"/>
                  </a:cubicBezTo>
                  <a:cubicBezTo>
                    <a:pt x="1399117" y="0"/>
                    <a:pt x="1521883" y="10583"/>
                    <a:pt x="1625600" y="12700"/>
                  </a:cubicBezTo>
                  <a:cubicBezTo>
                    <a:pt x="1729317" y="14817"/>
                    <a:pt x="1816100" y="12700"/>
                    <a:pt x="1917700" y="25400"/>
                  </a:cubicBezTo>
                  <a:cubicBezTo>
                    <a:pt x="2019300" y="38100"/>
                    <a:pt x="2114550" y="50800"/>
                    <a:pt x="2235200" y="88900"/>
                  </a:cubicBezTo>
                  <a:cubicBezTo>
                    <a:pt x="2355850" y="127000"/>
                    <a:pt x="2527300" y="196850"/>
                    <a:pt x="2641600" y="254000"/>
                  </a:cubicBezTo>
                  <a:cubicBezTo>
                    <a:pt x="2755900" y="311150"/>
                    <a:pt x="2832100" y="355600"/>
                    <a:pt x="2921000" y="431800"/>
                  </a:cubicBezTo>
                  <a:cubicBezTo>
                    <a:pt x="3009900" y="508000"/>
                    <a:pt x="3124200" y="654050"/>
                    <a:pt x="3175000" y="711200"/>
                  </a:cubicBezTo>
                  <a:cubicBezTo>
                    <a:pt x="3225800" y="768350"/>
                    <a:pt x="3225800" y="774700"/>
                    <a:pt x="3225800" y="774700"/>
                  </a:cubicBezTo>
                  <a:lnTo>
                    <a:pt x="3276600" y="838200"/>
                  </a:lnTo>
                </a:path>
              </a:pathLst>
            </a:custGeom>
            <a:ln w="190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755900" y="3564467"/>
              <a:ext cx="3149600" cy="1299633"/>
            </a:xfrm>
            <a:custGeom>
              <a:avLst/>
              <a:gdLst>
                <a:gd name="connsiteX0" fmla="*/ 0 w 3149600"/>
                <a:gd name="connsiteY0" fmla="*/ 1299633 h 1299633"/>
                <a:gd name="connsiteX1" fmla="*/ 381000 w 3149600"/>
                <a:gd name="connsiteY1" fmla="*/ 1223433 h 1299633"/>
                <a:gd name="connsiteX2" fmla="*/ 660400 w 3149600"/>
                <a:gd name="connsiteY2" fmla="*/ 1147233 h 1299633"/>
                <a:gd name="connsiteX3" fmla="*/ 990600 w 3149600"/>
                <a:gd name="connsiteY3" fmla="*/ 1007533 h 1299633"/>
                <a:gd name="connsiteX4" fmla="*/ 1092200 w 3149600"/>
                <a:gd name="connsiteY4" fmla="*/ 956733 h 1299633"/>
                <a:gd name="connsiteX5" fmla="*/ 1384300 w 3149600"/>
                <a:gd name="connsiteY5" fmla="*/ 753533 h 1299633"/>
                <a:gd name="connsiteX6" fmla="*/ 1549400 w 3149600"/>
                <a:gd name="connsiteY6" fmla="*/ 651933 h 1299633"/>
                <a:gd name="connsiteX7" fmla="*/ 2006600 w 3149600"/>
                <a:gd name="connsiteY7" fmla="*/ 397933 h 1299633"/>
                <a:gd name="connsiteX8" fmla="*/ 2286000 w 3149600"/>
                <a:gd name="connsiteY8" fmla="*/ 232833 h 1299633"/>
                <a:gd name="connsiteX9" fmla="*/ 2527300 w 3149600"/>
                <a:gd name="connsiteY9" fmla="*/ 143933 h 1299633"/>
                <a:gd name="connsiteX10" fmla="*/ 2755900 w 3149600"/>
                <a:gd name="connsiteY10" fmla="*/ 67733 h 1299633"/>
                <a:gd name="connsiteX11" fmla="*/ 2921000 w 3149600"/>
                <a:gd name="connsiteY11" fmla="*/ 29633 h 1299633"/>
                <a:gd name="connsiteX12" fmla="*/ 3035300 w 3149600"/>
                <a:gd name="connsiteY12" fmla="*/ 4233 h 1299633"/>
                <a:gd name="connsiteX13" fmla="*/ 3149600 w 3149600"/>
                <a:gd name="connsiteY13" fmla="*/ 4233 h 129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49600" h="1299633">
                  <a:moveTo>
                    <a:pt x="0" y="1299633"/>
                  </a:moveTo>
                  <a:cubicBezTo>
                    <a:pt x="135466" y="1274233"/>
                    <a:pt x="270933" y="1248833"/>
                    <a:pt x="381000" y="1223433"/>
                  </a:cubicBezTo>
                  <a:cubicBezTo>
                    <a:pt x="491067" y="1198033"/>
                    <a:pt x="558800" y="1183216"/>
                    <a:pt x="660400" y="1147233"/>
                  </a:cubicBezTo>
                  <a:cubicBezTo>
                    <a:pt x="762000" y="1111250"/>
                    <a:pt x="918633" y="1039283"/>
                    <a:pt x="990600" y="1007533"/>
                  </a:cubicBezTo>
                  <a:cubicBezTo>
                    <a:pt x="1062567" y="975783"/>
                    <a:pt x="1026583" y="999066"/>
                    <a:pt x="1092200" y="956733"/>
                  </a:cubicBezTo>
                  <a:cubicBezTo>
                    <a:pt x="1157817" y="914400"/>
                    <a:pt x="1308100" y="804333"/>
                    <a:pt x="1384300" y="753533"/>
                  </a:cubicBezTo>
                  <a:cubicBezTo>
                    <a:pt x="1460500" y="702733"/>
                    <a:pt x="1445683" y="711200"/>
                    <a:pt x="1549400" y="651933"/>
                  </a:cubicBezTo>
                  <a:cubicBezTo>
                    <a:pt x="1653117" y="592666"/>
                    <a:pt x="1883833" y="467783"/>
                    <a:pt x="2006600" y="397933"/>
                  </a:cubicBezTo>
                  <a:cubicBezTo>
                    <a:pt x="2129367" y="328083"/>
                    <a:pt x="2199217" y="275166"/>
                    <a:pt x="2286000" y="232833"/>
                  </a:cubicBezTo>
                  <a:cubicBezTo>
                    <a:pt x="2372783" y="190500"/>
                    <a:pt x="2448983" y="171450"/>
                    <a:pt x="2527300" y="143933"/>
                  </a:cubicBezTo>
                  <a:cubicBezTo>
                    <a:pt x="2605617" y="116416"/>
                    <a:pt x="2690283" y="86783"/>
                    <a:pt x="2755900" y="67733"/>
                  </a:cubicBezTo>
                  <a:cubicBezTo>
                    <a:pt x="2821517" y="48683"/>
                    <a:pt x="2921000" y="29633"/>
                    <a:pt x="2921000" y="29633"/>
                  </a:cubicBezTo>
                  <a:cubicBezTo>
                    <a:pt x="2967567" y="19050"/>
                    <a:pt x="2997200" y="8466"/>
                    <a:pt x="3035300" y="4233"/>
                  </a:cubicBezTo>
                  <a:cubicBezTo>
                    <a:pt x="3073400" y="0"/>
                    <a:pt x="3111500" y="2116"/>
                    <a:pt x="3149600" y="4233"/>
                  </a:cubicBezTo>
                </a:path>
              </a:pathLst>
            </a:cu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63750" y="2667000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800" baseline="-25000" dirty="0" err="1" smtClean="0">
                  <a:latin typeface="Arial" pitchFamily="34" charset="0"/>
                  <a:cs typeface="Arial" pitchFamily="34" charset="0"/>
                </a:rPr>
                <a:t>i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21150" y="4946022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W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ruta 26"/>
          <p:cNvSpPr txBox="1"/>
          <p:nvPr/>
        </p:nvSpPr>
        <p:spPr>
          <a:xfrm>
            <a:off x="6549771" y="1696701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sv-SE" sz="2600" dirty="0" smtClean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(A)</a:t>
            </a:r>
            <a:endParaRPr lang="sv-SE" sz="2600" dirty="0">
              <a:solidFill>
                <a:srgbClr val="0000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ruta 27"/>
          <p:cNvSpPr txBox="1"/>
          <p:nvPr/>
        </p:nvSpPr>
        <p:spPr>
          <a:xfrm>
            <a:off x="6587871" y="2703202"/>
            <a:ext cx="11302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v-SE" sz="26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(C)</a:t>
            </a:r>
            <a:endParaRPr lang="sv-SE" sz="26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ruta 24"/>
          <p:cNvSpPr txBox="1"/>
          <p:nvPr/>
        </p:nvSpPr>
        <p:spPr>
          <a:xfrm>
            <a:off x="6562471" y="2189144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(B)</a:t>
            </a:r>
            <a:endParaRPr lang="sv-SE" sz="2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9</a:t>
            </a:r>
            <a:r>
              <a:rPr lang="sv-SE" b="1" dirty="0" smtClean="0"/>
              <a:t> </a:t>
            </a:r>
            <a:r>
              <a:rPr lang="sv-SE" b="1" dirty="0"/>
              <a:t>– </a:t>
            </a:r>
            <a:r>
              <a:rPr lang="sv-SE" b="1" dirty="0" smtClean="0"/>
              <a:t>Thursday  2/7/2013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Balances in terms of molar flow rates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Balance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Equation on Every Species </a:t>
            </a:r>
            <a:endParaRPr lang="en-US" sz="2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dirty="0">
                <a:latin typeface="Arial" pitchFamily="34" charset="0"/>
                <a:cs typeface="Arial" pitchFamily="34" charset="0"/>
              </a:rPr>
              <a:t>Relative Rates</a:t>
            </a:r>
          </a:p>
          <a:p>
            <a:pPr lvl="1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		Transport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Laws</a:t>
            </a:r>
            <a:endParaRPr lang="en-US" b="1" dirty="0" smtClean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Membrane Reactors:  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Used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thermodynamically limited reactions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End of Lecture 9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20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600" y="2061648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42101"/>
              </p:ext>
            </p:extLst>
          </p:nvPr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 smtClean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upp 22"/>
          <p:cNvGrpSpPr/>
          <p:nvPr/>
        </p:nvGrpSpPr>
        <p:grpSpPr>
          <a:xfrm>
            <a:off x="927102" y="3899559"/>
            <a:ext cx="4688602" cy="675485"/>
            <a:chOff x="342902" y="3471975"/>
            <a:chExt cx="4688602" cy="675485"/>
          </a:xfrm>
        </p:grpSpPr>
        <p:graphicFrame>
          <p:nvGraphicFramePr>
            <p:cNvPr id="152580" name="Object 4"/>
            <p:cNvGraphicFramePr>
              <a:graphicFrameLocks noChangeAspect="1"/>
            </p:cNvGraphicFramePr>
            <p:nvPr/>
          </p:nvGraphicFramePr>
          <p:xfrm>
            <a:off x="3530098" y="3471975"/>
            <a:ext cx="1501406" cy="675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7119" name="Equation" r:id="rId4" imgW="874739" imgH="394404" progId="Equation.3">
                    <p:embed/>
                  </p:oleObj>
                </mc:Choice>
                <mc:Fallback>
                  <p:oleObj name="Equation" r:id="rId4" imgW="874739" imgH="39440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0098" y="3471975"/>
                          <a:ext cx="1501406" cy="675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342902" y="3471975"/>
              <a:ext cx="88517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/>
              <a:r>
                <a:rPr lang="sv-SE" sz="20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CSTR</a:t>
              </a:r>
            </a:p>
          </p:txBody>
        </p:sp>
      </p:grpSp>
      <p:grpSp>
        <p:nvGrpSpPr>
          <p:cNvPr id="6" name="Grupp 55"/>
          <p:cNvGrpSpPr/>
          <p:nvPr/>
        </p:nvGrpSpPr>
        <p:grpSpPr>
          <a:xfrm>
            <a:off x="927102" y="2613313"/>
            <a:ext cx="7823165" cy="1343823"/>
            <a:chOff x="927102" y="2613313"/>
            <a:chExt cx="7823165" cy="13438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p:graphicFrame>
            <p:nvGraphicFramePr>
              <p:cNvPr id="152578" name="Object 2"/>
              <p:cNvGraphicFramePr>
                <a:graphicFrameLocks noChangeAspect="1"/>
              </p:cNvGraphicFramePr>
              <p:nvPr/>
            </p:nvGraphicFramePr>
            <p:xfrm>
              <a:off x="1754188" y="2416690"/>
              <a:ext cx="1396698" cy="735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0" name="Equation" r:id="rId6" imgW="749047" imgH="393539" progId="Equation.3">
                      <p:embed/>
                    </p:oleObj>
                  </mc:Choice>
                  <mc:Fallback>
                    <p:oleObj name="Equation" r:id="rId6" imgW="749047" imgH="39353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54188" y="2416690"/>
                            <a:ext cx="1396698" cy="735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79" name="Object 3"/>
              <p:cNvGraphicFramePr>
                <a:graphicFrameLocks noChangeAspect="1"/>
              </p:cNvGraphicFramePr>
              <p:nvPr/>
            </p:nvGraphicFramePr>
            <p:xfrm>
              <a:off x="5300663" y="2230952"/>
              <a:ext cx="1414462" cy="920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1" name="Equation" r:id="rId8" imgW="761724" imgH="494956" progId="Equation.3">
                      <p:embed/>
                    </p:oleObj>
                  </mc:Choice>
                  <mc:Fallback>
                    <p:oleObj name="Equation" r:id="rId8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00663" y="2230952"/>
                            <a:ext cx="1414462" cy="9207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343823"/>
              <a:chOff x="7478184" y="572549"/>
              <a:chExt cx="1624337" cy="1541095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654798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343823"/>
            <a:chOff x="939802" y="4270659"/>
            <a:chExt cx="7850609" cy="13438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727202" y="4558348"/>
              <a:ext cx="1024171" cy="6371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2" name="Equation" r:id="rId10" imgW="572052" imgH="355600" progId="Equation.3">
                      <p:embed/>
                    </p:oleObj>
                  </mc:Choice>
                  <mc:Fallback>
                    <p:oleObj name="Equation" r:id="rId10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4558348"/>
                            <a:ext cx="1024171" cy="63713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327650" y="4403172"/>
              <a:ext cx="1341438" cy="898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3" name="Equation" r:id="rId12" imgW="736370" imgH="494956" progId="Equation.3">
                      <p:embed/>
                    </p:oleObj>
                  </mc:Choice>
                  <mc:Fallback>
                    <p:oleObj name="Equation" r:id="rId12" imgW="736370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27650" y="4403172"/>
                            <a:ext cx="1341438" cy="8985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smtClean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343823"/>
              <a:chOff x="7722453" y="685800"/>
              <a:chExt cx="1600201" cy="1541095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68049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343822"/>
            <a:chOff x="939802" y="5510098"/>
            <a:chExt cx="7859160" cy="1343822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p:graphicFrame>
            <p:nvGraphicFramePr>
              <p:cNvPr id="19463" name="Object 7"/>
              <p:cNvGraphicFramePr>
                <a:graphicFrameLocks noChangeAspect="1"/>
              </p:cNvGraphicFramePr>
              <p:nvPr/>
            </p:nvGraphicFramePr>
            <p:xfrm>
              <a:off x="1727202" y="5691668"/>
              <a:ext cx="1024171" cy="6376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4" name="Equation" r:id="rId14" imgW="572052" imgH="355600" progId="Equation.3">
                      <p:embed/>
                    </p:oleObj>
                  </mc:Choice>
                  <mc:Fallback>
                    <p:oleObj name="Equation" r:id="rId14" imgW="572052" imgH="355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7202" y="5691668"/>
                            <a:ext cx="1024171" cy="6376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9464" name="Object 8"/>
              <p:cNvGraphicFramePr>
                <a:graphicFrameLocks noChangeAspect="1"/>
              </p:cNvGraphicFramePr>
              <p:nvPr/>
            </p:nvGraphicFramePr>
            <p:xfrm>
              <a:off x="5338763" y="5502781"/>
              <a:ext cx="1381125" cy="895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7125" name="Equation" r:id="rId16" imgW="761724" imgH="494956" progId="Equation.3">
                      <p:embed/>
                    </p:oleObj>
                  </mc:Choice>
                  <mc:Fallback>
                    <p:oleObj name="Equation" r:id="rId16" imgW="761724" imgH="494956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8763" y="5502781"/>
                            <a:ext cx="1381125" cy="895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343822"/>
              <a:chOff x="7722453" y="685800"/>
              <a:chExt cx="1600201" cy="1541094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68048"/>
                <a:ext cx="464881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W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914400" y="193357"/>
            <a:ext cx="30099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</a:t>
            </a:r>
            <a:r>
              <a:rPr lang="sv-SE" sz="2600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Lecture</a:t>
            </a:r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602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1881" y="116683"/>
            <a:ext cx="4608020" cy="210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4314" y="4500382"/>
            <a:ext cx="4910063" cy="225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8381" y="2185196"/>
            <a:ext cx="4965996" cy="233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 reactors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can be used to achieve conversions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greater than the original equilibrium value. These higher conversions are the result of  </a:t>
            </a:r>
            <a:r>
              <a:rPr lang="sv-SE" b="1" i="1" dirty="0" smtClean="0">
                <a:latin typeface="Arial" pitchFamily="34" charset="0"/>
                <a:cs typeface="Arial" pitchFamily="34" charset="0"/>
              </a:rPr>
              <a:t>Le Chatelier’s principle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; you can remove the reaction products and drive the reaction to the right.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To accomplish this, a membrane that is permeable to that reaction product, but impermeable to all other species, is placed around the reacting mixture.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82"/>
          <p:cNvGrpSpPr/>
          <p:nvPr/>
        </p:nvGrpSpPr>
        <p:grpSpPr>
          <a:xfrm>
            <a:off x="914400" y="1443564"/>
            <a:ext cx="5503162" cy="1087963"/>
            <a:chOff x="914400" y="990598"/>
            <a:chExt cx="5503162" cy="1087963"/>
          </a:xfrm>
        </p:grpSpPr>
        <p:sp>
          <p:nvSpPr>
            <p:cNvPr id="64" name="Rektangel 63"/>
            <p:cNvSpPr/>
            <p:nvPr/>
          </p:nvSpPr>
          <p:spPr>
            <a:xfrm>
              <a:off x="990600" y="1586118"/>
              <a:ext cx="542696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8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+ 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		     A </a:t>
              </a: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↔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B + C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ktangel 65"/>
            <p:cNvSpPr/>
            <p:nvPr/>
          </p:nvSpPr>
          <p:spPr>
            <a:xfrm>
              <a:off x="914400" y="990598"/>
              <a:ext cx="423224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Dehydrogenation Reaction:</a:t>
              </a:r>
              <a:endParaRPr lang="en-US" sz="2600" u="sng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83"/>
          <p:cNvGrpSpPr/>
          <p:nvPr/>
        </p:nvGrpSpPr>
        <p:grpSpPr>
          <a:xfrm>
            <a:off x="914400" y="2808544"/>
            <a:ext cx="4338047" cy="3794967"/>
            <a:chOff x="914400" y="2355578"/>
            <a:chExt cx="4338047" cy="3794967"/>
          </a:xfrm>
        </p:grpSpPr>
        <p:sp>
          <p:nvSpPr>
            <p:cNvPr id="67" name="Rektangel 66"/>
            <p:cNvSpPr/>
            <p:nvPr/>
          </p:nvSpPr>
          <p:spPr>
            <a:xfrm>
              <a:off x="914400" y="2355578"/>
              <a:ext cx="433804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Thermodynamically Limited:</a:t>
              </a:r>
            </a:p>
          </p:txBody>
        </p:sp>
        <p:grpSp>
          <p:nvGrpSpPr>
            <p:cNvPr id="4" name="Grupp 81"/>
            <p:cNvGrpSpPr/>
            <p:nvPr/>
          </p:nvGrpSpPr>
          <p:grpSpPr>
            <a:xfrm>
              <a:off x="990601" y="2905777"/>
              <a:ext cx="2987299" cy="3244768"/>
              <a:chOff x="990601" y="2905777"/>
              <a:chExt cx="2987299" cy="3244768"/>
            </a:xfrm>
          </p:grpSpPr>
          <p:grpSp>
            <p:nvGrpSpPr>
              <p:cNvPr id="5" name="Grupp 79"/>
              <p:cNvGrpSpPr/>
              <p:nvPr/>
            </p:nvGrpSpPr>
            <p:grpSpPr>
              <a:xfrm>
                <a:off x="990601" y="2905777"/>
                <a:ext cx="2987299" cy="3244768"/>
                <a:chOff x="990601" y="2905777"/>
                <a:chExt cx="2987299" cy="3244768"/>
              </a:xfrm>
            </p:grpSpPr>
            <p:sp>
              <p:nvSpPr>
                <p:cNvPr id="276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042084" y="3443897"/>
                  <a:ext cx="659031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 err="1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400" baseline="-25000" dirty="0" err="1">
                      <a:latin typeface="Arial" pitchFamily="34" charset="0"/>
                      <a:cs typeface="Arial" pitchFamily="34" charset="0"/>
                    </a:rPr>
                    <a:t>e</a:t>
                  </a:r>
                  <a:endParaRPr lang="en-US" sz="24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6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449253" y="5688880"/>
                  <a:ext cx="52864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>
                      <a:latin typeface="Arial" pitchFamily="34" charset="0"/>
                      <a:cs typeface="Arial" pitchFamily="34" charset="0"/>
                    </a:rPr>
                    <a:t>T</a:t>
                  </a:r>
                </a:p>
              </p:txBody>
            </p:sp>
            <p:grpSp>
              <p:nvGrpSpPr>
                <p:cNvPr id="6" name="Grupp 77"/>
                <p:cNvGrpSpPr/>
                <p:nvPr/>
              </p:nvGrpSpPr>
              <p:grpSpPr>
                <a:xfrm>
                  <a:off x="1371600" y="4012002"/>
                  <a:ext cx="2006686" cy="2006684"/>
                  <a:chOff x="1859246" y="4012002"/>
                  <a:chExt cx="2006686" cy="2006684"/>
                </a:xfrm>
              </p:grpSpPr>
              <p:sp>
                <p:nvSpPr>
                  <p:cNvPr id="2765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4012002"/>
                    <a:ext cx="0" cy="200668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5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6018686"/>
                    <a:ext cx="200668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67" name="Freeform 26"/>
                  <p:cNvSpPr>
                    <a:spLocks/>
                  </p:cNvSpPr>
                  <p:nvPr/>
                </p:nvSpPr>
                <p:spPr bwMode="auto">
                  <a:xfrm>
                    <a:off x="1859248" y="4296449"/>
                    <a:ext cx="2006684" cy="1435567"/>
                  </a:xfrm>
                  <a:custGeom>
                    <a:avLst/>
                    <a:gdLst>
                      <a:gd name="T0" fmla="*/ 0 w 336"/>
                      <a:gd name="T1" fmla="*/ 72 h 264"/>
                      <a:gd name="T2" fmla="*/ 96 w 336"/>
                      <a:gd name="T3" fmla="*/ 24 h 264"/>
                      <a:gd name="T4" fmla="*/ 240 w 336"/>
                      <a:gd name="T5" fmla="*/ 216 h 264"/>
                      <a:gd name="T6" fmla="*/ 336 w 336"/>
                      <a:gd name="T7" fmla="*/ 264 h 26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36"/>
                      <a:gd name="T13" fmla="*/ 0 h 264"/>
                      <a:gd name="T14" fmla="*/ 336 w 336"/>
                      <a:gd name="T15" fmla="*/ 264 h 264"/>
                      <a:gd name="connsiteX0" fmla="*/ 476 w 10476"/>
                      <a:gd name="connsiteY0" fmla="*/ 3002 h 10275"/>
                      <a:gd name="connsiteX1" fmla="*/ 476 w 10476"/>
                      <a:gd name="connsiteY1" fmla="*/ 1354 h 10275"/>
                      <a:gd name="connsiteX2" fmla="*/ 3333 w 10476"/>
                      <a:gd name="connsiteY2" fmla="*/ 1184 h 10275"/>
                      <a:gd name="connsiteX3" fmla="*/ 7619 w 10476"/>
                      <a:gd name="connsiteY3" fmla="*/ 8457 h 10275"/>
                      <a:gd name="connsiteX4" fmla="*/ 10476 w 10476"/>
                      <a:gd name="connsiteY4" fmla="*/ 10275 h 10275"/>
                      <a:gd name="connsiteX0" fmla="*/ 740 w 10740"/>
                      <a:gd name="connsiteY0" fmla="*/ 2832 h 10105"/>
                      <a:gd name="connsiteX1" fmla="*/ 740 w 10740"/>
                      <a:gd name="connsiteY1" fmla="*/ 1184 h 10105"/>
                      <a:gd name="connsiteX2" fmla="*/ 5179 w 10740"/>
                      <a:gd name="connsiteY2" fmla="*/ 1184 h 10105"/>
                      <a:gd name="connsiteX3" fmla="*/ 7883 w 10740"/>
                      <a:gd name="connsiteY3" fmla="*/ 8287 h 10105"/>
                      <a:gd name="connsiteX4" fmla="*/ 10740 w 10740"/>
                      <a:gd name="connsiteY4" fmla="*/ 10105 h 10105"/>
                      <a:gd name="connsiteX0" fmla="*/ 0 w 10000"/>
                      <a:gd name="connsiteY0" fmla="*/ 2832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184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84 h 9105"/>
                      <a:gd name="connsiteX1" fmla="*/ 1642 w 10000"/>
                      <a:gd name="connsiteY1" fmla="*/ 184 h 9105"/>
                      <a:gd name="connsiteX2" fmla="*/ 4502 w 10000"/>
                      <a:gd name="connsiteY2" fmla="*/ 1291 h 9105"/>
                      <a:gd name="connsiteX3" fmla="*/ 7143 w 10000"/>
                      <a:gd name="connsiteY3" fmla="*/ 7287 h 9105"/>
                      <a:gd name="connsiteX4" fmla="*/ 10000 w 10000"/>
                      <a:gd name="connsiteY4" fmla="*/ 9105 h 9105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1642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0000">
                        <a:moveTo>
                          <a:pt x="0" y="202"/>
                        </a:moveTo>
                        <a:cubicBezTo>
                          <a:pt x="21" y="177"/>
                          <a:pt x="892" y="0"/>
                          <a:pt x="1642" y="202"/>
                        </a:cubicBezTo>
                        <a:cubicBezTo>
                          <a:pt x="3784" y="294"/>
                          <a:pt x="3838" y="914"/>
                          <a:pt x="4755" y="2214"/>
                        </a:cubicBezTo>
                        <a:cubicBezTo>
                          <a:pt x="5672" y="3514"/>
                          <a:pt x="6269" y="6705"/>
                          <a:pt x="7143" y="8003"/>
                        </a:cubicBezTo>
                        <a:cubicBezTo>
                          <a:pt x="8017" y="9301"/>
                          <a:pt x="9524" y="9667"/>
                          <a:pt x="10000" y="1000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76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90601" y="2905777"/>
                  <a:ext cx="2092822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600" dirty="0">
                      <a:latin typeface="Arial" pitchFamily="34" charset="0"/>
                      <a:cs typeface="Arial" pitchFamily="34" charset="0"/>
                    </a:rPr>
                    <a:t>exothermic</a:t>
                  </a:r>
                </a:p>
              </p:txBody>
            </p:sp>
          </p:grpSp>
          <p:sp>
            <p:nvSpPr>
              <p:cNvPr id="76" name="Text Box 22"/>
              <p:cNvSpPr txBox="1">
                <a:spLocks noChangeArrowheads="1"/>
              </p:cNvSpPr>
              <p:nvPr/>
            </p:nvSpPr>
            <p:spPr bwMode="auto">
              <a:xfrm>
                <a:off x="2355850" y="4094662"/>
                <a:ext cx="65903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400" baseline="-25000" dirty="0" err="1">
                    <a:latin typeface="Arial" pitchFamily="34" charset="0"/>
                    <a:cs typeface="Arial" pitchFamily="34" charset="0"/>
                  </a:rPr>
                  <a:t>e</a:t>
                </a:r>
                <a:endParaRPr lang="en-US" sz="24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8604504" y="6299200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1811420" y="5719117"/>
            <a:ext cx="6590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EB</a:t>
            </a:r>
            <a:endParaRPr lang="en-US" sz="2400" baseline="-25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14880" y="4864100"/>
            <a:ext cx="191770" cy="9398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471245" y="6019800"/>
            <a:ext cx="1443405" cy="354330"/>
          </a:xfrm>
          <a:prstGeom prst="line">
            <a:avLst/>
          </a:prstGeom>
          <a:ln w="1270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433145" y="633603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679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quarter" idx="1"/>
          </p:nvPr>
        </p:nvSpPr>
        <p:spPr>
          <a:xfrm>
            <a:off x="444498" y="1739900"/>
            <a:ext cx="8813801" cy="5410200"/>
          </a:xfrm>
        </p:spPr>
        <p:txBody>
          <a:bodyPr>
            <a:norm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IMRCF	    Membrane Reactors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Cross section of CRM		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Schematic of IMRCF for mole balance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26279" b="53016"/>
          <a:stretch>
            <a:fillRect/>
          </a:stretch>
        </p:blipFill>
        <p:spPr bwMode="auto">
          <a:xfrm>
            <a:off x="104296" y="1366838"/>
            <a:ext cx="4747410" cy="1906588"/>
          </a:xfrm>
          <a:prstGeom prst="rect">
            <a:avLst/>
          </a:prstGeom>
          <a:noFill/>
        </p:spPr>
      </p:pic>
      <p:pic>
        <p:nvPicPr>
          <p:cNvPr id="9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44" b="73323"/>
          <a:stretch>
            <a:fillRect/>
          </a:stretch>
        </p:blipFill>
        <p:spPr bwMode="auto">
          <a:xfrm>
            <a:off x="5067300" y="1366838"/>
            <a:ext cx="3683844" cy="1906588"/>
          </a:xfrm>
          <a:prstGeom prst="rect">
            <a:avLst/>
          </a:prstGeom>
          <a:noFill/>
        </p:spPr>
      </p:pic>
      <p:pic>
        <p:nvPicPr>
          <p:cNvPr id="10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46105" b="32073"/>
          <a:stretch>
            <a:fillRect/>
          </a:stretch>
        </p:blipFill>
        <p:spPr bwMode="auto">
          <a:xfrm>
            <a:off x="146304" y="3939261"/>
            <a:ext cx="4705402" cy="1991639"/>
          </a:xfrm>
          <a:prstGeom prst="rect">
            <a:avLst/>
          </a:prstGeom>
          <a:noFill/>
        </p:spPr>
      </p:pic>
      <p:pic>
        <p:nvPicPr>
          <p:cNvPr id="11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16822" t="67744" b="5455"/>
          <a:stretch>
            <a:fillRect/>
          </a:stretch>
        </p:blipFill>
        <p:spPr bwMode="auto">
          <a:xfrm>
            <a:off x="5067300" y="3695700"/>
            <a:ext cx="3923609" cy="2324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5594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063608" y="1658372"/>
            <a:ext cx="56124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W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= 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err="1" smtClean="0">
                <a:latin typeface="Arial" pitchFamily="34" charset="0"/>
                <a:ea typeface="Arial" charset="0"/>
                <a:cs typeface="Arial" pitchFamily="34" charset="0"/>
              </a:rPr>
              <a:t>b</a:t>
            </a:r>
            <a:r>
              <a:rPr lang="en-US" sz="2000" i="1" dirty="0" err="1" smtClean="0">
                <a:latin typeface="Arial" pitchFamily="34" charset="0"/>
                <a:ea typeface="Arial" charset="0"/>
                <a:cs typeface="Arial" pitchFamily="34" charset="0"/>
              </a:rPr>
              <a:t>V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solids weight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cs typeface="Arial" pitchFamily="34" charset="0"/>
              </a:rPr>
              <a:t>ρ</a:t>
            </a:r>
            <a:r>
              <a:rPr lang="en-US" sz="2000" i="1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= (1-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ϕ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)</a:t>
            </a:r>
            <a:r>
              <a:rPr lang="el-GR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bulk solids density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C </a:t>
            </a:r>
            <a:r>
              <a:rPr lang="en-US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= density of solids</a:t>
            </a:r>
            <a:endParaRPr lang="en-US" sz="2000" i="1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grpSp>
        <p:nvGrpSpPr>
          <p:cNvPr id="52" name="Grupp 66"/>
          <p:cNvGrpSpPr/>
          <p:nvPr/>
        </p:nvGrpSpPr>
        <p:grpSpPr>
          <a:xfrm>
            <a:off x="914400" y="1362811"/>
            <a:ext cx="4075797" cy="2160485"/>
            <a:chOff x="838200" y="1926868"/>
            <a:chExt cx="1796280" cy="930066"/>
          </a:xfrm>
        </p:grpSpPr>
        <p:sp>
          <p:nvSpPr>
            <p:cNvPr id="53" name="Oval 41"/>
            <p:cNvSpPr>
              <a:spLocks noChangeArrowheads="1"/>
            </p:cNvSpPr>
            <p:nvPr/>
          </p:nvSpPr>
          <p:spPr bwMode="auto">
            <a:xfrm>
              <a:off x="2006998" y="229992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p 72"/>
            <p:cNvGrpSpPr/>
            <p:nvPr/>
          </p:nvGrpSpPr>
          <p:grpSpPr>
            <a:xfrm>
              <a:off x="838200" y="1926868"/>
              <a:ext cx="1796280" cy="930066"/>
              <a:chOff x="838200" y="1926868"/>
              <a:chExt cx="1796280" cy="930066"/>
            </a:xfrm>
          </p:grpSpPr>
          <p:sp>
            <p:nvSpPr>
              <p:cNvPr id="55" name="Text Box 48"/>
              <p:cNvSpPr txBox="1">
                <a:spLocks noChangeArrowheads="1"/>
              </p:cNvSpPr>
              <p:nvPr/>
            </p:nvSpPr>
            <p:spPr bwMode="auto">
              <a:xfrm>
                <a:off x="1872480" y="2370505"/>
                <a:ext cx="762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A,B,C</a:t>
                </a:r>
              </a:p>
            </p:txBody>
          </p:sp>
          <p:sp>
            <p:nvSpPr>
              <p:cNvPr id="56" name="Oval 31"/>
              <p:cNvSpPr>
                <a:spLocks noChangeArrowheads="1"/>
              </p:cNvSpPr>
              <p:nvPr/>
            </p:nvSpPr>
            <p:spPr bwMode="auto">
              <a:xfrm>
                <a:off x="1447800" y="2209800"/>
                <a:ext cx="152400" cy="457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Line 32"/>
              <p:cNvSpPr>
                <a:spLocks noChangeShapeType="1"/>
              </p:cNvSpPr>
              <p:nvPr/>
            </p:nvSpPr>
            <p:spPr bwMode="auto">
              <a:xfrm>
                <a:off x="1524000" y="22098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>
                <a:off x="1524000" y="26670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auto">
              <a:xfrm>
                <a:off x="2209800" y="2209800"/>
                <a:ext cx="76200" cy="457200"/>
              </a:xfrm>
              <a:custGeom>
                <a:avLst/>
                <a:gdLst>
                  <a:gd name="T0" fmla="*/ 0 w 96"/>
                  <a:gd name="T1" fmla="*/ 0 h 288"/>
                  <a:gd name="T2" fmla="*/ 96 w 96"/>
                  <a:gd name="T3" fmla="*/ 144 h 288"/>
                  <a:gd name="T4" fmla="*/ 0 w 9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288"/>
                  <a:gd name="T11" fmla="*/ 96 w 9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288">
                    <a:moveTo>
                      <a:pt x="0" y="0"/>
                    </a:moveTo>
                    <a:cubicBezTo>
                      <a:pt x="48" y="48"/>
                      <a:pt x="96" y="96"/>
                      <a:pt x="96" y="144"/>
                    </a:cubicBezTo>
                    <a:cubicBezTo>
                      <a:pt x="96" y="192"/>
                      <a:pt x="16" y="264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36"/>
              <p:cNvSpPr>
                <a:spLocks noChangeArrowheads="1"/>
              </p:cNvSpPr>
              <p:nvPr/>
            </p:nvSpPr>
            <p:spPr bwMode="auto">
              <a:xfrm>
                <a:off x="16002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Oval 37"/>
              <p:cNvSpPr>
                <a:spLocks noChangeArrowheads="1"/>
              </p:cNvSpPr>
              <p:nvPr/>
            </p:nvSpPr>
            <p:spPr bwMode="auto">
              <a:xfrm>
                <a:off x="17526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Oval 38"/>
              <p:cNvSpPr>
                <a:spLocks noChangeArrowheads="1"/>
              </p:cNvSpPr>
              <p:nvPr/>
            </p:nvSpPr>
            <p:spPr bwMode="auto">
              <a:xfrm>
                <a:off x="1926979" y="2568743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Oval 39"/>
              <p:cNvSpPr>
                <a:spLocks noChangeArrowheads="1"/>
              </p:cNvSpPr>
              <p:nvPr/>
            </p:nvSpPr>
            <p:spPr bwMode="auto">
              <a:xfrm>
                <a:off x="16002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Oval 40"/>
              <p:cNvSpPr>
                <a:spLocks noChangeArrowheads="1"/>
              </p:cNvSpPr>
              <p:nvPr/>
            </p:nvSpPr>
            <p:spPr bwMode="auto">
              <a:xfrm>
                <a:off x="18288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Oval 42"/>
              <p:cNvSpPr>
                <a:spLocks noChangeArrowheads="1"/>
              </p:cNvSpPr>
              <p:nvPr/>
            </p:nvSpPr>
            <p:spPr bwMode="auto">
              <a:xfrm>
                <a:off x="19050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Oval 43"/>
              <p:cNvSpPr>
                <a:spLocks noChangeArrowheads="1"/>
              </p:cNvSpPr>
              <p:nvPr/>
            </p:nvSpPr>
            <p:spPr bwMode="auto">
              <a:xfrm>
                <a:off x="16764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Oval 45"/>
              <p:cNvSpPr>
                <a:spLocks noChangeArrowheads="1"/>
              </p:cNvSpPr>
              <p:nvPr/>
            </p:nvSpPr>
            <p:spPr bwMode="auto">
              <a:xfrm>
                <a:off x="18288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Oval 46"/>
              <p:cNvSpPr>
                <a:spLocks noChangeArrowheads="1"/>
              </p:cNvSpPr>
              <p:nvPr/>
            </p:nvSpPr>
            <p:spPr bwMode="auto">
              <a:xfrm>
                <a:off x="16764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Line 49"/>
              <p:cNvSpPr>
                <a:spLocks noChangeShapeType="1"/>
              </p:cNvSpPr>
              <p:nvPr/>
            </p:nvSpPr>
            <p:spPr bwMode="auto">
              <a:xfrm flipH="1">
                <a:off x="1447800" y="2057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50"/>
              <p:cNvSpPr>
                <a:spLocks noChangeShapeType="1"/>
              </p:cNvSpPr>
              <p:nvPr/>
            </p:nvSpPr>
            <p:spPr bwMode="auto">
              <a:xfrm flipH="1">
                <a:off x="1447800" y="2819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Båge 52"/>
              <p:cNvSpPr>
                <a:spLocks/>
              </p:cNvSpPr>
              <p:nvPr/>
            </p:nvSpPr>
            <p:spPr bwMode="auto">
              <a:xfrm flipH="1" flipV="1">
                <a:off x="1219200" y="2057400"/>
                <a:ext cx="228600" cy="763588"/>
              </a:xfrm>
              <a:custGeom>
                <a:avLst/>
                <a:gdLst>
                  <a:gd name="T0" fmla="*/ 0 w 21600"/>
                  <a:gd name="T1" fmla="*/ 0 h 43168"/>
                  <a:gd name="T2" fmla="*/ 12425 w 21600"/>
                  <a:gd name="T3" fmla="*/ 763588 h 43168"/>
                  <a:gd name="T4" fmla="*/ 0 w 21600"/>
                  <a:gd name="T5" fmla="*/ 382077 h 4316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68"/>
                  <a:gd name="T11" fmla="*/ 21600 w 21600"/>
                  <a:gd name="T12" fmla="*/ 43168 h 431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68" fill="none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</a:path>
                  <a:path w="21600" h="43168" stroke="0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Line 53"/>
              <p:cNvSpPr>
                <a:spLocks noChangeShapeType="1"/>
              </p:cNvSpPr>
              <p:nvPr/>
            </p:nvSpPr>
            <p:spPr bwMode="auto">
              <a:xfrm>
                <a:off x="914400" y="2438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4"/>
              <p:cNvSpPr>
                <a:spLocks noChangeShapeType="1"/>
              </p:cNvSpPr>
              <p:nvPr/>
            </p:nvSpPr>
            <p:spPr bwMode="auto">
              <a:xfrm>
                <a:off x="914400" y="21336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Text Box 55"/>
              <p:cNvSpPr txBox="1">
                <a:spLocks noChangeArrowheads="1"/>
              </p:cNvSpPr>
              <p:nvPr/>
            </p:nvSpPr>
            <p:spPr bwMode="auto">
              <a:xfrm>
                <a:off x="838200" y="1926868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sweep</a:t>
                </a:r>
              </a:p>
            </p:txBody>
          </p:sp>
          <p:sp>
            <p:nvSpPr>
              <p:cNvPr id="76" name="Text Box 57"/>
              <p:cNvSpPr txBox="1">
                <a:spLocks noChangeArrowheads="1"/>
              </p:cNvSpPr>
              <p:nvPr/>
            </p:nvSpPr>
            <p:spPr bwMode="auto">
              <a:xfrm>
                <a:off x="838200" y="2221260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A0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Text Box 61"/>
              <p:cNvSpPr txBox="1">
                <a:spLocks noChangeArrowheads="1"/>
              </p:cNvSpPr>
              <p:nvPr/>
            </p:nvSpPr>
            <p:spPr bwMode="auto">
              <a:xfrm>
                <a:off x="1981200" y="2644943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78" name="Text Box 63"/>
              <p:cNvSpPr txBox="1">
                <a:spLocks noChangeArrowheads="1"/>
              </p:cNvSpPr>
              <p:nvPr/>
            </p:nvSpPr>
            <p:spPr bwMode="auto">
              <a:xfrm>
                <a:off x="1990232" y="2027605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cxnSp>
            <p:nvCxnSpPr>
              <p:cNvPr id="79" name="AutoShape 64"/>
              <p:cNvCxnSpPr>
                <a:cxnSpLocks noChangeShapeType="1"/>
              </p:cNvCxnSpPr>
              <p:nvPr/>
            </p:nvCxnSpPr>
            <p:spPr bwMode="auto">
              <a:xfrm rot="5400000" flipV="1">
                <a:off x="17708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0" name="AutoShape 66"/>
              <p:cNvCxnSpPr>
                <a:cxnSpLocks noChangeShapeType="1"/>
              </p:cNvCxnSpPr>
              <p:nvPr/>
            </p:nvCxnSpPr>
            <p:spPr bwMode="auto">
              <a:xfrm rot="5400000" flipV="1">
                <a:off x="16184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" name="AutoShape 69"/>
              <p:cNvCxnSpPr>
                <a:cxnSpLocks noChangeShapeType="1"/>
                <a:stCxn id="67" idx="1"/>
                <a:endCxn id="78" idx="1"/>
              </p:cNvCxnSpPr>
              <p:nvPr/>
            </p:nvCxnSpPr>
            <p:spPr bwMode="auto">
              <a:xfrm rot="5400000" flipH="1" flipV="1">
                <a:off x="1795216" y="2102143"/>
                <a:ext cx="163559" cy="22647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2" name="AutoShape 70"/>
              <p:cNvCxnSpPr>
                <a:cxnSpLocks noChangeShapeType="1"/>
              </p:cNvCxnSpPr>
              <p:nvPr/>
            </p:nvCxnSpPr>
            <p:spPr bwMode="auto">
              <a:xfrm rot="-5400000">
                <a:off x="1635125" y="20986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83" name="Grupp 48"/>
          <p:cNvGrpSpPr/>
          <p:nvPr/>
        </p:nvGrpSpPr>
        <p:grpSpPr>
          <a:xfrm>
            <a:off x="914400" y="3818649"/>
            <a:ext cx="5002215" cy="2546773"/>
            <a:chOff x="914400" y="3818649"/>
            <a:chExt cx="5002215" cy="2546773"/>
          </a:xfrm>
        </p:grpSpPr>
        <p:grpSp>
          <p:nvGrpSpPr>
            <p:cNvPr id="84" name="Grupp 97"/>
            <p:cNvGrpSpPr/>
            <p:nvPr/>
          </p:nvGrpSpPr>
          <p:grpSpPr>
            <a:xfrm>
              <a:off x="914400" y="3818649"/>
              <a:ext cx="5002215" cy="2546773"/>
              <a:chOff x="3657600" y="2362200"/>
              <a:chExt cx="2296636" cy="1169284"/>
            </a:xfrm>
          </p:grpSpPr>
          <p:sp>
            <p:nvSpPr>
              <p:cNvPr id="86" name="Rectangle 71"/>
              <p:cNvSpPr>
                <a:spLocks noChangeArrowheads="1"/>
              </p:cNvSpPr>
              <p:nvPr/>
            </p:nvSpPr>
            <p:spPr bwMode="auto">
              <a:xfrm>
                <a:off x="36576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72"/>
              <p:cNvSpPr>
                <a:spLocks noChangeArrowheads="1"/>
              </p:cNvSpPr>
              <p:nvPr/>
            </p:nvSpPr>
            <p:spPr bwMode="auto">
              <a:xfrm>
                <a:off x="46482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8" name="AutoShape 73"/>
              <p:cNvCxnSpPr>
                <a:cxnSpLocks noChangeShapeType="1"/>
              </p:cNvCxnSpPr>
              <p:nvPr/>
            </p:nvCxnSpPr>
            <p:spPr bwMode="auto">
              <a:xfrm rot="-5400000">
                <a:off x="4606925" y="25558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89" name="Line 74"/>
              <p:cNvSpPr>
                <a:spLocks noChangeShapeType="1"/>
              </p:cNvSpPr>
              <p:nvPr/>
            </p:nvSpPr>
            <p:spPr bwMode="auto">
              <a:xfrm flipH="1" flipV="1">
                <a:off x="4343400" y="2514600"/>
                <a:ext cx="2286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Line 75"/>
              <p:cNvSpPr>
                <a:spLocks noChangeShapeType="1"/>
              </p:cNvSpPr>
              <p:nvPr/>
            </p:nvSpPr>
            <p:spPr bwMode="auto">
              <a:xfrm>
                <a:off x="4572000" y="27432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Text Box 76"/>
              <p:cNvSpPr txBox="1">
                <a:spLocks noChangeArrowheads="1"/>
              </p:cNvSpPr>
              <p:nvPr/>
            </p:nvSpPr>
            <p:spPr bwMode="auto">
              <a:xfrm>
                <a:off x="3668236" y="3121692"/>
                <a:ext cx="2286000" cy="4097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A,C stay behind since they are too big</a:t>
                </a:r>
              </a:p>
            </p:txBody>
          </p:sp>
          <p:sp>
            <p:nvSpPr>
              <p:cNvPr id="92" name="Text Box 77"/>
              <p:cNvSpPr txBox="1">
                <a:spLocks noChangeArrowheads="1"/>
              </p:cNvSpPr>
              <p:nvPr/>
            </p:nvSpPr>
            <p:spPr bwMode="auto">
              <a:xfrm>
                <a:off x="4038600" y="2362200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Text Box 78"/>
              <p:cNvSpPr txBox="1">
                <a:spLocks noChangeArrowheads="1"/>
              </p:cNvSpPr>
              <p:nvPr/>
            </p:nvSpPr>
            <p:spPr bwMode="auto">
              <a:xfrm>
                <a:off x="4724400" y="2362201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Text Box 79"/>
              <p:cNvSpPr txBox="1">
                <a:spLocks noChangeArrowheads="1"/>
              </p:cNvSpPr>
              <p:nvPr/>
            </p:nvSpPr>
            <p:spPr bwMode="auto">
              <a:xfrm>
                <a:off x="5105400" y="2482851"/>
                <a:ext cx="4572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BS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5" name="Text Box 79"/>
            <p:cNvSpPr txBox="1">
              <a:spLocks noChangeArrowheads="1"/>
            </p:cNvSpPr>
            <p:nvPr/>
          </p:nvSpPr>
          <p:spPr bwMode="auto">
            <a:xfrm>
              <a:off x="4199488" y="4980428"/>
              <a:ext cx="995810" cy="49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B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216861" y="3436107"/>
                <a:ext cx="3965253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 xmlns="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𝑡𝑜𝑡𝑎𝑙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𝑚𝑎𝑠𝑠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861" y="3436107"/>
                <a:ext cx="3965253" cy="619016"/>
              </a:xfrm>
              <a:prstGeom prst="rect">
                <a:avLst/>
              </a:prstGeom>
              <a:blipFill rotWithShape="1">
                <a:blip r:embed="rId2"/>
                <a:stretch>
                  <a:fillRect r="-70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339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Membrane Reactors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Species A: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58"/>
          <p:cNvGrpSpPr/>
          <p:nvPr/>
        </p:nvGrpSpPr>
        <p:grpSpPr>
          <a:xfrm>
            <a:off x="4324350" y="4228309"/>
            <a:ext cx="1143000" cy="850168"/>
            <a:chOff x="7009790" y="2552700"/>
            <a:chExt cx="1143000" cy="850168"/>
          </a:xfrm>
        </p:grpSpPr>
        <p:graphicFrame>
          <p:nvGraphicFramePr>
            <p:cNvPr id="10" name="Object 4"/>
            <p:cNvGraphicFramePr>
              <a:graphicFrameLocks noChangeAspect="1"/>
            </p:cNvGraphicFramePr>
            <p:nvPr/>
          </p:nvGraphicFramePr>
          <p:xfrm>
            <a:off x="7009790" y="2578891"/>
            <a:ext cx="1143000" cy="785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39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09790" y="2578891"/>
                          <a:ext cx="1143000" cy="7858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80"/>
            <p:cNvSpPr>
              <a:spLocks noChangeArrowheads="1"/>
            </p:cNvSpPr>
            <p:nvPr/>
          </p:nvSpPr>
          <p:spPr bwMode="auto">
            <a:xfrm>
              <a:off x="7009790" y="2552700"/>
              <a:ext cx="1143000" cy="850168"/>
            </a:xfrm>
            <a:prstGeom prst="rect">
              <a:avLst/>
            </a:prstGeom>
            <a:noFill/>
            <a:ln w="9525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upp 68"/>
          <p:cNvGrpSpPr/>
          <p:nvPr/>
        </p:nvGrpSpPr>
        <p:grpSpPr>
          <a:xfrm>
            <a:off x="990600" y="2414033"/>
            <a:ext cx="6797887" cy="1203880"/>
            <a:chOff x="990600" y="1775918"/>
            <a:chExt cx="6797887" cy="1203880"/>
          </a:xfrm>
        </p:grpSpPr>
        <p:graphicFrame>
          <p:nvGraphicFramePr>
            <p:cNvPr id="1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0569453"/>
                </p:ext>
              </p:extLst>
            </p:nvPr>
          </p:nvGraphicFramePr>
          <p:xfrm>
            <a:off x="4211638" y="2413060"/>
            <a:ext cx="3484562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40" name="Equation" r:id="rId5" imgW="1574640" imgH="253800" progId="Equation.DSMT4">
                    <p:embed/>
                  </p:oleObj>
                </mc:Choice>
                <mc:Fallback>
                  <p:oleObj name="Equation" r:id="rId5" imgW="157464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1638" y="2413060"/>
                          <a:ext cx="3484562" cy="5667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61"/>
            <p:cNvSpPr/>
            <p:nvPr/>
          </p:nvSpPr>
          <p:spPr>
            <a:xfrm>
              <a:off x="990600" y="1775918"/>
              <a:ext cx="679788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dirty="0" smtClean="0">
                  <a:latin typeface="Arial" pitchFamily="34" charset="0"/>
                  <a:ea typeface="Arial" charset="0"/>
                  <a:cs typeface="Arial" pitchFamily="34" charset="0"/>
                </a:rPr>
                <a:t>Species A:               In – out + generation = 0</a:t>
              </a:r>
              <a:endParaRPr lang="en-US" sz="2600" dirty="0">
                <a:latin typeface="Arial" pitchFamily="34" charset="0"/>
                <a:ea typeface="Arial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583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1317</TotalTime>
  <Words>516</Words>
  <Application>Microsoft Macintosh PowerPoint</Application>
  <PresentationFormat>On-screen Show (4:3)</PresentationFormat>
  <Paragraphs>172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Lecture_1_draft_yellow</vt:lpstr>
      <vt:lpstr>Equation</vt:lpstr>
      <vt:lpstr>Lecture 9</vt:lpstr>
      <vt:lpstr>Lecture 9 – Thursday  2/7/2013</vt:lpstr>
      <vt:lpstr>Reactor Mole Balances Summary</vt:lpstr>
      <vt:lpstr>PowerPoint Presentation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PowerPoint Presentation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Emma Sundin</dc:creator>
  <cp:lastModifiedBy>Benjamin Griessmann</cp:lastModifiedBy>
  <cp:revision>94</cp:revision>
  <dcterms:created xsi:type="dcterms:W3CDTF">2010-08-03T19:45:42Z</dcterms:created>
  <dcterms:modified xsi:type="dcterms:W3CDTF">2014-12-13T16:19:05Z</dcterms:modified>
</cp:coreProperties>
</file>