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1" r:id="rId3"/>
    <p:sldId id="302" r:id="rId4"/>
    <p:sldId id="288" r:id="rId5"/>
    <p:sldId id="268" r:id="rId6"/>
    <p:sldId id="314" r:id="rId7"/>
    <p:sldId id="303" r:id="rId8"/>
    <p:sldId id="304" r:id="rId9"/>
    <p:sldId id="305" r:id="rId10"/>
    <p:sldId id="307" r:id="rId11"/>
    <p:sldId id="308" r:id="rId12"/>
    <p:sldId id="309" r:id="rId13"/>
    <p:sldId id="310" r:id="rId14"/>
    <p:sldId id="311" r:id="rId15"/>
    <p:sldId id="313" r:id="rId16"/>
    <p:sldId id="270" r:id="rId17"/>
    <p:sldId id="272" r:id="rId18"/>
    <p:sldId id="273" r:id="rId19"/>
    <p:sldId id="299" r:id="rId20"/>
    <p:sldId id="266" r:id="rId21"/>
  </p:sldIdLst>
  <p:sldSz cx="9144000" cy="6858000" type="screen4x3"/>
  <p:notesSz cx="6858000" cy="9296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>
          <p15:clr>
            <a:srgbClr val="A4A3A4"/>
          </p15:clr>
        </p15:guide>
        <p15:guide id="2" pos="5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15" autoAdjust="0"/>
  </p:normalViewPr>
  <p:slideViewPr>
    <p:cSldViewPr snapToGrid="0" snapToObjects="1">
      <p:cViewPr varScale="1">
        <p:scale>
          <a:sx n="86" d="100"/>
          <a:sy n="86" d="100"/>
        </p:scale>
        <p:origin x="1354" y="48"/>
      </p:cViewPr>
      <p:guideLst>
        <p:guide orient="horz" pos="528"/>
        <p:guide pos="59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616" y="-8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259" y="1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/>
          <a:lstStyle>
            <a:lvl1pPr algn="r">
              <a:defRPr sz="1100"/>
            </a:lvl1pPr>
          </a:lstStyle>
          <a:p>
            <a:fld id="{C158EB6E-79E8-464F-8509-5EA384E7B6D9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259" y="8830498"/>
            <a:ext cx="2972209" cy="464459"/>
          </a:xfrm>
          <a:prstGeom prst="rect">
            <a:avLst/>
          </a:prstGeom>
        </p:spPr>
        <p:txBody>
          <a:bodyPr vert="horz" lIns="85213" tIns="42606" rIns="85213" bIns="42606" rtlCol="0" anchor="b"/>
          <a:lstStyle>
            <a:lvl1pPr algn="r">
              <a:defRPr sz="1100"/>
            </a:lvl1pPr>
          </a:lstStyle>
          <a:p>
            <a:fld id="{12E89589-EF9C-42B9-9816-B399C7A365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34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/>
          <a:lstStyle>
            <a:lvl1pPr algn="r">
              <a:defRPr sz="1200"/>
            </a:lvl1pPr>
          </a:lstStyle>
          <a:p>
            <a:fld id="{90294C7B-91D1-A945-B83A-15E9607465ED}" type="datetimeFigureOut">
              <a:rPr lang="sv-SE" smtClean="0"/>
              <a:pPr/>
              <a:t>2021-01-27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8" tIns="45040" rIns="90078" bIns="4504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0078" tIns="45040" rIns="90078" bIns="4504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0078" tIns="45040" rIns="90078" bIns="45040" rtlCol="0" anchor="b"/>
          <a:lstStyle>
            <a:lvl1pPr algn="r">
              <a:defRPr sz="1200"/>
            </a:lvl1pPr>
          </a:lstStyle>
          <a:p>
            <a:fld id="{94BF40C7-DB2D-B440-A3ED-8B2D59D0F02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774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5E4B7C-5BD5-AE4D-9F89-6C8EF573033F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79E88-54B6-4A62-B9DA-3DF9CC25A1B1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0" tIns="0" rIns="0" bIns="0">
            <a:no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A793E-5119-43A6-9B5B-7C1997A43A27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C2F7-CBA9-400F-813A-BCA69D29B1BC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96121-F75E-4DB9-B877-F010C6BA9175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2B26E-D056-472C-B267-CA9FC8EE0D83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58A3-B6A5-45BF-AE9D-5CBBC268C19F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25D3-20AE-49E5-B2DC-7E63C5D5DEAB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5F4C-1DC5-4910-908D-8AD4B979941A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B8DD3-85D3-4033-B45C-5D29DEB7897D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635D-9634-4CCF-8115-C6F0227B7285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A1A85-BD67-415C-B0FC-C32BF92EC0BC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AF66-C920-4F39-9F41-447FD2070D40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A0135E-FE7A-4917-8ECB-7ABDB1846C02}" type="datetime1">
              <a:rPr lang="sv-SE" smtClean="0"/>
              <a:pPr/>
              <a:t>2021-01-27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542B3FD-B9EB-CB4E-B351-B11EB0199665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Chemical Reaction Engineering</a:t>
            </a:r>
            <a:r>
              <a:rPr lang="en-US" dirty="0"/>
              <a:t> (CRE) is the field that studies the rates and mechanisms of chemical reactions and the design of the reactors in which they take place.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>
                <a:solidFill>
                  <a:srgbClr val="000000"/>
                </a:solidFill>
              </a:rPr>
              <a:t>Lecture</a:t>
            </a:r>
            <a:r>
              <a:rPr lang="sv-SE" dirty="0">
                <a:solidFill>
                  <a:srgbClr val="000000"/>
                </a:solidFill>
              </a:rPr>
              <a:t>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 </a:t>
            </a:r>
            <a:r>
              <a:rPr lang="en-US" dirty="0">
                <a:latin typeface="Arial" pitchFamily="34" charset="0"/>
                <a:cs typeface="Arial" pitchFamily="34" charset="0"/>
              </a:rPr>
              <a:t>on Species B: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14400" y="1886248"/>
            <a:ext cx="6553200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600" u="sng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u="sng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Arial" charset="0"/>
                <a:cs typeface="Arial" pitchFamily="34" charset="0"/>
              </a:rPr>
              <a:t>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Arial" charset="0"/>
                <a:cs typeface="Arial" pitchFamily="34" charset="0"/>
              </a:rPr>
              <a:t>		</a:t>
            </a:r>
            <a:endParaRPr lang="el-GR" sz="26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2"/>
              <p:cNvSpPr txBox="1"/>
              <p:nvPr/>
            </p:nvSpPr>
            <p:spPr bwMode="auto">
              <a:xfrm>
                <a:off x="2884650" y="5387974"/>
                <a:ext cx="3451225" cy="7127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moles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through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sides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volume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reactor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6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84650" y="5387974"/>
                <a:ext cx="3451225" cy="71278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upp 97"/>
          <p:cNvGrpSpPr/>
          <p:nvPr/>
        </p:nvGrpSpPr>
        <p:grpSpPr>
          <a:xfrm>
            <a:off x="914400" y="2378691"/>
            <a:ext cx="8020144" cy="1276980"/>
            <a:chOff x="3272596" y="3790117"/>
            <a:chExt cx="8020144" cy="1276980"/>
          </a:xfrm>
        </p:grpSpPr>
        <p:sp>
          <p:nvSpPr>
            <p:cNvPr id="9" name="Rektangel 60"/>
            <p:cNvSpPr/>
            <p:nvPr/>
          </p:nvSpPr>
          <p:spPr>
            <a:xfrm>
              <a:off x="3272596" y="3790117"/>
              <a:ext cx="802014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>
                  <a:latin typeface="Arial" pitchFamily="34" charset="0"/>
                  <a:ea typeface="Arial" charset="0"/>
                  <a:cs typeface="Arial" pitchFamily="34" charset="0"/>
                </a:rPr>
                <a:t>Species B:     </a:t>
              </a:r>
              <a:r>
                <a:rPr lang="en-US" sz="2400" dirty="0">
                  <a:latin typeface="Arial" pitchFamily="34" charset="0"/>
                  <a:ea typeface="Arial" charset="0"/>
                  <a:cs typeface="Arial" pitchFamily="34" charset="0"/>
                </a:rPr>
                <a:t>In – out – out membrane + generation = 0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Object 10"/>
                <p:cNvSpPr txBox="1"/>
                <p:nvPr/>
              </p:nvSpPr>
              <p:spPr bwMode="auto">
                <a:xfrm>
                  <a:off x="5812596" y="4482897"/>
                  <a:ext cx="4813300" cy="5842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0" name="Object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812596" y="4482897"/>
                  <a:ext cx="4813300" cy="584200"/>
                </a:xfrm>
                <a:prstGeom prst="rect">
                  <a:avLst/>
                </a:prstGeom>
                <a:blipFill>
                  <a:blip r:embed="rId3"/>
                  <a:stretch>
                    <a:fillRect l="-8745" t="-148958" b="-204167"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upp 98"/>
          <p:cNvGrpSpPr/>
          <p:nvPr/>
        </p:nvGrpSpPr>
        <p:grpSpPr>
          <a:xfrm>
            <a:off x="3352800" y="4092436"/>
            <a:ext cx="2514927" cy="905374"/>
            <a:chOff x="5570779" y="5503862"/>
            <a:chExt cx="2514927" cy="90537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Object 6"/>
                <p:cNvSpPr txBox="1"/>
                <p:nvPr/>
              </p:nvSpPr>
              <p:spPr bwMode="auto">
                <a:xfrm>
                  <a:off x="5859073" y="5579860"/>
                  <a:ext cx="1938337" cy="76993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𝑑𝑉</m:t>
                            </m:r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4" name="Object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859073" y="5579860"/>
                  <a:ext cx="1938337" cy="76993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Rectangle 85"/>
            <p:cNvSpPr>
              <a:spLocks noChangeArrowheads="1"/>
            </p:cNvSpPr>
            <p:nvPr/>
          </p:nvSpPr>
          <p:spPr bwMode="auto">
            <a:xfrm>
              <a:off x="5570779" y="5503862"/>
              <a:ext cx="2514927" cy="905374"/>
            </a:xfrm>
            <a:prstGeom prst="rect">
              <a:avLst/>
            </a:prstGeom>
            <a:noFill/>
            <a:ln w="9525">
              <a:solidFill>
                <a:srgbClr val="C6491E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8323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2"/>
              <p:cNvSpPr txBox="1"/>
              <p:nvPr/>
            </p:nvSpPr>
            <p:spPr bwMode="auto">
              <a:xfrm>
                <a:off x="460375" y="1417638"/>
                <a:ext cx="8391525" cy="914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𝐵𝑆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) =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molar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flow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rate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through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membrane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surface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area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membrane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𝑚𝑜𝑙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0375" y="1417638"/>
                <a:ext cx="8391525" cy="914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3"/>
              <p:cNvSpPr txBox="1"/>
              <p:nvPr/>
            </p:nvSpPr>
            <p:spPr bwMode="auto">
              <a:xfrm>
                <a:off x="1185863" y="2539468"/>
                <a:ext cx="6249988" cy="10276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membrane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surface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 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area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reactor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volume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𝐷𝐿</m:t>
                          </m:r>
                        </m:num>
                        <m:den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  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6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85863" y="2539468"/>
                <a:ext cx="6249988" cy="10276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upp 13"/>
          <p:cNvGrpSpPr/>
          <p:nvPr/>
        </p:nvGrpSpPr>
        <p:grpSpPr>
          <a:xfrm>
            <a:off x="1223963" y="3567113"/>
            <a:ext cx="5011749" cy="2957825"/>
            <a:chOff x="1185863" y="3567113"/>
            <a:chExt cx="5011749" cy="2957825"/>
          </a:xfrm>
        </p:grpSpPr>
        <p:grpSp>
          <p:nvGrpSpPr>
            <p:cNvPr id="9" name="Grupp 32"/>
            <p:cNvGrpSpPr/>
            <p:nvPr/>
          </p:nvGrpSpPr>
          <p:grpSpPr>
            <a:xfrm>
              <a:off x="1187450" y="3567113"/>
              <a:ext cx="5010162" cy="2957825"/>
              <a:chOff x="1016000" y="2730506"/>
              <a:chExt cx="5010162" cy="2957825"/>
            </a:xfrm>
          </p:grpSpPr>
          <p:grpSp>
            <p:nvGrpSpPr>
              <p:cNvPr id="11" name="Grupp 27"/>
              <p:cNvGrpSpPr/>
              <p:nvPr/>
            </p:nvGrpSpPr>
            <p:grpSpPr>
              <a:xfrm>
                <a:off x="1016000" y="2730506"/>
                <a:ext cx="3792538" cy="2268537"/>
                <a:chOff x="1016000" y="2794006"/>
                <a:chExt cx="3792538" cy="2268537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4" name="Object 4"/>
                    <p:cNvSpPr txBox="1"/>
                    <p:nvPr>
                      <p:ph sz="quarter" idx="3"/>
                    </p:nvPr>
                  </p:nvSpPr>
                  <p:spPr bwMode="auto">
                    <a:xfrm>
                      <a:off x="1027113" y="2794006"/>
                      <a:ext cx="3216275" cy="582612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normAutofit fontScale="77500" lnSpcReduction="20000"/>
                    </a:bodyPr>
                    <a:lstStyle/>
                    <a:p>
                      <a:pPr>
                        <a:buNone/>
                      </a:pPr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Sup>
                              <m:sSub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𝐵𝑆</m:t>
                                    </m:r>
                                  </m:sub>
                                </m:sSub>
                              </m:e>
                            </m:d>
                          </m:oMath>
                        </m:oMathPara>
                      </a14:m>
                      <a:endParaRPr lang="en-US"/>
                    </a:p>
                  </p:txBody>
                </p:sp>
              </mc:Choice>
              <mc:Fallback>
                <p:sp>
                  <p:nvSpPr>
                    <p:cNvPr id="14" name="Object 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>
                      <p:ph sz="quarter" idx="3"/>
                    </p:nvPr>
                  </p:nvSpPr>
                  <p:spPr bwMode="auto">
                    <a:xfrm>
                      <a:off x="1027113" y="2794006"/>
                      <a:ext cx="3216275" cy="58261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5" name="Object 5"/>
                    <p:cNvSpPr txBox="1"/>
                    <p:nvPr>
                      <p:ph sz="quarter" idx="4"/>
                    </p:nvPr>
                  </p:nvSpPr>
                  <p:spPr bwMode="auto">
                    <a:xfrm>
                      <a:off x="1016000" y="4148143"/>
                      <a:ext cx="3792538" cy="914400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normAutofit fontScale="85000" lnSpcReduction="10000"/>
                    </a:bodyPr>
                    <a:lstStyle/>
                    <a:p>
                      <a:pPr>
                        <a:buNone/>
                      </a:pPr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𝐵𝑆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  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𝑚𝑜𝑙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p>
                                        <m:r>
                                          <a:rPr lang="en-US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⋅</m:t>
                                    </m:r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den>
                                </m:f>
                              </m:e>
                            </m:d>
                          </m:oMath>
                        </m:oMathPara>
                      </a14:m>
                      <a:endParaRPr lang="en-US"/>
                    </a:p>
                  </p:txBody>
                </p:sp>
              </mc:Choice>
              <mc:Fallback>
                <p:sp>
                  <p:nvSpPr>
                    <p:cNvPr id="15" name="Object 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>
                      <p:ph sz="quarter" idx="4"/>
                    </p:nvPr>
                  </p:nvSpPr>
                  <p:spPr bwMode="auto">
                    <a:xfrm>
                      <a:off x="1016000" y="4148143"/>
                      <a:ext cx="3792538" cy="91440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2" name="Text Box 21"/>
              <p:cNvSpPr txBox="1">
                <a:spLocks noChangeArrowheads="1"/>
              </p:cNvSpPr>
              <p:nvPr/>
            </p:nvSpPr>
            <p:spPr bwMode="auto">
              <a:xfrm>
                <a:off x="1730856" y="5195888"/>
                <a:ext cx="4295306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Neglected most of the time</a:t>
                </a:r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 flipV="1">
                <a:off x="2957513" y="4743032"/>
                <a:ext cx="0" cy="5417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Object 4"/>
                <p:cNvSpPr txBox="1"/>
                <p:nvPr/>
              </p:nvSpPr>
              <p:spPr bwMode="auto">
                <a:xfrm>
                  <a:off x="1185863" y="4287838"/>
                  <a:ext cx="1139825" cy="58261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0" name="Object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185863" y="4287838"/>
                  <a:ext cx="1139825" cy="58261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66661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ct 3"/>
              <p:cNvSpPr txBox="1"/>
              <p:nvPr/>
            </p:nvSpPr>
            <p:spPr bwMode="auto">
              <a:xfrm>
                <a:off x="1479550" y="3817938"/>
                <a:ext cx="2228850" cy="862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4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79550" y="3817938"/>
                <a:ext cx="2228850" cy="8620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4"/>
              <p:cNvSpPr txBox="1"/>
              <p:nvPr/>
            </p:nvSpPr>
            <p:spPr bwMode="auto">
              <a:xfrm>
                <a:off x="1366838" y="2905125"/>
                <a:ext cx="3067050" cy="9128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66838" y="2905125"/>
                <a:ext cx="3067050" cy="9128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5"/>
              <p:cNvSpPr txBox="1"/>
              <p:nvPr/>
            </p:nvSpPr>
            <p:spPr bwMode="auto">
              <a:xfrm>
                <a:off x="1489075" y="1955800"/>
                <a:ext cx="2676525" cy="935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𝑑𝑉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6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89075" y="1955800"/>
                <a:ext cx="2676525" cy="9350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Object 7"/>
              <p:cNvSpPr txBox="1"/>
              <p:nvPr/>
            </p:nvSpPr>
            <p:spPr bwMode="auto">
              <a:xfrm>
                <a:off x="1522413" y="5210175"/>
                <a:ext cx="4011612" cy="1101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8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2413" y="5210175"/>
                <a:ext cx="4011612" cy="11017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732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</a:p>
          <a:p>
            <a:pPr marL="0" indent="0">
              <a:buNone/>
            </a:pPr>
            <a:br>
              <a:rPr lang="en-US" sz="2000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Transport Law: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Parameters:</a:t>
            </a: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3124200" y="6108268"/>
            <a:ext cx="60579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i="1" dirty="0"/>
              <a:t>C</a:t>
            </a:r>
            <a:r>
              <a:rPr lang="en-US" sz="2600" i="1" baseline="-25000" dirty="0"/>
              <a:t>TO </a:t>
            </a:r>
            <a:r>
              <a:rPr lang="en-US" sz="2600" i="1" dirty="0"/>
              <a:t>= 0.2,   F</a:t>
            </a:r>
            <a:r>
              <a:rPr lang="en-US" sz="2600" i="1" baseline="-25000" dirty="0"/>
              <a:t>A0</a:t>
            </a:r>
            <a:r>
              <a:rPr lang="en-US" sz="2600" i="1" dirty="0"/>
              <a:t>= 5,  k = 4,  K</a:t>
            </a:r>
            <a:r>
              <a:rPr lang="en-US" sz="2600" i="1" baseline="-25000" dirty="0"/>
              <a:t>C </a:t>
            </a:r>
            <a:r>
              <a:rPr lang="en-US" sz="2600" i="1" dirty="0"/>
              <a:t>= 0.0004, </a:t>
            </a:r>
            <a:r>
              <a:rPr lang="en-US" sz="2600" i="1" dirty="0" err="1"/>
              <a:t>k</a:t>
            </a:r>
            <a:r>
              <a:rPr lang="en-US" sz="2600" i="1" baseline="-25000" dirty="0" err="1"/>
              <a:t>C</a:t>
            </a:r>
            <a:r>
              <a:rPr lang="en-US" sz="2600" i="1" baseline="-25000" dirty="0"/>
              <a:t> </a:t>
            </a:r>
            <a:r>
              <a:rPr lang="en-US" sz="2600" i="1" dirty="0"/>
              <a:t>= 8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6"/>
              <p:cNvSpPr txBox="1"/>
              <p:nvPr/>
            </p:nvSpPr>
            <p:spPr bwMode="auto">
              <a:xfrm>
                <a:off x="4114800" y="3302526"/>
                <a:ext cx="914400" cy="2159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 fontScale="25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6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14800" y="3302526"/>
                <a:ext cx="914400" cy="2159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ct 16"/>
              <p:cNvSpPr txBox="1"/>
              <p:nvPr/>
            </p:nvSpPr>
            <p:spPr bwMode="auto">
              <a:xfrm>
                <a:off x="3756025" y="2227263"/>
                <a:ext cx="3263900" cy="457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m:rPr>
                          <m:nor/>
                        </m:rPr>
                        <a:rPr 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  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1" name="Object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56025" y="2227263"/>
                <a:ext cx="3263900" cy="457200"/>
              </a:xfrm>
              <a:prstGeom prst="rect">
                <a:avLst/>
              </a:prstGeom>
              <a:blipFill>
                <a:blip r:embed="rId3"/>
                <a:stretch>
                  <a:fillRect t="-4000" b="-4000"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Object 17"/>
              <p:cNvSpPr txBox="1"/>
              <p:nvPr/>
            </p:nvSpPr>
            <p:spPr bwMode="auto">
              <a:xfrm>
                <a:off x="3773488" y="2768600"/>
                <a:ext cx="2241550" cy="457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2" name="Object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73488" y="2768600"/>
                <a:ext cx="2241550" cy="457200"/>
              </a:xfrm>
              <a:prstGeom prst="rect">
                <a:avLst/>
              </a:prstGeom>
              <a:blipFill>
                <a:blip r:embed="rId4"/>
                <a:stretch>
                  <a:fillRect t="-4000" b="-4000"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upp 38"/>
          <p:cNvGrpSpPr/>
          <p:nvPr/>
        </p:nvGrpSpPr>
        <p:grpSpPr>
          <a:xfrm>
            <a:off x="3798888" y="3192463"/>
            <a:ext cx="4849522" cy="822325"/>
            <a:chOff x="3328356" y="3330579"/>
            <a:chExt cx="4849522" cy="82232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Object 12"/>
                <p:cNvSpPr txBox="1"/>
                <p:nvPr/>
              </p:nvSpPr>
              <p:spPr bwMode="auto">
                <a:xfrm>
                  <a:off x="3328356" y="3330579"/>
                  <a:ext cx="2354262" cy="8223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d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 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4" name="Object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28356" y="3330579"/>
                  <a:ext cx="2354262" cy="82232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Rektangel 31"/>
            <p:cNvSpPr/>
            <p:nvPr/>
          </p:nvSpPr>
          <p:spPr>
            <a:xfrm>
              <a:off x="5614356" y="3507287"/>
              <a:ext cx="25635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Arial" pitchFamily="34" charset="0"/>
                  <a:cs typeface="Arial" pitchFamily="34" charset="0"/>
                </a:rPr>
                <a:t>(isothermal, isobaric)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Object 13"/>
              <p:cNvSpPr txBox="1"/>
              <p:nvPr/>
            </p:nvSpPr>
            <p:spPr bwMode="auto">
              <a:xfrm>
                <a:off x="3803650" y="3948113"/>
                <a:ext cx="2255838" cy="8223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6" name="Object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03650" y="3948113"/>
                <a:ext cx="2255838" cy="8223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Object 14"/>
              <p:cNvSpPr txBox="1"/>
              <p:nvPr/>
            </p:nvSpPr>
            <p:spPr bwMode="auto">
              <a:xfrm>
                <a:off x="3825875" y="4732338"/>
                <a:ext cx="2357438" cy="8223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7" name="Object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25875" y="4732338"/>
                <a:ext cx="2357438" cy="8223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Object 15"/>
              <p:cNvSpPr txBox="1"/>
              <p:nvPr/>
            </p:nvSpPr>
            <p:spPr bwMode="auto">
              <a:xfrm>
                <a:off x="3740150" y="5537200"/>
                <a:ext cx="3155950" cy="4460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 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8" name="Object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40150" y="5537200"/>
                <a:ext cx="3155950" cy="446088"/>
              </a:xfrm>
              <a:prstGeom prst="rect">
                <a:avLst/>
              </a:prstGeom>
              <a:blipFill>
                <a:blip r:embed="rId8"/>
                <a:stretch>
                  <a:fillRect t="-4054" b="-5405"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Object 11"/>
              <p:cNvSpPr txBox="1"/>
              <p:nvPr/>
            </p:nvSpPr>
            <p:spPr bwMode="auto">
              <a:xfrm>
                <a:off x="3694113" y="1309688"/>
                <a:ext cx="1754187" cy="7508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19" name="Object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4113" y="1309688"/>
                <a:ext cx="1754187" cy="75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619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latshållare för innehåll 4"/>
          <p:cNvSpPr>
            <a:spLocks noGrp="1"/>
          </p:cNvSpPr>
          <p:nvPr>
            <p:ph sz="quarter" idx="1"/>
          </p:nvPr>
        </p:nvSpPr>
        <p:spPr>
          <a:xfrm>
            <a:off x="914400" y="1358900"/>
            <a:ext cx="7772400" cy="20743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v-SE" u="sng" dirty="0" err="1">
                <a:latin typeface="Arial" pitchFamily="34" charset="0"/>
                <a:cs typeface="Arial" pitchFamily="34" charset="0"/>
              </a:rPr>
              <a:t>Example</a:t>
            </a:r>
            <a:r>
              <a:rPr lang="sv-SE" dirty="0">
                <a:latin typeface="Arial" pitchFamily="34" charset="0"/>
                <a:cs typeface="Arial" pitchFamily="34" charset="0"/>
              </a:rPr>
              <a:t>: The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following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reaction</a:t>
            </a:r>
            <a:r>
              <a:rPr lang="sv-SE" dirty="0">
                <a:latin typeface="Arial" pitchFamily="34" charset="0"/>
                <a:cs typeface="Arial" pitchFamily="34" charset="0"/>
              </a:rPr>
              <a:t> is to be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carried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out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isothermally</a:t>
            </a:r>
            <a:r>
              <a:rPr lang="sv-SE" dirty="0">
                <a:latin typeface="Arial" pitchFamily="34" charset="0"/>
                <a:cs typeface="Arial" pitchFamily="34" charset="0"/>
              </a:rPr>
              <a:t> in a </a:t>
            </a:r>
            <a:r>
              <a:rPr lang="sv-SE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reactor</a:t>
            </a:r>
            <a:r>
              <a:rPr lang="sv-SE" dirty="0">
                <a:latin typeface="Arial" pitchFamily="34" charset="0"/>
                <a:cs typeface="Arial" pitchFamily="34" charset="0"/>
              </a:rPr>
              <a:t> with no pressure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drop</a:t>
            </a:r>
            <a:r>
              <a:rPr lang="sv-SE" dirty="0">
                <a:latin typeface="Arial" pitchFamily="34" charset="0"/>
                <a:cs typeface="Arial" pitchFamily="34" charset="0"/>
              </a:rPr>
              <a:t>. The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membrane</a:t>
            </a:r>
            <a:r>
              <a:rPr lang="sv-SE" dirty="0">
                <a:latin typeface="Arial" pitchFamily="34" charset="0"/>
                <a:cs typeface="Arial" pitchFamily="34" charset="0"/>
              </a:rPr>
              <a:t> is permeable to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product</a:t>
            </a:r>
            <a:r>
              <a:rPr lang="sv-SE" dirty="0">
                <a:latin typeface="Arial" pitchFamily="34" charset="0"/>
                <a:cs typeface="Arial" pitchFamily="34" charset="0"/>
              </a:rPr>
              <a:t> C,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but</a:t>
            </a: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impermeable</a:t>
            </a:r>
            <a:r>
              <a:rPr lang="sv-SE" dirty="0">
                <a:latin typeface="Arial" pitchFamily="34" charset="0"/>
                <a:cs typeface="Arial" pitchFamily="34" charset="0"/>
              </a:rPr>
              <a:t> to all </a:t>
            </a:r>
            <a:r>
              <a:rPr lang="sv-SE" dirty="0" err="1">
                <a:latin typeface="Arial" pitchFamily="34" charset="0"/>
                <a:cs typeface="Arial" pitchFamily="34" charset="0"/>
              </a:rPr>
              <a:t>other</a:t>
            </a:r>
            <a:r>
              <a:rPr lang="sv-SE" dirty="0">
                <a:latin typeface="Arial" pitchFamily="34" charset="0"/>
                <a:cs typeface="Arial" pitchFamily="34" charset="0"/>
              </a:rPr>
              <a:t> species. 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150277"/>
              </p:ext>
            </p:extLst>
          </p:nvPr>
        </p:nvGraphicFramePr>
        <p:xfrm>
          <a:off x="635000" y="383963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500" imgH="368300" progId="Equation.3">
                  <p:embed/>
                </p:oleObj>
              </mc:Choice>
              <mc:Fallback>
                <p:oleObj name="Equation" r:id="rId2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83963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Platshållare för innehåll 4"/>
          <p:cNvSpPr txBox="1">
            <a:spLocks/>
          </p:cNvSpPr>
          <p:nvPr/>
        </p:nvSpPr>
        <p:spPr>
          <a:xfrm>
            <a:off x="914400" y="5450415"/>
            <a:ext cx="7772400" cy="861485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sv-SE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For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membrane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reactors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we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cannot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use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sv-SE" sz="26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conversion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We have to work in terms of the molar flow rates F</a:t>
            </a:r>
            <a:r>
              <a:rPr kumimoji="0" lang="sv-SE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F</a:t>
            </a:r>
            <a:r>
              <a:rPr kumimoji="0" lang="sv-SE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</a:t>
            </a:r>
            <a:r>
              <a:rPr kumimoji="0" lang="sv-SE" sz="2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889688" y="3185517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304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12109"/>
              </p:ext>
            </p:extLst>
          </p:nvPr>
        </p:nvGraphicFramePr>
        <p:xfrm>
          <a:off x="4454211" y="1760972"/>
          <a:ext cx="3127688" cy="8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500" imgH="368300" progId="Equation.3">
                  <p:embed/>
                </p:oleObj>
              </mc:Choice>
              <mc:Fallback>
                <p:oleObj name="Equation" r:id="rId2" imgW="13335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211" y="1760972"/>
                        <a:ext cx="3127688" cy="8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latshållare för innehåll 4"/>
          <p:cNvSpPr txBox="1">
            <a:spLocks/>
          </p:cNvSpPr>
          <p:nvPr/>
        </p:nvSpPr>
        <p:spPr>
          <a:xfrm>
            <a:off x="914400" y="34889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44"/>
          <p:cNvGrpSpPr/>
          <p:nvPr/>
        </p:nvGrpSpPr>
        <p:grpSpPr>
          <a:xfrm>
            <a:off x="3724588" y="3326532"/>
            <a:ext cx="5485026" cy="2167354"/>
            <a:chOff x="3730940" y="3642783"/>
            <a:chExt cx="5485026" cy="2167354"/>
          </a:xfrm>
        </p:grpSpPr>
        <p:sp>
          <p:nvSpPr>
            <p:cNvPr id="25" name="Cylinder 10"/>
            <p:cNvSpPr/>
            <p:nvPr/>
          </p:nvSpPr>
          <p:spPr>
            <a:xfrm rot="16200000">
              <a:off x="6273801" y="3833168"/>
              <a:ext cx="800100" cy="1904998"/>
            </a:xfrm>
            <a:prstGeom prst="can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Cylinder 9"/>
            <p:cNvSpPr/>
            <p:nvPr/>
          </p:nvSpPr>
          <p:spPr>
            <a:xfrm rot="16200000">
              <a:off x="6672010" y="3284673"/>
              <a:ext cx="436032" cy="3023155"/>
            </a:xfrm>
            <a:prstGeom prst="can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Ellips 11"/>
            <p:cNvSpPr/>
            <p:nvPr/>
          </p:nvSpPr>
          <p:spPr>
            <a:xfrm>
              <a:off x="59753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Ellips 12"/>
            <p:cNvSpPr/>
            <p:nvPr/>
          </p:nvSpPr>
          <p:spPr>
            <a:xfrm>
              <a:off x="61277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Ellips 15"/>
            <p:cNvSpPr/>
            <p:nvPr/>
          </p:nvSpPr>
          <p:spPr>
            <a:xfrm>
              <a:off x="628014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Ellips 16"/>
            <p:cNvSpPr/>
            <p:nvPr/>
          </p:nvSpPr>
          <p:spPr>
            <a:xfrm>
              <a:off x="643254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Ellips 17"/>
            <p:cNvSpPr/>
            <p:nvPr/>
          </p:nvSpPr>
          <p:spPr>
            <a:xfrm>
              <a:off x="6557434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Ellips 18"/>
            <p:cNvSpPr/>
            <p:nvPr/>
          </p:nvSpPr>
          <p:spPr>
            <a:xfrm>
              <a:off x="6709834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Ellips 19"/>
            <p:cNvSpPr/>
            <p:nvPr/>
          </p:nvSpPr>
          <p:spPr>
            <a:xfrm>
              <a:off x="6832599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Ellips 20"/>
            <p:cNvSpPr/>
            <p:nvPr/>
          </p:nvSpPr>
          <p:spPr>
            <a:xfrm>
              <a:off x="6984999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Ellips 21"/>
            <p:cNvSpPr/>
            <p:nvPr/>
          </p:nvSpPr>
          <p:spPr>
            <a:xfrm>
              <a:off x="7118351" y="46332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Ellips 22"/>
            <p:cNvSpPr/>
            <p:nvPr/>
          </p:nvSpPr>
          <p:spPr>
            <a:xfrm>
              <a:off x="7270751" y="4785666"/>
              <a:ext cx="165100" cy="163618"/>
            </a:xfrm>
            <a:prstGeom prst="ellipse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ruta 23"/>
            <p:cNvSpPr txBox="1"/>
            <p:nvPr/>
          </p:nvSpPr>
          <p:spPr>
            <a:xfrm>
              <a:off x="4034365" y="5317694"/>
              <a:ext cx="295063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</a:p>
          </p:txBody>
        </p:sp>
        <p:sp>
          <p:nvSpPr>
            <p:cNvPr id="38" name="textruta 24"/>
            <p:cNvSpPr txBox="1"/>
            <p:nvPr/>
          </p:nvSpPr>
          <p:spPr>
            <a:xfrm>
              <a:off x="7505699" y="4988867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(B)</a:t>
              </a:r>
            </a:p>
          </p:txBody>
        </p:sp>
        <p:sp>
          <p:nvSpPr>
            <p:cNvPr id="39" name="textruta 25"/>
            <p:cNvSpPr txBox="1"/>
            <p:nvPr/>
          </p:nvSpPr>
          <p:spPr>
            <a:xfrm>
              <a:off x="4038597" y="3642783"/>
              <a:ext cx="288290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Inert </a:t>
              </a:r>
              <a:r>
                <a:rPr lang="sv-SE" sz="2600" dirty="0" err="1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Sweep</a:t>
              </a:r>
              <a:r>
                <a:rPr lang="sv-SE" sz="2600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 Gas</a:t>
              </a:r>
            </a:p>
          </p:txBody>
        </p:sp>
        <p:sp>
          <p:nvSpPr>
            <p:cNvPr id="40" name="textruta 26"/>
            <p:cNvSpPr txBox="1"/>
            <p:nvPr/>
          </p:nvSpPr>
          <p:spPr>
            <a:xfrm>
              <a:off x="3730940" y="4331323"/>
              <a:ext cx="17102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C</a:t>
              </a:r>
              <a:r>
                <a:rPr lang="sv-SE" sz="2600" baseline="-250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12</a:t>
              </a:r>
              <a:r>
                <a:rPr lang="sv-SE" sz="2600" dirty="0">
                  <a:solidFill>
                    <a:srgbClr val="000090"/>
                  </a:solidFill>
                  <a:latin typeface="Arial" pitchFamily="34" charset="0"/>
                  <a:cs typeface="Arial" pitchFamily="34" charset="0"/>
                </a:rPr>
                <a:t> (A)</a:t>
              </a:r>
            </a:p>
          </p:txBody>
        </p:sp>
        <p:sp>
          <p:nvSpPr>
            <p:cNvPr id="41" name="textruta 27"/>
            <p:cNvSpPr txBox="1"/>
            <p:nvPr/>
          </p:nvSpPr>
          <p:spPr>
            <a:xfrm>
              <a:off x="6623049" y="3918573"/>
              <a:ext cx="11302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H</a:t>
              </a:r>
              <a:r>
                <a:rPr lang="sv-SE" sz="2600" baseline="-250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2</a:t>
              </a:r>
              <a:r>
                <a:rPr lang="sv-SE" sz="2600" dirty="0">
                  <a:solidFill>
                    <a:srgbClr val="008000"/>
                  </a:solidFill>
                  <a:latin typeface="Arial" pitchFamily="34" charset="0"/>
                  <a:cs typeface="Arial" pitchFamily="34" charset="0"/>
                </a:rPr>
                <a:t> (C)</a:t>
              </a:r>
            </a:p>
          </p:txBody>
        </p:sp>
        <p:cxnSp>
          <p:nvCxnSpPr>
            <p:cNvPr id="42" name="Rak pil 31"/>
            <p:cNvCxnSpPr/>
            <p:nvPr/>
          </p:nvCxnSpPr>
          <p:spPr>
            <a:xfrm>
              <a:off x="7753350" y="4785667"/>
              <a:ext cx="1060450" cy="1121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ak pil 33"/>
            <p:cNvCxnSpPr/>
            <p:nvPr/>
          </p:nvCxnSpPr>
          <p:spPr>
            <a:xfrm flipV="1">
              <a:off x="3841752" y="4808101"/>
              <a:ext cx="1536696" cy="15665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Rak pil 35"/>
            <p:cNvCxnSpPr/>
            <p:nvPr/>
          </p:nvCxnSpPr>
          <p:spPr>
            <a:xfrm flipV="1">
              <a:off x="6455834" y="4449226"/>
              <a:ext cx="560917" cy="222143"/>
            </a:xfrm>
            <a:prstGeom prst="straightConnector1">
              <a:avLst/>
            </a:pr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pil 40"/>
            <p:cNvCxnSpPr/>
            <p:nvPr/>
          </p:nvCxnSpPr>
          <p:spPr>
            <a:xfrm flipV="1">
              <a:off x="5419723" y="5096818"/>
              <a:ext cx="375710" cy="306809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pil 43"/>
            <p:cNvCxnSpPr/>
            <p:nvPr/>
          </p:nvCxnSpPr>
          <p:spPr>
            <a:xfrm>
              <a:off x="5547781" y="4164794"/>
              <a:ext cx="247652" cy="309833"/>
            </a:xfrm>
            <a:prstGeom prst="straightConnector1">
              <a:avLst/>
            </a:prstGeom>
            <a:ln>
              <a:solidFill>
                <a:srgbClr val="66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 16"/>
          <p:cNvGrpSpPr/>
          <p:nvPr/>
        </p:nvGrpSpPr>
        <p:grpSpPr>
          <a:xfrm>
            <a:off x="914400" y="1665448"/>
            <a:ext cx="2683748" cy="3944274"/>
            <a:chOff x="521655" y="1663859"/>
            <a:chExt cx="2683748" cy="394427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8" name="Object 3"/>
                <p:cNvSpPr txBox="1"/>
                <p:nvPr/>
              </p:nvSpPr>
              <p:spPr bwMode="auto">
                <a:xfrm>
                  <a:off x="795295" y="2647446"/>
                  <a:ext cx="1274763" cy="82391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𝑑𝑊</m:t>
                            </m:r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48" name="Object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95295" y="2647446"/>
                  <a:ext cx="1274763" cy="82391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Object 4"/>
                <p:cNvSpPr txBox="1"/>
                <p:nvPr/>
              </p:nvSpPr>
              <p:spPr bwMode="auto">
                <a:xfrm>
                  <a:off x="806408" y="3734883"/>
                  <a:ext cx="1276350" cy="8223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𝑑𝑊</m:t>
                            </m:r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49" name="Object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806408" y="3734883"/>
                  <a:ext cx="1276350" cy="82232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0" name="Object 5"/>
                <p:cNvSpPr txBox="1"/>
                <p:nvPr/>
              </p:nvSpPr>
              <p:spPr bwMode="auto">
                <a:xfrm>
                  <a:off x="795295" y="4785808"/>
                  <a:ext cx="2230438" cy="8223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𝑑𝑊</m:t>
                            </m:r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0" name="Object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95295" y="4785808"/>
                  <a:ext cx="2230438" cy="82232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Rektangel 14"/>
            <p:cNvSpPr/>
            <p:nvPr/>
          </p:nvSpPr>
          <p:spPr>
            <a:xfrm>
              <a:off x="521655" y="1663859"/>
              <a:ext cx="268374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914400">
                <a:defRPr/>
              </a:pPr>
              <a:r>
                <a:rPr lang="en-US" sz="2800" b="1" dirty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Mole Balances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0982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8" name="Grupp 17"/>
          <p:cNvGrpSpPr/>
          <p:nvPr/>
        </p:nvGrpSpPr>
        <p:grpSpPr>
          <a:xfrm>
            <a:off x="914400" y="2001838"/>
            <a:ext cx="6162675" cy="1131887"/>
            <a:chOff x="521655" y="5162976"/>
            <a:chExt cx="6162675" cy="113188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0182" name="Object 6"/>
                <p:cNvSpPr txBox="1"/>
                <p:nvPr/>
              </p:nvSpPr>
              <p:spPr bwMode="auto">
                <a:xfrm>
                  <a:off x="3318830" y="5162976"/>
                  <a:ext cx="3365500" cy="113188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e>
                          <m:sup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  <m:sup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bSup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0182" name="Object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18830" y="5162976"/>
                  <a:ext cx="3365500" cy="113188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Rektangel 15"/>
            <p:cNvSpPr/>
            <p:nvPr/>
          </p:nvSpPr>
          <p:spPr>
            <a:xfrm>
              <a:off x="521655" y="5368808"/>
              <a:ext cx="188384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en-US" sz="2800" b="1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Law:</a:t>
              </a:r>
              <a:endParaRPr lang="sv-SE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9" name="Rektangel 15"/>
          <p:cNvSpPr/>
          <p:nvPr/>
        </p:nvSpPr>
        <p:spPr>
          <a:xfrm>
            <a:off x="914400" y="3482657"/>
            <a:ext cx="2765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Relative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ktangel 15"/>
          <p:cNvSpPr/>
          <p:nvPr/>
        </p:nvSpPr>
        <p:spPr>
          <a:xfrm>
            <a:off x="939800" y="4961410"/>
            <a:ext cx="1965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Net Rates:</a:t>
            </a:r>
            <a:endParaRPr lang="sv-SE" sz="2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Object 6"/>
              <p:cNvSpPr txBox="1"/>
              <p:nvPr/>
            </p:nvSpPr>
            <p:spPr bwMode="auto">
              <a:xfrm>
                <a:off x="4443413" y="3438525"/>
                <a:ext cx="2116137" cy="1073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21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43413" y="3438525"/>
                <a:ext cx="2116137" cy="10731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184" name="Object 8"/>
              <p:cNvSpPr txBox="1"/>
              <p:nvPr/>
            </p:nvSpPr>
            <p:spPr bwMode="auto">
              <a:xfrm>
                <a:off x="4725988" y="4987925"/>
                <a:ext cx="1549400" cy="1371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0184" name="Object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5988" y="4987925"/>
                <a:ext cx="1549400" cy="1371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/>
          <p:nvPr/>
        </p:nvSpPr>
        <p:spPr>
          <a:xfrm>
            <a:off x="927100" y="1481138"/>
            <a:ext cx="474841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defRPr/>
            </a:pP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Stoichiometry:</a:t>
            </a:r>
          </a:p>
          <a:p>
            <a:pPr marL="0" lvl="1"/>
            <a:r>
              <a:rPr lang="en-US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Isothermal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 Pressure Drop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232" name="Object 8"/>
              <p:cNvSpPr txBox="1"/>
              <p:nvPr/>
            </p:nvSpPr>
            <p:spPr bwMode="auto">
              <a:xfrm>
                <a:off x="6200775" y="1485900"/>
                <a:ext cx="1608138" cy="10128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2232" name="Object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00775" y="1485900"/>
                <a:ext cx="1608138" cy="10128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233" name="Object 9"/>
              <p:cNvSpPr txBox="1"/>
              <p:nvPr/>
            </p:nvSpPr>
            <p:spPr bwMode="auto">
              <a:xfrm>
                <a:off x="6191250" y="2516188"/>
                <a:ext cx="1905000" cy="10128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2233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91250" y="2516188"/>
                <a:ext cx="1905000" cy="10128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234" name="Object 10"/>
              <p:cNvSpPr txBox="1"/>
              <p:nvPr/>
            </p:nvSpPr>
            <p:spPr bwMode="auto">
              <a:xfrm>
                <a:off x="6191250" y="3541713"/>
                <a:ext cx="1905000" cy="10144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2234" name="Object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91250" y="3541713"/>
                <a:ext cx="1905000" cy="10144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235" name="Object 11"/>
              <p:cNvSpPr txBox="1"/>
              <p:nvPr/>
            </p:nvSpPr>
            <p:spPr bwMode="auto">
              <a:xfrm>
                <a:off x="6216650" y="5789613"/>
                <a:ext cx="2620963" cy="5365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2235" name="Object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16650" y="5789613"/>
                <a:ext cx="2620963" cy="5365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236" name="Object 12"/>
              <p:cNvSpPr txBox="1"/>
              <p:nvPr/>
            </p:nvSpPr>
            <p:spPr bwMode="auto">
              <a:xfrm>
                <a:off x="6203950" y="4681538"/>
                <a:ext cx="1905000" cy="10128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/>
              </a:p>
            </p:txBody>
          </p:sp>
        </mc:Choice>
        <mc:Fallback>
          <p:sp>
            <p:nvSpPr>
              <p:cNvPr id="52236" name="Object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03950" y="4681538"/>
                <a:ext cx="1905000" cy="10128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774700" y="31841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736600" y="1548869"/>
            <a:ext cx="39966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Combine:  - Use Polymath</a:t>
            </a:r>
          </a:p>
        </p:txBody>
      </p:sp>
      <p:grpSp>
        <p:nvGrpSpPr>
          <p:cNvPr id="16" name="Grupp 15"/>
          <p:cNvGrpSpPr/>
          <p:nvPr/>
        </p:nvGrpSpPr>
        <p:grpSpPr>
          <a:xfrm>
            <a:off x="774700" y="2536825"/>
            <a:ext cx="7926388" cy="3140075"/>
            <a:chOff x="914400" y="2486025"/>
            <a:chExt cx="7926388" cy="3140075"/>
          </a:xfrm>
        </p:grpSpPr>
        <p:sp>
          <p:nvSpPr>
            <p:cNvPr id="10" name="Rektangel 9"/>
            <p:cNvSpPr/>
            <p:nvPr/>
          </p:nvSpPr>
          <p:spPr>
            <a:xfrm>
              <a:off x="914400" y="2671226"/>
              <a:ext cx="226376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Arial" pitchFamily="34" charset="0"/>
                  <a:cs typeface="Arial" pitchFamily="34" charset="0"/>
                </a:rPr>
                <a:t>Parameters: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3254" name="Object 6"/>
                <p:cNvSpPr txBox="1"/>
                <p:nvPr/>
              </p:nvSpPr>
              <p:spPr bwMode="auto">
                <a:xfrm>
                  <a:off x="3394075" y="2486025"/>
                  <a:ext cx="2114550" cy="9239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=0.2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𝑚𝑜𝑙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3254" name="Object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94075" y="2486025"/>
                  <a:ext cx="2114550" cy="92392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3255" name="Object 7"/>
                <p:cNvSpPr txBox="1"/>
                <p:nvPr/>
              </p:nvSpPr>
              <p:spPr bwMode="auto">
                <a:xfrm>
                  <a:off x="6372225" y="2486025"/>
                  <a:ext cx="1966913" cy="92392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=10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𝑚𝑜𝑙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3255" name="Object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372225" y="2486025"/>
                  <a:ext cx="1966913" cy="92392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3256" name="Object 8"/>
                <p:cNvSpPr txBox="1"/>
                <p:nvPr/>
              </p:nvSpPr>
              <p:spPr bwMode="auto">
                <a:xfrm>
                  <a:off x="6364288" y="3476625"/>
                  <a:ext cx="2476500" cy="104298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=0.5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𝑐𝑎𝑡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3256" name="Object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364288" y="3476625"/>
                  <a:ext cx="2476500" cy="104298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3257" name="Object 9"/>
                <p:cNvSpPr txBox="1"/>
                <p:nvPr/>
              </p:nvSpPr>
              <p:spPr bwMode="auto">
                <a:xfrm>
                  <a:off x="3432175" y="3476625"/>
                  <a:ext cx="2355850" cy="104298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=10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𝑘𝑔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𝑐𝑎𝑡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3257" name="Object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32175" y="3476625"/>
                  <a:ext cx="2355850" cy="104298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3258" name="Object 10"/>
                <p:cNvSpPr txBox="1"/>
                <p:nvPr/>
              </p:nvSpPr>
              <p:spPr bwMode="auto">
                <a:xfrm>
                  <a:off x="3438525" y="4641850"/>
                  <a:ext cx="2297113" cy="98425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=200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𝑚𝑜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53258" name="Object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438525" y="4641850"/>
                  <a:ext cx="2297113" cy="98425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4"/>
          <p:cNvSpPr txBox="1">
            <a:spLocks/>
          </p:cNvSpPr>
          <p:nvPr/>
        </p:nvSpPr>
        <p:spPr>
          <a:xfrm>
            <a:off x="914400" y="3133300"/>
            <a:ext cx="7772400" cy="20743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sv-SE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19</a:t>
            </a:fld>
            <a:endParaRPr lang="sv-SE"/>
          </a:p>
        </p:txBody>
      </p:sp>
      <p:grpSp>
        <p:nvGrpSpPr>
          <p:cNvPr id="27" name="Group 26"/>
          <p:cNvGrpSpPr/>
          <p:nvPr/>
        </p:nvGrpSpPr>
        <p:grpSpPr>
          <a:xfrm>
            <a:off x="2060125" y="1935233"/>
            <a:ext cx="4705350" cy="3534806"/>
            <a:chOff x="2063750" y="2298700"/>
            <a:chExt cx="4121150" cy="3107256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1447800" y="3581400"/>
              <a:ext cx="2565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730500" y="4864100"/>
              <a:ext cx="34544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2743200" y="2667000"/>
              <a:ext cx="3219450" cy="1820333"/>
            </a:xfrm>
            <a:custGeom>
              <a:avLst/>
              <a:gdLst>
                <a:gd name="connsiteX0" fmla="*/ 0 w 3219450"/>
                <a:gd name="connsiteY0" fmla="*/ 0 h 1820333"/>
                <a:gd name="connsiteX1" fmla="*/ 355600 w 3219450"/>
                <a:gd name="connsiteY1" fmla="*/ 749300 h 1820333"/>
                <a:gd name="connsiteX2" fmla="*/ 1028700 w 3219450"/>
                <a:gd name="connsiteY2" fmla="*/ 1384300 h 1820333"/>
                <a:gd name="connsiteX3" fmla="*/ 1905000 w 3219450"/>
                <a:gd name="connsiteY3" fmla="*/ 1676400 h 1820333"/>
                <a:gd name="connsiteX4" fmla="*/ 2806700 w 3219450"/>
                <a:gd name="connsiteY4" fmla="*/ 1790700 h 1820333"/>
                <a:gd name="connsiteX5" fmla="*/ 3162300 w 3219450"/>
                <a:gd name="connsiteY5" fmla="*/ 1816100 h 1820333"/>
                <a:gd name="connsiteX6" fmla="*/ 3149600 w 3219450"/>
                <a:gd name="connsiteY6" fmla="*/ 1816100 h 1820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19450" h="1820333">
                  <a:moveTo>
                    <a:pt x="0" y="0"/>
                  </a:moveTo>
                  <a:cubicBezTo>
                    <a:pt x="92075" y="259291"/>
                    <a:pt x="184150" y="518583"/>
                    <a:pt x="355600" y="749300"/>
                  </a:cubicBezTo>
                  <a:cubicBezTo>
                    <a:pt x="527050" y="980017"/>
                    <a:pt x="770467" y="1229783"/>
                    <a:pt x="1028700" y="1384300"/>
                  </a:cubicBezTo>
                  <a:cubicBezTo>
                    <a:pt x="1286933" y="1538817"/>
                    <a:pt x="1608667" y="1608667"/>
                    <a:pt x="1905000" y="1676400"/>
                  </a:cubicBezTo>
                  <a:cubicBezTo>
                    <a:pt x="2201333" y="1744133"/>
                    <a:pt x="2597150" y="1767417"/>
                    <a:pt x="2806700" y="1790700"/>
                  </a:cubicBezTo>
                  <a:cubicBezTo>
                    <a:pt x="3016250" y="1813983"/>
                    <a:pt x="3105150" y="1811867"/>
                    <a:pt x="3162300" y="1816100"/>
                  </a:cubicBezTo>
                  <a:cubicBezTo>
                    <a:pt x="3219450" y="1820333"/>
                    <a:pt x="3184525" y="1818216"/>
                    <a:pt x="3149600" y="1816100"/>
                  </a:cubicBezTo>
                </a:path>
              </a:pathLst>
            </a:custGeom>
            <a:ln w="19050">
              <a:solidFill>
                <a:srgbClr val="0070C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730500" y="4013200"/>
              <a:ext cx="3276600" cy="850900"/>
            </a:xfrm>
            <a:custGeom>
              <a:avLst/>
              <a:gdLst>
                <a:gd name="connsiteX0" fmla="*/ 0 w 3276600"/>
                <a:gd name="connsiteY0" fmla="*/ 850900 h 850900"/>
                <a:gd name="connsiteX1" fmla="*/ 330200 w 3276600"/>
                <a:gd name="connsiteY1" fmla="*/ 520700 h 850900"/>
                <a:gd name="connsiteX2" fmla="*/ 558800 w 3276600"/>
                <a:gd name="connsiteY2" fmla="*/ 317500 h 850900"/>
                <a:gd name="connsiteX3" fmla="*/ 749300 w 3276600"/>
                <a:gd name="connsiteY3" fmla="*/ 190500 h 850900"/>
                <a:gd name="connsiteX4" fmla="*/ 1003300 w 3276600"/>
                <a:gd name="connsiteY4" fmla="*/ 88900 h 850900"/>
                <a:gd name="connsiteX5" fmla="*/ 1295400 w 3276600"/>
                <a:gd name="connsiteY5" fmla="*/ 12700 h 850900"/>
                <a:gd name="connsiteX6" fmla="*/ 1625600 w 3276600"/>
                <a:gd name="connsiteY6" fmla="*/ 12700 h 850900"/>
                <a:gd name="connsiteX7" fmla="*/ 1917700 w 3276600"/>
                <a:gd name="connsiteY7" fmla="*/ 25400 h 850900"/>
                <a:gd name="connsiteX8" fmla="*/ 2235200 w 3276600"/>
                <a:gd name="connsiteY8" fmla="*/ 88900 h 850900"/>
                <a:gd name="connsiteX9" fmla="*/ 2641600 w 3276600"/>
                <a:gd name="connsiteY9" fmla="*/ 254000 h 850900"/>
                <a:gd name="connsiteX10" fmla="*/ 2921000 w 3276600"/>
                <a:gd name="connsiteY10" fmla="*/ 431800 h 850900"/>
                <a:gd name="connsiteX11" fmla="*/ 3175000 w 3276600"/>
                <a:gd name="connsiteY11" fmla="*/ 711200 h 850900"/>
                <a:gd name="connsiteX12" fmla="*/ 3225800 w 3276600"/>
                <a:gd name="connsiteY12" fmla="*/ 774700 h 850900"/>
                <a:gd name="connsiteX13" fmla="*/ 3276600 w 3276600"/>
                <a:gd name="connsiteY13" fmla="*/ 838200 h 850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276600" h="850900">
                  <a:moveTo>
                    <a:pt x="0" y="850900"/>
                  </a:moveTo>
                  <a:cubicBezTo>
                    <a:pt x="118533" y="730250"/>
                    <a:pt x="237067" y="609600"/>
                    <a:pt x="330200" y="520700"/>
                  </a:cubicBezTo>
                  <a:cubicBezTo>
                    <a:pt x="423333" y="431800"/>
                    <a:pt x="488950" y="372533"/>
                    <a:pt x="558800" y="317500"/>
                  </a:cubicBezTo>
                  <a:cubicBezTo>
                    <a:pt x="628650" y="262467"/>
                    <a:pt x="675217" y="228600"/>
                    <a:pt x="749300" y="190500"/>
                  </a:cubicBezTo>
                  <a:cubicBezTo>
                    <a:pt x="823383" y="152400"/>
                    <a:pt x="912283" y="118533"/>
                    <a:pt x="1003300" y="88900"/>
                  </a:cubicBezTo>
                  <a:cubicBezTo>
                    <a:pt x="1094317" y="59267"/>
                    <a:pt x="1191683" y="25400"/>
                    <a:pt x="1295400" y="12700"/>
                  </a:cubicBezTo>
                  <a:cubicBezTo>
                    <a:pt x="1399117" y="0"/>
                    <a:pt x="1521883" y="10583"/>
                    <a:pt x="1625600" y="12700"/>
                  </a:cubicBezTo>
                  <a:cubicBezTo>
                    <a:pt x="1729317" y="14817"/>
                    <a:pt x="1816100" y="12700"/>
                    <a:pt x="1917700" y="25400"/>
                  </a:cubicBezTo>
                  <a:cubicBezTo>
                    <a:pt x="2019300" y="38100"/>
                    <a:pt x="2114550" y="50800"/>
                    <a:pt x="2235200" y="88900"/>
                  </a:cubicBezTo>
                  <a:cubicBezTo>
                    <a:pt x="2355850" y="127000"/>
                    <a:pt x="2527300" y="196850"/>
                    <a:pt x="2641600" y="254000"/>
                  </a:cubicBezTo>
                  <a:cubicBezTo>
                    <a:pt x="2755900" y="311150"/>
                    <a:pt x="2832100" y="355600"/>
                    <a:pt x="2921000" y="431800"/>
                  </a:cubicBezTo>
                  <a:cubicBezTo>
                    <a:pt x="3009900" y="508000"/>
                    <a:pt x="3124200" y="654050"/>
                    <a:pt x="3175000" y="711200"/>
                  </a:cubicBezTo>
                  <a:cubicBezTo>
                    <a:pt x="3225800" y="768350"/>
                    <a:pt x="3225800" y="774700"/>
                    <a:pt x="3225800" y="774700"/>
                  </a:cubicBezTo>
                  <a:lnTo>
                    <a:pt x="3276600" y="838200"/>
                  </a:lnTo>
                </a:path>
              </a:pathLst>
            </a:custGeom>
            <a:ln w="190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2755900" y="3564467"/>
              <a:ext cx="3149600" cy="1299633"/>
            </a:xfrm>
            <a:custGeom>
              <a:avLst/>
              <a:gdLst>
                <a:gd name="connsiteX0" fmla="*/ 0 w 3149600"/>
                <a:gd name="connsiteY0" fmla="*/ 1299633 h 1299633"/>
                <a:gd name="connsiteX1" fmla="*/ 381000 w 3149600"/>
                <a:gd name="connsiteY1" fmla="*/ 1223433 h 1299633"/>
                <a:gd name="connsiteX2" fmla="*/ 660400 w 3149600"/>
                <a:gd name="connsiteY2" fmla="*/ 1147233 h 1299633"/>
                <a:gd name="connsiteX3" fmla="*/ 990600 w 3149600"/>
                <a:gd name="connsiteY3" fmla="*/ 1007533 h 1299633"/>
                <a:gd name="connsiteX4" fmla="*/ 1092200 w 3149600"/>
                <a:gd name="connsiteY4" fmla="*/ 956733 h 1299633"/>
                <a:gd name="connsiteX5" fmla="*/ 1384300 w 3149600"/>
                <a:gd name="connsiteY5" fmla="*/ 753533 h 1299633"/>
                <a:gd name="connsiteX6" fmla="*/ 1549400 w 3149600"/>
                <a:gd name="connsiteY6" fmla="*/ 651933 h 1299633"/>
                <a:gd name="connsiteX7" fmla="*/ 2006600 w 3149600"/>
                <a:gd name="connsiteY7" fmla="*/ 397933 h 1299633"/>
                <a:gd name="connsiteX8" fmla="*/ 2286000 w 3149600"/>
                <a:gd name="connsiteY8" fmla="*/ 232833 h 1299633"/>
                <a:gd name="connsiteX9" fmla="*/ 2527300 w 3149600"/>
                <a:gd name="connsiteY9" fmla="*/ 143933 h 1299633"/>
                <a:gd name="connsiteX10" fmla="*/ 2755900 w 3149600"/>
                <a:gd name="connsiteY10" fmla="*/ 67733 h 1299633"/>
                <a:gd name="connsiteX11" fmla="*/ 2921000 w 3149600"/>
                <a:gd name="connsiteY11" fmla="*/ 29633 h 1299633"/>
                <a:gd name="connsiteX12" fmla="*/ 3035300 w 3149600"/>
                <a:gd name="connsiteY12" fmla="*/ 4233 h 1299633"/>
                <a:gd name="connsiteX13" fmla="*/ 3149600 w 3149600"/>
                <a:gd name="connsiteY13" fmla="*/ 4233 h 129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49600" h="1299633">
                  <a:moveTo>
                    <a:pt x="0" y="1299633"/>
                  </a:moveTo>
                  <a:cubicBezTo>
                    <a:pt x="135466" y="1274233"/>
                    <a:pt x="270933" y="1248833"/>
                    <a:pt x="381000" y="1223433"/>
                  </a:cubicBezTo>
                  <a:cubicBezTo>
                    <a:pt x="491067" y="1198033"/>
                    <a:pt x="558800" y="1183216"/>
                    <a:pt x="660400" y="1147233"/>
                  </a:cubicBezTo>
                  <a:cubicBezTo>
                    <a:pt x="762000" y="1111250"/>
                    <a:pt x="918633" y="1039283"/>
                    <a:pt x="990600" y="1007533"/>
                  </a:cubicBezTo>
                  <a:cubicBezTo>
                    <a:pt x="1062567" y="975783"/>
                    <a:pt x="1026583" y="999066"/>
                    <a:pt x="1092200" y="956733"/>
                  </a:cubicBezTo>
                  <a:cubicBezTo>
                    <a:pt x="1157817" y="914400"/>
                    <a:pt x="1308100" y="804333"/>
                    <a:pt x="1384300" y="753533"/>
                  </a:cubicBezTo>
                  <a:cubicBezTo>
                    <a:pt x="1460500" y="702733"/>
                    <a:pt x="1445683" y="711200"/>
                    <a:pt x="1549400" y="651933"/>
                  </a:cubicBezTo>
                  <a:cubicBezTo>
                    <a:pt x="1653117" y="592666"/>
                    <a:pt x="1883833" y="467783"/>
                    <a:pt x="2006600" y="397933"/>
                  </a:cubicBezTo>
                  <a:cubicBezTo>
                    <a:pt x="2129367" y="328083"/>
                    <a:pt x="2199217" y="275166"/>
                    <a:pt x="2286000" y="232833"/>
                  </a:cubicBezTo>
                  <a:cubicBezTo>
                    <a:pt x="2372783" y="190500"/>
                    <a:pt x="2448983" y="171450"/>
                    <a:pt x="2527300" y="143933"/>
                  </a:cubicBezTo>
                  <a:cubicBezTo>
                    <a:pt x="2605617" y="116416"/>
                    <a:pt x="2690283" y="86783"/>
                    <a:pt x="2755900" y="67733"/>
                  </a:cubicBezTo>
                  <a:cubicBezTo>
                    <a:pt x="2821517" y="48683"/>
                    <a:pt x="2921000" y="29633"/>
                    <a:pt x="2921000" y="29633"/>
                  </a:cubicBezTo>
                  <a:cubicBezTo>
                    <a:pt x="2967567" y="19050"/>
                    <a:pt x="2997200" y="8466"/>
                    <a:pt x="3035300" y="4233"/>
                  </a:cubicBezTo>
                  <a:cubicBezTo>
                    <a:pt x="3073400" y="0"/>
                    <a:pt x="3111500" y="2116"/>
                    <a:pt x="3149600" y="4233"/>
                  </a:cubicBezTo>
                </a:path>
              </a:pathLst>
            </a:cu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063750" y="2667000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800" baseline="-25000" dirty="0" err="1">
                  <a:latin typeface="Arial" pitchFamily="34" charset="0"/>
                  <a:cs typeface="Arial" pitchFamily="34" charset="0"/>
                </a:rPr>
                <a:t>i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21150" y="4946022"/>
              <a:ext cx="774700" cy="459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Arial" pitchFamily="34" charset="0"/>
                  <a:cs typeface="Arial" pitchFamily="34" charset="0"/>
                </a:rPr>
                <a:t>W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ruta 26"/>
          <p:cNvSpPr txBox="1"/>
          <p:nvPr/>
        </p:nvSpPr>
        <p:spPr>
          <a:xfrm>
            <a:off x="6549771" y="1696701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sv-SE" sz="2600" dirty="0">
                <a:solidFill>
                  <a:srgbClr val="000090"/>
                </a:solidFill>
                <a:latin typeface="Arial" pitchFamily="34" charset="0"/>
                <a:cs typeface="Arial" pitchFamily="34" charset="0"/>
              </a:rPr>
              <a:t> (A)</a:t>
            </a:r>
          </a:p>
        </p:txBody>
      </p:sp>
      <p:sp>
        <p:nvSpPr>
          <p:cNvPr id="16" name="textruta 27"/>
          <p:cNvSpPr txBox="1"/>
          <p:nvPr/>
        </p:nvSpPr>
        <p:spPr>
          <a:xfrm>
            <a:off x="6587871" y="2703202"/>
            <a:ext cx="11302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v-SE" sz="26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(C)</a:t>
            </a:r>
          </a:p>
        </p:txBody>
      </p:sp>
      <p:sp>
        <p:nvSpPr>
          <p:cNvPr id="17" name="textruta 24"/>
          <p:cNvSpPr txBox="1"/>
          <p:nvPr/>
        </p:nvSpPr>
        <p:spPr>
          <a:xfrm>
            <a:off x="6562471" y="2189144"/>
            <a:ext cx="17102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sv-SE" sz="2600" baseline="-25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sv-SE" sz="2600" baseline="-25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sv-SE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(B)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9 – Thursday  2/7/2013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Balances in terms of molar flow rates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Balance Equation on Every Species </a:t>
            </a:r>
            <a:endParaRPr lang="en-US" sz="2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buNone/>
            </a:pPr>
            <a:r>
              <a:rPr lang="en-US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dirty="0">
                <a:latin typeface="Arial" pitchFamily="34" charset="0"/>
                <a:cs typeface="Arial" pitchFamily="34" charset="0"/>
              </a:rPr>
              <a:t>Relative Rates</a:t>
            </a:r>
          </a:p>
          <a:p>
            <a:pPr lvl="1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		Transport Laws</a:t>
            </a:r>
            <a:endParaRPr lang="en-US" b="1" dirty="0">
              <a:solidFill>
                <a:srgbClr val="E818CA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Membrane Reactors:  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Used for thermodynamically limited reactions</a:t>
            </a:r>
          </a:p>
          <a:p>
            <a:pPr>
              <a:lnSpc>
                <a:spcPct val="80000"/>
              </a:lnSpc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0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End of Lecture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20</a:t>
            </a:fld>
            <a:endParaRPr lang="sv-S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495865" y="1637701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sv-SE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242101"/>
              </p:ext>
            </p:extLst>
          </p:nvPr>
        </p:nvGraphicFramePr>
        <p:xfrm>
          <a:off x="939802" y="2015094"/>
          <a:ext cx="6629400" cy="4874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2000" b="1" dirty="0" err="1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 err="1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2000" b="1" dirty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8337"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8337"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169"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169"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textruta 17"/>
          <p:cNvSpPr txBox="1"/>
          <p:nvPr/>
        </p:nvSpPr>
        <p:spPr>
          <a:xfrm>
            <a:off x="914400" y="1401246"/>
            <a:ext cx="8483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>
                <a:latin typeface="Arial" pitchFamily="34" charset="0"/>
                <a:cs typeface="Arial" pitchFamily="34" charset="0"/>
              </a:rPr>
              <a:t>The GMBE </a:t>
            </a:r>
            <a:r>
              <a:rPr lang="sv-SE" sz="2600" dirty="0" err="1">
                <a:latin typeface="Arial" pitchFamily="34" charset="0"/>
                <a:cs typeface="Arial" pitchFamily="34" charset="0"/>
              </a:rPr>
              <a:t>applied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 to the </a:t>
            </a:r>
            <a:r>
              <a:rPr lang="sv-SE" sz="2600" dirty="0" err="1">
                <a:latin typeface="Arial" pitchFamily="34" charset="0"/>
                <a:cs typeface="Arial" pitchFamily="34" charset="0"/>
              </a:rPr>
              <a:t>four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 major </a:t>
            </a:r>
            <a:r>
              <a:rPr lang="sv-SE" sz="2600" dirty="0" err="1">
                <a:latin typeface="Arial" pitchFamily="34" charset="0"/>
                <a:cs typeface="Arial" pitchFamily="34" charset="0"/>
              </a:rPr>
              <a:t>reactor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>
                <a:latin typeface="Arial" pitchFamily="34" charset="0"/>
                <a:cs typeface="Arial" pitchFamily="34" charset="0"/>
              </a:rPr>
              <a:t>types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sv-SE" sz="2600" dirty="0">
                <a:latin typeface="Arial" pitchFamily="34" charset="0"/>
                <a:cs typeface="Arial" pitchFamily="34" charset="0"/>
              </a:rPr>
              <a:t>(and the general </a:t>
            </a:r>
            <a:r>
              <a:rPr lang="sv-SE" sz="2600" dirty="0" err="1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>
                <a:latin typeface="Arial" pitchFamily="34" charset="0"/>
                <a:cs typeface="Arial" pitchFamily="34" charset="0"/>
              </a:rPr>
              <a:t> A</a:t>
            </a:r>
            <a:r>
              <a:rPr lang="sv-SE" sz="2600" dirty="0">
                <a:latin typeface="Arial" pitchFamily="34" charset="0"/>
                <a:cs typeface="Arial" pitchFamily="34" charset="0"/>
                <a:sym typeface="Wingdings"/>
              </a:rPr>
              <a:t>B)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18"/>
          <p:cNvSpPr/>
          <p:nvPr/>
        </p:nvSpPr>
        <p:spPr>
          <a:xfrm>
            <a:off x="927102" y="3899559"/>
            <a:ext cx="8851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sv-SE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</a:p>
        </p:txBody>
      </p:sp>
      <p:grpSp>
        <p:nvGrpSpPr>
          <p:cNvPr id="6" name="Grupp 55"/>
          <p:cNvGrpSpPr/>
          <p:nvPr/>
        </p:nvGrpSpPr>
        <p:grpSpPr>
          <a:xfrm>
            <a:off x="927102" y="2613313"/>
            <a:ext cx="7823165" cy="1343823"/>
            <a:chOff x="927102" y="2613313"/>
            <a:chExt cx="7823165" cy="1343823"/>
          </a:xfrm>
        </p:grpSpPr>
        <p:grpSp>
          <p:nvGrpSpPr>
            <p:cNvPr id="7" name="Grupp 21"/>
            <p:cNvGrpSpPr/>
            <p:nvPr/>
          </p:nvGrpSpPr>
          <p:grpSpPr>
            <a:xfrm>
              <a:off x="927102" y="2794000"/>
              <a:ext cx="6372223" cy="920750"/>
              <a:chOff x="342902" y="2230952"/>
              <a:chExt cx="6372223" cy="920750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2578" name="Object 2"/>
                  <p:cNvSpPr txBox="1"/>
                  <p:nvPr/>
                </p:nvSpPr>
                <p:spPr bwMode="auto">
                  <a:xfrm>
                    <a:off x="1754188" y="2416690"/>
                    <a:ext cx="1397000" cy="73501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norm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>
              <p:sp>
                <p:nvSpPr>
                  <p:cNvPr id="152578" name="Object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754188" y="2416690"/>
                    <a:ext cx="1397000" cy="73501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2579" name="Object 3"/>
                  <p:cNvSpPr txBox="1"/>
                  <p:nvPr/>
                </p:nvSpPr>
                <p:spPr bwMode="auto">
                  <a:xfrm>
                    <a:off x="5300663" y="2230952"/>
                    <a:ext cx="1414462" cy="9207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normAutofit fontScale="92500"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sup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den>
                              </m:f>
                            </m:e>
                          </m:nary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>
              <p:sp>
                <p:nvSpPr>
                  <p:cNvPr id="152579" name="Object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5300663" y="2230952"/>
                    <a:ext cx="1414462" cy="92075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" name="Rektangel 16"/>
              <p:cNvSpPr/>
              <p:nvPr/>
            </p:nvSpPr>
            <p:spPr>
              <a:xfrm>
                <a:off x="342902" y="2448423"/>
                <a:ext cx="840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 err="1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Batch</a:t>
                </a:r>
                <a:endParaRPr lang="sv-SE" sz="2000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upp 41"/>
            <p:cNvGrpSpPr/>
            <p:nvPr/>
          </p:nvGrpSpPr>
          <p:grpSpPr>
            <a:xfrm>
              <a:off x="7333860" y="2613313"/>
              <a:ext cx="1416407" cy="1343823"/>
              <a:chOff x="7478184" y="572549"/>
              <a:chExt cx="1624337" cy="1541095"/>
            </a:xfrm>
          </p:grpSpPr>
          <p:cxnSp>
            <p:nvCxnSpPr>
              <p:cNvPr id="37" name="Rak 36"/>
              <p:cNvCxnSpPr/>
              <p:nvPr/>
            </p:nvCxnSpPr>
            <p:spPr>
              <a:xfrm rot="16200000" flipH="1">
                <a:off x="7512698" y="1164999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ak 37"/>
              <p:cNvCxnSpPr/>
              <p:nvPr/>
            </p:nvCxnSpPr>
            <p:spPr>
              <a:xfrm rot="10800000" flipH="1">
                <a:off x="8039936" y="1692242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Frihandsfigur 38"/>
              <p:cNvSpPr/>
              <p:nvPr/>
            </p:nvSpPr>
            <p:spPr>
              <a:xfrm>
                <a:off x="8032556" y="872094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ruta 39"/>
              <p:cNvSpPr txBox="1"/>
              <p:nvPr/>
            </p:nvSpPr>
            <p:spPr>
              <a:xfrm>
                <a:off x="7478184" y="572549"/>
                <a:ext cx="61563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r>
                  <a:rPr lang="sv-SE" sz="2000" baseline="-25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ruta 40"/>
              <p:cNvSpPr txBox="1"/>
              <p:nvPr/>
            </p:nvSpPr>
            <p:spPr>
              <a:xfrm>
                <a:off x="8438405" y="1654798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t</a:t>
                </a:r>
              </a:p>
            </p:txBody>
          </p:sp>
        </p:grpSp>
      </p:grpSp>
      <p:grpSp>
        <p:nvGrpSpPr>
          <p:cNvPr id="10" name="Grupp 56"/>
          <p:cNvGrpSpPr/>
          <p:nvPr/>
        </p:nvGrpSpPr>
        <p:grpSpPr>
          <a:xfrm>
            <a:off x="939802" y="4270659"/>
            <a:ext cx="7850609" cy="1343823"/>
            <a:chOff x="939802" y="4270659"/>
            <a:chExt cx="7850609" cy="1343823"/>
          </a:xfrm>
        </p:grpSpPr>
        <p:grpSp>
          <p:nvGrpSpPr>
            <p:cNvPr id="11" name="Grupp 23"/>
            <p:cNvGrpSpPr/>
            <p:nvPr/>
          </p:nvGrpSpPr>
          <p:grpSpPr>
            <a:xfrm>
              <a:off x="939802" y="4475163"/>
              <a:ext cx="6313486" cy="898525"/>
              <a:chOff x="355602" y="4403172"/>
              <a:chExt cx="6313486" cy="898525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2582" name="Object 6"/>
                  <p:cNvSpPr txBox="1"/>
                  <p:nvPr/>
                </p:nvSpPr>
                <p:spPr bwMode="auto">
                  <a:xfrm>
                    <a:off x="5327650" y="4403172"/>
                    <a:ext cx="1341438" cy="89852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normAutofit fontScale="85000" lnSpcReduction="10000"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sup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oMath>
                      </m:oMathPara>
                    </a14:m>
                    <a:endParaRPr lang="en-US"/>
                  </a:p>
                </p:txBody>
              </p:sp>
            </mc:Choice>
            <mc:Fallback>
              <p:sp>
                <p:nvSpPr>
                  <p:cNvPr id="152582" name="Object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5327650" y="4403172"/>
                    <a:ext cx="1341438" cy="898525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0" name="Rektangel 19"/>
              <p:cNvSpPr/>
              <p:nvPr/>
            </p:nvSpPr>
            <p:spPr>
              <a:xfrm>
                <a:off x="355602" y="455834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sv-SE" sz="2000" dirty="0">
                    <a:solidFill>
                      <a:srgbClr val="FF00FF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12" name="Grupp 48"/>
            <p:cNvGrpSpPr/>
            <p:nvPr/>
          </p:nvGrpSpPr>
          <p:grpSpPr>
            <a:xfrm>
              <a:off x="7395050" y="4270659"/>
              <a:ext cx="1395361" cy="1343823"/>
              <a:chOff x="7722453" y="685800"/>
              <a:chExt cx="1600201" cy="1541095"/>
            </a:xfrm>
          </p:grpSpPr>
          <p:cxnSp>
            <p:nvCxnSpPr>
              <p:cNvPr id="44" name="Rak 43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ak 44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Frihandsfigur 45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7" name="textruta 46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textruta 47"/>
              <p:cNvSpPr txBox="1"/>
              <p:nvPr/>
            </p:nvSpPr>
            <p:spPr>
              <a:xfrm>
                <a:off x="8658539" y="1768049"/>
                <a:ext cx="464880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</a:p>
            </p:txBody>
          </p:sp>
        </p:grpSp>
      </p:grpSp>
      <p:grpSp>
        <p:nvGrpSpPr>
          <p:cNvPr id="13" name="Grupp 57"/>
          <p:cNvGrpSpPr/>
          <p:nvPr/>
        </p:nvGrpSpPr>
        <p:grpSpPr>
          <a:xfrm>
            <a:off x="939802" y="5510098"/>
            <a:ext cx="7859160" cy="1343822"/>
            <a:chOff x="939802" y="5510098"/>
            <a:chExt cx="7859160" cy="1343822"/>
          </a:xfrm>
        </p:grpSpPr>
        <p:grpSp>
          <p:nvGrpSpPr>
            <p:cNvPr id="14" name="Grupp 24"/>
            <p:cNvGrpSpPr/>
            <p:nvPr/>
          </p:nvGrpSpPr>
          <p:grpSpPr>
            <a:xfrm>
              <a:off x="939802" y="5608638"/>
              <a:ext cx="6364286" cy="895350"/>
              <a:chOff x="355602" y="5502781"/>
              <a:chExt cx="6364286" cy="895350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9464" name="Object 8"/>
                  <p:cNvSpPr txBox="1"/>
                  <p:nvPr/>
                </p:nvSpPr>
                <p:spPr bwMode="auto">
                  <a:xfrm>
                    <a:off x="5338763" y="5502781"/>
                    <a:ext cx="1381125" cy="8953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normAutofit fontScale="85000" lnSpcReduction="10000"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sup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nary>
                        </m:oMath>
                      </m:oMathPara>
                    </a14:m>
                    <a:endParaRPr lang="en-US"/>
                  </a:p>
                </p:txBody>
              </p:sp>
            </mc:Choice>
            <mc:Fallback>
              <p:sp>
                <p:nvSpPr>
                  <p:cNvPr id="19464" name="Object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5338763" y="5502781"/>
                    <a:ext cx="1381125" cy="89535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Rektangel 20"/>
              <p:cNvSpPr/>
              <p:nvPr/>
            </p:nvSpPr>
            <p:spPr>
              <a:xfrm>
                <a:off x="355602" y="5619690"/>
                <a:ext cx="71365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>
                    <a:solidFill>
                      <a:srgbClr val="00B050"/>
                    </a:solidFill>
                    <a:latin typeface="Arial" pitchFamily="34" charset="0"/>
                    <a:ea typeface="+mj-ea"/>
                    <a:cs typeface="Arial" pitchFamily="34" charset="0"/>
                  </a:rPr>
                  <a:t>PBR</a:t>
                </a:r>
              </a:p>
            </p:txBody>
          </p:sp>
        </p:grpSp>
        <p:grpSp>
          <p:nvGrpSpPr>
            <p:cNvPr id="15" name="Grupp 49"/>
            <p:cNvGrpSpPr/>
            <p:nvPr/>
          </p:nvGrpSpPr>
          <p:grpSpPr>
            <a:xfrm>
              <a:off x="7403602" y="5510098"/>
              <a:ext cx="1395360" cy="1343822"/>
              <a:chOff x="7722453" y="685800"/>
              <a:chExt cx="1600201" cy="1541094"/>
            </a:xfrm>
          </p:grpSpPr>
          <p:cxnSp>
            <p:nvCxnSpPr>
              <p:cNvPr id="51" name="Rak 50"/>
              <p:cNvCxnSpPr/>
              <p:nvPr/>
            </p:nvCxnSpPr>
            <p:spPr>
              <a:xfrm rot="16200000" flipH="1">
                <a:off x="7732831" y="1278250"/>
                <a:ext cx="1054475" cy="138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ak 51"/>
              <p:cNvCxnSpPr/>
              <p:nvPr/>
            </p:nvCxnSpPr>
            <p:spPr>
              <a:xfrm rot="10800000" flipH="1">
                <a:off x="8260069" y="1805493"/>
                <a:ext cx="1062585" cy="137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Frihandsfigur 52"/>
              <p:cNvSpPr/>
              <p:nvPr/>
            </p:nvSpPr>
            <p:spPr>
              <a:xfrm>
                <a:off x="8252689" y="985345"/>
                <a:ext cx="1018311" cy="632197"/>
              </a:xfrm>
              <a:custGeom>
                <a:avLst/>
                <a:gdLst>
                  <a:gd name="connsiteX0" fmla="*/ 0 w 1168400"/>
                  <a:gd name="connsiteY0" fmla="*/ 0 h 730956"/>
                  <a:gd name="connsiteX1" fmla="*/ 304800 w 1168400"/>
                  <a:gd name="connsiteY1" fmla="*/ 609600 h 730956"/>
                  <a:gd name="connsiteX2" fmla="*/ 1168400 w 1168400"/>
                  <a:gd name="connsiteY2" fmla="*/ 728134 h 730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68400" h="730956">
                    <a:moveTo>
                      <a:pt x="0" y="0"/>
                    </a:moveTo>
                    <a:cubicBezTo>
                      <a:pt x="55033" y="244122"/>
                      <a:pt x="110067" y="488244"/>
                      <a:pt x="304800" y="609600"/>
                    </a:cubicBezTo>
                    <a:cubicBezTo>
                      <a:pt x="499533" y="730956"/>
                      <a:pt x="1168400" y="728134"/>
                      <a:pt x="1168400" y="728134"/>
                    </a:cubicBezTo>
                  </a:path>
                </a:pathLst>
              </a:custGeom>
              <a:ln>
                <a:solidFill>
                  <a:srgbClr val="0000FF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textruta 53"/>
              <p:cNvSpPr txBox="1"/>
              <p:nvPr/>
            </p:nvSpPr>
            <p:spPr>
              <a:xfrm>
                <a:off x="7722453" y="685800"/>
                <a:ext cx="537617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sv-SE" sz="2000" baseline="-25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endParaRPr lang="sv-SE" sz="20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textruta 54"/>
              <p:cNvSpPr txBox="1"/>
              <p:nvPr/>
            </p:nvSpPr>
            <p:spPr>
              <a:xfrm>
                <a:off x="8658539" y="1768048"/>
                <a:ext cx="464881" cy="458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000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W</a:t>
                </a:r>
              </a:p>
            </p:txBody>
          </p:sp>
        </p:grpSp>
      </p:grp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9" name="textruta 25"/>
          <p:cNvSpPr txBox="1"/>
          <p:nvPr/>
        </p:nvSpPr>
        <p:spPr>
          <a:xfrm>
            <a:off x="914400" y="193357"/>
            <a:ext cx="30099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</a:t>
            </a:r>
            <a:r>
              <a:rPr lang="sv-SE" sz="2600" dirty="0" err="1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Lecture</a:t>
            </a:r>
            <a:r>
              <a:rPr lang="sv-SE" sz="2600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85F4082-FB3F-4422-BC90-38CA21170B4D}"/>
                  </a:ext>
                </a:extLst>
              </p:cNvPr>
              <p:cNvSpPr txBox="1"/>
              <p:nvPr/>
            </p:nvSpPr>
            <p:spPr>
              <a:xfrm>
                <a:off x="2450592" y="4575175"/>
                <a:ext cx="1138577" cy="6365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85F4082-FB3F-4422-BC90-38CA21170B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592" y="4575175"/>
                <a:ext cx="1138577" cy="6365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B722C284-E2AA-4828-BCB0-F485BB2ACCA7}"/>
                  </a:ext>
                </a:extLst>
              </p:cNvPr>
              <p:cNvSpPr txBox="1"/>
              <p:nvPr/>
            </p:nvSpPr>
            <p:spPr>
              <a:xfrm>
                <a:off x="2419350" y="5658680"/>
                <a:ext cx="1397000" cy="6365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B722C284-E2AA-4828-BCB0-F485BB2ACC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350" y="5658680"/>
                <a:ext cx="1397000" cy="63658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75F4A2BA-75FF-4DA2-AB8D-3B70C5E3BB17}"/>
                  </a:ext>
                </a:extLst>
              </p:cNvPr>
              <p:cNvSpPr txBox="1"/>
              <p:nvPr/>
            </p:nvSpPr>
            <p:spPr>
              <a:xfrm>
                <a:off x="4231311" y="3872254"/>
                <a:ext cx="1323522" cy="5295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US" dirty="0">
                    <a:solidFill>
                      <a:srgbClr val="000000"/>
                    </a:solidFill>
                  </a:rPr>
                  <a:t>V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75F4A2BA-75FF-4DA2-AB8D-3B70C5E3B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311" y="3872254"/>
                <a:ext cx="1323522" cy="529569"/>
              </a:xfrm>
              <a:prstGeom prst="rect">
                <a:avLst/>
              </a:prstGeom>
              <a:blipFill>
                <a:blip r:embed="rId9"/>
                <a:stretch>
                  <a:fillRect l="-3687" b="-2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760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1881" y="116683"/>
            <a:ext cx="4608020" cy="210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4464" y="4500382"/>
            <a:ext cx="4839913" cy="2251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8381" y="2185196"/>
            <a:ext cx="4965996" cy="233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Membrane reactors </a:t>
            </a:r>
            <a:r>
              <a:rPr lang="sv-SE" dirty="0">
                <a:latin typeface="Arial" pitchFamily="34" charset="0"/>
                <a:cs typeface="Arial" pitchFamily="34" charset="0"/>
              </a:rPr>
              <a:t>can be used to achieve conversions greater than the original equilibrium value. These higher conversions are the result of  </a:t>
            </a:r>
            <a:r>
              <a:rPr lang="sv-SE" b="1" i="1" dirty="0">
                <a:latin typeface="Arial" pitchFamily="34" charset="0"/>
                <a:cs typeface="Arial" pitchFamily="34" charset="0"/>
              </a:rPr>
              <a:t>Le Chatelier’s principle</a:t>
            </a:r>
            <a:r>
              <a:rPr lang="sv-SE" dirty="0">
                <a:latin typeface="Arial" pitchFamily="34" charset="0"/>
                <a:cs typeface="Arial" pitchFamily="34" charset="0"/>
              </a:rPr>
              <a:t>; you can remove the reaction products and drive the reaction to the right.</a:t>
            </a:r>
          </a:p>
          <a:p>
            <a:pPr marL="0" indent="0">
              <a:buNone/>
            </a:pPr>
            <a:r>
              <a:rPr lang="sv-SE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sv-SE" dirty="0">
                <a:latin typeface="Arial" pitchFamily="34" charset="0"/>
                <a:cs typeface="Arial" pitchFamily="34" charset="0"/>
              </a:rPr>
              <a:t>To accomplish this, a membrane that is permeable to that reaction product, but impermeable to all other species, is placed around the reacting mixture.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82"/>
          <p:cNvGrpSpPr/>
          <p:nvPr/>
        </p:nvGrpSpPr>
        <p:grpSpPr>
          <a:xfrm>
            <a:off x="914400" y="1443564"/>
            <a:ext cx="5503162" cy="1087963"/>
            <a:chOff x="914400" y="990598"/>
            <a:chExt cx="5503162" cy="1087963"/>
          </a:xfrm>
        </p:grpSpPr>
        <p:sp>
          <p:nvSpPr>
            <p:cNvPr id="64" name="Rektangel 63"/>
            <p:cNvSpPr/>
            <p:nvPr/>
          </p:nvSpPr>
          <p:spPr>
            <a:xfrm>
              <a:off x="990600" y="1586118"/>
              <a:ext cx="542696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8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>
                  <a:latin typeface="Arial" pitchFamily="34" charset="0"/>
                  <a:ea typeface="Arial" charset="0"/>
                  <a:cs typeface="Arial" pitchFamily="34" charset="0"/>
                </a:rPr>
                <a:t>↔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H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 + C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H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		     A </a:t>
              </a:r>
              <a:r>
                <a:rPr lang="en-US" sz="2600" dirty="0">
                  <a:latin typeface="Arial" pitchFamily="34" charset="0"/>
                  <a:ea typeface="Arial" charset="0"/>
                  <a:cs typeface="Arial" pitchFamily="34" charset="0"/>
                </a:rPr>
                <a:t>↔ </a:t>
              </a:r>
              <a:r>
                <a:rPr lang="en-US" sz="2600" dirty="0">
                  <a:latin typeface="Arial" pitchFamily="34" charset="0"/>
                  <a:cs typeface="Arial" pitchFamily="34" charset="0"/>
                </a:rPr>
                <a:t>B + C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ktangel 65"/>
            <p:cNvSpPr/>
            <p:nvPr/>
          </p:nvSpPr>
          <p:spPr>
            <a:xfrm>
              <a:off x="914400" y="990598"/>
              <a:ext cx="423224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Dehydrogenation Reaction:</a:t>
              </a:r>
            </a:p>
          </p:txBody>
        </p:sp>
      </p:grpSp>
      <p:grpSp>
        <p:nvGrpSpPr>
          <p:cNvPr id="3" name="Grupp 83"/>
          <p:cNvGrpSpPr/>
          <p:nvPr/>
        </p:nvGrpSpPr>
        <p:grpSpPr>
          <a:xfrm>
            <a:off x="914400" y="2808544"/>
            <a:ext cx="4338047" cy="3794967"/>
            <a:chOff x="914400" y="2355578"/>
            <a:chExt cx="4338047" cy="3794967"/>
          </a:xfrm>
        </p:grpSpPr>
        <p:sp>
          <p:nvSpPr>
            <p:cNvPr id="67" name="Rektangel 66"/>
            <p:cNvSpPr/>
            <p:nvPr/>
          </p:nvSpPr>
          <p:spPr>
            <a:xfrm>
              <a:off x="914400" y="2355578"/>
              <a:ext cx="433804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u="sng" dirty="0">
                  <a:latin typeface="Arial" pitchFamily="34" charset="0"/>
                  <a:cs typeface="Arial" pitchFamily="34" charset="0"/>
                </a:rPr>
                <a:t>Thermodynamically Limited:</a:t>
              </a:r>
            </a:p>
          </p:txBody>
        </p:sp>
        <p:grpSp>
          <p:nvGrpSpPr>
            <p:cNvPr id="4" name="Grupp 81"/>
            <p:cNvGrpSpPr/>
            <p:nvPr/>
          </p:nvGrpSpPr>
          <p:grpSpPr>
            <a:xfrm>
              <a:off x="990601" y="2905777"/>
              <a:ext cx="2987299" cy="3244768"/>
              <a:chOff x="990601" y="2905777"/>
              <a:chExt cx="2987299" cy="3244768"/>
            </a:xfrm>
          </p:grpSpPr>
          <p:grpSp>
            <p:nvGrpSpPr>
              <p:cNvPr id="5" name="Grupp 79"/>
              <p:cNvGrpSpPr/>
              <p:nvPr/>
            </p:nvGrpSpPr>
            <p:grpSpPr>
              <a:xfrm>
                <a:off x="990601" y="2905777"/>
                <a:ext cx="2987299" cy="3244768"/>
                <a:chOff x="990601" y="2905777"/>
                <a:chExt cx="2987299" cy="3244768"/>
              </a:xfrm>
            </p:grpSpPr>
            <p:sp>
              <p:nvSpPr>
                <p:cNvPr id="2766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042084" y="3443897"/>
                  <a:ext cx="659031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 err="1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400" baseline="-25000" dirty="0" err="1">
                      <a:latin typeface="Arial" pitchFamily="34" charset="0"/>
                      <a:cs typeface="Arial" pitchFamily="34" charset="0"/>
                    </a:rPr>
                    <a:t>e</a:t>
                  </a:r>
                  <a:endParaRPr lang="en-US" sz="2400" baseline="-25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66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449253" y="5688880"/>
                  <a:ext cx="528647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dirty="0">
                      <a:latin typeface="Arial" pitchFamily="34" charset="0"/>
                      <a:cs typeface="Arial" pitchFamily="34" charset="0"/>
                    </a:rPr>
                    <a:t>T</a:t>
                  </a:r>
                </a:p>
              </p:txBody>
            </p:sp>
            <p:grpSp>
              <p:nvGrpSpPr>
                <p:cNvPr id="6" name="Grupp 77"/>
                <p:cNvGrpSpPr/>
                <p:nvPr/>
              </p:nvGrpSpPr>
              <p:grpSpPr>
                <a:xfrm>
                  <a:off x="1371600" y="4012002"/>
                  <a:ext cx="2006686" cy="2006684"/>
                  <a:chOff x="1859246" y="4012002"/>
                  <a:chExt cx="2006686" cy="2006684"/>
                </a:xfrm>
              </p:grpSpPr>
              <p:sp>
                <p:nvSpPr>
                  <p:cNvPr id="2765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4012002"/>
                    <a:ext cx="0" cy="200668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58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1859246" y="6018686"/>
                    <a:ext cx="2006685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7667" name="Freeform 26"/>
                  <p:cNvSpPr>
                    <a:spLocks/>
                  </p:cNvSpPr>
                  <p:nvPr/>
                </p:nvSpPr>
                <p:spPr bwMode="auto">
                  <a:xfrm>
                    <a:off x="1859248" y="4296449"/>
                    <a:ext cx="2006684" cy="1435567"/>
                  </a:xfrm>
                  <a:custGeom>
                    <a:avLst/>
                    <a:gdLst>
                      <a:gd name="T0" fmla="*/ 0 w 336"/>
                      <a:gd name="T1" fmla="*/ 72 h 264"/>
                      <a:gd name="T2" fmla="*/ 96 w 336"/>
                      <a:gd name="T3" fmla="*/ 24 h 264"/>
                      <a:gd name="T4" fmla="*/ 240 w 336"/>
                      <a:gd name="T5" fmla="*/ 216 h 264"/>
                      <a:gd name="T6" fmla="*/ 336 w 336"/>
                      <a:gd name="T7" fmla="*/ 264 h 26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36"/>
                      <a:gd name="T13" fmla="*/ 0 h 264"/>
                      <a:gd name="T14" fmla="*/ 336 w 336"/>
                      <a:gd name="T15" fmla="*/ 264 h 264"/>
                      <a:gd name="connsiteX0" fmla="*/ 476 w 10476"/>
                      <a:gd name="connsiteY0" fmla="*/ 3002 h 10275"/>
                      <a:gd name="connsiteX1" fmla="*/ 476 w 10476"/>
                      <a:gd name="connsiteY1" fmla="*/ 1354 h 10275"/>
                      <a:gd name="connsiteX2" fmla="*/ 3333 w 10476"/>
                      <a:gd name="connsiteY2" fmla="*/ 1184 h 10275"/>
                      <a:gd name="connsiteX3" fmla="*/ 7619 w 10476"/>
                      <a:gd name="connsiteY3" fmla="*/ 8457 h 10275"/>
                      <a:gd name="connsiteX4" fmla="*/ 10476 w 10476"/>
                      <a:gd name="connsiteY4" fmla="*/ 10275 h 10275"/>
                      <a:gd name="connsiteX0" fmla="*/ 740 w 10740"/>
                      <a:gd name="connsiteY0" fmla="*/ 2832 h 10105"/>
                      <a:gd name="connsiteX1" fmla="*/ 740 w 10740"/>
                      <a:gd name="connsiteY1" fmla="*/ 1184 h 10105"/>
                      <a:gd name="connsiteX2" fmla="*/ 5179 w 10740"/>
                      <a:gd name="connsiteY2" fmla="*/ 1184 h 10105"/>
                      <a:gd name="connsiteX3" fmla="*/ 7883 w 10740"/>
                      <a:gd name="connsiteY3" fmla="*/ 8287 h 10105"/>
                      <a:gd name="connsiteX4" fmla="*/ 10740 w 10740"/>
                      <a:gd name="connsiteY4" fmla="*/ 10105 h 10105"/>
                      <a:gd name="connsiteX0" fmla="*/ 0 w 10000"/>
                      <a:gd name="connsiteY0" fmla="*/ 2832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184 h 10105"/>
                      <a:gd name="connsiteX1" fmla="*/ 1642 w 10000"/>
                      <a:gd name="connsiteY1" fmla="*/ 1184 h 10105"/>
                      <a:gd name="connsiteX2" fmla="*/ 4439 w 10000"/>
                      <a:gd name="connsiteY2" fmla="*/ 1184 h 10105"/>
                      <a:gd name="connsiteX3" fmla="*/ 7143 w 10000"/>
                      <a:gd name="connsiteY3" fmla="*/ 8287 h 10105"/>
                      <a:gd name="connsiteX4" fmla="*/ 10000 w 10000"/>
                      <a:gd name="connsiteY4" fmla="*/ 10105 h 10105"/>
                      <a:gd name="connsiteX0" fmla="*/ 0 w 10000"/>
                      <a:gd name="connsiteY0" fmla="*/ 184 h 9105"/>
                      <a:gd name="connsiteX1" fmla="*/ 1642 w 10000"/>
                      <a:gd name="connsiteY1" fmla="*/ 184 h 9105"/>
                      <a:gd name="connsiteX2" fmla="*/ 4502 w 10000"/>
                      <a:gd name="connsiteY2" fmla="*/ 1291 h 9105"/>
                      <a:gd name="connsiteX3" fmla="*/ 7143 w 10000"/>
                      <a:gd name="connsiteY3" fmla="*/ 7287 h 9105"/>
                      <a:gd name="connsiteX4" fmla="*/ 10000 w 10000"/>
                      <a:gd name="connsiteY4" fmla="*/ 9105 h 9105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502 w 10000"/>
                      <a:gd name="connsiteY2" fmla="*/ 1418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2658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  <a:gd name="connsiteX0" fmla="*/ 0 w 10000"/>
                      <a:gd name="connsiteY0" fmla="*/ 202 h 10000"/>
                      <a:gd name="connsiteX1" fmla="*/ 1642 w 10000"/>
                      <a:gd name="connsiteY1" fmla="*/ 202 h 10000"/>
                      <a:gd name="connsiteX2" fmla="*/ 4755 w 10000"/>
                      <a:gd name="connsiteY2" fmla="*/ 2214 h 10000"/>
                      <a:gd name="connsiteX3" fmla="*/ 7143 w 10000"/>
                      <a:gd name="connsiteY3" fmla="*/ 8003 h 10000"/>
                      <a:gd name="connsiteX4" fmla="*/ 10000 w 10000"/>
                      <a:gd name="connsiteY4" fmla="*/ 10000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000" h="10000">
                        <a:moveTo>
                          <a:pt x="0" y="202"/>
                        </a:moveTo>
                        <a:cubicBezTo>
                          <a:pt x="21" y="177"/>
                          <a:pt x="892" y="0"/>
                          <a:pt x="1642" y="202"/>
                        </a:cubicBezTo>
                        <a:cubicBezTo>
                          <a:pt x="3784" y="294"/>
                          <a:pt x="3838" y="914"/>
                          <a:pt x="4755" y="2214"/>
                        </a:cubicBezTo>
                        <a:cubicBezTo>
                          <a:pt x="5672" y="3514"/>
                          <a:pt x="6269" y="6705"/>
                          <a:pt x="7143" y="8003"/>
                        </a:cubicBezTo>
                        <a:cubicBezTo>
                          <a:pt x="8017" y="9301"/>
                          <a:pt x="9524" y="9667"/>
                          <a:pt x="10000" y="1000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sv-SE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276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990601" y="2905777"/>
                  <a:ext cx="2092822" cy="4924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600" dirty="0">
                      <a:latin typeface="Arial" pitchFamily="34" charset="0"/>
                      <a:cs typeface="Arial" pitchFamily="34" charset="0"/>
                    </a:rPr>
                    <a:t>exothermic</a:t>
                  </a:r>
                </a:p>
              </p:txBody>
            </p:sp>
          </p:grpSp>
          <p:sp>
            <p:nvSpPr>
              <p:cNvPr id="76" name="Text Box 22"/>
              <p:cNvSpPr txBox="1">
                <a:spLocks noChangeArrowheads="1"/>
              </p:cNvSpPr>
              <p:nvPr/>
            </p:nvSpPr>
            <p:spPr bwMode="auto">
              <a:xfrm>
                <a:off x="2355850" y="4094662"/>
                <a:ext cx="65903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400" baseline="-25000" dirty="0" err="1">
                    <a:latin typeface="Arial" pitchFamily="34" charset="0"/>
                    <a:cs typeface="Arial" pitchFamily="34" charset="0"/>
                  </a:rPr>
                  <a:t>e</a:t>
                </a:r>
                <a:endParaRPr lang="en-US" sz="2400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8604504" y="6299200"/>
            <a:ext cx="457200" cy="457200"/>
          </a:xfrm>
        </p:spPr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1811420" y="5719117"/>
            <a:ext cx="6590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baseline="-25000" dirty="0">
                <a:latin typeface="Arial" pitchFamily="34" charset="0"/>
                <a:cs typeface="Arial" pitchFamily="34" charset="0"/>
              </a:rPr>
              <a:t>EB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14880" y="4864100"/>
            <a:ext cx="191770" cy="9398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1471245" y="6019800"/>
            <a:ext cx="1443405" cy="354330"/>
          </a:xfrm>
          <a:prstGeom prst="line">
            <a:avLst/>
          </a:prstGeom>
          <a:ln w="12700" cmpd="sng">
            <a:solidFill>
              <a:schemeClr val="tx1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433145" y="633603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679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"/>
          </p:nvPr>
        </p:nvSpPr>
        <p:spPr>
          <a:xfrm>
            <a:off x="444498" y="1739900"/>
            <a:ext cx="8813801" cy="5410200"/>
          </a:xfrm>
        </p:spPr>
        <p:txBody>
          <a:bodyPr>
            <a:normAutofit/>
          </a:bodyPr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Cross section of IMRCF	    Membrane Reactors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Cross section of CRM		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Schematic of IMRCF for mole balance</a:t>
            </a:r>
          </a:p>
        </p:txBody>
      </p:sp>
      <p:pic>
        <p:nvPicPr>
          <p:cNvPr id="8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26279" b="53016"/>
          <a:stretch>
            <a:fillRect/>
          </a:stretch>
        </p:blipFill>
        <p:spPr bwMode="auto">
          <a:xfrm>
            <a:off x="104296" y="1366838"/>
            <a:ext cx="4747410" cy="1906588"/>
          </a:xfrm>
          <a:prstGeom prst="rect">
            <a:avLst/>
          </a:prstGeom>
          <a:noFill/>
        </p:spPr>
      </p:pic>
      <p:pic>
        <p:nvPicPr>
          <p:cNvPr id="9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44" b="73323"/>
          <a:stretch>
            <a:fillRect/>
          </a:stretch>
        </p:blipFill>
        <p:spPr bwMode="auto">
          <a:xfrm>
            <a:off x="5067300" y="1366838"/>
            <a:ext cx="3683844" cy="1906588"/>
          </a:xfrm>
          <a:prstGeom prst="rect">
            <a:avLst/>
          </a:prstGeom>
          <a:noFill/>
        </p:spPr>
      </p:pic>
      <p:pic>
        <p:nvPicPr>
          <p:cNvPr id="10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5224" t="46105" b="32073"/>
          <a:stretch>
            <a:fillRect/>
          </a:stretch>
        </p:blipFill>
        <p:spPr bwMode="auto">
          <a:xfrm>
            <a:off x="146304" y="3939261"/>
            <a:ext cx="4705402" cy="1991639"/>
          </a:xfrm>
          <a:prstGeom prst="rect">
            <a:avLst/>
          </a:prstGeom>
          <a:noFill/>
        </p:spPr>
      </p:pic>
      <p:pic>
        <p:nvPicPr>
          <p:cNvPr id="11" name="Picture 2" descr="C:\Users\Shih\Desktop\CRE 4th ed.pdf - Adobe Reader.jpg"/>
          <p:cNvPicPr>
            <a:picLocks noChangeAspect="1" noChangeArrowheads="1"/>
          </p:cNvPicPr>
          <p:nvPr/>
        </p:nvPicPr>
        <p:blipFill>
          <a:blip r:embed="rId2"/>
          <a:srcRect l="16822" t="67744" b="5455"/>
          <a:stretch>
            <a:fillRect/>
          </a:stretch>
        </p:blipFill>
        <p:spPr bwMode="auto">
          <a:xfrm>
            <a:off x="5067300" y="3695700"/>
            <a:ext cx="3923609" cy="2324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25594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5063608" y="1658372"/>
            <a:ext cx="561240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1" dirty="0">
                <a:latin typeface="Arial" pitchFamily="34" charset="0"/>
                <a:cs typeface="Arial" pitchFamily="34" charset="0"/>
              </a:rPr>
              <a:t>W = 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 err="1">
                <a:latin typeface="Arial" pitchFamily="34" charset="0"/>
                <a:ea typeface="Arial" charset="0"/>
                <a:cs typeface="Arial" pitchFamily="34" charset="0"/>
              </a:rPr>
              <a:t>b</a:t>
            </a:r>
            <a:r>
              <a:rPr lang="en-US" sz="2000" i="1" dirty="0" err="1">
                <a:latin typeface="Arial" pitchFamily="34" charset="0"/>
                <a:ea typeface="Arial" charset="0"/>
                <a:cs typeface="Arial" pitchFamily="34" charset="0"/>
              </a:rPr>
              <a:t>V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 = solids weight</a:t>
            </a: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cs typeface="Arial" pitchFamily="34" charset="0"/>
              </a:rPr>
              <a:t>ρ</a:t>
            </a:r>
            <a:r>
              <a:rPr lang="en-US" sz="2000" i="1" baseline="-25000" dirty="0" err="1">
                <a:latin typeface="Arial" pitchFamily="34" charset="0"/>
                <a:cs typeface="Arial" pitchFamily="34" charset="0"/>
              </a:rPr>
              <a:t>b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= (1-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ϕ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)</a:t>
            </a: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>
                <a:latin typeface="Arial" pitchFamily="34" charset="0"/>
                <a:ea typeface="Arial" charset="0"/>
                <a:cs typeface="Arial" pitchFamily="34" charset="0"/>
              </a:rPr>
              <a:t>C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= bulk solids density</a:t>
            </a:r>
          </a:p>
          <a:p>
            <a:pPr marL="342900" indent="-342900">
              <a:spcBef>
                <a:spcPct val="50000"/>
              </a:spcBef>
            </a:pPr>
            <a:r>
              <a:rPr lang="el-GR" sz="2000" i="1" dirty="0">
                <a:latin typeface="Arial" pitchFamily="34" charset="0"/>
                <a:ea typeface="Arial" charset="0"/>
                <a:cs typeface="Arial" pitchFamily="34" charset="0"/>
              </a:rPr>
              <a:t>ρ</a:t>
            </a:r>
            <a:r>
              <a:rPr lang="en-US" sz="2000" i="1" baseline="-25000" dirty="0">
                <a:latin typeface="Arial" pitchFamily="34" charset="0"/>
                <a:ea typeface="Arial" charset="0"/>
                <a:cs typeface="Arial" pitchFamily="34" charset="0"/>
              </a:rPr>
              <a:t>C </a:t>
            </a:r>
            <a:r>
              <a:rPr lang="en-US" sz="2000" i="1" dirty="0">
                <a:latin typeface="Arial" pitchFamily="34" charset="0"/>
                <a:ea typeface="Arial" charset="0"/>
                <a:cs typeface="Arial" pitchFamily="34" charset="0"/>
              </a:rPr>
              <a:t>= density of solids</a:t>
            </a:r>
          </a:p>
        </p:txBody>
      </p:sp>
      <p:grpSp>
        <p:nvGrpSpPr>
          <p:cNvPr id="52" name="Grupp 66"/>
          <p:cNvGrpSpPr/>
          <p:nvPr/>
        </p:nvGrpSpPr>
        <p:grpSpPr>
          <a:xfrm>
            <a:off x="914400" y="1362811"/>
            <a:ext cx="4075797" cy="2160485"/>
            <a:chOff x="838200" y="1926868"/>
            <a:chExt cx="1796280" cy="930066"/>
          </a:xfrm>
        </p:grpSpPr>
        <p:sp>
          <p:nvSpPr>
            <p:cNvPr id="53" name="Oval 41"/>
            <p:cNvSpPr>
              <a:spLocks noChangeArrowheads="1"/>
            </p:cNvSpPr>
            <p:nvPr/>
          </p:nvSpPr>
          <p:spPr bwMode="auto">
            <a:xfrm>
              <a:off x="2006998" y="229992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p 72"/>
            <p:cNvGrpSpPr/>
            <p:nvPr/>
          </p:nvGrpSpPr>
          <p:grpSpPr>
            <a:xfrm>
              <a:off x="838200" y="1926868"/>
              <a:ext cx="1796280" cy="930066"/>
              <a:chOff x="838200" y="1926868"/>
              <a:chExt cx="1796280" cy="930066"/>
            </a:xfrm>
          </p:grpSpPr>
          <p:sp>
            <p:nvSpPr>
              <p:cNvPr id="55" name="Text Box 48"/>
              <p:cNvSpPr txBox="1">
                <a:spLocks noChangeArrowheads="1"/>
              </p:cNvSpPr>
              <p:nvPr/>
            </p:nvSpPr>
            <p:spPr bwMode="auto">
              <a:xfrm>
                <a:off x="1872480" y="2370505"/>
                <a:ext cx="762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A,B,C</a:t>
                </a:r>
              </a:p>
            </p:txBody>
          </p:sp>
          <p:sp>
            <p:nvSpPr>
              <p:cNvPr id="56" name="Oval 31"/>
              <p:cNvSpPr>
                <a:spLocks noChangeArrowheads="1"/>
              </p:cNvSpPr>
              <p:nvPr/>
            </p:nvSpPr>
            <p:spPr bwMode="auto">
              <a:xfrm>
                <a:off x="1447800" y="2209800"/>
                <a:ext cx="152400" cy="457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Line 32"/>
              <p:cNvSpPr>
                <a:spLocks noChangeShapeType="1"/>
              </p:cNvSpPr>
              <p:nvPr/>
            </p:nvSpPr>
            <p:spPr bwMode="auto">
              <a:xfrm>
                <a:off x="1524000" y="22098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>
                <a:off x="1524000" y="26670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auto">
              <a:xfrm>
                <a:off x="2209800" y="2209800"/>
                <a:ext cx="76200" cy="457200"/>
              </a:xfrm>
              <a:custGeom>
                <a:avLst/>
                <a:gdLst>
                  <a:gd name="T0" fmla="*/ 0 w 96"/>
                  <a:gd name="T1" fmla="*/ 0 h 288"/>
                  <a:gd name="T2" fmla="*/ 96 w 96"/>
                  <a:gd name="T3" fmla="*/ 144 h 288"/>
                  <a:gd name="T4" fmla="*/ 0 w 9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96"/>
                  <a:gd name="T10" fmla="*/ 0 h 288"/>
                  <a:gd name="T11" fmla="*/ 96 w 9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96" h="288">
                    <a:moveTo>
                      <a:pt x="0" y="0"/>
                    </a:moveTo>
                    <a:cubicBezTo>
                      <a:pt x="48" y="48"/>
                      <a:pt x="96" y="96"/>
                      <a:pt x="96" y="144"/>
                    </a:cubicBezTo>
                    <a:cubicBezTo>
                      <a:pt x="96" y="192"/>
                      <a:pt x="16" y="264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Oval 36"/>
              <p:cNvSpPr>
                <a:spLocks noChangeArrowheads="1"/>
              </p:cNvSpPr>
              <p:nvPr/>
            </p:nvSpPr>
            <p:spPr bwMode="auto">
              <a:xfrm>
                <a:off x="16002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Oval 37"/>
              <p:cNvSpPr>
                <a:spLocks noChangeArrowheads="1"/>
              </p:cNvSpPr>
              <p:nvPr/>
            </p:nvSpPr>
            <p:spPr bwMode="auto">
              <a:xfrm>
                <a:off x="17526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Oval 38"/>
              <p:cNvSpPr>
                <a:spLocks noChangeArrowheads="1"/>
              </p:cNvSpPr>
              <p:nvPr/>
            </p:nvSpPr>
            <p:spPr bwMode="auto">
              <a:xfrm>
                <a:off x="1926979" y="2568743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Oval 39"/>
              <p:cNvSpPr>
                <a:spLocks noChangeArrowheads="1"/>
              </p:cNvSpPr>
              <p:nvPr/>
            </p:nvSpPr>
            <p:spPr bwMode="auto">
              <a:xfrm>
                <a:off x="1600200" y="24384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Oval 40"/>
              <p:cNvSpPr>
                <a:spLocks noChangeArrowheads="1"/>
              </p:cNvSpPr>
              <p:nvPr/>
            </p:nvSpPr>
            <p:spPr bwMode="auto">
              <a:xfrm>
                <a:off x="18288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Oval 42"/>
              <p:cNvSpPr>
                <a:spLocks noChangeArrowheads="1"/>
              </p:cNvSpPr>
              <p:nvPr/>
            </p:nvSpPr>
            <p:spPr bwMode="auto">
              <a:xfrm>
                <a:off x="19050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Oval 43"/>
              <p:cNvSpPr>
                <a:spLocks noChangeArrowheads="1"/>
              </p:cNvSpPr>
              <p:nvPr/>
            </p:nvSpPr>
            <p:spPr bwMode="auto">
              <a:xfrm>
                <a:off x="1676400" y="23622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1752600" y="22860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" name="Oval 45"/>
              <p:cNvSpPr>
                <a:spLocks noChangeArrowheads="1"/>
              </p:cNvSpPr>
              <p:nvPr/>
            </p:nvSpPr>
            <p:spPr bwMode="auto">
              <a:xfrm>
                <a:off x="18288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9" name="Oval 46"/>
              <p:cNvSpPr>
                <a:spLocks noChangeArrowheads="1"/>
              </p:cNvSpPr>
              <p:nvPr/>
            </p:nvSpPr>
            <p:spPr bwMode="auto">
              <a:xfrm>
                <a:off x="1676400" y="2514600"/>
                <a:ext cx="76200" cy="7620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" name="Line 49"/>
              <p:cNvSpPr>
                <a:spLocks noChangeShapeType="1"/>
              </p:cNvSpPr>
              <p:nvPr/>
            </p:nvSpPr>
            <p:spPr bwMode="auto">
              <a:xfrm flipH="1">
                <a:off x="1447800" y="2057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50"/>
              <p:cNvSpPr>
                <a:spLocks noChangeShapeType="1"/>
              </p:cNvSpPr>
              <p:nvPr/>
            </p:nvSpPr>
            <p:spPr bwMode="auto">
              <a:xfrm flipH="1">
                <a:off x="1447800" y="2819400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Båge 52"/>
              <p:cNvSpPr>
                <a:spLocks/>
              </p:cNvSpPr>
              <p:nvPr/>
            </p:nvSpPr>
            <p:spPr bwMode="auto">
              <a:xfrm flipH="1" flipV="1">
                <a:off x="1219200" y="2057400"/>
                <a:ext cx="228600" cy="763588"/>
              </a:xfrm>
              <a:custGeom>
                <a:avLst/>
                <a:gdLst>
                  <a:gd name="T0" fmla="*/ 0 w 21600"/>
                  <a:gd name="T1" fmla="*/ 0 h 43168"/>
                  <a:gd name="T2" fmla="*/ 12425 w 21600"/>
                  <a:gd name="T3" fmla="*/ 763588 h 43168"/>
                  <a:gd name="T4" fmla="*/ 0 w 21600"/>
                  <a:gd name="T5" fmla="*/ 382077 h 43168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68"/>
                  <a:gd name="T11" fmla="*/ 21600 w 21600"/>
                  <a:gd name="T12" fmla="*/ 43168 h 431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68" fill="none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</a:path>
                  <a:path w="21600" h="43168" stroke="0" extrusionOk="0">
                    <a:moveTo>
                      <a:pt x="0" y="-1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3073"/>
                      <a:pt x="12630" y="42544"/>
                      <a:pt x="1174" y="4316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Line 53"/>
              <p:cNvSpPr>
                <a:spLocks noChangeShapeType="1"/>
              </p:cNvSpPr>
              <p:nvPr/>
            </p:nvSpPr>
            <p:spPr bwMode="auto">
              <a:xfrm>
                <a:off x="914400" y="243840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4"/>
              <p:cNvSpPr>
                <a:spLocks noChangeShapeType="1"/>
              </p:cNvSpPr>
              <p:nvPr/>
            </p:nvSpPr>
            <p:spPr bwMode="auto">
              <a:xfrm>
                <a:off x="914400" y="21336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" name="Text Box 55"/>
              <p:cNvSpPr txBox="1">
                <a:spLocks noChangeArrowheads="1"/>
              </p:cNvSpPr>
              <p:nvPr/>
            </p:nvSpPr>
            <p:spPr bwMode="auto">
              <a:xfrm>
                <a:off x="838200" y="1926868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sweep</a:t>
                </a:r>
              </a:p>
            </p:txBody>
          </p:sp>
          <p:sp>
            <p:nvSpPr>
              <p:cNvPr id="76" name="Text Box 57"/>
              <p:cNvSpPr txBox="1">
                <a:spLocks noChangeArrowheads="1"/>
              </p:cNvSpPr>
              <p:nvPr/>
            </p:nvSpPr>
            <p:spPr bwMode="auto">
              <a:xfrm>
                <a:off x="838200" y="2221260"/>
                <a:ext cx="8382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F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A0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7" name="Text Box 61"/>
              <p:cNvSpPr txBox="1">
                <a:spLocks noChangeArrowheads="1"/>
              </p:cNvSpPr>
              <p:nvPr/>
            </p:nvSpPr>
            <p:spPr bwMode="auto">
              <a:xfrm>
                <a:off x="1981200" y="2644943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sp>
            <p:nvSpPr>
              <p:cNvPr id="78" name="Text Box 63"/>
              <p:cNvSpPr txBox="1">
                <a:spLocks noChangeArrowheads="1"/>
              </p:cNvSpPr>
              <p:nvPr/>
            </p:nvSpPr>
            <p:spPr bwMode="auto">
              <a:xfrm>
                <a:off x="1990232" y="2027605"/>
                <a:ext cx="381000" cy="2119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  <p:cxnSp>
            <p:nvCxnSpPr>
              <p:cNvPr id="79" name="AutoShape 64"/>
              <p:cNvCxnSpPr>
                <a:cxnSpLocks noChangeShapeType="1"/>
              </p:cNvCxnSpPr>
              <p:nvPr/>
            </p:nvCxnSpPr>
            <p:spPr bwMode="auto">
              <a:xfrm rot="5400000" flipV="1">
                <a:off x="17708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0" name="AutoShape 66"/>
              <p:cNvCxnSpPr>
                <a:cxnSpLocks noChangeShapeType="1"/>
              </p:cNvCxnSpPr>
              <p:nvPr/>
            </p:nvCxnSpPr>
            <p:spPr bwMode="auto">
              <a:xfrm rot="5400000" flipV="1">
                <a:off x="1618457" y="2496343"/>
                <a:ext cx="203200" cy="239713"/>
              </a:xfrm>
              <a:prstGeom prst="curvedConnector4">
                <a:avLst>
                  <a:gd name="adj1" fmla="val 75000"/>
                  <a:gd name="adj2" fmla="val 52319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1" name="AutoShape 69"/>
              <p:cNvCxnSpPr>
                <a:cxnSpLocks noChangeShapeType="1"/>
                <a:stCxn id="67" idx="1"/>
                <a:endCxn id="78" idx="1"/>
              </p:cNvCxnSpPr>
              <p:nvPr/>
            </p:nvCxnSpPr>
            <p:spPr bwMode="auto">
              <a:xfrm rot="5400000" flipH="1" flipV="1">
                <a:off x="1795216" y="2102143"/>
                <a:ext cx="163559" cy="226473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82" name="AutoShape 70"/>
              <p:cNvCxnSpPr>
                <a:cxnSpLocks noChangeShapeType="1"/>
              </p:cNvCxnSpPr>
              <p:nvPr/>
            </p:nvCxnSpPr>
            <p:spPr bwMode="auto">
              <a:xfrm rot="-5400000">
                <a:off x="1635125" y="20986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grpSp>
        <p:nvGrpSpPr>
          <p:cNvPr id="83" name="Grupp 48"/>
          <p:cNvGrpSpPr/>
          <p:nvPr/>
        </p:nvGrpSpPr>
        <p:grpSpPr>
          <a:xfrm>
            <a:off x="914400" y="3818649"/>
            <a:ext cx="5002215" cy="2546773"/>
            <a:chOff x="914400" y="3818649"/>
            <a:chExt cx="5002215" cy="2546773"/>
          </a:xfrm>
        </p:grpSpPr>
        <p:grpSp>
          <p:nvGrpSpPr>
            <p:cNvPr id="84" name="Grupp 97"/>
            <p:cNvGrpSpPr/>
            <p:nvPr/>
          </p:nvGrpSpPr>
          <p:grpSpPr>
            <a:xfrm>
              <a:off x="914400" y="3818649"/>
              <a:ext cx="5002215" cy="2546773"/>
              <a:chOff x="3657600" y="2362200"/>
              <a:chExt cx="2296636" cy="1169284"/>
            </a:xfrm>
          </p:grpSpPr>
          <p:sp>
            <p:nvSpPr>
              <p:cNvPr id="86" name="Rectangle 71"/>
              <p:cNvSpPr>
                <a:spLocks noChangeArrowheads="1"/>
              </p:cNvSpPr>
              <p:nvPr/>
            </p:nvSpPr>
            <p:spPr bwMode="auto">
              <a:xfrm>
                <a:off x="36576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Rectangle 72"/>
              <p:cNvSpPr>
                <a:spLocks noChangeArrowheads="1"/>
              </p:cNvSpPr>
              <p:nvPr/>
            </p:nvSpPr>
            <p:spPr bwMode="auto">
              <a:xfrm>
                <a:off x="4648200" y="2743200"/>
                <a:ext cx="838200" cy="1524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8" name="AutoShape 73"/>
              <p:cNvCxnSpPr>
                <a:cxnSpLocks noChangeShapeType="1"/>
              </p:cNvCxnSpPr>
              <p:nvPr/>
            </p:nvCxnSpPr>
            <p:spPr bwMode="auto">
              <a:xfrm rot="-5400000">
                <a:off x="4606925" y="2555875"/>
                <a:ext cx="147638" cy="217488"/>
              </a:xfrm>
              <a:prstGeom prst="curvedConnector2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89" name="Line 74"/>
              <p:cNvSpPr>
                <a:spLocks noChangeShapeType="1"/>
              </p:cNvSpPr>
              <p:nvPr/>
            </p:nvSpPr>
            <p:spPr bwMode="auto">
              <a:xfrm flipH="1" flipV="1">
                <a:off x="4343400" y="2514600"/>
                <a:ext cx="22860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Line 75"/>
              <p:cNvSpPr>
                <a:spLocks noChangeShapeType="1"/>
              </p:cNvSpPr>
              <p:nvPr/>
            </p:nvSpPr>
            <p:spPr bwMode="auto">
              <a:xfrm>
                <a:off x="4572000" y="27432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sv-SE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Text Box 76"/>
              <p:cNvSpPr txBox="1">
                <a:spLocks noChangeArrowheads="1"/>
              </p:cNvSpPr>
              <p:nvPr/>
            </p:nvSpPr>
            <p:spPr bwMode="auto">
              <a:xfrm>
                <a:off x="3668236" y="3121692"/>
                <a:ext cx="2286000" cy="4097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A,C stay behind since they are too big</a:t>
                </a:r>
              </a:p>
            </p:txBody>
          </p:sp>
          <p:sp>
            <p:nvSpPr>
              <p:cNvPr id="92" name="Text Box 77"/>
              <p:cNvSpPr txBox="1">
                <a:spLocks noChangeArrowheads="1"/>
              </p:cNvSpPr>
              <p:nvPr/>
            </p:nvSpPr>
            <p:spPr bwMode="auto">
              <a:xfrm>
                <a:off x="4038600" y="2362200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Text Box 78"/>
              <p:cNvSpPr txBox="1">
                <a:spLocks noChangeArrowheads="1"/>
              </p:cNvSpPr>
              <p:nvPr/>
            </p:nvSpPr>
            <p:spPr bwMode="auto">
              <a:xfrm>
                <a:off x="4724400" y="2362201"/>
                <a:ext cx="3810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Text Box 79"/>
              <p:cNvSpPr txBox="1">
                <a:spLocks noChangeArrowheads="1"/>
              </p:cNvSpPr>
              <p:nvPr/>
            </p:nvSpPr>
            <p:spPr bwMode="auto">
              <a:xfrm>
                <a:off x="5105400" y="2482851"/>
                <a:ext cx="457200" cy="2260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2600" baseline="-25000" dirty="0">
                    <a:latin typeface="Arial" pitchFamily="34" charset="0"/>
                    <a:cs typeface="Arial" pitchFamily="34" charset="0"/>
                  </a:rPr>
                  <a:t>BS</a:t>
                </a:r>
                <a:endParaRPr lang="en-US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5" name="Text Box 79"/>
            <p:cNvSpPr txBox="1">
              <a:spLocks noChangeArrowheads="1"/>
            </p:cNvSpPr>
            <p:nvPr/>
          </p:nvSpPr>
          <p:spPr bwMode="auto">
            <a:xfrm>
              <a:off x="4199488" y="4980428"/>
              <a:ext cx="995810" cy="492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C</a:t>
              </a:r>
              <a:r>
                <a:rPr lang="en-US" sz="2600" baseline="-25000" dirty="0">
                  <a:latin typeface="Arial" pitchFamily="34" charset="0"/>
                  <a:cs typeface="Arial" pitchFamily="34" charset="0"/>
                </a:rPr>
                <a:t>B</a:t>
              </a:r>
              <a:endParaRPr lang="en-US" sz="2600" dirty="0"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78897" y="3436107"/>
                <a:ext cx="3965253" cy="6190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𝜌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𝑡𝑜𝑡𝑎𝑙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𝑚𝑎𝑠𝑠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𝑜𝑓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𝑣𝑜𝑙𝑢𝑚𝑒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𝑠𝑜𝑙𝑖𝑑𝑠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897" y="3436107"/>
                <a:ext cx="3965253" cy="619016"/>
              </a:xfrm>
              <a:prstGeom prst="rect">
                <a:avLst/>
              </a:prstGeom>
              <a:blipFill rotWithShape="1">
                <a:blip r:embed="rId2"/>
                <a:stretch>
                  <a:fillRect r="-70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339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Membrane Reactors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2B3FD-B9EB-CB4E-B351-B11EB0199665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 </a:t>
            </a:r>
            <a:r>
              <a:rPr lang="en-US" dirty="0">
                <a:latin typeface="Arial" pitchFamily="34" charset="0"/>
                <a:cs typeface="Arial" pitchFamily="34" charset="0"/>
              </a:rPr>
              <a:t>on Species A:</a:t>
            </a:r>
          </a:p>
          <a:p>
            <a:pPr marL="0" indent="0">
              <a:buNone/>
            </a:pPr>
            <a:endParaRPr lang="en-US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58"/>
          <p:cNvGrpSpPr/>
          <p:nvPr/>
        </p:nvGrpSpPr>
        <p:grpSpPr>
          <a:xfrm>
            <a:off x="4324350" y="4228309"/>
            <a:ext cx="1143000" cy="850168"/>
            <a:chOff x="7009790" y="2552700"/>
            <a:chExt cx="1143000" cy="85016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Object 4"/>
                <p:cNvSpPr txBox="1"/>
                <p:nvPr/>
              </p:nvSpPr>
              <p:spPr bwMode="auto">
                <a:xfrm>
                  <a:off x="7009790" y="2578891"/>
                  <a:ext cx="1143000" cy="78581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𝑑𝑉</m:t>
                            </m:r>
                          </m:den>
                        </m:f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0" name="Object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009790" y="2578891"/>
                  <a:ext cx="1143000" cy="78581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 80"/>
            <p:cNvSpPr>
              <a:spLocks noChangeArrowheads="1"/>
            </p:cNvSpPr>
            <p:nvPr/>
          </p:nvSpPr>
          <p:spPr bwMode="auto">
            <a:xfrm>
              <a:off x="7009790" y="2552700"/>
              <a:ext cx="1143000" cy="850168"/>
            </a:xfrm>
            <a:prstGeom prst="rect">
              <a:avLst/>
            </a:prstGeom>
            <a:noFill/>
            <a:ln w="9525">
              <a:solidFill>
                <a:schemeClr val="accent5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upp 68"/>
          <p:cNvGrpSpPr/>
          <p:nvPr/>
        </p:nvGrpSpPr>
        <p:grpSpPr>
          <a:xfrm>
            <a:off x="990600" y="2414033"/>
            <a:ext cx="6797887" cy="1203880"/>
            <a:chOff x="990600" y="1775918"/>
            <a:chExt cx="6797887" cy="120388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Object 7"/>
                <p:cNvSpPr txBox="1"/>
                <p:nvPr/>
              </p:nvSpPr>
              <p:spPr bwMode="auto">
                <a:xfrm>
                  <a:off x="4211638" y="2413060"/>
                  <a:ext cx="3484562" cy="56673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norm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sub>
                                </m:sSub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Δ</m:t>
                            </m:r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3" name="Object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11638" y="2413060"/>
                  <a:ext cx="3484562" cy="566738"/>
                </a:xfrm>
                <a:prstGeom prst="rect">
                  <a:avLst/>
                </a:prstGeom>
                <a:blipFill>
                  <a:blip r:embed="rId3"/>
                  <a:stretch>
                    <a:fillRect l="-12587" t="-155435" b="-217391"/>
                  </a:stretch>
                </a:blipFill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ktangel 61"/>
            <p:cNvSpPr/>
            <p:nvPr/>
          </p:nvSpPr>
          <p:spPr>
            <a:xfrm>
              <a:off x="990600" y="1775918"/>
              <a:ext cx="679788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ea typeface="Arial" charset="0"/>
                  <a:cs typeface="Arial" pitchFamily="34" charset="0"/>
                </a:rPr>
                <a:t>Species A:               In – out + generation = 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65838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1323</TotalTime>
  <Words>805</Words>
  <Application>Microsoft Office PowerPoint</Application>
  <PresentationFormat>On-screen Show (4:3)</PresentationFormat>
  <Paragraphs>217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Cambria Math</vt:lpstr>
      <vt:lpstr>Franklin Gothic Book</vt:lpstr>
      <vt:lpstr>Perpetua</vt:lpstr>
      <vt:lpstr>Wingdings 2</vt:lpstr>
      <vt:lpstr>Lecture_1_draft_yellow</vt:lpstr>
      <vt:lpstr>Equation</vt:lpstr>
      <vt:lpstr>Lecture 9</vt:lpstr>
      <vt:lpstr>Lecture 9 – Thursday  2/7/2013</vt:lpstr>
      <vt:lpstr>Reactor Mole Balances Summary</vt:lpstr>
      <vt:lpstr>PowerPoint Presentation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Membrane Reactors</vt:lpstr>
      <vt:lpstr>PowerPoint Presentation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Emma Sundin</dc:creator>
  <cp:lastModifiedBy>Arav Agarwal</cp:lastModifiedBy>
  <cp:revision>96</cp:revision>
  <dcterms:created xsi:type="dcterms:W3CDTF">2010-08-03T19:45:42Z</dcterms:created>
  <dcterms:modified xsi:type="dcterms:W3CDTF">2021-01-27T20:25:45Z</dcterms:modified>
</cp:coreProperties>
</file>