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44" r:id="rId4"/>
    <p:sldId id="345" r:id="rId5"/>
    <p:sldId id="346" r:id="rId6"/>
    <p:sldId id="326" r:id="rId7"/>
    <p:sldId id="327" r:id="rId8"/>
    <p:sldId id="291" r:id="rId9"/>
    <p:sldId id="292" r:id="rId10"/>
    <p:sldId id="274" r:id="rId11"/>
    <p:sldId id="275" r:id="rId12"/>
    <p:sldId id="307" r:id="rId13"/>
    <p:sldId id="343" r:id="rId14"/>
    <p:sldId id="309" r:id="rId15"/>
    <p:sldId id="328" r:id="rId16"/>
    <p:sldId id="329" r:id="rId17"/>
    <p:sldId id="293" r:id="rId18"/>
    <p:sldId id="347" r:id="rId19"/>
    <p:sldId id="311" r:id="rId20"/>
    <p:sldId id="341" r:id="rId21"/>
    <p:sldId id="348" r:id="rId22"/>
    <p:sldId id="349" r:id="rId2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4" autoAdjust="0"/>
    <p:restoredTop sz="96780" autoAdjust="0"/>
  </p:normalViewPr>
  <p:slideViewPr>
    <p:cSldViewPr snapToGrid="0" snapToObjects="1">
      <p:cViewPr>
        <p:scale>
          <a:sx n="66" d="100"/>
          <a:sy n="66" d="100"/>
        </p:scale>
        <p:origin x="-732" y="-216"/>
      </p:cViewPr>
      <p:guideLst>
        <p:guide orient="horz" pos="528"/>
        <p:guide pos="586"/>
      </p:guideLst>
    </p:cSldViewPr>
  </p:slideViewPr>
  <p:outlineViewPr>
    <p:cViewPr>
      <p:scale>
        <a:sx n="33" d="100"/>
        <a:sy n="33" d="100"/>
      </p:scale>
      <p:origin x="246" y="3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568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AFFE-30B4-4F62-98B9-40CD334159E6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21E5-C45C-4C83-A79C-A192C95E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EBB4CA-9A1A-0247-9790-006C32CA5302}" type="datetimeFigureOut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F581AC-A48F-6747-9142-DE331751186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A08-7FC2-417A-A360-858B963EC899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668A-6556-422C-91A5-1D4515305F05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852-BDA2-4047-90FC-156882256868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2B5B-FACE-4B06-A5E4-B9AC2383C49B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CF94D4-C9ED-4CEC-8B03-508D1E321D30}" type="datetime1">
              <a:rPr lang="sv-SE" smtClean="0"/>
              <a:pPr/>
              <a:t>2013-01-27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3B9-E945-4822-B580-B613A092FB86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E3A3-14E1-4476-8372-7FAA7B9048FB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FCA-056A-453F-80C2-34BBE33B9FD7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DA41-FAF1-42C5-8935-619CD8CCF560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E73-C3E1-4D84-97F3-14276EF90A91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5E43-2474-4B3C-9DA6-2589782C56D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2FB-E76D-4FAD-A385-FD6E4EAF38C5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0FE-8C8A-4F52-8E1C-0C6587333593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1FA12-3B79-4B0A-B0D2-31B3D128CE26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89624"/>
              </p:ext>
            </p:extLst>
          </p:nvPr>
        </p:nvGraphicFramePr>
        <p:xfrm>
          <a:off x="958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348343" y="1575809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</a:t>
              </a: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557887"/>
                  </p:ext>
                </p:extLst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7" name="Equation" r:id="rId5" imgW="3124080" imgH="393480" progId="Equation.3">
                      <p:embed/>
                    </p:oleObj>
                  </mc:Choice>
                  <mc:Fallback>
                    <p:oleObj name="Equation" r:id="rId5" imgW="312408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57551" y="4605135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51" y="4605135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30275" y="2975192"/>
            <a:ext cx="2036233" cy="7789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30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930275" y="4775746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5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*=  Product concentration at which all metabolism ceases</a:t>
              </a:r>
              <a:endParaRPr lang="sv-SE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930275" y="969963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6" name="Equation" r:id="rId7" imgW="1993680" imgH="393480" progId="Equation.3">
                    <p:embed/>
                  </p:oleObj>
                </mc:Choice>
                <mc:Fallback>
                  <p:oleObj name="Equation" r:id="rId7" imgW="19936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7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0275" y="923272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kumimoji="0" lang="sv-SE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/>
              <a:ea typeface="+mn-ea"/>
              <a:cs typeface="Perpetu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822325" y="1459350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7" name="Equation" r:id="rId3" imgW="799920" imgH="444240" progId="Equation.3">
                    <p:embed/>
                  </p:oleObj>
                </mc:Choice>
                <mc:Fallback>
                  <p:oleObj name="Equation" r:id="rId3" imgW="79992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A) Yield Coefficients</a:t>
              </a:r>
              <a:endPara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8" name="Equation" r:id="rId5" imgW="2882880" imgH="431640" progId="Equation.3">
                    <p:embed/>
                  </p:oleObj>
                </mc:Choice>
                <mc:Fallback>
                  <p:oleObj name="Equation" r:id="rId5" imgW="28828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9" name="Equation" r:id="rId7" imgW="3288960" imgH="431640" progId="Equation.3">
                    <p:embed/>
                  </p:oleObj>
                </mc:Choice>
                <mc:Fallback>
                  <p:oleObj name="Equation" r:id="rId7" imgW="328896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B) Maintenance </a:t>
              </a: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36236"/>
                </p:ext>
              </p:extLst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60" name="Equation" r:id="rId9" imgW="1676160" imgH="241200" progId="Equation.3">
                    <p:embed/>
                  </p:oleObj>
                </mc:Choice>
                <mc:Fallback>
                  <p:oleObj name="Equation" r:id="rId9" imgW="167616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293743"/>
                </p:ext>
              </p:extLst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61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74048"/>
              </p:ext>
            </p:extLst>
          </p:nvPr>
        </p:nvGraphicFramePr>
        <p:xfrm>
          <a:off x="2173288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4" name="Equation" r:id="rId3" imgW="2361960" imgH="419040" progId="Equation.3">
                  <p:embed/>
                </p:oleObj>
              </mc:Choice>
              <mc:Fallback>
                <p:oleObj name="Equation" r:id="rId3" imgW="2361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24631"/>
              </p:ext>
            </p:extLst>
          </p:nvPr>
        </p:nvGraphicFramePr>
        <p:xfrm>
          <a:off x="2141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5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951847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951846" y="2701430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7004"/>
              </p:ext>
            </p:extLst>
          </p:nvPr>
        </p:nvGraphicFramePr>
        <p:xfrm>
          <a:off x="2830513" y="4116387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6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116387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0684" y="3541379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930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036031" y="447584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0684" y="3424009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914400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65" name="Equation" r:id="rId5" imgW="2501640" imgH="393480" progId="Equation.3">
                    <p:embed/>
                  </p:oleObj>
                </mc:Choice>
                <mc:Fallback>
                  <p:oleObj name="Equation" r:id="rId5" imgW="250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3058639" y="3584927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44898"/>
              </p:ext>
            </p:extLst>
          </p:nvPr>
        </p:nvGraphicFramePr>
        <p:xfrm>
          <a:off x="1329218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18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44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17602"/>
                </p:ext>
              </p:extLst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8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5" y="5312928"/>
            <a:ext cx="6355897" cy="1459212"/>
            <a:chOff x="930275" y="5312928"/>
            <a:chExt cx="6355897" cy="1459212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Parameters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82477"/>
                </p:ext>
              </p:extLst>
            </p:nvPr>
          </p:nvGraphicFramePr>
          <p:xfrm>
            <a:off x="1432824" y="5766096"/>
            <a:ext cx="5853348" cy="100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9" name="Equation" r:id="rId6" imgW="2806560" imgH="482400" progId="Equation.3">
                    <p:embed/>
                  </p:oleObj>
                </mc:Choice>
                <mc:Fallback>
                  <p:oleObj name="Equation" r:id="rId6" imgW="280656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824" y="5766096"/>
                          <a:ext cx="5853348" cy="100604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0275" y="125799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+(r</a:t>
            </a:r>
            <a:r>
              <a:rPr lang="sv-SE" sz="2600" baseline="-25000" dirty="0" err="1" smtClean="0"/>
              <a:t>g</a:t>
            </a:r>
            <a:r>
              <a:rPr lang="sv-SE" sz="2600" dirty="0" err="1" smtClean="0"/>
              <a:t>-r</a:t>
            </a:r>
            <a:r>
              <a:rPr lang="sv-SE" sz="2600" baseline="-25000" dirty="0" err="1" smtClean="0"/>
              <a:t>d</a:t>
            </a:r>
            <a:r>
              <a:rPr lang="sv-SE" sz="2600" dirty="0" smtClean="0"/>
              <a:t>)</a:t>
            </a:r>
            <a:endParaRPr lang="sv-SE" sz="2600" dirty="0"/>
          </a:p>
        </p:txBody>
      </p:sp>
      <p:sp>
        <p:nvSpPr>
          <p:cNvPr id="5" name="textruta 4"/>
          <p:cNvSpPr txBox="1"/>
          <p:nvPr/>
        </p:nvSpPr>
        <p:spPr>
          <a:xfrm>
            <a:off x="930275" y="175043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2.) d(C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)/d(t)=-D*(C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-C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)-Y</a:t>
            </a:r>
            <a:r>
              <a:rPr lang="sv-SE" sz="2600" baseline="-25000" dirty="0" smtClean="0"/>
              <a:t>sg</a:t>
            </a:r>
            <a:r>
              <a:rPr lang="sv-SE" sz="2600" dirty="0" smtClean="0"/>
              <a:t>*r</a:t>
            </a:r>
            <a:r>
              <a:rPr lang="sv-SE" sz="2600" baseline="-25000" dirty="0" smtClean="0"/>
              <a:t>g</a:t>
            </a:r>
            <a:r>
              <a:rPr lang="sv-SE" sz="2600" dirty="0" smtClean="0"/>
              <a:t>-m*C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930275" y="2242876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3.)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+Y</a:t>
            </a:r>
            <a:r>
              <a:rPr lang="sv-SE" sz="2600" baseline="-25000" dirty="0" err="1" smtClean="0"/>
              <a:t>PC</a:t>
            </a:r>
            <a:r>
              <a:rPr lang="sv-SE" sz="2600" dirty="0" err="1" smtClean="0"/>
              <a:t>*r</a:t>
            </a:r>
            <a:r>
              <a:rPr lang="sv-SE" sz="2600" baseline="-25000" dirty="0" err="1" smtClean="0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930275" y="2735319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4.) rg=(((1-(C</a:t>
            </a:r>
            <a:r>
              <a:rPr lang="sv-SE" sz="2600" baseline="-25000" dirty="0" smtClean="0"/>
              <a:t>P</a:t>
            </a:r>
            <a:r>
              <a:rPr lang="sv-SE" sz="2600" dirty="0" smtClean="0"/>
              <a:t>/C</a:t>
            </a:r>
            <a:r>
              <a:rPr lang="sv-SE" sz="2600" baseline="-25000" dirty="0" smtClean="0"/>
              <a:t>pstar</a:t>
            </a:r>
            <a:r>
              <a:rPr lang="sv-SE" sz="2600" dirty="0" smtClean="0"/>
              <a:t>))**0.52)*mumax*(C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/(K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+C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))*C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930275" y="33428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5.) D=0.2</a:t>
            </a:r>
            <a:endParaRPr lang="sv-SE" sz="2600" dirty="0"/>
          </a:p>
        </p:txBody>
      </p:sp>
      <p:sp>
        <p:nvSpPr>
          <p:cNvPr id="9" name="textruta 8"/>
          <p:cNvSpPr txBox="1"/>
          <p:nvPr/>
        </p:nvSpPr>
        <p:spPr>
          <a:xfrm>
            <a:off x="930275" y="386915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6.) k</a:t>
            </a:r>
            <a:r>
              <a:rPr lang="sv-SE" sz="2600" baseline="-25000" dirty="0" smtClean="0"/>
              <a:t>d</a:t>
            </a:r>
            <a:r>
              <a:rPr lang="sv-SE" sz="2600" dirty="0" smtClean="0"/>
              <a:t>=0.01</a:t>
            </a:r>
            <a:endParaRPr lang="sv-SE" sz="2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0275" y="441663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7.) </a:t>
            </a:r>
            <a:r>
              <a:rPr lang="sv-SE" sz="2600" dirty="0" err="1" smtClean="0"/>
              <a:t>r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=k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*C</a:t>
            </a:r>
            <a:r>
              <a:rPr lang="sv-SE" sz="2600" baseline="-25000" dirty="0" err="1" smtClean="0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930275" y="495564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8.) 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=250</a:t>
            </a:r>
            <a:endParaRPr lang="sv-SE" sz="2600" dirty="0"/>
          </a:p>
        </p:txBody>
      </p:sp>
      <p:sp>
        <p:nvSpPr>
          <p:cNvPr id="22" name="textruta 2"/>
          <p:cNvSpPr txBox="1"/>
          <p:nvPr/>
        </p:nvSpPr>
        <p:spPr>
          <a:xfrm>
            <a:off x="942975" y="546078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9.) Y</a:t>
            </a:r>
            <a:r>
              <a:rPr lang="sv-SE" sz="2600" baseline="-25000" dirty="0" smtClean="0"/>
              <a:t>PC</a:t>
            </a:r>
            <a:r>
              <a:rPr lang="sv-SE" sz="2600" dirty="0" smtClean="0"/>
              <a:t>=5.6</a:t>
            </a:r>
            <a:endParaRPr lang="sv-SE" sz="2600" dirty="0"/>
          </a:p>
        </p:txBody>
      </p:sp>
      <p:sp>
        <p:nvSpPr>
          <p:cNvPr id="23" name="textruta 3"/>
          <p:cNvSpPr txBox="1"/>
          <p:nvPr/>
        </p:nvSpPr>
        <p:spPr>
          <a:xfrm>
            <a:off x="866775" y="604212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10.) m=0.3</a:t>
            </a:r>
            <a:endParaRPr lang="sv-SE" sz="2600" dirty="0"/>
          </a:p>
        </p:txBody>
      </p:sp>
      <p:sp>
        <p:nvSpPr>
          <p:cNvPr id="24" name="textruta 4"/>
          <p:cNvSpPr txBox="1"/>
          <p:nvPr/>
        </p:nvSpPr>
        <p:spPr>
          <a:xfrm>
            <a:off x="4573239" y="417040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11.) mumax=0.33</a:t>
            </a:r>
            <a:endParaRPr lang="sv-SE" sz="2600" dirty="0"/>
          </a:p>
        </p:txBody>
      </p:sp>
      <p:sp>
        <p:nvSpPr>
          <p:cNvPr id="25" name="textruta 5"/>
          <p:cNvSpPr txBox="1"/>
          <p:nvPr/>
        </p:nvSpPr>
        <p:spPr>
          <a:xfrm>
            <a:off x="4560539" y="470941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12.) Y</a:t>
            </a:r>
            <a:r>
              <a:rPr lang="sv-SE" sz="2600" baseline="-25000" dirty="0" smtClean="0"/>
              <a:t>SC</a:t>
            </a:r>
            <a:r>
              <a:rPr lang="sv-SE" sz="2600" dirty="0" smtClean="0"/>
              <a:t>=12.5</a:t>
            </a:r>
            <a:endParaRPr lang="sv-SE" sz="2600" dirty="0"/>
          </a:p>
        </p:txBody>
      </p:sp>
      <p:sp>
        <p:nvSpPr>
          <p:cNvPr id="26" name="textruta 6"/>
          <p:cNvSpPr txBox="1"/>
          <p:nvPr/>
        </p:nvSpPr>
        <p:spPr>
          <a:xfrm>
            <a:off x="4560539" y="525266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13.) 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=1.7</a:t>
            </a:r>
            <a:endParaRPr lang="sv-SE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74122"/>
              </p:ext>
            </p:extLst>
          </p:nvPr>
        </p:nvGraphicFramePr>
        <p:xfrm>
          <a:off x="2150156" y="3034172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56" y="3034172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9899"/>
              </p:ext>
            </p:extLst>
          </p:nvPr>
        </p:nvGraphicFramePr>
        <p:xfrm>
          <a:off x="2826885" y="4173997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85" y="4173997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574476" y="1715884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14" name="Grupp 26"/>
          <p:cNvGrpSpPr/>
          <p:nvPr/>
        </p:nvGrpSpPr>
        <p:grpSpPr>
          <a:xfrm>
            <a:off x="618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92" name="Equation" r:id="rId7" imgW="1104840" imgH="241200" progId="Equation.3">
                    <p:embed/>
                  </p:oleObj>
                </mc:Choice>
                <mc:Fallback>
                  <p:oleObj name="Equation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47707"/>
              </p:ext>
            </p:extLst>
          </p:nvPr>
        </p:nvGraphicFramePr>
        <p:xfrm>
          <a:off x="2963664" y="5199522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Equation" r:id="rId9" imgW="914400" imgH="431640" progId="Equation.3">
                  <p:embed/>
                </p:oleObj>
              </mc:Choice>
              <mc:Fallback>
                <p:oleObj name="Equation" r:id="rId9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664" y="5199522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91419"/>
              </p:ext>
            </p:extLst>
          </p:nvPr>
        </p:nvGraphicFramePr>
        <p:xfrm>
          <a:off x="1574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9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5408"/>
              </p:ext>
            </p:extLst>
          </p:nvPr>
        </p:nvGraphicFramePr>
        <p:xfrm>
          <a:off x="3498850" y="1866900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866900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2134"/>
              </p:ext>
            </p:extLst>
          </p:nvPr>
        </p:nvGraphicFramePr>
        <p:xfrm>
          <a:off x="2035175" y="3097213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Equation" r:id="rId7" imgW="2311200" imgH="241200" progId="Equation.3">
                  <p:embed/>
                </p:oleObj>
              </mc:Choice>
              <mc:Fallback>
                <p:oleObj name="Equation" r:id="rId7" imgW="231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097213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914400" y="1866628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 smtClean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Web </a:t>
            </a:r>
            <a:r>
              <a:rPr lang="sv-SE" sz="3200" dirty="0"/>
              <a:t>Lecture 16</a:t>
            </a:r>
            <a:br>
              <a:rPr lang="sv-SE" sz="3200" dirty="0"/>
            </a:br>
            <a:r>
              <a:rPr lang="sv-SE" sz="3200" dirty="0"/>
              <a:t>Class Lecture </a:t>
            </a:r>
            <a:r>
              <a:rPr lang="sv-SE" sz="3200" dirty="0" smtClean="0"/>
              <a:t>25 </a:t>
            </a:r>
            <a:r>
              <a:rPr lang="sv-SE" sz="3200" dirty="0"/>
              <a:t>– Thursday 4/18/2013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904181" y="1821605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Washout</a:t>
            </a:r>
            <a:endParaRPr lang="sv-SE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6512"/>
              </p:ext>
            </p:extLst>
          </p:nvPr>
        </p:nvGraphicFramePr>
        <p:xfrm>
          <a:off x="5022434" y="5071155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7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5071155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13831"/>
              </p:ext>
            </p:extLst>
          </p:nvPr>
        </p:nvGraphicFramePr>
        <p:xfrm>
          <a:off x="5022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8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2303"/>
              </p:ext>
            </p:extLst>
          </p:nvPr>
        </p:nvGraphicFramePr>
        <p:xfrm>
          <a:off x="4919663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9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6460"/>
              </p:ext>
            </p:extLst>
          </p:nvPr>
        </p:nvGraphicFramePr>
        <p:xfrm>
          <a:off x="4332288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0" name="Equation" r:id="rId9" imgW="1892160" imgH="482400" progId="Equation.3">
                  <p:embed/>
                </p:oleObj>
              </mc:Choice>
              <mc:Fallback>
                <p:oleObj name="Equation" r:id="rId9" imgW="1892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87368" y="2555876"/>
            <a:ext cx="4391331" cy="3282352"/>
            <a:chOff x="487368" y="2555876"/>
            <a:chExt cx="4391331" cy="3282352"/>
          </a:xfrm>
        </p:grpSpPr>
        <p:grpSp>
          <p:nvGrpSpPr>
            <p:cNvPr id="12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13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17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1997343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Washout dilution rate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2946400" y="5592007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4973724" y="1661975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68899"/>
              </p:ext>
            </p:extLst>
          </p:nvPr>
        </p:nvGraphicFramePr>
        <p:xfrm>
          <a:off x="5170060" y="2969308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60" y="2969308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258"/>
              </p:ext>
            </p:extLst>
          </p:nvPr>
        </p:nvGraphicFramePr>
        <p:xfrm>
          <a:off x="4614971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7" name="Equation" r:id="rId5" imgW="1930320" imgH="507960" progId="Equation.3">
                  <p:embed/>
                </p:oleObj>
              </mc:Choice>
              <mc:Fallback>
                <p:oleObj name="Equation" r:id="rId5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71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672" y="1677364"/>
            <a:ext cx="6264861" cy="5208237"/>
            <a:chOff x="457672" y="1677364"/>
            <a:chExt cx="6264861" cy="5208237"/>
          </a:xfrm>
        </p:grpSpPr>
        <p:grpSp>
          <p:nvGrpSpPr>
            <p:cNvPr id="9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12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6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16</a:t>
            </a:r>
            <a:br>
              <a:rPr lang="en-US" dirty="0" smtClean="0"/>
            </a:br>
            <a:r>
              <a:rPr lang="en-US" dirty="0" smtClean="0"/>
              <a:t>End of Class Lecture 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840476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4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741974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5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011238" y="4315951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552671"/>
                </p:ext>
              </p:extLst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6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10585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7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805447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8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4"/>
          <p:cNvGrpSpPr/>
          <p:nvPr/>
        </p:nvGrpSpPr>
        <p:grpSpPr>
          <a:xfrm>
            <a:off x="5226236" y="4315951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9" name="Equation" r:id="rId13" imgW="1155600" imgH="431640" progId="Equation.3">
                    <p:embed/>
                  </p:oleObj>
                </mc:Choice>
                <mc:Fallback>
                  <p:oleObj name="Equation" r:id="rId13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2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5" name="Grupp 42"/>
          <p:cNvGrpSpPr/>
          <p:nvPr/>
        </p:nvGrpSpPr>
        <p:grpSpPr>
          <a:xfrm>
            <a:off x="226175" y="3162983"/>
            <a:ext cx="8686757" cy="1104215"/>
            <a:chOff x="594157" y="2701917"/>
            <a:chExt cx="7737958" cy="789594"/>
          </a:xfrm>
        </p:grpSpPr>
        <p:grpSp>
          <p:nvGrpSpPr>
            <p:cNvPr id="6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Nutrient (S) +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4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80768"/>
              </p:ext>
            </p:extLst>
          </p:nvPr>
        </p:nvGraphicFramePr>
        <p:xfrm>
          <a:off x="3160713" y="4859338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59338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38187"/>
              </p:ext>
            </p:extLst>
          </p:nvPr>
        </p:nvGraphicFramePr>
        <p:xfrm>
          <a:off x="3076575" y="1712913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7" name="Equation" r:id="rId5" imgW="1244520" imgH="469800" progId="Equation.3">
                  <p:embed/>
                </p:oleObj>
              </mc:Choice>
              <mc:Fallback>
                <p:oleObj name="Equation" r:id="rId5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2913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1442628"/>
              </p:ext>
            </p:extLst>
          </p:nvPr>
        </p:nvGraphicFramePr>
        <p:xfrm>
          <a:off x="146304" y="1915885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1" name="Document" r:id="rId3" imgW="5020822" imgH="2145792" progId="Word.Document.8">
                  <p:embed/>
                </p:oleObj>
              </mc:Choice>
              <mc:Fallback>
                <p:oleObj name="Document" r:id="rId3" imgW="5020822" imgH="2145792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915885"/>
                        <a:ext cx="8759825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5201781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1417638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9724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834213" y="2210853"/>
            <a:ext cx="5599807" cy="3628296"/>
            <a:chOff x="1065265" y="1831298"/>
            <a:chExt cx="5599807" cy="3628296"/>
          </a:xfrm>
        </p:grpSpPr>
        <p:grpSp>
          <p:nvGrpSpPr>
            <p:cNvPr id="75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2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32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44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  <a:endParaRPr lang="sv-SE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4865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35828" y="5979372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1122289" y="2729902"/>
            <a:ext cx="4600862" cy="4020549"/>
            <a:chOff x="765595" y="2305137"/>
            <a:chExt cx="5083488" cy="4442302"/>
          </a:xfrm>
        </p:grpSpPr>
        <p:grpSp>
          <p:nvGrpSpPr>
            <p:cNvPr id="82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85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80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lang="sv-SE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Arial" pitchFamily="34" charset="0"/>
                        <a:cs typeface="Arial" pitchFamily="34" charset="0"/>
                      </a:rPr>
                      <a:t>time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 smtClean="0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770164" y="916700"/>
            <a:ext cx="8213726" cy="1871258"/>
            <a:chOff x="930274" y="975026"/>
            <a:chExt cx="8213726" cy="1871258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Phases of 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acteria growth:</a:t>
              </a: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	I. Lag		II. Exponential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III. Stationary	IV. Death</a:t>
              </a:r>
            </a:p>
            <a:p>
              <a:pPr marL="514350" indent="-514350"/>
              <a:endParaRPr lang="sv-SE" sz="16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b) Monod growth 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37322"/>
                </p:ext>
              </p:extLst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7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2252</TotalTime>
  <Words>395</Words>
  <Application>Microsoft Office PowerPoint</Application>
  <PresentationFormat>On-screen Show (4:3)</PresentationFormat>
  <Paragraphs>121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Lecture_1_draft_yellow</vt:lpstr>
      <vt:lpstr>Equation</vt:lpstr>
      <vt:lpstr>Document</vt:lpstr>
      <vt:lpstr>Lecture 16</vt:lpstr>
      <vt:lpstr>Web Lecture 16 Class Lecture 25 – Thursday 4/18/2013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End of Web Lecture 16 End of Class Lecture 25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Emma Sundin</dc:creator>
  <cp:lastModifiedBy>Shih, Albert</cp:lastModifiedBy>
  <cp:revision>78</cp:revision>
  <dcterms:created xsi:type="dcterms:W3CDTF">2010-08-03T20:29:08Z</dcterms:created>
  <dcterms:modified xsi:type="dcterms:W3CDTF">2013-01-27T13:23:14Z</dcterms:modified>
</cp:coreProperties>
</file>