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78" r:id="rId15"/>
    <p:sldId id="282" r:id="rId16"/>
    <p:sldId id="271" r:id="rId17"/>
    <p:sldId id="273" r:id="rId18"/>
    <p:sldId id="274" r:id="rId19"/>
    <p:sldId id="279" r:id="rId20"/>
    <p:sldId id="281" r:id="rId21"/>
    <p:sldId id="283" r:id="rId22"/>
    <p:sldId id="275" r:id="rId23"/>
    <p:sldId id="276" r:id="rId24"/>
    <p:sldId id="277" r:id="rId25"/>
  </p:sldIdLst>
  <p:sldSz cx="10287000" cy="6858000" type="35mm"/>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C419FB-DF5A-AC29-64D5-80B1E53E04AC}" name="Collier, Kristin" initials="CK" userId="S::kristim@med.umich.edu::5db0c077-4d7a-459b-a724-f1e3e3eef4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85A2F2-001E-4EE4-B355-F0A50E78FCB8}" v="5" dt="2023-09-29T17:25:51.67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4"/>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FE7"/>
          </a:solidFill>
        </a:fill>
      </a:tcStyle>
    </a:wholeTbl>
    <a:band2H>
      <a:tcTxStyle/>
      <a:tcStyle>
        <a:tcBdr/>
        <a:fill>
          <a:solidFill>
            <a:srgbClr val="E8F7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D0D4"/>
          </a:solidFill>
        </a:fill>
      </a:tcStyle>
    </a:wholeTbl>
    <a:band2H>
      <a:tcTxStyle/>
      <a:tcStyle>
        <a:tcBdr/>
        <a:fill>
          <a:solidFill>
            <a:srgbClr val="EDE9EB"/>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D3D8"/>
          </a:solidFill>
        </a:fill>
      </a:tcStyle>
    </a:wholeTbl>
    <a:band2H>
      <a:tcTxStyle/>
      <a:tcStyle>
        <a:tcBdr/>
        <a:fill>
          <a:solidFill>
            <a:srgbClr val="FCEAED"/>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73" autoAdjust="0"/>
    <p:restoredTop sz="68961" autoAdjust="0"/>
  </p:normalViewPr>
  <p:slideViewPr>
    <p:cSldViewPr snapToGrid="0">
      <p:cViewPr varScale="1">
        <p:scale>
          <a:sx n="35" d="100"/>
          <a:sy n="35" d="100"/>
        </p:scale>
        <p:origin x="177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lnSpc>
        <a:spcPct val="88000"/>
      </a:lnSpc>
      <a:spcBef>
        <a:spcPts val="500"/>
      </a:spcBef>
      <a:defRPr sz="1200">
        <a:latin typeface="+mn-lt"/>
        <a:ea typeface="+mn-ea"/>
        <a:cs typeface="+mn-cs"/>
        <a:sym typeface="Arial"/>
      </a:defRPr>
    </a:lvl1pPr>
    <a:lvl2pPr indent="228600" latinLnBrk="0">
      <a:lnSpc>
        <a:spcPct val="88000"/>
      </a:lnSpc>
      <a:spcBef>
        <a:spcPts val="500"/>
      </a:spcBef>
      <a:defRPr sz="1200">
        <a:latin typeface="+mn-lt"/>
        <a:ea typeface="+mn-ea"/>
        <a:cs typeface="+mn-cs"/>
        <a:sym typeface="Arial"/>
      </a:defRPr>
    </a:lvl2pPr>
    <a:lvl3pPr indent="457200" latinLnBrk="0">
      <a:lnSpc>
        <a:spcPct val="88000"/>
      </a:lnSpc>
      <a:spcBef>
        <a:spcPts val="500"/>
      </a:spcBef>
      <a:defRPr sz="1200">
        <a:latin typeface="+mn-lt"/>
        <a:ea typeface="+mn-ea"/>
        <a:cs typeface="+mn-cs"/>
        <a:sym typeface="Arial"/>
      </a:defRPr>
    </a:lvl3pPr>
    <a:lvl4pPr indent="685800" latinLnBrk="0">
      <a:lnSpc>
        <a:spcPct val="88000"/>
      </a:lnSpc>
      <a:spcBef>
        <a:spcPts val="500"/>
      </a:spcBef>
      <a:defRPr sz="1200">
        <a:latin typeface="+mn-lt"/>
        <a:ea typeface="+mn-ea"/>
        <a:cs typeface="+mn-cs"/>
        <a:sym typeface="Arial"/>
      </a:defRPr>
    </a:lvl4pPr>
    <a:lvl5pPr indent="914400" latinLnBrk="0">
      <a:lnSpc>
        <a:spcPct val="88000"/>
      </a:lnSpc>
      <a:spcBef>
        <a:spcPts val="500"/>
      </a:spcBef>
      <a:defRPr sz="1200">
        <a:latin typeface="+mn-lt"/>
        <a:ea typeface="+mn-ea"/>
        <a:cs typeface="+mn-cs"/>
        <a:sym typeface="Arial"/>
      </a:defRPr>
    </a:lvl5pPr>
    <a:lvl6pPr indent="1143000" latinLnBrk="0">
      <a:lnSpc>
        <a:spcPct val="88000"/>
      </a:lnSpc>
      <a:spcBef>
        <a:spcPts val="500"/>
      </a:spcBef>
      <a:defRPr sz="1200">
        <a:latin typeface="+mn-lt"/>
        <a:ea typeface="+mn-ea"/>
        <a:cs typeface="+mn-cs"/>
        <a:sym typeface="Arial"/>
      </a:defRPr>
    </a:lvl6pPr>
    <a:lvl7pPr indent="1371600" latinLnBrk="0">
      <a:lnSpc>
        <a:spcPct val="88000"/>
      </a:lnSpc>
      <a:spcBef>
        <a:spcPts val="500"/>
      </a:spcBef>
      <a:defRPr sz="1200">
        <a:latin typeface="+mn-lt"/>
        <a:ea typeface="+mn-ea"/>
        <a:cs typeface="+mn-cs"/>
        <a:sym typeface="Arial"/>
      </a:defRPr>
    </a:lvl7pPr>
    <a:lvl8pPr indent="1600200" latinLnBrk="0">
      <a:lnSpc>
        <a:spcPct val="88000"/>
      </a:lnSpc>
      <a:spcBef>
        <a:spcPts val="500"/>
      </a:spcBef>
      <a:defRPr sz="1200">
        <a:latin typeface="+mn-lt"/>
        <a:ea typeface="+mn-ea"/>
        <a:cs typeface="+mn-cs"/>
        <a:sym typeface="Arial"/>
      </a:defRPr>
    </a:lvl8pPr>
    <a:lvl9pPr indent="1828800" latinLnBrk="0">
      <a:lnSpc>
        <a:spcPct val="88000"/>
      </a:lnSpc>
      <a:spcBef>
        <a:spcPts val="5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3099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r>
              <a:rPr lang="en-US" dirty="0"/>
              <a:t>NEW</a:t>
            </a:r>
          </a:p>
          <a:p>
            <a:r>
              <a:rPr lang="en-US" dirty="0"/>
              <a:t>your outpatient training and education here at Michigan Medicine can be broken down into 3 buckets. The first bucket is the continuity clinic which Dr Yentz covered. The second bucket is the ambulatory block rotations which I'll go through next and then we will talk about the </a:t>
            </a:r>
            <a:r>
              <a:rPr lang="en-US" dirty="0" err="1"/>
              <a:t>outpatinet</a:t>
            </a:r>
            <a:r>
              <a:rPr lang="en-US" dirty="0"/>
              <a:t> electives. The ambulatory block rotations are month long blocks of time in which you spend the entirety of that time in the outpatient setting. You'll have 1-2 of these as an intern and 2-4 of them in total across your senior medical </a:t>
            </a:r>
            <a:r>
              <a:rPr lang="en-US" dirty="0" err="1"/>
              <a:t>residnet</a:t>
            </a:r>
            <a:r>
              <a:rPr lang="en-US" dirty="0"/>
              <a:t> years. If you are in our primary care track you will have the upper limit of these build into your schedule During these month long blocks you will spend time in your regular general medicine continuity clinic. Not only on your regular half day when you normally have your clinic, but you'll also have some make-up continuity clinic build into your schedule at your home clinic as well to make up for times that your continuity clinic had previously been closed because you were on call or post call. The other half days will be spent in </a:t>
            </a:r>
            <a:r>
              <a:rPr lang="en-US" dirty="0" err="1"/>
              <a:t>outpatinet</a:t>
            </a:r>
            <a:r>
              <a:rPr lang="en-US" dirty="0"/>
              <a:t> specialty clinics within internal </a:t>
            </a:r>
            <a:r>
              <a:rPr lang="en-US" dirty="0" err="1"/>
              <a:t>mediicne</a:t>
            </a:r>
            <a:r>
              <a:rPr lang="en-US" dirty="0"/>
              <a:t> and some clinical experiences outside the dept of medicine. You will also have some clinics in which you'll experience what primary care is like outside of your regular continuity clinic site. And then the didactic portion happens in two formats during this time. Every day, </a:t>
            </a:r>
            <a:r>
              <a:rPr lang="en-US" dirty="0" err="1"/>
              <a:t>monday</a:t>
            </a:r>
            <a:r>
              <a:rPr lang="en-US" dirty="0"/>
              <a:t> through Friday when you're on ambulatory, you participate in ambulatory morning report. This is the sister </a:t>
            </a:r>
            <a:r>
              <a:rPr lang="en-US" dirty="0" err="1"/>
              <a:t>confernce</a:t>
            </a:r>
            <a:r>
              <a:rPr lang="en-US" dirty="0"/>
              <a:t> to of inpatient morning report. There is a chief resident and a presenter and a case or topic is presented from the </a:t>
            </a:r>
            <a:r>
              <a:rPr lang="en-US" dirty="0" err="1"/>
              <a:t>outpatinet</a:t>
            </a:r>
            <a:r>
              <a:rPr lang="en-US" dirty="0"/>
              <a:t> setting. There is a faculty discussant who helps the group work through the case and then the group discusses the case focusing on the diagnostic and/or </a:t>
            </a:r>
            <a:r>
              <a:rPr lang="en-US" dirty="0" err="1"/>
              <a:t>therapuetic</a:t>
            </a:r>
            <a:r>
              <a:rPr lang="en-US" dirty="0"/>
              <a:t> dilemmas of the case as it relates to the </a:t>
            </a:r>
            <a:r>
              <a:rPr lang="en-US" dirty="0" err="1"/>
              <a:t>outpt</a:t>
            </a:r>
            <a:r>
              <a:rPr lang="en-US" dirty="0"/>
              <a:t> setting. Tuesdays are reserved for folks to attend the division of general medicine </a:t>
            </a:r>
            <a:r>
              <a:rPr lang="en-US" dirty="0" err="1"/>
              <a:t>outpt</a:t>
            </a:r>
            <a:r>
              <a:rPr lang="en-US" dirty="0"/>
              <a:t> conference. This is the conference for </a:t>
            </a:r>
            <a:r>
              <a:rPr lang="en-US" dirty="0" err="1"/>
              <a:t>outpt</a:t>
            </a:r>
            <a:r>
              <a:rPr lang="en-US" dirty="0"/>
              <a:t> generalists focused on </a:t>
            </a:r>
            <a:r>
              <a:rPr lang="en-US" dirty="0" err="1"/>
              <a:t>outpt</a:t>
            </a:r>
            <a:r>
              <a:rPr lang="en-US" dirty="0"/>
              <a:t> gen med topics. Thursday afternoons on ambulatory, you have what is called TLS which stands for teaching and learning seminars. This is academic half day time that is protected for learning. You will go over various topics related to during to </a:t>
            </a:r>
            <a:r>
              <a:rPr lang="en-US" dirty="0" err="1"/>
              <a:t>outpt</a:t>
            </a:r>
            <a:r>
              <a:rPr lang="en-US" dirty="0"/>
              <a:t> medicine during this time. There is a separate curriculum for the interns and seniors </a:t>
            </a:r>
          </a:p>
        </p:txBody>
      </p:sp>
    </p:spTree>
    <p:extLst>
      <p:ext uri="{BB962C8B-B14F-4D97-AF65-F5344CB8AC3E}">
        <p14:creationId xmlns:p14="http://schemas.microsoft.com/office/powerpoint/2010/main" val="247696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samples of residents schedules during the ambulatory rotation.. As you can see, both residents spend a full day in their own continuity clinics to make up for rotations where clinic may have been canceled since they were on call. They both have their teaching and learning seminar on Thursday afternoon. The rest of the schedule is made up of half day experiences in a variety of clinics. Some of these experiences are in general medicine at a location different than their continuity clinic, like the Northville clinic, others are in internal medicine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subspecialites</a:t>
            </a:r>
            <a:r>
              <a:rPr lang="en-US" sz="1800" dirty="0">
                <a:effectLst/>
                <a:latin typeface="Calibri" panose="020F0502020204030204" pitchFamily="34" charset="0"/>
                <a:ea typeface="Calibri" panose="020F0502020204030204" pitchFamily="34" charset="0"/>
                <a:cs typeface="Times New Roman" panose="02020603050405020304" pitchFamily="18" charset="0"/>
              </a:rPr>
              <a:t> like the VA liver or UM renal clinic and finally others are in subspecialties outside of internal medicine like urology and women’s health to learn skills from other specialties that are pertinent to outpatient medicine.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second year, every resident has one of their ambulatory rotations scheduled to be a combined ambulatory and patient safety block. </a:t>
            </a:r>
          </a:p>
          <a:p>
            <a:endParaRPr lang="en-US" dirty="0"/>
          </a:p>
        </p:txBody>
      </p:sp>
    </p:spTree>
    <p:extLst>
      <p:ext uri="{BB962C8B-B14F-4D97-AF65-F5344CB8AC3E}">
        <p14:creationId xmlns:p14="http://schemas.microsoft.com/office/powerpoint/2010/main" val="4243109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xfrm>
            <a:off x="857250" y="685800"/>
            <a:ext cx="5143500" cy="3429000"/>
          </a:xfrm>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rPr dirty="0"/>
              <a:t>Identify, develop and execute a patient safety project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857250" y="685800"/>
            <a:ext cx="51435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r>
              <a:rPr lang="en-US" dirty="0"/>
              <a:t>and finally this is a list of some of the outpatient clinic electives you can choose during your time here. These electives are delivered over a two week period to time and they span across a variety of disciplines. We also have the opportunity to </a:t>
            </a:r>
            <a:r>
              <a:rPr lang="en-US" dirty="0" err="1"/>
              <a:t>creat</a:t>
            </a:r>
            <a:r>
              <a:rPr lang="en-US" dirty="0"/>
              <a:t> a custom elective so if there is an area of medicine or experience that you want to participate in that isn't listed or offered routinely, you can create a custom elective and have that approved as well. the electives provide a way to have a well-balanced view of a potential career you are interested in.  For example, if you're interested in doing cardiology you want to see what that specialty looks like in the </a:t>
            </a:r>
            <a:r>
              <a:rPr lang="en-US" dirty="0" err="1"/>
              <a:t>inpt</a:t>
            </a:r>
            <a:r>
              <a:rPr lang="en-US" dirty="0"/>
              <a:t> setting and will see that for example on your ward month, your time in the CCU and on the consult service. You'll also want to get a full view of the </a:t>
            </a:r>
            <a:r>
              <a:rPr lang="en-US" dirty="0" err="1"/>
              <a:t>carerr</a:t>
            </a:r>
            <a:r>
              <a:rPr lang="en-US" dirty="0"/>
              <a:t> as a whole and to do that, because a lot of cardiology in addition to a lot of other </a:t>
            </a:r>
            <a:r>
              <a:rPr lang="en-US" dirty="0" err="1"/>
              <a:t>specialites</a:t>
            </a:r>
            <a:r>
              <a:rPr lang="en-US" dirty="0"/>
              <a:t>, is practiced in the </a:t>
            </a:r>
            <a:r>
              <a:rPr lang="en-US" dirty="0" err="1"/>
              <a:t>outpt</a:t>
            </a:r>
            <a:r>
              <a:rPr lang="en-US" dirty="0"/>
              <a:t> setting, you would want to consider electing an </a:t>
            </a:r>
            <a:r>
              <a:rPr lang="en-US" dirty="0" err="1"/>
              <a:t>outpt</a:t>
            </a:r>
            <a:r>
              <a:rPr lang="en-US" dirty="0"/>
              <a:t> cariology elective as well. I also want to highlight the care of the underserved elective rotation...</a:t>
            </a:r>
          </a:p>
        </p:txBody>
      </p:sp>
    </p:spTree>
    <p:extLst>
      <p:ext uri="{BB962C8B-B14F-4D97-AF65-F5344CB8AC3E}">
        <p14:creationId xmlns:p14="http://schemas.microsoft.com/office/powerpoint/2010/main" val="1615568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773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88000"/>
              </a:lnSpc>
              <a:spcBef>
                <a:spcPts val="50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wanted to highlight the women’s health elective. While many residents rotate through women’s health during their ambulatory rotation, those with a strong interest in women’s health can choose to do a dedicated 2 week outpatient elective in this topic. During the rotation, residents rotate with our colleagues in OB/GYN to get more exposure to a variety of clinical conditions pertinent to women’s health.</a:t>
            </a:r>
          </a:p>
          <a:p>
            <a:endParaRPr lang="en-US" dirty="0"/>
          </a:p>
        </p:txBody>
      </p:sp>
    </p:spTree>
    <p:extLst>
      <p:ext uri="{BB962C8B-B14F-4D97-AF65-F5344CB8AC3E}">
        <p14:creationId xmlns:p14="http://schemas.microsoft.com/office/powerpoint/2010/main" val="353572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327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857250" y="685800"/>
            <a:ext cx="51435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endParaRPr/>
          </a:p>
          <a:p>
            <a:pPr>
              <a:spcBef>
                <a:spcPts val="1300"/>
              </a:spcBef>
              <a:defRPr sz="2800"/>
            </a:pPr>
            <a:r>
              <a:t>Educational conferences</a:t>
            </a:r>
          </a:p>
          <a:p>
            <a:pPr lvl="1" indent="457200">
              <a:spcBef>
                <a:spcPts val="1100"/>
              </a:spcBef>
              <a:defRPr sz="2400"/>
            </a:pPr>
            <a:r>
              <a:t>Ambulatory Morning Report (daily)</a:t>
            </a:r>
          </a:p>
          <a:p>
            <a:pPr lvl="1" indent="457200">
              <a:spcBef>
                <a:spcPts val="1100"/>
              </a:spcBef>
              <a:defRPr sz="2400"/>
            </a:pPr>
            <a:r>
              <a:t>Academic half days (“TLS”) held each Thursday afternoon during your Ambulatory Block Rotations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857250" y="685800"/>
            <a:ext cx="51435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rPr dirty="0"/>
              <a:t>Intern pagers covered by senior resident while in clinic.</a:t>
            </a:r>
          </a:p>
          <a:p>
            <a:r>
              <a:rPr dirty="0"/>
              <a:t>During some inpatient rotations, there are </a:t>
            </a:r>
            <a:r>
              <a:rPr b="1" dirty="0"/>
              <a:t>no</a:t>
            </a:r>
            <a:r>
              <a:rPr dirty="0"/>
              <a:t> continuity clinics scheduled and that rotation is strictly inpatient-focused. During other inpatient months, clinics are cancelled for on-call or post-call days. </a:t>
            </a:r>
          </a:p>
          <a:p>
            <a:r>
              <a:rPr dirty="0"/>
              <a:t>To compensate for those cancelled clinics, additional make-up clinics are scheduled on other rotations (i.e., Ambulatory Block Rotations and consult electives).</a:t>
            </a:r>
          </a:p>
          <a:p>
            <a:r>
              <a:rPr dirty="0"/>
              <a:t>Benefit: preserves continuity of the clinic experience but allows for balance between inpatient and outpatient responsibilities.</a:t>
            </a:r>
          </a:p>
          <a:p>
            <a:endParaRPr dirty="0"/>
          </a:p>
          <a:p>
            <a:pPr>
              <a:spcBef>
                <a:spcPts val="1100"/>
              </a:spcBef>
              <a:defRPr sz="2400" b="1">
                <a:solidFill>
                  <a:srgbClr val="FFCA00"/>
                </a:solidFill>
              </a:defRPr>
            </a:pPr>
            <a:r>
              <a:rPr dirty="0"/>
              <a:t>THE GOAL: </a:t>
            </a:r>
            <a:r>
              <a:rPr b="0" i="1" dirty="0">
                <a:solidFill>
                  <a:srgbClr val="000000"/>
                </a:solidFill>
              </a:rPr>
              <a:t>average</a:t>
            </a:r>
            <a:r>
              <a:rPr b="0" dirty="0">
                <a:solidFill>
                  <a:srgbClr val="000000"/>
                </a:solidFill>
              </a:rPr>
              <a:t> one half-day of continuity clinic per week</a:t>
            </a:r>
          </a:p>
          <a:p>
            <a:pPr>
              <a:defRPr sz="2400" b="1"/>
            </a:pPr>
            <a:endParaRPr b="0" dirty="0">
              <a:solidFill>
                <a:srgbClr val="000000"/>
              </a:solidFill>
            </a:endParaRPr>
          </a:p>
          <a:p>
            <a:pPr>
              <a:spcBef>
                <a:spcPts val="1100"/>
              </a:spcBef>
              <a:defRPr sz="2400" b="1">
                <a:solidFill>
                  <a:srgbClr val="FFCC03"/>
                </a:solidFill>
              </a:defRPr>
            </a:pPr>
            <a:r>
              <a:rPr dirty="0"/>
              <a:t>THE PROCESS</a:t>
            </a:r>
            <a:r>
              <a:rPr dirty="0">
                <a:solidFill>
                  <a:srgbClr val="000000"/>
                </a:solidFill>
              </a:rPr>
              <a:t>: </a:t>
            </a:r>
            <a:r>
              <a:rPr b="0" dirty="0">
                <a:solidFill>
                  <a:srgbClr val="000000"/>
                </a:solidFill>
              </a:rPr>
              <a:t>Clinics scheduled using “hybrid” model</a:t>
            </a:r>
          </a:p>
          <a:p>
            <a:pPr lvl="5" indent="2286000">
              <a:lnSpc>
                <a:spcPct val="150000"/>
              </a:lnSpc>
              <a:spcBef>
                <a:spcPts val="0"/>
              </a:spcBef>
              <a:defRPr sz="2000">
                <a:latin typeface="Calibri"/>
                <a:ea typeface="Calibri"/>
                <a:cs typeface="Calibri"/>
                <a:sym typeface="Calibri"/>
              </a:defRPr>
            </a:pPr>
            <a:r>
              <a:rPr dirty="0"/>
              <a:t>During inpatient months, clinics are cancelled for call days. </a:t>
            </a:r>
          </a:p>
          <a:p>
            <a:pPr lvl="5" indent="2286000">
              <a:lnSpc>
                <a:spcPct val="150000"/>
              </a:lnSpc>
              <a:spcBef>
                <a:spcPts val="0"/>
              </a:spcBef>
              <a:defRPr sz="2000">
                <a:latin typeface="Calibri"/>
                <a:ea typeface="Calibri"/>
                <a:cs typeface="Calibri"/>
                <a:sym typeface="Calibri"/>
              </a:defRPr>
            </a:pPr>
            <a:r>
              <a:rPr dirty="0"/>
              <a:t>Additional make-up clinics are scheduled on elective / ambulatory rotations</a:t>
            </a:r>
          </a:p>
          <a:p>
            <a:pPr lvl="1" indent="385785">
              <a:defRPr sz="2400"/>
            </a:pPr>
            <a:endParaRPr dirty="0"/>
          </a:p>
          <a:p>
            <a:pPr marL="1768475" indent="-1768475">
              <a:spcBef>
                <a:spcPts val="1100"/>
              </a:spcBef>
              <a:defRPr sz="2400" b="1">
                <a:solidFill>
                  <a:srgbClr val="FFCC03"/>
                </a:solidFill>
              </a:defRPr>
            </a:pPr>
            <a:r>
              <a:rPr dirty="0"/>
              <a:t>THE BENEFIT</a:t>
            </a:r>
            <a:r>
              <a:rPr b="0" dirty="0">
                <a:solidFill>
                  <a:srgbClr val="000000"/>
                </a:solidFill>
              </a:rPr>
              <a:t>: preserves </a:t>
            </a:r>
            <a:r>
              <a:rPr b="0" dirty="0"/>
              <a:t>continuity</a:t>
            </a:r>
            <a:r>
              <a:rPr b="0" dirty="0">
                <a:solidFill>
                  <a:srgbClr val="000000"/>
                </a:solidFill>
              </a:rPr>
              <a:t> of the clinic experience but allows for </a:t>
            </a:r>
            <a:r>
              <a:rPr b="0" dirty="0"/>
              <a:t>balance</a:t>
            </a:r>
            <a:r>
              <a:rPr b="0" dirty="0">
                <a:solidFill>
                  <a:srgbClr val="000000"/>
                </a:solidFill>
              </a:rPr>
              <a:t> between inpatient and outpatient responsibilities.</a:t>
            </a:r>
          </a:p>
          <a:p>
            <a:endParaRPr b="0" dirty="0">
              <a:solidFill>
                <a:srgbClr val="000000"/>
              </a:solidFill>
            </a:endParaRPr>
          </a:p>
          <a:p>
            <a:pPr>
              <a:defRPr b="1"/>
            </a:pPr>
            <a:endParaRPr b="0"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857250" y="685800"/>
            <a:ext cx="5143500" cy="3429000"/>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Mention EMR/CPRS, travel time incorporated into off site clinics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857250" y="685800"/>
            <a:ext cx="51435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rPr dirty="0"/>
              <a:t>Develop the skills needed to address the common acute complaints seen in the outpatient setting, to manage the chronic medical conditions and address the preventive health needs of your assigned panel of patients (population health and panel management)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857250" y="685800"/>
            <a:ext cx="51435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Appreciate the collaborative nature of care delivery in a patient centered medical home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857250" y="685800"/>
            <a:ext cx="51435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Foster longitudinal relationships with your faculty clinic mentors which allow for continued feedback and professional development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xfrm>
            <a:off x="857250" y="685800"/>
            <a:ext cx="5143500" cy="3429000"/>
          </a:xfrm>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rPr dirty="0"/>
              <a:t>All interns participate in an “immersion week” in clinic early in their training to improve comfort in their clinic setting.</a:t>
            </a:r>
          </a:p>
          <a:p>
            <a:r>
              <a:rPr dirty="0"/>
              <a:t>Emphasis on experiential learning from patient encounters with guidance from expert clinician-educator and research-based general internal medicine faculty.</a:t>
            </a:r>
          </a:p>
          <a:p>
            <a:r>
              <a:rPr dirty="0"/>
              <a:t>Direct observation of clinical and communication skills</a:t>
            </a:r>
          </a:p>
          <a:p>
            <a:r>
              <a:rPr dirty="0"/>
              <a:t>Monthly outpatient teaching sessions with your continuity clinic faculty:</a:t>
            </a:r>
          </a:p>
          <a:p>
            <a:pPr lvl="1" indent="457200"/>
            <a:r>
              <a:rPr dirty="0"/>
              <a:t>Web-based knowledge content modules</a:t>
            </a:r>
          </a:p>
          <a:p>
            <a:pPr lvl="1" indent="457200"/>
            <a:r>
              <a:rPr dirty="0"/>
              <a:t>Case vignette presentations</a:t>
            </a:r>
          </a:p>
          <a:p>
            <a:pPr lvl="1" indent="457200"/>
            <a:r>
              <a:rPr dirty="0"/>
              <a:t>Evidence-based literature reviews</a:t>
            </a:r>
          </a:p>
          <a:p>
            <a:pPr lvl="1" indent="457200"/>
            <a:r>
              <a:rPr dirty="0"/>
              <a:t>Quality Improvement/Panel Management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5258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85875" y="1122362"/>
            <a:ext cx="7715250" cy="2387601"/>
          </a:xfrm>
          <a:prstGeom prst="rect">
            <a:avLst/>
          </a:prstGeom>
        </p:spPr>
        <p:txBody>
          <a:bodyPr anchor="b"/>
          <a:lstStyle>
            <a:lvl1pPr algn="ctr">
              <a:defRPr sz="5000"/>
            </a:lvl1pPr>
          </a:lstStyle>
          <a:p>
            <a:r>
              <a:t>Title Text</a:t>
            </a:r>
          </a:p>
        </p:txBody>
      </p:sp>
      <p:sp>
        <p:nvSpPr>
          <p:cNvPr id="12" name="Body Level One…"/>
          <p:cNvSpPr txBox="1">
            <a:spLocks noGrp="1"/>
          </p:cNvSpPr>
          <p:nvPr>
            <p:ph type="body" sz="quarter" idx="1"/>
          </p:nvPr>
        </p:nvSpPr>
        <p:spPr>
          <a:xfrm>
            <a:off x="1285875" y="3602037"/>
            <a:ext cx="7715250" cy="1655763"/>
          </a:xfrm>
          <a:prstGeom prst="rect">
            <a:avLst/>
          </a:prstGeom>
        </p:spPr>
        <p:txBody>
          <a:bodyPr/>
          <a:lstStyle>
            <a:lvl1pPr marL="0" indent="0" algn="ctr">
              <a:buSzTx/>
              <a:buFontTx/>
              <a:buNone/>
              <a:defRPr sz="2000"/>
            </a:lvl1pPr>
            <a:lvl2pPr marL="0" indent="385785" algn="ctr">
              <a:buSzTx/>
              <a:buFontTx/>
              <a:buNone/>
              <a:defRPr sz="2000"/>
            </a:lvl2pPr>
            <a:lvl3pPr marL="0" indent="771570" algn="ctr">
              <a:buSzTx/>
              <a:buFontTx/>
              <a:buNone/>
              <a:defRPr sz="2000"/>
            </a:lvl3pPr>
            <a:lvl4pPr marL="0" indent="1157356" algn="ctr">
              <a:buSzTx/>
              <a:buFontTx/>
              <a:buNone/>
              <a:defRPr sz="2000"/>
            </a:lvl4pPr>
            <a:lvl5pPr marL="0" indent="1543140" algn="ctr">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2" name="Picture 4" descr="Picture 4"/>
          <p:cNvPicPr>
            <a:picLocks noChangeAspect="1"/>
          </p:cNvPicPr>
          <p:nvPr/>
        </p:nvPicPr>
        <p:blipFill>
          <a:blip r:embed="rId3"/>
          <a:srcRect t="8736" r="15459" b="7408"/>
          <a:stretch>
            <a:fillRect/>
          </a:stretch>
        </p:blipFill>
        <p:spPr>
          <a:xfrm>
            <a:off x="-34976" y="0"/>
            <a:ext cx="10360076" cy="6858000"/>
          </a:xfrm>
          <a:prstGeom prst="rect">
            <a:avLst/>
          </a:prstGeom>
          <a:ln w="12700">
            <a:miter lim="400000"/>
          </a:ln>
        </p:spPr>
      </p:pic>
      <p:pic>
        <p:nvPicPr>
          <p:cNvPr id="103" name="Picture 2" descr="Picture 2"/>
          <p:cNvPicPr>
            <a:picLocks noChangeAspect="1"/>
          </p:cNvPicPr>
          <p:nvPr/>
        </p:nvPicPr>
        <p:blipFill>
          <a:blip r:embed="rId4"/>
          <a:stretch>
            <a:fillRect/>
          </a:stretch>
        </p:blipFill>
        <p:spPr>
          <a:xfrm>
            <a:off x="2928938" y="6450014"/>
            <a:ext cx="4429126" cy="160338"/>
          </a:xfrm>
          <a:prstGeom prst="rect">
            <a:avLst/>
          </a:prstGeom>
          <a:ln w="12700">
            <a:miter lim="400000"/>
          </a:ln>
        </p:spPr>
      </p:pic>
      <p:sp>
        <p:nvSpPr>
          <p:cNvPr id="104" name="Rectangle 3"/>
          <p:cNvSpPr/>
          <p:nvPr/>
        </p:nvSpPr>
        <p:spPr>
          <a:xfrm>
            <a:off x="-46495" y="0"/>
            <a:ext cx="10371595" cy="6877050"/>
          </a:xfrm>
          <a:prstGeom prst="rect">
            <a:avLst/>
          </a:prstGeom>
          <a:solidFill>
            <a:srgbClr val="0E2139">
              <a:alpha val="40000"/>
            </a:srgbClr>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05" name="Slide Number"/>
          <p:cNvSpPr txBox="1">
            <a:spLocks noGrp="1"/>
          </p:cNvSpPr>
          <p:nvPr>
            <p:ph type="sldNum" sz="quarter" idx="2"/>
          </p:nvPr>
        </p:nvSpPr>
        <p:spPr>
          <a:xfrm>
            <a:off x="4972050" y="6172200"/>
            <a:ext cx="24003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2" name="Picture 4" descr="Picture 4"/>
          <p:cNvPicPr>
            <a:picLocks noChangeAspect="1"/>
          </p:cNvPicPr>
          <p:nvPr/>
        </p:nvPicPr>
        <p:blipFill>
          <a:blip r:embed="rId3"/>
          <a:srcRect t="8736" r="15459" b="7408"/>
          <a:stretch>
            <a:fillRect/>
          </a:stretch>
        </p:blipFill>
        <p:spPr>
          <a:xfrm>
            <a:off x="-34976" y="0"/>
            <a:ext cx="10360076" cy="6858000"/>
          </a:xfrm>
          <a:prstGeom prst="rect">
            <a:avLst/>
          </a:prstGeom>
          <a:ln w="12700">
            <a:miter lim="400000"/>
          </a:ln>
        </p:spPr>
      </p:pic>
      <p:pic>
        <p:nvPicPr>
          <p:cNvPr id="113" name="Picture 2" descr="Picture 2"/>
          <p:cNvPicPr>
            <a:picLocks noChangeAspect="1"/>
          </p:cNvPicPr>
          <p:nvPr/>
        </p:nvPicPr>
        <p:blipFill>
          <a:blip r:embed="rId4"/>
          <a:stretch>
            <a:fillRect/>
          </a:stretch>
        </p:blipFill>
        <p:spPr>
          <a:xfrm>
            <a:off x="2928938" y="6450014"/>
            <a:ext cx="4429126" cy="160338"/>
          </a:xfrm>
          <a:prstGeom prst="rect">
            <a:avLst/>
          </a:prstGeom>
          <a:ln w="12700">
            <a:miter lim="400000"/>
          </a:ln>
        </p:spPr>
      </p:pic>
      <p:sp>
        <p:nvSpPr>
          <p:cNvPr id="114" name="Rectangle 3"/>
          <p:cNvSpPr/>
          <p:nvPr/>
        </p:nvSpPr>
        <p:spPr>
          <a:xfrm>
            <a:off x="-46495" y="0"/>
            <a:ext cx="10371595" cy="6877050"/>
          </a:xfrm>
          <a:prstGeom prst="rect">
            <a:avLst/>
          </a:prstGeom>
          <a:solidFill>
            <a:srgbClr val="0E2139">
              <a:alpha val="40000"/>
            </a:srgbClr>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5" name="Body Level One…"/>
          <p:cNvSpPr txBox="1">
            <a:spLocks noGrp="1"/>
          </p:cNvSpPr>
          <p:nvPr>
            <p:ph type="body" sz="quarter" idx="1"/>
          </p:nvPr>
        </p:nvSpPr>
        <p:spPr>
          <a:xfrm>
            <a:off x="685800" y="4572000"/>
            <a:ext cx="8915400" cy="1447800"/>
          </a:xfrm>
          <a:prstGeom prst="rect">
            <a:avLst/>
          </a:prstGeom>
        </p:spPr>
        <p:txBody>
          <a:bodyPr/>
          <a:lstStyle>
            <a:lvl1pPr marL="0" indent="0" algn="ctr" defTabSz="457200">
              <a:lnSpc>
                <a:spcPct val="100000"/>
              </a:lnSpc>
              <a:spcBef>
                <a:spcPts val="700"/>
              </a:spcBef>
              <a:buSzTx/>
              <a:buFontTx/>
              <a:buNone/>
              <a:defRPr sz="3200"/>
            </a:lvl1pPr>
            <a:lvl2pPr marL="783771" indent="-326571" algn="ctr" defTabSz="457200">
              <a:lnSpc>
                <a:spcPct val="100000"/>
              </a:lnSpc>
              <a:spcBef>
                <a:spcPts val="700"/>
              </a:spcBef>
              <a:buFontTx/>
              <a:buChar char="–"/>
              <a:defRPr sz="3200"/>
            </a:lvl2pPr>
            <a:lvl3pPr marL="1219200" indent="-304800" algn="ctr" defTabSz="457200">
              <a:lnSpc>
                <a:spcPct val="100000"/>
              </a:lnSpc>
              <a:spcBef>
                <a:spcPts val="700"/>
              </a:spcBef>
              <a:buFontTx/>
              <a:defRPr sz="3200"/>
            </a:lvl3pPr>
            <a:lvl4pPr marL="1737360" indent="-365760" algn="ctr" defTabSz="457200">
              <a:lnSpc>
                <a:spcPct val="100000"/>
              </a:lnSpc>
              <a:spcBef>
                <a:spcPts val="700"/>
              </a:spcBef>
              <a:buFontTx/>
              <a:buChar char="–"/>
              <a:defRPr sz="3200"/>
            </a:lvl4pPr>
            <a:lvl5pPr marL="2194560" indent="-365760" algn="ctr" defTabSz="457200">
              <a:lnSpc>
                <a:spcPct val="100000"/>
              </a:lnSpc>
              <a:spcBef>
                <a:spcPts val="700"/>
              </a:spcBef>
              <a:buFontTx/>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4972050" y="6172200"/>
            <a:ext cx="24003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01873" y="1709739"/>
            <a:ext cx="8872539" cy="2852737"/>
          </a:xfrm>
          <a:prstGeom prst="rect">
            <a:avLst/>
          </a:prstGeom>
        </p:spPr>
        <p:txBody>
          <a:bodyPr anchor="b"/>
          <a:lstStyle>
            <a:lvl1pPr>
              <a:defRPr sz="5000"/>
            </a:lvl1pPr>
          </a:lstStyle>
          <a:p>
            <a:r>
              <a:t>Title Text</a:t>
            </a:r>
          </a:p>
        </p:txBody>
      </p:sp>
      <p:sp>
        <p:nvSpPr>
          <p:cNvPr id="30" name="Body Level One…"/>
          <p:cNvSpPr txBox="1">
            <a:spLocks noGrp="1"/>
          </p:cNvSpPr>
          <p:nvPr>
            <p:ph type="body" sz="quarter" idx="1"/>
          </p:nvPr>
        </p:nvSpPr>
        <p:spPr>
          <a:xfrm>
            <a:off x="701873" y="4589464"/>
            <a:ext cx="8872539" cy="1500188"/>
          </a:xfrm>
          <a:prstGeom prst="rect">
            <a:avLst/>
          </a:prstGeom>
        </p:spPr>
        <p:txBody>
          <a:bodyPr/>
          <a:lstStyle>
            <a:lvl1pPr marL="0" indent="0">
              <a:buSzTx/>
              <a:buFontTx/>
              <a:buNone/>
              <a:defRPr sz="2000"/>
            </a:lvl1pPr>
            <a:lvl2pPr marL="0" indent="385785">
              <a:buSzTx/>
              <a:buFontTx/>
              <a:buNone/>
              <a:defRPr sz="2000"/>
            </a:lvl2pPr>
            <a:lvl3pPr marL="0" indent="771570">
              <a:buSzTx/>
              <a:buFontTx/>
              <a:buNone/>
              <a:defRPr sz="2000"/>
            </a:lvl3pPr>
            <a:lvl4pPr marL="0" indent="1157356">
              <a:buSzTx/>
              <a:buFontTx/>
              <a:buNone/>
              <a:defRPr sz="2000"/>
            </a:lvl4pPr>
            <a:lvl5pPr marL="0" indent="1543140">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708570" y="365125"/>
            <a:ext cx="8872540" cy="1325564"/>
          </a:xfrm>
          <a:prstGeom prst="rect">
            <a:avLst/>
          </a:prstGeom>
        </p:spPr>
        <p:txBody>
          <a:bodyPr/>
          <a:lstStyle/>
          <a:p>
            <a:r>
              <a:t>Title Text</a:t>
            </a:r>
          </a:p>
        </p:txBody>
      </p:sp>
      <p:sp>
        <p:nvSpPr>
          <p:cNvPr id="48" name="Body Level One…"/>
          <p:cNvSpPr txBox="1">
            <a:spLocks noGrp="1"/>
          </p:cNvSpPr>
          <p:nvPr>
            <p:ph type="body" sz="quarter" idx="1"/>
          </p:nvPr>
        </p:nvSpPr>
        <p:spPr>
          <a:xfrm>
            <a:off x="708570" y="1681163"/>
            <a:ext cx="4351884" cy="823913"/>
          </a:xfrm>
          <a:prstGeom prst="rect">
            <a:avLst/>
          </a:prstGeom>
        </p:spPr>
        <p:txBody>
          <a:bodyPr anchor="b"/>
          <a:lstStyle>
            <a:lvl1pPr marL="0" indent="0">
              <a:buSzTx/>
              <a:buFontTx/>
              <a:buNone/>
              <a:defRPr sz="2000" b="1"/>
            </a:lvl1pPr>
            <a:lvl2pPr marL="0" indent="385785">
              <a:buSzTx/>
              <a:buFontTx/>
              <a:buNone/>
              <a:defRPr sz="2000" b="1"/>
            </a:lvl2pPr>
            <a:lvl3pPr marL="0" indent="771570">
              <a:buSzTx/>
              <a:buFontTx/>
              <a:buNone/>
              <a:defRPr sz="2000" b="1"/>
            </a:lvl3pPr>
            <a:lvl4pPr marL="0" indent="1157356">
              <a:buSzTx/>
              <a:buFontTx/>
              <a:buNone/>
              <a:defRPr sz="2000" b="1"/>
            </a:lvl4pPr>
            <a:lvl5pPr marL="0" indent="1543140">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5207794" y="1681163"/>
            <a:ext cx="4373316" cy="823913"/>
          </a:xfrm>
          <a:prstGeom prst="rect">
            <a:avLst/>
          </a:prstGeom>
        </p:spPr>
        <p:txBody>
          <a:bodyPr anchor="b"/>
          <a:lstStyle/>
          <a:p>
            <a:pPr marL="0" indent="0">
              <a:buSzTx/>
              <a:buFontTx/>
              <a:buNone/>
              <a:defRPr sz="20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708572" y="457200"/>
            <a:ext cx="3317826" cy="1600200"/>
          </a:xfrm>
          <a:prstGeom prst="rect">
            <a:avLst/>
          </a:prstGeom>
        </p:spPr>
        <p:txBody>
          <a:bodyPr anchor="b"/>
          <a:lstStyle>
            <a:lvl1pPr>
              <a:defRPr sz="2700"/>
            </a:lvl1pPr>
          </a:lstStyle>
          <a:p>
            <a:r>
              <a:t>Title Text</a:t>
            </a:r>
          </a:p>
        </p:txBody>
      </p:sp>
      <p:sp>
        <p:nvSpPr>
          <p:cNvPr id="73" name="Body Level One…"/>
          <p:cNvSpPr txBox="1">
            <a:spLocks noGrp="1"/>
          </p:cNvSpPr>
          <p:nvPr>
            <p:ph type="body" sz="half" idx="1"/>
          </p:nvPr>
        </p:nvSpPr>
        <p:spPr>
          <a:xfrm>
            <a:off x="4373314" y="987425"/>
            <a:ext cx="5207795" cy="4873626"/>
          </a:xfrm>
          <a:prstGeom prst="rect">
            <a:avLst/>
          </a:prstGeom>
        </p:spPr>
        <p:txBody>
          <a:bodyPr/>
          <a:lstStyle>
            <a:lvl1pPr>
              <a:defRPr sz="2700"/>
            </a:lvl1pPr>
            <a:lvl2pPr marL="612224" indent="-226439">
              <a:defRPr sz="2700"/>
            </a:lvl2pPr>
            <a:lvl3pPr marL="1031975" indent="-260405">
              <a:defRPr sz="2700"/>
            </a:lvl3pPr>
            <a:lvl4pPr marL="1482862" indent="-325506">
              <a:defRPr sz="2700"/>
            </a:lvl4pPr>
            <a:lvl5pPr marL="1868647" indent="-325506">
              <a:defRPr sz="27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708572" y="2057400"/>
            <a:ext cx="3317826" cy="3811588"/>
          </a:xfrm>
          <a:prstGeom prst="rect">
            <a:avLst/>
          </a:prstGeom>
        </p:spPr>
        <p:txBody>
          <a:bodyPr/>
          <a:lstStyle/>
          <a:p>
            <a:pPr marL="0" indent="0">
              <a:buSzTx/>
              <a:buFontTx/>
              <a:buNone/>
              <a:defRPr sz="13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708572" y="457200"/>
            <a:ext cx="3317826" cy="1600200"/>
          </a:xfrm>
          <a:prstGeom prst="rect">
            <a:avLst/>
          </a:prstGeom>
        </p:spPr>
        <p:txBody>
          <a:bodyPr anchor="b"/>
          <a:lstStyle>
            <a:lvl1pPr>
              <a:defRPr sz="2700"/>
            </a:lvl1pPr>
          </a:lstStyle>
          <a:p>
            <a:r>
              <a:t>Title Text</a:t>
            </a:r>
          </a:p>
        </p:txBody>
      </p:sp>
      <p:sp>
        <p:nvSpPr>
          <p:cNvPr id="83" name="Picture Placeholder 2"/>
          <p:cNvSpPr>
            <a:spLocks noGrp="1"/>
          </p:cNvSpPr>
          <p:nvPr>
            <p:ph type="pic" sz="half" idx="21"/>
          </p:nvPr>
        </p:nvSpPr>
        <p:spPr>
          <a:xfrm>
            <a:off x="4373314" y="987425"/>
            <a:ext cx="5207795"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708572" y="2057400"/>
            <a:ext cx="3317826" cy="3811588"/>
          </a:xfrm>
          <a:prstGeom prst="rect">
            <a:avLst/>
          </a:prstGeom>
        </p:spPr>
        <p:txBody>
          <a:bodyPr/>
          <a:lstStyle>
            <a:lvl1pPr marL="0" indent="0">
              <a:buSzTx/>
              <a:buFontTx/>
              <a:buNone/>
              <a:defRPr sz="1300"/>
            </a:lvl1pPr>
            <a:lvl2pPr marL="0" indent="385785">
              <a:buSzTx/>
              <a:buFontTx/>
              <a:buNone/>
              <a:defRPr sz="1300"/>
            </a:lvl2pPr>
            <a:lvl3pPr marL="0" indent="771570">
              <a:buSzTx/>
              <a:buFontTx/>
              <a:buNone/>
              <a:defRPr sz="1300"/>
            </a:lvl3pPr>
            <a:lvl4pPr marL="0" indent="1157356">
              <a:buSzTx/>
              <a:buFontTx/>
              <a:buNone/>
              <a:defRPr sz="1300"/>
            </a:lvl4pPr>
            <a:lvl5pPr marL="0" indent="154314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92" name="Body Level One…"/>
          <p:cNvSpPr txBox="1">
            <a:spLocks noGrp="1"/>
          </p:cNvSpPr>
          <p:nvPr>
            <p:ph type="body" idx="1"/>
          </p:nvPr>
        </p:nvSpPr>
        <p:spPr>
          <a:xfrm>
            <a:off x="762595" y="1227667"/>
            <a:ext cx="7965282" cy="4159251"/>
          </a:xfrm>
          <a:prstGeom prst="rect">
            <a:avLst/>
          </a:prstGeom>
        </p:spPr>
        <p:txBody>
          <a:bodyPr/>
          <a:lstStyle>
            <a:lvl1pPr>
              <a:defRPr sz="2000"/>
            </a:lvl1pPr>
            <a:lvl2pPr marL="578678" indent="-192892">
              <a:defRPr sz="2000"/>
            </a:lvl2pPr>
            <a:lvl3pPr marL="964463" indent="-192892">
              <a:defRPr sz="2000"/>
            </a:lvl3pPr>
            <a:lvl4pPr marL="1350248" indent="-192892">
              <a:defRPr sz="2000"/>
            </a:lvl4pPr>
            <a:lvl5pPr marL="1736033" indent="-192892">
              <a:defRPr sz="2000"/>
            </a:lvl5pPr>
          </a:lstStyle>
          <a:p>
            <a:r>
              <a:t>Body Level One</a:t>
            </a:r>
          </a:p>
          <a:p>
            <a:pPr lvl="1"/>
            <a:r>
              <a:t>Body Level Two</a:t>
            </a:r>
          </a:p>
          <a:p>
            <a:pPr lvl="2"/>
            <a:r>
              <a:t>Body Level Three</a:t>
            </a:r>
          </a:p>
          <a:p>
            <a:pPr lvl="3"/>
            <a:r>
              <a:t>Body Level Four</a:t>
            </a:r>
          </a:p>
          <a:p>
            <a:pPr lvl="4"/>
            <a:r>
              <a:t>Body Level Five</a:t>
            </a:r>
          </a:p>
        </p:txBody>
      </p:sp>
      <p:sp>
        <p:nvSpPr>
          <p:cNvPr id="93" name="Text Placeholder 12"/>
          <p:cNvSpPr>
            <a:spLocks noGrp="1"/>
          </p:cNvSpPr>
          <p:nvPr>
            <p:ph type="body" sz="quarter" idx="21"/>
          </p:nvPr>
        </p:nvSpPr>
        <p:spPr>
          <a:xfrm>
            <a:off x="762595" y="95249"/>
            <a:ext cx="8476061" cy="655640"/>
          </a:xfrm>
          <a:prstGeom prst="rect">
            <a:avLst/>
          </a:prstGeom>
        </p:spPr>
        <p:txBody>
          <a:bodyPr/>
          <a:lstStyle/>
          <a:p>
            <a:pPr marL="0" indent="0">
              <a:buSzTx/>
              <a:buFontTx/>
              <a:buNone/>
              <a:defRPr>
                <a:solidFill>
                  <a:srgbClr val="000000"/>
                </a:solidFill>
              </a:defRPr>
            </a:pPr>
            <a:endParaRPr/>
          </a:p>
        </p:txBody>
      </p:sp>
      <p:sp>
        <p:nvSpPr>
          <p:cNvPr id="94" name="Text Placeholder 14"/>
          <p:cNvSpPr>
            <a:spLocks noGrp="1"/>
          </p:cNvSpPr>
          <p:nvPr>
            <p:ph type="body" sz="quarter" idx="22" hasCustomPrompt="1"/>
          </p:nvPr>
        </p:nvSpPr>
        <p:spPr>
          <a:xfrm>
            <a:off x="72035" y="6326187"/>
            <a:ext cx="4107657" cy="393701"/>
          </a:xfrm>
          <a:prstGeom prst="rect">
            <a:avLst/>
          </a:prstGeom>
        </p:spPr>
        <p:txBody>
          <a:bodyPr/>
          <a:lstStyle>
            <a:lvl1pPr marL="0" indent="0">
              <a:buSzTx/>
              <a:buFontTx/>
              <a:buNone/>
              <a:defRPr sz="1500">
                <a:latin typeface="Univers LT Std 57 Cn"/>
                <a:ea typeface="Univers LT Std 57 Cn"/>
                <a:cs typeface="Univers LT Std 57 Cn"/>
                <a:sym typeface="Univers LT Std 57 Cn"/>
              </a:defRPr>
            </a:lvl1pPr>
          </a:lstStyle>
          <a:p>
            <a:r>
              <a:t>DEPARTMENT NAME</a:t>
            </a:r>
          </a:p>
        </p:txBody>
      </p:sp>
      <p:sp>
        <p:nvSpPr>
          <p:cNvPr id="95" name="Slide Number"/>
          <p:cNvSpPr txBox="1">
            <a:spLocks noGrp="1"/>
          </p:cNvSpPr>
          <p:nvPr>
            <p:ph type="sldNum" sz="quarter" idx="2"/>
          </p:nvPr>
        </p:nvSpPr>
        <p:spPr>
          <a:xfrm>
            <a:off x="4972050" y="6172200"/>
            <a:ext cx="24003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64B"/>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07231" y="365125"/>
            <a:ext cx="8872539"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707231" y="1825625"/>
            <a:ext cx="8872539"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342427" y="6423343"/>
            <a:ext cx="237342" cy="231141"/>
          </a:xfrm>
          <a:prstGeom prst="rect">
            <a:avLst/>
          </a:prstGeom>
          <a:ln w="12700">
            <a:miter lim="400000"/>
          </a:ln>
        </p:spPr>
        <p:txBody>
          <a:bodyPr wrap="none" lIns="45719" rIns="45719" anchor="ctr">
            <a:spAutoFit/>
          </a:bodyPr>
          <a:lstStyle>
            <a:lvl1pPr algn="r">
              <a:defRPr sz="10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l" defTabSz="771570" rtl="0" latinLnBrk="0">
        <a:lnSpc>
          <a:spcPct val="90000"/>
        </a:lnSpc>
        <a:spcBef>
          <a:spcPts val="0"/>
        </a:spcBef>
        <a:spcAft>
          <a:spcPts val="0"/>
        </a:spcAft>
        <a:buClrTx/>
        <a:buSzTx/>
        <a:buFontTx/>
        <a:buNone/>
        <a:tabLst/>
        <a:defRPr sz="3700" b="0" i="0" u="none" strike="noStrike" cap="none" spc="0" baseline="0">
          <a:solidFill>
            <a:srgbClr val="FFFFFF"/>
          </a:solidFill>
          <a:uFillTx/>
          <a:latin typeface="Calibri Light"/>
          <a:ea typeface="Calibri Light"/>
          <a:cs typeface="Calibri Light"/>
          <a:sym typeface="Calibri Light"/>
        </a:defRPr>
      </a:lvl1pPr>
      <a:lvl2pPr marL="0" marR="0" indent="0" algn="l" defTabSz="771570" rtl="0" latinLnBrk="0">
        <a:lnSpc>
          <a:spcPct val="90000"/>
        </a:lnSpc>
        <a:spcBef>
          <a:spcPts val="0"/>
        </a:spcBef>
        <a:spcAft>
          <a:spcPts val="0"/>
        </a:spcAft>
        <a:buClrTx/>
        <a:buSzTx/>
        <a:buFontTx/>
        <a:buNone/>
        <a:tabLst/>
        <a:defRPr sz="3700" b="0" i="0" u="none" strike="noStrike" cap="none" spc="0" baseline="0">
          <a:solidFill>
            <a:srgbClr val="FFFFFF"/>
          </a:solidFill>
          <a:uFillTx/>
          <a:latin typeface="Calibri Light"/>
          <a:ea typeface="Calibri Light"/>
          <a:cs typeface="Calibri Light"/>
          <a:sym typeface="Calibri Light"/>
        </a:defRPr>
      </a:lvl2pPr>
      <a:lvl3pPr marL="0" marR="0" indent="0" algn="l" defTabSz="771570" rtl="0" latinLnBrk="0">
        <a:lnSpc>
          <a:spcPct val="90000"/>
        </a:lnSpc>
        <a:spcBef>
          <a:spcPts val="0"/>
        </a:spcBef>
        <a:spcAft>
          <a:spcPts val="0"/>
        </a:spcAft>
        <a:buClrTx/>
        <a:buSzTx/>
        <a:buFontTx/>
        <a:buNone/>
        <a:tabLst/>
        <a:defRPr sz="3700" b="0" i="0" u="none" strike="noStrike" cap="none" spc="0" baseline="0">
          <a:solidFill>
            <a:srgbClr val="FFFFFF"/>
          </a:solidFill>
          <a:uFillTx/>
          <a:latin typeface="Calibri Light"/>
          <a:ea typeface="Calibri Light"/>
          <a:cs typeface="Calibri Light"/>
          <a:sym typeface="Calibri Light"/>
        </a:defRPr>
      </a:lvl3pPr>
      <a:lvl4pPr marL="0" marR="0" indent="0" algn="l" defTabSz="771570" rtl="0" latinLnBrk="0">
        <a:lnSpc>
          <a:spcPct val="90000"/>
        </a:lnSpc>
        <a:spcBef>
          <a:spcPts val="0"/>
        </a:spcBef>
        <a:spcAft>
          <a:spcPts val="0"/>
        </a:spcAft>
        <a:buClrTx/>
        <a:buSzTx/>
        <a:buFontTx/>
        <a:buNone/>
        <a:tabLst/>
        <a:defRPr sz="3700" b="0" i="0" u="none" strike="noStrike" cap="none" spc="0" baseline="0">
          <a:solidFill>
            <a:srgbClr val="FFFFFF"/>
          </a:solidFill>
          <a:uFillTx/>
          <a:latin typeface="Calibri Light"/>
          <a:ea typeface="Calibri Light"/>
          <a:cs typeface="Calibri Light"/>
          <a:sym typeface="Calibri Light"/>
        </a:defRPr>
      </a:lvl4pPr>
      <a:lvl5pPr marL="0" marR="0" indent="0" algn="l" defTabSz="771570" rtl="0" latinLnBrk="0">
        <a:lnSpc>
          <a:spcPct val="90000"/>
        </a:lnSpc>
        <a:spcBef>
          <a:spcPts val="0"/>
        </a:spcBef>
        <a:spcAft>
          <a:spcPts val="0"/>
        </a:spcAft>
        <a:buClrTx/>
        <a:buSzTx/>
        <a:buFontTx/>
        <a:buNone/>
        <a:tabLst/>
        <a:defRPr sz="3700" b="0" i="0" u="none" strike="noStrike" cap="none" spc="0" baseline="0">
          <a:solidFill>
            <a:srgbClr val="FFFFFF"/>
          </a:solidFill>
          <a:uFillTx/>
          <a:latin typeface="Calibri Light"/>
          <a:ea typeface="Calibri Light"/>
          <a:cs typeface="Calibri Light"/>
          <a:sym typeface="Calibri Light"/>
        </a:defRPr>
      </a:lvl5pPr>
      <a:lvl6pPr marL="0" marR="0" indent="0" algn="l" defTabSz="771570" rtl="0" latinLnBrk="0">
        <a:lnSpc>
          <a:spcPct val="90000"/>
        </a:lnSpc>
        <a:spcBef>
          <a:spcPts val="0"/>
        </a:spcBef>
        <a:spcAft>
          <a:spcPts val="0"/>
        </a:spcAft>
        <a:buClrTx/>
        <a:buSzTx/>
        <a:buFontTx/>
        <a:buNone/>
        <a:tabLst/>
        <a:defRPr sz="3700" b="0" i="0" u="none" strike="noStrike" cap="none" spc="0" baseline="0">
          <a:solidFill>
            <a:srgbClr val="FFFFFF"/>
          </a:solidFill>
          <a:uFillTx/>
          <a:latin typeface="Calibri Light"/>
          <a:ea typeface="Calibri Light"/>
          <a:cs typeface="Calibri Light"/>
          <a:sym typeface="Calibri Light"/>
        </a:defRPr>
      </a:lvl6pPr>
      <a:lvl7pPr marL="0" marR="0" indent="0" algn="l" defTabSz="771570" rtl="0" latinLnBrk="0">
        <a:lnSpc>
          <a:spcPct val="90000"/>
        </a:lnSpc>
        <a:spcBef>
          <a:spcPts val="0"/>
        </a:spcBef>
        <a:spcAft>
          <a:spcPts val="0"/>
        </a:spcAft>
        <a:buClrTx/>
        <a:buSzTx/>
        <a:buFontTx/>
        <a:buNone/>
        <a:tabLst/>
        <a:defRPr sz="3700" b="0" i="0" u="none" strike="noStrike" cap="none" spc="0" baseline="0">
          <a:solidFill>
            <a:srgbClr val="FFFFFF"/>
          </a:solidFill>
          <a:uFillTx/>
          <a:latin typeface="Calibri Light"/>
          <a:ea typeface="Calibri Light"/>
          <a:cs typeface="Calibri Light"/>
          <a:sym typeface="Calibri Light"/>
        </a:defRPr>
      </a:lvl7pPr>
      <a:lvl8pPr marL="0" marR="0" indent="0" algn="l" defTabSz="771570" rtl="0" latinLnBrk="0">
        <a:lnSpc>
          <a:spcPct val="90000"/>
        </a:lnSpc>
        <a:spcBef>
          <a:spcPts val="0"/>
        </a:spcBef>
        <a:spcAft>
          <a:spcPts val="0"/>
        </a:spcAft>
        <a:buClrTx/>
        <a:buSzTx/>
        <a:buFontTx/>
        <a:buNone/>
        <a:tabLst/>
        <a:defRPr sz="3700" b="0" i="0" u="none" strike="noStrike" cap="none" spc="0" baseline="0">
          <a:solidFill>
            <a:srgbClr val="FFFFFF"/>
          </a:solidFill>
          <a:uFillTx/>
          <a:latin typeface="Calibri Light"/>
          <a:ea typeface="Calibri Light"/>
          <a:cs typeface="Calibri Light"/>
          <a:sym typeface="Calibri Light"/>
        </a:defRPr>
      </a:lvl8pPr>
      <a:lvl9pPr marL="0" marR="0" indent="0" algn="l" defTabSz="771570" rtl="0" latinLnBrk="0">
        <a:lnSpc>
          <a:spcPct val="90000"/>
        </a:lnSpc>
        <a:spcBef>
          <a:spcPts val="0"/>
        </a:spcBef>
        <a:spcAft>
          <a:spcPts val="0"/>
        </a:spcAft>
        <a:buClrTx/>
        <a:buSzTx/>
        <a:buFontTx/>
        <a:buNone/>
        <a:tabLst/>
        <a:defRPr sz="3700" b="0" i="0" u="none" strike="noStrike" cap="none" spc="0" baseline="0">
          <a:solidFill>
            <a:srgbClr val="FFFFFF"/>
          </a:solidFill>
          <a:uFillTx/>
          <a:latin typeface="Calibri Light"/>
          <a:ea typeface="Calibri Light"/>
          <a:cs typeface="Calibri Light"/>
          <a:sym typeface="Calibri Light"/>
        </a:defRPr>
      </a:lvl9pPr>
    </p:titleStyle>
    <p:bodyStyle>
      <a:lvl1pPr marL="192892" marR="0" indent="-192892" algn="l" defTabSz="771570" rtl="0" latinLnBrk="0">
        <a:lnSpc>
          <a:spcPct val="90000"/>
        </a:lnSpc>
        <a:spcBef>
          <a:spcPts val="800"/>
        </a:spcBef>
        <a:spcAft>
          <a:spcPts val="0"/>
        </a:spcAft>
        <a:buClrTx/>
        <a:buSzPct val="100000"/>
        <a:buFont typeface="Arial"/>
        <a:buChar char="•"/>
        <a:tabLst/>
        <a:defRPr sz="2300" b="0" i="0" u="none" strike="noStrike" cap="none" spc="0" baseline="0">
          <a:solidFill>
            <a:srgbClr val="FFFFFF"/>
          </a:solidFill>
          <a:uFillTx/>
          <a:latin typeface="Calibri"/>
          <a:ea typeface="Calibri"/>
          <a:cs typeface="Calibri"/>
          <a:sym typeface="Calibri"/>
        </a:defRPr>
      </a:lvl1pPr>
      <a:lvl2pPr marL="607611" marR="0" indent="-221826" algn="l" defTabSz="771570" rtl="0" latinLnBrk="0">
        <a:lnSpc>
          <a:spcPct val="90000"/>
        </a:lnSpc>
        <a:spcBef>
          <a:spcPts val="800"/>
        </a:spcBef>
        <a:spcAft>
          <a:spcPts val="0"/>
        </a:spcAft>
        <a:buClrTx/>
        <a:buSzPct val="100000"/>
        <a:buFont typeface="Arial"/>
        <a:buChar char="•"/>
        <a:tabLst/>
        <a:defRPr sz="2300" b="0" i="0" u="none" strike="noStrike" cap="none" spc="0" baseline="0">
          <a:solidFill>
            <a:srgbClr val="FFFFFF"/>
          </a:solidFill>
          <a:uFillTx/>
          <a:latin typeface="Calibri"/>
          <a:ea typeface="Calibri"/>
          <a:cs typeface="Calibri"/>
          <a:sym typeface="Calibri"/>
        </a:defRPr>
      </a:lvl2pPr>
      <a:lvl3pPr marL="1048853" marR="0" indent="-277283" algn="l" defTabSz="771570" rtl="0" latinLnBrk="0">
        <a:lnSpc>
          <a:spcPct val="90000"/>
        </a:lnSpc>
        <a:spcBef>
          <a:spcPts val="800"/>
        </a:spcBef>
        <a:spcAft>
          <a:spcPts val="0"/>
        </a:spcAft>
        <a:buClrTx/>
        <a:buSzPct val="100000"/>
        <a:buFont typeface="Arial"/>
        <a:buChar char="•"/>
        <a:tabLst/>
        <a:defRPr sz="2300" b="0" i="0" u="none" strike="noStrike" cap="none" spc="0" baseline="0">
          <a:solidFill>
            <a:srgbClr val="FFFFFF"/>
          </a:solidFill>
          <a:uFillTx/>
          <a:latin typeface="Calibri"/>
          <a:ea typeface="Calibri"/>
          <a:cs typeface="Calibri"/>
          <a:sym typeface="Calibri"/>
        </a:defRPr>
      </a:lvl3pPr>
      <a:lvl4pPr marL="1453125" marR="0" indent="-295769" algn="l" defTabSz="771570" rtl="0" latinLnBrk="0">
        <a:lnSpc>
          <a:spcPct val="90000"/>
        </a:lnSpc>
        <a:spcBef>
          <a:spcPts val="800"/>
        </a:spcBef>
        <a:spcAft>
          <a:spcPts val="0"/>
        </a:spcAft>
        <a:buClrTx/>
        <a:buSzPct val="100000"/>
        <a:buFont typeface="Arial"/>
        <a:buChar char="•"/>
        <a:tabLst/>
        <a:defRPr sz="2300" b="0" i="0" u="none" strike="noStrike" cap="none" spc="0" baseline="0">
          <a:solidFill>
            <a:srgbClr val="FFFFFF"/>
          </a:solidFill>
          <a:uFillTx/>
          <a:latin typeface="Calibri"/>
          <a:ea typeface="Calibri"/>
          <a:cs typeface="Calibri"/>
          <a:sym typeface="Calibri"/>
        </a:defRPr>
      </a:lvl4pPr>
      <a:lvl5pPr marL="1838910" marR="0" indent="-295769" algn="l" defTabSz="771570" rtl="0" latinLnBrk="0">
        <a:lnSpc>
          <a:spcPct val="90000"/>
        </a:lnSpc>
        <a:spcBef>
          <a:spcPts val="800"/>
        </a:spcBef>
        <a:spcAft>
          <a:spcPts val="0"/>
        </a:spcAft>
        <a:buClrTx/>
        <a:buSzPct val="100000"/>
        <a:buFont typeface="Arial"/>
        <a:buChar char="•"/>
        <a:tabLst/>
        <a:defRPr sz="2300" b="0" i="0" u="none" strike="noStrike" cap="none" spc="0" baseline="0">
          <a:solidFill>
            <a:srgbClr val="FFFFFF"/>
          </a:solidFill>
          <a:uFillTx/>
          <a:latin typeface="Calibri"/>
          <a:ea typeface="Calibri"/>
          <a:cs typeface="Calibri"/>
          <a:sym typeface="Calibri"/>
        </a:defRPr>
      </a:lvl5pPr>
      <a:lvl6pPr marL="2224695" marR="0" indent="-295769" algn="l" defTabSz="771570" rtl="0" latinLnBrk="0">
        <a:lnSpc>
          <a:spcPct val="90000"/>
        </a:lnSpc>
        <a:spcBef>
          <a:spcPts val="800"/>
        </a:spcBef>
        <a:spcAft>
          <a:spcPts val="0"/>
        </a:spcAft>
        <a:buClrTx/>
        <a:buSzPct val="100000"/>
        <a:buFont typeface="Arial"/>
        <a:buChar char="•"/>
        <a:tabLst/>
        <a:defRPr sz="2300" b="0" i="0" u="none" strike="noStrike" cap="none" spc="0" baseline="0">
          <a:solidFill>
            <a:srgbClr val="FFFFFF"/>
          </a:solidFill>
          <a:uFillTx/>
          <a:latin typeface="Calibri"/>
          <a:ea typeface="Calibri"/>
          <a:cs typeface="Calibri"/>
          <a:sym typeface="Calibri"/>
        </a:defRPr>
      </a:lvl6pPr>
      <a:lvl7pPr marL="2610481" marR="0" indent="-295769" algn="l" defTabSz="771570" rtl="0" latinLnBrk="0">
        <a:lnSpc>
          <a:spcPct val="90000"/>
        </a:lnSpc>
        <a:spcBef>
          <a:spcPts val="800"/>
        </a:spcBef>
        <a:spcAft>
          <a:spcPts val="0"/>
        </a:spcAft>
        <a:buClrTx/>
        <a:buSzPct val="100000"/>
        <a:buFont typeface="Arial"/>
        <a:buChar char="•"/>
        <a:tabLst/>
        <a:defRPr sz="2300" b="0" i="0" u="none" strike="noStrike" cap="none" spc="0" baseline="0">
          <a:solidFill>
            <a:srgbClr val="FFFFFF"/>
          </a:solidFill>
          <a:uFillTx/>
          <a:latin typeface="Calibri"/>
          <a:ea typeface="Calibri"/>
          <a:cs typeface="Calibri"/>
          <a:sym typeface="Calibri"/>
        </a:defRPr>
      </a:lvl7pPr>
      <a:lvl8pPr marL="2996266" marR="0" indent="-295769" algn="l" defTabSz="771570" rtl="0" latinLnBrk="0">
        <a:lnSpc>
          <a:spcPct val="90000"/>
        </a:lnSpc>
        <a:spcBef>
          <a:spcPts val="800"/>
        </a:spcBef>
        <a:spcAft>
          <a:spcPts val="0"/>
        </a:spcAft>
        <a:buClrTx/>
        <a:buSzPct val="100000"/>
        <a:buFont typeface="Arial"/>
        <a:buChar char="•"/>
        <a:tabLst/>
        <a:defRPr sz="2300" b="0" i="0" u="none" strike="noStrike" cap="none" spc="0" baseline="0">
          <a:solidFill>
            <a:srgbClr val="FFFFFF"/>
          </a:solidFill>
          <a:uFillTx/>
          <a:latin typeface="Calibri"/>
          <a:ea typeface="Calibri"/>
          <a:cs typeface="Calibri"/>
          <a:sym typeface="Calibri"/>
        </a:defRPr>
      </a:lvl8pPr>
      <a:lvl9pPr marL="3382052" marR="0" indent="-295769" algn="l" defTabSz="771570" rtl="0" latinLnBrk="0">
        <a:lnSpc>
          <a:spcPct val="90000"/>
        </a:lnSpc>
        <a:spcBef>
          <a:spcPts val="800"/>
        </a:spcBef>
        <a:spcAft>
          <a:spcPts val="0"/>
        </a:spcAft>
        <a:buClrTx/>
        <a:buSzPct val="100000"/>
        <a:buFont typeface="Arial"/>
        <a:buChar char="•"/>
        <a:tabLst/>
        <a:defRPr sz="2300" b="0" i="0" u="none" strike="noStrike" cap="none" spc="0" baseline="0">
          <a:solidFill>
            <a:srgbClr val="FFFFFF"/>
          </a:solidFill>
          <a:uFillTx/>
          <a:latin typeface="Calibri"/>
          <a:ea typeface="Calibri"/>
          <a:cs typeface="Calibri"/>
          <a:sym typeface="Calibri"/>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openxmlformats.org/officeDocument/2006/relationships/image" Target="../media/image9.jpe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2.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jpeg"/><Relationship Id="rId5" Type="http://schemas.openxmlformats.org/officeDocument/2006/relationships/image" Target="../media/image32.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7.png"/><Relationship Id="rId3" Type="http://schemas.microsoft.com/office/2007/relationships/media" Target="../media/media16.m4a"/><Relationship Id="rId7" Type="http://schemas.openxmlformats.org/officeDocument/2006/relationships/image" Target="../media/image9.jpeg"/><Relationship Id="rId12" Type="http://schemas.openxmlformats.org/officeDocument/2006/relationships/image" Target="../media/image38.png"/><Relationship Id="rId17" Type="http://schemas.openxmlformats.org/officeDocument/2006/relationships/image" Target="../media/image31.png"/><Relationship Id="rId2" Type="http://schemas.openxmlformats.org/officeDocument/2006/relationships/audio" Target="../media/media15.m4a"/><Relationship Id="rId16" Type="http://schemas.openxmlformats.org/officeDocument/2006/relationships/image" Target="../media/image42.png"/><Relationship Id="rId1" Type="http://schemas.microsoft.com/office/2007/relationships/media" Target="../media/media15.m4a"/><Relationship Id="rId6" Type="http://schemas.openxmlformats.org/officeDocument/2006/relationships/notesSlide" Target="../notesSlides/notesSlide14.xml"/><Relationship Id="rId11" Type="http://schemas.openxmlformats.org/officeDocument/2006/relationships/image" Target="../media/image37.png"/><Relationship Id="rId5" Type="http://schemas.openxmlformats.org/officeDocument/2006/relationships/slideLayout" Target="../slideLayouts/slideLayout2.xml"/><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audio" Target="../media/media16.m4a"/><Relationship Id="rId9" Type="http://schemas.openxmlformats.org/officeDocument/2006/relationships/image" Target="../media/image35.pn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7.m4a"/><Relationship Id="rId7" Type="http://schemas.openxmlformats.org/officeDocument/2006/relationships/image" Target="../media/image9.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5.xml"/><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17.m4a"/><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9.m4a"/><Relationship Id="rId7" Type="http://schemas.openxmlformats.org/officeDocument/2006/relationships/image" Target="../media/image9.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7.xml"/><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19.m4a"/><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31.png"/><Relationship Id="rId3" Type="http://schemas.openxmlformats.org/officeDocument/2006/relationships/slideLayout" Target="../slideLayouts/slideLayout6.xml"/><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e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18.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 Placeholder 6"/>
          <p:cNvSpPr txBox="1">
            <a:spLocks noGrp="1"/>
          </p:cNvSpPr>
          <p:nvPr>
            <p:ph type="body" sz="quarter" idx="1"/>
          </p:nvPr>
        </p:nvSpPr>
        <p:spPr>
          <a:xfrm>
            <a:off x="1412747" y="381000"/>
            <a:ext cx="7696201" cy="1447800"/>
          </a:xfrm>
          <a:prstGeom prst="rect">
            <a:avLst/>
          </a:prstGeom>
        </p:spPr>
        <p:txBody>
          <a:bodyPr/>
          <a:lstStyle>
            <a:lvl1pPr>
              <a:spcBef>
                <a:spcPts val="900"/>
              </a:spcBef>
              <a:defRPr sz="4000" b="1"/>
            </a:lvl1pPr>
          </a:lstStyle>
          <a:p>
            <a:r>
              <a:rPr dirty="0"/>
              <a:t>Education and Training in Ambulatory Internal Medicine</a:t>
            </a:r>
          </a:p>
        </p:txBody>
      </p:sp>
      <p:pic>
        <p:nvPicPr>
          <p:cNvPr id="128" name="Picture 4" descr="Picture 4"/>
          <p:cNvPicPr>
            <a:picLocks noChangeAspect="1"/>
          </p:cNvPicPr>
          <p:nvPr/>
        </p:nvPicPr>
        <p:blipFill>
          <a:blip r:embed="rId5"/>
          <a:srcRect t="4399" r="618" b="16376"/>
          <a:stretch>
            <a:fillRect/>
          </a:stretch>
        </p:blipFill>
        <p:spPr>
          <a:xfrm>
            <a:off x="7331619" y="3429000"/>
            <a:ext cx="2290573" cy="2743200"/>
          </a:xfrm>
          <a:prstGeom prst="rect">
            <a:avLst/>
          </a:prstGeom>
          <a:ln w="12700">
            <a:miter lim="400000"/>
          </a:ln>
        </p:spPr>
      </p:pic>
      <p:sp>
        <p:nvSpPr>
          <p:cNvPr id="129" name="TextBox 5"/>
          <p:cNvSpPr txBox="1"/>
          <p:nvPr/>
        </p:nvSpPr>
        <p:spPr>
          <a:xfrm>
            <a:off x="268390" y="6284345"/>
            <a:ext cx="3229276"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solidFill>
                  <a:srgbClr val="FFFFFF"/>
                </a:solidFill>
              </a:defRPr>
            </a:lvl1pPr>
          </a:lstStyle>
          <a:p>
            <a:r>
              <a:rPr lang="en-US" dirty="0"/>
              <a:t>Sarah Yentz</a:t>
            </a:r>
            <a:r>
              <a:rPr dirty="0"/>
              <a:t>, MD</a:t>
            </a:r>
          </a:p>
        </p:txBody>
      </p:sp>
      <p:sp>
        <p:nvSpPr>
          <p:cNvPr id="130" name="TextBox 7"/>
          <p:cNvSpPr txBox="1"/>
          <p:nvPr/>
        </p:nvSpPr>
        <p:spPr>
          <a:xfrm>
            <a:off x="7102900" y="6284345"/>
            <a:ext cx="2748013" cy="675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solidFill>
                  <a:srgbClr val="FFFFFF"/>
                </a:solidFill>
              </a:defRPr>
            </a:lvl1pPr>
          </a:lstStyle>
          <a:p>
            <a:r>
              <a:t>Kristin Collier, MD, FACP</a:t>
            </a:r>
          </a:p>
        </p:txBody>
      </p:sp>
      <p:pic>
        <p:nvPicPr>
          <p:cNvPr id="131" name="Picture 8" descr="Picture 8"/>
          <p:cNvPicPr>
            <a:picLocks noChangeAspect="1"/>
          </p:cNvPicPr>
          <p:nvPr/>
        </p:nvPicPr>
        <p:blipFill>
          <a:blip r:embed="rId6"/>
          <a:stretch>
            <a:fillRect/>
          </a:stretch>
        </p:blipFill>
        <p:spPr>
          <a:xfrm>
            <a:off x="3956713" y="3901290"/>
            <a:ext cx="2583110" cy="2583110"/>
          </a:xfrm>
          <a:prstGeom prst="rect">
            <a:avLst/>
          </a:prstGeom>
          <a:ln w="12700">
            <a:miter lim="400000"/>
          </a:ln>
        </p:spPr>
      </p:pic>
      <p:pic>
        <p:nvPicPr>
          <p:cNvPr id="5" name="Picture 4" descr="A picture containing person, smiling&#10;&#10;Description automatically generated">
            <a:extLst>
              <a:ext uri="{FF2B5EF4-FFF2-40B4-BE49-F238E27FC236}">
                <a16:creationId xmlns:a16="http://schemas.microsoft.com/office/drawing/2014/main" id="{40A36740-2A45-D048-379F-6AD04592A3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970"/>
          <a:stretch/>
        </p:blipFill>
        <p:spPr>
          <a:xfrm>
            <a:off x="664808" y="3429000"/>
            <a:ext cx="2202569" cy="2743200"/>
          </a:xfrm>
          <a:prstGeom prst="rect">
            <a:avLst/>
          </a:prstGeom>
        </p:spPr>
      </p:pic>
      <p:pic>
        <p:nvPicPr>
          <p:cNvPr id="7" name="Slide 1">
            <a:hlinkClick r:id="" action="ppaction://media"/>
            <a:extLst>
              <a:ext uri="{FF2B5EF4-FFF2-40B4-BE49-F238E27FC236}">
                <a16:creationId xmlns:a16="http://schemas.microsoft.com/office/drawing/2014/main" id="{79EDD253-792A-FD74-D445-DF6BD5DB74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38657" y="6305127"/>
            <a:ext cx="406400" cy="406400"/>
          </a:xfrm>
          <a:prstGeom prst="rect">
            <a:avLst/>
          </a:prstGeom>
        </p:spPr>
      </p:pic>
    </p:spTree>
  </p:cSld>
  <p:clrMapOvr>
    <a:masterClrMapping/>
  </p:clrMapOvr>
  <p:transition spd="med" advTm="3947"/>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a:spLocks noGrp="1"/>
          </p:cNvSpPr>
          <p:nvPr>
            <p:ph type="title"/>
          </p:nvPr>
        </p:nvSpPr>
        <p:spPr>
          <a:xfrm>
            <a:off x="707922" y="228600"/>
            <a:ext cx="6775189" cy="1752600"/>
          </a:xfrm>
          <a:prstGeom prst="rect">
            <a:avLst/>
          </a:prstGeom>
        </p:spPr>
        <p:txBody>
          <a:bodyPr/>
          <a:lstStyle>
            <a:lvl1pPr>
              <a:defRPr b="1"/>
            </a:lvl1pPr>
          </a:lstStyle>
          <a:p>
            <a:r>
              <a:t>What types of patients will I see in clinic?</a:t>
            </a:r>
          </a:p>
        </p:txBody>
      </p:sp>
      <p:sp>
        <p:nvSpPr>
          <p:cNvPr id="252" name="Content Placeholder 2"/>
          <p:cNvSpPr txBox="1">
            <a:spLocks noGrp="1"/>
          </p:cNvSpPr>
          <p:nvPr>
            <p:ph type="body" sz="half" idx="1"/>
          </p:nvPr>
        </p:nvSpPr>
        <p:spPr>
          <a:xfrm>
            <a:off x="536138" y="1903045"/>
            <a:ext cx="5867401" cy="4396156"/>
          </a:xfrm>
          <a:prstGeom prst="rect">
            <a:avLst/>
          </a:prstGeom>
        </p:spPr>
        <p:txBody>
          <a:bodyPr/>
          <a:lstStyle/>
          <a:p>
            <a:pPr>
              <a:defRPr b="1">
                <a:solidFill>
                  <a:srgbClr val="FFCC03"/>
                </a:solidFill>
              </a:defRPr>
            </a:pPr>
            <a:r>
              <a:t>Variety in a ½ day: </a:t>
            </a:r>
            <a:r>
              <a:rPr b="0">
                <a:solidFill>
                  <a:srgbClr val="FFFFFF"/>
                </a:solidFill>
              </a:rPr>
              <a:t>preventive care, acute care, chronic disease management</a:t>
            </a:r>
          </a:p>
          <a:p>
            <a:pPr>
              <a:defRPr b="1">
                <a:solidFill>
                  <a:srgbClr val="FFCC03"/>
                </a:solidFill>
              </a:defRPr>
            </a:pPr>
            <a:r>
              <a:t>Age range:</a:t>
            </a:r>
            <a:r>
              <a:rPr b="0">
                <a:solidFill>
                  <a:srgbClr val="FFFFFF"/>
                </a:solidFill>
              </a:rPr>
              <a:t> 16 to 95+</a:t>
            </a:r>
          </a:p>
          <a:p>
            <a:pPr>
              <a:defRPr b="1">
                <a:solidFill>
                  <a:srgbClr val="FFCC03"/>
                </a:solidFill>
              </a:defRPr>
            </a:pPr>
            <a:r>
              <a:t>Patient panel:</a:t>
            </a:r>
            <a:r>
              <a:rPr b="0">
                <a:solidFill>
                  <a:srgbClr val="FFFFFF"/>
                </a:solidFill>
              </a:rPr>
              <a:t> “inherited” patients and “new recruits” from your inpatient rotations</a:t>
            </a:r>
          </a:p>
          <a:p>
            <a:r>
              <a:t>Many patients have several </a:t>
            </a:r>
            <a:r>
              <a:rPr b="1">
                <a:solidFill>
                  <a:srgbClr val="FFCC03"/>
                </a:solidFill>
              </a:rPr>
              <a:t>chronic medical illnesses</a:t>
            </a:r>
          </a:p>
          <a:p>
            <a:r>
              <a:t>To start, most intern visits will be </a:t>
            </a:r>
            <a:r>
              <a:rPr b="1">
                <a:solidFill>
                  <a:srgbClr val="FFCC03"/>
                </a:solidFill>
              </a:rPr>
              <a:t>face to face</a:t>
            </a:r>
          </a:p>
          <a:p>
            <a:r>
              <a:t>As you progress in your training, expand to training in </a:t>
            </a:r>
            <a:r>
              <a:rPr b="1">
                <a:solidFill>
                  <a:srgbClr val="FFCC03"/>
                </a:solidFill>
              </a:rPr>
              <a:t>telehealth</a:t>
            </a:r>
            <a:r>
              <a:t> and </a:t>
            </a:r>
            <a:r>
              <a:rPr b="1">
                <a:solidFill>
                  <a:srgbClr val="FFCC03"/>
                </a:solidFill>
              </a:rPr>
              <a:t>virtual visits</a:t>
            </a:r>
          </a:p>
        </p:txBody>
      </p:sp>
      <p:pic>
        <p:nvPicPr>
          <p:cNvPr id="254" name="Picture 1" descr="Picture 1"/>
          <p:cNvPicPr>
            <a:picLocks noChangeAspect="1"/>
          </p:cNvPicPr>
          <p:nvPr/>
        </p:nvPicPr>
        <p:blipFill>
          <a:blip r:embed="rId5"/>
          <a:srcRect l="6349" r="15030"/>
          <a:stretch>
            <a:fillRect/>
          </a:stretch>
        </p:blipFill>
        <p:spPr>
          <a:xfrm>
            <a:off x="6667499" y="2540000"/>
            <a:ext cx="3354903" cy="3200400"/>
          </a:xfrm>
          <a:prstGeom prst="rect">
            <a:avLst/>
          </a:prstGeom>
          <a:ln w="12700">
            <a:miter lim="400000"/>
          </a:ln>
        </p:spPr>
      </p:pic>
      <p:pic>
        <p:nvPicPr>
          <p:cNvPr id="255" name="Picture 6" descr="Picture 6"/>
          <p:cNvPicPr>
            <a:picLocks noChangeAspect="1"/>
          </p:cNvPicPr>
          <p:nvPr/>
        </p:nvPicPr>
        <p:blipFill>
          <a:blip r:embed="rId6"/>
          <a:srcRect l="17391" t="26087" r="18841" b="25362"/>
          <a:stretch>
            <a:fillRect/>
          </a:stretch>
        </p:blipFill>
        <p:spPr>
          <a:xfrm>
            <a:off x="7732747" y="261864"/>
            <a:ext cx="1801505" cy="1371601"/>
          </a:xfrm>
          <a:prstGeom prst="rect">
            <a:avLst/>
          </a:prstGeom>
          <a:ln w="12700">
            <a:miter lim="400000"/>
          </a:ln>
        </p:spPr>
      </p:pic>
      <p:pic>
        <p:nvPicPr>
          <p:cNvPr id="256" name="Picture 2" descr="Picture 2"/>
          <p:cNvPicPr>
            <a:picLocks noChangeAspect="1"/>
          </p:cNvPicPr>
          <p:nvPr/>
        </p:nvPicPr>
        <p:blipFill>
          <a:blip r:embed="rId7"/>
          <a:srcRect l="16037" r="6250" b="46730"/>
          <a:stretch>
            <a:fillRect/>
          </a:stretch>
        </p:blipFill>
        <p:spPr>
          <a:xfrm>
            <a:off x="8812317" y="46014"/>
            <a:ext cx="629780" cy="431701"/>
          </a:xfrm>
          <a:prstGeom prst="rect">
            <a:avLst/>
          </a:prstGeom>
          <a:ln w="12700">
            <a:miter lim="400000"/>
          </a:ln>
        </p:spPr>
      </p:pic>
      <p:pic>
        <p:nvPicPr>
          <p:cNvPr id="2" name="Audio 1">
            <a:hlinkClick r:id="" action="ppaction://media"/>
            <a:extLst>
              <a:ext uri="{FF2B5EF4-FFF2-40B4-BE49-F238E27FC236}">
                <a16:creationId xmlns:a16="http://schemas.microsoft.com/office/drawing/2014/main" id="{0642DE09-FA1D-09E1-384F-076E2C22FB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28200" y="6299200"/>
            <a:ext cx="406400" cy="406400"/>
          </a:xfrm>
          <a:prstGeom prst="rect">
            <a:avLst/>
          </a:prstGeom>
        </p:spPr>
      </p:pic>
    </p:spTree>
  </p:cSld>
  <p:clrMapOvr>
    <a:masterClrMapping/>
  </p:clrMapOvr>
  <p:transition spd="med" advTm="19191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ectangle 2"/>
          <p:cNvSpPr txBox="1">
            <a:spLocks noGrp="1"/>
          </p:cNvSpPr>
          <p:nvPr>
            <p:ph type="title"/>
          </p:nvPr>
        </p:nvSpPr>
        <p:spPr>
          <a:xfrm>
            <a:off x="838200" y="179753"/>
            <a:ext cx="8610600" cy="990601"/>
          </a:xfrm>
          <a:prstGeom prst="rect">
            <a:avLst/>
          </a:prstGeom>
        </p:spPr>
        <p:txBody>
          <a:bodyPr/>
          <a:lstStyle>
            <a:lvl1pPr algn="ctr">
              <a:defRPr sz="4400" b="1"/>
            </a:lvl1pPr>
          </a:lstStyle>
          <a:p>
            <a:r>
              <a:t>Ambulatory Block Rotations</a:t>
            </a:r>
          </a:p>
        </p:txBody>
      </p:sp>
      <p:sp>
        <p:nvSpPr>
          <p:cNvPr id="273" name="Rectangle 3"/>
          <p:cNvSpPr txBox="1">
            <a:spLocks noGrp="1"/>
          </p:cNvSpPr>
          <p:nvPr>
            <p:ph type="body" idx="1"/>
          </p:nvPr>
        </p:nvSpPr>
        <p:spPr>
          <a:xfrm>
            <a:off x="419100" y="1270000"/>
            <a:ext cx="6324600" cy="5029200"/>
          </a:xfrm>
          <a:prstGeom prst="rect">
            <a:avLst/>
          </a:prstGeom>
        </p:spPr>
        <p:txBody>
          <a:bodyPr/>
          <a:lstStyle/>
          <a:p>
            <a:pPr marL="0" indent="0">
              <a:buSzTx/>
              <a:buNone/>
              <a:defRPr b="1">
                <a:solidFill>
                  <a:srgbClr val="FFCC03"/>
                </a:solidFill>
              </a:defRPr>
            </a:pPr>
            <a:r>
              <a:rPr dirty="0"/>
              <a:t>Month-long</a:t>
            </a:r>
            <a:r>
              <a:rPr b="0" dirty="0">
                <a:solidFill>
                  <a:srgbClr val="FFFFFF"/>
                </a:solidFill>
              </a:rPr>
              <a:t> dedicated outpatient rotations</a:t>
            </a:r>
          </a:p>
          <a:p>
            <a:pPr marL="578678" lvl="1" indent="-192892">
              <a:spcBef>
                <a:spcPts val="400"/>
              </a:spcBef>
              <a:defRPr sz="1800"/>
            </a:pPr>
            <a:r>
              <a:rPr dirty="0"/>
              <a:t>1-2 months per year</a:t>
            </a:r>
            <a:endParaRPr sz="2000" dirty="0"/>
          </a:p>
          <a:p>
            <a:pPr marL="0" lvl="1" indent="385785">
              <a:spcBef>
                <a:spcPts val="400"/>
              </a:spcBef>
              <a:buSzTx/>
              <a:buNone/>
              <a:defRPr sz="1800"/>
            </a:pPr>
            <a:endParaRPr sz="2000" dirty="0"/>
          </a:p>
          <a:p>
            <a:pPr marL="0" indent="0">
              <a:buSzTx/>
              <a:buNone/>
              <a:defRPr b="1">
                <a:solidFill>
                  <a:srgbClr val="FFCC03"/>
                </a:solidFill>
              </a:defRPr>
            </a:pPr>
            <a:r>
              <a:rPr dirty="0"/>
              <a:t>Clinical Opportunities</a:t>
            </a:r>
          </a:p>
          <a:p>
            <a:pPr marL="578678" lvl="1" indent="-192892">
              <a:spcBef>
                <a:spcPts val="400"/>
              </a:spcBef>
              <a:defRPr sz="1800"/>
            </a:pPr>
            <a:r>
              <a:rPr dirty="0"/>
              <a:t>General Medicine clinics</a:t>
            </a:r>
            <a:endParaRPr sz="2000" dirty="0"/>
          </a:p>
          <a:p>
            <a:pPr marL="578678" lvl="1" indent="-192892">
              <a:spcBef>
                <a:spcPts val="400"/>
              </a:spcBef>
              <a:defRPr sz="1800"/>
            </a:pPr>
            <a:r>
              <a:rPr dirty="0"/>
              <a:t>Subspecialty clinics</a:t>
            </a:r>
            <a:endParaRPr sz="2000" dirty="0"/>
          </a:p>
          <a:p>
            <a:pPr marL="0" lvl="1" indent="385785">
              <a:spcBef>
                <a:spcPts val="400"/>
              </a:spcBef>
              <a:buSzTx/>
              <a:buNone/>
              <a:defRPr sz="1800"/>
            </a:pPr>
            <a:endParaRPr sz="2000" dirty="0"/>
          </a:p>
          <a:p>
            <a:pPr marL="0" indent="0">
              <a:buSzTx/>
              <a:buNone/>
              <a:defRPr b="1">
                <a:solidFill>
                  <a:srgbClr val="FFCC03"/>
                </a:solidFill>
              </a:defRPr>
            </a:pPr>
            <a:r>
              <a:rPr dirty="0"/>
              <a:t>Dedicated Teaching </a:t>
            </a:r>
            <a:r>
              <a:rPr b="0" dirty="0">
                <a:solidFill>
                  <a:srgbClr val="FFFFFF"/>
                </a:solidFill>
              </a:rPr>
              <a:t>in Topics Relevant to Outpatient Medicine</a:t>
            </a:r>
          </a:p>
          <a:p>
            <a:pPr marL="578678" lvl="1" indent="-192892">
              <a:spcBef>
                <a:spcPts val="400"/>
              </a:spcBef>
              <a:defRPr sz="2000"/>
            </a:pPr>
            <a:r>
              <a:rPr dirty="0"/>
              <a:t>Daily Ambulatory Morning Report</a:t>
            </a:r>
          </a:p>
          <a:p>
            <a:pPr marL="964463" lvl="2" indent="-192892">
              <a:spcBef>
                <a:spcPts val="400"/>
              </a:spcBef>
              <a:defRPr sz="1600"/>
            </a:pPr>
            <a:r>
              <a:rPr lang="en-US" dirty="0"/>
              <a:t>C</a:t>
            </a:r>
            <a:r>
              <a:rPr dirty="0"/>
              <a:t>ommon presentations, diagnostic dilemmas, important </a:t>
            </a:r>
            <a:r>
              <a:rPr i="1" dirty="0"/>
              <a:t>outpatient</a:t>
            </a:r>
            <a:r>
              <a:rPr dirty="0"/>
              <a:t> conditions</a:t>
            </a:r>
          </a:p>
          <a:p>
            <a:pPr marL="964463" lvl="2" indent="-192892">
              <a:spcBef>
                <a:spcPts val="400"/>
              </a:spcBef>
              <a:defRPr sz="1600"/>
            </a:pPr>
            <a:r>
              <a:rPr dirty="0"/>
              <a:t>Review of evidence-based medicine and practice guidelines</a:t>
            </a:r>
          </a:p>
          <a:p>
            <a:pPr marL="578678" lvl="1" indent="-192892">
              <a:spcBef>
                <a:spcPts val="400"/>
              </a:spcBef>
              <a:defRPr sz="2000"/>
            </a:pPr>
            <a:r>
              <a:rPr dirty="0"/>
              <a:t>Weekly academic half days (“TLS”)</a:t>
            </a:r>
          </a:p>
        </p:txBody>
      </p:sp>
      <p:grpSp>
        <p:nvGrpSpPr>
          <p:cNvPr id="277" name="Group 4"/>
          <p:cNvGrpSpPr/>
          <p:nvPr/>
        </p:nvGrpSpPr>
        <p:grpSpPr>
          <a:xfrm>
            <a:off x="6477000" y="1600200"/>
            <a:ext cx="3657600" cy="3733800"/>
            <a:chOff x="0" y="0"/>
            <a:chExt cx="3657600" cy="3733800"/>
          </a:xfrm>
        </p:grpSpPr>
        <p:pic>
          <p:nvPicPr>
            <p:cNvPr id="275" name="Picture 2" descr="Picture 2"/>
            <p:cNvPicPr>
              <a:picLocks noChangeAspect="1"/>
            </p:cNvPicPr>
            <p:nvPr/>
          </p:nvPicPr>
          <p:blipFill>
            <a:blip r:embed="rId5"/>
            <a:srcRect l="17492" t="17124" r="16753" b="15752"/>
            <a:stretch>
              <a:fillRect/>
            </a:stretch>
          </p:blipFill>
          <p:spPr>
            <a:xfrm>
              <a:off x="-1" y="0"/>
              <a:ext cx="3657602" cy="3733800"/>
            </a:xfrm>
            <a:prstGeom prst="rect">
              <a:avLst/>
            </a:prstGeom>
            <a:ln w="12700" cap="flat">
              <a:noFill/>
              <a:miter lim="400000"/>
            </a:ln>
            <a:effectLst/>
          </p:spPr>
        </p:pic>
        <p:pic>
          <p:nvPicPr>
            <p:cNvPr id="276" name="Picture 2" descr="Picture 2"/>
            <p:cNvPicPr>
              <a:picLocks noChangeAspect="1"/>
            </p:cNvPicPr>
            <p:nvPr/>
          </p:nvPicPr>
          <p:blipFill>
            <a:blip r:embed="rId6"/>
            <a:srcRect r="84188"/>
            <a:stretch>
              <a:fillRect/>
            </a:stretch>
          </p:blipFill>
          <p:spPr>
            <a:xfrm>
              <a:off x="1479303" y="590820"/>
              <a:ext cx="787648" cy="520429"/>
            </a:xfrm>
            <a:prstGeom prst="rect">
              <a:avLst/>
            </a:prstGeom>
            <a:ln w="12700" cap="flat">
              <a:noFill/>
              <a:miter lim="400000"/>
            </a:ln>
            <a:effectLst/>
          </p:spPr>
        </p:pic>
      </p:grpSp>
      <p:pic>
        <p:nvPicPr>
          <p:cNvPr id="3" name="Audio 2">
            <a:hlinkClick r:id="" action="ppaction://media"/>
            <a:extLst>
              <a:ext uri="{FF2B5EF4-FFF2-40B4-BE49-F238E27FC236}">
                <a16:creationId xmlns:a16="http://schemas.microsoft.com/office/drawing/2014/main" id="{91DEF79A-8FB3-17E4-CB3A-C1037E2F10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28200" y="6299200"/>
            <a:ext cx="406400" cy="406400"/>
          </a:xfrm>
          <a:prstGeom prst="rect">
            <a:avLst/>
          </a:prstGeom>
        </p:spPr>
      </p:pic>
    </p:spTree>
    <p:extLst>
      <p:ext uri="{BB962C8B-B14F-4D97-AF65-F5344CB8AC3E}">
        <p14:creationId xmlns:p14="http://schemas.microsoft.com/office/powerpoint/2010/main" val="1289815130"/>
      </p:ext>
    </p:extLst>
  </p:cSld>
  <p:clrMapOvr>
    <a:masterClrMapping/>
  </p:clrMapOvr>
  <p:transition spd="med" advTm="116295"/>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itle 1"/>
          <p:cNvSpPr txBox="1">
            <a:spLocks noGrp="1"/>
          </p:cNvSpPr>
          <p:nvPr>
            <p:ph type="title"/>
          </p:nvPr>
        </p:nvSpPr>
        <p:spPr>
          <a:xfrm>
            <a:off x="707230" y="365127"/>
            <a:ext cx="8872540" cy="1077912"/>
          </a:xfrm>
          <a:prstGeom prst="rect">
            <a:avLst/>
          </a:prstGeom>
        </p:spPr>
        <p:txBody>
          <a:bodyPr>
            <a:normAutofit fontScale="90000"/>
          </a:bodyPr>
          <a:lstStyle/>
          <a:p>
            <a:pPr algn="ctr">
              <a:defRPr b="1"/>
            </a:pPr>
            <a:r>
              <a:rPr dirty="0"/>
              <a:t>Ambulatory Block Rotations:</a:t>
            </a:r>
            <a:br>
              <a:rPr dirty="0"/>
            </a:br>
            <a:endParaRPr b="0" dirty="0"/>
          </a:p>
        </p:txBody>
      </p:sp>
      <p:pic>
        <p:nvPicPr>
          <p:cNvPr id="283" name="Picture 2" descr="Picture 2"/>
          <p:cNvPicPr>
            <a:picLocks noChangeAspect="1"/>
          </p:cNvPicPr>
          <p:nvPr/>
        </p:nvPicPr>
        <p:blipFill>
          <a:blip r:embed="rId5"/>
          <a:stretch>
            <a:fillRect/>
          </a:stretch>
        </p:blipFill>
        <p:spPr>
          <a:xfrm>
            <a:off x="9333583" y="5905500"/>
            <a:ext cx="838201" cy="838200"/>
          </a:xfrm>
          <a:prstGeom prst="rect">
            <a:avLst/>
          </a:prstGeom>
          <a:ln w="12700">
            <a:miter lim="400000"/>
          </a:ln>
        </p:spPr>
      </p:pic>
      <p:grpSp>
        <p:nvGrpSpPr>
          <p:cNvPr id="287" name="Group 6"/>
          <p:cNvGrpSpPr/>
          <p:nvPr/>
        </p:nvGrpSpPr>
        <p:grpSpPr>
          <a:xfrm>
            <a:off x="8221784" y="152399"/>
            <a:ext cx="1709617" cy="1538291"/>
            <a:chOff x="0" y="0"/>
            <a:chExt cx="1709615" cy="1538289"/>
          </a:xfrm>
        </p:grpSpPr>
        <p:pic>
          <p:nvPicPr>
            <p:cNvPr id="285" name="Picture 7" descr="Picture 7"/>
            <p:cNvPicPr>
              <a:picLocks noChangeAspect="1"/>
            </p:cNvPicPr>
            <p:nvPr/>
          </p:nvPicPr>
          <p:blipFill>
            <a:blip r:embed="rId6"/>
            <a:srcRect l="17492" t="17124" r="16753" b="15752"/>
            <a:stretch>
              <a:fillRect/>
            </a:stretch>
          </p:blipFill>
          <p:spPr>
            <a:xfrm>
              <a:off x="-1" y="-1"/>
              <a:ext cx="1709618" cy="1538291"/>
            </a:xfrm>
            <a:prstGeom prst="rect">
              <a:avLst/>
            </a:prstGeom>
            <a:ln w="12700" cap="flat">
              <a:noFill/>
              <a:miter lim="400000"/>
            </a:ln>
            <a:effectLst/>
          </p:spPr>
        </p:pic>
        <p:pic>
          <p:nvPicPr>
            <p:cNvPr id="286" name="Picture 2" descr="Picture 2"/>
            <p:cNvPicPr>
              <a:picLocks noChangeAspect="1"/>
            </p:cNvPicPr>
            <p:nvPr/>
          </p:nvPicPr>
          <p:blipFill>
            <a:blip r:embed="rId7"/>
            <a:srcRect r="84188"/>
            <a:stretch>
              <a:fillRect/>
            </a:stretch>
          </p:blipFill>
          <p:spPr>
            <a:xfrm>
              <a:off x="691448" y="243412"/>
              <a:ext cx="368158" cy="214412"/>
            </a:xfrm>
            <a:prstGeom prst="rect">
              <a:avLst/>
            </a:prstGeom>
            <a:ln w="12700" cap="flat">
              <a:noFill/>
              <a:miter lim="400000"/>
            </a:ln>
            <a:effectLst/>
          </p:spPr>
        </p:pic>
      </p:grpSp>
      <p:pic>
        <p:nvPicPr>
          <p:cNvPr id="7" name="Picture 6">
            <a:extLst>
              <a:ext uri="{FF2B5EF4-FFF2-40B4-BE49-F238E27FC236}">
                <a16:creationId xmlns:a16="http://schemas.microsoft.com/office/drawing/2014/main" id="{3D177CA7-019A-B384-4C6D-2480CDA78B82}"/>
              </a:ext>
            </a:extLst>
          </p:cNvPr>
          <p:cNvPicPr>
            <a:picLocks noChangeAspect="1"/>
          </p:cNvPicPr>
          <p:nvPr/>
        </p:nvPicPr>
        <p:blipFill>
          <a:blip r:embed="rId8"/>
          <a:stretch>
            <a:fillRect/>
          </a:stretch>
        </p:blipFill>
        <p:spPr>
          <a:xfrm>
            <a:off x="914400" y="1903420"/>
            <a:ext cx="8458200" cy="3743325"/>
          </a:xfrm>
          <a:prstGeom prst="rect">
            <a:avLst/>
          </a:prstGeom>
        </p:spPr>
      </p:pic>
      <p:pic>
        <p:nvPicPr>
          <p:cNvPr id="11" name="ambulatory">
            <a:hlinkClick r:id="" action="ppaction://media"/>
            <a:extLst>
              <a:ext uri="{FF2B5EF4-FFF2-40B4-BE49-F238E27FC236}">
                <a16:creationId xmlns:a16="http://schemas.microsoft.com/office/drawing/2014/main" id="{E65AF507-EE3D-2FF8-65BD-8DE02B2438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8238" y="6055789"/>
            <a:ext cx="406400" cy="406400"/>
          </a:xfrm>
          <a:prstGeom prst="rect">
            <a:avLst/>
          </a:prstGeom>
        </p:spPr>
      </p:pic>
    </p:spTree>
    <p:extLst>
      <p:ext uri="{BB962C8B-B14F-4D97-AF65-F5344CB8AC3E}">
        <p14:creationId xmlns:p14="http://schemas.microsoft.com/office/powerpoint/2010/main" val="2922087653"/>
      </p:ext>
    </p:extLst>
  </p:cSld>
  <p:clrMapOvr>
    <a:masterClrMapping/>
  </p:clrMapOvr>
  <p:transition spd="med" advTm="34747"/>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Rectangle 3"/>
          <p:cNvSpPr txBox="1">
            <a:spLocks noGrp="1"/>
          </p:cNvSpPr>
          <p:nvPr>
            <p:ph type="body" sz="half" idx="1"/>
          </p:nvPr>
        </p:nvSpPr>
        <p:spPr>
          <a:xfrm>
            <a:off x="495300" y="1926837"/>
            <a:ext cx="6248400" cy="4414491"/>
          </a:xfrm>
          <a:prstGeom prst="rect">
            <a:avLst/>
          </a:prstGeom>
        </p:spPr>
        <p:txBody>
          <a:bodyPr/>
          <a:lstStyle/>
          <a:p>
            <a:pPr marL="0" indent="0">
              <a:buSzTx/>
              <a:buNone/>
              <a:defRPr sz="2400">
                <a:solidFill>
                  <a:srgbClr val="FFCC03"/>
                </a:solidFill>
              </a:defRPr>
            </a:pPr>
            <a:r>
              <a:t>Didactic</a:t>
            </a:r>
            <a:r>
              <a:rPr>
                <a:solidFill>
                  <a:srgbClr val="FFFFFF"/>
                </a:solidFill>
              </a:rPr>
              <a:t> curriculum introduced in HO1 TLS</a:t>
            </a:r>
          </a:p>
          <a:p>
            <a:pPr marL="0" indent="0">
              <a:buSzTx/>
              <a:buNone/>
              <a:defRPr sz="2000"/>
            </a:pPr>
            <a:endParaRPr>
              <a:solidFill>
                <a:srgbClr val="FFFFFF"/>
              </a:solidFill>
            </a:endParaRPr>
          </a:p>
          <a:p>
            <a:pPr marL="0" indent="0">
              <a:buSzTx/>
              <a:buNone/>
              <a:defRPr sz="2400">
                <a:solidFill>
                  <a:srgbClr val="FFCC03"/>
                </a:solidFill>
              </a:defRPr>
            </a:pPr>
            <a:r>
              <a:t>Longitudinal curriculum </a:t>
            </a:r>
            <a:r>
              <a:rPr>
                <a:solidFill>
                  <a:srgbClr val="FFFFFF"/>
                </a:solidFill>
              </a:rPr>
              <a:t>in noon conference throughout the year</a:t>
            </a:r>
          </a:p>
          <a:p>
            <a:pPr marL="0" indent="0">
              <a:buSzTx/>
              <a:buNone/>
              <a:defRPr sz="2000"/>
            </a:pPr>
            <a:endParaRPr>
              <a:solidFill>
                <a:srgbClr val="FFFFFF"/>
              </a:solidFill>
            </a:endParaRPr>
          </a:p>
          <a:p>
            <a:pPr marL="0" indent="0">
              <a:buSzTx/>
              <a:buNone/>
              <a:defRPr sz="2400">
                <a:solidFill>
                  <a:srgbClr val="FFCC03"/>
                </a:solidFill>
              </a:defRPr>
            </a:pPr>
            <a:r>
              <a:t>Ambulatory Block Rotation </a:t>
            </a:r>
            <a:r>
              <a:rPr>
                <a:solidFill>
                  <a:srgbClr val="FFFFFF"/>
                </a:solidFill>
              </a:rPr>
              <a:t>in HO2 year</a:t>
            </a:r>
          </a:p>
          <a:p>
            <a:pPr marL="578678" lvl="1" indent="-192892">
              <a:spcBef>
                <a:spcPts val="400"/>
              </a:spcBef>
              <a:defRPr sz="1800"/>
            </a:pPr>
            <a:r>
              <a:t>Dedicated time complete team based patient safety project</a:t>
            </a:r>
            <a:endParaRPr sz="2000"/>
          </a:p>
          <a:p>
            <a:pPr marL="578678" lvl="1" indent="-192892">
              <a:spcBef>
                <a:spcPts val="400"/>
              </a:spcBef>
              <a:defRPr sz="1800"/>
            </a:pPr>
            <a:r>
              <a:t>Mentored by expert faculty</a:t>
            </a:r>
            <a:endParaRPr sz="2000"/>
          </a:p>
          <a:p>
            <a:pPr marL="578678" lvl="1" indent="-192892">
              <a:spcBef>
                <a:spcPts val="400"/>
              </a:spcBef>
              <a:defRPr sz="1800"/>
            </a:pPr>
            <a:r>
              <a:t>Present your results at the end of the month-long rotation (some presented at Grand Rounds)</a:t>
            </a:r>
            <a:endParaRPr sz="2000"/>
          </a:p>
          <a:p>
            <a:pPr marL="578678" lvl="1" indent="-192892">
              <a:spcBef>
                <a:spcPts val="400"/>
              </a:spcBef>
              <a:defRPr sz="1800"/>
            </a:pPr>
            <a:r>
              <a:t>Projects have led to University health system changes and scholarly work</a:t>
            </a:r>
          </a:p>
        </p:txBody>
      </p:sp>
      <p:pic>
        <p:nvPicPr>
          <p:cNvPr id="305" name="Content Placeholder 2" descr="Content Placeholder 2"/>
          <p:cNvPicPr>
            <a:picLocks noChangeAspect="1"/>
          </p:cNvPicPr>
          <p:nvPr/>
        </p:nvPicPr>
        <p:blipFill>
          <a:blip r:embed="rId5"/>
          <a:stretch>
            <a:fillRect/>
          </a:stretch>
        </p:blipFill>
        <p:spPr>
          <a:xfrm>
            <a:off x="6972300" y="1851217"/>
            <a:ext cx="2906055" cy="2179542"/>
          </a:xfrm>
          <a:prstGeom prst="rect">
            <a:avLst/>
          </a:prstGeom>
          <a:ln w="12700">
            <a:miter lim="400000"/>
          </a:ln>
        </p:spPr>
      </p:pic>
      <p:pic>
        <p:nvPicPr>
          <p:cNvPr id="306" name="Picture 1" descr="Picture 1"/>
          <p:cNvPicPr>
            <a:picLocks noChangeAspect="1"/>
          </p:cNvPicPr>
          <p:nvPr/>
        </p:nvPicPr>
        <p:blipFill>
          <a:blip r:embed="rId6"/>
          <a:stretch>
            <a:fillRect/>
          </a:stretch>
        </p:blipFill>
        <p:spPr>
          <a:xfrm>
            <a:off x="6972300" y="4134082"/>
            <a:ext cx="2959100" cy="2219327"/>
          </a:xfrm>
          <a:prstGeom prst="rect">
            <a:avLst/>
          </a:prstGeom>
          <a:ln w="12700">
            <a:miter lim="400000"/>
          </a:ln>
        </p:spPr>
      </p:pic>
      <p:sp>
        <p:nvSpPr>
          <p:cNvPr id="308" name="Title 1"/>
          <p:cNvSpPr txBox="1"/>
          <p:nvPr/>
        </p:nvSpPr>
        <p:spPr>
          <a:xfrm>
            <a:off x="541019" y="213154"/>
            <a:ext cx="6690362" cy="1418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771570">
              <a:lnSpc>
                <a:spcPct val="90000"/>
              </a:lnSpc>
              <a:defRPr sz="3600" b="1">
                <a:solidFill>
                  <a:srgbClr val="FFFFFF"/>
                </a:solidFill>
                <a:latin typeface="Calibri Light"/>
                <a:ea typeface="Calibri Light"/>
                <a:cs typeface="Calibri Light"/>
                <a:sym typeface="Calibri Light"/>
              </a:defRPr>
            </a:lvl1pPr>
          </a:lstStyle>
          <a:p>
            <a:r>
              <a:t>Patient Safety/Quality Improvement Curriculum</a:t>
            </a:r>
          </a:p>
        </p:txBody>
      </p:sp>
      <p:grpSp>
        <p:nvGrpSpPr>
          <p:cNvPr id="311" name="Group 8"/>
          <p:cNvGrpSpPr/>
          <p:nvPr/>
        </p:nvGrpSpPr>
        <p:grpSpPr>
          <a:xfrm>
            <a:off x="7870091" y="153468"/>
            <a:ext cx="1709617" cy="1538291"/>
            <a:chOff x="0" y="0"/>
            <a:chExt cx="1709615" cy="1538289"/>
          </a:xfrm>
        </p:grpSpPr>
        <p:pic>
          <p:nvPicPr>
            <p:cNvPr id="309" name="Picture 9" descr="Picture 9"/>
            <p:cNvPicPr>
              <a:picLocks noChangeAspect="1"/>
            </p:cNvPicPr>
            <p:nvPr/>
          </p:nvPicPr>
          <p:blipFill>
            <a:blip r:embed="rId7"/>
            <a:srcRect l="17492" t="17124" r="16753" b="15752"/>
            <a:stretch>
              <a:fillRect/>
            </a:stretch>
          </p:blipFill>
          <p:spPr>
            <a:xfrm>
              <a:off x="-1" y="-1"/>
              <a:ext cx="1709618" cy="1538291"/>
            </a:xfrm>
            <a:prstGeom prst="rect">
              <a:avLst/>
            </a:prstGeom>
            <a:ln w="12700" cap="flat">
              <a:noFill/>
              <a:miter lim="400000"/>
            </a:ln>
            <a:effectLst/>
          </p:spPr>
        </p:pic>
        <p:pic>
          <p:nvPicPr>
            <p:cNvPr id="310" name="Picture 2" descr="Picture 2"/>
            <p:cNvPicPr>
              <a:picLocks noChangeAspect="1"/>
            </p:cNvPicPr>
            <p:nvPr/>
          </p:nvPicPr>
          <p:blipFill>
            <a:blip r:embed="rId8"/>
            <a:srcRect r="84188"/>
            <a:stretch>
              <a:fillRect/>
            </a:stretch>
          </p:blipFill>
          <p:spPr>
            <a:xfrm>
              <a:off x="691448" y="243412"/>
              <a:ext cx="368158" cy="214412"/>
            </a:xfrm>
            <a:prstGeom prst="rect">
              <a:avLst/>
            </a:prstGeom>
            <a:ln w="12700" cap="flat">
              <a:noFill/>
              <a:miter lim="400000"/>
            </a:ln>
            <a:effectLst/>
          </p:spPr>
        </p:pic>
      </p:grpSp>
      <p:pic>
        <p:nvPicPr>
          <p:cNvPr id="31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9"/>
          <a:stretch>
            <a:fillRect/>
          </a:stretch>
        </p:blipFill>
        <p:spPr>
          <a:xfrm>
            <a:off x="9156700" y="60198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26" fill="hold"/>
                                        <p:tgtEl>
                                          <p:spTgt spid="3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Rectangle 2"/>
          <p:cNvSpPr txBox="1">
            <a:spLocks noGrp="1"/>
          </p:cNvSpPr>
          <p:nvPr>
            <p:ph type="title"/>
          </p:nvPr>
        </p:nvSpPr>
        <p:spPr>
          <a:xfrm>
            <a:off x="1485900" y="609600"/>
            <a:ext cx="7162800" cy="1143000"/>
          </a:xfrm>
          <a:prstGeom prst="rect">
            <a:avLst/>
          </a:prstGeom>
        </p:spPr>
        <p:txBody>
          <a:bodyPr/>
          <a:lstStyle/>
          <a:p>
            <a:pPr defTabSz="748423">
              <a:defRPr sz="3589" b="1"/>
            </a:pPr>
            <a:r>
              <a:t>Ambulatory Academic Half Days</a:t>
            </a:r>
            <a:br/>
            <a:r>
              <a:rPr sz="2716"/>
              <a:t>aka, “TLS”-Teaching and Learning Seminars</a:t>
            </a:r>
          </a:p>
        </p:txBody>
      </p:sp>
      <p:sp>
        <p:nvSpPr>
          <p:cNvPr id="324" name="Rectangle 3"/>
          <p:cNvSpPr txBox="1">
            <a:spLocks noGrp="1"/>
          </p:cNvSpPr>
          <p:nvPr>
            <p:ph type="body" sz="half" idx="1"/>
          </p:nvPr>
        </p:nvSpPr>
        <p:spPr>
          <a:xfrm>
            <a:off x="342900" y="2133600"/>
            <a:ext cx="5257800" cy="4114800"/>
          </a:xfrm>
          <a:prstGeom prst="rect">
            <a:avLst/>
          </a:prstGeom>
        </p:spPr>
        <p:txBody>
          <a:bodyPr/>
          <a:lstStyle/>
          <a:p>
            <a:pPr>
              <a:defRPr sz="2000"/>
            </a:pPr>
            <a:r>
              <a:rPr dirty="0"/>
              <a:t>Evidence-based Medicine</a:t>
            </a:r>
          </a:p>
          <a:p>
            <a:pPr>
              <a:defRPr sz="2000"/>
            </a:pPr>
            <a:r>
              <a:rPr dirty="0"/>
              <a:t>Patient Safety Curriculum</a:t>
            </a:r>
          </a:p>
          <a:p>
            <a:pPr>
              <a:defRPr sz="2000"/>
            </a:pPr>
            <a:r>
              <a:rPr dirty="0"/>
              <a:t>Teaching to Teach Curriculum</a:t>
            </a:r>
          </a:p>
          <a:p>
            <a:pPr>
              <a:defRPr sz="2000"/>
            </a:pPr>
            <a:r>
              <a:rPr dirty="0"/>
              <a:t>Musculoskeletal Exams/Sports Medicine</a:t>
            </a:r>
          </a:p>
          <a:p>
            <a:pPr>
              <a:defRPr sz="2000"/>
            </a:pPr>
            <a:r>
              <a:rPr dirty="0"/>
              <a:t>Topic-focused small group learning</a:t>
            </a:r>
            <a:r>
              <a:rPr lang="en-US" dirty="0"/>
              <a:t> in </a:t>
            </a:r>
            <a:r>
              <a:rPr lang="en-US" dirty="0" err="1"/>
              <a:t>womens</a:t>
            </a:r>
            <a:r>
              <a:rPr lang="en-US" dirty="0"/>
              <a:t>’ health, substance use disorder, </a:t>
            </a:r>
            <a:r>
              <a:rPr dirty="0"/>
              <a:t>and endocrinology</a:t>
            </a:r>
          </a:p>
          <a:p>
            <a:pPr>
              <a:defRPr sz="2000"/>
            </a:pPr>
            <a:r>
              <a:rPr dirty="0"/>
              <a:t>Communication Curriculum (Vital Talk)</a:t>
            </a:r>
          </a:p>
          <a:p>
            <a:pPr>
              <a:defRPr sz="2000"/>
            </a:pPr>
            <a:r>
              <a:rPr dirty="0"/>
              <a:t>Wound care management and dermatology procedures</a:t>
            </a:r>
          </a:p>
          <a:p>
            <a:pPr>
              <a:defRPr sz="2000"/>
            </a:pPr>
            <a:r>
              <a:rPr lang="en-US" dirty="0"/>
              <a:t>Implicit bias/</a:t>
            </a:r>
            <a:r>
              <a:rPr lang="en-US"/>
              <a:t>microaggressions curriculum.</a:t>
            </a:r>
            <a:endParaRPr dirty="0"/>
          </a:p>
        </p:txBody>
      </p:sp>
      <p:pic>
        <p:nvPicPr>
          <p:cNvPr id="325" name="Picture 4" descr="Picture 4"/>
          <p:cNvPicPr>
            <a:picLocks noChangeAspect="1"/>
          </p:cNvPicPr>
          <p:nvPr/>
        </p:nvPicPr>
        <p:blipFill>
          <a:blip r:embed="rId5"/>
          <a:stretch>
            <a:fillRect/>
          </a:stretch>
        </p:blipFill>
        <p:spPr>
          <a:xfrm>
            <a:off x="5829300" y="4167285"/>
            <a:ext cx="2774821" cy="2081116"/>
          </a:xfrm>
          <a:prstGeom prst="rect">
            <a:avLst/>
          </a:prstGeom>
          <a:ln w="12700">
            <a:miter lim="400000"/>
          </a:ln>
        </p:spPr>
      </p:pic>
      <p:pic>
        <p:nvPicPr>
          <p:cNvPr id="326" name="Picture 2" descr="Picture 2"/>
          <p:cNvPicPr>
            <a:picLocks noChangeAspect="1"/>
          </p:cNvPicPr>
          <p:nvPr/>
        </p:nvPicPr>
        <p:blipFill>
          <a:blip r:embed="rId6"/>
          <a:stretch>
            <a:fillRect/>
          </a:stretch>
        </p:blipFill>
        <p:spPr>
          <a:xfrm>
            <a:off x="9048750" y="5410200"/>
            <a:ext cx="838200" cy="838200"/>
          </a:xfrm>
          <a:prstGeom prst="rect">
            <a:avLst/>
          </a:prstGeom>
          <a:ln w="12700">
            <a:miter lim="400000"/>
          </a:ln>
        </p:spPr>
      </p:pic>
      <p:pic>
        <p:nvPicPr>
          <p:cNvPr id="327" name="Picture 2" descr="Picture 2"/>
          <p:cNvPicPr>
            <a:picLocks noChangeAspect="1"/>
          </p:cNvPicPr>
          <p:nvPr/>
        </p:nvPicPr>
        <p:blipFill>
          <a:blip r:embed="rId7"/>
          <a:stretch>
            <a:fillRect/>
          </a:stretch>
        </p:blipFill>
        <p:spPr>
          <a:xfrm>
            <a:off x="5829300" y="1981200"/>
            <a:ext cx="2774821" cy="2086898"/>
          </a:xfrm>
          <a:prstGeom prst="rect">
            <a:avLst/>
          </a:prstGeom>
          <a:ln w="12700">
            <a:miter lim="400000"/>
          </a:ln>
        </p:spPr>
      </p:pic>
      <p:pic>
        <p:nvPicPr>
          <p:cNvPr id="4" name="Audio 3">
            <a:hlinkClick r:id="" action="ppaction://media"/>
            <a:extLst>
              <a:ext uri="{FF2B5EF4-FFF2-40B4-BE49-F238E27FC236}">
                <a16:creationId xmlns:a16="http://schemas.microsoft.com/office/drawing/2014/main" id="{3C4BDAF5-8673-C547-E70A-00E26D68B4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28200" y="6299200"/>
            <a:ext cx="406400" cy="406400"/>
          </a:xfrm>
          <a:prstGeom prst="rect">
            <a:avLst/>
          </a:prstGeom>
        </p:spPr>
      </p:pic>
    </p:spTree>
  </p:cSld>
  <p:clrMapOvr>
    <a:masterClrMapping/>
  </p:clrMapOvr>
  <p:transition spd="med" advTm="49445"/>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Rectangle 2"/>
          <p:cNvSpPr txBox="1">
            <a:spLocks noGrp="1"/>
          </p:cNvSpPr>
          <p:nvPr>
            <p:ph type="title"/>
          </p:nvPr>
        </p:nvSpPr>
        <p:spPr>
          <a:xfrm>
            <a:off x="381000" y="154353"/>
            <a:ext cx="9525000" cy="1447801"/>
          </a:xfrm>
          <a:prstGeom prst="rect">
            <a:avLst/>
          </a:prstGeom>
        </p:spPr>
        <p:txBody>
          <a:bodyPr/>
          <a:lstStyle>
            <a:lvl1pPr algn="ctr">
              <a:defRPr sz="4800" b="1">
                <a:solidFill>
                  <a:srgbClr val="FFCC03"/>
                </a:solidFill>
              </a:defRPr>
            </a:lvl1pPr>
          </a:lstStyle>
          <a:p>
            <a:r>
              <a:t>Outpatient Clinical Electives</a:t>
            </a:r>
          </a:p>
        </p:txBody>
      </p:sp>
      <p:sp>
        <p:nvSpPr>
          <p:cNvPr id="334" name="Rectangle 3"/>
          <p:cNvSpPr txBox="1">
            <a:spLocks noGrp="1"/>
          </p:cNvSpPr>
          <p:nvPr>
            <p:ph type="body" idx="1"/>
          </p:nvPr>
        </p:nvSpPr>
        <p:spPr>
          <a:xfrm>
            <a:off x="194407" y="2590800"/>
            <a:ext cx="9940194" cy="3149600"/>
          </a:xfrm>
          <a:prstGeom prst="rect">
            <a:avLst/>
          </a:prstGeom>
          <a:solidFill>
            <a:srgbClr val="FFFFFF">
              <a:alpha val="16000"/>
            </a:srgbClr>
          </a:solidFill>
        </p:spPr>
        <p:txBody>
          <a:bodyPr numCol="3" spcCol="19050"/>
          <a:lstStyle/>
          <a:p>
            <a:pPr marL="0" indent="0">
              <a:buSzTx/>
              <a:buNone/>
              <a:defRPr sz="2400"/>
            </a:pPr>
            <a:r>
              <a:rPr dirty="0"/>
              <a:t>Sports Medicine</a:t>
            </a:r>
          </a:p>
          <a:p>
            <a:pPr marL="0" indent="0">
              <a:buSzTx/>
              <a:buNone/>
              <a:defRPr sz="2400"/>
            </a:pPr>
            <a:r>
              <a:rPr dirty="0"/>
              <a:t>Women’s Health</a:t>
            </a:r>
          </a:p>
          <a:p>
            <a:pPr marL="0" indent="0">
              <a:buSzTx/>
              <a:buNone/>
              <a:defRPr sz="2400"/>
            </a:pPr>
            <a:r>
              <a:rPr dirty="0"/>
              <a:t>Care of Underserved</a:t>
            </a:r>
          </a:p>
          <a:p>
            <a:pPr marL="0" indent="0">
              <a:buSzTx/>
              <a:buNone/>
              <a:defRPr sz="2400"/>
            </a:pPr>
            <a:r>
              <a:rPr dirty="0"/>
              <a:t>Geriatrics</a:t>
            </a:r>
          </a:p>
          <a:p>
            <a:pPr marL="0" indent="0">
              <a:buSzTx/>
              <a:buNone/>
              <a:defRPr sz="2400"/>
            </a:pPr>
            <a:r>
              <a:rPr dirty="0"/>
              <a:t>Pain</a:t>
            </a:r>
          </a:p>
          <a:p>
            <a:pPr marL="0" indent="0">
              <a:buSzTx/>
              <a:buNone/>
              <a:defRPr sz="2400"/>
            </a:pPr>
            <a:r>
              <a:rPr dirty="0"/>
              <a:t>Hematology</a:t>
            </a:r>
            <a:r>
              <a:rPr lang="en-US" dirty="0"/>
              <a:t>                 </a:t>
            </a:r>
            <a:r>
              <a:rPr dirty="0"/>
              <a:t>Bone Marrow Transplant</a:t>
            </a:r>
          </a:p>
          <a:p>
            <a:pPr marL="0" indent="0">
              <a:buSzTx/>
              <a:buNone/>
              <a:defRPr sz="2400"/>
            </a:pPr>
            <a:r>
              <a:rPr dirty="0"/>
              <a:t>Cardiology</a:t>
            </a:r>
          </a:p>
          <a:p>
            <a:pPr marL="0" indent="0">
              <a:buSzTx/>
              <a:buNone/>
              <a:defRPr sz="2400"/>
            </a:pPr>
            <a:r>
              <a:rPr dirty="0"/>
              <a:t>Electrophysiology</a:t>
            </a:r>
          </a:p>
          <a:p>
            <a:pPr marL="0" indent="0">
              <a:buSzTx/>
              <a:buNone/>
              <a:defRPr sz="2400"/>
            </a:pPr>
            <a:r>
              <a:rPr dirty="0"/>
              <a:t>Rheumatology</a:t>
            </a:r>
          </a:p>
          <a:p>
            <a:pPr marL="0" indent="0">
              <a:buSzTx/>
              <a:buNone/>
              <a:defRPr sz="2400"/>
            </a:pPr>
            <a:r>
              <a:rPr dirty="0"/>
              <a:t>Endocrinology</a:t>
            </a:r>
          </a:p>
          <a:p>
            <a:pPr marL="0" indent="0">
              <a:buSzTx/>
              <a:buNone/>
              <a:defRPr sz="2400"/>
            </a:pPr>
            <a:r>
              <a:rPr dirty="0"/>
              <a:t>Allergy</a:t>
            </a:r>
          </a:p>
          <a:p>
            <a:pPr marL="0" indent="0">
              <a:buSzTx/>
              <a:buNone/>
              <a:defRPr sz="2400"/>
            </a:pPr>
            <a:r>
              <a:rPr dirty="0"/>
              <a:t>Nephrology</a:t>
            </a:r>
          </a:p>
          <a:p>
            <a:pPr marL="0" indent="0">
              <a:buSzTx/>
              <a:buNone/>
              <a:defRPr sz="2400"/>
            </a:pPr>
            <a:r>
              <a:rPr dirty="0"/>
              <a:t>Gastroenterology</a:t>
            </a:r>
          </a:p>
          <a:p>
            <a:pPr marL="0" indent="0">
              <a:buSzTx/>
              <a:buNone/>
              <a:defRPr sz="2400"/>
            </a:pPr>
            <a:r>
              <a:rPr dirty="0"/>
              <a:t>Hepatology</a:t>
            </a:r>
          </a:p>
          <a:p>
            <a:pPr marL="0" indent="0">
              <a:buSzTx/>
              <a:buNone/>
              <a:defRPr sz="2400"/>
            </a:pPr>
            <a:r>
              <a:rPr dirty="0"/>
              <a:t>Pulmonary</a:t>
            </a:r>
          </a:p>
          <a:p>
            <a:pPr marL="0" indent="0">
              <a:buSzTx/>
              <a:buNone/>
              <a:defRPr sz="2400"/>
            </a:pPr>
            <a:r>
              <a:rPr dirty="0"/>
              <a:t>Infectious </a:t>
            </a:r>
            <a:r>
              <a:rPr dirty="0" err="1"/>
              <a:t>Diseases</a:t>
            </a:r>
            <a:r>
              <a:rPr lang="en-US" dirty="0" err="1"/>
              <a:t>e</a:t>
            </a:r>
            <a:endParaRPr lang="en-US" dirty="0"/>
          </a:p>
          <a:p>
            <a:pPr marL="0" indent="0">
              <a:buSzTx/>
              <a:buNone/>
              <a:defRPr sz="2400"/>
            </a:pPr>
            <a:r>
              <a:rPr lang="en-US" dirty="0"/>
              <a:t>Oncology</a:t>
            </a:r>
          </a:p>
          <a:p>
            <a:pPr marL="0" indent="0">
              <a:buSzTx/>
              <a:buNone/>
              <a:defRPr sz="2400"/>
            </a:pPr>
            <a:r>
              <a:rPr lang="en-US" dirty="0"/>
              <a:t>VA Primary Care</a:t>
            </a:r>
          </a:p>
          <a:p>
            <a:pPr marL="0" indent="0">
              <a:buSzTx/>
              <a:buNone/>
              <a:defRPr sz="2400"/>
            </a:pPr>
            <a:r>
              <a:rPr lang="en-US" dirty="0"/>
              <a:t>LGBTQIA+ health</a:t>
            </a:r>
            <a:endParaRPr dirty="0"/>
          </a:p>
        </p:txBody>
      </p:sp>
      <p:pic>
        <p:nvPicPr>
          <p:cNvPr id="335" name="Picture 2" descr="Picture 2"/>
          <p:cNvPicPr>
            <a:picLocks noChangeAspect="1"/>
          </p:cNvPicPr>
          <p:nvPr/>
        </p:nvPicPr>
        <p:blipFill>
          <a:blip r:embed="rId7"/>
          <a:stretch>
            <a:fillRect/>
          </a:stretch>
        </p:blipFill>
        <p:spPr>
          <a:xfrm>
            <a:off x="9175261" y="5740400"/>
            <a:ext cx="1111739" cy="1111738"/>
          </a:xfrm>
          <a:prstGeom prst="rect">
            <a:avLst/>
          </a:prstGeom>
          <a:ln w="12700">
            <a:miter lim="400000"/>
          </a:ln>
        </p:spPr>
      </p:pic>
      <p:pic>
        <p:nvPicPr>
          <p:cNvPr id="337" name="Picture 7" descr="Picture 7"/>
          <p:cNvPicPr>
            <a:picLocks noChangeAspect="1"/>
          </p:cNvPicPr>
          <p:nvPr/>
        </p:nvPicPr>
        <p:blipFill>
          <a:blip r:embed="rId8"/>
          <a:stretch>
            <a:fillRect/>
          </a:stretch>
        </p:blipFill>
        <p:spPr>
          <a:xfrm>
            <a:off x="1273988" y="1639277"/>
            <a:ext cx="914401" cy="914401"/>
          </a:xfrm>
          <a:prstGeom prst="rect">
            <a:avLst/>
          </a:prstGeom>
          <a:ln w="12700">
            <a:miter lim="400000"/>
          </a:ln>
        </p:spPr>
      </p:pic>
      <p:pic>
        <p:nvPicPr>
          <p:cNvPr id="338" name="Picture 8" descr="Picture 8"/>
          <p:cNvPicPr>
            <a:picLocks noChangeAspect="1"/>
          </p:cNvPicPr>
          <p:nvPr/>
        </p:nvPicPr>
        <p:blipFill>
          <a:blip r:embed="rId9"/>
          <a:stretch>
            <a:fillRect/>
          </a:stretch>
        </p:blipFill>
        <p:spPr>
          <a:xfrm>
            <a:off x="3485901" y="1639277"/>
            <a:ext cx="914401" cy="914401"/>
          </a:xfrm>
          <a:prstGeom prst="rect">
            <a:avLst/>
          </a:prstGeom>
          <a:ln w="12700">
            <a:miter lim="400000"/>
          </a:ln>
        </p:spPr>
      </p:pic>
      <p:pic>
        <p:nvPicPr>
          <p:cNvPr id="339" name="Picture 9" descr="Picture 9"/>
          <p:cNvPicPr>
            <a:picLocks noChangeAspect="1"/>
          </p:cNvPicPr>
          <p:nvPr/>
        </p:nvPicPr>
        <p:blipFill>
          <a:blip r:embed="rId10"/>
          <a:stretch>
            <a:fillRect/>
          </a:stretch>
        </p:blipFill>
        <p:spPr>
          <a:xfrm>
            <a:off x="4591858" y="1639277"/>
            <a:ext cx="914401" cy="914401"/>
          </a:xfrm>
          <a:prstGeom prst="rect">
            <a:avLst/>
          </a:prstGeom>
          <a:ln w="12700">
            <a:miter lim="400000"/>
          </a:ln>
        </p:spPr>
      </p:pic>
      <p:pic>
        <p:nvPicPr>
          <p:cNvPr id="340" name="Picture 10" descr="Picture 10"/>
          <p:cNvPicPr>
            <a:picLocks noChangeAspect="1"/>
          </p:cNvPicPr>
          <p:nvPr/>
        </p:nvPicPr>
        <p:blipFill>
          <a:blip r:embed="rId11"/>
          <a:stretch>
            <a:fillRect/>
          </a:stretch>
        </p:blipFill>
        <p:spPr>
          <a:xfrm>
            <a:off x="5697816" y="1639277"/>
            <a:ext cx="914401" cy="914401"/>
          </a:xfrm>
          <a:prstGeom prst="rect">
            <a:avLst/>
          </a:prstGeom>
          <a:ln w="12700">
            <a:miter lim="400000"/>
          </a:ln>
        </p:spPr>
      </p:pic>
      <p:pic>
        <p:nvPicPr>
          <p:cNvPr id="341" name="Picture 11" descr="Picture 11"/>
          <p:cNvPicPr>
            <a:picLocks noChangeAspect="1"/>
          </p:cNvPicPr>
          <p:nvPr/>
        </p:nvPicPr>
        <p:blipFill>
          <a:blip r:embed="rId12"/>
          <a:stretch>
            <a:fillRect/>
          </a:stretch>
        </p:blipFill>
        <p:spPr>
          <a:xfrm>
            <a:off x="6803773" y="1639277"/>
            <a:ext cx="914401" cy="914401"/>
          </a:xfrm>
          <a:prstGeom prst="rect">
            <a:avLst/>
          </a:prstGeom>
          <a:ln w="12700">
            <a:miter lim="400000"/>
          </a:ln>
        </p:spPr>
      </p:pic>
      <p:pic>
        <p:nvPicPr>
          <p:cNvPr id="342" name="Picture 1" descr="Picture 1"/>
          <p:cNvPicPr>
            <a:picLocks noChangeAspect="1"/>
          </p:cNvPicPr>
          <p:nvPr/>
        </p:nvPicPr>
        <p:blipFill>
          <a:blip r:embed="rId13"/>
          <a:stretch>
            <a:fillRect/>
          </a:stretch>
        </p:blipFill>
        <p:spPr>
          <a:xfrm>
            <a:off x="168030" y="1639277"/>
            <a:ext cx="914401" cy="914401"/>
          </a:xfrm>
          <a:prstGeom prst="rect">
            <a:avLst/>
          </a:prstGeom>
          <a:ln w="12700">
            <a:miter lim="400000"/>
          </a:ln>
        </p:spPr>
      </p:pic>
      <p:pic>
        <p:nvPicPr>
          <p:cNvPr id="343" name="Picture 2" descr="Picture 2"/>
          <p:cNvPicPr>
            <a:picLocks noChangeAspect="1"/>
          </p:cNvPicPr>
          <p:nvPr/>
        </p:nvPicPr>
        <p:blipFill>
          <a:blip r:embed="rId14"/>
          <a:stretch>
            <a:fillRect/>
          </a:stretch>
        </p:blipFill>
        <p:spPr>
          <a:xfrm>
            <a:off x="7909730" y="1639277"/>
            <a:ext cx="914401" cy="914401"/>
          </a:xfrm>
          <a:prstGeom prst="rect">
            <a:avLst/>
          </a:prstGeom>
          <a:ln w="12700">
            <a:miter lim="400000"/>
          </a:ln>
        </p:spPr>
      </p:pic>
      <p:pic>
        <p:nvPicPr>
          <p:cNvPr id="344" name="Picture 3" descr="Picture 3"/>
          <p:cNvPicPr>
            <a:picLocks noChangeAspect="1"/>
          </p:cNvPicPr>
          <p:nvPr/>
        </p:nvPicPr>
        <p:blipFill>
          <a:blip r:embed="rId15"/>
          <a:stretch>
            <a:fillRect/>
          </a:stretch>
        </p:blipFill>
        <p:spPr>
          <a:xfrm>
            <a:off x="9015687" y="1639277"/>
            <a:ext cx="914401" cy="914401"/>
          </a:xfrm>
          <a:prstGeom prst="rect">
            <a:avLst/>
          </a:prstGeom>
          <a:ln w="12700">
            <a:miter lim="400000"/>
          </a:ln>
        </p:spPr>
      </p:pic>
      <p:pic>
        <p:nvPicPr>
          <p:cNvPr id="345" name="Picture 5" descr="Picture 5"/>
          <p:cNvPicPr>
            <a:picLocks noChangeAspect="1"/>
          </p:cNvPicPr>
          <p:nvPr/>
        </p:nvPicPr>
        <p:blipFill>
          <a:blip r:embed="rId16"/>
          <a:stretch>
            <a:fillRect/>
          </a:stretch>
        </p:blipFill>
        <p:spPr>
          <a:xfrm>
            <a:off x="2379945" y="1639277"/>
            <a:ext cx="914401" cy="914401"/>
          </a:xfrm>
          <a:prstGeom prst="rect">
            <a:avLst/>
          </a:prstGeom>
          <a:ln w="12700">
            <a:miter lim="400000"/>
          </a:ln>
        </p:spPr>
      </p:pic>
      <p:pic>
        <p:nvPicPr>
          <p:cNvPr id="34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0" y="5930900"/>
            <a:ext cx="571500" cy="571500"/>
          </a:xfrm>
          <a:prstGeom prst="rect">
            <a:avLst/>
          </a:prstGeom>
          <a:ln w="12700">
            <a:miter lim="400000"/>
          </a:ln>
        </p:spPr>
      </p:pic>
      <p:pic>
        <p:nvPicPr>
          <p:cNvPr id="5" name="Audio 4">
            <a:hlinkClick r:id="" action="ppaction://media"/>
            <a:extLst>
              <a:ext uri="{FF2B5EF4-FFF2-40B4-BE49-F238E27FC236}">
                <a16:creationId xmlns:a16="http://schemas.microsoft.com/office/drawing/2014/main" id="{21A62555-750B-E224-30CC-8E794E9BB4CF}"/>
              </a:ext>
            </a:extLst>
          </p:cNvPr>
          <p:cNvPicPr>
            <a:picLocks noChangeAspect="1"/>
          </p:cNvPicPr>
          <p:nvPr>
            <a:audioFile r:link="rId4"/>
            <p:extLst>
              <p:ext uri="{DAA4B4D4-6D71-4841-9C94-3DE7FCFB9230}">
                <p14:media xmlns:p14="http://schemas.microsoft.com/office/powerpoint/2010/main" r:embed="rId3"/>
              </p:ext>
            </p:extLst>
          </p:nvPr>
        </p:nvPicPr>
        <p:blipFill>
          <a:blip r:embed="rId18"/>
          <a:srcRect l="-203125" t="-203125" r="-203125" b="-203125"/>
          <a:stretch>
            <a:fillRect/>
          </a:stretch>
        </p:blipFill>
        <p:spPr>
          <a:xfrm>
            <a:off x="8147304" y="4718304"/>
            <a:ext cx="2057400" cy="2057400"/>
          </a:xfrm>
          <a:prstGeom prst="ellipse">
            <a:avLst/>
          </a:prstGeom>
        </p:spPr>
      </p:pic>
    </p:spTree>
  </p:cSld>
  <p:clrMapOvr>
    <a:masterClrMapping/>
  </p:clrMapOvr>
  <p:transition spd="med" advTm="61408"/>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486" fill="hold"/>
                                        <p:tgtEl>
                                          <p:spTgt spid="3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cTn>
                <p:tgtEl>
                  <p:spTgt spid="346"/>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Rectangle 2"/>
          <p:cNvSpPr txBox="1">
            <a:spLocks noGrp="1"/>
          </p:cNvSpPr>
          <p:nvPr>
            <p:ph type="title"/>
          </p:nvPr>
        </p:nvSpPr>
        <p:spPr>
          <a:xfrm>
            <a:off x="381000" y="154353"/>
            <a:ext cx="9525000" cy="1447801"/>
          </a:xfrm>
          <a:prstGeom prst="rect">
            <a:avLst/>
          </a:prstGeom>
        </p:spPr>
        <p:txBody>
          <a:bodyPr/>
          <a:lstStyle>
            <a:lvl1pPr algn="ctr">
              <a:defRPr sz="4800" b="1">
                <a:solidFill>
                  <a:srgbClr val="FFCC03"/>
                </a:solidFill>
              </a:defRPr>
            </a:lvl1pPr>
          </a:lstStyle>
          <a:p>
            <a:r>
              <a:rPr lang="en-US" dirty="0"/>
              <a:t>Underserved Elective</a:t>
            </a:r>
            <a:endParaRPr dirty="0"/>
          </a:p>
        </p:txBody>
      </p:sp>
      <p:pic>
        <p:nvPicPr>
          <p:cNvPr id="335" name="Picture 2" descr="Picture 2"/>
          <p:cNvPicPr>
            <a:picLocks noChangeAspect="1"/>
          </p:cNvPicPr>
          <p:nvPr/>
        </p:nvPicPr>
        <p:blipFill>
          <a:blip r:embed="rId7"/>
          <a:stretch>
            <a:fillRect/>
          </a:stretch>
        </p:blipFill>
        <p:spPr>
          <a:xfrm>
            <a:off x="9175261" y="5740400"/>
            <a:ext cx="1111739" cy="1111738"/>
          </a:xfrm>
          <a:prstGeom prst="rect">
            <a:avLst/>
          </a:prstGeom>
          <a:ln w="12700">
            <a:miter lim="400000"/>
          </a:ln>
        </p:spPr>
      </p:pic>
      <p:pic>
        <p:nvPicPr>
          <p:cNvPr id="34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0" y="5930900"/>
            <a:ext cx="571500" cy="571500"/>
          </a:xfrm>
          <a:prstGeom prst="rect">
            <a:avLst/>
          </a:prstGeom>
          <a:ln w="12700">
            <a:miter lim="400000"/>
          </a:ln>
        </p:spPr>
      </p:pic>
      <p:pic>
        <p:nvPicPr>
          <p:cNvPr id="4" name="Picture 3">
            <a:extLst>
              <a:ext uri="{FF2B5EF4-FFF2-40B4-BE49-F238E27FC236}">
                <a16:creationId xmlns:a16="http://schemas.microsoft.com/office/drawing/2014/main" id="{8F9A463D-B24F-182D-ED4F-C57F80712B19}"/>
              </a:ext>
            </a:extLst>
          </p:cNvPr>
          <p:cNvPicPr>
            <a:picLocks noChangeAspect="1"/>
          </p:cNvPicPr>
          <p:nvPr/>
        </p:nvPicPr>
        <p:blipFill>
          <a:blip r:embed="rId9"/>
          <a:stretch>
            <a:fillRect/>
          </a:stretch>
        </p:blipFill>
        <p:spPr>
          <a:xfrm>
            <a:off x="1094509" y="1330855"/>
            <a:ext cx="8049491" cy="4600045"/>
          </a:xfrm>
          <a:prstGeom prst="rect">
            <a:avLst/>
          </a:prstGeom>
        </p:spPr>
      </p:pic>
      <p:pic>
        <p:nvPicPr>
          <p:cNvPr id="12" name="Audio 11">
            <a:hlinkClick r:id="" action="ppaction://media"/>
            <a:extLst>
              <a:ext uri="{FF2B5EF4-FFF2-40B4-BE49-F238E27FC236}">
                <a16:creationId xmlns:a16="http://schemas.microsoft.com/office/drawing/2014/main" id="{15F97ECF-0534-9784-A266-64C595C02825}"/>
              </a:ext>
            </a:extLst>
          </p:cNvPr>
          <p:cNvPicPr>
            <a:picLocks noChangeAspect="1"/>
          </p:cNvPicPr>
          <p:nvPr>
            <a:audioFile r:link="rId4"/>
            <p:extLst>
              <p:ext uri="{DAA4B4D4-6D71-4841-9C94-3DE7FCFB9230}">
                <p14:media xmlns:p14="http://schemas.microsoft.com/office/powerpoint/2010/main" r:embed="rId3"/>
              </p:ext>
            </p:extLst>
          </p:nvPr>
        </p:nvPicPr>
        <p:blipFill>
          <a:blip r:embed="rId10"/>
          <a:srcRect l="-203125" t="-203125" r="-203125" b="-203125"/>
          <a:stretch>
            <a:fillRect/>
          </a:stretch>
        </p:blipFill>
        <p:spPr>
          <a:xfrm>
            <a:off x="8147304" y="4718304"/>
            <a:ext cx="2057400" cy="2057400"/>
          </a:xfrm>
          <a:prstGeom prst="ellipse">
            <a:avLst/>
          </a:prstGeom>
        </p:spPr>
      </p:pic>
    </p:spTree>
    <p:extLst>
      <p:ext uri="{BB962C8B-B14F-4D97-AF65-F5344CB8AC3E}">
        <p14:creationId xmlns:p14="http://schemas.microsoft.com/office/powerpoint/2010/main" val="1622044656"/>
      </p:ext>
    </p:extLst>
  </p:cSld>
  <p:clrMapOvr>
    <a:masterClrMapping/>
  </p:clrMapOvr>
  <p:transition spd="med" advTm="45909"/>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486" fill="hold"/>
                                        <p:tgtEl>
                                          <p:spTgt spid="3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cTn>
                <p:tgtEl>
                  <p:spTgt spid="346"/>
                </p:tgtEl>
              </p:cMediaNode>
            </p:audio>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Rectangle 2"/>
          <p:cNvSpPr txBox="1">
            <a:spLocks noGrp="1"/>
          </p:cNvSpPr>
          <p:nvPr>
            <p:ph type="title"/>
          </p:nvPr>
        </p:nvSpPr>
        <p:spPr>
          <a:xfrm>
            <a:off x="381000" y="154353"/>
            <a:ext cx="9525000" cy="1447801"/>
          </a:xfrm>
          <a:prstGeom prst="rect">
            <a:avLst/>
          </a:prstGeom>
        </p:spPr>
        <p:txBody>
          <a:bodyPr/>
          <a:lstStyle>
            <a:lvl1pPr algn="ctr">
              <a:defRPr sz="4800" b="1">
                <a:solidFill>
                  <a:srgbClr val="FFCC03"/>
                </a:solidFill>
              </a:defRPr>
            </a:lvl1pPr>
          </a:lstStyle>
          <a:p>
            <a:r>
              <a:rPr lang="en-US" dirty="0"/>
              <a:t>Women’s Health Elective</a:t>
            </a:r>
            <a:endParaRPr dirty="0"/>
          </a:p>
        </p:txBody>
      </p:sp>
      <p:pic>
        <p:nvPicPr>
          <p:cNvPr id="335" name="Picture 2" descr="Picture 2"/>
          <p:cNvPicPr>
            <a:picLocks noChangeAspect="1"/>
          </p:cNvPicPr>
          <p:nvPr/>
        </p:nvPicPr>
        <p:blipFill>
          <a:blip r:embed="rId5"/>
          <a:stretch>
            <a:fillRect/>
          </a:stretch>
        </p:blipFill>
        <p:spPr>
          <a:xfrm>
            <a:off x="9175261" y="5740400"/>
            <a:ext cx="1111739" cy="1111738"/>
          </a:xfrm>
          <a:prstGeom prst="rect">
            <a:avLst/>
          </a:prstGeom>
          <a:ln w="12700">
            <a:miter lim="400000"/>
          </a:ln>
        </p:spPr>
      </p:pic>
      <p:graphicFrame>
        <p:nvGraphicFramePr>
          <p:cNvPr id="5" name="Table 5">
            <a:extLst>
              <a:ext uri="{FF2B5EF4-FFF2-40B4-BE49-F238E27FC236}">
                <a16:creationId xmlns:a16="http://schemas.microsoft.com/office/drawing/2014/main" id="{B014CCCC-6FA9-6C5B-A6E9-ACBCD10A1C71}"/>
              </a:ext>
            </a:extLst>
          </p:cNvPr>
          <p:cNvGraphicFramePr>
            <a:graphicFrameLocks noGrp="1"/>
          </p:cNvGraphicFramePr>
          <p:nvPr>
            <p:extLst>
              <p:ext uri="{D42A27DB-BD31-4B8C-83A1-F6EECF244321}">
                <p14:modId xmlns:p14="http://schemas.microsoft.com/office/powerpoint/2010/main" val="706393150"/>
              </p:ext>
            </p:extLst>
          </p:nvPr>
        </p:nvGraphicFramePr>
        <p:xfrm>
          <a:off x="601417" y="2128836"/>
          <a:ext cx="9129713" cy="2147412"/>
        </p:xfrm>
        <a:graphic>
          <a:graphicData uri="http://schemas.openxmlformats.org/drawingml/2006/table">
            <a:tbl>
              <a:tblPr firstRow="1" bandRow="1">
                <a:tableStyleId>{35758FB7-9AC5-4552-8A53-C91805E547FA}</a:tableStyleId>
              </a:tblPr>
              <a:tblGrid>
                <a:gridCol w="1825943">
                  <a:extLst>
                    <a:ext uri="{9D8B030D-6E8A-4147-A177-3AD203B41FA5}">
                      <a16:colId xmlns:a16="http://schemas.microsoft.com/office/drawing/2014/main" val="2376121646"/>
                    </a:ext>
                  </a:extLst>
                </a:gridCol>
                <a:gridCol w="1831658">
                  <a:extLst>
                    <a:ext uri="{9D8B030D-6E8A-4147-A177-3AD203B41FA5}">
                      <a16:colId xmlns:a16="http://schemas.microsoft.com/office/drawing/2014/main" val="3631665818"/>
                    </a:ext>
                  </a:extLst>
                </a:gridCol>
                <a:gridCol w="1820227">
                  <a:extLst>
                    <a:ext uri="{9D8B030D-6E8A-4147-A177-3AD203B41FA5}">
                      <a16:colId xmlns:a16="http://schemas.microsoft.com/office/drawing/2014/main" val="3401830732"/>
                    </a:ext>
                  </a:extLst>
                </a:gridCol>
                <a:gridCol w="1580198">
                  <a:extLst>
                    <a:ext uri="{9D8B030D-6E8A-4147-A177-3AD203B41FA5}">
                      <a16:colId xmlns:a16="http://schemas.microsoft.com/office/drawing/2014/main" val="3284481967"/>
                    </a:ext>
                  </a:extLst>
                </a:gridCol>
                <a:gridCol w="2071687">
                  <a:extLst>
                    <a:ext uri="{9D8B030D-6E8A-4147-A177-3AD203B41FA5}">
                      <a16:colId xmlns:a16="http://schemas.microsoft.com/office/drawing/2014/main" val="1761175064"/>
                    </a:ext>
                  </a:extLst>
                </a:gridCol>
              </a:tblGrid>
              <a:tr h="592932">
                <a:tc>
                  <a:txBody>
                    <a:bodyPr/>
                    <a:lstStyle/>
                    <a:p>
                      <a:r>
                        <a:rPr lang="en-US" sz="1800" dirty="0"/>
                        <a:t>Monday</a:t>
                      </a:r>
                    </a:p>
                  </a:txBody>
                  <a:tcPr/>
                </a:tc>
                <a:tc>
                  <a:txBody>
                    <a:bodyPr/>
                    <a:lstStyle/>
                    <a:p>
                      <a:r>
                        <a:rPr lang="en-US" sz="1800" dirty="0"/>
                        <a:t>Tuesday</a:t>
                      </a:r>
                    </a:p>
                  </a:txBody>
                  <a:tcPr/>
                </a:tc>
                <a:tc>
                  <a:txBody>
                    <a:bodyPr/>
                    <a:lstStyle/>
                    <a:p>
                      <a:r>
                        <a:rPr lang="en-US" sz="1800" dirty="0"/>
                        <a:t>Wednesday</a:t>
                      </a:r>
                    </a:p>
                  </a:txBody>
                  <a:tcPr/>
                </a:tc>
                <a:tc>
                  <a:txBody>
                    <a:bodyPr/>
                    <a:lstStyle/>
                    <a:p>
                      <a:r>
                        <a:rPr lang="en-US" sz="1800" dirty="0"/>
                        <a:t>Thursday</a:t>
                      </a:r>
                    </a:p>
                  </a:txBody>
                  <a:tcPr/>
                </a:tc>
                <a:tc>
                  <a:txBody>
                    <a:bodyPr/>
                    <a:lstStyle/>
                    <a:p>
                      <a:r>
                        <a:rPr lang="en-US" sz="1800" dirty="0"/>
                        <a:t>Friday</a:t>
                      </a:r>
                    </a:p>
                  </a:txBody>
                  <a:tcPr/>
                </a:tc>
                <a:extLst>
                  <a:ext uri="{0D108BD9-81ED-4DB2-BD59-A6C34878D82A}">
                    <a16:rowId xmlns:a16="http://schemas.microsoft.com/office/drawing/2014/main" val="3524924326"/>
                  </a:ext>
                </a:extLst>
              </a:tr>
              <a:tr h="592932">
                <a:tc>
                  <a:txBody>
                    <a:bodyPr/>
                    <a:lstStyle/>
                    <a:p>
                      <a:r>
                        <a:rPr lang="en-US" sz="1800" dirty="0"/>
                        <a:t>Minimally Invasive Clinic</a:t>
                      </a:r>
                    </a:p>
                  </a:txBody>
                  <a:tcPr/>
                </a:tc>
                <a:tc>
                  <a:txBody>
                    <a:bodyPr/>
                    <a:lstStyle/>
                    <a:p>
                      <a:r>
                        <a:rPr lang="en-US" sz="1800" dirty="0"/>
                        <a:t>General OB/Gyn</a:t>
                      </a:r>
                    </a:p>
                  </a:txBody>
                  <a:tcPr/>
                </a:tc>
                <a:tc>
                  <a:txBody>
                    <a:bodyPr/>
                    <a:lstStyle/>
                    <a:p>
                      <a:r>
                        <a:rPr lang="en-US" sz="1800" dirty="0"/>
                        <a:t>VA General Women’s Health</a:t>
                      </a:r>
                    </a:p>
                  </a:txBody>
                  <a:tcPr/>
                </a:tc>
                <a:tc>
                  <a:txBody>
                    <a:bodyPr/>
                    <a:lstStyle/>
                    <a:p>
                      <a:r>
                        <a:rPr lang="en-US" sz="1800" dirty="0"/>
                        <a:t>Vulvar Clinic</a:t>
                      </a:r>
                    </a:p>
                  </a:txBody>
                  <a:tcPr/>
                </a:tc>
                <a:tc>
                  <a:txBody>
                    <a:bodyPr/>
                    <a:lstStyle/>
                    <a:p>
                      <a:r>
                        <a:rPr lang="en-US" sz="1800" dirty="0"/>
                        <a:t>Urogynecology</a:t>
                      </a:r>
                    </a:p>
                  </a:txBody>
                  <a:tcPr/>
                </a:tc>
                <a:extLst>
                  <a:ext uri="{0D108BD9-81ED-4DB2-BD59-A6C34878D82A}">
                    <a16:rowId xmlns:a16="http://schemas.microsoft.com/office/drawing/2014/main" val="3799144564"/>
                  </a:ext>
                </a:extLst>
              </a:tr>
              <a:tr h="592932">
                <a:tc>
                  <a:txBody>
                    <a:bodyPr/>
                    <a:lstStyle/>
                    <a:p>
                      <a:r>
                        <a:rPr lang="en-US" sz="1800" dirty="0"/>
                        <a:t>Urogynecology</a:t>
                      </a:r>
                    </a:p>
                  </a:txBody>
                  <a:tcPr/>
                </a:tc>
                <a:tc>
                  <a:txBody>
                    <a:bodyPr/>
                    <a:lstStyle/>
                    <a:p>
                      <a:r>
                        <a:rPr lang="en-US" sz="1800" dirty="0"/>
                        <a:t>Reading/Admin</a:t>
                      </a:r>
                    </a:p>
                  </a:txBody>
                  <a:tcPr/>
                </a:tc>
                <a:tc>
                  <a:txBody>
                    <a:bodyPr/>
                    <a:lstStyle/>
                    <a:p>
                      <a:r>
                        <a:rPr lang="en-US" sz="1800" dirty="0"/>
                        <a:t>General OB/Gyn</a:t>
                      </a:r>
                    </a:p>
                  </a:txBody>
                  <a:tcPr/>
                </a:tc>
                <a:tc>
                  <a:txBody>
                    <a:bodyPr/>
                    <a:lstStyle/>
                    <a:p>
                      <a:r>
                        <a:rPr lang="en-US" sz="1800" dirty="0"/>
                        <a:t>Colposcopy Clinic</a:t>
                      </a:r>
                    </a:p>
                  </a:txBody>
                  <a:tcPr/>
                </a:tc>
                <a:tc>
                  <a:txBody>
                    <a:bodyPr/>
                    <a:lstStyle/>
                    <a:p>
                      <a:endParaRPr lang="en-US" sz="1800" dirty="0"/>
                    </a:p>
                  </a:txBody>
                  <a:tcPr/>
                </a:tc>
                <a:extLst>
                  <a:ext uri="{0D108BD9-81ED-4DB2-BD59-A6C34878D82A}">
                    <a16:rowId xmlns:a16="http://schemas.microsoft.com/office/drawing/2014/main" val="3115469786"/>
                  </a:ext>
                </a:extLst>
              </a:tr>
            </a:tbl>
          </a:graphicData>
        </a:graphic>
      </p:graphicFrame>
      <p:pic>
        <p:nvPicPr>
          <p:cNvPr id="2" name="women's health">
            <a:hlinkClick r:id="" action="ppaction://media"/>
            <a:extLst>
              <a:ext uri="{FF2B5EF4-FFF2-40B4-BE49-F238E27FC236}">
                <a16:creationId xmlns:a16="http://schemas.microsoft.com/office/drawing/2014/main" id="{0B6203BE-1445-33C1-0763-C2174480EF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8861" y="6093069"/>
            <a:ext cx="406400" cy="406400"/>
          </a:xfrm>
          <a:prstGeom prst="rect">
            <a:avLst/>
          </a:prstGeom>
        </p:spPr>
      </p:pic>
    </p:spTree>
    <p:extLst>
      <p:ext uri="{BB962C8B-B14F-4D97-AF65-F5344CB8AC3E}">
        <p14:creationId xmlns:p14="http://schemas.microsoft.com/office/powerpoint/2010/main" val="1067830193"/>
      </p:ext>
    </p:extLst>
  </p:cSld>
  <p:clrMapOvr>
    <a:masterClrMapping/>
  </p:clrMapOvr>
  <p:transition spd="med" advTm="21009"/>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Rectangle 2"/>
          <p:cNvSpPr txBox="1">
            <a:spLocks noGrp="1"/>
          </p:cNvSpPr>
          <p:nvPr>
            <p:ph type="title"/>
          </p:nvPr>
        </p:nvSpPr>
        <p:spPr>
          <a:xfrm>
            <a:off x="381000" y="154353"/>
            <a:ext cx="9525000" cy="1447801"/>
          </a:xfrm>
          <a:prstGeom prst="rect">
            <a:avLst/>
          </a:prstGeom>
        </p:spPr>
        <p:txBody>
          <a:bodyPr/>
          <a:lstStyle>
            <a:lvl1pPr algn="ctr">
              <a:defRPr sz="4800" b="1">
                <a:solidFill>
                  <a:srgbClr val="FFCC03"/>
                </a:solidFill>
              </a:defRPr>
            </a:lvl1pPr>
          </a:lstStyle>
          <a:p>
            <a:r>
              <a:rPr lang="en-US" dirty="0"/>
              <a:t>Demographics</a:t>
            </a:r>
            <a:endParaRPr dirty="0"/>
          </a:p>
        </p:txBody>
      </p:sp>
      <p:pic>
        <p:nvPicPr>
          <p:cNvPr id="335" name="Picture 2" descr="Picture 2"/>
          <p:cNvPicPr>
            <a:picLocks noChangeAspect="1"/>
          </p:cNvPicPr>
          <p:nvPr/>
        </p:nvPicPr>
        <p:blipFill>
          <a:blip r:embed="rId7"/>
          <a:stretch>
            <a:fillRect/>
          </a:stretch>
        </p:blipFill>
        <p:spPr>
          <a:xfrm>
            <a:off x="9175261" y="5740400"/>
            <a:ext cx="1111739" cy="1111738"/>
          </a:xfrm>
          <a:prstGeom prst="rect">
            <a:avLst/>
          </a:prstGeom>
          <a:ln w="12700">
            <a:miter lim="400000"/>
          </a:ln>
        </p:spPr>
      </p:pic>
      <p:pic>
        <p:nvPicPr>
          <p:cNvPr id="34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0" y="5930900"/>
            <a:ext cx="571500" cy="571500"/>
          </a:xfrm>
          <a:prstGeom prst="rect">
            <a:avLst/>
          </a:prstGeom>
          <a:ln w="12700">
            <a:miter lim="400000"/>
          </a:ln>
        </p:spPr>
      </p:pic>
      <p:pic>
        <p:nvPicPr>
          <p:cNvPr id="3" name="Picture 2">
            <a:extLst>
              <a:ext uri="{FF2B5EF4-FFF2-40B4-BE49-F238E27FC236}">
                <a16:creationId xmlns:a16="http://schemas.microsoft.com/office/drawing/2014/main" id="{085F9687-5154-2870-5141-64D32CE1B80B}"/>
              </a:ext>
            </a:extLst>
          </p:cNvPr>
          <p:cNvPicPr>
            <a:picLocks noChangeAspect="1"/>
          </p:cNvPicPr>
          <p:nvPr/>
        </p:nvPicPr>
        <p:blipFill rotWithShape="1">
          <a:blip r:embed="rId9"/>
          <a:srcRect l="28427" r="17796" b="1"/>
          <a:stretch/>
        </p:blipFill>
        <p:spPr>
          <a:xfrm>
            <a:off x="1014934" y="1340715"/>
            <a:ext cx="8160327" cy="4590185"/>
          </a:xfrm>
          <a:prstGeom prst="rect">
            <a:avLst/>
          </a:prstGeom>
        </p:spPr>
      </p:pic>
      <p:pic>
        <p:nvPicPr>
          <p:cNvPr id="8" name="Audio 7">
            <a:hlinkClick r:id="" action="ppaction://media"/>
            <a:extLst>
              <a:ext uri="{FF2B5EF4-FFF2-40B4-BE49-F238E27FC236}">
                <a16:creationId xmlns:a16="http://schemas.microsoft.com/office/drawing/2014/main" id="{FC6E3CEC-85F2-BFB1-F288-B25E9AC099DF}"/>
              </a:ext>
            </a:extLst>
          </p:cNvPr>
          <p:cNvPicPr>
            <a:picLocks noChangeAspect="1"/>
          </p:cNvPicPr>
          <p:nvPr>
            <a:audioFile r:link="rId4"/>
            <p:extLst>
              <p:ext uri="{DAA4B4D4-6D71-4841-9C94-3DE7FCFB9230}">
                <p14:media xmlns:p14="http://schemas.microsoft.com/office/powerpoint/2010/main" r:embed="rId3"/>
              </p:ext>
            </p:extLst>
          </p:nvPr>
        </p:nvPicPr>
        <p:blipFill>
          <a:blip r:embed="rId10"/>
          <a:srcRect l="-203125" t="-203125" r="-203125" b="-203125"/>
          <a:stretch>
            <a:fillRect/>
          </a:stretch>
        </p:blipFill>
        <p:spPr>
          <a:xfrm>
            <a:off x="8147304" y="4718304"/>
            <a:ext cx="2057400" cy="2057400"/>
          </a:xfrm>
          <a:prstGeom prst="ellipse">
            <a:avLst/>
          </a:prstGeom>
        </p:spPr>
      </p:pic>
    </p:spTree>
    <p:extLst>
      <p:ext uri="{BB962C8B-B14F-4D97-AF65-F5344CB8AC3E}">
        <p14:creationId xmlns:p14="http://schemas.microsoft.com/office/powerpoint/2010/main" val="1098016631"/>
      </p:ext>
    </p:extLst>
  </p:cSld>
  <p:clrMapOvr>
    <a:masterClrMapping/>
  </p:clrMapOvr>
  <p:transition spd="med" advTm="38145"/>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486" fill="hold"/>
                                        <p:tgtEl>
                                          <p:spTgt spid="3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cTn>
                <p:tgtEl>
                  <p:spTgt spid="346"/>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itle 1"/>
          <p:cNvSpPr txBox="1">
            <a:spLocks noGrp="1"/>
          </p:cNvSpPr>
          <p:nvPr>
            <p:ph type="title"/>
          </p:nvPr>
        </p:nvSpPr>
        <p:spPr>
          <a:xfrm>
            <a:off x="495300" y="281353"/>
            <a:ext cx="2971800" cy="2209801"/>
          </a:xfrm>
          <a:prstGeom prst="rect">
            <a:avLst/>
          </a:prstGeom>
        </p:spPr>
        <p:txBody>
          <a:bodyPr/>
          <a:lstStyle>
            <a:lvl1pPr defTabSz="663551">
              <a:defRPr sz="5160" b="1">
                <a:solidFill>
                  <a:srgbClr val="FFCC03"/>
                </a:solidFill>
              </a:defRPr>
            </a:lvl1pPr>
          </a:lstStyle>
          <a:p>
            <a:r>
              <a:t>Primary Care Track</a:t>
            </a:r>
          </a:p>
        </p:txBody>
      </p:sp>
      <p:sp>
        <p:nvSpPr>
          <p:cNvPr id="349" name="Content Placeholder 2"/>
          <p:cNvSpPr txBox="1">
            <a:spLocks noGrp="1"/>
          </p:cNvSpPr>
          <p:nvPr>
            <p:ph type="body" idx="1"/>
          </p:nvPr>
        </p:nvSpPr>
        <p:spPr>
          <a:xfrm>
            <a:off x="492368" y="2819400"/>
            <a:ext cx="8942662" cy="3903784"/>
          </a:xfrm>
          <a:prstGeom prst="rect">
            <a:avLst/>
          </a:prstGeom>
          <a:solidFill>
            <a:srgbClr val="FFFFFF">
              <a:alpha val="38000"/>
            </a:srgbClr>
          </a:solidFill>
        </p:spPr>
        <p:txBody>
          <a:bodyPr anchor="ctr"/>
          <a:lstStyle/>
          <a:p>
            <a:pPr marL="187106" indent="-187106" defTabSz="748423">
              <a:spcBef>
                <a:spcPts val="700"/>
              </a:spcBef>
              <a:defRPr sz="2328">
                <a:solidFill>
                  <a:srgbClr val="FFCC03"/>
                </a:solidFill>
              </a:defRPr>
            </a:pPr>
            <a:r>
              <a:t>Open to all </a:t>
            </a:r>
            <a:r>
              <a:rPr>
                <a:solidFill>
                  <a:srgbClr val="FFFFFF"/>
                </a:solidFill>
              </a:rPr>
              <a:t>categorical internal medicine residents.</a:t>
            </a:r>
          </a:p>
          <a:p>
            <a:pPr marL="187106" indent="-187106" defTabSz="748423">
              <a:spcBef>
                <a:spcPts val="700"/>
              </a:spcBef>
              <a:defRPr sz="2328"/>
            </a:pPr>
            <a:r>
              <a:t>1</a:t>
            </a:r>
            <a:r>
              <a:rPr baseline="29938"/>
              <a:t>st</a:t>
            </a:r>
            <a:r>
              <a:t> year similar for all interns in the program except for a </a:t>
            </a:r>
            <a:r>
              <a:rPr>
                <a:solidFill>
                  <a:srgbClr val="FFCC03"/>
                </a:solidFill>
              </a:rPr>
              <a:t>2-week Primary Care Block </a:t>
            </a:r>
            <a:r>
              <a:t>early in the year </a:t>
            </a:r>
            <a:r>
              <a:rPr>
                <a:solidFill>
                  <a:srgbClr val="FFCC03"/>
                </a:solidFill>
              </a:rPr>
              <a:t>+ 2 ambulatory blocks</a:t>
            </a:r>
            <a:r>
              <a:t>.</a:t>
            </a:r>
          </a:p>
          <a:p>
            <a:pPr marL="187106" indent="-187106" defTabSz="748423">
              <a:spcBef>
                <a:spcPts val="700"/>
              </a:spcBef>
              <a:defRPr sz="2328"/>
            </a:pPr>
            <a:r>
              <a:t>2</a:t>
            </a:r>
            <a:r>
              <a:rPr baseline="29938"/>
              <a:t>nd</a:t>
            </a:r>
            <a:r>
              <a:t> and 3</a:t>
            </a:r>
            <a:r>
              <a:rPr baseline="29938"/>
              <a:t>rd</a:t>
            </a:r>
            <a:r>
              <a:t> years have </a:t>
            </a:r>
            <a:r>
              <a:rPr>
                <a:solidFill>
                  <a:srgbClr val="FFCC03"/>
                </a:solidFill>
              </a:rPr>
              <a:t>Primary Care blocks </a:t>
            </a:r>
            <a:r>
              <a:t>+ 4 ambulatory blocks and i</a:t>
            </a:r>
            <a:r>
              <a:rPr>
                <a:solidFill>
                  <a:srgbClr val="FFCC03"/>
                </a:solidFill>
              </a:rPr>
              <a:t>ncreased time in outpatient electives.</a:t>
            </a:r>
          </a:p>
          <a:p>
            <a:pPr marL="187106" indent="-187106" defTabSz="748423">
              <a:spcBef>
                <a:spcPts val="700"/>
              </a:spcBef>
              <a:defRPr sz="2328">
                <a:solidFill>
                  <a:srgbClr val="FFCC03"/>
                </a:solidFill>
              </a:defRPr>
            </a:pPr>
            <a:r>
              <a:t>Core rotations </a:t>
            </a:r>
            <a:r>
              <a:rPr>
                <a:solidFill>
                  <a:srgbClr val="FFFFFF"/>
                </a:solidFill>
              </a:rPr>
              <a:t>in outpatient clinical domains relevant to primary care (ie, Chronic Pain, Women’s Health, Sports Medicine etc.)</a:t>
            </a:r>
          </a:p>
          <a:p>
            <a:pPr marL="187106" indent="-187106" defTabSz="748423">
              <a:spcBef>
                <a:spcPts val="700"/>
              </a:spcBef>
              <a:defRPr sz="2328">
                <a:solidFill>
                  <a:srgbClr val="FFCC03"/>
                </a:solidFill>
              </a:defRPr>
            </a:pPr>
            <a:r>
              <a:t>Protected time </a:t>
            </a:r>
            <a:r>
              <a:rPr>
                <a:solidFill>
                  <a:srgbClr val="FFFFFF"/>
                </a:solidFill>
              </a:rPr>
              <a:t>for review of articles relevant to Primary Care, panel management, research.</a:t>
            </a:r>
          </a:p>
        </p:txBody>
      </p:sp>
      <p:grpSp>
        <p:nvGrpSpPr>
          <p:cNvPr id="360" name="Diagram 2"/>
          <p:cNvGrpSpPr/>
          <p:nvPr/>
        </p:nvGrpSpPr>
        <p:grpSpPr>
          <a:xfrm>
            <a:off x="3497253" y="152761"/>
            <a:ext cx="5743593" cy="2209076"/>
            <a:chOff x="0" y="0"/>
            <a:chExt cx="5743593" cy="2209074"/>
          </a:xfrm>
        </p:grpSpPr>
        <p:grpSp>
          <p:nvGrpSpPr>
            <p:cNvPr id="353" name="Group"/>
            <p:cNvGrpSpPr/>
            <p:nvPr/>
          </p:nvGrpSpPr>
          <p:grpSpPr>
            <a:xfrm>
              <a:off x="0" y="0"/>
              <a:ext cx="2209075" cy="2209075"/>
              <a:chOff x="0" y="0"/>
              <a:chExt cx="2209074" cy="2209074"/>
            </a:xfrm>
          </p:grpSpPr>
          <p:sp>
            <p:nvSpPr>
              <p:cNvPr id="351" name="Circle"/>
              <p:cNvSpPr/>
              <p:nvPr/>
            </p:nvSpPr>
            <p:spPr>
              <a:xfrm>
                <a:off x="-1" y="-1"/>
                <a:ext cx="2209076" cy="2209076"/>
              </a:xfrm>
              <a:prstGeom prst="ellipse">
                <a:avLst/>
              </a:prstGeom>
              <a:solidFill>
                <a:schemeClr val="accent3">
                  <a:alpha val="75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352" name="Care of the Patient"/>
              <p:cNvSpPr txBox="1"/>
              <p:nvPr/>
            </p:nvSpPr>
            <p:spPr>
              <a:xfrm>
                <a:off x="415873" y="595267"/>
                <a:ext cx="1377328" cy="1018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209" tIns="29209" rIns="29209" bIns="29209" numCol="1" anchor="ctr">
                <a:spAutoFit/>
              </a:bodyPr>
              <a:lstStyle>
                <a:lvl1pPr algn="ctr" defTabSz="1022350">
                  <a:lnSpc>
                    <a:spcPct val="90000"/>
                  </a:lnSpc>
                  <a:spcBef>
                    <a:spcPts val="900"/>
                  </a:spcBef>
                  <a:defRPr sz="2300">
                    <a:solidFill>
                      <a:srgbClr val="FFFFFF"/>
                    </a:solidFill>
                  </a:defRPr>
                </a:lvl1pPr>
              </a:lstStyle>
              <a:p>
                <a:r>
                  <a:t>Care of the Patient</a:t>
                </a:r>
              </a:p>
            </p:txBody>
          </p:sp>
        </p:grpSp>
        <p:grpSp>
          <p:nvGrpSpPr>
            <p:cNvPr id="356" name="Group"/>
            <p:cNvGrpSpPr/>
            <p:nvPr/>
          </p:nvGrpSpPr>
          <p:grpSpPr>
            <a:xfrm>
              <a:off x="1767258" y="0"/>
              <a:ext cx="2209076" cy="2209075"/>
              <a:chOff x="0" y="0"/>
              <a:chExt cx="2209074" cy="2209074"/>
            </a:xfrm>
          </p:grpSpPr>
          <p:sp>
            <p:nvSpPr>
              <p:cNvPr id="354" name="Circle"/>
              <p:cNvSpPr/>
              <p:nvPr/>
            </p:nvSpPr>
            <p:spPr>
              <a:xfrm>
                <a:off x="-1" y="-1"/>
                <a:ext cx="2209076" cy="2209076"/>
              </a:xfrm>
              <a:prstGeom prst="ellipse">
                <a:avLst/>
              </a:prstGeom>
              <a:solidFill>
                <a:srgbClr val="2DB1C4">
                  <a:alpha val="75000"/>
                </a:srgbClr>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355" name="Care of the Panel"/>
              <p:cNvSpPr txBox="1"/>
              <p:nvPr/>
            </p:nvSpPr>
            <p:spPr>
              <a:xfrm>
                <a:off x="415874" y="749572"/>
                <a:ext cx="1377327" cy="7099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209" tIns="29209" rIns="29209" bIns="29209" numCol="1" anchor="ctr">
                <a:spAutoFit/>
              </a:bodyPr>
              <a:lstStyle>
                <a:lvl1pPr algn="ctr" defTabSz="1022350">
                  <a:lnSpc>
                    <a:spcPct val="90000"/>
                  </a:lnSpc>
                  <a:spcBef>
                    <a:spcPts val="900"/>
                  </a:spcBef>
                  <a:defRPr sz="2300">
                    <a:solidFill>
                      <a:srgbClr val="FFFFFF"/>
                    </a:solidFill>
                  </a:defRPr>
                </a:lvl1pPr>
              </a:lstStyle>
              <a:p>
                <a:r>
                  <a:t>Care of the Panel</a:t>
                </a:r>
              </a:p>
            </p:txBody>
          </p:sp>
        </p:grpSp>
        <p:grpSp>
          <p:nvGrpSpPr>
            <p:cNvPr id="359" name="Group"/>
            <p:cNvGrpSpPr/>
            <p:nvPr/>
          </p:nvGrpSpPr>
          <p:grpSpPr>
            <a:xfrm>
              <a:off x="3534518" y="0"/>
              <a:ext cx="2209076" cy="2209075"/>
              <a:chOff x="0" y="0"/>
              <a:chExt cx="2209074" cy="2209074"/>
            </a:xfrm>
          </p:grpSpPr>
          <p:sp>
            <p:nvSpPr>
              <p:cNvPr id="357" name="Circle"/>
              <p:cNvSpPr/>
              <p:nvPr/>
            </p:nvSpPr>
            <p:spPr>
              <a:xfrm>
                <a:off x="-1" y="-1"/>
                <a:ext cx="2209076" cy="2209076"/>
              </a:xfrm>
              <a:prstGeom prst="ellipse">
                <a:avLst/>
              </a:prstGeom>
              <a:solidFill>
                <a:schemeClr val="accent4">
                  <a:alpha val="75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358" name="Care of the Population"/>
              <p:cNvSpPr txBox="1"/>
              <p:nvPr/>
            </p:nvSpPr>
            <p:spPr>
              <a:xfrm>
                <a:off x="415873" y="440962"/>
                <a:ext cx="1377327" cy="13271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209" tIns="29209" rIns="29209" bIns="29209" numCol="1" anchor="ctr">
                <a:spAutoFit/>
              </a:bodyPr>
              <a:lstStyle>
                <a:lvl1pPr algn="ctr" defTabSz="1022350">
                  <a:lnSpc>
                    <a:spcPct val="90000"/>
                  </a:lnSpc>
                  <a:spcBef>
                    <a:spcPts val="900"/>
                  </a:spcBef>
                  <a:defRPr sz="2300">
                    <a:solidFill>
                      <a:srgbClr val="FFFFFF"/>
                    </a:solidFill>
                  </a:defRPr>
                </a:lvl1pPr>
              </a:lstStyle>
              <a:p>
                <a:r>
                  <a:t>Care of the Population</a:t>
                </a:r>
              </a:p>
            </p:txBody>
          </p:sp>
        </p:grpSp>
      </p:grpSp>
      <p:pic>
        <p:nvPicPr>
          <p:cNvPr id="361"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9359900" y="58547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46" fill="hold"/>
                                        <p:tgtEl>
                                          <p:spTgt spid="3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6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ctrTitle"/>
          </p:nvPr>
        </p:nvSpPr>
        <p:spPr>
          <a:xfrm>
            <a:off x="723900" y="1447800"/>
            <a:ext cx="8743950" cy="1470025"/>
          </a:xfrm>
          <a:prstGeom prst="rect">
            <a:avLst/>
          </a:prstGeom>
        </p:spPr>
        <p:txBody>
          <a:bodyPr/>
          <a:lstStyle/>
          <a:p>
            <a:pPr>
              <a:defRPr sz="4500"/>
            </a:pPr>
            <a:r>
              <a:t>Ambulatory Curriculum:</a:t>
            </a:r>
            <a:br/>
            <a:r>
              <a:t>Overall Learning Objective</a:t>
            </a:r>
          </a:p>
        </p:txBody>
      </p:sp>
      <p:sp>
        <p:nvSpPr>
          <p:cNvPr id="134" name="Subtitle 2"/>
          <p:cNvSpPr txBox="1">
            <a:spLocks noGrp="1"/>
          </p:cNvSpPr>
          <p:nvPr>
            <p:ph type="subTitle" sz="quarter" idx="1"/>
          </p:nvPr>
        </p:nvSpPr>
        <p:spPr>
          <a:xfrm>
            <a:off x="1562100" y="3124200"/>
            <a:ext cx="7200900" cy="1752600"/>
          </a:xfrm>
          <a:prstGeom prst="rect">
            <a:avLst/>
          </a:prstGeom>
        </p:spPr>
        <p:txBody>
          <a:bodyPr/>
          <a:lstStyle/>
          <a:p>
            <a:pPr>
              <a:defRPr sz="2800"/>
            </a:pPr>
            <a:r>
              <a:t>Provide all our residents with the knowledge and skills necessary to practice as </a:t>
            </a:r>
            <a:r>
              <a:rPr>
                <a:solidFill>
                  <a:srgbClr val="FECD00"/>
                </a:solidFill>
              </a:rPr>
              <a:t>excellent outpatient general internists</a:t>
            </a:r>
            <a:r>
              <a:t> in academic or community practice settings</a:t>
            </a:r>
          </a:p>
        </p:txBody>
      </p:sp>
      <p:pic>
        <p:nvPicPr>
          <p:cNvPr id="136" name="Picture 2" descr="Picture 2"/>
          <p:cNvPicPr>
            <a:picLocks noChangeAspect="1"/>
          </p:cNvPicPr>
          <p:nvPr/>
        </p:nvPicPr>
        <p:blipFill>
          <a:blip r:embed="rId4"/>
          <a:srcRect l="17391" t="26087" r="18841" b="25362"/>
          <a:stretch>
            <a:fillRect/>
          </a:stretch>
        </p:blipFill>
        <p:spPr>
          <a:xfrm>
            <a:off x="342900" y="5083175"/>
            <a:ext cx="1828800" cy="1392382"/>
          </a:xfrm>
          <a:prstGeom prst="rect">
            <a:avLst/>
          </a:prstGeom>
          <a:ln w="12700">
            <a:miter lim="400000"/>
          </a:ln>
        </p:spPr>
      </p:pic>
      <p:pic>
        <p:nvPicPr>
          <p:cNvPr id="137" name="Picture 2" descr="Picture 2"/>
          <p:cNvPicPr>
            <a:picLocks noChangeAspect="1"/>
          </p:cNvPicPr>
          <p:nvPr/>
        </p:nvPicPr>
        <p:blipFill>
          <a:blip r:embed="rId5"/>
          <a:stretch>
            <a:fillRect/>
          </a:stretch>
        </p:blipFill>
        <p:spPr>
          <a:xfrm>
            <a:off x="4248150" y="4892457"/>
            <a:ext cx="1828800" cy="1828801"/>
          </a:xfrm>
          <a:prstGeom prst="rect">
            <a:avLst/>
          </a:prstGeom>
          <a:ln w="12700">
            <a:miter lim="400000"/>
          </a:ln>
        </p:spPr>
      </p:pic>
      <p:pic>
        <p:nvPicPr>
          <p:cNvPr id="138" name="Picture 3" descr="Picture 3"/>
          <p:cNvPicPr>
            <a:picLocks noChangeAspect="1"/>
          </p:cNvPicPr>
          <p:nvPr/>
        </p:nvPicPr>
        <p:blipFill>
          <a:blip r:embed="rId6"/>
          <a:stretch>
            <a:fillRect/>
          </a:stretch>
        </p:blipFill>
        <p:spPr>
          <a:xfrm>
            <a:off x="7391400" y="3555999"/>
            <a:ext cx="2743200" cy="2743201"/>
          </a:xfrm>
          <a:prstGeom prst="rect">
            <a:avLst/>
          </a:prstGeom>
          <a:ln w="12700">
            <a:miter lim="400000"/>
          </a:ln>
        </p:spPr>
      </p:pic>
      <p:pic>
        <p:nvPicPr>
          <p:cNvPr id="2" name="Slide 2">
            <a:hlinkClick r:id="" action="ppaction://media"/>
            <a:extLst>
              <a:ext uri="{FF2B5EF4-FFF2-40B4-BE49-F238E27FC236}">
                <a16:creationId xmlns:a16="http://schemas.microsoft.com/office/drawing/2014/main" id="{55D3A744-58E6-8723-EA22-28D82FF7BB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3465" y="5741116"/>
            <a:ext cx="406400" cy="406400"/>
          </a:xfrm>
          <a:prstGeom prst="rect">
            <a:avLst/>
          </a:prstGeom>
        </p:spPr>
      </p:pic>
    </p:spTree>
  </p:cSld>
  <p:clrMapOvr>
    <a:masterClrMapping/>
  </p:clrMapOvr>
  <p:transition spd="med" advTm="28374"/>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ontent Placeholder 2"/>
          <p:cNvSpPr txBox="1">
            <a:spLocks noGrp="1"/>
          </p:cNvSpPr>
          <p:nvPr>
            <p:ph type="body" sz="half" idx="1"/>
          </p:nvPr>
        </p:nvSpPr>
        <p:spPr>
          <a:xfrm>
            <a:off x="1104900" y="3276600"/>
            <a:ext cx="8534400" cy="3048000"/>
          </a:xfrm>
          <a:prstGeom prst="rect">
            <a:avLst/>
          </a:prstGeom>
        </p:spPr>
        <p:txBody>
          <a:bodyPr>
            <a:normAutofit lnSpcReduction="10000"/>
          </a:bodyPr>
          <a:lstStyle/>
          <a:p>
            <a:pPr marL="189035" indent="-189035" defTabSz="756139">
              <a:spcBef>
                <a:spcPts val="700"/>
              </a:spcBef>
              <a:defRPr sz="2254"/>
            </a:pPr>
            <a:r>
              <a:rPr dirty="0"/>
              <a:t>All HO3s participate in the General Medicine Faculty </a:t>
            </a:r>
            <a:r>
              <a:rPr dirty="0">
                <a:solidFill>
                  <a:srgbClr val="FFCC03"/>
                </a:solidFill>
              </a:rPr>
              <a:t>Journal Club</a:t>
            </a:r>
            <a:r>
              <a:rPr dirty="0"/>
              <a:t>.</a:t>
            </a:r>
          </a:p>
          <a:p>
            <a:pPr marL="189035" indent="-189035" defTabSz="756139">
              <a:spcBef>
                <a:spcPts val="700"/>
              </a:spcBef>
              <a:defRPr sz="2254">
                <a:solidFill>
                  <a:srgbClr val="FFCC03"/>
                </a:solidFill>
              </a:defRPr>
            </a:pPr>
            <a:r>
              <a:rPr dirty="0"/>
              <a:t>Quarterly activities </a:t>
            </a:r>
            <a:r>
              <a:rPr dirty="0">
                <a:solidFill>
                  <a:srgbClr val="FFFFFF"/>
                </a:solidFill>
              </a:rPr>
              <a:t>within the track with faculty and residents.</a:t>
            </a:r>
          </a:p>
          <a:p>
            <a:pPr marL="189035" indent="-189035" defTabSz="756139">
              <a:spcBef>
                <a:spcPts val="700"/>
              </a:spcBef>
              <a:defRPr sz="2254"/>
            </a:pPr>
            <a:r>
              <a:rPr dirty="0"/>
              <a:t>Ability to </a:t>
            </a:r>
            <a:r>
              <a:rPr dirty="0">
                <a:solidFill>
                  <a:srgbClr val="FFCC03"/>
                </a:solidFill>
              </a:rPr>
              <a:t>customize blocks </a:t>
            </a:r>
            <a:r>
              <a:rPr dirty="0"/>
              <a:t>based on preferences (Underserved, Contraceptive Management, Joint Injection Training, etc.).</a:t>
            </a:r>
          </a:p>
          <a:p>
            <a:pPr marL="189035" indent="-189035" defTabSz="756139">
              <a:spcBef>
                <a:spcPts val="700"/>
              </a:spcBef>
              <a:defRPr sz="2254"/>
            </a:pPr>
            <a:r>
              <a:rPr lang="en-US" dirty="0"/>
              <a:t>Each resident in the track gets matched with a research advisor from the Institute for Healthcare Policy and Innovation (IHPI)</a:t>
            </a:r>
          </a:p>
          <a:p>
            <a:pPr marL="189035" indent="-189035" defTabSz="756139">
              <a:spcBef>
                <a:spcPts val="700"/>
              </a:spcBef>
              <a:defRPr sz="2254"/>
            </a:pPr>
            <a:r>
              <a:rPr lang="en-US" dirty="0"/>
              <a:t>Second year residents in the track have funding available to attend the national SGIM meeting to present their work. </a:t>
            </a:r>
            <a:endParaRPr dirty="0"/>
          </a:p>
          <a:p>
            <a:pPr marL="189035" indent="-189035" defTabSz="756139">
              <a:spcBef>
                <a:spcPts val="700"/>
              </a:spcBef>
              <a:defRPr sz="2254"/>
            </a:pPr>
            <a:r>
              <a:rPr dirty="0"/>
              <a:t>See Dr. Collier if you are interested in further details.</a:t>
            </a:r>
          </a:p>
        </p:txBody>
      </p:sp>
      <p:sp>
        <p:nvSpPr>
          <p:cNvPr id="365" name="Title 1"/>
          <p:cNvSpPr txBox="1">
            <a:spLocks noGrp="1"/>
          </p:cNvSpPr>
          <p:nvPr>
            <p:ph type="title"/>
          </p:nvPr>
        </p:nvSpPr>
        <p:spPr>
          <a:xfrm>
            <a:off x="495300" y="281353"/>
            <a:ext cx="2971800" cy="2209801"/>
          </a:xfrm>
          <a:prstGeom prst="rect">
            <a:avLst/>
          </a:prstGeom>
        </p:spPr>
        <p:txBody>
          <a:bodyPr/>
          <a:lstStyle>
            <a:lvl1pPr defTabSz="663551">
              <a:defRPr sz="5160" b="1">
                <a:solidFill>
                  <a:srgbClr val="FFCC03"/>
                </a:solidFill>
              </a:defRPr>
            </a:lvl1pPr>
          </a:lstStyle>
          <a:p>
            <a:r>
              <a:t>Primary Care Track</a:t>
            </a:r>
          </a:p>
        </p:txBody>
      </p:sp>
      <p:grpSp>
        <p:nvGrpSpPr>
          <p:cNvPr id="375" name="Diagram 6"/>
          <p:cNvGrpSpPr/>
          <p:nvPr/>
        </p:nvGrpSpPr>
        <p:grpSpPr>
          <a:xfrm>
            <a:off x="3497253" y="152761"/>
            <a:ext cx="5743593" cy="2209076"/>
            <a:chOff x="0" y="0"/>
            <a:chExt cx="5743593" cy="2209074"/>
          </a:xfrm>
        </p:grpSpPr>
        <p:grpSp>
          <p:nvGrpSpPr>
            <p:cNvPr id="368" name="Group"/>
            <p:cNvGrpSpPr/>
            <p:nvPr/>
          </p:nvGrpSpPr>
          <p:grpSpPr>
            <a:xfrm>
              <a:off x="0" y="0"/>
              <a:ext cx="2209075" cy="2209075"/>
              <a:chOff x="0" y="0"/>
              <a:chExt cx="2209074" cy="2209074"/>
            </a:xfrm>
          </p:grpSpPr>
          <p:sp>
            <p:nvSpPr>
              <p:cNvPr id="366" name="Circle"/>
              <p:cNvSpPr/>
              <p:nvPr/>
            </p:nvSpPr>
            <p:spPr>
              <a:xfrm>
                <a:off x="-1" y="-1"/>
                <a:ext cx="2209076" cy="2209076"/>
              </a:xfrm>
              <a:prstGeom prst="ellipse">
                <a:avLst/>
              </a:prstGeom>
              <a:solidFill>
                <a:schemeClr val="accent3">
                  <a:alpha val="75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367" name="Care of the Patient"/>
              <p:cNvSpPr txBox="1"/>
              <p:nvPr/>
            </p:nvSpPr>
            <p:spPr>
              <a:xfrm>
                <a:off x="415873" y="595267"/>
                <a:ext cx="1377328" cy="1018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209" tIns="29209" rIns="29209" bIns="29209" numCol="1" anchor="ctr">
                <a:spAutoFit/>
              </a:bodyPr>
              <a:lstStyle>
                <a:lvl1pPr algn="ctr" defTabSz="1022350">
                  <a:lnSpc>
                    <a:spcPct val="90000"/>
                  </a:lnSpc>
                  <a:spcBef>
                    <a:spcPts val="900"/>
                  </a:spcBef>
                  <a:defRPr sz="2300">
                    <a:solidFill>
                      <a:srgbClr val="FFFFFF"/>
                    </a:solidFill>
                  </a:defRPr>
                </a:lvl1pPr>
              </a:lstStyle>
              <a:p>
                <a:r>
                  <a:t>Care of the Patient</a:t>
                </a:r>
              </a:p>
            </p:txBody>
          </p:sp>
        </p:grpSp>
        <p:grpSp>
          <p:nvGrpSpPr>
            <p:cNvPr id="371" name="Group"/>
            <p:cNvGrpSpPr/>
            <p:nvPr/>
          </p:nvGrpSpPr>
          <p:grpSpPr>
            <a:xfrm>
              <a:off x="1767258" y="0"/>
              <a:ext cx="2209076" cy="2209075"/>
              <a:chOff x="0" y="0"/>
              <a:chExt cx="2209074" cy="2209074"/>
            </a:xfrm>
          </p:grpSpPr>
          <p:sp>
            <p:nvSpPr>
              <p:cNvPr id="369" name="Circle"/>
              <p:cNvSpPr/>
              <p:nvPr/>
            </p:nvSpPr>
            <p:spPr>
              <a:xfrm>
                <a:off x="-1" y="-1"/>
                <a:ext cx="2209076" cy="2209076"/>
              </a:xfrm>
              <a:prstGeom prst="ellipse">
                <a:avLst/>
              </a:prstGeom>
              <a:solidFill>
                <a:srgbClr val="2DB1C4">
                  <a:alpha val="75000"/>
                </a:srgbClr>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370" name="Care of the Panel"/>
              <p:cNvSpPr txBox="1"/>
              <p:nvPr/>
            </p:nvSpPr>
            <p:spPr>
              <a:xfrm>
                <a:off x="415874" y="749572"/>
                <a:ext cx="1377327" cy="7099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209" tIns="29209" rIns="29209" bIns="29209" numCol="1" anchor="ctr">
                <a:spAutoFit/>
              </a:bodyPr>
              <a:lstStyle>
                <a:lvl1pPr algn="ctr" defTabSz="1022350">
                  <a:lnSpc>
                    <a:spcPct val="90000"/>
                  </a:lnSpc>
                  <a:spcBef>
                    <a:spcPts val="900"/>
                  </a:spcBef>
                  <a:defRPr sz="2300">
                    <a:solidFill>
                      <a:srgbClr val="FFFFFF"/>
                    </a:solidFill>
                  </a:defRPr>
                </a:lvl1pPr>
              </a:lstStyle>
              <a:p>
                <a:r>
                  <a:t>Care of the Panel</a:t>
                </a:r>
              </a:p>
            </p:txBody>
          </p:sp>
        </p:grpSp>
        <p:grpSp>
          <p:nvGrpSpPr>
            <p:cNvPr id="374" name="Group"/>
            <p:cNvGrpSpPr/>
            <p:nvPr/>
          </p:nvGrpSpPr>
          <p:grpSpPr>
            <a:xfrm>
              <a:off x="3534518" y="0"/>
              <a:ext cx="2209076" cy="2209075"/>
              <a:chOff x="0" y="0"/>
              <a:chExt cx="2209074" cy="2209074"/>
            </a:xfrm>
          </p:grpSpPr>
          <p:sp>
            <p:nvSpPr>
              <p:cNvPr id="372" name="Circle"/>
              <p:cNvSpPr/>
              <p:nvPr/>
            </p:nvSpPr>
            <p:spPr>
              <a:xfrm>
                <a:off x="-1" y="-1"/>
                <a:ext cx="2209076" cy="2209076"/>
              </a:xfrm>
              <a:prstGeom prst="ellipse">
                <a:avLst/>
              </a:prstGeom>
              <a:solidFill>
                <a:schemeClr val="accent4">
                  <a:alpha val="75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373" name="Care of the Population"/>
              <p:cNvSpPr txBox="1"/>
              <p:nvPr/>
            </p:nvSpPr>
            <p:spPr>
              <a:xfrm>
                <a:off x="415873" y="440962"/>
                <a:ext cx="1377327" cy="13271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209" tIns="29209" rIns="29209" bIns="29209" numCol="1" anchor="ctr">
                <a:spAutoFit/>
              </a:bodyPr>
              <a:lstStyle>
                <a:lvl1pPr algn="ctr" defTabSz="1022350">
                  <a:lnSpc>
                    <a:spcPct val="90000"/>
                  </a:lnSpc>
                  <a:spcBef>
                    <a:spcPts val="900"/>
                  </a:spcBef>
                  <a:defRPr sz="2300">
                    <a:solidFill>
                      <a:srgbClr val="FFFFFF"/>
                    </a:solidFill>
                  </a:defRPr>
                </a:lvl1pPr>
              </a:lstStyle>
              <a:p>
                <a:r>
                  <a:t>Care of the Population</a:t>
                </a:r>
              </a:p>
            </p:txBody>
          </p:sp>
        </p:grpSp>
      </p:grpSp>
      <p:pic>
        <p:nvPicPr>
          <p:cNvPr id="376" name="Picture 7" descr="Picture 7"/>
          <p:cNvPicPr>
            <a:picLocks noChangeAspect="1"/>
          </p:cNvPicPr>
          <p:nvPr/>
        </p:nvPicPr>
        <p:blipFill>
          <a:blip r:embed="rId4"/>
          <a:srcRect t="4399" r="618" b="16376"/>
          <a:stretch>
            <a:fillRect/>
          </a:stretch>
        </p:blipFill>
        <p:spPr>
          <a:xfrm>
            <a:off x="9240848" y="5584185"/>
            <a:ext cx="936081" cy="1121055"/>
          </a:xfrm>
          <a:prstGeom prst="rect">
            <a:avLst/>
          </a:prstGeom>
          <a:ln w="12700">
            <a:miter lim="400000"/>
          </a:ln>
        </p:spPr>
      </p:pic>
      <p:pic>
        <p:nvPicPr>
          <p:cNvPr id="3" name="Audio 2">
            <a:hlinkClick r:id="" action="ppaction://media"/>
            <a:extLst>
              <a:ext uri="{FF2B5EF4-FFF2-40B4-BE49-F238E27FC236}">
                <a16:creationId xmlns:a16="http://schemas.microsoft.com/office/drawing/2014/main" id="{C10D3CA2-95A0-9204-D17E-94A1138F5F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0529" y="6324600"/>
            <a:ext cx="406400" cy="406400"/>
          </a:xfrm>
          <a:prstGeom prst="rect">
            <a:avLst/>
          </a:prstGeom>
        </p:spPr>
      </p:pic>
    </p:spTree>
  </p:cSld>
  <p:clrMapOvr>
    <a:masterClrMapping/>
  </p:clrMapOvr>
  <p:transition spd="med" advTm="6568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Picture 2" descr="Picture 2"/>
          <p:cNvPicPr>
            <a:picLocks noChangeAspect="1"/>
          </p:cNvPicPr>
          <p:nvPr/>
        </p:nvPicPr>
        <p:blipFill>
          <a:blip r:embed="rId4"/>
          <a:stretch>
            <a:fillRect/>
          </a:stretch>
        </p:blipFill>
        <p:spPr>
          <a:xfrm>
            <a:off x="4299155" y="2888784"/>
            <a:ext cx="1759416" cy="1759416"/>
          </a:xfrm>
          <a:prstGeom prst="rect">
            <a:avLst/>
          </a:prstGeom>
          <a:ln w="12700">
            <a:miter lim="400000"/>
          </a:ln>
        </p:spPr>
      </p:pic>
      <p:pic>
        <p:nvPicPr>
          <p:cNvPr id="380" name="Picture 1" descr="Picture 1"/>
          <p:cNvPicPr>
            <a:picLocks noChangeAspect="1"/>
          </p:cNvPicPr>
          <p:nvPr/>
        </p:nvPicPr>
        <p:blipFill>
          <a:blip r:embed="rId5"/>
          <a:stretch>
            <a:fillRect/>
          </a:stretch>
        </p:blipFill>
        <p:spPr>
          <a:xfrm>
            <a:off x="3850609" y="794654"/>
            <a:ext cx="2472888" cy="1854666"/>
          </a:xfrm>
          <a:prstGeom prst="rect">
            <a:avLst/>
          </a:prstGeom>
          <a:ln w="12700">
            <a:miter lim="400000"/>
          </a:ln>
        </p:spPr>
      </p:pic>
      <p:pic>
        <p:nvPicPr>
          <p:cNvPr id="381" name="Picture 2" descr="Picture 2"/>
          <p:cNvPicPr>
            <a:picLocks noChangeAspect="1"/>
          </p:cNvPicPr>
          <p:nvPr/>
        </p:nvPicPr>
        <p:blipFill>
          <a:blip r:embed="rId6"/>
          <a:srcRect l="1980" r="11669" b="8556"/>
          <a:stretch>
            <a:fillRect/>
          </a:stretch>
        </p:blipFill>
        <p:spPr>
          <a:xfrm>
            <a:off x="1034896" y="4862946"/>
            <a:ext cx="2819400" cy="1428693"/>
          </a:xfrm>
          <a:prstGeom prst="rect">
            <a:avLst/>
          </a:prstGeom>
          <a:ln w="12700">
            <a:miter lim="400000"/>
          </a:ln>
        </p:spPr>
      </p:pic>
      <p:pic>
        <p:nvPicPr>
          <p:cNvPr id="382" name="Picture 3" descr="Picture 3"/>
          <p:cNvPicPr>
            <a:picLocks noChangeAspect="1"/>
          </p:cNvPicPr>
          <p:nvPr/>
        </p:nvPicPr>
        <p:blipFill>
          <a:blip r:embed="rId7"/>
          <a:srcRect l="3962" r="2271" b="7086"/>
          <a:stretch>
            <a:fillRect/>
          </a:stretch>
        </p:blipFill>
        <p:spPr>
          <a:xfrm>
            <a:off x="718424" y="2971944"/>
            <a:ext cx="2667001" cy="1676257"/>
          </a:xfrm>
          <a:prstGeom prst="rect">
            <a:avLst/>
          </a:prstGeom>
          <a:ln w="12700">
            <a:miter lim="400000"/>
          </a:ln>
        </p:spPr>
      </p:pic>
      <p:pic>
        <p:nvPicPr>
          <p:cNvPr id="383" name="Picture 4" descr="Picture 4"/>
          <p:cNvPicPr>
            <a:picLocks noChangeAspect="1"/>
          </p:cNvPicPr>
          <p:nvPr/>
        </p:nvPicPr>
        <p:blipFill>
          <a:blip r:embed="rId8"/>
          <a:stretch>
            <a:fillRect/>
          </a:stretch>
        </p:blipFill>
        <p:spPr>
          <a:xfrm>
            <a:off x="4167320" y="4881607"/>
            <a:ext cx="1891250" cy="1410032"/>
          </a:xfrm>
          <a:prstGeom prst="rect">
            <a:avLst/>
          </a:prstGeom>
          <a:ln w="12700">
            <a:miter lim="400000"/>
          </a:ln>
        </p:spPr>
      </p:pic>
      <p:pic>
        <p:nvPicPr>
          <p:cNvPr id="384" name="Picture 5" descr="Picture 5"/>
          <p:cNvPicPr>
            <a:picLocks noChangeAspect="1"/>
          </p:cNvPicPr>
          <p:nvPr/>
        </p:nvPicPr>
        <p:blipFill>
          <a:blip r:embed="rId9"/>
          <a:stretch>
            <a:fillRect/>
          </a:stretch>
        </p:blipFill>
        <p:spPr>
          <a:xfrm>
            <a:off x="6684619" y="4850181"/>
            <a:ext cx="2777934" cy="1472884"/>
          </a:xfrm>
          <a:prstGeom prst="rect">
            <a:avLst/>
          </a:prstGeom>
          <a:ln w="12700">
            <a:miter lim="400000"/>
          </a:ln>
        </p:spPr>
      </p:pic>
      <p:pic>
        <p:nvPicPr>
          <p:cNvPr id="385" name="Picture 2" descr="Picture 2"/>
          <p:cNvPicPr>
            <a:picLocks noChangeAspect="1"/>
          </p:cNvPicPr>
          <p:nvPr/>
        </p:nvPicPr>
        <p:blipFill>
          <a:blip r:embed="rId10"/>
          <a:stretch>
            <a:fillRect/>
          </a:stretch>
        </p:blipFill>
        <p:spPr>
          <a:xfrm>
            <a:off x="1181100" y="868849"/>
            <a:ext cx="2059669" cy="1780471"/>
          </a:xfrm>
          <a:prstGeom prst="rect">
            <a:avLst/>
          </a:prstGeom>
          <a:ln w="12700">
            <a:miter lim="400000"/>
          </a:ln>
        </p:spPr>
      </p:pic>
      <p:pic>
        <p:nvPicPr>
          <p:cNvPr id="386" name="Picture 2" descr="Picture 2"/>
          <p:cNvPicPr>
            <a:picLocks noChangeAspect="1"/>
          </p:cNvPicPr>
          <p:nvPr/>
        </p:nvPicPr>
        <p:blipFill>
          <a:blip r:embed="rId11"/>
          <a:stretch>
            <a:fillRect/>
          </a:stretch>
        </p:blipFill>
        <p:spPr>
          <a:prstGeom prst="rect">
            <a:avLst/>
          </a:prstGeom>
          <a:ln w="12700">
            <a:miter lim="400000"/>
          </a:ln>
        </p:spPr>
      </p:pic>
      <p:pic>
        <p:nvPicPr>
          <p:cNvPr id="387" name="Picture 3" descr="Picture 3"/>
          <p:cNvPicPr>
            <a:picLocks noChangeAspect="1"/>
          </p:cNvPicPr>
          <p:nvPr/>
        </p:nvPicPr>
        <p:blipFill>
          <a:blip r:embed="rId11"/>
          <a:srcRect t="32322" r="4161"/>
          <a:stretch>
            <a:fillRect/>
          </a:stretch>
        </p:blipFill>
        <p:spPr>
          <a:xfrm>
            <a:off x="7043025" y="2759110"/>
            <a:ext cx="2520076" cy="1943588"/>
          </a:xfrm>
          <a:prstGeom prst="rect">
            <a:avLst/>
          </a:prstGeom>
          <a:ln w="12700">
            <a:miter lim="400000"/>
          </a:ln>
        </p:spPr>
      </p:pic>
      <p:pic>
        <p:nvPicPr>
          <p:cNvPr id="388" name="Picture 4" descr="Picture 4"/>
          <p:cNvPicPr>
            <a:picLocks noChangeAspect="1"/>
          </p:cNvPicPr>
          <p:nvPr/>
        </p:nvPicPr>
        <p:blipFill>
          <a:blip r:embed="rId12"/>
          <a:stretch>
            <a:fillRect/>
          </a:stretch>
        </p:blipFill>
        <p:spPr>
          <a:xfrm>
            <a:off x="7043025" y="975866"/>
            <a:ext cx="2133601" cy="1635761"/>
          </a:xfrm>
          <a:prstGeom prst="rect">
            <a:avLst/>
          </a:prstGeom>
          <a:ln w="12700">
            <a:miter lim="400000"/>
          </a:ln>
        </p:spPr>
      </p:pic>
      <p:pic>
        <p:nvPicPr>
          <p:cNvPr id="39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13"/>
          <a:stretch>
            <a:fillRect/>
          </a:stretch>
        </p:blipFill>
        <p:spPr>
          <a:xfrm>
            <a:off x="9194800" y="58801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1" fill="hold"/>
                                        <p:tgtEl>
                                          <p:spTgt spid="3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50" name="Diagram 2"/>
          <p:cNvGrpSpPr/>
          <p:nvPr/>
        </p:nvGrpSpPr>
        <p:grpSpPr>
          <a:xfrm>
            <a:off x="886048" y="77017"/>
            <a:ext cx="8514903" cy="3274964"/>
            <a:chOff x="0" y="0"/>
            <a:chExt cx="8514902" cy="3274962"/>
          </a:xfrm>
        </p:grpSpPr>
        <p:grpSp>
          <p:nvGrpSpPr>
            <p:cNvPr id="143" name="Group"/>
            <p:cNvGrpSpPr/>
            <p:nvPr/>
          </p:nvGrpSpPr>
          <p:grpSpPr>
            <a:xfrm>
              <a:off x="0" y="0"/>
              <a:ext cx="3274963" cy="3274963"/>
              <a:chOff x="0" y="0"/>
              <a:chExt cx="3274962" cy="3274962"/>
            </a:xfrm>
          </p:grpSpPr>
          <p:sp>
            <p:nvSpPr>
              <p:cNvPr id="141" name="Circle"/>
              <p:cNvSpPr/>
              <p:nvPr/>
            </p:nvSpPr>
            <p:spPr>
              <a:xfrm>
                <a:off x="-1" y="-1"/>
                <a:ext cx="3274964" cy="3274964"/>
              </a:xfrm>
              <a:prstGeom prst="ellipse">
                <a:avLst/>
              </a:prstGeom>
              <a:solidFill>
                <a:schemeClr val="accent5">
                  <a:alpha val="75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1244600">
                  <a:lnSpc>
                    <a:spcPct val="90000"/>
                  </a:lnSpc>
                  <a:spcBef>
                    <a:spcPts val="700"/>
                  </a:spcBef>
                  <a:defRPr sz="2000" i="1">
                    <a:solidFill>
                      <a:srgbClr val="FFFFFF"/>
                    </a:solidFill>
                  </a:defRPr>
                </a:pPr>
                <a:endParaRPr/>
              </a:p>
            </p:txBody>
          </p:sp>
          <p:sp>
            <p:nvSpPr>
              <p:cNvPr id="142" name="Outpatient GIM Clinic…"/>
              <p:cNvSpPr txBox="1"/>
              <p:nvPr/>
            </p:nvSpPr>
            <p:spPr>
              <a:xfrm>
                <a:off x="624278" y="1015435"/>
                <a:ext cx="2026405" cy="12440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559" tIns="35559" rIns="35559" bIns="35559" numCol="1" anchor="ctr">
                <a:spAutoFit/>
              </a:bodyPr>
              <a:lstStyle/>
              <a:p>
                <a:pPr algn="ctr" defTabSz="1244600">
                  <a:lnSpc>
                    <a:spcPct val="90000"/>
                  </a:lnSpc>
                  <a:spcBef>
                    <a:spcPts val="1100"/>
                  </a:spcBef>
                  <a:defRPr sz="2800">
                    <a:solidFill>
                      <a:srgbClr val="FFFFFF"/>
                    </a:solidFill>
                  </a:defRPr>
                </a:pPr>
                <a:r>
                  <a:t>Outpatient GIM Clinic</a:t>
                </a:r>
                <a:endParaRPr sz="2000"/>
              </a:p>
              <a:p>
                <a:pPr algn="ctr" defTabSz="1244600">
                  <a:lnSpc>
                    <a:spcPct val="90000"/>
                  </a:lnSpc>
                  <a:spcBef>
                    <a:spcPts val="800"/>
                  </a:spcBef>
                  <a:defRPr sz="2000" i="1">
                    <a:solidFill>
                      <a:srgbClr val="FFFFFF"/>
                    </a:solidFill>
                  </a:defRPr>
                </a:pPr>
                <a:r>
                  <a:t>(longitudinal)</a:t>
                </a:r>
              </a:p>
            </p:txBody>
          </p:sp>
        </p:grpSp>
        <p:grpSp>
          <p:nvGrpSpPr>
            <p:cNvPr id="146" name="Group"/>
            <p:cNvGrpSpPr/>
            <p:nvPr/>
          </p:nvGrpSpPr>
          <p:grpSpPr>
            <a:xfrm>
              <a:off x="2619970" y="0"/>
              <a:ext cx="3274963" cy="3274963"/>
              <a:chOff x="0" y="0"/>
              <a:chExt cx="3274962" cy="3274962"/>
            </a:xfrm>
          </p:grpSpPr>
          <p:sp>
            <p:nvSpPr>
              <p:cNvPr id="144" name="Circle"/>
              <p:cNvSpPr/>
              <p:nvPr/>
            </p:nvSpPr>
            <p:spPr>
              <a:xfrm>
                <a:off x="-1" y="-1"/>
                <a:ext cx="3274964" cy="3274964"/>
              </a:xfrm>
              <a:prstGeom prst="ellipse">
                <a:avLst/>
              </a:prstGeom>
              <a:solidFill>
                <a:srgbClr val="00264B">
                  <a:alpha val="75000"/>
                </a:srgbClr>
              </a:solidFill>
              <a:ln w="12700" cap="flat">
                <a:solidFill>
                  <a:srgbClr val="FFFFFF"/>
                </a:solidFill>
                <a:prstDash val="solid"/>
                <a:miter lim="800000"/>
              </a:ln>
              <a:effectLst/>
            </p:spPr>
            <p:txBody>
              <a:bodyPr wrap="square" lIns="45719" tIns="45719" rIns="45719" bIns="45719" numCol="1" anchor="ctr">
                <a:noAutofit/>
              </a:bodyPr>
              <a:lstStyle/>
              <a:p>
                <a:pPr algn="ctr" defTabSz="1333500">
                  <a:lnSpc>
                    <a:spcPct val="90000"/>
                  </a:lnSpc>
                  <a:spcBef>
                    <a:spcPts val="700"/>
                  </a:spcBef>
                  <a:defRPr sz="3000">
                    <a:solidFill>
                      <a:srgbClr val="FFFFFF"/>
                    </a:solidFill>
                  </a:defRPr>
                </a:pPr>
                <a:endParaRPr/>
              </a:p>
            </p:txBody>
          </p:sp>
          <p:sp>
            <p:nvSpPr>
              <p:cNvPr id="145" name="Ambulatory Months"/>
              <p:cNvSpPr txBox="1"/>
              <p:nvPr/>
            </p:nvSpPr>
            <p:spPr>
              <a:xfrm>
                <a:off x="621738" y="1177105"/>
                <a:ext cx="2031485" cy="9207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defTabSz="1333500">
                  <a:lnSpc>
                    <a:spcPct val="90000"/>
                  </a:lnSpc>
                  <a:spcBef>
                    <a:spcPts val="1200"/>
                  </a:spcBef>
                  <a:defRPr sz="3000">
                    <a:solidFill>
                      <a:srgbClr val="FFFFFF"/>
                    </a:solidFill>
                  </a:defRPr>
                </a:lvl1pPr>
              </a:lstStyle>
              <a:p>
                <a:r>
                  <a:t>Ambulatory Months</a:t>
                </a:r>
              </a:p>
            </p:txBody>
          </p:sp>
        </p:grpSp>
        <p:grpSp>
          <p:nvGrpSpPr>
            <p:cNvPr id="149" name="Group"/>
            <p:cNvGrpSpPr/>
            <p:nvPr/>
          </p:nvGrpSpPr>
          <p:grpSpPr>
            <a:xfrm>
              <a:off x="5239940" y="0"/>
              <a:ext cx="3274963" cy="3274963"/>
              <a:chOff x="0" y="0"/>
              <a:chExt cx="3274962" cy="3274962"/>
            </a:xfrm>
          </p:grpSpPr>
          <p:sp>
            <p:nvSpPr>
              <p:cNvPr id="147" name="Circle"/>
              <p:cNvSpPr/>
              <p:nvPr/>
            </p:nvSpPr>
            <p:spPr>
              <a:xfrm>
                <a:off x="-1" y="-1"/>
                <a:ext cx="3274964" cy="3274964"/>
              </a:xfrm>
              <a:prstGeom prst="ellipse">
                <a:avLst/>
              </a:prstGeom>
              <a:solidFill>
                <a:srgbClr val="FFCC03">
                  <a:alpha val="75000"/>
                </a:srgbClr>
              </a:solidFill>
              <a:ln w="12700" cap="flat">
                <a:solidFill>
                  <a:srgbClr val="FFFFFF"/>
                </a:solidFill>
                <a:prstDash val="solid"/>
                <a:miter lim="800000"/>
              </a:ln>
              <a:effectLst/>
            </p:spPr>
            <p:txBody>
              <a:bodyPr wrap="square" lIns="45719" tIns="45719" rIns="45719" bIns="45719" numCol="1" anchor="ctr">
                <a:noAutofit/>
              </a:bodyPr>
              <a:lstStyle/>
              <a:p>
                <a:pPr algn="ctr" defTabSz="1333500">
                  <a:lnSpc>
                    <a:spcPct val="90000"/>
                  </a:lnSpc>
                  <a:spcBef>
                    <a:spcPts val="700"/>
                  </a:spcBef>
                  <a:defRPr sz="3000">
                    <a:solidFill>
                      <a:srgbClr val="FFFFFF"/>
                    </a:solidFill>
                  </a:defRPr>
                </a:pPr>
                <a:endParaRPr/>
              </a:p>
            </p:txBody>
          </p:sp>
          <p:sp>
            <p:nvSpPr>
              <p:cNvPr id="148" name="Outpatient Subspecialty Electives"/>
              <p:cNvSpPr txBox="1"/>
              <p:nvPr/>
            </p:nvSpPr>
            <p:spPr>
              <a:xfrm>
                <a:off x="621739" y="977081"/>
                <a:ext cx="2031485" cy="1320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defTabSz="1333500">
                  <a:lnSpc>
                    <a:spcPct val="90000"/>
                  </a:lnSpc>
                  <a:spcBef>
                    <a:spcPts val="1200"/>
                  </a:spcBef>
                  <a:defRPr sz="3000">
                    <a:solidFill>
                      <a:srgbClr val="FFFFFF"/>
                    </a:solidFill>
                  </a:defRPr>
                </a:lvl1pPr>
              </a:lstStyle>
              <a:p>
                <a:r>
                  <a:t>Outpatient Subspecialty Electives</a:t>
                </a:r>
              </a:p>
            </p:txBody>
          </p:sp>
        </p:grpSp>
      </p:grpSp>
      <p:sp>
        <p:nvSpPr>
          <p:cNvPr id="151" name="Right Arrow 19"/>
          <p:cNvSpPr/>
          <p:nvPr/>
        </p:nvSpPr>
        <p:spPr>
          <a:xfrm rot="5400000">
            <a:off x="4933819" y="3347628"/>
            <a:ext cx="419364" cy="505380"/>
          </a:xfrm>
          <a:prstGeom prst="rightArrow">
            <a:avLst>
              <a:gd name="adj1" fmla="val 50000"/>
              <a:gd name="adj2" fmla="val 50000"/>
            </a:avLst>
          </a:prstGeom>
          <a:ln w="12700">
            <a:solidFill>
              <a:srgbClr val="405C78"/>
            </a:solidFill>
            <a:miter/>
          </a:ln>
        </p:spPr>
        <p:txBody>
          <a:bodyPr lIns="45719" rIns="45719" anchor="ctr"/>
          <a:lstStyle/>
          <a:p>
            <a:pPr algn="ctr">
              <a:defRPr>
                <a:solidFill>
                  <a:srgbClr val="FFFFFF"/>
                </a:solidFill>
              </a:defRPr>
            </a:pPr>
            <a:endParaRPr/>
          </a:p>
        </p:txBody>
      </p:sp>
      <p:grpSp>
        <p:nvGrpSpPr>
          <p:cNvPr id="154" name="TextBox 22"/>
          <p:cNvGrpSpPr/>
          <p:nvPr/>
        </p:nvGrpSpPr>
        <p:grpSpPr>
          <a:xfrm>
            <a:off x="3864054" y="3934023"/>
            <a:ext cx="2653276" cy="1145281"/>
            <a:chOff x="0" y="0"/>
            <a:chExt cx="2653275" cy="1145279"/>
          </a:xfrm>
        </p:grpSpPr>
        <p:sp>
          <p:nvSpPr>
            <p:cNvPr id="152" name="Rectangle"/>
            <p:cNvSpPr/>
            <p:nvPr/>
          </p:nvSpPr>
          <p:spPr>
            <a:xfrm>
              <a:off x="-1" y="0"/>
              <a:ext cx="2653277" cy="1145280"/>
            </a:xfrm>
            <a:prstGeom prst="rect">
              <a:avLst/>
            </a:prstGeom>
            <a:solidFill>
              <a:srgbClr val="00264B">
                <a:alpha val="75000"/>
              </a:srgbClr>
            </a:solidFill>
            <a:ln w="12700" cap="flat">
              <a:noFill/>
              <a:miter lim="4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153" name="Educational Conferences"/>
            <p:cNvSpPr txBox="1"/>
            <p:nvPr/>
          </p:nvSpPr>
          <p:spPr>
            <a:xfrm>
              <a:off x="-1" y="232279"/>
              <a:ext cx="2653277" cy="6807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604" tIns="14604" rIns="14604" bIns="14604" numCol="1" anchor="ctr">
              <a:spAutoFit/>
            </a:bodyPr>
            <a:lstStyle>
              <a:lvl1pPr algn="ctr" defTabSz="1022350">
                <a:lnSpc>
                  <a:spcPct val="90000"/>
                </a:lnSpc>
                <a:spcBef>
                  <a:spcPts val="900"/>
                </a:spcBef>
                <a:defRPr sz="2300">
                  <a:solidFill>
                    <a:srgbClr val="FFFFFF"/>
                  </a:solidFill>
                </a:defRPr>
              </a:lvl1pPr>
            </a:lstStyle>
            <a:p>
              <a:r>
                <a:t>Educational Conferences</a:t>
              </a:r>
            </a:p>
          </p:txBody>
        </p:sp>
      </p:grpSp>
      <p:grpSp>
        <p:nvGrpSpPr>
          <p:cNvPr id="157" name="TextBox 23"/>
          <p:cNvGrpSpPr/>
          <p:nvPr/>
        </p:nvGrpSpPr>
        <p:grpSpPr>
          <a:xfrm>
            <a:off x="1851934" y="5357119"/>
            <a:ext cx="3064278" cy="1145281"/>
            <a:chOff x="0" y="0"/>
            <a:chExt cx="3064276" cy="1145279"/>
          </a:xfrm>
        </p:grpSpPr>
        <p:sp>
          <p:nvSpPr>
            <p:cNvPr id="155" name="Rectangle"/>
            <p:cNvSpPr/>
            <p:nvPr/>
          </p:nvSpPr>
          <p:spPr>
            <a:xfrm>
              <a:off x="-1" y="0"/>
              <a:ext cx="3064278" cy="1145280"/>
            </a:xfrm>
            <a:prstGeom prst="rect">
              <a:avLst/>
            </a:prstGeom>
            <a:solidFill>
              <a:srgbClr val="00264B">
                <a:alpha val="75000"/>
              </a:srgbClr>
            </a:solidFill>
            <a:ln w="12700" cap="flat">
              <a:noFill/>
              <a:miter lim="4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156" name="Daily Ambulatory Morning Report"/>
            <p:cNvSpPr txBox="1"/>
            <p:nvPr/>
          </p:nvSpPr>
          <p:spPr>
            <a:xfrm>
              <a:off x="-1" y="232279"/>
              <a:ext cx="3064278" cy="6807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604" tIns="14604" rIns="14604" bIns="14604" numCol="1" anchor="ctr">
              <a:spAutoFit/>
            </a:bodyPr>
            <a:lstStyle>
              <a:lvl1pPr algn="ctr" defTabSz="1022350">
                <a:lnSpc>
                  <a:spcPct val="90000"/>
                </a:lnSpc>
                <a:spcBef>
                  <a:spcPts val="900"/>
                </a:spcBef>
                <a:defRPr sz="2300">
                  <a:solidFill>
                    <a:srgbClr val="FFFFFF"/>
                  </a:solidFill>
                </a:defRPr>
              </a:lvl1pPr>
            </a:lstStyle>
            <a:p>
              <a:r>
                <a:t>Daily Ambulatory Morning Report</a:t>
              </a:r>
            </a:p>
          </p:txBody>
        </p:sp>
      </p:grpSp>
      <p:grpSp>
        <p:nvGrpSpPr>
          <p:cNvPr id="160" name="TextBox 24"/>
          <p:cNvGrpSpPr/>
          <p:nvPr/>
        </p:nvGrpSpPr>
        <p:grpSpPr>
          <a:xfrm>
            <a:off x="5421589" y="5357119"/>
            <a:ext cx="3064278" cy="1145281"/>
            <a:chOff x="0" y="0"/>
            <a:chExt cx="3064276" cy="1145279"/>
          </a:xfrm>
        </p:grpSpPr>
        <p:sp>
          <p:nvSpPr>
            <p:cNvPr id="158" name="Rectangle"/>
            <p:cNvSpPr/>
            <p:nvPr/>
          </p:nvSpPr>
          <p:spPr>
            <a:xfrm>
              <a:off x="-1" y="0"/>
              <a:ext cx="3064278" cy="1145280"/>
            </a:xfrm>
            <a:prstGeom prst="rect">
              <a:avLst/>
            </a:prstGeom>
            <a:solidFill>
              <a:srgbClr val="00264B">
                <a:alpha val="75000"/>
              </a:srgbClr>
            </a:solidFill>
            <a:ln w="12700" cap="flat">
              <a:noFill/>
              <a:miter lim="400000"/>
            </a:ln>
            <a:effectLst/>
          </p:spPr>
          <p:txBody>
            <a:bodyPr wrap="square" lIns="45719" tIns="45719" rIns="45719" bIns="45719" numCol="1" anchor="ctr">
              <a:noAutofit/>
            </a:bodyPr>
            <a:lstStyle/>
            <a:p>
              <a:pPr algn="ctr" defTabSz="1022350">
                <a:lnSpc>
                  <a:spcPct val="90000"/>
                </a:lnSpc>
                <a:spcBef>
                  <a:spcPts val="700"/>
                </a:spcBef>
                <a:defRPr sz="2300">
                  <a:solidFill>
                    <a:srgbClr val="FFFFFF"/>
                  </a:solidFill>
                </a:defRPr>
              </a:pPr>
              <a:endParaRPr/>
            </a:p>
          </p:txBody>
        </p:sp>
        <p:sp>
          <p:nvSpPr>
            <p:cNvPr id="159" name="Weekly Academic Half Days (“TLS”)"/>
            <p:cNvSpPr txBox="1"/>
            <p:nvPr/>
          </p:nvSpPr>
          <p:spPr>
            <a:xfrm>
              <a:off x="-1" y="232279"/>
              <a:ext cx="3064278" cy="6807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604" tIns="14604" rIns="14604" bIns="14604" numCol="1" anchor="ctr">
              <a:spAutoFit/>
            </a:bodyPr>
            <a:lstStyle>
              <a:lvl1pPr algn="ctr" defTabSz="1022350">
                <a:lnSpc>
                  <a:spcPct val="90000"/>
                </a:lnSpc>
                <a:spcBef>
                  <a:spcPts val="900"/>
                </a:spcBef>
                <a:defRPr sz="2300">
                  <a:solidFill>
                    <a:srgbClr val="FFFFFF"/>
                  </a:solidFill>
                </a:defRPr>
              </a:lvl1pPr>
            </a:lstStyle>
            <a:p>
              <a:r>
                <a:t>Weekly Academic Half Days (“TLS”)</a:t>
              </a:r>
            </a:p>
          </p:txBody>
        </p:sp>
      </p:grpSp>
      <p:sp>
        <p:nvSpPr>
          <p:cNvPr id="163" name="Elbow Connector 21"/>
          <p:cNvSpPr/>
          <p:nvPr/>
        </p:nvSpPr>
        <p:spPr>
          <a:xfrm>
            <a:off x="6516369" y="4505960"/>
            <a:ext cx="436881" cy="850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
            <a:solidFill>
              <a:srgbClr val="00264B"/>
            </a:solidFill>
            <a:miter/>
            <a:tailEnd type="triangle"/>
          </a:ln>
        </p:spPr>
        <p:txBody>
          <a:bodyPr/>
          <a:lstStyle/>
          <a:p>
            <a:endParaRPr/>
          </a:p>
        </p:txBody>
      </p:sp>
      <p:sp>
        <p:nvSpPr>
          <p:cNvPr id="164" name="Elbow Connector 28"/>
          <p:cNvSpPr/>
          <p:nvPr/>
        </p:nvSpPr>
        <p:spPr>
          <a:xfrm>
            <a:off x="3383280" y="4505960"/>
            <a:ext cx="480060" cy="850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6350">
            <a:solidFill>
              <a:srgbClr val="00264B"/>
            </a:solidFill>
            <a:miter/>
            <a:tailEnd type="triangle"/>
          </a:ln>
        </p:spPr>
        <p:txBody>
          <a:bodyPr/>
          <a:lstStyle/>
          <a:p>
            <a:endParaRPr/>
          </a:p>
        </p:txBody>
      </p:sp>
      <p:pic>
        <p:nvPicPr>
          <p:cNvPr id="3" name="Slide 3">
            <a:hlinkClick r:id="" action="ppaction://media"/>
            <a:extLst>
              <a:ext uri="{FF2B5EF4-FFF2-40B4-BE49-F238E27FC236}">
                <a16:creationId xmlns:a16="http://schemas.microsoft.com/office/drawing/2014/main" id="{B5ED9832-C1E1-2FA5-44B6-C3A3ED052A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2735" y="5726559"/>
            <a:ext cx="406400" cy="406400"/>
          </a:xfrm>
          <a:prstGeom prst="rect">
            <a:avLst/>
          </a:prstGeom>
        </p:spPr>
      </p:pic>
    </p:spTree>
  </p:cSld>
  <p:clrMapOvr>
    <a:masterClrMapping/>
  </p:clrMapOvr>
  <p:transition spd="med" advTm="3947"/>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title"/>
          </p:nvPr>
        </p:nvSpPr>
        <p:spPr>
          <a:xfrm>
            <a:off x="1889760" y="365126"/>
            <a:ext cx="5842989" cy="1325563"/>
          </a:xfrm>
          <a:prstGeom prst="rect">
            <a:avLst/>
          </a:prstGeom>
        </p:spPr>
        <p:txBody>
          <a:bodyPr/>
          <a:lstStyle/>
          <a:p>
            <a:pPr algn="ctr">
              <a:defRPr sz="4400"/>
            </a:pPr>
            <a:r>
              <a:t>Continuity Clinic: </a:t>
            </a:r>
            <a:br/>
            <a:r>
              <a:t>Training Model</a:t>
            </a:r>
          </a:p>
        </p:txBody>
      </p:sp>
      <p:pic>
        <p:nvPicPr>
          <p:cNvPr id="170" name="Picture 6" descr="Picture 6"/>
          <p:cNvPicPr>
            <a:picLocks noChangeAspect="1"/>
          </p:cNvPicPr>
          <p:nvPr/>
        </p:nvPicPr>
        <p:blipFill>
          <a:blip r:embed="rId5"/>
          <a:srcRect l="17391" t="26087" r="18841" b="25362"/>
          <a:stretch>
            <a:fillRect/>
          </a:stretch>
        </p:blipFill>
        <p:spPr>
          <a:xfrm>
            <a:off x="7732747" y="261864"/>
            <a:ext cx="1801505" cy="1371601"/>
          </a:xfrm>
          <a:prstGeom prst="rect">
            <a:avLst/>
          </a:prstGeom>
          <a:ln w="12700">
            <a:miter lim="400000"/>
          </a:ln>
        </p:spPr>
      </p:pic>
      <p:pic>
        <p:nvPicPr>
          <p:cNvPr id="171" name="Picture 2" descr="Picture 2"/>
          <p:cNvPicPr>
            <a:picLocks noChangeAspect="1"/>
          </p:cNvPicPr>
          <p:nvPr/>
        </p:nvPicPr>
        <p:blipFill>
          <a:blip r:embed="rId6"/>
          <a:srcRect l="15555" t="16667" r="16667" b="16667"/>
          <a:stretch>
            <a:fillRect/>
          </a:stretch>
        </p:blipFill>
        <p:spPr>
          <a:xfrm>
            <a:off x="495300" y="246892"/>
            <a:ext cx="1394461" cy="1371601"/>
          </a:xfrm>
          <a:prstGeom prst="rect">
            <a:avLst/>
          </a:prstGeom>
          <a:ln w="12700">
            <a:miter lim="400000"/>
          </a:ln>
        </p:spPr>
      </p:pic>
      <p:pic>
        <p:nvPicPr>
          <p:cNvPr id="172" name="Picture 2" descr="Picture 2"/>
          <p:cNvPicPr>
            <a:picLocks noChangeAspect="1"/>
          </p:cNvPicPr>
          <p:nvPr/>
        </p:nvPicPr>
        <p:blipFill>
          <a:blip r:embed="rId7"/>
          <a:srcRect l="16037" r="6250" b="46730"/>
          <a:stretch>
            <a:fillRect/>
          </a:stretch>
        </p:blipFill>
        <p:spPr>
          <a:xfrm>
            <a:off x="8812317" y="46014"/>
            <a:ext cx="629780" cy="431701"/>
          </a:xfrm>
          <a:prstGeom prst="rect">
            <a:avLst/>
          </a:prstGeom>
          <a:ln w="12700">
            <a:miter lim="400000"/>
          </a:ln>
        </p:spPr>
      </p:pic>
      <p:grpSp>
        <p:nvGrpSpPr>
          <p:cNvPr id="191" name="Group 4"/>
          <p:cNvGrpSpPr/>
          <p:nvPr/>
        </p:nvGrpSpPr>
        <p:grpSpPr>
          <a:xfrm>
            <a:off x="792833" y="1960541"/>
            <a:ext cx="8617867" cy="4568867"/>
            <a:chOff x="-83468" y="0"/>
            <a:chExt cx="8617866" cy="4568865"/>
          </a:xfrm>
        </p:grpSpPr>
        <p:grpSp>
          <p:nvGrpSpPr>
            <p:cNvPr id="175" name="Freeform 5"/>
            <p:cNvGrpSpPr/>
            <p:nvPr/>
          </p:nvGrpSpPr>
          <p:grpSpPr>
            <a:xfrm>
              <a:off x="0" y="0"/>
              <a:ext cx="1156395" cy="1651993"/>
              <a:chOff x="0" y="0"/>
              <a:chExt cx="1156393" cy="1651991"/>
            </a:xfrm>
          </p:grpSpPr>
          <p:sp>
            <p:nvSpPr>
              <p:cNvPr id="173" name="Shape"/>
              <p:cNvSpPr/>
              <p:nvPr/>
            </p:nvSpPr>
            <p:spPr>
              <a:xfrm>
                <a:off x="0" y="0"/>
                <a:ext cx="1156394" cy="16519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040"/>
                    </a:lnTo>
                    <a:lnTo>
                      <a:pt x="10800" y="21600"/>
                    </a:lnTo>
                    <a:lnTo>
                      <a:pt x="0" y="14040"/>
                    </a:lnTo>
                    <a:lnTo>
                      <a:pt x="0" y="0"/>
                    </a:lnTo>
                    <a:lnTo>
                      <a:pt x="10800" y="7560"/>
                    </a:lnTo>
                    <a:lnTo>
                      <a:pt x="21600" y="0"/>
                    </a:lnTo>
                    <a:close/>
                  </a:path>
                </a:pathLst>
              </a:cu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defTabSz="1066800">
                  <a:lnSpc>
                    <a:spcPct val="90000"/>
                  </a:lnSpc>
                  <a:spcBef>
                    <a:spcPts val="700"/>
                  </a:spcBef>
                  <a:defRPr sz="2400">
                    <a:solidFill>
                      <a:srgbClr val="FFFFFF"/>
                    </a:solidFill>
                  </a:defRPr>
                </a:pPr>
                <a:endParaRPr/>
              </a:p>
            </p:txBody>
          </p:sp>
          <p:sp>
            <p:nvSpPr>
              <p:cNvPr id="174" name="GOAL"/>
              <p:cNvSpPr txBox="1"/>
              <p:nvPr/>
            </p:nvSpPr>
            <p:spPr>
              <a:xfrm>
                <a:off x="6350" y="632956"/>
                <a:ext cx="1143694" cy="386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 tIns="15240" rIns="15240" bIns="15240" numCol="1" anchor="ctr">
                <a:spAutoFit/>
              </a:bodyPr>
              <a:lstStyle>
                <a:lvl1pPr algn="ctr" defTabSz="1066800">
                  <a:lnSpc>
                    <a:spcPct val="90000"/>
                  </a:lnSpc>
                  <a:spcBef>
                    <a:spcPts val="1000"/>
                  </a:spcBef>
                  <a:defRPr sz="2400">
                    <a:solidFill>
                      <a:srgbClr val="FFFFFF"/>
                    </a:solidFill>
                  </a:defRPr>
                </a:lvl1pPr>
              </a:lstStyle>
              <a:p>
                <a:r>
                  <a:t>GOAL</a:t>
                </a:r>
              </a:p>
            </p:txBody>
          </p:sp>
        </p:grpSp>
        <p:grpSp>
          <p:nvGrpSpPr>
            <p:cNvPr id="178" name="Freeform 9"/>
            <p:cNvGrpSpPr/>
            <p:nvPr/>
          </p:nvGrpSpPr>
          <p:grpSpPr>
            <a:xfrm>
              <a:off x="1156392" y="1"/>
              <a:ext cx="7378006" cy="1073795"/>
              <a:chOff x="0" y="0"/>
              <a:chExt cx="7378005" cy="1073794"/>
            </a:xfrm>
          </p:grpSpPr>
          <p:sp>
            <p:nvSpPr>
              <p:cNvPr id="176" name="Shape"/>
              <p:cNvSpPr/>
              <p:nvPr/>
            </p:nvSpPr>
            <p:spPr>
              <a:xfrm>
                <a:off x="0" y="0"/>
                <a:ext cx="7378006" cy="1073795"/>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1600" y="18000"/>
                    </a:lnTo>
                    <a:cubicBezTo>
                      <a:pt x="21600" y="19988"/>
                      <a:pt x="21365" y="21600"/>
                      <a:pt x="21076" y="21600"/>
                    </a:cubicBezTo>
                    <a:lnTo>
                      <a:pt x="0" y="21600"/>
                    </a:lnTo>
                    <a:lnTo>
                      <a:pt x="0" y="0"/>
                    </a:lnTo>
                    <a:lnTo>
                      <a:pt x="21076" y="0"/>
                    </a:lnTo>
                    <a:cubicBezTo>
                      <a:pt x="21365" y="0"/>
                      <a:pt x="21600" y="1612"/>
                      <a:pt x="21600" y="3600"/>
                    </a:cubicBezTo>
                    <a:close/>
                  </a:path>
                </a:pathLst>
              </a:custGeom>
              <a:solidFill>
                <a:srgbClr val="FFFFFF">
                  <a:alpha val="90000"/>
                </a:srgbClr>
              </a:solidFill>
              <a:ln w="12700" cap="flat">
                <a:solidFill>
                  <a:schemeClr val="accent5"/>
                </a:solidFill>
                <a:prstDash val="solid"/>
                <a:miter lim="800000"/>
              </a:ln>
              <a:effectLst/>
            </p:spPr>
            <p:txBody>
              <a:bodyPr wrap="square" lIns="45719" tIns="45719" rIns="45719" bIns="45719" numCol="1" anchor="ctr">
                <a:noAutofit/>
              </a:bodyPr>
              <a:lstStyle/>
              <a:p>
                <a:pPr defTabSz="889000">
                  <a:lnSpc>
                    <a:spcPct val="90000"/>
                  </a:lnSpc>
                  <a:spcBef>
                    <a:spcPts val="300"/>
                  </a:spcBef>
                  <a:defRPr sz="2000" i="1"/>
                </a:pPr>
                <a:endParaRPr/>
              </a:p>
            </p:txBody>
          </p:sp>
          <p:sp>
            <p:nvSpPr>
              <p:cNvPr id="177" name="Average one half-day of continuity clinic per week"/>
              <p:cNvSpPr txBox="1"/>
              <p:nvPr/>
            </p:nvSpPr>
            <p:spPr>
              <a:xfrm>
                <a:off x="83472" y="325728"/>
                <a:ext cx="7288184" cy="4223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117" tIns="65117" rIns="65117" bIns="65117" numCol="1" anchor="ctr">
                <a:spAutoFit/>
              </a:bodyPr>
              <a:lstStyle/>
              <a:p>
                <a:pPr lvl="1" indent="0" defTabSz="889000">
                  <a:lnSpc>
                    <a:spcPct val="90000"/>
                  </a:lnSpc>
                  <a:spcBef>
                    <a:spcPts val="300"/>
                  </a:spcBef>
                  <a:defRPr sz="2000" i="1"/>
                </a:pPr>
                <a:r>
                  <a:t>Average </a:t>
                </a:r>
                <a:r>
                  <a:rPr i="0"/>
                  <a:t>one half-day of continuity clinic per week</a:t>
                </a:r>
              </a:p>
            </p:txBody>
          </p:sp>
        </p:grpSp>
        <p:grpSp>
          <p:nvGrpSpPr>
            <p:cNvPr id="181" name="Freeform 10"/>
            <p:cNvGrpSpPr/>
            <p:nvPr/>
          </p:nvGrpSpPr>
          <p:grpSpPr>
            <a:xfrm>
              <a:off x="-83468" y="1458436"/>
              <a:ext cx="1239864" cy="1651995"/>
              <a:chOff x="-83468" y="0"/>
              <a:chExt cx="1239862" cy="1651993"/>
            </a:xfrm>
          </p:grpSpPr>
          <p:sp>
            <p:nvSpPr>
              <p:cNvPr id="179" name="Shape"/>
              <p:cNvSpPr/>
              <p:nvPr/>
            </p:nvSpPr>
            <p:spPr>
              <a:xfrm>
                <a:off x="0" y="0"/>
                <a:ext cx="1156394" cy="16519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040"/>
                    </a:lnTo>
                    <a:lnTo>
                      <a:pt x="10800" y="21600"/>
                    </a:lnTo>
                    <a:lnTo>
                      <a:pt x="0" y="14040"/>
                    </a:lnTo>
                    <a:lnTo>
                      <a:pt x="0" y="0"/>
                    </a:lnTo>
                    <a:lnTo>
                      <a:pt x="10800" y="7560"/>
                    </a:lnTo>
                    <a:lnTo>
                      <a:pt x="21600" y="0"/>
                    </a:lnTo>
                    <a:close/>
                  </a:path>
                </a:pathLst>
              </a:custGeom>
              <a:solidFill>
                <a:srgbClr val="AE6FC2"/>
              </a:solidFill>
              <a:ln w="12700" cap="flat">
                <a:solidFill>
                  <a:srgbClr val="AE6FC2"/>
                </a:solidFill>
                <a:prstDash val="solid"/>
                <a:miter lim="800000"/>
              </a:ln>
              <a:effectLst/>
            </p:spPr>
            <p:txBody>
              <a:bodyPr wrap="square" lIns="45719" tIns="45719" rIns="45719" bIns="45719" numCol="1" anchor="ctr">
                <a:noAutofit/>
              </a:bodyPr>
              <a:lstStyle/>
              <a:p>
                <a:pPr algn="ctr" defTabSz="1066800">
                  <a:lnSpc>
                    <a:spcPct val="90000"/>
                  </a:lnSpc>
                  <a:spcBef>
                    <a:spcPts val="700"/>
                  </a:spcBef>
                  <a:defRPr sz="2400">
                    <a:solidFill>
                      <a:srgbClr val="FFFFFF"/>
                    </a:solidFill>
                  </a:defRPr>
                </a:pPr>
                <a:endParaRPr/>
              </a:p>
            </p:txBody>
          </p:sp>
          <p:sp>
            <p:nvSpPr>
              <p:cNvPr id="180" name="PROCESS"/>
              <p:cNvSpPr txBox="1"/>
              <p:nvPr/>
            </p:nvSpPr>
            <p:spPr>
              <a:xfrm>
                <a:off x="-83468" y="581663"/>
                <a:ext cx="1233512" cy="3631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 tIns="15240" rIns="15240" bIns="15240" numCol="1" anchor="ctr">
                <a:spAutoFit/>
              </a:bodyPr>
              <a:lstStyle>
                <a:lvl1pPr algn="ctr" defTabSz="1066800">
                  <a:lnSpc>
                    <a:spcPct val="90000"/>
                  </a:lnSpc>
                  <a:spcBef>
                    <a:spcPts val="1000"/>
                  </a:spcBef>
                  <a:defRPr sz="2400">
                    <a:solidFill>
                      <a:srgbClr val="FFFFFF"/>
                    </a:solidFill>
                  </a:defRPr>
                </a:lvl1pPr>
              </a:lstStyle>
              <a:p>
                <a:r>
                  <a:rPr dirty="0"/>
                  <a:t>PROCESS</a:t>
                </a:r>
              </a:p>
            </p:txBody>
          </p:sp>
        </p:grpSp>
        <p:grpSp>
          <p:nvGrpSpPr>
            <p:cNvPr id="184" name="Freeform 11"/>
            <p:cNvGrpSpPr/>
            <p:nvPr/>
          </p:nvGrpSpPr>
          <p:grpSpPr>
            <a:xfrm>
              <a:off x="1156392" y="1458437"/>
              <a:ext cx="7378006" cy="1073795"/>
              <a:chOff x="0" y="0"/>
              <a:chExt cx="7378005" cy="1073794"/>
            </a:xfrm>
          </p:grpSpPr>
          <p:sp>
            <p:nvSpPr>
              <p:cNvPr id="182" name="Shape"/>
              <p:cNvSpPr/>
              <p:nvPr/>
            </p:nvSpPr>
            <p:spPr>
              <a:xfrm>
                <a:off x="0" y="0"/>
                <a:ext cx="7378006" cy="1073795"/>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1600" y="18000"/>
                    </a:lnTo>
                    <a:cubicBezTo>
                      <a:pt x="21600" y="19988"/>
                      <a:pt x="21365" y="21600"/>
                      <a:pt x="21076" y="21600"/>
                    </a:cubicBezTo>
                    <a:lnTo>
                      <a:pt x="0" y="21600"/>
                    </a:lnTo>
                    <a:lnTo>
                      <a:pt x="0" y="0"/>
                    </a:lnTo>
                    <a:lnTo>
                      <a:pt x="21076" y="0"/>
                    </a:lnTo>
                    <a:cubicBezTo>
                      <a:pt x="21365" y="0"/>
                      <a:pt x="21600" y="1612"/>
                      <a:pt x="21600" y="3600"/>
                    </a:cubicBezTo>
                    <a:close/>
                  </a:path>
                </a:pathLst>
              </a:custGeom>
              <a:solidFill>
                <a:srgbClr val="FFFFFF">
                  <a:alpha val="90000"/>
                </a:srgbClr>
              </a:solidFill>
              <a:ln w="12700" cap="flat">
                <a:solidFill>
                  <a:srgbClr val="AE6FC2"/>
                </a:solidFill>
                <a:prstDash val="solid"/>
                <a:miter lim="800000"/>
              </a:ln>
              <a:effectLst/>
            </p:spPr>
            <p:txBody>
              <a:bodyPr wrap="square" lIns="45719" tIns="45719" rIns="45719" bIns="45719" numCol="1" anchor="ctr">
                <a:noAutofit/>
              </a:bodyPr>
              <a:lstStyle/>
              <a:p>
                <a:pPr defTabSz="622300">
                  <a:lnSpc>
                    <a:spcPct val="90000"/>
                  </a:lnSpc>
                  <a:spcBef>
                    <a:spcPts val="300"/>
                  </a:spcBef>
                  <a:defRPr sz="1400"/>
                </a:pPr>
                <a:endParaRPr/>
              </a:p>
            </p:txBody>
          </p:sp>
          <p:sp>
            <p:nvSpPr>
              <p:cNvPr id="183" name="“Hybrid Model”…"/>
              <p:cNvSpPr txBox="1"/>
              <p:nvPr/>
            </p:nvSpPr>
            <p:spPr>
              <a:xfrm>
                <a:off x="83472" y="108431"/>
                <a:ext cx="7288184" cy="8569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117" tIns="65117" rIns="65117" bIns="65117" numCol="1" anchor="ctr">
                <a:spAutoFit/>
              </a:bodyPr>
              <a:lstStyle/>
              <a:p>
                <a:pPr lvl="1" indent="0" defTabSz="889000">
                  <a:lnSpc>
                    <a:spcPct val="90000"/>
                  </a:lnSpc>
                  <a:spcBef>
                    <a:spcPts val="300"/>
                  </a:spcBef>
                  <a:defRPr sz="2000"/>
                </a:pPr>
                <a:r>
                  <a:rPr dirty="0"/>
                  <a:t>“Hybrid Model”</a:t>
                </a:r>
              </a:p>
              <a:p>
                <a:pPr marL="457200" lvl="2" indent="0" defTabSz="622300">
                  <a:lnSpc>
                    <a:spcPct val="90000"/>
                  </a:lnSpc>
                  <a:spcBef>
                    <a:spcPts val="200"/>
                  </a:spcBef>
                  <a:buSzPct val="100000"/>
                  <a:buChar char="•"/>
                  <a:defRPr sz="1400"/>
                </a:pPr>
                <a:r>
                  <a:rPr dirty="0"/>
                  <a:t> During inpatient months, clinics cancelled on call days</a:t>
                </a:r>
              </a:p>
              <a:p>
                <a:pPr marL="457200" lvl="2" indent="0" defTabSz="622300">
                  <a:lnSpc>
                    <a:spcPct val="90000"/>
                  </a:lnSpc>
                  <a:spcBef>
                    <a:spcPts val="200"/>
                  </a:spcBef>
                  <a:buSzPct val="100000"/>
                  <a:buChar char="•"/>
                  <a:defRPr sz="1400"/>
                </a:pPr>
                <a:r>
                  <a:rPr dirty="0"/>
                  <a:t> </a:t>
                </a:r>
                <a:r>
                  <a:rPr lang="en-US" dirty="0"/>
                  <a:t>During outpatient rotations residents have full day instead of half day clinics</a:t>
                </a:r>
                <a:endParaRPr dirty="0"/>
              </a:p>
            </p:txBody>
          </p:sp>
        </p:grpSp>
        <p:grpSp>
          <p:nvGrpSpPr>
            <p:cNvPr id="187" name="Freeform 12"/>
            <p:cNvGrpSpPr/>
            <p:nvPr/>
          </p:nvGrpSpPr>
          <p:grpSpPr>
            <a:xfrm>
              <a:off x="0" y="2916872"/>
              <a:ext cx="1156395" cy="1651993"/>
              <a:chOff x="0" y="0"/>
              <a:chExt cx="1156393" cy="1651991"/>
            </a:xfrm>
          </p:grpSpPr>
          <p:sp>
            <p:nvSpPr>
              <p:cNvPr id="185" name="Shape"/>
              <p:cNvSpPr/>
              <p:nvPr/>
            </p:nvSpPr>
            <p:spPr>
              <a:xfrm>
                <a:off x="0" y="0"/>
                <a:ext cx="1156394" cy="16519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040"/>
                    </a:lnTo>
                    <a:lnTo>
                      <a:pt x="10800" y="21600"/>
                    </a:lnTo>
                    <a:lnTo>
                      <a:pt x="0" y="14040"/>
                    </a:lnTo>
                    <a:lnTo>
                      <a:pt x="0" y="0"/>
                    </a:lnTo>
                    <a:lnTo>
                      <a:pt x="10800" y="7560"/>
                    </a:lnTo>
                    <a:lnTo>
                      <a:pt x="21600" y="0"/>
                    </a:lnTo>
                    <a:close/>
                  </a:path>
                </a:pathLst>
              </a:custGeom>
              <a:solidFill>
                <a:schemeClr val="accent6"/>
              </a:solidFill>
              <a:ln w="12700" cap="flat">
                <a:solidFill>
                  <a:schemeClr val="accent6"/>
                </a:solidFill>
                <a:prstDash val="solid"/>
                <a:miter lim="800000"/>
              </a:ln>
              <a:effectLst/>
            </p:spPr>
            <p:txBody>
              <a:bodyPr wrap="square" lIns="45719" tIns="45719" rIns="45719" bIns="45719" numCol="1" anchor="ctr">
                <a:noAutofit/>
              </a:bodyPr>
              <a:lstStyle/>
              <a:p>
                <a:pPr algn="ctr" defTabSz="1066800">
                  <a:lnSpc>
                    <a:spcPct val="90000"/>
                  </a:lnSpc>
                  <a:spcBef>
                    <a:spcPts val="700"/>
                  </a:spcBef>
                  <a:defRPr sz="2400">
                    <a:solidFill>
                      <a:srgbClr val="FFFFFF"/>
                    </a:solidFill>
                  </a:defRPr>
                </a:pPr>
                <a:endParaRPr/>
              </a:p>
            </p:txBody>
          </p:sp>
          <p:sp>
            <p:nvSpPr>
              <p:cNvPr id="186" name="BENEFIT"/>
              <p:cNvSpPr txBox="1"/>
              <p:nvPr/>
            </p:nvSpPr>
            <p:spPr>
              <a:xfrm>
                <a:off x="6350" y="472936"/>
                <a:ext cx="1143694" cy="7061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 tIns="15240" rIns="15240" bIns="15240" numCol="1" anchor="ctr">
                <a:spAutoFit/>
              </a:bodyPr>
              <a:lstStyle>
                <a:lvl1pPr algn="ctr" defTabSz="1066800">
                  <a:lnSpc>
                    <a:spcPct val="90000"/>
                  </a:lnSpc>
                  <a:spcBef>
                    <a:spcPts val="1000"/>
                  </a:spcBef>
                  <a:defRPr sz="2400">
                    <a:solidFill>
                      <a:srgbClr val="FFFFFF"/>
                    </a:solidFill>
                  </a:defRPr>
                </a:lvl1pPr>
              </a:lstStyle>
              <a:p>
                <a:r>
                  <a:t>BENEFIT</a:t>
                </a:r>
              </a:p>
            </p:txBody>
          </p:sp>
        </p:grpSp>
        <p:grpSp>
          <p:nvGrpSpPr>
            <p:cNvPr id="190" name="Freeform 13"/>
            <p:cNvGrpSpPr/>
            <p:nvPr/>
          </p:nvGrpSpPr>
          <p:grpSpPr>
            <a:xfrm>
              <a:off x="1156392" y="2916873"/>
              <a:ext cx="7378006" cy="1073795"/>
              <a:chOff x="0" y="0"/>
              <a:chExt cx="7378005" cy="1073794"/>
            </a:xfrm>
          </p:grpSpPr>
          <p:sp>
            <p:nvSpPr>
              <p:cNvPr id="188" name="Shape"/>
              <p:cNvSpPr/>
              <p:nvPr/>
            </p:nvSpPr>
            <p:spPr>
              <a:xfrm>
                <a:off x="0" y="0"/>
                <a:ext cx="7378006" cy="1073795"/>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1600" y="18000"/>
                    </a:lnTo>
                    <a:cubicBezTo>
                      <a:pt x="21600" y="19988"/>
                      <a:pt x="21365" y="21600"/>
                      <a:pt x="21076" y="21600"/>
                    </a:cubicBezTo>
                    <a:lnTo>
                      <a:pt x="0" y="21600"/>
                    </a:lnTo>
                    <a:lnTo>
                      <a:pt x="0" y="0"/>
                    </a:lnTo>
                    <a:lnTo>
                      <a:pt x="21076" y="0"/>
                    </a:lnTo>
                    <a:cubicBezTo>
                      <a:pt x="21365" y="0"/>
                      <a:pt x="21600" y="1612"/>
                      <a:pt x="21600" y="3600"/>
                    </a:cubicBezTo>
                    <a:close/>
                  </a:path>
                </a:pathLst>
              </a:custGeom>
              <a:solidFill>
                <a:srgbClr val="FFFFFF">
                  <a:alpha val="90000"/>
                </a:srgbClr>
              </a:solidFill>
              <a:ln w="12700" cap="flat">
                <a:solidFill>
                  <a:schemeClr val="accent6"/>
                </a:solidFill>
                <a:prstDash val="solid"/>
                <a:miter lim="800000"/>
              </a:ln>
              <a:effectLst/>
            </p:spPr>
            <p:txBody>
              <a:bodyPr wrap="square" lIns="45719" tIns="45719" rIns="45719" bIns="45719" numCol="1" anchor="ctr">
                <a:noAutofit/>
              </a:bodyPr>
              <a:lstStyle/>
              <a:p>
                <a:pPr defTabSz="889000">
                  <a:lnSpc>
                    <a:spcPct val="90000"/>
                  </a:lnSpc>
                  <a:spcBef>
                    <a:spcPts val="300"/>
                  </a:spcBef>
                  <a:defRPr sz="2000"/>
                </a:pPr>
                <a:endParaRPr/>
              </a:p>
            </p:txBody>
          </p:sp>
          <p:sp>
            <p:nvSpPr>
              <p:cNvPr id="189" name="Preserves continuity of the clinic experience but allows for balance between inpatient and outpatient responsibilities."/>
              <p:cNvSpPr txBox="1"/>
              <p:nvPr/>
            </p:nvSpPr>
            <p:spPr>
              <a:xfrm>
                <a:off x="83472" y="194284"/>
                <a:ext cx="7288184" cy="6852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117" tIns="65117" rIns="65117" bIns="65117" numCol="1" anchor="ctr">
                <a:spAutoFit/>
              </a:bodyPr>
              <a:lstStyle/>
              <a:p>
                <a:pPr lvl="1" indent="0" defTabSz="889000">
                  <a:lnSpc>
                    <a:spcPct val="90000"/>
                  </a:lnSpc>
                  <a:spcBef>
                    <a:spcPts val="300"/>
                  </a:spcBef>
                  <a:defRPr sz="2000"/>
                </a:pPr>
                <a:r>
                  <a:t>Preserves continuity of the clinic experience but allows for balance between inpatient and outpatient responsibilities.</a:t>
                </a:r>
              </a:p>
            </p:txBody>
          </p:sp>
        </p:grpSp>
      </p:grpSp>
      <p:pic>
        <p:nvPicPr>
          <p:cNvPr id="2" name="Slide 4">
            <a:hlinkClick r:id="" action="ppaction://media"/>
            <a:extLst>
              <a:ext uri="{FF2B5EF4-FFF2-40B4-BE49-F238E27FC236}">
                <a16:creationId xmlns:a16="http://schemas.microsoft.com/office/drawing/2014/main" id="{ADAA8841-6D85-E662-670F-C4B4D84F01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93644" y="6238840"/>
            <a:ext cx="406400" cy="406400"/>
          </a:xfrm>
          <a:prstGeom prst="rect">
            <a:avLst/>
          </a:prstGeom>
        </p:spPr>
      </p:pic>
    </p:spTree>
  </p:cSld>
  <p:clrMapOvr>
    <a:masterClrMapping/>
  </p:clrMapOvr>
  <p:transition spd="med" advTm="73152"/>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2" descr="Picture 2"/>
          <p:cNvPicPr>
            <a:picLocks noChangeAspect="1"/>
          </p:cNvPicPr>
          <p:nvPr/>
        </p:nvPicPr>
        <p:blipFill>
          <a:blip r:embed="rId5"/>
          <a:srcRect t="12738" b="12699"/>
          <a:stretch>
            <a:fillRect/>
          </a:stretch>
        </p:blipFill>
        <p:spPr>
          <a:xfrm>
            <a:off x="38091" y="1506277"/>
            <a:ext cx="5105409" cy="2684724"/>
          </a:xfrm>
          <a:prstGeom prst="rect">
            <a:avLst/>
          </a:prstGeom>
          <a:ln w="12700">
            <a:miter lim="400000"/>
          </a:ln>
        </p:spPr>
      </p:pic>
      <p:pic>
        <p:nvPicPr>
          <p:cNvPr id="196" name="Picture 2" descr="Picture 2"/>
          <p:cNvPicPr>
            <a:picLocks noChangeAspect="1"/>
          </p:cNvPicPr>
          <p:nvPr/>
        </p:nvPicPr>
        <p:blipFill>
          <a:blip r:embed="rId6"/>
          <a:srcRect l="2904" t="10423" r="4165" b="16620"/>
          <a:stretch>
            <a:fillRect/>
          </a:stretch>
        </p:blipFill>
        <p:spPr>
          <a:xfrm>
            <a:off x="5154803" y="1515138"/>
            <a:ext cx="5115420" cy="2675861"/>
          </a:xfrm>
          <a:prstGeom prst="rect">
            <a:avLst/>
          </a:prstGeom>
          <a:ln w="12700">
            <a:miter lim="400000"/>
          </a:ln>
        </p:spPr>
      </p:pic>
      <p:pic>
        <p:nvPicPr>
          <p:cNvPr id="197" name="Picture 4" descr="Picture 4"/>
          <p:cNvPicPr>
            <a:picLocks noChangeAspect="1"/>
          </p:cNvPicPr>
          <p:nvPr/>
        </p:nvPicPr>
        <p:blipFill>
          <a:blip r:embed="rId7"/>
          <a:srcRect l="3" t="12704" b="23687"/>
          <a:stretch>
            <a:fillRect/>
          </a:stretch>
        </p:blipFill>
        <p:spPr>
          <a:xfrm>
            <a:off x="-38101" y="4172499"/>
            <a:ext cx="10315132" cy="2685502"/>
          </a:xfrm>
          <a:prstGeom prst="rect">
            <a:avLst/>
          </a:prstGeom>
          <a:ln w="12700">
            <a:miter lim="400000"/>
          </a:ln>
        </p:spPr>
      </p:pic>
      <p:pic>
        <p:nvPicPr>
          <p:cNvPr id="198" name="Picture 2" descr="Picture 2"/>
          <p:cNvPicPr>
            <a:picLocks noChangeAspect="1"/>
          </p:cNvPicPr>
          <p:nvPr/>
        </p:nvPicPr>
        <p:blipFill>
          <a:blip r:embed="rId8"/>
          <a:stretch>
            <a:fillRect/>
          </a:stretch>
        </p:blipFill>
        <p:spPr>
          <a:xfrm>
            <a:off x="8305800" y="4876800"/>
            <a:ext cx="1828800" cy="1828800"/>
          </a:xfrm>
          <a:prstGeom prst="rect">
            <a:avLst/>
          </a:prstGeom>
          <a:ln w="12700">
            <a:miter lim="400000"/>
          </a:ln>
        </p:spPr>
      </p:pic>
      <p:sp>
        <p:nvSpPr>
          <p:cNvPr id="199" name="Rectangle 2"/>
          <p:cNvSpPr txBox="1">
            <a:spLocks noGrp="1"/>
          </p:cNvSpPr>
          <p:nvPr>
            <p:ph type="title"/>
          </p:nvPr>
        </p:nvSpPr>
        <p:spPr>
          <a:xfrm>
            <a:off x="11492" y="322115"/>
            <a:ext cx="10258730" cy="838201"/>
          </a:xfrm>
          <a:prstGeom prst="rect">
            <a:avLst/>
          </a:prstGeom>
          <a:solidFill>
            <a:srgbClr val="00264B">
              <a:alpha val="84000"/>
            </a:srgbClr>
          </a:solidFill>
        </p:spPr>
        <p:txBody>
          <a:bodyPr/>
          <a:lstStyle>
            <a:lvl1pPr algn="ctr">
              <a:defRPr sz="4400"/>
            </a:lvl1pPr>
          </a:lstStyle>
          <a:p>
            <a:r>
              <a:t>Continuity Clinic Sites</a:t>
            </a:r>
          </a:p>
        </p:txBody>
      </p:sp>
      <p:sp>
        <p:nvSpPr>
          <p:cNvPr id="200" name="Text Box 5"/>
          <p:cNvSpPr txBox="1"/>
          <p:nvPr/>
        </p:nvSpPr>
        <p:spPr>
          <a:xfrm>
            <a:off x="5156959" y="3447989"/>
            <a:ext cx="5137149" cy="383541"/>
          </a:xfrm>
          <a:prstGeom prst="rect">
            <a:avLst/>
          </a:prstGeom>
          <a:solidFill>
            <a:srgbClr val="00264B">
              <a:alpha val="75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000">
                <a:solidFill>
                  <a:srgbClr val="FFCA04"/>
                </a:solidFill>
              </a:defRPr>
            </a:lvl1pPr>
          </a:lstStyle>
          <a:p>
            <a:r>
              <a:t>University Hospital Taubman Center</a:t>
            </a:r>
          </a:p>
        </p:txBody>
      </p:sp>
      <p:sp>
        <p:nvSpPr>
          <p:cNvPr id="201" name="Text Box 8"/>
          <p:cNvSpPr txBox="1"/>
          <p:nvPr/>
        </p:nvSpPr>
        <p:spPr>
          <a:xfrm>
            <a:off x="188" y="3447989"/>
            <a:ext cx="5156772" cy="383541"/>
          </a:xfrm>
          <a:prstGeom prst="rect">
            <a:avLst/>
          </a:prstGeom>
          <a:solidFill>
            <a:srgbClr val="00264B">
              <a:alpha val="75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000">
                <a:solidFill>
                  <a:srgbClr val="FFCA04"/>
                </a:solidFill>
              </a:defRPr>
            </a:lvl1pPr>
          </a:lstStyle>
          <a:p>
            <a:r>
              <a:t>Veterans Affairs Hospital </a:t>
            </a:r>
          </a:p>
        </p:txBody>
      </p:sp>
      <p:sp>
        <p:nvSpPr>
          <p:cNvPr id="202" name="Text Box 8"/>
          <p:cNvSpPr txBox="1"/>
          <p:nvPr/>
        </p:nvSpPr>
        <p:spPr>
          <a:xfrm>
            <a:off x="2794000" y="6289675"/>
            <a:ext cx="4800600" cy="383540"/>
          </a:xfrm>
          <a:prstGeom prst="rect">
            <a:avLst/>
          </a:prstGeom>
          <a:solidFill>
            <a:srgbClr val="00264B">
              <a:alpha val="88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000">
                <a:solidFill>
                  <a:srgbClr val="FFCA04"/>
                </a:solidFill>
              </a:defRPr>
            </a:lvl1pPr>
          </a:lstStyle>
          <a:p>
            <a:r>
              <a:t>Community Health Centers</a:t>
            </a:r>
          </a:p>
        </p:txBody>
      </p:sp>
      <p:pic>
        <p:nvPicPr>
          <p:cNvPr id="2" name="Slide 5">
            <a:hlinkClick r:id="" action="ppaction://media"/>
            <a:extLst>
              <a:ext uri="{FF2B5EF4-FFF2-40B4-BE49-F238E27FC236}">
                <a16:creationId xmlns:a16="http://schemas.microsoft.com/office/drawing/2014/main" id="{14EC92CD-50D7-B23E-2E28-D44AF0149A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17000" y="5417110"/>
            <a:ext cx="406400" cy="406400"/>
          </a:xfrm>
          <a:prstGeom prst="rect">
            <a:avLst/>
          </a:prstGeom>
        </p:spPr>
      </p:pic>
    </p:spTree>
  </p:cSld>
  <p:clrMapOvr>
    <a:masterClrMapping/>
  </p:clrMapOvr>
  <p:transition spd="med" advTm="35596"/>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iterate>
                                    <p:tmAbs val="0"/>
                                  </p:iterate>
                                  <p:childTnLst>
                                    <p:set>
                                      <p:cBhvr>
                                        <p:cTn id="6" fill="hold"/>
                                        <p:tgtEl>
                                          <p:spTgt spid="201"/>
                                        </p:tgtEl>
                                        <p:attrNameLst>
                                          <p:attrName>style.visibility</p:attrName>
                                        </p:attrNameLst>
                                      </p:cBhvr>
                                      <p:to>
                                        <p:strVal val="visible"/>
                                      </p:to>
                                    </p:set>
                                    <p:animEffect transition="in" filter="blinds(horizontal)">
                                      <p:cBhvr>
                                        <p:cTn id="7" dur="500"/>
                                        <p:tgtEl>
                                          <p:spTgt spid="201"/>
                                        </p:tgtEl>
                                      </p:cBhvr>
                                    </p:animEffect>
                                  </p:childTnLst>
                                </p:cTn>
                              </p:par>
                            </p:childTnLst>
                          </p:cTn>
                        </p:par>
                        <p:par>
                          <p:cTn id="8" fill="hold">
                            <p:stCondLst>
                              <p:cond delay="500"/>
                            </p:stCondLst>
                            <p:childTnLst>
                              <p:par>
                                <p:cTn id="9" presetID="3" presetClass="entr" presetSubtype="10" fill="hold" grpId="0" nodeType="afterEffect">
                                  <p:stCondLst>
                                    <p:cond delay="0"/>
                                  </p:stCondLst>
                                  <p:iterate>
                                    <p:tmAbs val="0"/>
                                  </p:iterate>
                                  <p:childTnLst>
                                    <p:set>
                                      <p:cBhvr>
                                        <p:cTn id="10" fill="hold"/>
                                        <p:tgtEl>
                                          <p:spTgt spid="202"/>
                                        </p:tgtEl>
                                        <p:attrNameLst>
                                          <p:attrName>style.visibility</p:attrName>
                                        </p:attrNameLst>
                                      </p:cBhvr>
                                      <p:to>
                                        <p:strVal val="visible"/>
                                      </p:to>
                                    </p:set>
                                    <p:animEffect transition="in" filter="blinds(horizontal)">
                                      <p:cBhvr>
                                        <p:cTn id="11" dur="500"/>
                                        <p:tgtEl>
                                          <p:spTgt spid="202"/>
                                        </p:tgtEl>
                                      </p:cBhvr>
                                    </p:animEffect>
                                  </p:childTnLst>
                                </p:cTn>
                              </p:par>
                            </p:childTnLst>
                          </p:cTn>
                        </p:par>
                        <p:par>
                          <p:cTn id="12" fill="hold">
                            <p:stCondLst>
                              <p:cond delay="1000"/>
                            </p:stCondLst>
                            <p:childTnLst>
                              <p:par>
                                <p:cTn id="13" presetID="3" presetClass="entr" presetSubtype="10" fill="hold" grpId="0" nodeType="afterEffect">
                                  <p:stCondLst>
                                    <p:cond delay="0"/>
                                  </p:stCondLst>
                                  <p:iterate>
                                    <p:tmAbs val="0"/>
                                  </p:iterate>
                                  <p:childTnLst>
                                    <p:set>
                                      <p:cBhvr>
                                        <p:cTn id="14" fill="hold"/>
                                        <p:tgtEl>
                                          <p:spTgt spid="200"/>
                                        </p:tgtEl>
                                        <p:attrNameLst>
                                          <p:attrName>style.visibility</p:attrName>
                                        </p:attrNameLst>
                                      </p:cBhvr>
                                      <p:to>
                                        <p:strVal val="visible"/>
                                      </p:to>
                                    </p:set>
                                    <p:animEffect transition="in" filter="blinds(horizontal)">
                                      <p:cBhvr>
                                        <p:cTn id="15" dur="500"/>
                                        <p:tgtEl>
                                          <p:spTgt spid="200"/>
                                        </p:tgtEl>
                                      </p:cBhvr>
                                    </p:animEffect>
                                  </p:childTnLst>
                                </p:cTn>
                              </p:par>
                            </p:childTnLst>
                          </p:cTn>
                        </p:par>
                        <p:par>
                          <p:cTn id="16" fill="hold">
                            <p:stCondLst>
                              <p:cond delay="1500"/>
                            </p:stCondLst>
                            <p:childTnLst>
                              <p:par>
                                <p:cTn id="17" presetID="1" presetClass="mediacall" presetSubtype="0" fill="hold" nodeType="afterEffect">
                                  <p:stCondLst>
                                    <p:cond delay="0"/>
                                  </p:stCondLst>
                                  <p:childTnLst>
                                    <p:cmd type="call" cmd="playFrom(0.0)">
                                      <p:cBhvr>
                                        <p:cTn id="18" dur="35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200" grpId="0" animBg="1" advAuto="0"/>
      <p:bldP spid="201" grpId="0" animBg="1" advAuto="0"/>
      <p:bldP spid="202"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descr="Picture 2"/>
          <p:cNvPicPr>
            <a:picLocks noChangeAspect="1"/>
          </p:cNvPicPr>
          <p:nvPr/>
        </p:nvPicPr>
        <p:blipFill>
          <a:blip r:embed="rId5"/>
          <a:stretch>
            <a:fillRect/>
          </a:stretch>
        </p:blipFill>
        <p:spPr>
          <a:xfrm>
            <a:off x="8458200" y="5003800"/>
            <a:ext cx="1828800" cy="1828800"/>
          </a:xfrm>
          <a:prstGeom prst="rect">
            <a:avLst/>
          </a:prstGeom>
          <a:ln w="12700">
            <a:miter lim="400000"/>
          </a:ln>
        </p:spPr>
      </p:pic>
      <p:sp>
        <p:nvSpPr>
          <p:cNvPr id="208" name="Title 1"/>
          <p:cNvSpPr txBox="1">
            <a:spLocks noGrp="1"/>
          </p:cNvSpPr>
          <p:nvPr>
            <p:ph type="title"/>
          </p:nvPr>
        </p:nvSpPr>
        <p:spPr>
          <a:xfrm>
            <a:off x="4965700" y="685800"/>
            <a:ext cx="4259580" cy="1809750"/>
          </a:xfrm>
          <a:prstGeom prst="rect">
            <a:avLst/>
          </a:prstGeom>
        </p:spPr>
        <p:txBody>
          <a:bodyPr/>
          <a:lstStyle>
            <a:lvl1pPr defTabSz="732992">
              <a:defRPr sz="4180" b="1"/>
            </a:lvl1pPr>
          </a:lstStyle>
          <a:p>
            <a:r>
              <a:t>Continuity Clinic Educational Goals</a:t>
            </a:r>
          </a:p>
        </p:txBody>
      </p:sp>
      <p:sp>
        <p:nvSpPr>
          <p:cNvPr id="209" name="Rectangle 2"/>
          <p:cNvSpPr txBox="1"/>
          <p:nvPr/>
        </p:nvSpPr>
        <p:spPr>
          <a:xfrm>
            <a:off x="5011419" y="3098451"/>
            <a:ext cx="5052062" cy="1310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i="1">
                <a:solidFill>
                  <a:srgbClr val="FFCC03"/>
                </a:solidFill>
              </a:defRPr>
            </a:pPr>
            <a:r>
              <a:t>You</a:t>
            </a:r>
            <a:r>
              <a:rPr i="0">
                <a:solidFill>
                  <a:srgbClr val="FFFFFF"/>
                </a:solidFill>
              </a:rPr>
              <a:t> serve as the primary care doctor for a </a:t>
            </a:r>
            <a:r>
              <a:rPr i="0"/>
              <a:t>diverse group </a:t>
            </a:r>
            <a:r>
              <a:rPr i="0">
                <a:solidFill>
                  <a:srgbClr val="FFFFFF"/>
                </a:solidFill>
              </a:rPr>
              <a:t>of patients</a:t>
            </a:r>
          </a:p>
        </p:txBody>
      </p:sp>
      <p:pic>
        <p:nvPicPr>
          <p:cNvPr id="211" name="Picture 2" descr="Picture 2"/>
          <p:cNvPicPr>
            <a:picLocks noChangeAspect="1"/>
          </p:cNvPicPr>
          <p:nvPr/>
        </p:nvPicPr>
        <p:blipFill>
          <a:blip r:embed="rId6"/>
          <a:stretch>
            <a:fillRect/>
          </a:stretch>
        </p:blipFill>
        <p:spPr>
          <a:xfrm>
            <a:off x="0" y="0"/>
            <a:ext cx="4846321" cy="6858000"/>
          </a:xfrm>
          <a:prstGeom prst="rect">
            <a:avLst/>
          </a:prstGeom>
          <a:ln w="12700">
            <a:miter lim="400000"/>
          </a:ln>
        </p:spPr>
      </p:pic>
      <p:pic>
        <p:nvPicPr>
          <p:cNvPr id="2" name="Slide 6">
            <a:hlinkClick r:id="" action="ppaction://media"/>
            <a:extLst>
              <a:ext uri="{FF2B5EF4-FFF2-40B4-BE49-F238E27FC236}">
                <a16:creationId xmlns:a16="http://schemas.microsoft.com/office/drawing/2014/main" id="{42BF8FCD-06B0-EECB-928E-549663168E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5054" y="5969000"/>
            <a:ext cx="406400" cy="406400"/>
          </a:xfrm>
          <a:prstGeom prst="rect">
            <a:avLst/>
          </a:prstGeom>
        </p:spPr>
      </p:pic>
    </p:spTree>
  </p:cSld>
  <p:clrMapOvr>
    <a:masterClrMapping/>
  </p:clrMapOvr>
  <p:transition spd="med" advTm="40425"/>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icture 1" descr="Picture 1"/>
          <p:cNvPicPr>
            <a:picLocks noChangeAspect="1"/>
          </p:cNvPicPr>
          <p:nvPr/>
        </p:nvPicPr>
        <p:blipFill>
          <a:blip r:embed="rId5"/>
          <a:stretch>
            <a:fillRect/>
          </a:stretch>
        </p:blipFill>
        <p:spPr>
          <a:xfrm>
            <a:off x="288879" y="458634"/>
            <a:ext cx="4675701" cy="6234266"/>
          </a:xfrm>
          <a:prstGeom prst="rect">
            <a:avLst/>
          </a:prstGeom>
          <a:ln w="12700">
            <a:miter lim="400000"/>
          </a:ln>
        </p:spPr>
      </p:pic>
      <p:pic>
        <p:nvPicPr>
          <p:cNvPr id="216" name="Picture 2" descr="Picture 2"/>
          <p:cNvPicPr>
            <a:picLocks noChangeAspect="1"/>
          </p:cNvPicPr>
          <p:nvPr/>
        </p:nvPicPr>
        <p:blipFill>
          <a:blip r:embed="rId6"/>
          <a:stretch>
            <a:fillRect/>
          </a:stretch>
        </p:blipFill>
        <p:spPr>
          <a:xfrm>
            <a:off x="5219700" y="471334"/>
            <a:ext cx="4191000" cy="3143251"/>
          </a:xfrm>
          <a:prstGeom prst="rect">
            <a:avLst/>
          </a:prstGeom>
          <a:ln w="12700">
            <a:miter lim="400000"/>
          </a:ln>
        </p:spPr>
      </p:pic>
      <p:pic>
        <p:nvPicPr>
          <p:cNvPr id="217" name="Picture 2" descr="Picture 2"/>
          <p:cNvPicPr>
            <a:picLocks noChangeAspect="1"/>
          </p:cNvPicPr>
          <p:nvPr/>
        </p:nvPicPr>
        <p:blipFill>
          <a:blip r:embed="rId7"/>
          <a:stretch>
            <a:fillRect/>
          </a:stretch>
        </p:blipFill>
        <p:spPr>
          <a:xfrm>
            <a:off x="5219700" y="3835398"/>
            <a:ext cx="4253380" cy="2870202"/>
          </a:xfrm>
          <a:prstGeom prst="rect">
            <a:avLst/>
          </a:prstGeom>
          <a:ln w="12700">
            <a:miter lim="400000"/>
          </a:ln>
        </p:spPr>
      </p:pic>
      <p:pic>
        <p:nvPicPr>
          <p:cNvPr id="2" name="Slide 7">
            <a:hlinkClick r:id="" action="ppaction://media"/>
            <a:extLst>
              <a:ext uri="{FF2B5EF4-FFF2-40B4-BE49-F238E27FC236}">
                <a16:creationId xmlns:a16="http://schemas.microsoft.com/office/drawing/2014/main" id="{A77C13C7-50B6-7847-8A39-B25E52998C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3285" y="3428998"/>
            <a:ext cx="406400" cy="406400"/>
          </a:xfrm>
          <a:prstGeom prst="rect">
            <a:avLst/>
          </a:prstGeom>
        </p:spPr>
      </p:pic>
    </p:spTree>
  </p:cSld>
  <p:clrMapOvr>
    <a:masterClrMapping/>
  </p:clrMapOvr>
  <p:transition spd="med" advTm="32507"/>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5" descr="Picture 5"/>
          <p:cNvPicPr>
            <a:picLocks noChangeAspect="1"/>
          </p:cNvPicPr>
          <p:nvPr/>
        </p:nvPicPr>
        <p:blipFill>
          <a:blip r:embed="rId5"/>
          <a:stretch>
            <a:fillRect/>
          </a:stretch>
        </p:blipFill>
        <p:spPr>
          <a:xfrm>
            <a:off x="5143500" y="228600"/>
            <a:ext cx="3657600" cy="2743200"/>
          </a:xfrm>
          <a:prstGeom prst="rect">
            <a:avLst/>
          </a:prstGeom>
          <a:ln w="12700">
            <a:miter lim="400000"/>
          </a:ln>
        </p:spPr>
      </p:pic>
      <p:pic>
        <p:nvPicPr>
          <p:cNvPr id="224" name="Picture 2" descr="Picture 2"/>
          <p:cNvPicPr>
            <a:picLocks noChangeAspect="1"/>
          </p:cNvPicPr>
          <p:nvPr/>
        </p:nvPicPr>
        <p:blipFill>
          <a:blip r:embed="rId6"/>
          <a:stretch>
            <a:fillRect/>
          </a:stretch>
        </p:blipFill>
        <p:spPr>
          <a:xfrm>
            <a:off x="5143500" y="3270250"/>
            <a:ext cx="3657600" cy="3257550"/>
          </a:xfrm>
          <a:prstGeom prst="rect">
            <a:avLst/>
          </a:prstGeom>
          <a:ln w="12700">
            <a:miter lim="400000"/>
          </a:ln>
        </p:spPr>
      </p:pic>
      <p:pic>
        <p:nvPicPr>
          <p:cNvPr id="225" name="Picture 4" descr="Picture 4"/>
          <p:cNvPicPr>
            <a:picLocks noChangeAspect="1"/>
          </p:cNvPicPr>
          <p:nvPr/>
        </p:nvPicPr>
        <p:blipFill>
          <a:blip r:embed="rId7"/>
          <a:stretch>
            <a:fillRect/>
          </a:stretch>
        </p:blipFill>
        <p:spPr>
          <a:xfrm>
            <a:off x="876300" y="984250"/>
            <a:ext cx="3429000" cy="4572000"/>
          </a:xfrm>
          <a:prstGeom prst="rect">
            <a:avLst/>
          </a:prstGeom>
          <a:ln w="12700">
            <a:miter lim="400000"/>
          </a:ln>
        </p:spPr>
      </p:pic>
      <p:pic>
        <p:nvPicPr>
          <p:cNvPr id="2" name="Slide 8">
            <a:hlinkClick r:id="" action="ppaction://media"/>
            <a:extLst>
              <a:ext uri="{FF2B5EF4-FFF2-40B4-BE49-F238E27FC236}">
                <a16:creationId xmlns:a16="http://schemas.microsoft.com/office/drawing/2014/main" id="{723E4867-C235-B1BE-390B-AFDEBEA249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40300" y="3225800"/>
            <a:ext cx="406400" cy="406400"/>
          </a:xfrm>
          <a:prstGeom prst="rect">
            <a:avLst/>
          </a:prstGeom>
        </p:spPr>
      </p:pic>
    </p:spTree>
  </p:cSld>
  <p:clrMapOvr>
    <a:masterClrMapping/>
  </p:clrMapOvr>
  <p:transition spd="med" advTm="20828"/>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le 1"/>
          <p:cNvSpPr txBox="1"/>
          <p:nvPr/>
        </p:nvSpPr>
        <p:spPr>
          <a:xfrm>
            <a:off x="1935480" y="365126"/>
            <a:ext cx="5751549"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defTabSz="771570">
              <a:lnSpc>
                <a:spcPct val="90000"/>
              </a:lnSpc>
              <a:defRPr sz="4400">
                <a:solidFill>
                  <a:srgbClr val="FFFFFF"/>
                </a:solidFill>
                <a:latin typeface="Calibri Light"/>
                <a:ea typeface="Calibri Light"/>
                <a:cs typeface="Calibri Light"/>
                <a:sym typeface="Calibri Light"/>
              </a:defRPr>
            </a:pPr>
            <a:r>
              <a:t>Continuity Clinic: </a:t>
            </a:r>
            <a:br/>
            <a:r>
              <a:t>Curriculum</a:t>
            </a:r>
          </a:p>
        </p:txBody>
      </p:sp>
      <p:pic>
        <p:nvPicPr>
          <p:cNvPr id="231" name="Picture 13" descr="Picture 13"/>
          <p:cNvPicPr>
            <a:picLocks noChangeAspect="1"/>
          </p:cNvPicPr>
          <p:nvPr/>
        </p:nvPicPr>
        <p:blipFill>
          <a:blip r:embed="rId5"/>
          <a:srcRect l="17391" t="26087" r="18841" b="25362"/>
          <a:stretch>
            <a:fillRect/>
          </a:stretch>
        </p:blipFill>
        <p:spPr>
          <a:xfrm>
            <a:off x="7732747" y="261864"/>
            <a:ext cx="1801505" cy="1371601"/>
          </a:xfrm>
          <a:prstGeom prst="rect">
            <a:avLst/>
          </a:prstGeom>
          <a:ln w="12700">
            <a:miter lim="400000"/>
          </a:ln>
        </p:spPr>
      </p:pic>
      <p:pic>
        <p:nvPicPr>
          <p:cNvPr id="232" name="Picture 2" descr="Picture 2"/>
          <p:cNvPicPr>
            <a:picLocks noChangeAspect="1"/>
          </p:cNvPicPr>
          <p:nvPr/>
        </p:nvPicPr>
        <p:blipFill>
          <a:blip r:embed="rId6"/>
          <a:srcRect l="16037" r="6250" b="46730"/>
          <a:stretch>
            <a:fillRect/>
          </a:stretch>
        </p:blipFill>
        <p:spPr>
          <a:xfrm>
            <a:off x="8812317" y="46014"/>
            <a:ext cx="629780" cy="431701"/>
          </a:xfrm>
          <a:prstGeom prst="rect">
            <a:avLst/>
          </a:prstGeom>
          <a:ln w="12700">
            <a:miter lim="400000"/>
          </a:ln>
        </p:spPr>
      </p:pic>
      <p:pic>
        <p:nvPicPr>
          <p:cNvPr id="233" name="Picture 8" descr="Picture 8"/>
          <p:cNvPicPr>
            <a:picLocks noChangeAspect="1"/>
          </p:cNvPicPr>
          <p:nvPr/>
        </p:nvPicPr>
        <p:blipFill>
          <a:blip r:embed="rId7"/>
          <a:srcRect l="10376" t="13946" r="11846" b="13832"/>
          <a:stretch>
            <a:fillRect/>
          </a:stretch>
        </p:blipFill>
        <p:spPr>
          <a:xfrm>
            <a:off x="810189" y="319088"/>
            <a:ext cx="1477110" cy="1371602"/>
          </a:xfrm>
          <a:prstGeom prst="rect">
            <a:avLst/>
          </a:prstGeom>
          <a:ln w="12700">
            <a:miter lim="400000"/>
          </a:ln>
        </p:spPr>
      </p:pic>
      <p:grpSp>
        <p:nvGrpSpPr>
          <p:cNvPr id="247" name="Diagram 11"/>
          <p:cNvGrpSpPr/>
          <p:nvPr/>
        </p:nvGrpSpPr>
        <p:grpSpPr>
          <a:xfrm>
            <a:off x="350712" y="1066800"/>
            <a:ext cx="9560172" cy="5410200"/>
            <a:chOff x="0" y="0"/>
            <a:chExt cx="9560171" cy="5410200"/>
          </a:xfrm>
        </p:grpSpPr>
        <p:sp>
          <p:nvSpPr>
            <p:cNvPr id="234" name="Arrow"/>
            <p:cNvSpPr/>
            <p:nvPr/>
          </p:nvSpPr>
          <p:spPr>
            <a:xfrm>
              <a:off x="420811" y="0"/>
              <a:ext cx="8743951" cy="5410200"/>
            </a:xfrm>
            <a:prstGeom prst="rightArrow">
              <a:avLst>
                <a:gd name="adj1" fmla="val 50000"/>
                <a:gd name="adj2" fmla="val 50000"/>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237" name="Group"/>
            <p:cNvGrpSpPr/>
            <p:nvPr/>
          </p:nvGrpSpPr>
          <p:grpSpPr>
            <a:xfrm>
              <a:off x="0" y="1581455"/>
              <a:ext cx="2284437" cy="2839858"/>
              <a:chOff x="0" y="0"/>
              <a:chExt cx="2284436" cy="2839857"/>
            </a:xfrm>
          </p:grpSpPr>
          <p:sp>
            <p:nvSpPr>
              <p:cNvPr id="235" name="Rounded Rectangle"/>
              <p:cNvSpPr/>
              <p:nvPr/>
            </p:nvSpPr>
            <p:spPr>
              <a:xfrm>
                <a:off x="0" y="0"/>
                <a:ext cx="2284437" cy="2839858"/>
              </a:xfrm>
              <a:prstGeom prst="roundRect">
                <a:avLst>
                  <a:gd name="adj" fmla="val 16667"/>
                </a:avLst>
              </a:prstGeom>
              <a:solidFill>
                <a:schemeClr val="accent2">
                  <a:alpha val="80000"/>
                </a:schemeClr>
              </a:solidFill>
              <a:ln w="12700" cap="flat">
                <a:solidFill>
                  <a:srgbClr val="FFFFFF">
                    <a:alpha val="80000"/>
                  </a:srgbClr>
                </a:solidFill>
                <a:prstDash val="solid"/>
                <a:miter lim="800000"/>
              </a:ln>
              <a:effectLst/>
            </p:spPr>
            <p:txBody>
              <a:bodyPr wrap="square" lIns="45719" tIns="45719" rIns="45719" bIns="45719" numCol="1" anchor="t">
                <a:noAutofit/>
              </a:bodyPr>
              <a:lstStyle/>
              <a:p>
                <a:pPr algn="ctr" defTabSz="889000">
                  <a:lnSpc>
                    <a:spcPct val="90000"/>
                  </a:lnSpc>
                  <a:spcBef>
                    <a:spcPts val="700"/>
                  </a:spcBef>
                  <a:defRPr sz="1700">
                    <a:solidFill>
                      <a:srgbClr val="FFFFFF"/>
                    </a:solidFill>
                  </a:defRPr>
                </a:pPr>
                <a:endParaRPr/>
              </a:p>
            </p:txBody>
          </p:sp>
          <p:sp>
            <p:nvSpPr>
              <p:cNvPr id="236" name="“IMMERSION WEEK”…"/>
              <p:cNvSpPr txBox="1"/>
              <p:nvPr/>
            </p:nvSpPr>
            <p:spPr>
              <a:xfrm>
                <a:off x="111517" y="111517"/>
                <a:ext cx="2061404" cy="21452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p>
                <a:pPr algn="ctr" defTabSz="889000">
                  <a:lnSpc>
                    <a:spcPct val="90000"/>
                  </a:lnSpc>
                  <a:spcBef>
                    <a:spcPts val="800"/>
                  </a:spcBef>
                  <a:defRPr sz="2000">
                    <a:solidFill>
                      <a:srgbClr val="FFFFFF"/>
                    </a:solidFill>
                  </a:defRPr>
                </a:pPr>
                <a:r>
                  <a:t>“IMMERSION WEEK”</a:t>
                </a:r>
              </a:p>
              <a:p>
                <a:pPr algn="ctr" defTabSz="889000">
                  <a:lnSpc>
                    <a:spcPct val="90000"/>
                  </a:lnSpc>
                  <a:spcBef>
                    <a:spcPts val="700"/>
                  </a:spcBef>
                  <a:defRPr sz="1700">
                    <a:solidFill>
                      <a:srgbClr val="FFFFFF"/>
                    </a:solidFill>
                  </a:defRPr>
                </a:pPr>
                <a:endParaRPr/>
              </a:p>
              <a:p>
                <a:pPr algn="ctr" defTabSz="889000">
                  <a:lnSpc>
                    <a:spcPct val="90000"/>
                  </a:lnSpc>
                  <a:spcBef>
                    <a:spcPts val="700"/>
                  </a:spcBef>
                  <a:defRPr sz="1700">
                    <a:solidFill>
                      <a:srgbClr val="FFFFFF"/>
                    </a:solidFill>
                  </a:defRPr>
                </a:pPr>
                <a:endParaRPr/>
              </a:p>
              <a:p>
                <a:pPr algn="ctr" defTabSz="889000">
                  <a:lnSpc>
                    <a:spcPct val="90000"/>
                  </a:lnSpc>
                  <a:spcBef>
                    <a:spcPts val="700"/>
                  </a:spcBef>
                  <a:defRPr sz="1700">
                    <a:solidFill>
                      <a:srgbClr val="FFFFFF"/>
                    </a:solidFill>
                  </a:defRPr>
                </a:pPr>
                <a:r>
                  <a:t>Early in Intern Year to get acquainted with clinic setting</a:t>
                </a:r>
              </a:p>
            </p:txBody>
          </p:sp>
        </p:grpSp>
        <p:grpSp>
          <p:nvGrpSpPr>
            <p:cNvPr id="240" name="Group"/>
            <p:cNvGrpSpPr/>
            <p:nvPr/>
          </p:nvGrpSpPr>
          <p:grpSpPr>
            <a:xfrm>
              <a:off x="2506788" y="1581455"/>
              <a:ext cx="2284438" cy="2839858"/>
              <a:chOff x="0" y="0"/>
              <a:chExt cx="2284436" cy="2839857"/>
            </a:xfrm>
          </p:grpSpPr>
          <p:sp>
            <p:nvSpPr>
              <p:cNvPr id="238" name="Rounded Rectangle"/>
              <p:cNvSpPr/>
              <p:nvPr/>
            </p:nvSpPr>
            <p:spPr>
              <a:xfrm>
                <a:off x="0" y="0"/>
                <a:ext cx="2284437" cy="2839858"/>
              </a:xfrm>
              <a:prstGeom prst="roundRect">
                <a:avLst>
                  <a:gd name="adj" fmla="val 16667"/>
                </a:avLst>
              </a:prstGeom>
              <a:solidFill>
                <a:schemeClr val="accent3">
                  <a:alpha val="80000"/>
                </a:schemeClr>
              </a:solidFill>
              <a:ln w="12700" cap="flat">
                <a:solidFill>
                  <a:srgbClr val="FFFFFF">
                    <a:alpha val="80000"/>
                  </a:srgbClr>
                </a:solidFill>
                <a:prstDash val="solid"/>
                <a:miter lim="800000"/>
              </a:ln>
              <a:effectLst/>
            </p:spPr>
            <p:txBody>
              <a:bodyPr wrap="square" lIns="45719" tIns="45719" rIns="45719" bIns="45719" numCol="1" anchor="t">
                <a:noAutofit/>
              </a:bodyPr>
              <a:lstStyle/>
              <a:p>
                <a:pPr algn="ctr" defTabSz="889000">
                  <a:lnSpc>
                    <a:spcPct val="90000"/>
                  </a:lnSpc>
                  <a:spcBef>
                    <a:spcPts val="700"/>
                  </a:spcBef>
                  <a:defRPr sz="1600">
                    <a:solidFill>
                      <a:srgbClr val="FFFFFF"/>
                    </a:solidFill>
                  </a:defRPr>
                </a:pPr>
                <a:endParaRPr/>
              </a:p>
            </p:txBody>
          </p:sp>
          <p:sp>
            <p:nvSpPr>
              <p:cNvPr id="239" name="EXPERIENTIAL LEARNING…"/>
              <p:cNvSpPr txBox="1"/>
              <p:nvPr/>
            </p:nvSpPr>
            <p:spPr>
              <a:xfrm>
                <a:off x="111517" y="111517"/>
                <a:ext cx="2061404" cy="2208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p>
                <a:pPr algn="ctr" defTabSz="889000">
                  <a:lnSpc>
                    <a:spcPct val="90000"/>
                  </a:lnSpc>
                  <a:spcBef>
                    <a:spcPts val="800"/>
                  </a:spcBef>
                  <a:defRPr sz="2000">
                    <a:solidFill>
                      <a:srgbClr val="FFFFFF"/>
                    </a:solidFill>
                  </a:defRPr>
                </a:pPr>
                <a:r>
                  <a:t>EXPERIENTIAL LEARNING</a:t>
                </a:r>
              </a:p>
              <a:p>
                <a:pPr algn="ctr" defTabSz="889000">
                  <a:lnSpc>
                    <a:spcPct val="90000"/>
                  </a:lnSpc>
                  <a:spcBef>
                    <a:spcPts val="700"/>
                  </a:spcBef>
                  <a:defRPr sz="1600">
                    <a:solidFill>
                      <a:srgbClr val="FFFFFF"/>
                    </a:solidFill>
                  </a:defRPr>
                </a:pPr>
                <a:endParaRPr/>
              </a:p>
              <a:p>
                <a:pPr algn="ctr" defTabSz="889000">
                  <a:lnSpc>
                    <a:spcPct val="90000"/>
                  </a:lnSpc>
                  <a:spcBef>
                    <a:spcPts val="600"/>
                  </a:spcBef>
                  <a:defRPr sz="1600">
                    <a:solidFill>
                      <a:srgbClr val="FFFFFF"/>
                    </a:solidFill>
                  </a:defRPr>
                </a:pPr>
                <a:r>
                  <a:t>Patient encounters and expert clinician educators and research-based GIM faculty</a:t>
                </a:r>
              </a:p>
            </p:txBody>
          </p:sp>
        </p:grpSp>
        <p:grpSp>
          <p:nvGrpSpPr>
            <p:cNvPr id="243" name="Group"/>
            <p:cNvGrpSpPr/>
            <p:nvPr/>
          </p:nvGrpSpPr>
          <p:grpSpPr>
            <a:xfrm>
              <a:off x="4868989" y="1564813"/>
              <a:ext cx="2284438" cy="2839858"/>
              <a:chOff x="0" y="0"/>
              <a:chExt cx="2284436" cy="2839857"/>
            </a:xfrm>
          </p:grpSpPr>
          <p:sp>
            <p:nvSpPr>
              <p:cNvPr id="241" name="Rounded Rectangle"/>
              <p:cNvSpPr/>
              <p:nvPr/>
            </p:nvSpPr>
            <p:spPr>
              <a:xfrm>
                <a:off x="0" y="0"/>
                <a:ext cx="2284437" cy="2839858"/>
              </a:xfrm>
              <a:prstGeom prst="roundRect">
                <a:avLst>
                  <a:gd name="adj" fmla="val 16667"/>
                </a:avLst>
              </a:prstGeom>
              <a:solidFill>
                <a:schemeClr val="accent4">
                  <a:alpha val="80000"/>
                </a:schemeClr>
              </a:solidFill>
              <a:ln w="12700" cap="flat">
                <a:solidFill>
                  <a:srgbClr val="FFFFFF">
                    <a:alpha val="80000"/>
                  </a:srgbClr>
                </a:solidFill>
                <a:prstDash val="solid"/>
                <a:miter lim="800000"/>
              </a:ln>
              <a:effectLst/>
            </p:spPr>
            <p:txBody>
              <a:bodyPr wrap="square" lIns="45719" tIns="45719" rIns="45719" bIns="45719" numCol="1" anchor="t">
                <a:noAutofit/>
              </a:bodyPr>
              <a:lstStyle/>
              <a:p>
                <a:pPr algn="ctr" defTabSz="889000">
                  <a:lnSpc>
                    <a:spcPct val="90000"/>
                  </a:lnSpc>
                  <a:spcBef>
                    <a:spcPts val="700"/>
                  </a:spcBef>
                  <a:defRPr sz="1600">
                    <a:solidFill>
                      <a:srgbClr val="FFFFFF"/>
                    </a:solidFill>
                  </a:defRPr>
                </a:pPr>
                <a:endParaRPr/>
              </a:p>
            </p:txBody>
          </p:sp>
          <p:sp>
            <p:nvSpPr>
              <p:cNvPr id="242" name="DIRECT OBSERVATION…"/>
              <p:cNvSpPr txBox="1"/>
              <p:nvPr/>
            </p:nvSpPr>
            <p:spPr>
              <a:xfrm>
                <a:off x="111516" y="111517"/>
                <a:ext cx="2061404" cy="18696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p>
                <a:pPr algn="ctr" defTabSz="889000">
                  <a:lnSpc>
                    <a:spcPct val="90000"/>
                  </a:lnSpc>
                  <a:spcBef>
                    <a:spcPts val="800"/>
                  </a:spcBef>
                  <a:defRPr sz="2000">
                    <a:solidFill>
                      <a:srgbClr val="FFFFFF"/>
                    </a:solidFill>
                  </a:defRPr>
                </a:pPr>
                <a:r>
                  <a:t>DIRECT OBSERVATION</a:t>
                </a:r>
              </a:p>
              <a:p>
                <a:pPr algn="ctr" defTabSz="889000">
                  <a:lnSpc>
                    <a:spcPct val="90000"/>
                  </a:lnSpc>
                  <a:spcBef>
                    <a:spcPts val="700"/>
                  </a:spcBef>
                  <a:defRPr sz="1600">
                    <a:solidFill>
                      <a:srgbClr val="FFFFFF"/>
                    </a:solidFill>
                  </a:defRPr>
                </a:pPr>
                <a:endParaRPr/>
              </a:p>
              <a:p>
                <a:pPr algn="ctr" defTabSz="889000">
                  <a:lnSpc>
                    <a:spcPct val="90000"/>
                  </a:lnSpc>
                  <a:spcBef>
                    <a:spcPts val="700"/>
                  </a:spcBef>
                  <a:defRPr sz="1600">
                    <a:solidFill>
                      <a:srgbClr val="FFFFFF"/>
                    </a:solidFill>
                  </a:defRPr>
                </a:pPr>
                <a:endParaRPr/>
              </a:p>
              <a:p>
                <a:pPr algn="ctr" defTabSz="889000">
                  <a:lnSpc>
                    <a:spcPct val="90000"/>
                  </a:lnSpc>
                  <a:spcBef>
                    <a:spcPts val="600"/>
                  </a:spcBef>
                  <a:defRPr sz="1600">
                    <a:solidFill>
                      <a:srgbClr val="FFFFFF"/>
                    </a:solidFill>
                  </a:defRPr>
                </a:pPr>
                <a:r>
                  <a:t>Of clinical and communication skills</a:t>
                </a:r>
              </a:p>
            </p:txBody>
          </p:sp>
        </p:grpSp>
        <p:grpSp>
          <p:nvGrpSpPr>
            <p:cNvPr id="246" name="Group"/>
            <p:cNvGrpSpPr/>
            <p:nvPr/>
          </p:nvGrpSpPr>
          <p:grpSpPr>
            <a:xfrm>
              <a:off x="7275734" y="1498787"/>
              <a:ext cx="2284438" cy="2839858"/>
              <a:chOff x="0" y="0"/>
              <a:chExt cx="2284436" cy="2839857"/>
            </a:xfrm>
          </p:grpSpPr>
          <p:sp>
            <p:nvSpPr>
              <p:cNvPr id="244" name="Rounded Rectangle"/>
              <p:cNvSpPr/>
              <p:nvPr/>
            </p:nvSpPr>
            <p:spPr>
              <a:xfrm>
                <a:off x="0" y="0"/>
                <a:ext cx="2284437" cy="2839858"/>
              </a:xfrm>
              <a:prstGeom prst="roundRect">
                <a:avLst>
                  <a:gd name="adj" fmla="val 16667"/>
                </a:avLst>
              </a:prstGeom>
              <a:solidFill>
                <a:schemeClr val="accent5">
                  <a:alpha val="80000"/>
                </a:schemeClr>
              </a:solidFill>
              <a:ln w="12700" cap="flat">
                <a:solidFill>
                  <a:srgbClr val="FFFFFF">
                    <a:alpha val="80000"/>
                  </a:srgbClr>
                </a:solidFill>
                <a:prstDash val="solid"/>
                <a:miter lim="800000"/>
              </a:ln>
              <a:effectLst/>
            </p:spPr>
            <p:txBody>
              <a:bodyPr wrap="square" lIns="45719" tIns="45719" rIns="45719" bIns="45719" numCol="1" anchor="t">
                <a:noAutofit/>
              </a:bodyPr>
              <a:lstStyle/>
              <a:p>
                <a:pPr defTabSz="577850">
                  <a:lnSpc>
                    <a:spcPct val="90000"/>
                  </a:lnSpc>
                  <a:spcBef>
                    <a:spcPts val="300"/>
                  </a:spcBef>
                  <a:defRPr sz="1300">
                    <a:solidFill>
                      <a:srgbClr val="FFFFFF"/>
                    </a:solidFill>
                  </a:defRPr>
                </a:pPr>
                <a:endParaRPr/>
              </a:p>
            </p:txBody>
          </p:sp>
          <p:sp>
            <p:nvSpPr>
              <p:cNvPr id="245" name="MONTHLY OUTPATIENT TEACHING SESSIONS…"/>
              <p:cNvSpPr txBox="1"/>
              <p:nvPr/>
            </p:nvSpPr>
            <p:spPr>
              <a:xfrm>
                <a:off x="111517" y="111517"/>
                <a:ext cx="2061404" cy="24886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p>
                <a:pPr algn="ctr" defTabSz="889000">
                  <a:lnSpc>
                    <a:spcPct val="90000"/>
                  </a:lnSpc>
                  <a:spcBef>
                    <a:spcPts val="800"/>
                  </a:spcBef>
                  <a:defRPr sz="2000">
                    <a:solidFill>
                      <a:srgbClr val="FFFFFF"/>
                    </a:solidFill>
                  </a:defRPr>
                </a:pPr>
                <a:r>
                  <a:t>MONTHLY OUTPATIENT TEACHING SESSIONS</a:t>
                </a:r>
              </a:p>
              <a:p>
                <a:pPr marL="114300" lvl="1" indent="-114300" defTabSz="577850">
                  <a:lnSpc>
                    <a:spcPct val="90000"/>
                  </a:lnSpc>
                  <a:spcBef>
                    <a:spcPts val="300"/>
                  </a:spcBef>
                  <a:buSzPct val="100000"/>
                  <a:buChar char="•"/>
                  <a:defRPr sz="1300">
                    <a:solidFill>
                      <a:srgbClr val="FFFFFF"/>
                    </a:solidFill>
                  </a:defRPr>
                </a:pPr>
                <a:endParaRPr/>
              </a:p>
              <a:p>
                <a:pPr marL="114300" lvl="1" indent="-114300" defTabSz="577850">
                  <a:lnSpc>
                    <a:spcPct val="90000"/>
                  </a:lnSpc>
                  <a:spcBef>
                    <a:spcPts val="200"/>
                  </a:spcBef>
                  <a:buSzPct val="100000"/>
                  <a:buChar char="•"/>
                  <a:defRPr sz="1300">
                    <a:solidFill>
                      <a:srgbClr val="FFFFFF"/>
                    </a:solidFill>
                  </a:defRPr>
                </a:pPr>
                <a:r>
                  <a:t>Web-based modules</a:t>
                </a:r>
              </a:p>
              <a:p>
                <a:pPr marL="114300" lvl="1" indent="-114300" defTabSz="577850">
                  <a:lnSpc>
                    <a:spcPct val="90000"/>
                  </a:lnSpc>
                  <a:spcBef>
                    <a:spcPts val="200"/>
                  </a:spcBef>
                  <a:buSzPct val="100000"/>
                  <a:buChar char="•"/>
                  <a:defRPr sz="1300">
                    <a:solidFill>
                      <a:srgbClr val="FFFFFF"/>
                    </a:solidFill>
                  </a:defRPr>
                </a:pPr>
                <a:r>
                  <a:t>Case Presentations</a:t>
                </a:r>
              </a:p>
              <a:p>
                <a:pPr marL="114300" lvl="1" indent="-114300" defTabSz="577850">
                  <a:lnSpc>
                    <a:spcPct val="90000"/>
                  </a:lnSpc>
                  <a:spcBef>
                    <a:spcPts val="200"/>
                  </a:spcBef>
                  <a:buSzPct val="100000"/>
                  <a:buChar char="•"/>
                  <a:defRPr sz="1300">
                    <a:solidFill>
                      <a:srgbClr val="FFFFFF"/>
                    </a:solidFill>
                  </a:defRPr>
                </a:pPr>
                <a:r>
                  <a:t>Evidence-based Literature Reviews</a:t>
                </a:r>
              </a:p>
              <a:p>
                <a:pPr marL="114300" lvl="1" indent="-114300" defTabSz="577850">
                  <a:lnSpc>
                    <a:spcPct val="90000"/>
                  </a:lnSpc>
                  <a:spcBef>
                    <a:spcPts val="200"/>
                  </a:spcBef>
                  <a:buSzPct val="100000"/>
                  <a:buChar char="•"/>
                  <a:defRPr sz="1300">
                    <a:solidFill>
                      <a:srgbClr val="FFFFFF"/>
                    </a:solidFill>
                  </a:defRPr>
                </a:pPr>
                <a:r>
                  <a:t>QI / Panel Management</a:t>
                </a:r>
              </a:p>
            </p:txBody>
          </p:sp>
        </p:grpSp>
      </p:grpSp>
      <p:pic>
        <p:nvPicPr>
          <p:cNvPr id="2" name="Slide 9">
            <a:hlinkClick r:id="" action="ppaction://media"/>
            <a:extLst>
              <a:ext uri="{FF2B5EF4-FFF2-40B4-BE49-F238E27FC236}">
                <a16:creationId xmlns:a16="http://schemas.microsoft.com/office/drawing/2014/main" id="{759B3654-EE3D-1619-3270-DE7B05B509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40300" y="3225800"/>
            <a:ext cx="406400" cy="406400"/>
          </a:xfrm>
          <a:prstGeom prst="rect">
            <a:avLst/>
          </a:prstGeom>
        </p:spPr>
      </p:pic>
    </p:spTree>
  </p:cSld>
  <p:clrMapOvr>
    <a:masterClrMapping/>
  </p:clrMapOvr>
  <p:transition spd="med" advTm="69032"/>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_Office Theme">
  <a:themeElements>
    <a:clrScheme name="2_Office Theme">
      <a:dk1>
        <a:srgbClr val="000000"/>
      </a:dk1>
      <a:lt1>
        <a:srgbClr val="00264B"/>
      </a:lt1>
      <a:dk2>
        <a:srgbClr val="A7A7A7"/>
      </a:dk2>
      <a:lt2>
        <a:srgbClr val="535353"/>
      </a:lt2>
      <a:accent1>
        <a:srgbClr val="41D3BD"/>
      </a:accent1>
      <a:accent2>
        <a:srgbClr val="002060"/>
      </a:accent2>
      <a:accent3>
        <a:srgbClr val="8E5572"/>
      </a:accent3>
      <a:accent4>
        <a:srgbClr val="FFC000"/>
      </a:accent4>
      <a:accent5>
        <a:srgbClr val="828489"/>
      </a:accent5>
      <a:accent6>
        <a:srgbClr val="ED6B86"/>
      </a:accent6>
      <a:hlink>
        <a:srgbClr val="0000FF"/>
      </a:hlink>
      <a:folHlink>
        <a:srgbClr val="FF00FF"/>
      </a:folHlink>
    </a:clrScheme>
    <a:fontScheme name="2_Office Theme">
      <a:majorFont>
        <a:latin typeface="Helvetica"/>
        <a:ea typeface="Helvetica"/>
        <a:cs typeface="Helvetica"/>
      </a:majorFont>
      <a:minorFont>
        <a:latin typeface="Arial"/>
        <a:ea typeface="Arial"/>
        <a:cs typeface="Arial"/>
      </a:minorFont>
    </a:fontScheme>
    <a:fmtScheme name="2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2_Office Theme">
      <a:dk1>
        <a:srgbClr val="000000"/>
      </a:dk1>
      <a:lt1>
        <a:srgbClr val="FFFFFF"/>
      </a:lt1>
      <a:dk2>
        <a:srgbClr val="A7A7A7"/>
      </a:dk2>
      <a:lt2>
        <a:srgbClr val="535353"/>
      </a:lt2>
      <a:accent1>
        <a:srgbClr val="41D3BD"/>
      </a:accent1>
      <a:accent2>
        <a:srgbClr val="002060"/>
      </a:accent2>
      <a:accent3>
        <a:srgbClr val="8E5572"/>
      </a:accent3>
      <a:accent4>
        <a:srgbClr val="FFC000"/>
      </a:accent4>
      <a:accent5>
        <a:srgbClr val="828489"/>
      </a:accent5>
      <a:accent6>
        <a:srgbClr val="ED6B86"/>
      </a:accent6>
      <a:hlink>
        <a:srgbClr val="0000FF"/>
      </a:hlink>
      <a:folHlink>
        <a:srgbClr val="FF00FF"/>
      </a:folHlink>
    </a:clrScheme>
    <a:fontScheme name="2_Office Theme">
      <a:majorFont>
        <a:latin typeface="Helvetica"/>
        <a:ea typeface="Helvetica"/>
        <a:cs typeface="Helvetica"/>
      </a:majorFont>
      <a:minorFont>
        <a:latin typeface="Arial"/>
        <a:ea typeface="Arial"/>
        <a:cs typeface="Arial"/>
      </a:minorFont>
    </a:fontScheme>
    <a:fmtScheme name="2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99924B4111064C96C52F5F67702A1F" ma:contentTypeVersion="18" ma:contentTypeDescription="Create a new document." ma:contentTypeScope="" ma:versionID="53531651ea119171620941a79811a1cc">
  <xsd:schema xmlns:xsd="http://www.w3.org/2001/XMLSchema" xmlns:xs="http://www.w3.org/2001/XMLSchema" xmlns:p="http://schemas.microsoft.com/office/2006/metadata/properties" xmlns:ns1="http://schemas.microsoft.com/sharepoint/v3" xmlns:ns3="0bcddd64-04e4-4e95-9f3d-ada1cd00fecb" xmlns:ns4="23ba6852-193c-4f89-8cad-006b9834eb54" targetNamespace="http://schemas.microsoft.com/office/2006/metadata/properties" ma:root="true" ma:fieldsID="7e9d538d6abc45955ef611fd3f8f0488" ns1:_="" ns3:_="" ns4:_="">
    <xsd:import namespace="http://schemas.microsoft.com/sharepoint/v3"/>
    <xsd:import namespace="0bcddd64-04e4-4e95-9f3d-ada1cd00fecb"/>
    <xsd:import namespace="23ba6852-193c-4f89-8cad-006b9834eb5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cddd64-04e4-4e95-9f3d-ada1cd00fe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ba6852-193c-4f89-8cad-006b9834eb5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0bcddd64-04e4-4e95-9f3d-ada1cd00fecb" xsi:nil="true"/>
  </documentManagement>
</p:properties>
</file>

<file path=customXml/itemProps1.xml><?xml version="1.0" encoding="utf-8"?>
<ds:datastoreItem xmlns:ds="http://schemas.openxmlformats.org/officeDocument/2006/customXml" ds:itemID="{3EDAC2FC-B7C4-4E06-8A3C-BA26E9361E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cddd64-04e4-4e95-9f3d-ada1cd00fecb"/>
    <ds:schemaRef ds:uri="23ba6852-193c-4f89-8cad-006b9834eb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CAE62E-9467-4668-AF59-CC5038C00165}">
  <ds:schemaRefs>
    <ds:schemaRef ds:uri="http://schemas.microsoft.com/sharepoint/v3/contenttype/forms"/>
  </ds:schemaRefs>
</ds:datastoreItem>
</file>

<file path=customXml/itemProps3.xml><?xml version="1.0" encoding="utf-8"?>
<ds:datastoreItem xmlns:ds="http://schemas.openxmlformats.org/officeDocument/2006/customXml" ds:itemID="{61C4C605-603E-4AB1-8B98-E5AD91F4DE7D}">
  <ds:schemaRefs>
    <ds:schemaRef ds:uri="http://schemas.microsoft.com/office/infopath/2007/PartnerControls"/>
    <ds:schemaRef ds:uri="http://purl.org/dc/terms/"/>
    <ds:schemaRef ds:uri="0bcddd64-04e4-4e95-9f3d-ada1cd00fecb"/>
    <ds:schemaRef ds:uri="http://www.w3.org/XML/1998/namespace"/>
    <ds:schemaRef ds:uri="23ba6852-193c-4f89-8cad-006b9834eb54"/>
    <ds:schemaRef ds:uri="http://schemas.microsoft.com/sharepoint/v3"/>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322</TotalTime>
  <Words>1976</Words>
  <Application>Microsoft Office PowerPoint</Application>
  <PresentationFormat>35mm Slides</PresentationFormat>
  <Paragraphs>176</Paragraphs>
  <Slides>21</Slides>
  <Notes>17</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Univers LT Std 57 Cn</vt:lpstr>
      <vt:lpstr>2_Office Theme</vt:lpstr>
      <vt:lpstr>PowerPoint Presentation</vt:lpstr>
      <vt:lpstr>Ambulatory Curriculum: Overall Learning Objective</vt:lpstr>
      <vt:lpstr>PowerPoint Presentation</vt:lpstr>
      <vt:lpstr>Continuity Clinic:  Training Model</vt:lpstr>
      <vt:lpstr>Continuity Clinic Sites</vt:lpstr>
      <vt:lpstr>Continuity Clinic Educational Goals</vt:lpstr>
      <vt:lpstr>PowerPoint Presentation</vt:lpstr>
      <vt:lpstr>PowerPoint Presentation</vt:lpstr>
      <vt:lpstr>PowerPoint Presentation</vt:lpstr>
      <vt:lpstr>What types of patients will I see in clinic?</vt:lpstr>
      <vt:lpstr>Ambulatory Block Rotations</vt:lpstr>
      <vt:lpstr>Ambulatory Block Rotations: </vt:lpstr>
      <vt:lpstr>PowerPoint Presentation</vt:lpstr>
      <vt:lpstr>Ambulatory Academic Half Days aka, “TLS”-Teaching and Learning Seminars</vt:lpstr>
      <vt:lpstr>Outpatient Clinical Electives</vt:lpstr>
      <vt:lpstr>Underserved Elective</vt:lpstr>
      <vt:lpstr>Women’s Health Elective</vt:lpstr>
      <vt:lpstr>Demographics</vt:lpstr>
      <vt:lpstr>Primary Care Track</vt:lpstr>
      <vt:lpstr>Primary Care Track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Minnich, Brian</dc:creator>
  <cp:lastModifiedBy>Yentz, Sarah</cp:lastModifiedBy>
  <cp:revision>6</cp:revision>
  <dcterms:modified xsi:type="dcterms:W3CDTF">2023-10-03T20:58:25Z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0x010100B099924B4111064C96C52F5F67702A1F</vt:lpwstr>
  </property>
</Properties>
</file>