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678" r:id="rId2"/>
  </p:sldMasterIdLst>
  <p:notesMasterIdLst>
    <p:notesMasterId r:id="rId22"/>
  </p:notesMasterIdLst>
  <p:handoutMasterIdLst>
    <p:handoutMasterId r:id="rId23"/>
  </p:handoutMasterIdLst>
  <p:sldIdLst>
    <p:sldId id="430" r:id="rId3"/>
    <p:sldId id="431" r:id="rId4"/>
    <p:sldId id="432" r:id="rId5"/>
    <p:sldId id="433" r:id="rId6"/>
    <p:sldId id="434" r:id="rId7"/>
    <p:sldId id="435" r:id="rId8"/>
    <p:sldId id="436" r:id="rId9"/>
    <p:sldId id="446" r:id="rId10"/>
    <p:sldId id="447" r:id="rId11"/>
    <p:sldId id="437" r:id="rId12"/>
    <p:sldId id="438" r:id="rId13"/>
    <p:sldId id="439" r:id="rId14"/>
    <p:sldId id="440" r:id="rId15"/>
    <p:sldId id="454" r:id="rId16"/>
    <p:sldId id="449" r:id="rId17"/>
    <p:sldId id="450" r:id="rId18"/>
    <p:sldId id="457" r:id="rId19"/>
    <p:sldId id="453" r:id="rId20"/>
    <p:sldId id="458" r:id="rId21"/>
  </p:sldIdLst>
  <p:sldSz cx="10287000" cy="6858000" type="35mm"/>
  <p:notesSz cx="69850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2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1D3BD"/>
    <a:srgbClr val="F8F8F8"/>
    <a:srgbClr val="66FF33"/>
    <a:srgbClr val="FF66FF"/>
    <a:srgbClr val="0099FF"/>
    <a:srgbClr val="9966FF"/>
    <a:srgbClr val="141400"/>
    <a:srgbClr val="FFFFFF"/>
    <a:srgbClr val="9900CC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E98B42-764B-4989-9205-CCDC709AEC1B}" v="12" dt="2022-10-06T16:51:03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8" autoAdjust="0"/>
    <p:restoredTop sz="90929"/>
  </p:normalViewPr>
  <p:slideViewPr>
    <p:cSldViewPr snapToGrid="0">
      <p:cViewPr varScale="1">
        <p:scale>
          <a:sx n="81" d="100"/>
          <a:sy n="81" d="100"/>
        </p:scale>
        <p:origin x="1506" y="132"/>
      </p:cViewPr>
      <p:guideLst>
        <p:guide orient="horz" pos="952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1782" y="-78"/>
      </p:cViewPr>
      <p:guideLst>
        <p:guide orient="horz" pos="2920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lman, Rachel" userId="65000d55-37ec-4b1d-9484-f87358dbcfae" providerId="ADAL" clId="{6CE98B42-764B-4989-9205-CCDC709AEC1B}"/>
    <pc:docChg chg="custSel modSld">
      <pc:chgData name="Perlman, Rachel" userId="65000d55-37ec-4b1d-9484-f87358dbcfae" providerId="ADAL" clId="{6CE98B42-764B-4989-9205-CCDC709AEC1B}" dt="2022-10-06T16:51:07.285" v="13" actId="1076"/>
      <pc:docMkLst>
        <pc:docMk/>
      </pc:docMkLst>
      <pc:sldChg chg="delSp modSp mod delAnim">
        <pc:chgData name="Perlman, Rachel" userId="65000d55-37ec-4b1d-9484-f87358dbcfae" providerId="ADAL" clId="{6CE98B42-764B-4989-9205-CCDC709AEC1B}" dt="2022-10-06T16:51:07.285" v="13" actId="1076"/>
        <pc:sldMkLst>
          <pc:docMk/>
          <pc:sldMk cId="1552641513" sldId="446"/>
        </pc:sldMkLst>
        <pc:picChg chg="mod">
          <ac:chgData name="Perlman, Rachel" userId="65000d55-37ec-4b1d-9484-f87358dbcfae" providerId="ADAL" clId="{6CE98B42-764B-4989-9205-CCDC709AEC1B}" dt="2022-10-06T16:51:07.285" v="13" actId="1076"/>
          <ac:picMkLst>
            <pc:docMk/>
            <pc:sldMk cId="1552641513" sldId="446"/>
            <ac:picMk id="3" creationId="{93890233-7F09-2701-69BA-EE543E5CC797}"/>
          </ac:picMkLst>
        </pc:picChg>
        <pc:picChg chg="del">
          <ac:chgData name="Perlman, Rachel" userId="65000d55-37ec-4b1d-9484-f87358dbcfae" providerId="ADAL" clId="{6CE98B42-764B-4989-9205-CCDC709AEC1B}" dt="2022-10-06T16:48:42.791" v="12" actId="478"/>
          <ac:picMkLst>
            <pc:docMk/>
            <pc:sldMk cId="1552641513" sldId="446"/>
            <ac:picMk id="6" creationId="{00000000-0000-0000-0000-000000000000}"/>
          </ac:picMkLst>
        </pc:picChg>
      </pc:sldChg>
      <pc:sldChg chg="delSp modSp mod modTransition delAnim">
        <pc:chgData name="Perlman, Rachel" userId="65000d55-37ec-4b1d-9484-f87358dbcfae" providerId="ADAL" clId="{6CE98B42-764B-4989-9205-CCDC709AEC1B}" dt="2022-10-06T16:46:27.142" v="11" actId="1076"/>
        <pc:sldMkLst>
          <pc:docMk/>
          <pc:sldMk cId="985467480" sldId="453"/>
        </pc:sldMkLst>
        <pc:picChg chg="del">
          <ac:chgData name="Perlman, Rachel" userId="65000d55-37ec-4b1d-9484-f87358dbcfae" providerId="ADAL" clId="{6CE98B42-764B-4989-9205-CCDC709AEC1B}" dt="2022-10-06T16:45:33.288" v="10" actId="478"/>
          <ac:picMkLst>
            <pc:docMk/>
            <pc:sldMk cId="985467480" sldId="453"/>
            <ac:picMk id="3" creationId="{A07FB315-145B-FA77-0371-ABD7AA0D21A3}"/>
          </ac:picMkLst>
        </pc:picChg>
        <pc:picChg chg="del">
          <ac:chgData name="Perlman, Rachel" userId="65000d55-37ec-4b1d-9484-f87358dbcfae" providerId="ADAL" clId="{6CE98B42-764B-4989-9205-CCDC709AEC1B}" dt="2022-10-06T16:38:21.620" v="1" actId="478"/>
          <ac:picMkLst>
            <pc:docMk/>
            <pc:sldMk cId="985467480" sldId="453"/>
            <ac:picMk id="3" creationId="{CA3F50D3-535A-C7D4-B14A-CB764523303C}"/>
          </ac:picMkLst>
        </pc:picChg>
        <pc:picChg chg="del">
          <ac:chgData name="Perlman, Rachel" userId="65000d55-37ec-4b1d-9484-f87358dbcfae" providerId="ADAL" clId="{6CE98B42-764B-4989-9205-CCDC709AEC1B}" dt="2022-10-06T16:42:20.581" v="3" actId="478"/>
          <ac:picMkLst>
            <pc:docMk/>
            <pc:sldMk cId="985467480" sldId="453"/>
            <ac:picMk id="4" creationId="{418B7A36-6005-5684-0BFB-F02BA6BF4F9F}"/>
          </ac:picMkLst>
        </pc:picChg>
        <pc:picChg chg="mod">
          <ac:chgData name="Perlman, Rachel" userId="65000d55-37ec-4b1d-9484-f87358dbcfae" providerId="ADAL" clId="{6CE98B42-764B-4989-9205-CCDC709AEC1B}" dt="2022-10-06T16:46:27.142" v="11" actId="1076"/>
          <ac:picMkLst>
            <pc:docMk/>
            <pc:sldMk cId="985467480" sldId="453"/>
            <ac:picMk id="4" creationId="{6B3C723E-E28E-67BD-00A0-E4507E62F654}"/>
          </ac:picMkLst>
        </pc:picChg>
        <pc:picChg chg="del">
          <ac:chgData name="Perlman, Rachel" userId="65000d55-37ec-4b1d-9484-f87358dbcfae" providerId="ADAL" clId="{6CE98B42-764B-4989-9205-CCDC709AEC1B}" dt="2022-10-06T16:44:21.314" v="7" actId="478"/>
          <ac:picMkLst>
            <pc:docMk/>
            <pc:sldMk cId="985467480" sldId="453"/>
            <ac:picMk id="7" creationId="{3497C402-0885-31C3-893F-D5B1F86B909B}"/>
          </ac:picMkLst>
        </pc:picChg>
        <pc:picChg chg="del">
          <ac:chgData name="Perlman, Rachel" userId="65000d55-37ec-4b1d-9484-f87358dbcfae" providerId="ADAL" clId="{6CE98B42-764B-4989-9205-CCDC709AEC1B}" dt="2022-10-06T16:37:33.530" v="0" actId="478"/>
          <ac:picMkLst>
            <pc:docMk/>
            <pc:sldMk cId="985467480" sldId="453"/>
            <ac:picMk id="13" creationId="{00000000-0000-0000-0000-000000000000}"/>
          </ac:picMkLst>
        </pc:picChg>
        <pc:picChg chg="del mod">
          <ac:chgData name="Perlman, Rachel" userId="65000d55-37ec-4b1d-9484-f87358dbcfae" providerId="ADAL" clId="{6CE98B42-764B-4989-9205-CCDC709AEC1B}" dt="2022-10-06T16:44:25.580" v="8" actId="478"/>
          <ac:picMkLst>
            <pc:docMk/>
            <pc:sldMk cId="985467480" sldId="453"/>
            <ac:picMk id="15" creationId="{E04633D5-D11D-7B46-C346-31720CA9D9B4}"/>
          </ac:picMkLst>
        </pc:picChg>
      </pc:sldChg>
    </pc:docChg>
  </pc:docChgLst>
  <pc:docChgLst>
    <pc:chgData name="Minnich, Brian" userId="12dce172-d4a7-43dd-8709-3bef5bfd6f64" providerId="ADAL" clId="{3431F45C-ACB0-4320-A620-807CA44BFAC1}"/>
    <pc:docChg chg="modSld">
      <pc:chgData name="Minnich, Brian" userId="12dce172-d4a7-43dd-8709-3bef5bfd6f64" providerId="ADAL" clId="{3431F45C-ACB0-4320-A620-807CA44BFAC1}" dt="2021-10-13T13:01:30.766" v="1"/>
      <pc:docMkLst>
        <pc:docMk/>
      </pc:docMkLst>
      <pc:sldChg chg="modAnim">
        <pc:chgData name="Minnich, Brian" userId="12dce172-d4a7-43dd-8709-3bef5bfd6f64" providerId="ADAL" clId="{3431F45C-ACB0-4320-A620-807CA44BFAC1}" dt="2021-10-13T13:01:30.766" v="1"/>
        <pc:sldMkLst>
          <pc:docMk/>
          <pc:sldMk cId="632617243" sldId="436"/>
        </pc:sldMkLst>
      </pc:sldChg>
    </pc:docChg>
  </pc:docChgLst>
  <pc:docChgLst>
    <pc:chgData name="Minnich, Brian" userId="12dce172-d4a7-43dd-8709-3bef5bfd6f64" providerId="ADAL" clId="{22930543-375C-4810-9687-5BB46EC69F50}"/>
    <pc:docChg chg="undo redo custSel modSld">
      <pc:chgData name="Minnich, Brian" userId="12dce172-d4a7-43dd-8709-3bef5bfd6f64" providerId="ADAL" clId="{22930543-375C-4810-9687-5BB46EC69F50}" dt="2022-09-30T18:08:31.363" v="1042" actId="6549"/>
      <pc:docMkLst>
        <pc:docMk/>
      </pc:docMkLst>
      <pc:sldChg chg="modSp mod">
        <pc:chgData name="Minnich, Brian" userId="12dce172-d4a7-43dd-8709-3bef5bfd6f64" providerId="ADAL" clId="{22930543-375C-4810-9687-5BB46EC69F50}" dt="2022-09-30T17:51:32.412" v="353" actId="20577"/>
        <pc:sldMkLst>
          <pc:docMk/>
          <pc:sldMk cId="291980759" sldId="449"/>
        </pc:sldMkLst>
        <pc:spChg chg="mod">
          <ac:chgData name="Minnich, Brian" userId="12dce172-d4a7-43dd-8709-3bef5bfd6f64" providerId="ADAL" clId="{22930543-375C-4810-9687-5BB46EC69F50}" dt="2022-09-30T17:51:32.412" v="353" actId="20577"/>
          <ac:spMkLst>
            <pc:docMk/>
            <pc:sldMk cId="291980759" sldId="449"/>
            <ac:spMk id="11" creationId="{00000000-0000-0000-0000-000000000000}"/>
          </ac:spMkLst>
        </pc:spChg>
        <pc:spChg chg="mod ord">
          <ac:chgData name="Minnich, Brian" userId="12dce172-d4a7-43dd-8709-3bef5bfd6f64" providerId="ADAL" clId="{22930543-375C-4810-9687-5BB46EC69F50}" dt="2022-09-30T16:46:22.680" v="3" actId="167"/>
          <ac:spMkLst>
            <pc:docMk/>
            <pc:sldMk cId="291980759" sldId="449"/>
            <ac:spMk id="16" creationId="{00000000-0000-0000-0000-000000000000}"/>
          </ac:spMkLst>
        </pc:spChg>
        <pc:spChg chg="mod">
          <ac:chgData name="Minnich, Brian" userId="12dce172-d4a7-43dd-8709-3bef5bfd6f64" providerId="ADAL" clId="{22930543-375C-4810-9687-5BB46EC69F50}" dt="2022-09-30T16:46:56.898" v="15" actId="20577"/>
          <ac:spMkLst>
            <pc:docMk/>
            <pc:sldMk cId="291980759" sldId="449"/>
            <ac:spMk id="297986" creationId="{00000000-0000-0000-0000-000000000000}"/>
          </ac:spMkLst>
        </pc:spChg>
      </pc:sldChg>
      <pc:sldChg chg="modSp mod">
        <pc:chgData name="Minnich, Brian" userId="12dce172-d4a7-43dd-8709-3bef5bfd6f64" providerId="ADAL" clId="{22930543-375C-4810-9687-5BB46EC69F50}" dt="2022-09-30T17:51:57.425" v="358" actId="20577"/>
        <pc:sldMkLst>
          <pc:docMk/>
          <pc:sldMk cId="1251361482" sldId="450"/>
        </pc:sldMkLst>
        <pc:spChg chg="mod">
          <ac:chgData name="Minnich, Brian" userId="12dce172-d4a7-43dd-8709-3bef5bfd6f64" providerId="ADAL" clId="{22930543-375C-4810-9687-5BB46EC69F50}" dt="2022-09-30T17:51:57.425" v="358" actId="20577"/>
          <ac:spMkLst>
            <pc:docMk/>
            <pc:sldMk cId="1251361482" sldId="450"/>
            <ac:spMk id="13" creationId="{00000000-0000-0000-0000-000000000000}"/>
          </ac:spMkLst>
        </pc:spChg>
        <pc:spChg chg="mod">
          <ac:chgData name="Minnich, Brian" userId="12dce172-d4a7-43dd-8709-3bef5bfd6f64" providerId="ADAL" clId="{22930543-375C-4810-9687-5BB46EC69F50}" dt="2022-09-30T17:49:13.378" v="336" actId="20577"/>
          <ac:spMkLst>
            <pc:docMk/>
            <pc:sldMk cId="1251361482" sldId="450"/>
            <ac:spMk id="14" creationId="{00000000-0000-0000-0000-000000000000}"/>
          </ac:spMkLst>
        </pc:spChg>
        <pc:spChg chg="mod">
          <ac:chgData name="Minnich, Brian" userId="12dce172-d4a7-43dd-8709-3bef5bfd6f64" providerId="ADAL" clId="{22930543-375C-4810-9687-5BB46EC69F50}" dt="2022-09-30T17:49:45.521" v="342" actId="20577"/>
          <ac:spMkLst>
            <pc:docMk/>
            <pc:sldMk cId="1251361482" sldId="450"/>
            <ac:spMk id="15" creationId="{00000000-0000-0000-0000-000000000000}"/>
          </ac:spMkLst>
        </pc:spChg>
        <pc:spChg chg="ord">
          <ac:chgData name="Minnich, Brian" userId="12dce172-d4a7-43dd-8709-3bef5bfd6f64" providerId="ADAL" clId="{22930543-375C-4810-9687-5BB46EC69F50}" dt="2022-09-30T16:46:26.600" v="4" actId="167"/>
          <ac:spMkLst>
            <pc:docMk/>
            <pc:sldMk cId="1251361482" sldId="450"/>
            <ac:spMk id="19" creationId="{00000000-0000-0000-0000-000000000000}"/>
          </ac:spMkLst>
        </pc:spChg>
        <pc:spChg chg="mod">
          <ac:chgData name="Minnich, Brian" userId="12dce172-d4a7-43dd-8709-3bef5bfd6f64" providerId="ADAL" clId="{22930543-375C-4810-9687-5BB46EC69F50}" dt="2022-09-30T16:46:59.882" v="17" actId="20577"/>
          <ac:spMkLst>
            <pc:docMk/>
            <pc:sldMk cId="1251361482" sldId="450"/>
            <ac:spMk id="300034" creationId="{00000000-0000-0000-0000-000000000000}"/>
          </ac:spMkLst>
        </pc:spChg>
      </pc:sldChg>
      <pc:sldChg chg="modSp mod">
        <pc:chgData name="Minnich, Brian" userId="12dce172-d4a7-43dd-8709-3bef5bfd6f64" providerId="ADAL" clId="{22930543-375C-4810-9687-5BB46EC69F50}" dt="2022-09-30T18:08:31.363" v="1042" actId="6549"/>
        <pc:sldMkLst>
          <pc:docMk/>
          <pc:sldMk cId="985467480" sldId="453"/>
        </pc:sldMkLst>
        <pc:spChg chg="mod ord">
          <ac:chgData name="Minnich, Brian" userId="12dce172-d4a7-43dd-8709-3bef5bfd6f64" providerId="ADAL" clId="{22930543-375C-4810-9687-5BB46EC69F50}" dt="2022-09-30T16:46:37.446" v="8" actId="167"/>
          <ac:spMkLst>
            <pc:docMk/>
            <pc:sldMk cId="985467480" sldId="453"/>
            <ac:spMk id="14" creationId="{00000000-0000-0000-0000-000000000000}"/>
          </ac:spMkLst>
        </pc:spChg>
        <pc:spChg chg="mod">
          <ac:chgData name="Minnich, Brian" userId="12dce172-d4a7-43dd-8709-3bef5bfd6f64" providerId="ADAL" clId="{22930543-375C-4810-9687-5BB46EC69F50}" dt="2022-09-30T17:52:41.025" v="364" actId="20577"/>
          <ac:spMkLst>
            <pc:docMk/>
            <pc:sldMk cId="985467480" sldId="453"/>
            <ac:spMk id="297986" creationId="{00000000-0000-0000-0000-000000000000}"/>
          </ac:spMkLst>
        </pc:spChg>
        <pc:spChg chg="mod">
          <ac:chgData name="Minnich, Brian" userId="12dce172-d4a7-43dd-8709-3bef5bfd6f64" providerId="ADAL" clId="{22930543-375C-4810-9687-5BB46EC69F50}" dt="2022-09-30T18:08:31.363" v="1042" actId="6549"/>
          <ac:spMkLst>
            <pc:docMk/>
            <pc:sldMk cId="985467480" sldId="453"/>
            <ac:spMk id="297988" creationId="{00000000-0000-0000-0000-000000000000}"/>
          </ac:spMkLst>
        </pc:spChg>
      </pc:sldChg>
      <pc:sldChg chg="modSp mod">
        <pc:chgData name="Minnich, Brian" userId="12dce172-d4a7-43dd-8709-3bef5bfd6f64" providerId="ADAL" clId="{22930543-375C-4810-9687-5BB46EC69F50}" dt="2022-09-30T17:52:21.188" v="362" actId="20577"/>
        <pc:sldMkLst>
          <pc:docMk/>
          <pc:sldMk cId="4089527776" sldId="454"/>
        </pc:sldMkLst>
        <pc:spChg chg="ord">
          <ac:chgData name="Minnich, Brian" userId="12dce172-d4a7-43dd-8709-3bef5bfd6f64" providerId="ADAL" clId="{22930543-375C-4810-9687-5BB46EC69F50}" dt="2022-09-30T16:46:17.073" v="0" actId="167"/>
          <ac:spMkLst>
            <pc:docMk/>
            <pc:sldMk cId="4089527776" sldId="454"/>
            <ac:spMk id="3" creationId="{00000000-0000-0000-0000-000000000000}"/>
          </ac:spMkLst>
        </pc:spChg>
        <pc:spChg chg="mod">
          <ac:chgData name="Minnich, Brian" userId="12dce172-d4a7-43dd-8709-3bef5bfd6f64" providerId="ADAL" clId="{22930543-375C-4810-9687-5BB46EC69F50}" dt="2022-09-30T17:52:21.188" v="362" actId="20577"/>
          <ac:spMkLst>
            <pc:docMk/>
            <pc:sldMk cId="4089527776" sldId="454"/>
            <ac:spMk id="8" creationId="{00000000-0000-0000-0000-000000000000}"/>
          </ac:spMkLst>
        </pc:spChg>
        <pc:spChg chg="mod">
          <ac:chgData name="Minnich, Brian" userId="12dce172-d4a7-43dd-8709-3bef5bfd6f64" providerId="ADAL" clId="{22930543-375C-4810-9687-5BB46EC69F50}" dt="2022-09-30T16:46:53.307" v="13" actId="20577"/>
          <ac:spMkLst>
            <pc:docMk/>
            <pc:sldMk cId="4089527776" sldId="454"/>
            <ac:spMk id="297986" creationId="{00000000-0000-0000-0000-000000000000}"/>
          </ac:spMkLst>
        </pc:spChg>
      </pc:sldChg>
      <pc:sldChg chg="modSp mod">
        <pc:chgData name="Minnich, Brian" userId="12dce172-d4a7-43dd-8709-3bef5bfd6f64" providerId="ADAL" clId="{22930543-375C-4810-9687-5BB46EC69F50}" dt="2022-09-30T17:44:40.041" v="306" actId="20577"/>
        <pc:sldMkLst>
          <pc:docMk/>
          <pc:sldMk cId="2260669716" sldId="457"/>
        </pc:sldMkLst>
        <pc:spChg chg="mod">
          <ac:chgData name="Minnich, Brian" userId="12dce172-d4a7-43dd-8709-3bef5bfd6f64" providerId="ADAL" clId="{22930543-375C-4810-9687-5BB46EC69F50}" dt="2022-09-30T17:44:40.041" v="306" actId="20577"/>
          <ac:spMkLst>
            <pc:docMk/>
            <pc:sldMk cId="2260669716" sldId="457"/>
            <ac:spMk id="3" creationId="{00000000-0000-0000-0000-000000000000}"/>
          </ac:spMkLst>
        </pc:spChg>
        <pc:spChg chg="mod">
          <ac:chgData name="Minnich, Brian" userId="12dce172-d4a7-43dd-8709-3bef5bfd6f64" providerId="ADAL" clId="{22930543-375C-4810-9687-5BB46EC69F50}" dt="2022-09-30T17:44:33.223" v="271" actId="27636"/>
          <ac:spMkLst>
            <pc:docMk/>
            <pc:sldMk cId="2260669716" sldId="457"/>
            <ac:spMk id="5" creationId="{00000000-0000-0000-0000-000000000000}"/>
          </ac:spMkLst>
        </pc:spChg>
        <pc:spChg chg="mod">
          <ac:chgData name="Minnich, Brian" userId="12dce172-d4a7-43dd-8709-3bef5bfd6f64" providerId="ADAL" clId="{22930543-375C-4810-9687-5BB46EC69F50}" dt="2022-09-30T16:49:53.323" v="93" actId="20577"/>
          <ac:spMkLst>
            <pc:docMk/>
            <pc:sldMk cId="2260669716" sldId="457"/>
            <ac:spMk id="6" creationId="{00000000-0000-0000-0000-000000000000}"/>
          </ac:spMkLst>
        </pc:spChg>
        <pc:spChg chg="ord">
          <ac:chgData name="Minnich, Brian" userId="12dce172-d4a7-43dd-8709-3bef5bfd6f64" providerId="ADAL" clId="{22930543-375C-4810-9687-5BB46EC69F50}" dt="2022-09-30T16:46:30.434" v="5" actId="167"/>
          <ac:spMkLst>
            <pc:docMk/>
            <pc:sldMk cId="2260669716" sldId="457"/>
            <ac:spMk id="17" creationId="{00000000-0000-0000-0000-000000000000}"/>
          </ac:spMkLst>
        </pc:spChg>
      </pc:sldChg>
      <pc:sldChg chg="modSp mod">
        <pc:chgData name="Minnich, Brian" userId="12dce172-d4a7-43dd-8709-3bef5bfd6f64" providerId="ADAL" clId="{22930543-375C-4810-9687-5BB46EC69F50}" dt="2022-09-30T16:47:08.274" v="19" actId="20577"/>
        <pc:sldMkLst>
          <pc:docMk/>
          <pc:sldMk cId="1624722009" sldId="458"/>
        </pc:sldMkLst>
        <pc:spChg chg="mod ord">
          <ac:chgData name="Minnich, Brian" userId="12dce172-d4a7-43dd-8709-3bef5bfd6f64" providerId="ADAL" clId="{22930543-375C-4810-9687-5BB46EC69F50}" dt="2022-09-30T16:46:43.533" v="11" actId="167"/>
          <ac:spMkLst>
            <pc:docMk/>
            <pc:sldMk cId="1624722009" sldId="458"/>
            <ac:spMk id="10" creationId="{00000000-0000-0000-0000-000000000000}"/>
          </ac:spMkLst>
        </pc:spChg>
        <pc:spChg chg="mod">
          <ac:chgData name="Minnich, Brian" userId="12dce172-d4a7-43dd-8709-3bef5bfd6f64" providerId="ADAL" clId="{22930543-375C-4810-9687-5BB46EC69F50}" dt="2022-09-30T16:47:08.274" v="19" actId="20577"/>
          <ac:spMkLst>
            <pc:docMk/>
            <pc:sldMk cId="1624722009" sldId="458"/>
            <ac:spMk id="30208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B01EC0-3DBB-488B-A4CD-524983E20353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FFE2A5-E428-4745-A302-0616B5D957B5}">
      <dgm:prSet phldrT="[Text]"/>
      <dgm:spPr/>
      <dgm:t>
        <a:bodyPr/>
        <a:lstStyle/>
        <a:p>
          <a:r>
            <a:rPr lang="en-US" dirty="0"/>
            <a:t>GME Level Tracks</a:t>
          </a:r>
        </a:p>
      </dgm:t>
    </dgm:pt>
    <dgm:pt modelId="{D8C8812C-9264-4E1F-A7B1-329912708751}" type="parTrans" cxnId="{96FB637B-1A28-4636-97E0-5A16F3536493}">
      <dgm:prSet/>
      <dgm:spPr/>
      <dgm:t>
        <a:bodyPr/>
        <a:lstStyle/>
        <a:p>
          <a:endParaRPr lang="en-US"/>
        </a:p>
      </dgm:t>
    </dgm:pt>
    <dgm:pt modelId="{868BB55F-1596-47F4-87F0-218E8460F16E}" type="sibTrans" cxnId="{96FB637B-1A28-4636-97E0-5A16F3536493}">
      <dgm:prSet/>
      <dgm:spPr/>
      <dgm:t>
        <a:bodyPr/>
        <a:lstStyle/>
        <a:p>
          <a:endParaRPr lang="en-US"/>
        </a:p>
      </dgm:t>
    </dgm:pt>
    <dgm:pt modelId="{BDB42CEC-92E3-44C2-8F7E-2CF0F45FAD4A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Healthcare Administration Track</a:t>
          </a:r>
        </a:p>
      </dgm:t>
    </dgm:pt>
    <dgm:pt modelId="{A9615488-65A5-4E65-B26F-EEBCC6C46C35}" type="parTrans" cxnId="{D80658F2-BA85-4E67-9563-55F1CD2C2036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F33D9D0-7FE1-4996-8063-5AAB3B9620B6}" type="sibTrans" cxnId="{D80658F2-BA85-4E67-9563-55F1CD2C2036}">
      <dgm:prSet/>
      <dgm:spPr/>
      <dgm:t>
        <a:bodyPr/>
        <a:lstStyle/>
        <a:p>
          <a:endParaRPr lang="en-US"/>
        </a:p>
      </dgm:t>
    </dgm:pt>
    <dgm:pt modelId="{26DEA0D2-B18F-4284-B5FD-A53855B6E60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Community of Medical Educators in Training</a:t>
          </a:r>
          <a:br>
            <a:rPr lang="en-US" dirty="0"/>
          </a:br>
          <a:r>
            <a:rPr lang="en-US" dirty="0" err="1"/>
            <a:t>CoMET</a:t>
          </a:r>
          <a:endParaRPr lang="en-US" dirty="0"/>
        </a:p>
      </dgm:t>
    </dgm:pt>
    <dgm:pt modelId="{F4F06CE9-80AD-4179-A9FB-4D120545ECE8}" type="parTrans" cxnId="{1D9259D8-CFE1-4DE9-8260-CA9E7B405894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F4CA3C1-7FF8-477E-8990-10DFF6C40474}" type="sibTrans" cxnId="{1D9259D8-CFE1-4DE9-8260-CA9E7B405894}">
      <dgm:prSet/>
      <dgm:spPr/>
      <dgm:t>
        <a:bodyPr/>
        <a:lstStyle/>
        <a:p>
          <a:endParaRPr lang="en-US"/>
        </a:p>
      </dgm:t>
    </dgm:pt>
    <dgm:pt modelId="{3CDAA7A9-EC8F-4203-BED5-259917475665}" type="pres">
      <dgm:prSet presAssocID="{52B01EC0-3DBB-488B-A4CD-524983E2035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1A6C67A-C4C0-42A4-9A12-41C773C1A834}" type="pres">
      <dgm:prSet presAssocID="{87FFE2A5-E428-4745-A302-0616B5D957B5}" presName="hierRoot1" presStyleCnt="0">
        <dgm:presLayoutVars>
          <dgm:hierBranch val="init"/>
        </dgm:presLayoutVars>
      </dgm:prSet>
      <dgm:spPr/>
    </dgm:pt>
    <dgm:pt modelId="{DE360FD2-A4A0-4013-A538-F2A8E0CB6D00}" type="pres">
      <dgm:prSet presAssocID="{87FFE2A5-E428-4745-A302-0616B5D957B5}" presName="rootComposite1" presStyleCnt="0"/>
      <dgm:spPr/>
    </dgm:pt>
    <dgm:pt modelId="{55FA39AF-8AAE-48E6-BBC8-3F4E6932E4B4}" type="pres">
      <dgm:prSet presAssocID="{87FFE2A5-E428-4745-A302-0616B5D957B5}" presName="rootText1" presStyleLbl="node0" presStyleIdx="0" presStyleCnt="1">
        <dgm:presLayoutVars>
          <dgm:chPref val="3"/>
        </dgm:presLayoutVars>
      </dgm:prSet>
      <dgm:spPr/>
    </dgm:pt>
    <dgm:pt modelId="{908173D8-322D-4CF4-A77D-D362A0EA463E}" type="pres">
      <dgm:prSet presAssocID="{87FFE2A5-E428-4745-A302-0616B5D957B5}" presName="rootConnector1" presStyleLbl="node1" presStyleIdx="0" presStyleCnt="0"/>
      <dgm:spPr/>
    </dgm:pt>
    <dgm:pt modelId="{FF6AB9B6-2A94-4400-AB05-1FB6CF0AA550}" type="pres">
      <dgm:prSet presAssocID="{87FFE2A5-E428-4745-A302-0616B5D957B5}" presName="hierChild2" presStyleCnt="0"/>
      <dgm:spPr/>
    </dgm:pt>
    <dgm:pt modelId="{B02CEE0B-B6A1-45B4-BAE8-58078C9402F3}" type="pres">
      <dgm:prSet presAssocID="{A9615488-65A5-4E65-B26F-EEBCC6C46C35}" presName="Name37" presStyleLbl="parChTrans1D2" presStyleIdx="0" presStyleCnt="2"/>
      <dgm:spPr/>
    </dgm:pt>
    <dgm:pt modelId="{508C2FB4-6D91-4C09-962C-1BF0313BBA89}" type="pres">
      <dgm:prSet presAssocID="{BDB42CEC-92E3-44C2-8F7E-2CF0F45FAD4A}" presName="hierRoot2" presStyleCnt="0">
        <dgm:presLayoutVars>
          <dgm:hierBranch val="init"/>
        </dgm:presLayoutVars>
      </dgm:prSet>
      <dgm:spPr/>
    </dgm:pt>
    <dgm:pt modelId="{5D128BD2-FDEE-4CA4-A940-9F4AD667D9C8}" type="pres">
      <dgm:prSet presAssocID="{BDB42CEC-92E3-44C2-8F7E-2CF0F45FAD4A}" presName="rootComposite" presStyleCnt="0"/>
      <dgm:spPr/>
    </dgm:pt>
    <dgm:pt modelId="{15E1CB93-5EC9-4371-9EAC-7A7CBE64B50D}" type="pres">
      <dgm:prSet presAssocID="{BDB42CEC-92E3-44C2-8F7E-2CF0F45FAD4A}" presName="rootText" presStyleLbl="node2" presStyleIdx="0" presStyleCnt="2">
        <dgm:presLayoutVars>
          <dgm:chPref val="3"/>
        </dgm:presLayoutVars>
      </dgm:prSet>
      <dgm:spPr/>
    </dgm:pt>
    <dgm:pt modelId="{882AFC91-9062-482B-81D4-0EEC20D7284E}" type="pres">
      <dgm:prSet presAssocID="{BDB42CEC-92E3-44C2-8F7E-2CF0F45FAD4A}" presName="rootConnector" presStyleLbl="node2" presStyleIdx="0" presStyleCnt="2"/>
      <dgm:spPr/>
    </dgm:pt>
    <dgm:pt modelId="{7AA34A12-47F9-4343-BE28-75FF7CBADEBE}" type="pres">
      <dgm:prSet presAssocID="{BDB42CEC-92E3-44C2-8F7E-2CF0F45FAD4A}" presName="hierChild4" presStyleCnt="0"/>
      <dgm:spPr/>
    </dgm:pt>
    <dgm:pt modelId="{D6BED555-38F0-4C3C-946C-AD5D95453998}" type="pres">
      <dgm:prSet presAssocID="{BDB42CEC-92E3-44C2-8F7E-2CF0F45FAD4A}" presName="hierChild5" presStyleCnt="0"/>
      <dgm:spPr/>
    </dgm:pt>
    <dgm:pt modelId="{34D5595E-B388-462E-84CA-9D4091C2597D}" type="pres">
      <dgm:prSet presAssocID="{F4F06CE9-80AD-4179-A9FB-4D120545ECE8}" presName="Name37" presStyleLbl="parChTrans1D2" presStyleIdx="1" presStyleCnt="2"/>
      <dgm:spPr/>
    </dgm:pt>
    <dgm:pt modelId="{A4D24023-EEF0-41B5-8308-DF63F181E7F6}" type="pres">
      <dgm:prSet presAssocID="{26DEA0D2-B18F-4284-B5FD-A53855B6E60B}" presName="hierRoot2" presStyleCnt="0">
        <dgm:presLayoutVars>
          <dgm:hierBranch val="init"/>
        </dgm:presLayoutVars>
      </dgm:prSet>
      <dgm:spPr/>
    </dgm:pt>
    <dgm:pt modelId="{BBA79764-C837-4248-BD33-1A644D4CCBE1}" type="pres">
      <dgm:prSet presAssocID="{26DEA0D2-B18F-4284-B5FD-A53855B6E60B}" presName="rootComposite" presStyleCnt="0"/>
      <dgm:spPr/>
    </dgm:pt>
    <dgm:pt modelId="{754DC406-6CA9-407C-AD18-A70DED6F3C0A}" type="pres">
      <dgm:prSet presAssocID="{26DEA0D2-B18F-4284-B5FD-A53855B6E60B}" presName="rootText" presStyleLbl="node2" presStyleIdx="1" presStyleCnt="2">
        <dgm:presLayoutVars>
          <dgm:chPref val="3"/>
        </dgm:presLayoutVars>
      </dgm:prSet>
      <dgm:spPr/>
    </dgm:pt>
    <dgm:pt modelId="{962DB2FE-1325-4787-AD16-5D8E77EFE52F}" type="pres">
      <dgm:prSet presAssocID="{26DEA0D2-B18F-4284-B5FD-A53855B6E60B}" presName="rootConnector" presStyleLbl="node2" presStyleIdx="1" presStyleCnt="2"/>
      <dgm:spPr/>
    </dgm:pt>
    <dgm:pt modelId="{1BAB7A73-30FB-49A0-AD74-B952A4FEF7C4}" type="pres">
      <dgm:prSet presAssocID="{26DEA0D2-B18F-4284-B5FD-A53855B6E60B}" presName="hierChild4" presStyleCnt="0"/>
      <dgm:spPr/>
    </dgm:pt>
    <dgm:pt modelId="{319FF457-902B-49EB-9910-AF7F68940B86}" type="pres">
      <dgm:prSet presAssocID="{26DEA0D2-B18F-4284-B5FD-A53855B6E60B}" presName="hierChild5" presStyleCnt="0"/>
      <dgm:spPr/>
    </dgm:pt>
    <dgm:pt modelId="{43A965FD-DE20-41F4-9D70-20A22E414D50}" type="pres">
      <dgm:prSet presAssocID="{87FFE2A5-E428-4745-A302-0616B5D957B5}" presName="hierChild3" presStyleCnt="0"/>
      <dgm:spPr/>
    </dgm:pt>
  </dgm:ptLst>
  <dgm:cxnLst>
    <dgm:cxn modelId="{13E6201D-DDD1-4183-940B-94256ABDCBAA}" type="presOf" srcId="{26DEA0D2-B18F-4284-B5FD-A53855B6E60B}" destId="{962DB2FE-1325-4787-AD16-5D8E77EFE52F}" srcOrd="1" destOrd="0" presId="urn:microsoft.com/office/officeart/2005/8/layout/orgChart1"/>
    <dgm:cxn modelId="{5FFC9A29-3328-4B21-9372-EEB00EE0ABA3}" type="presOf" srcId="{26DEA0D2-B18F-4284-B5FD-A53855B6E60B}" destId="{754DC406-6CA9-407C-AD18-A70DED6F3C0A}" srcOrd="0" destOrd="0" presId="urn:microsoft.com/office/officeart/2005/8/layout/orgChart1"/>
    <dgm:cxn modelId="{4040D537-D0DA-4278-BCB0-253583522B7D}" type="presOf" srcId="{87FFE2A5-E428-4745-A302-0616B5D957B5}" destId="{908173D8-322D-4CF4-A77D-D362A0EA463E}" srcOrd="1" destOrd="0" presId="urn:microsoft.com/office/officeart/2005/8/layout/orgChart1"/>
    <dgm:cxn modelId="{22B75463-1F44-4EBA-A8EC-AA0F937B91AE}" type="presOf" srcId="{BDB42CEC-92E3-44C2-8F7E-2CF0F45FAD4A}" destId="{882AFC91-9062-482B-81D4-0EEC20D7284E}" srcOrd="1" destOrd="0" presId="urn:microsoft.com/office/officeart/2005/8/layout/orgChart1"/>
    <dgm:cxn modelId="{96FB637B-1A28-4636-97E0-5A16F3536493}" srcId="{52B01EC0-3DBB-488B-A4CD-524983E20353}" destId="{87FFE2A5-E428-4745-A302-0616B5D957B5}" srcOrd="0" destOrd="0" parTransId="{D8C8812C-9264-4E1F-A7B1-329912708751}" sibTransId="{868BB55F-1596-47F4-87F0-218E8460F16E}"/>
    <dgm:cxn modelId="{128450B0-7418-4148-B66C-962B012AAD79}" type="presOf" srcId="{52B01EC0-3DBB-488B-A4CD-524983E20353}" destId="{3CDAA7A9-EC8F-4203-BED5-259917475665}" srcOrd="0" destOrd="0" presId="urn:microsoft.com/office/officeart/2005/8/layout/orgChart1"/>
    <dgm:cxn modelId="{E62FDFB1-1524-42E5-97DC-99F41BF33D6E}" type="presOf" srcId="{BDB42CEC-92E3-44C2-8F7E-2CF0F45FAD4A}" destId="{15E1CB93-5EC9-4371-9EAC-7A7CBE64B50D}" srcOrd="0" destOrd="0" presId="urn:microsoft.com/office/officeart/2005/8/layout/orgChart1"/>
    <dgm:cxn modelId="{461CCBC7-1159-4775-B9CD-2466EC90D2ED}" type="presOf" srcId="{A9615488-65A5-4E65-B26F-EEBCC6C46C35}" destId="{B02CEE0B-B6A1-45B4-BAE8-58078C9402F3}" srcOrd="0" destOrd="0" presId="urn:microsoft.com/office/officeart/2005/8/layout/orgChart1"/>
    <dgm:cxn modelId="{1D9259D8-CFE1-4DE9-8260-CA9E7B405894}" srcId="{87FFE2A5-E428-4745-A302-0616B5D957B5}" destId="{26DEA0D2-B18F-4284-B5FD-A53855B6E60B}" srcOrd="1" destOrd="0" parTransId="{F4F06CE9-80AD-4179-A9FB-4D120545ECE8}" sibTransId="{5F4CA3C1-7FF8-477E-8990-10DFF6C40474}"/>
    <dgm:cxn modelId="{7E027DE5-06D3-4D8A-8853-1AC421B9D549}" type="presOf" srcId="{87FFE2A5-E428-4745-A302-0616B5D957B5}" destId="{55FA39AF-8AAE-48E6-BBC8-3F4E6932E4B4}" srcOrd="0" destOrd="0" presId="urn:microsoft.com/office/officeart/2005/8/layout/orgChart1"/>
    <dgm:cxn modelId="{D80658F2-BA85-4E67-9563-55F1CD2C2036}" srcId="{87FFE2A5-E428-4745-A302-0616B5D957B5}" destId="{BDB42CEC-92E3-44C2-8F7E-2CF0F45FAD4A}" srcOrd="0" destOrd="0" parTransId="{A9615488-65A5-4E65-B26F-EEBCC6C46C35}" sibTransId="{DF33D9D0-7FE1-4996-8063-5AAB3B9620B6}"/>
    <dgm:cxn modelId="{9C0308FE-1CCD-4D30-8BE7-81F8F1518F04}" type="presOf" srcId="{F4F06CE9-80AD-4179-A9FB-4D120545ECE8}" destId="{34D5595E-B388-462E-84CA-9D4091C2597D}" srcOrd="0" destOrd="0" presId="urn:microsoft.com/office/officeart/2005/8/layout/orgChart1"/>
    <dgm:cxn modelId="{893F6DF7-73F0-4BBA-AD8C-4BB703E99606}" type="presParOf" srcId="{3CDAA7A9-EC8F-4203-BED5-259917475665}" destId="{C1A6C67A-C4C0-42A4-9A12-41C773C1A834}" srcOrd="0" destOrd="0" presId="urn:microsoft.com/office/officeart/2005/8/layout/orgChart1"/>
    <dgm:cxn modelId="{8E36A1BA-B18D-4A9C-BA7B-54A4C71E0BE3}" type="presParOf" srcId="{C1A6C67A-C4C0-42A4-9A12-41C773C1A834}" destId="{DE360FD2-A4A0-4013-A538-F2A8E0CB6D00}" srcOrd="0" destOrd="0" presId="urn:microsoft.com/office/officeart/2005/8/layout/orgChart1"/>
    <dgm:cxn modelId="{181EA997-EA86-4C25-8774-8DA5D497B55B}" type="presParOf" srcId="{DE360FD2-A4A0-4013-A538-F2A8E0CB6D00}" destId="{55FA39AF-8AAE-48E6-BBC8-3F4E6932E4B4}" srcOrd="0" destOrd="0" presId="urn:microsoft.com/office/officeart/2005/8/layout/orgChart1"/>
    <dgm:cxn modelId="{5FA20DE8-7509-4251-A85F-9EF409EAC562}" type="presParOf" srcId="{DE360FD2-A4A0-4013-A538-F2A8E0CB6D00}" destId="{908173D8-322D-4CF4-A77D-D362A0EA463E}" srcOrd="1" destOrd="0" presId="urn:microsoft.com/office/officeart/2005/8/layout/orgChart1"/>
    <dgm:cxn modelId="{088D4689-481A-486D-B883-0F69A79A0F0D}" type="presParOf" srcId="{C1A6C67A-C4C0-42A4-9A12-41C773C1A834}" destId="{FF6AB9B6-2A94-4400-AB05-1FB6CF0AA550}" srcOrd="1" destOrd="0" presId="urn:microsoft.com/office/officeart/2005/8/layout/orgChart1"/>
    <dgm:cxn modelId="{65B9B959-AFEE-4013-BA86-9CA4849AC8C8}" type="presParOf" srcId="{FF6AB9B6-2A94-4400-AB05-1FB6CF0AA550}" destId="{B02CEE0B-B6A1-45B4-BAE8-58078C9402F3}" srcOrd="0" destOrd="0" presId="urn:microsoft.com/office/officeart/2005/8/layout/orgChart1"/>
    <dgm:cxn modelId="{5807DE61-443B-412A-B63D-7871028AE5E5}" type="presParOf" srcId="{FF6AB9B6-2A94-4400-AB05-1FB6CF0AA550}" destId="{508C2FB4-6D91-4C09-962C-1BF0313BBA89}" srcOrd="1" destOrd="0" presId="urn:microsoft.com/office/officeart/2005/8/layout/orgChart1"/>
    <dgm:cxn modelId="{44399DB1-8A9E-42AF-B12B-C14DCAC63194}" type="presParOf" srcId="{508C2FB4-6D91-4C09-962C-1BF0313BBA89}" destId="{5D128BD2-FDEE-4CA4-A940-9F4AD667D9C8}" srcOrd="0" destOrd="0" presId="urn:microsoft.com/office/officeart/2005/8/layout/orgChart1"/>
    <dgm:cxn modelId="{E4A96D7B-32D8-4BF4-AAEA-C496F855EA06}" type="presParOf" srcId="{5D128BD2-FDEE-4CA4-A940-9F4AD667D9C8}" destId="{15E1CB93-5EC9-4371-9EAC-7A7CBE64B50D}" srcOrd="0" destOrd="0" presId="urn:microsoft.com/office/officeart/2005/8/layout/orgChart1"/>
    <dgm:cxn modelId="{F62E0784-C2EE-4953-A904-CEC513BD8F60}" type="presParOf" srcId="{5D128BD2-FDEE-4CA4-A940-9F4AD667D9C8}" destId="{882AFC91-9062-482B-81D4-0EEC20D7284E}" srcOrd="1" destOrd="0" presId="urn:microsoft.com/office/officeart/2005/8/layout/orgChart1"/>
    <dgm:cxn modelId="{1916A1FF-E4E2-4FCA-A1E0-8416BEFD732E}" type="presParOf" srcId="{508C2FB4-6D91-4C09-962C-1BF0313BBA89}" destId="{7AA34A12-47F9-4343-BE28-75FF7CBADEBE}" srcOrd="1" destOrd="0" presId="urn:microsoft.com/office/officeart/2005/8/layout/orgChart1"/>
    <dgm:cxn modelId="{3FBC467C-1576-4E77-9077-4BBF98FA6E26}" type="presParOf" srcId="{508C2FB4-6D91-4C09-962C-1BF0313BBA89}" destId="{D6BED555-38F0-4C3C-946C-AD5D95453998}" srcOrd="2" destOrd="0" presId="urn:microsoft.com/office/officeart/2005/8/layout/orgChart1"/>
    <dgm:cxn modelId="{3AE3BC21-B7EE-42F7-BB1A-540A7CC00F4C}" type="presParOf" srcId="{FF6AB9B6-2A94-4400-AB05-1FB6CF0AA550}" destId="{34D5595E-B388-462E-84CA-9D4091C2597D}" srcOrd="2" destOrd="0" presId="urn:microsoft.com/office/officeart/2005/8/layout/orgChart1"/>
    <dgm:cxn modelId="{9EDB1E62-3772-452A-955C-843E0B9B3957}" type="presParOf" srcId="{FF6AB9B6-2A94-4400-AB05-1FB6CF0AA550}" destId="{A4D24023-EEF0-41B5-8308-DF63F181E7F6}" srcOrd="3" destOrd="0" presId="urn:microsoft.com/office/officeart/2005/8/layout/orgChart1"/>
    <dgm:cxn modelId="{62F2CD08-F670-449E-8A79-3B8C3BF44154}" type="presParOf" srcId="{A4D24023-EEF0-41B5-8308-DF63F181E7F6}" destId="{BBA79764-C837-4248-BD33-1A644D4CCBE1}" srcOrd="0" destOrd="0" presId="urn:microsoft.com/office/officeart/2005/8/layout/orgChart1"/>
    <dgm:cxn modelId="{89E40CBF-4B92-4ACE-9404-7B0F432DEFD1}" type="presParOf" srcId="{BBA79764-C837-4248-BD33-1A644D4CCBE1}" destId="{754DC406-6CA9-407C-AD18-A70DED6F3C0A}" srcOrd="0" destOrd="0" presId="urn:microsoft.com/office/officeart/2005/8/layout/orgChart1"/>
    <dgm:cxn modelId="{AD695B56-2010-44BE-B16B-0A21796DB11A}" type="presParOf" srcId="{BBA79764-C837-4248-BD33-1A644D4CCBE1}" destId="{962DB2FE-1325-4787-AD16-5D8E77EFE52F}" srcOrd="1" destOrd="0" presId="urn:microsoft.com/office/officeart/2005/8/layout/orgChart1"/>
    <dgm:cxn modelId="{8BB091C2-CAA1-45D2-A6BA-7B89284F4CD9}" type="presParOf" srcId="{A4D24023-EEF0-41B5-8308-DF63F181E7F6}" destId="{1BAB7A73-30FB-49A0-AD74-B952A4FEF7C4}" srcOrd="1" destOrd="0" presId="urn:microsoft.com/office/officeart/2005/8/layout/orgChart1"/>
    <dgm:cxn modelId="{45CDA421-810E-415C-BBAA-7E998E4C1276}" type="presParOf" srcId="{A4D24023-EEF0-41B5-8308-DF63F181E7F6}" destId="{319FF457-902B-49EB-9910-AF7F68940B86}" srcOrd="2" destOrd="0" presId="urn:microsoft.com/office/officeart/2005/8/layout/orgChart1"/>
    <dgm:cxn modelId="{DEC4EA0B-AD8E-450A-A3BF-B01B72577B2E}" type="presParOf" srcId="{C1A6C67A-C4C0-42A4-9A12-41C773C1A834}" destId="{43A965FD-DE20-41F4-9D70-20A22E414D5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5595E-B388-462E-84CA-9D4091C2597D}">
      <dsp:nvSpPr>
        <dsp:cNvPr id="0" name=""/>
        <dsp:cNvSpPr/>
      </dsp:nvSpPr>
      <dsp:spPr>
        <a:xfrm>
          <a:off x="4172857" y="1457550"/>
          <a:ext cx="1762767" cy="6118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934"/>
              </a:lnTo>
              <a:lnTo>
                <a:pt x="1762767" y="305934"/>
              </a:lnTo>
              <a:lnTo>
                <a:pt x="1762767" y="61186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2CEE0B-B6A1-45B4-BAE8-58078C9402F3}">
      <dsp:nvSpPr>
        <dsp:cNvPr id="0" name=""/>
        <dsp:cNvSpPr/>
      </dsp:nvSpPr>
      <dsp:spPr>
        <a:xfrm>
          <a:off x="2410089" y="1457550"/>
          <a:ext cx="1762767" cy="611869"/>
        </a:xfrm>
        <a:custGeom>
          <a:avLst/>
          <a:gdLst/>
          <a:ahLst/>
          <a:cxnLst/>
          <a:rect l="0" t="0" r="0" b="0"/>
          <a:pathLst>
            <a:path>
              <a:moveTo>
                <a:pt x="1762767" y="0"/>
              </a:moveTo>
              <a:lnTo>
                <a:pt x="1762767" y="305934"/>
              </a:lnTo>
              <a:lnTo>
                <a:pt x="0" y="305934"/>
              </a:lnTo>
              <a:lnTo>
                <a:pt x="0" y="611869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FA39AF-8AAE-48E6-BBC8-3F4E6932E4B4}">
      <dsp:nvSpPr>
        <dsp:cNvPr id="0" name=""/>
        <dsp:cNvSpPr/>
      </dsp:nvSpPr>
      <dsp:spPr>
        <a:xfrm>
          <a:off x="2716024" y="718"/>
          <a:ext cx="2913664" cy="14568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GME Level Tracks</a:t>
          </a:r>
        </a:p>
      </dsp:txBody>
      <dsp:txXfrm>
        <a:off x="2716024" y="718"/>
        <a:ext cx="2913664" cy="1456832"/>
      </dsp:txXfrm>
    </dsp:sp>
    <dsp:sp modelId="{15E1CB93-5EC9-4371-9EAC-7A7CBE64B50D}">
      <dsp:nvSpPr>
        <dsp:cNvPr id="0" name=""/>
        <dsp:cNvSpPr/>
      </dsp:nvSpPr>
      <dsp:spPr>
        <a:xfrm>
          <a:off x="953257" y="2069420"/>
          <a:ext cx="2913664" cy="145683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Healthcare Administration Track</a:t>
          </a:r>
        </a:p>
      </dsp:txBody>
      <dsp:txXfrm>
        <a:off x="953257" y="2069420"/>
        <a:ext cx="2913664" cy="1456832"/>
      </dsp:txXfrm>
    </dsp:sp>
    <dsp:sp modelId="{754DC406-6CA9-407C-AD18-A70DED6F3C0A}">
      <dsp:nvSpPr>
        <dsp:cNvPr id="0" name=""/>
        <dsp:cNvSpPr/>
      </dsp:nvSpPr>
      <dsp:spPr>
        <a:xfrm>
          <a:off x="4478791" y="2069420"/>
          <a:ext cx="2913664" cy="145683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Community of Medical Educators in Training</a:t>
          </a:r>
          <a:br>
            <a:rPr lang="en-US" sz="2500" kern="1200" dirty="0"/>
          </a:br>
          <a:r>
            <a:rPr lang="en-US" sz="2500" kern="1200" dirty="0" err="1"/>
            <a:t>CoMET</a:t>
          </a:r>
          <a:endParaRPr lang="en-US" sz="2500" kern="1200" dirty="0"/>
        </a:p>
      </dsp:txBody>
      <dsp:txXfrm>
        <a:off x="4478791" y="2069420"/>
        <a:ext cx="2913664" cy="1456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3027363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b="0" i="1">
                <a:latin typeface="Geneva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-1588"/>
            <a:ext cx="3027362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latin typeface="Geneva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b="0" i="1">
                <a:latin typeface="Geneva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latin typeface="Geneva" pitchFamily="96" charset="0"/>
              </a:defRPr>
            </a:lvl1pPr>
          </a:lstStyle>
          <a:p>
            <a:fld id="{6D521DC2-DF7A-4F47-9007-75ACD68B2796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103563" y="8831263"/>
            <a:ext cx="7762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spAutoFit/>
          </a:bodyPr>
          <a:lstStyle/>
          <a:p>
            <a:pPr algn="ctr" defTabSz="868363">
              <a:lnSpc>
                <a:spcPct val="90000"/>
              </a:lnSpc>
            </a:pPr>
            <a:r>
              <a:rPr lang="en-US" sz="1200" b="0" dirty="0">
                <a:latin typeface="Arial" charset="0"/>
              </a:rPr>
              <a:t>Page </a:t>
            </a:r>
            <a:fld id="{48D72227-E026-4AA9-AE89-1DC0A232A3B9}" type="slidenum">
              <a:rPr lang="en-US" sz="1200" b="0">
                <a:latin typeface="Arial" charset="0"/>
              </a:rPr>
              <a:pPr algn="ctr" defTabSz="868363">
                <a:lnSpc>
                  <a:spcPct val="90000"/>
                </a:lnSpc>
              </a:pPr>
              <a:t>‹#›</a:t>
            </a:fld>
            <a:endParaRPr lang="en-US" sz="12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702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3027363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b="0" i="1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-1588"/>
            <a:ext cx="3027362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b="0" i="1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latin typeface="Times New Roman" pitchFamily="96" charset="0"/>
              </a:defRPr>
            </a:lvl1pPr>
          </a:lstStyle>
          <a:p>
            <a:fld id="{6B8140B7-4027-4ADB-9C17-441A2763C27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22863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Body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103563" y="8831263"/>
            <a:ext cx="7762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spAutoFit/>
          </a:bodyPr>
          <a:lstStyle/>
          <a:p>
            <a:pPr algn="ctr" defTabSz="868363">
              <a:lnSpc>
                <a:spcPct val="90000"/>
              </a:lnSpc>
            </a:pPr>
            <a:r>
              <a:rPr lang="en-US" sz="1200" b="0" dirty="0">
                <a:latin typeface="Arial" charset="0"/>
              </a:rPr>
              <a:t>Page </a:t>
            </a:r>
            <a:fld id="{4637F9E7-904F-418B-8BA6-B79F67740433}" type="slidenum">
              <a:rPr lang="en-US" sz="1200" b="0">
                <a:latin typeface="Arial" charset="0"/>
              </a:rPr>
              <a:pPr algn="ctr" defTabSz="868363">
                <a:lnSpc>
                  <a:spcPct val="90000"/>
                </a:lnSpc>
              </a:pPr>
              <a:t>‹#›</a:t>
            </a:fld>
            <a:endParaRPr lang="en-US" sz="1200" b="0" dirty="0">
              <a:latin typeface="Arial" charset="0"/>
            </a:endParaRPr>
          </a:p>
        </p:txBody>
      </p:sp>
      <p:sp>
        <p:nvSpPr>
          <p:cNvPr id="16392" name="Rectangle 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2175" y="700088"/>
            <a:ext cx="5199063" cy="34655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41838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140B7-4027-4ADB-9C17-441A2763C27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468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140B7-4027-4ADB-9C17-441A2763C27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0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6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427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1709"/>
            </a:lvl1pPr>
            <a:lvl2pPr marL="325525" indent="0" algn="ctr">
              <a:buNone/>
              <a:defRPr sz="1424"/>
            </a:lvl2pPr>
            <a:lvl3pPr marL="651052" indent="0" algn="ctr">
              <a:buNone/>
              <a:defRPr sz="1282"/>
            </a:lvl3pPr>
            <a:lvl4pPr marL="976577" indent="0" algn="ctr">
              <a:buNone/>
              <a:defRPr sz="1139"/>
            </a:lvl4pPr>
            <a:lvl5pPr marL="1302102" indent="0" algn="ctr">
              <a:buNone/>
              <a:defRPr sz="1139"/>
            </a:lvl5pPr>
            <a:lvl6pPr marL="1627629" indent="0" algn="ctr">
              <a:buNone/>
              <a:defRPr sz="1139"/>
            </a:lvl6pPr>
            <a:lvl7pPr marL="1953154" indent="0" algn="ctr">
              <a:buNone/>
              <a:defRPr sz="1139"/>
            </a:lvl7pPr>
            <a:lvl8pPr marL="2278680" indent="0" algn="ctr">
              <a:buNone/>
              <a:defRPr sz="1139"/>
            </a:lvl8pPr>
            <a:lvl9pPr marL="2604206" indent="0" algn="ctr">
              <a:buNone/>
              <a:defRPr sz="113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3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1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1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9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762596" y="1227667"/>
            <a:ext cx="7965281" cy="4159250"/>
          </a:xfrm>
          <a:prstGeom prst="rect">
            <a:avLst/>
          </a:prstGeom>
        </p:spPr>
        <p:txBody>
          <a:bodyPr vert="horz"/>
          <a:lstStyle>
            <a:lvl1pPr>
              <a:defRPr sz="1709"/>
            </a:lvl1pPr>
            <a:lvl2pPr>
              <a:defRPr sz="1709"/>
            </a:lvl2pPr>
            <a:lvl3pPr>
              <a:defRPr sz="1709"/>
            </a:lvl3pPr>
            <a:lvl4pPr>
              <a:defRPr sz="1709"/>
            </a:lvl4pPr>
            <a:lvl5pPr>
              <a:defRPr sz="170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762597" y="95250"/>
            <a:ext cx="8476059" cy="655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94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72036" y="6326188"/>
            <a:ext cx="4107656" cy="39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82" b="0" i="0" baseline="0">
                <a:solidFill>
                  <a:srgbClr val="FFFFFF"/>
                </a:solidFill>
                <a:latin typeface="Univers LT Std 57 Cn"/>
                <a:cs typeface="Univers LT Std 57 Cn"/>
              </a:defRPr>
            </a:lvl1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483330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1" y="742950"/>
            <a:ext cx="716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2101" y="2133600"/>
            <a:ext cx="3505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1" y="2133600"/>
            <a:ext cx="3505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9701" y="4267200"/>
            <a:ext cx="3505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9F7D8-CF85-4F4A-A9CE-12AF9B857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87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1" y="742950"/>
            <a:ext cx="716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62101" y="2133600"/>
            <a:ext cx="3505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1" y="2133600"/>
            <a:ext cx="3505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9701" y="4267200"/>
            <a:ext cx="3505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F66B8-50B2-49FE-A4CA-E97793037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21530" t="5570" r="70091"/>
          <a:stretch/>
        </p:blipFill>
        <p:spPr>
          <a:xfrm>
            <a:off x="254877" y="1314450"/>
            <a:ext cx="2309648" cy="42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59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742950"/>
            <a:ext cx="716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62100" y="2133600"/>
            <a:ext cx="3505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2133600"/>
            <a:ext cx="3505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FAD77E-A81E-4527-90C0-ABFEDE672EB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042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353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47" y="1478818"/>
            <a:ext cx="2583109" cy="258310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0" y="4572000"/>
            <a:ext cx="8915400" cy="1447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7144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4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3" y="1709741"/>
            <a:ext cx="8872538" cy="2852737"/>
          </a:xfrm>
        </p:spPr>
        <p:txBody>
          <a:bodyPr anchor="b"/>
          <a:lstStyle>
            <a:lvl1pPr>
              <a:defRPr sz="427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3" y="4589466"/>
            <a:ext cx="8872538" cy="1500187"/>
          </a:xfrm>
        </p:spPr>
        <p:txBody>
          <a:bodyPr/>
          <a:lstStyle>
            <a:lvl1pPr marL="0" indent="0">
              <a:buNone/>
              <a:defRPr sz="1709">
                <a:solidFill>
                  <a:schemeClr val="tx1">
                    <a:tint val="75000"/>
                  </a:schemeClr>
                </a:solidFill>
              </a:defRPr>
            </a:lvl1pPr>
            <a:lvl2pPr marL="325525" indent="0">
              <a:buNone/>
              <a:defRPr sz="1424">
                <a:solidFill>
                  <a:schemeClr val="tx1">
                    <a:tint val="75000"/>
                  </a:schemeClr>
                </a:solidFill>
              </a:defRPr>
            </a:lvl2pPr>
            <a:lvl3pPr marL="651052" indent="0">
              <a:buNone/>
              <a:defRPr sz="1282">
                <a:solidFill>
                  <a:schemeClr val="tx1">
                    <a:tint val="75000"/>
                  </a:schemeClr>
                </a:solidFill>
              </a:defRPr>
            </a:lvl3pPr>
            <a:lvl4pPr marL="976577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4pPr>
            <a:lvl5pPr marL="1302102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5pPr>
            <a:lvl6pPr marL="1627629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6pPr>
            <a:lvl7pPr marL="1953154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7pPr>
            <a:lvl8pPr marL="2278680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8pPr>
            <a:lvl9pPr marL="2604206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36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5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78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2" y="365128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1709" b="1"/>
            </a:lvl1pPr>
            <a:lvl2pPr marL="325525" indent="0">
              <a:buNone/>
              <a:defRPr sz="1424" b="1"/>
            </a:lvl2pPr>
            <a:lvl3pPr marL="651052" indent="0">
              <a:buNone/>
              <a:defRPr sz="1282" b="1"/>
            </a:lvl3pPr>
            <a:lvl4pPr marL="976577" indent="0">
              <a:buNone/>
              <a:defRPr sz="1139" b="1"/>
            </a:lvl4pPr>
            <a:lvl5pPr marL="1302102" indent="0">
              <a:buNone/>
              <a:defRPr sz="1139" b="1"/>
            </a:lvl5pPr>
            <a:lvl6pPr marL="1627629" indent="0">
              <a:buNone/>
              <a:defRPr sz="1139" b="1"/>
            </a:lvl6pPr>
            <a:lvl7pPr marL="1953154" indent="0">
              <a:buNone/>
              <a:defRPr sz="1139" b="1"/>
            </a:lvl7pPr>
            <a:lvl8pPr marL="2278680" indent="0">
              <a:buNone/>
              <a:defRPr sz="1139" b="1"/>
            </a:lvl8pPr>
            <a:lvl9pPr marL="2604206" indent="0">
              <a:buNone/>
              <a:defRPr sz="113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5" y="1681163"/>
            <a:ext cx="4373315" cy="823912"/>
          </a:xfrm>
        </p:spPr>
        <p:txBody>
          <a:bodyPr anchor="b"/>
          <a:lstStyle>
            <a:lvl1pPr marL="0" indent="0">
              <a:buNone/>
              <a:defRPr sz="1709" b="1"/>
            </a:lvl1pPr>
            <a:lvl2pPr marL="325525" indent="0">
              <a:buNone/>
              <a:defRPr sz="1424" b="1"/>
            </a:lvl2pPr>
            <a:lvl3pPr marL="651052" indent="0">
              <a:buNone/>
              <a:defRPr sz="1282" b="1"/>
            </a:lvl3pPr>
            <a:lvl4pPr marL="976577" indent="0">
              <a:buNone/>
              <a:defRPr sz="1139" b="1"/>
            </a:lvl4pPr>
            <a:lvl5pPr marL="1302102" indent="0">
              <a:buNone/>
              <a:defRPr sz="1139" b="1"/>
            </a:lvl5pPr>
            <a:lvl6pPr marL="1627629" indent="0">
              <a:buNone/>
              <a:defRPr sz="1139" b="1"/>
            </a:lvl6pPr>
            <a:lvl7pPr marL="1953154" indent="0">
              <a:buNone/>
              <a:defRPr sz="1139" b="1"/>
            </a:lvl7pPr>
            <a:lvl8pPr marL="2278680" indent="0">
              <a:buNone/>
              <a:defRPr sz="1139" b="1"/>
            </a:lvl8pPr>
            <a:lvl9pPr marL="2604206" indent="0">
              <a:buNone/>
              <a:defRPr sz="113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5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7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4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766823" y="449451"/>
            <a:ext cx="1883043" cy="1921790"/>
          </a:xfrm>
          <a:prstGeom prst="rect">
            <a:avLst/>
          </a:prstGeom>
          <a:solidFill>
            <a:srgbClr val="989C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153" tIns="38576" rIns="77153" bIns="385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8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3" y="457200"/>
            <a:ext cx="3317825" cy="1600200"/>
          </a:xfrm>
        </p:spPr>
        <p:txBody>
          <a:bodyPr anchor="b"/>
          <a:lstStyle>
            <a:lvl1pPr>
              <a:defRPr sz="22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8"/>
            <a:ext cx="5207794" cy="4873625"/>
          </a:xfrm>
        </p:spPr>
        <p:txBody>
          <a:bodyPr/>
          <a:lstStyle>
            <a:lvl1pPr>
              <a:defRPr sz="2278"/>
            </a:lvl1pPr>
            <a:lvl2pPr>
              <a:defRPr sz="1994"/>
            </a:lvl2pPr>
            <a:lvl3pPr>
              <a:defRPr sz="1709"/>
            </a:lvl3pPr>
            <a:lvl4pPr>
              <a:defRPr sz="1424"/>
            </a:lvl4pPr>
            <a:lvl5pPr>
              <a:defRPr sz="1424"/>
            </a:lvl5pPr>
            <a:lvl6pPr>
              <a:defRPr sz="1424"/>
            </a:lvl6pPr>
            <a:lvl7pPr>
              <a:defRPr sz="1424"/>
            </a:lvl7pPr>
            <a:lvl8pPr>
              <a:defRPr sz="1424"/>
            </a:lvl8pPr>
            <a:lvl9pPr>
              <a:defRPr sz="142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3" y="2057400"/>
            <a:ext cx="3317825" cy="3811588"/>
          </a:xfrm>
        </p:spPr>
        <p:txBody>
          <a:bodyPr/>
          <a:lstStyle>
            <a:lvl1pPr marL="0" indent="0">
              <a:buNone/>
              <a:defRPr sz="1139"/>
            </a:lvl1pPr>
            <a:lvl2pPr marL="325525" indent="0">
              <a:buNone/>
              <a:defRPr sz="997"/>
            </a:lvl2pPr>
            <a:lvl3pPr marL="651052" indent="0">
              <a:buNone/>
              <a:defRPr sz="855"/>
            </a:lvl3pPr>
            <a:lvl4pPr marL="976577" indent="0">
              <a:buNone/>
              <a:defRPr sz="712"/>
            </a:lvl4pPr>
            <a:lvl5pPr marL="1302102" indent="0">
              <a:buNone/>
              <a:defRPr sz="712"/>
            </a:lvl5pPr>
            <a:lvl6pPr marL="1627629" indent="0">
              <a:buNone/>
              <a:defRPr sz="712"/>
            </a:lvl6pPr>
            <a:lvl7pPr marL="1953154" indent="0">
              <a:buNone/>
              <a:defRPr sz="712"/>
            </a:lvl7pPr>
            <a:lvl8pPr marL="2278680" indent="0">
              <a:buNone/>
              <a:defRPr sz="712"/>
            </a:lvl8pPr>
            <a:lvl9pPr marL="2604206" indent="0">
              <a:buNone/>
              <a:defRPr sz="71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1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3" y="457200"/>
            <a:ext cx="3317825" cy="1600200"/>
          </a:xfrm>
        </p:spPr>
        <p:txBody>
          <a:bodyPr anchor="b"/>
          <a:lstStyle>
            <a:lvl1pPr>
              <a:defRPr sz="22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8"/>
            <a:ext cx="5207794" cy="4873625"/>
          </a:xfrm>
        </p:spPr>
        <p:txBody>
          <a:bodyPr anchor="t"/>
          <a:lstStyle>
            <a:lvl1pPr marL="0" indent="0">
              <a:buNone/>
              <a:defRPr sz="2278"/>
            </a:lvl1pPr>
            <a:lvl2pPr marL="325525" indent="0">
              <a:buNone/>
              <a:defRPr sz="1994"/>
            </a:lvl2pPr>
            <a:lvl3pPr marL="651052" indent="0">
              <a:buNone/>
              <a:defRPr sz="1709"/>
            </a:lvl3pPr>
            <a:lvl4pPr marL="976577" indent="0">
              <a:buNone/>
              <a:defRPr sz="1424"/>
            </a:lvl4pPr>
            <a:lvl5pPr marL="1302102" indent="0">
              <a:buNone/>
              <a:defRPr sz="1424"/>
            </a:lvl5pPr>
            <a:lvl6pPr marL="1627629" indent="0">
              <a:buNone/>
              <a:defRPr sz="1424"/>
            </a:lvl6pPr>
            <a:lvl7pPr marL="1953154" indent="0">
              <a:buNone/>
              <a:defRPr sz="1424"/>
            </a:lvl7pPr>
            <a:lvl8pPr marL="2278680" indent="0">
              <a:buNone/>
              <a:defRPr sz="1424"/>
            </a:lvl8pPr>
            <a:lvl9pPr marL="2604206" indent="0">
              <a:buNone/>
              <a:defRPr sz="14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3" y="2057400"/>
            <a:ext cx="3317825" cy="3811588"/>
          </a:xfrm>
        </p:spPr>
        <p:txBody>
          <a:bodyPr/>
          <a:lstStyle>
            <a:lvl1pPr marL="0" indent="0">
              <a:buNone/>
              <a:defRPr sz="1139"/>
            </a:lvl1pPr>
            <a:lvl2pPr marL="325525" indent="0">
              <a:buNone/>
              <a:defRPr sz="997"/>
            </a:lvl2pPr>
            <a:lvl3pPr marL="651052" indent="0">
              <a:buNone/>
              <a:defRPr sz="855"/>
            </a:lvl3pPr>
            <a:lvl4pPr marL="976577" indent="0">
              <a:buNone/>
              <a:defRPr sz="712"/>
            </a:lvl4pPr>
            <a:lvl5pPr marL="1302102" indent="0">
              <a:buNone/>
              <a:defRPr sz="712"/>
            </a:lvl5pPr>
            <a:lvl6pPr marL="1627629" indent="0">
              <a:buNone/>
              <a:defRPr sz="712"/>
            </a:lvl6pPr>
            <a:lvl7pPr marL="1953154" indent="0">
              <a:buNone/>
              <a:defRPr sz="712"/>
            </a:lvl7pPr>
            <a:lvl8pPr marL="2278680" indent="0">
              <a:buNone/>
              <a:defRPr sz="712"/>
            </a:lvl8pPr>
            <a:lvl9pPr marL="2604206" indent="0">
              <a:buNone/>
              <a:defRPr sz="71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3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6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2" y="365128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2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3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5A448-9CF3-4F3B-A026-EC57503B61C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70" y="6356353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5" y="6356353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11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81" r:id="rId15"/>
  </p:sldLayoutIdLst>
  <p:txStyles>
    <p:titleStyle>
      <a:lvl1pPr algn="l" defTabSz="651052" rtl="0" eaLnBrk="1" latinLnBrk="0" hangingPunct="1">
        <a:lnSpc>
          <a:spcPct val="90000"/>
        </a:lnSpc>
        <a:spcBef>
          <a:spcPct val="0"/>
        </a:spcBef>
        <a:buNone/>
        <a:defRPr sz="31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763" indent="-162763" algn="l" defTabSz="651052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1pPr>
      <a:lvl2pPr marL="488288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9" kern="1200">
          <a:solidFill>
            <a:schemeClr val="tx1"/>
          </a:solidFill>
          <a:latin typeface="+mn-lt"/>
          <a:ea typeface="+mn-ea"/>
          <a:cs typeface="+mn-cs"/>
        </a:defRPr>
      </a:lvl2pPr>
      <a:lvl3pPr marL="813814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4" kern="1200">
          <a:solidFill>
            <a:schemeClr val="tx1"/>
          </a:solidFill>
          <a:latin typeface="+mn-lt"/>
          <a:ea typeface="+mn-ea"/>
          <a:cs typeface="+mn-cs"/>
        </a:defRPr>
      </a:lvl3pPr>
      <a:lvl4pPr marL="1139340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4pPr>
      <a:lvl5pPr marL="1464865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5pPr>
      <a:lvl6pPr marL="1790391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6pPr>
      <a:lvl7pPr marL="2115917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7pPr>
      <a:lvl8pPr marL="2441442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8pPr>
      <a:lvl9pPr marL="2766969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1pPr>
      <a:lvl2pPr marL="325525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2pPr>
      <a:lvl3pPr marL="651052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3pPr>
      <a:lvl4pPr marL="976577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4pPr>
      <a:lvl5pPr marL="1302102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5pPr>
      <a:lvl6pPr marL="1627629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6pPr>
      <a:lvl7pPr marL="1953154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7pPr>
      <a:lvl8pPr marL="2278680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8pPr>
      <a:lvl9pPr marL="2604206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" t="8736" b="7408"/>
          <a:stretch/>
        </p:blipFill>
        <p:spPr>
          <a:xfrm>
            <a:off x="-39230" y="0"/>
            <a:ext cx="10326230" cy="6842502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39230" y="-30996"/>
            <a:ext cx="10326230" cy="6873498"/>
          </a:xfrm>
          <a:prstGeom prst="rect">
            <a:avLst/>
          </a:prstGeom>
          <a:solidFill>
            <a:srgbClr val="0E2139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9"/>
          </a:p>
        </p:txBody>
      </p:sp>
    </p:spTree>
    <p:extLst>
      <p:ext uri="{BB962C8B-B14F-4D97-AF65-F5344CB8AC3E}">
        <p14:creationId xmlns:p14="http://schemas.microsoft.com/office/powerpoint/2010/main" val="178241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ctr" defTabSz="385785" rtl="0" eaLnBrk="0" fontAlgn="base" hangingPunct="0">
        <a:spcBef>
          <a:spcPct val="0"/>
        </a:spcBef>
        <a:spcAft>
          <a:spcPct val="0"/>
        </a:spcAft>
        <a:defRPr sz="3713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385785" rtl="0" eaLnBrk="0" fontAlgn="base" hangingPunct="0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2pPr>
      <a:lvl3pPr algn="ctr" defTabSz="385785" rtl="0" eaLnBrk="0" fontAlgn="base" hangingPunct="0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3pPr>
      <a:lvl4pPr algn="ctr" defTabSz="385785" rtl="0" eaLnBrk="0" fontAlgn="base" hangingPunct="0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4pPr>
      <a:lvl5pPr algn="ctr" defTabSz="385785" rtl="0" eaLnBrk="0" fontAlgn="base" hangingPunct="0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5pPr>
      <a:lvl6pPr marL="385785" algn="ctr" defTabSz="385785" rtl="0" fontAlgn="base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771571" algn="ctr" defTabSz="385785" rtl="0" fontAlgn="base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157356" algn="ctr" defTabSz="385785" rtl="0" fontAlgn="base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543141" algn="ctr" defTabSz="385785" rtl="0" fontAlgn="base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89339" indent="-289339" algn="l" defTabSz="3857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6901" indent="-241116" algn="l" defTabSz="3857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63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64463" indent="-192893" algn="l" defTabSz="3857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50249" indent="-192893" algn="l" defTabSz="3857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88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736034" indent="-192893" algn="l" defTabSz="3857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88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21819" indent="-192893" algn="l" defTabSz="385785" rtl="0" eaLnBrk="1" latinLnBrk="0" hangingPunct="1">
        <a:spcBef>
          <a:spcPct val="20000"/>
        </a:spcBef>
        <a:buFont typeface="Arial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07605" indent="-192893" algn="l" defTabSz="385785" rtl="0" eaLnBrk="1" latinLnBrk="0" hangingPunct="1">
        <a:spcBef>
          <a:spcPct val="20000"/>
        </a:spcBef>
        <a:buFont typeface="Arial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2893390" indent="-192893" algn="l" defTabSz="385785" rtl="0" eaLnBrk="1" latinLnBrk="0" hangingPunct="1">
        <a:spcBef>
          <a:spcPct val="20000"/>
        </a:spcBef>
        <a:buFont typeface="Arial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279176" indent="-192893" algn="l" defTabSz="385785" rtl="0" eaLnBrk="1" latinLnBrk="0" hangingPunct="1">
        <a:spcBef>
          <a:spcPct val="20000"/>
        </a:spcBef>
        <a:buFont typeface="Arial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6.png"/><Relationship Id="rId4" Type="http://schemas.openxmlformats.org/officeDocument/2006/relationships/diagramData" Target="../diagrams/data1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12" Type="http://schemas.openxmlformats.org/officeDocument/2006/relationships/image" Target="../media/image1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9.pn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Relationship Id="rId1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12" Type="http://schemas.openxmlformats.org/officeDocument/2006/relationships/image" Target="../media/image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1.png"/><Relationship Id="rId11" Type="http://schemas.openxmlformats.org/officeDocument/2006/relationships/image" Target="../media/image13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12" Type="http://schemas.openxmlformats.org/officeDocument/2006/relationships/image" Target="../media/image1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"/>
          <a:stretch/>
        </p:blipFill>
        <p:spPr>
          <a:xfrm>
            <a:off x="1236241" y="3164304"/>
            <a:ext cx="1846851" cy="216167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2347" y="5325976"/>
            <a:ext cx="4054641" cy="129139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600" dirty="0"/>
              <a:t>Dr. Rachel Perlman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Associate Director, IM Residency Program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Nephrologist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6168" y="176282"/>
            <a:ext cx="743466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+mj-lt"/>
              </a:rPr>
              <a:t>Career Development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308" y="3082976"/>
            <a:ext cx="3122113" cy="32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6111" flipV="1">
            <a:off x="6638869" y="4625350"/>
            <a:ext cx="1401251" cy="1401251"/>
          </a:xfrm>
          <a:prstGeom prst="rect">
            <a:avLst/>
          </a:prstGeom>
        </p:spPr>
      </p:pic>
      <p:pic>
        <p:nvPicPr>
          <p:cNvPr id="8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00183"/>
      </p:ext>
    </p:extLst>
  </p:cSld>
  <p:clrMapOvr>
    <a:masterClrMapping/>
  </p:clrMapOvr>
  <p:transition advTm="64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brand.umich.edu/assets/brand/downloads/um-logos/horizontal_logo_kit/u-m_logo-horizontal-hex-reverse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36" r="84188"/>
          <a:stretch/>
        </p:blipFill>
        <p:spPr bwMode="auto">
          <a:xfrm>
            <a:off x="8708488" y="5590275"/>
            <a:ext cx="1578512" cy="11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43708" y="478971"/>
            <a:ext cx="8399585" cy="1261836"/>
          </a:xfrm>
        </p:spPr>
        <p:txBody>
          <a:bodyPr>
            <a:noAutofit/>
          </a:bodyPr>
          <a:lstStyle/>
          <a:p>
            <a:pPr algn="ctr"/>
            <a:r>
              <a:rPr lang="en-US" sz="5400" b="0" dirty="0">
                <a:solidFill>
                  <a:schemeClr val="tx2"/>
                </a:solidFill>
                <a:latin typeface="+mn-lt"/>
              </a:rPr>
              <a:t>Professional Development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84679" y="2183946"/>
            <a:ext cx="4127500" cy="367211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4000" b="1" dirty="0">
                <a:solidFill>
                  <a:srgbClr val="FFFFFF"/>
                </a:solidFill>
              </a:rPr>
              <a:t>Professional Development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Understanding certification &amp; licensure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Debt management &amp; financial planning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Billing/coding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79" y="1556658"/>
            <a:ext cx="4742542" cy="4742542"/>
          </a:xfrm>
        </p:spPr>
      </p:pic>
      <p:pic>
        <p:nvPicPr>
          <p:cNvPr id="7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72153"/>
      </p:ext>
    </p:extLst>
  </p:cSld>
  <p:clrMapOvr>
    <a:masterClrMapping/>
  </p:clrMapOvr>
  <p:transition advTm="23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+mn-lt"/>
              </a:rPr>
              <a:t>Class Retreats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2468336"/>
            <a:ext cx="4876800" cy="370386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4400" b="1" dirty="0">
                <a:solidFill>
                  <a:srgbClr val="FFFFFF"/>
                </a:solidFill>
              </a:rPr>
              <a:t>Curriculum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2"/>
                </a:solidFill>
              </a:rPr>
              <a:t>HO I: </a:t>
            </a:r>
            <a:r>
              <a:rPr lang="en-US" sz="2400" dirty="0">
                <a:solidFill>
                  <a:srgbClr val="FFFFFF"/>
                </a:solidFill>
              </a:rPr>
              <a:t>Leadership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2"/>
                </a:solidFill>
              </a:rPr>
              <a:t>HO II: </a:t>
            </a:r>
            <a:r>
              <a:rPr lang="en-US" sz="2400" dirty="0">
                <a:solidFill>
                  <a:srgbClr val="FFFFFF"/>
                </a:solidFill>
              </a:rPr>
              <a:t>Careers in Academic Medicine, Applying for fellowship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2"/>
                </a:solidFill>
              </a:rPr>
              <a:t>HO III-IV: </a:t>
            </a:r>
            <a:r>
              <a:rPr lang="en-US" sz="2400" dirty="0">
                <a:solidFill>
                  <a:srgbClr val="FFFFFF"/>
                </a:solidFill>
              </a:rPr>
              <a:t>Non-traditional careers, Contracts, Malpractice, Lifelong professional development</a:t>
            </a:r>
          </a:p>
        </p:txBody>
      </p:sp>
      <p:pic>
        <p:nvPicPr>
          <p:cNvPr id="296965" name="Picture 5" descr="retreat_pictu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524500" y="1981200"/>
            <a:ext cx="3808726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29" y="332014"/>
            <a:ext cx="1725386" cy="1725386"/>
          </a:xfrm>
          <a:prstGeom prst="rect">
            <a:avLst/>
          </a:prstGeom>
        </p:spPr>
      </p:pic>
      <p:pic>
        <p:nvPicPr>
          <p:cNvPr id="7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77116"/>
      </p:ext>
    </p:extLst>
  </p:cSld>
  <p:clrMapOvr>
    <a:masterClrMapping/>
  </p:clrMapOvr>
  <p:transition advTm="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Unique Rotations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idx="1"/>
          </p:nvPr>
        </p:nvSpPr>
        <p:spPr>
          <a:xfrm>
            <a:off x="1104900" y="2133600"/>
            <a:ext cx="4114800" cy="4114800"/>
          </a:xfrm>
        </p:spPr>
        <p:txBody>
          <a:bodyPr/>
          <a:lstStyle/>
          <a:p>
            <a:r>
              <a:rPr lang="en-US" sz="2800" dirty="0">
                <a:solidFill>
                  <a:srgbClr val="FFFFFF"/>
                </a:solidFill>
              </a:rPr>
              <a:t>Infection Control</a:t>
            </a:r>
          </a:p>
          <a:p>
            <a:r>
              <a:rPr lang="en-US" sz="2800" dirty="0">
                <a:solidFill>
                  <a:srgbClr val="FFFFFF"/>
                </a:solidFill>
              </a:rPr>
              <a:t>International Health</a:t>
            </a:r>
          </a:p>
          <a:p>
            <a:r>
              <a:rPr lang="en-US" sz="2800" dirty="0" err="1">
                <a:solidFill>
                  <a:srgbClr val="FFFFFF"/>
                </a:solidFill>
              </a:rPr>
              <a:t>Urogynecology</a:t>
            </a:r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Hospital Administration</a:t>
            </a:r>
          </a:p>
          <a:p>
            <a:r>
              <a:rPr lang="en-US" sz="2800" dirty="0">
                <a:solidFill>
                  <a:srgbClr val="FFFFFF"/>
                </a:solidFill>
              </a:rPr>
              <a:t>Bone Marrow Transplant</a:t>
            </a:r>
          </a:p>
          <a:p>
            <a:r>
              <a:rPr lang="en-US" sz="2800" dirty="0">
                <a:solidFill>
                  <a:srgbClr val="FFFFFF"/>
                </a:solidFill>
              </a:rPr>
              <a:t>Sleep Medicine</a:t>
            </a:r>
          </a:p>
          <a:p>
            <a:r>
              <a:rPr lang="en-US" sz="2800" dirty="0">
                <a:solidFill>
                  <a:srgbClr val="FFFFFF"/>
                </a:solidFill>
              </a:rPr>
              <a:t>Sports Medicine</a:t>
            </a:r>
          </a:p>
        </p:txBody>
      </p:sp>
      <p:sp>
        <p:nvSpPr>
          <p:cNvPr id="306180" name="Rectangle 4"/>
          <p:cNvSpPr>
            <a:spLocks noChangeArrowheads="1"/>
          </p:cNvSpPr>
          <p:nvPr/>
        </p:nvSpPr>
        <p:spPr bwMode="auto">
          <a:xfrm>
            <a:off x="5372099" y="2133600"/>
            <a:ext cx="452482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85750" marR="0" lvl="0" indent="-285750" algn="l" defTabSz="914400" rtl="0" eaLnBrk="0" fontAlgn="base" latinLnBrk="0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arlett" pitchFamily="2" charset="2"/>
              <a:buChar char="n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96" charset="-128"/>
                <a:cs typeface="Arial" panose="020B0604020202020204" pitchFamily="34" charset="0"/>
              </a:rPr>
              <a:t>Alternative Medicine</a:t>
            </a:r>
          </a:p>
          <a:p>
            <a:pPr marL="285750" marR="0" lvl="0" indent="-285750" algn="l" defTabSz="914400" rtl="0" eaLnBrk="0" fontAlgn="base" latinLnBrk="0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arlett" pitchFamily="2" charset="2"/>
              <a:buChar char="n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96" charset="-128"/>
                <a:cs typeface="Arial" panose="020B0604020202020204" pitchFamily="34" charset="0"/>
              </a:rPr>
              <a:t>Medical Spanish</a:t>
            </a:r>
          </a:p>
          <a:p>
            <a:pPr marL="285750" marR="0" lvl="0" indent="-285750" algn="l" defTabSz="914400" rtl="0" eaLnBrk="0" fontAlgn="base" latinLnBrk="0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arlett" pitchFamily="2" charset="2"/>
              <a:buChar char="n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96" charset="-128"/>
                <a:cs typeface="Arial" panose="020B0604020202020204" pitchFamily="34" charset="0"/>
              </a:rPr>
              <a:t>Health Policy</a:t>
            </a:r>
          </a:p>
          <a:p>
            <a:pPr marL="285750" marR="0" lvl="0" indent="-285750" algn="l" defTabSz="914400" rtl="0" eaLnBrk="0" fontAlgn="base" latinLnBrk="0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arlett" pitchFamily="2" charset="2"/>
              <a:buChar char="n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96" charset="-128"/>
                <a:cs typeface="Arial" panose="020B0604020202020204" pitchFamily="34" charset="0"/>
              </a:rPr>
              <a:t>Radiology</a:t>
            </a:r>
          </a:p>
          <a:p>
            <a:pPr marL="285750" marR="0" lvl="0" indent="-285750" algn="l" defTabSz="914400" rtl="0" eaLnBrk="0" fontAlgn="base" latinLnBrk="0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arlett" pitchFamily="2" charset="2"/>
              <a:buChar char="n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96" charset="-128"/>
                <a:cs typeface="Arial" panose="020B0604020202020204" pitchFamily="34" charset="0"/>
              </a:rPr>
              <a:t>Palliative Care</a:t>
            </a:r>
          </a:p>
          <a:p>
            <a:pPr marL="285750" marR="0" lvl="0" indent="-285750" algn="l" defTabSz="914400" rtl="0" eaLnBrk="0" fontAlgn="base" latinLnBrk="0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arlett" pitchFamily="2" charset="2"/>
              <a:buChar char="n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96" charset="-128"/>
                <a:cs typeface="Arial" panose="020B0604020202020204" pitchFamily="34" charset="0"/>
              </a:rPr>
              <a:t>County Health Department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3" y="117929"/>
            <a:ext cx="2073728" cy="2073728"/>
          </a:xfrm>
          <a:prstGeom prst="rect">
            <a:avLst/>
          </a:prstGeom>
        </p:spPr>
      </p:pic>
      <p:pic>
        <p:nvPicPr>
          <p:cNvPr id="7" name="Picture 2" descr="https://brand.umich.edu/assets/brand/downloads/um-logos/horizontal_logo_kit/u-m_logo-horizontal-hex-reverse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36" r="84188"/>
          <a:stretch/>
        </p:blipFill>
        <p:spPr bwMode="auto">
          <a:xfrm>
            <a:off x="8318417" y="365128"/>
            <a:ext cx="1578512" cy="11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08333"/>
      </p:ext>
    </p:extLst>
  </p:cSld>
  <p:clrMapOvr>
    <a:masterClrMapping/>
  </p:clrMapOvr>
  <p:transition advTm="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877800128"/>
              </p:ext>
            </p:extLst>
          </p:nvPr>
        </p:nvGraphicFramePr>
        <p:xfrm>
          <a:off x="1059543" y="159657"/>
          <a:ext cx="8345714" cy="3526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3"/>
          <p:cNvSpPr/>
          <p:nvPr/>
        </p:nvSpPr>
        <p:spPr>
          <a:xfrm>
            <a:off x="5425621" y="3870795"/>
            <a:ext cx="3291840" cy="1828800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96" charset="-128"/>
                <a:cs typeface="+mn-cs"/>
              </a:rPr>
              <a:t>Multi-disciplinary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D3BD"/>
                </a:solidFill>
                <a:effectLst/>
                <a:uLnTx/>
                <a:uFillTx/>
                <a:latin typeface="+mn-lt"/>
                <a:ea typeface="ＭＳ Ｐゴシック" pitchFamily="96" charset="-128"/>
                <a:cs typeface="+mn-cs"/>
              </a:rPr>
              <a:t>med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1D3BD"/>
                </a:solidFill>
                <a:effectLst/>
                <a:uLnTx/>
                <a:uFillTx/>
                <a:latin typeface="+mn-lt"/>
                <a:ea typeface="ＭＳ Ｐゴシック" pitchFamily="96" charset="-128"/>
                <a:cs typeface="+mn-cs"/>
              </a:rPr>
              <a:t>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D3BD"/>
                </a:solidFill>
                <a:effectLst/>
                <a:uLnTx/>
                <a:uFillTx/>
                <a:latin typeface="+mn-lt"/>
                <a:ea typeface="ＭＳ Ｐゴシック" pitchFamily="96" charset="-128"/>
                <a:cs typeface="+mn-cs"/>
              </a:rPr>
              <a:t> fellowship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96" charset="-128"/>
                <a:cs typeface="+mn-cs"/>
              </a:rPr>
              <a:t> covering topics and research principles, to train future educators, leaders, and scholars.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40114" y="3870795"/>
            <a:ext cx="3291840" cy="182880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0" dirty="0">
                <a:latin typeface="+mn-lt"/>
              </a:rPr>
              <a:t>20m experience for house officers interested in pursuing </a:t>
            </a:r>
            <a:r>
              <a:rPr lang="en-US" sz="2000" b="0" dirty="0">
                <a:solidFill>
                  <a:srgbClr val="41D3BD"/>
                </a:solidFill>
                <a:latin typeface="+mn-lt"/>
              </a:rPr>
              <a:t>healthcare administration </a:t>
            </a:r>
            <a:r>
              <a:rPr lang="en-US" sz="2000" b="0" dirty="0">
                <a:latin typeface="+mn-lt"/>
              </a:rPr>
              <a:t>to prepare graduates for leadership positions.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" y="540656"/>
            <a:ext cx="2764971" cy="2764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8025">
            <a:off x="7427877" y="414386"/>
            <a:ext cx="3208750" cy="3208750"/>
          </a:xfrm>
          <a:prstGeom prst="rect">
            <a:avLst/>
          </a:prstGeom>
        </p:spPr>
      </p:pic>
      <p:pic>
        <p:nvPicPr>
          <p:cNvPr id="1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"/>
    </mc:Choice>
    <mc:Fallback xmlns="">
      <p:transition spd="slow" advTm="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0071" y="1676400"/>
            <a:ext cx="7029407" cy="4724400"/>
          </a:xfrm>
          <a:prstGeom prst="rect">
            <a:avLst/>
          </a:prstGeom>
          <a:blipFill dpi="0" rotWithShape="1">
            <a:blip r:embed="rId4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0815" y="275771"/>
            <a:ext cx="8505371" cy="140062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+mn-lt"/>
              </a:rPr>
              <a:t>Fellowship Positions 2005-2022 </a:t>
            </a:r>
            <a:br>
              <a:rPr lang="en-US" sz="2800" b="0" dirty="0">
                <a:solidFill>
                  <a:schemeClr val="tx2"/>
                </a:solidFill>
                <a:latin typeface="+mn-lt"/>
              </a:rPr>
            </a:br>
            <a:r>
              <a:rPr lang="en-US" sz="2800" b="0" dirty="0">
                <a:latin typeface="+mn-lt"/>
              </a:rPr>
              <a:t> </a:t>
            </a:r>
            <a:r>
              <a:rPr lang="en-US" sz="2800" b="0" i="1" dirty="0">
                <a:latin typeface="+mn-lt"/>
              </a:rPr>
              <a:t>(Cardiology)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648690" y="1819052"/>
            <a:ext cx="8989620" cy="424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3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arlett" pitchFamily="96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30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5000"/>
              <a:buChar char="­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002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574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146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3718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290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Barnes-Jewish Hospital (3)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Baylor College (3)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Beaumont Hospital  (7)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Beth Israel Deaconess  (4)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Case Western Reserve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Cleveland Clinic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Columbia University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Cornell University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Duke University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Emory University (3)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Georgetown University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Henry Ford Hospital (7)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Indiana University  (5)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Kaiser Permanente – LA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Loyola University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Mayo Clinic 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Mt. Sinai  (1) 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Northwestern University (3)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NY Presbyterian (Cornell)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Ohio State University (8)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Oregon Health Sciences </a:t>
            </a:r>
            <a:r>
              <a:rPr lang="en-US" sz="1300" b="0" kern="0" dirty="0" err="1">
                <a:solidFill>
                  <a:srgbClr val="FFFFFF"/>
                </a:solidFill>
              </a:rPr>
              <a:t>Univ</a:t>
            </a:r>
            <a:r>
              <a:rPr lang="en-US" sz="1300" b="0" kern="0" dirty="0">
                <a:solidFill>
                  <a:srgbClr val="FFFFFF"/>
                </a:solidFill>
              </a:rPr>
              <a:t> (3)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Penn State University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Rush University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Scripps Clinic (La Jolla) 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Spectrum </a:t>
            </a:r>
            <a:r>
              <a:rPr lang="en-US" sz="1300" b="0" kern="0" dirty="0" err="1">
                <a:solidFill>
                  <a:srgbClr val="FFFFFF"/>
                </a:solidFill>
              </a:rPr>
              <a:t>Hlth</a:t>
            </a:r>
            <a:r>
              <a:rPr lang="en-US" sz="1300" b="0" kern="0" dirty="0">
                <a:solidFill>
                  <a:srgbClr val="FFFFFF"/>
                </a:solidFill>
              </a:rPr>
              <a:t>/</a:t>
            </a:r>
            <a:r>
              <a:rPr lang="en-US" sz="1300" b="0" kern="0" dirty="0" err="1">
                <a:solidFill>
                  <a:srgbClr val="FFFFFF"/>
                </a:solidFill>
              </a:rPr>
              <a:t>Mich</a:t>
            </a:r>
            <a:r>
              <a:rPr lang="en-US" sz="1300" b="0" kern="0" dirty="0">
                <a:solidFill>
                  <a:srgbClr val="FFFFFF"/>
                </a:solidFill>
              </a:rPr>
              <a:t> State Univ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Stanford University  (1) 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Texas Heart Institute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Thomas Jefferson University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California – LA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California – SD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Chicago  (5)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Colorado (5)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Iowa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Kentucky (2) 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Michigan (35)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Minnesota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North Carolina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Pennsylvania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Pittsburg (8)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Rochester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Tennessee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UT Houston (4)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UT Southwestern (4)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Utah 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Washington  (6) 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Vanderbilt University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Washington Hospital Center (2)</a:t>
            </a:r>
          </a:p>
          <a:p>
            <a:pPr marL="0" indent="0">
              <a:lnSpc>
                <a:spcPct val="80000"/>
              </a:lnSpc>
              <a:buFont typeface="Marlett" pitchFamily="96" charset="0"/>
              <a:buNone/>
            </a:pPr>
            <a:endParaRPr lang="en-US" sz="1300" b="0" kern="0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34" y="-239485"/>
            <a:ext cx="2149203" cy="2149203"/>
          </a:xfrm>
          <a:prstGeom prst="rect">
            <a:avLst/>
          </a:prstGeom>
        </p:spPr>
      </p:pic>
      <p:pic>
        <p:nvPicPr>
          <p:cNvPr id="14" name="Picture 2" descr="https://brand.umich.edu/assets/brand/downloads/um-logos/horizontal_logo_kit/u-m_logo-horizontal-hex-reverse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36" r="84188"/>
          <a:stretch/>
        </p:blipFill>
        <p:spPr bwMode="auto">
          <a:xfrm>
            <a:off x="101559" y="418423"/>
            <a:ext cx="1578512" cy="11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27776"/>
      </p:ext>
    </p:extLst>
  </p:cSld>
  <p:clrMapOvr>
    <a:masterClrMapping/>
  </p:clrMapOvr>
  <p:transition advTm="24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80071" y="1676400"/>
            <a:ext cx="7029407" cy="4724400"/>
          </a:xfrm>
          <a:prstGeom prst="rect">
            <a:avLst/>
          </a:prstGeom>
          <a:blipFill dpi="0" rotWithShape="1">
            <a:blip r:embed="rId4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750" y="465116"/>
            <a:ext cx="7162800" cy="9334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+mn-lt"/>
              </a:rPr>
              <a:t>Fellowship Positions 2005-2022</a:t>
            </a:r>
            <a:br>
              <a:rPr lang="en-US" sz="2800" dirty="0">
                <a:solidFill>
                  <a:srgbClr val="FFFF00"/>
                </a:solidFill>
                <a:latin typeface="+mn-lt"/>
              </a:rPr>
            </a:br>
            <a:r>
              <a:rPr lang="en-US" sz="2800" b="0" i="1" dirty="0">
                <a:solidFill>
                  <a:srgbClr val="FFFFFF"/>
                </a:solidFill>
                <a:latin typeface="+mn-lt"/>
              </a:rPr>
              <a:t>(Gastroenterology)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1180194" y="1654628"/>
            <a:ext cx="8355692" cy="445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2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arlett" pitchFamily="96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30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5000"/>
              <a:buChar char="­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002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574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146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3718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290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Brigham and Women's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Case Western </a:t>
            </a:r>
            <a:r>
              <a:rPr lang="en-US" sz="1600" b="0" kern="0" dirty="0" err="1">
                <a:solidFill>
                  <a:srgbClr val="FFFFFF"/>
                </a:solidFill>
              </a:rPr>
              <a:t>Univ</a:t>
            </a:r>
            <a:r>
              <a:rPr lang="en-US" sz="1600" b="0" kern="0" dirty="0">
                <a:solidFill>
                  <a:srgbClr val="FFFFFF"/>
                </a:solidFill>
              </a:rPr>
              <a:t>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Columbia University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Henry Ford Health System (9)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Johns Hopkins Hospital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Lehigh Valley Hospital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Mass General (2)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Mayo Clinic (2)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Medical College of WI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Memorial Sloan-Kettering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Methodist Hospital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NMDNJ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Northwestern </a:t>
            </a:r>
            <a:r>
              <a:rPr lang="en-US" sz="1600" b="0" kern="0" dirty="0" err="1">
                <a:solidFill>
                  <a:srgbClr val="FFFFFF"/>
                </a:solidFill>
              </a:rPr>
              <a:t>Univ</a:t>
            </a:r>
            <a:r>
              <a:rPr lang="en-US" sz="1600" b="0" kern="0" dirty="0">
                <a:solidFill>
                  <a:srgbClr val="FFFFFF"/>
                </a:solidFill>
              </a:rPr>
              <a:t> (2)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Rush University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Scripps Clinic, La Jolla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Temple University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Tufts Medical Center (2)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UC – Los Angeles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UC – San Diego (2)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University of Chicago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University of Colorado (2)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University of Illinois - Chicago (2)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University of Massachusetts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University of Michigan (32)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University of North Carolina (2)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University of Pittsburgh (3)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University of Southern California (2)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University of Texas Southwestern (3)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University of Virginia (2)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University of Washington (2)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Vanderbilt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Wayne State University (1)</a:t>
            </a:r>
          </a:p>
          <a:p>
            <a:pPr>
              <a:lnSpc>
                <a:spcPct val="80000"/>
              </a:lnSpc>
            </a:pPr>
            <a:r>
              <a:rPr lang="en-US" sz="1600" b="0" kern="0" dirty="0">
                <a:solidFill>
                  <a:srgbClr val="FFFFFF"/>
                </a:solidFill>
              </a:rPr>
              <a:t>Yale (1)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4865384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3924325"/>
            <a:ext cx="9144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2983266"/>
            <a:ext cx="91440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2042207"/>
            <a:ext cx="91440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65" y="5818679"/>
            <a:ext cx="9144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1101148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160089"/>
            <a:ext cx="914400" cy="914400"/>
          </a:xfrm>
          <a:prstGeom prst="rect">
            <a:avLst/>
          </a:prstGeom>
        </p:spPr>
      </p:pic>
      <p:pic>
        <p:nvPicPr>
          <p:cNvPr id="13" name="Picture 2" descr="https://brand.umich.edu/assets/brand/downloads/um-logos/horizontal_logo_kit/u-m_logo-horizontal-hex-reversed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36" r="84188"/>
          <a:stretch/>
        </p:blipFill>
        <p:spPr bwMode="auto">
          <a:xfrm>
            <a:off x="277503" y="249233"/>
            <a:ext cx="1578512" cy="11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0759"/>
      </p:ext>
    </p:extLst>
  </p:cSld>
  <p:clrMapOvr>
    <a:masterClrMapping/>
  </p:clrMapOvr>
  <p:transition advTm="68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680071" y="1676400"/>
            <a:ext cx="7029407" cy="4724400"/>
          </a:xfrm>
          <a:prstGeom prst="rect">
            <a:avLst/>
          </a:prstGeom>
          <a:blipFill dpi="0" rotWithShape="1">
            <a:blip r:embed="rId5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62945" y="251261"/>
            <a:ext cx="716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+mn-lt"/>
              </a:rPr>
              <a:t>Fellowship Positions 2005-2022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81764" y="1409725"/>
            <a:ext cx="297440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arlett" pitchFamily="96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30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5000"/>
              <a:buChar char="­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002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574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146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3718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290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buFont typeface="Marlett" pitchFamily="2" charset="2"/>
              <a:buNone/>
            </a:pPr>
            <a:r>
              <a:rPr lang="en-US" sz="1300" b="1" kern="0" dirty="0">
                <a:solidFill>
                  <a:srgbClr val="FFFFFF"/>
                </a:solidFill>
              </a:rPr>
              <a:t>Pulmonary and Critical Care 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Barnes-Jewish Hospital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Columbia University 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Northeastern Ohio University (3)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Northwestern University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Ohio State University (1)</a:t>
            </a:r>
          </a:p>
          <a:p>
            <a:pPr>
              <a:lnSpc>
                <a:spcPct val="80000"/>
              </a:lnSpc>
            </a:pPr>
            <a:r>
              <a:rPr lang="en-US" sz="1300" b="0" kern="0" dirty="0" err="1">
                <a:solidFill>
                  <a:srgbClr val="FFFFFF"/>
                </a:solidFill>
              </a:rPr>
              <a:t>Univ</a:t>
            </a:r>
            <a:r>
              <a:rPr lang="en-US" sz="1300" b="0" kern="0" dirty="0">
                <a:solidFill>
                  <a:srgbClr val="FFFFFF"/>
                </a:solidFill>
              </a:rPr>
              <a:t> of California Los Angeles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 of California SF 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Chicago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Colorado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Illinois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Miami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Michigan (16)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Missouri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Pennsylvania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Pittsburgh (5)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Texas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Washington 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Yale (1)</a:t>
            </a:r>
          </a:p>
          <a:p>
            <a:pPr>
              <a:lnSpc>
                <a:spcPct val="80000"/>
              </a:lnSpc>
              <a:buFont typeface="Marlett" pitchFamily="96" charset="0"/>
              <a:buNone/>
            </a:pPr>
            <a:endParaRPr lang="en-US" sz="1300" b="1" kern="0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6384905" y="1386840"/>
            <a:ext cx="293435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arlett" pitchFamily="96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30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5000"/>
              <a:buChar char="­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002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574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146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3718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290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buFont typeface="Marlett" pitchFamily="96" charset="0"/>
              <a:buNone/>
            </a:pPr>
            <a:r>
              <a:rPr lang="en-US" sz="1300" b="1" kern="0" dirty="0">
                <a:solidFill>
                  <a:srgbClr val="FFFFFF"/>
                </a:solidFill>
              </a:rPr>
              <a:t>Hematology/Oncology </a:t>
            </a:r>
            <a:endParaRPr lang="en-US" sz="1300" b="0" kern="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Beaumont Hospital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Beth Israel Deaconess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Cornell/Presbyterian 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Duke University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Medical College of Wisconsin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Memorial-Sloan Kettering  (3)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Mt. Sinai  (1) 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Northeastern Ohio Univ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Northwestern University 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Ohio State University (3)</a:t>
            </a:r>
          </a:p>
          <a:p>
            <a:pPr>
              <a:lnSpc>
                <a:spcPct val="80000"/>
              </a:lnSpc>
            </a:pPr>
            <a:r>
              <a:rPr lang="en-US" sz="1300" b="0" kern="0" dirty="0" err="1">
                <a:solidFill>
                  <a:srgbClr val="FFFFFF"/>
                </a:solidFill>
              </a:rPr>
              <a:t>Unive</a:t>
            </a:r>
            <a:r>
              <a:rPr lang="en-US" sz="1300" b="0" kern="0" dirty="0">
                <a:solidFill>
                  <a:srgbClr val="FFFFFF"/>
                </a:solidFill>
              </a:rPr>
              <a:t> of California San Diego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Chicago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Michigan  (27)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Minnesota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North Carolina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Pennsylvania 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Pittsburgh (3)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South Florida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Texas (3)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Washington (2)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Wayne State University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Wright State University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Yale (1)</a:t>
            </a:r>
          </a:p>
          <a:p>
            <a:pPr>
              <a:lnSpc>
                <a:spcPct val="80000"/>
              </a:lnSpc>
              <a:buFont typeface="Marlett" pitchFamily="2" charset="2"/>
              <a:buNone/>
            </a:pPr>
            <a:endParaRPr lang="en-US" sz="1300" b="1" kern="0" dirty="0">
              <a:solidFill>
                <a:srgbClr val="FFFFFF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598164" y="1394261"/>
            <a:ext cx="30923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arlett" pitchFamily="96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30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5000"/>
              <a:buChar char="­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002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574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146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3718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290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buFont typeface="Marlett" pitchFamily="96" charset="0"/>
              <a:buNone/>
            </a:pPr>
            <a:r>
              <a:rPr lang="en-US" sz="1300" b="1" kern="0" dirty="0">
                <a:solidFill>
                  <a:srgbClr val="FFFFFF"/>
                </a:solidFill>
              </a:rPr>
              <a:t>Nephrology </a:t>
            </a:r>
            <a:endParaRPr lang="en-US" sz="1300" b="0" kern="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Case Western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Duke University  (1) 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Cincinnati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Michigan  (7)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Wisconsin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Vanderbilt University  (1)</a:t>
            </a:r>
          </a:p>
          <a:p>
            <a:pPr>
              <a:lnSpc>
                <a:spcPct val="80000"/>
              </a:lnSpc>
            </a:pPr>
            <a:endParaRPr lang="en-US" sz="1300" b="0" kern="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en-US" sz="1300" kern="0" dirty="0">
                <a:solidFill>
                  <a:srgbClr val="FFFFFF"/>
                </a:solidFill>
              </a:rPr>
              <a:t>Infectious Disease 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Beth Israel Deaconess 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Duke University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Massachusetts Gen Hospital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Northwestern University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Ohio State University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Rush Presbyterian Chicago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Stanford University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Colorado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Michigan (9)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North Carolina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Pittsburgh (1)</a:t>
            </a:r>
          </a:p>
          <a:p>
            <a:pPr>
              <a:lnSpc>
                <a:spcPct val="80000"/>
              </a:lnSpc>
            </a:pPr>
            <a:r>
              <a:rPr lang="en-US" sz="1300" b="0" kern="0" dirty="0">
                <a:solidFill>
                  <a:srgbClr val="FFFFFF"/>
                </a:solidFill>
              </a:rPr>
              <a:t>University of Washington (2)</a:t>
            </a:r>
          </a:p>
          <a:p>
            <a:pPr>
              <a:lnSpc>
                <a:spcPct val="80000"/>
              </a:lnSpc>
              <a:buNone/>
            </a:pPr>
            <a:endParaRPr lang="en-US" sz="13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sz="1300" b="0" kern="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4865384"/>
            <a:ext cx="91440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3924325"/>
            <a:ext cx="91440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2983266"/>
            <a:ext cx="9144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2042207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5697262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1101148"/>
            <a:ext cx="914400" cy="91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160089"/>
            <a:ext cx="914400" cy="914400"/>
          </a:xfrm>
          <a:prstGeom prst="rect">
            <a:avLst/>
          </a:prstGeom>
        </p:spPr>
      </p:pic>
      <p:pic>
        <p:nvPicPr>
          <p:cNvPr id="17" name="Picture 2" descr="https://brand.umich.edu/assets/brand/downloads/um-logos/horizontal_logo_kit/u-m_logo-horizontal-hex-reversed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36" r="84188"/>
          <a:stretch/>
        </p:blipFill>
        <p:spPr bwMode="auto">
          <a:xfrm>
            <a:off x="277503" y="249233"/>
            <a:ext cx="1578512" cy="11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61482"/>
      </p:ext>
    </p:extLst>
  </p:cSld>
  <p:clrMapOvr>
    <a:masterClrMapping/>
  </p:clrMapOvr>
  <p:transition advTm="116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348" y="130720"/>
            <a:ext cx="7162800" cy="85725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+mn-lt"/>
                <a:cs typeface="Arial" pitchFamily="34" charset="0"/>
              </a:rPr>
              <a:t>Additional Fellowships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300" y="1483070"/>
            <a:ext cx="2899227" cy="4686499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FFFFFF"/>
                </a:solidFill>
              </a:rPr>
              <a:t>Allergy and Immunology </a:t>
            </a:r>
            <a:endParaRPr lang="en-US" sz="16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Henry Ford Hospital (1)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Loyola University (1)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Northwestern (1)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Scripps Memorial Hospital (1)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University of Michigan  (4)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University of North Carolina (2)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UT Southwest (1)</a:t>
            </a:r>
          </a:p>
          <a:p>
            <a:pPr>
              <a:lnSpc>
                <a:spcPct val="80000"/>
              </a:lnSpc>
              <a:buNone/>
            </a:pPr>
            <a:endParaRPr lang="en-US" sz="16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FFFFFF"/>
                </a:solidFill>
              </a:rPr>
              <a:t>Endocrine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Cleveland Clinic (1)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Cornell University (1)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Mass General Hospital (1)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University of Miami (1)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University of Michigan (12)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University of Myanmar (1)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University of Washington  (1)</a:t>
            </a:r>
          </a:p>
          <a:p>
            <a:pPr>
              <a:lnSpc>
                <a:spcPct val="80000"/>
              </a:lnSpc>
            </a:pPr>
            <a:endParaRPr lang="en-US" sz="1200" dirty="0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FFFFFF"/>
                </a:solidFill>
              </a:rPr>
              <a:t>Pediatric Genetics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University of Michigan  (1)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409870" y="1480730"/>
            <a:ext cx="3318330" cy="438404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cs typeface="Arial" pitchFamily="34" charset="0"/>
              </a:rPr>
              <a:t>Geriatrics</a:t>
            </a:r>
          </a:p>
          <a:p>
            <a:r>
              <a:rPr lang="en-US" sz="1200" dirty="0">
                <a:solidFill>
                  <a:srgbClr val="FFFFFF"/>
                </a:solidFill>
              </a:rPr>
              <a:t>Beth Israel Deaconess (1)</a:t>
            </a:r>
          </a:p>
          <a:p>
            <a:r>
              <a:rPr lang="en-US" sz="1200" dirty="0">
                <a:solidFill>
                  <a:srgbClr val="FFFFFF"/>
                </a:solidFill>
              </a:rPr>
              <a:t>University of Michigan (6)</a:t>
            </a:r>
          </a:p>
          <a:p>
            <a:r>
              <a:rPr lang="en-US" sz="1200" dirty="0">
                <a:solidFill>
                  <a:srgbClr val="FFFFFF"/>
                </a:solidFill>
              </a:rPr>
              <a:t>UT Southwestern (1)</a:t>
            </a:r>
          </a:p>
          <a:p>
            <a:pPr lvl="0">
              <a:lnSpc>
                <a:spcPct val="80000"/>
              </a:lnSpc>
              <a:buClr>
                <a:srgbClr val="FAFD00"/>
              </a:buClr>
              <a:buNone/>
            </a:pPr>
            <a:endParaRPr lang="en-US" sz="1100" b="1" dirty="0">
              <a:solidFill>
                <a:srgbClr val="FFFFFF"/>
              </a:solidFill>
              <a:cs typeface="Arial" pitchFamily="34" charset="0"/>
            </a:endParaRPr>
          </a:p>
          <a:p>
            <a:pPr lvl="0">
              <a:lnSpc>
                <a:spcPct val="80000"/>
              </a:lnSpc>
              <a:buClr>
                <a:srgbClr val="FAFD00"/>
              </a:buClr>
              <a:buNone/>
            </a:pPr>
            <a:r>
              <a:rPr lang="en-US" sz="1600" b="1" dirty="0">
                <a:solidFill>
                  <a:srgbClr val="FFFFFF"/>
                </a:solidFill>
                <a:cs typeface="Arial" pitchFamily="34" charset="0"/>
              </a:rPr>
              <a:t>General Medicine Fellowships (5) </a:t>
            </a:r>
            <a:endParaRPr lang="en-US" sz="1600" dirty="0">
              <a:solidFill>
                <a:srgbClr val="FFFFFF"/>
              </a:solidFill>
              <a:cs typeface="Arial" pitchFamily="34" charset="0"/>
            </a:endParaRPr>
          </a:p>
          <a:p>
            <a:pPr lvl="0">
              <a:lnSpc>
                <a:spcPct val="80000"/>
              </a:lnSpc>
              <a:buClr>
                <a:srgbClr val="FAFD00"/>
              </a:buClr>
            </a:pPr>
            <a:r>
              <a:rPr lang="en-US" sz="1200" dirty="0">
                <a:solidFill>
                  <a:srgbClr val="FFFFFF"/>
                </a:solidFill>
              </a:rPr>
              <a:t>Robert Wood Johnson (UCLA,  MI)</a:t>
            </a:r>
          </a:p>
          <a:p>
            <a:pPr lvl="0">
              <a:lnSpc>
                <a:spcPct val="80000"/>
              </a:lnSpc>
              <a:buClr>
                <a:srgbClr val="FAFD00"/>
              </a:buClr>
            </a:pPr>
            <a:r>
              <a:rPr lang="en-US" sz="1200" dirty="0">
                <a:solidFill>
                  <a:srgbClr val="FFFFFF"/>
                </a:solidFill>
              </a:rPr>
              <a:t>Cleveland VA (QI Scholar) </a:t>
            </a:r>
          </a:p>
          <a:p>
            <a:pPr lvl="0">
              <a:lnSpc>
                <a:spcPct val="80000"/>
              </a:lnSpc>
              <a:buClr>
                <a:srgbClr val="FAFD00"/>
              </a:buClr>
            </a:pPr>
            <a:r>
              <a:rPr lang="en-US" sz="1200" dirty="0">
                <a:solidFill>
                  <a:srgbClr val="FFFFFF"/>
                </a:solidFill>
              </a:rPr>
              <a:t>Johns Hopkins </a:t>
            </a:r>
            <a:r>
              <a:rPr lang="en-US" sz="1200" dirty="0" err="1">
                <a:solidFill>
                  <a:srgbClr val="FFFFFF"/>
                </a:solidFill>
              </a:rPr>
              <a:t>Greenwall</a:t>
            </a:r>
            <a:r>
              <a:rPr lang="en-US" sz="1200" dirty="0">
                <a:solidFill>
                  <a:srgbClr val="FFFFFF"/>
                </a:solidFill>
              </a:rPr>
              <a:t> Ethics</a:t>
            </a:r>
          </a:p>
          <a:p>
            <a:pPr marL="0" indent="0">
              <a:buNone/>
            </a:pPr>
            <a:endParaRPr lang="en-US" sz="1050" b="1" dirty="0">
              <a:solidFill>
                <a:srgbClr val="FFFFFF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cs typeface="Arial" pitchFamily="34" charset="0"/>
              </a:rPr>
              <a:t>Public Policy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cs typeface="Arial" pitchFamily="34" charset="0"/>
              </a:rPr>
              <a:t>Bioethics and Public Policy</a:t>
            </a:r>
          </a:p>
          <a:p>
            <a:r>
              <a:rPr lang="en-US" sz="1200" dirty="0">
                <a:solidFill>
                  <a:srgbClr val="FFFFFF"/>
                </a:solidFill>
              </a:rPr>
              <a:t>Johns Hopkins University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cs typeface="Arial" pitchFamily="34" charset="0"/>
              </a:rPr>
              <a:t>Heath Services Research</a:t>
            </a:r>
          </a:p>
          <a:p>
            <a:r>
              <a:rPr lang="en-US" sz="1200" dirty="0">
                <a:solidFill>
                  <a:srgbClr val="FFFFFF"/>
                </a:solidFill>
              </a:rPr>
              <a:t>University of Michigan (1)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cs typeface="Arial" pitchFamily="34" charset="0"/>
              </a:rPr>
              <a:t>Global Health-Hospital Medicine</a:t>
            </a:r>
          </a:p>
          <a:p>
            <a:r>
              <a:rPr lang="en-US" sz="1200" dirty="0">
                <a:solidFill>
                  <a:srgbClr val="FFFFFF"/>
                </a:solidFill>
              </a:rPr>
              <a:t>University of California - UCSF (1)</a:t>
            </a:r>
          </a:p>
          <a:p>
            <a:pPr marL="0" indent="0">
              <a:buNone/>
            </a:pPr>
            <a:endParaRPr lang="en-US" sz="11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648527" y="1483070"/>
            <a:ext cx="2761343" cy="46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arlett" pitchFamily="96" charset="0"/>
              <a:buChar char="n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30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5000"/>
              <a:buChar char="­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002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574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146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3718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29050" indent="-171450" algn="l" rtl="0" eaLnBrk="0" fontAlgn="base" hangingPunct="0">
              <a:lnSpc>
                <a:spcPct val="88000"/>
              </a:lnSpc>
              <a:spcBef>
                <a:spcPct val="3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600" kern="0" dirty="0">
                <a:solidFill>
                  <a:srgbClr val="FFFFFF"/>
                </a:solidFill>
                <a:cs typeface="Arial" pitchFamily="34" charset="0"/>
              </a:rPr>
              <a:t>Behavioral Pediatrics</a:t>
            </a:r>
          </a:p>
          <a:p>
            <a:r>
              <a:rPr lang="en-US" sz="1200" b="0" kern="0" dirty="0">
                <a:solidFill>
                  <a:srgbClr val="FFFFFF"/>
                </a:solidFill>
              </a:rPr>
              <a:t>University of Chicago</a:t>
            </a:r>
            <a:r>
              <a:rPr lang="en-US" sz="1200" dirty="0">
                <a:solidFill>
                  <a:srgbClr val="FFFFFF"/>
                </a:solidFill>
              </a:rPr>
              <a:t> (1)</a:t>
            </a:r>
            <a:endParaRPr lang="en-US" sz="1200" b="0" kern="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050" kern="0" dirty="0">
              <a:solidFill>
                <a:srgbClr val="FFFFFF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en-US" sz="1600" kern="0" dirty="0">
                <a:solidFill>
                  <a:srgbClr val="FFFFFF"/>
                </a:solidFill>
                <a:cs typeface="Arial" pitchFamily="34" charset="0"/>
              </a:rPr>
              <a:t>Palliative Care</a:t>
            </a:r>
          </a:p>
          <a:p>
            <a:r>
              <a:rPr lang="en-US" sz="1200" b="0" kern="0" dirty="0">
                <a:solidFill>
                  <a:srgbClr val="FFFFFF"/>
                </a:solidFill>
              </a:rPr>
              <a:t>Medical College of Wisconsin (1)</a:t>
            </a:r>
          </a:p>
          <a:p>
            <a:r>
              <a:rPr lang="en-US" sz="1200" b="0" kern="0" dirty="0">
                <a:solidFill>
                  <a:srgbClr val="FFFFFF"/>
                </a:solidFill>
              </a:rPr>
              <a:t>University of North Carolina (1)</a:t>
            </a:r>
          </a:p>
          <a:p>
            <a:r>
              <a:rPr lang="en-US" sz="1200" b="0" kern="0" dirty="0">
                <a:solidFill>
                  <a:srgbClr val="FFFFFF"/>
                </a:solidFill>
              </a:rPr>
              <a:t>University of Michigan</a:t>
            </a:r>
            <a:r>
              <a:rPr lang="en-US" sz="1200" dirty="0">
                <a:solidFill>
                  <a:srgbClr val="FFFFFF"/>
                </a:solidFill>
              </a:rPr>
              <a:t> (1)</a:t>
            </a:r>
            <a:endParaRPr lang="en-US" sz="1200" b="0" kern="0" dirty="0">
              <a:solidFill>
                <a:srgbClr val="FFFFFF"/>
              </a:solidFill>
            </a:endParaRPr>
          </a:p>
          <a:p>
            <a:pPr marL="0" indent="0">
              <a:buFont typeface="Marlett" pitchFamily="96" charset="0"/>
              <a:buNone/>
            </a:pPr>
            <a:endParaRPr lang="en-US" sz="1050" b="1" kern="0" dirty="0">
              <a:solidFill>
                <a:srgbClr val="FFFFFF"/>
              </a:solidFill>
              <a:cs typeface="Arial" pitchFamily="34" charset="0"/>
            </a:endParaRPr>
          </a:p>
          <a:p>
            <a:pPr marL="0" indent="0">
              <a:buFont typeface="Marlett" pitchFamily="96" charset="0"/>
              <a:buNone/>
            </a:pPr>
            <a:r>
              <a:rPr lang="en-US" sz="1600" b="1" kern="0" dirty="0">
                <a:solidFill>
                  <a:srgbClr val="FFFFFF"/>
                </a:solidFill>
                <a:cs typeface="Arial" pitchFamily="34" charset="0"/>
              </a:rPr>
              <a:t>Sports Medicine</a:t>
            </a:r>
          </a:p>
          <a:p>
            <a:r>
              <a:rPr lang="en-US" sz="1200" b="0" kern="0" dirty="0">
                <a:solidFill>
                  <a:srgbClr val="FFFFFF"/>
                </a:solidFill>
              </a:rPr>
              <a:t>Cleveland Clinic</a:t>
            </a:r>
            <a:r>
              <a:rPr lang="en-US" sz="1200" dirty="0">
                <a:solidFill>
                  <a:srgbClr val="FFFFFF"/>
                </a:solidFill>
              </a:rPr>
              <a:t> (1)</a:t>
            </a:r>
            <a:endParaRPr lang="en-US" sz="1200" b="0" kern="0" dirty="0">
              <a:solidFill>
                <a:srgbClr val="FFFFFF"/>
              </a:solidFill>
            </a:endParaRPr>
          </a:p>
          <a:p>
            <a:r>
              <a:rPr lang="en-US" sz="1200" b="0" kern="0" dirty="0">
                <a:solidFill>
                  <a:srgbClr val="FFFFFF"/>
                </a:solidFill>
              </a:rPr>
              <a:t>Providence Hospital</a:t>
            </a:r>
            <a:r>
              <a:rPr lang="en-US" sz="1200" dirty="0">
                <a:solidFill>
                  <a:srgbClr val="FFFFFF"/>
                </a:solidFill>
              </a:rPr>
              <a:t> (1)</a:t>
            </a:r>
          </a:p>
          <a:p>
            <a:r>
              <a:rPr lang="en-US" sz="1200" b="0" kern="0" dirty="0">
                <a:solidFill>
                  <a:srgbClr val="FFFFFF"/>
                </a:solidFill>
              </a:rPr>
              <a:t>University of Michigan (1)</a:t>
            </a:r>
          </a:p>
          <a:p>
            <a:pPr>
              <a:lnSpc>
                <a:spcPct val="80000"/>
              </a:lnSpc>
              <a:buNone/>
            </a:pPr>
            <a:endParaRPr lang="en-US" sz="1050" kern="0" dirty="0">
              <a:solidFill>
                <a:srgbClr val="FFFFFF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sz="1600" dirty="0">
                <a:solidFill>
                  <a:srgbClr val="FFFFFF"/>
                </a:solidFill>
                <a:cs typeface="Arial" pitchFamily="34" charset="0"/>
              </a:rPr>
              <a:t>Rheumatology </a:t>
            </a:r>
          </a:p>
          <a:p>
            <a:r>
              <a:rPr lang="en-US" sz="1200" b="0" dirty="0">
                <a:solidFill>
                  <a:srgbClr val="FFFFFF"/>
                </a:solidFill>
              </a:rPr>
              <a:t>Cleveland Clinic (1)</a:t>
            </a:r>
          </a:p>
          <a:p>
            <a:r>
              <a:rPr lang="en-US" sz="1200" b="0" dirty="0">
                <a:solidFill>
                  <a:srgbClr val="FFFFFF"/>
                </a:solidFill>
              </a:rPr>
              <a:t>Case Western – </a:t>
            </a:r>
            <a:r>
              <a:rPr lang="en-US" sz="1200" b="0" dirty="0" err="1">
                <a:solidFill>
                  <a:srgbClr val="FFFFFF"/>
                </a:solidFill>
              </a:rPr>
              <a:t>Peds</a:t>
            </a:r>
            <a:r>
              <a:rPr lang="en-US" sz="1200" b="0" dirty="0">
                <a:solidFill>
                  <a:srgbClr val="FFFFFF"/>
                </a:solidFill>
              </a:rPr>
              <a:t> (1)</a:t>
            </a:r>
          </a:p>
          <a:p>
            <a:r>
              <a:rPr lang="en-US" sz="1200" b="0" dirty="0">
                <a:solidFill>
                  <a:srgbClr val="FFFFFF"/>
                </a:solidFill>
              </a:rPr>
              <a:t>Johns Hopkins (1)</a:t>
            </a:r>
          </a:p>
          <a:p>
            <a:r>
              <a:rPr lang="en-US" sz="1200" b="0" dirty="0">
                <a:solidFill>
                  <a:srgbClr val="FFFFFF"/>
                </a:solidFill>
              </a:rPr>
              <a:t>NYU (1)</a:t>
            </a:r>
          </a:p>
          <a:p>
            <a:r>
              <a:rPr lang="en-US" sz="1200" b="0" dirty="0">
                <a:solidFill>
                  <a:srgbClr val="FFFFFF"/>
                </a:solidFill>
              </a:rPr>
              <a:t>University of Michigan (8)</a:t>
            </a:r>
          </a:p>
          <a:p>
            <a:r>
              <a:rPr lang="en-US" sz="1200" b="0" dirty="0">
                <a:solidFill>
                  <a:srgbClr val="FFFFFF"/>
                </a:solidFill>
              </a:rPr>
              <a:t>Wayne State University (1)</a:t>
            </a:r>
          </a:p>
          <a:p>
            <a:pPr marL="0" indent="0">
              <a:buNone/>
            </a:pPr>
            <a:endParaRPr lang="en-US" sz="1400" b="0" kern="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4865384"/>
            <a:ext cx="91440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3924325"/>
            <a:ext cx="9144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2983266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2042207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779784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1101148"/>
            <a:ext cx="9144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160089"/>
            <a:ext cx="914400" cy="914400"/>
          </a:xfrm>
          <a:prstGeom prst="rect">
            <a:avLst/>
          </a:prstGeom>
        </p:spPr>
      </p:pic>
      <p:pic>
        <p:nvPicPr>
          <p:cNvPr id="15" name="Picture 2" descr="https://brand.umich.edu/assets/brand/downloads/um-logos/horizontal_logo_kit/u-m_logo-horizontal-hex-reversed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36" r="84188"/>
          <a:stretch/>
        </p:blipFill>
        <p:spPr bwMode="auto">
          <a:xfrm>
            <a:off x="146445" y="130720"/>
            <a:ext cx="1205710" cy="85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6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1"/>
    </mc:Choice>
    <mc:Fallback xmlns="">
      <p:transition spd="slow" advTm="1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0071" y="1676400"/>
            <a:ext cx="7029407" cy="4724400"/>
          </a:xfrm>
          <a:prstGeom prst="rect">
            <a:avLst/>
          </a:prstGeom>
          <a:blipFill dpi="0" rotWithShape="1">
            <a:blip r:embed="rId4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62100" y="389890"/>
            <a:ext cx="7162800" cy="93345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+mn-lt"/>
              </a:rPr>
              <a:t>Fellowship Positions 2022 </a:t>
            </a:r>
            <a:endParaRPr lang="en-US" sz="3600" b="1" i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9798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2024742" y="1578428"/>
            <a:ext cx="7401197" cy="4685211"/>
          </a:xfrm>
        </p:spPr>
        <p:txBody>
          <a:bodyPr numCol="2"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800" b="1" dirty="0">
                <a:solidFill>
                  <a:srgbClr val="FFFFFF"/>
                </a:solidFill>
              </a:rPr>
              <a:t>Allergy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University of North Carolina</a:t>
            </a:r>
          </a:p>
          <a:p>
            <a:pPr marL="0" indent="0">
              <a:lnSpc>
                <a:spcPct val="80000"/>
              </a:lnSpc>
              <a:buNone/>
            </a:pPr>
            <a:endParaRPr lang="en-US" sz="1600" b="1" dirty="0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FFFFFF"/>
                </a:solidFill>
              </a:rPr>
              <a:t>Cardiology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Duke University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Emory University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Henry Ford Hospital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Rush University (2)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Spectrum Health (2)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University of Colorado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University of Iowa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University of Michigan (3)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University of Texas – Dallas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University of Texas – Houston</a:t>
            </a:r>
          </a:p>
          <a:p>
            <a:pPr marL="0" indent="0">
              <a:lnSpc>
                <a:spcPct val="80000"/>
              </a:lnSpc>
              <a:buNone/>
            </a:pPr>
            <a:endParaRPr lang="en-US" sz="1400" dirty="0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FFFFFF"/>
                </a:solidFill>
              </a:rPr>
              <a:t>Endocrine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University of Michigan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FFFFFF"/>
                </a:solidFill>
              </a:rPr>
              <a:t>Gastroenterology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Henry Ford Hospital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Mayo Clinic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Memorial Sloan-Kettering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University of Michigan (4)</a:t>
            </a:r>
          </a:p>
          <a:p>
            <a:pPr>
              <a:lnSpc>
                <a:spcPct val="80000"/>
              </a:lnSpc>
            </a:pPr>
            <a:endParaRPr lang="en-US" sz="1400" dirty="0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FFFFFF"/>
                </a:solidFill>
              </a:rPr>
              <a:t>Hematology/Oncology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University of Michigan (4)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University of Southern Florida</a:t>
            </a:r>
          </a:p>
          <a:p>
            <a:pPr>
              <a:lnSpc>
                <a:spcPct val="80000"/>
              </a:lnSpc>
            </a:pPr>
            <a:endParaRPr lang="en-US" sz="1400" dirty="0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FFFFFF"/>
                </a:solidFill>
              </a:rPr>
              <a:t>Infectious Diseases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University of Pittsburgh</a:t>
            </a:r>
          </a:p>
          <a:p>
            <a:pPr marL="0" indent="0">
              <a:lnSpc>
                <a:spcPct val="80000"/>
              </a:lnSpc>
              <a:buNone/>
            </a:pPr>
            <a:endParaRPr lang="en-US" sz="1400" dirty="0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FFFFFF"/>
                </a:solidFill>
              </a:rPr>
              <a:t>Pulmonary/Critical Care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Northwestern University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University of Michigan (2)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4865384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3924325"/>
            <a:ext cx="914400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2983266"/>
            <a:ext cx="91440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2042207"/>
            <a:ext cx="91440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40" y="5805839"/>
            <a:ext cx="9144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1101148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60" y="160089"/>
            <a:ext cx="914400" cy="914400"/>
          </a:xfrm>
          <a:prstGeom prst="rect">
            <a:avLst/>
          </a:prstGeom>
        </p:spPr>
      </p:pic>
      <p:pic>
        <p:nvPicPr>
          <p:cNvPr id="12" name="Picture 2" descr="https://brand.umich.edu/assets/brand/downloads/um-logos/horizontal_logo_kit/u-m_logo-horizontal-hex-reversed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36" r="84188"/>
          <a:stretch/>
        </p:blipFill>
        <p:spPr bwMode="auto">
          <a:xfrm>
            <a:off x="277503" y="249234"/>
            <a:ext cx="1167979" cy="82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3C723E-E28E-67BD-00A0-E4507E62F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16060" y="62630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67480"/>
      </p:ext>
    </p:extLst>
  </p:cSld>
  <p:clrMapOvr>
    <a:masterClrMapping/>
  </p:clrMapOvr>
  <p:transition advTm="8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80071" y="1676400"/>
            <a:ext cx="7029407" cy="4724400"/>
          </a:xfrm>
          <a:prstGeom prst="rect">
            <a:avLst/>
          </a:prstGeom>
          <a:blipFill dpi="0" rotWithShape="1">
            <a:blip r:embed="rId5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62100" y="312056"/>
            <a:ext cx="7162800" cy="1447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+mn-lt"/>
              </a:rPr>
              <a:t>Gen Med/Hospitalist </a:t>
            </a:r>
            <a:br>
              <a:rPr lang="en-US" sz="4000" b="1" dirty="0">
                <a:solidFill>
                  <a:schemeClr val="tx2"/>
                </a:solidFill>
                <a:latin typeface="+mn-lt"/>
              </a:rPr>
            </a:br>
            <a:r>
              <a:rPr lang="en-US" sz="4000" b="1" dirty="0">
                <a:solidFill>
                  <a:schemeClr val="tx2"/>
                </a:solidFill>
                <a:latin typeface="+mn-lt"/>
              </a:rPr>
              <a:t>(2005-2022)</a:t>
            </a:r>
          </a:p>
        </p:txBody>
      </p:sp>
      <p:sp>
        <p:nvSpPr>
          <p:cNvPr id="302084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680071" y="2044131"/>
            <a:ext cx="4191000" cy="4572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 typeface="Marlett" pitchFamily="2" charset="2"/>
              <a:buNone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</a:rPr>
              <a:t>Outpatient General Medicine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University of Michigan Academic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Duke University Academic </a:t>
            </a:r>
          </a:p>
          <a:p>
            <a:pPr>
              <a:lnSpc>
                <a:spcPct val="80000"/>
              </a:lnSpc>
            </a:pPr>
            <a:r>
              <a:rPr lang="en-US" sz="1200" dirty="0" err="1">
                <a:solidFill>
                  <a:srgbClr val="FFFFFF"/>
                </a:solidFill>
                <a:latin typeface="Arial" pitchFamily="34" charset="0"/>
              </a:rPr>
              <a:t>Lahey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 Clinic Academic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University of Michigan Student Health Services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Medical College of Wisconsin</a:t>
            </a:r>
          </a:p>
          <a:p>
            <a:pPr>
              <a:lnSpc>
                <a:spcPct val="80000"/>
              </a:lnSpc>
            </a:pPr>
            <a:r>
              <a:rPr lang="en-US" sz="1200" dirty="0" err="1">
                <a:solidFill>
                  <a:srgbClr val="FFFFFF"/>
                </a:solidFill>
                <a:latin typeface="Arial" pitchFamily="34" charset="0"/>
              </a:rPr>
              <a:t>Haab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 Clinic, Ypsilanti, MI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UK General </a:t>
            </a:r>
            <a:r>
              <a:rPr lang="en-US" sz="1200" dirty="0" err="1">
                <a:solidFill>
                  <a:srgbClr val="FFFFFF"/>
                </a:solidFill>
                <a:latin typeface="Arial" pitchFamily="34" charset="0"/>
              </a:rPr>
              <a:t>Practicioner</a:t>
            </a:r>
            <a:endParaRPr lang="en-US" sz="1200" dirty="0">
              <a:solidFill>
                <a:srgbClr val="FFFFFF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Vanderbilt Academic Group</a:t>
            </a:r>
          </a:p>
          <a:p>
            <a:pPr>
              <a:lnSpc>
                <a:spcPct val="80000"/>
              </a:lnSpc>
            </a:pPr>
            <a:endParaRPr lang="en-US" sz="900" dirty="0">
              <a:solidFill>
                <a:srgbClr val="FFFFFF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900" dirty="0">
              <a:solidFill>
                <a:srgbClr val="FFFFFF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  <a:buFont typeface="Marlett" pitchFamily="2" charset="2"/>
              <a:buNone/>
            </a:pPr>
            <a:r>
              <a:rPr lang="en-US" sz="1600" b="1" dirty="0" err="1">
                <a:solidFill>
                  <a:srgbClr val="FFFFFF"/>
                </a:solidFill>
                <a:latin typeface="Arial" pitchFamily="34" charset="0"/>
              </a:rPr>
              <a:t>Inpt</a:t>
            </a:r>
            <a:r>
              <a:rPr lang="en-US" sz="1600" b="1" dirty="0">
                <a:solidFill>
                  <a:srgbClr val="FFFFFF"/>
                </a:solidFill>
                <a:latin typeface="Arial" pitchFamily="34" charset="0"/>
              </a:rPr>
              <a:t>./</a:t>
            </a:r>
            <a:r>
              <a:rPr lang="en-US" sz="1600" b="1" dirty="0" err="1">
                <a:solidFill>
                  <a:srgbClr val="FFFFFF"/>
                </a:solidFill>
                <a:latin typeface="Arial" pitchFamily="34" charset="0"/>
              </a:rPr>
              <a:t>Outpt</a:t>
            </a:r>
            <a:r>
              <a:rPr lang="en-US" sz="1600" b="1" dirty="0">
                <a:solidFill>
                  <a:srgbClr val="FFFFFF"/>
                </a:solidFill>
                <a:latin typeface="Arial" pitchFamily="34" charset="0"/>
              </a:rPr>
              <a:t>. Mixed General Medicine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Ann Arbor VA Academic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Northern Navajo </a:t>
            </a:r>
            <a:r>
              <a:rPr lang="en-US" sz="1200" dirty="0">
                <a:solidFill>
                  <a:srgbClr val="FFFFFF"/>
                </a:solidFill>
              </a:rPr>
              <a:t>Medical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 Center - IHS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Oakwood Hospital Academic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Michigan Medical Primary Care, Holland MI </a:t>
            </a:r>
          </a:p>
          <a:p>
            <a:pPr>
              <a:lnSpc>
                <a:spcPct val="80000"/>
              </a:lnSpc>
              <a:buFont typeface="Marlett" pitchFamily="2" charset="2"/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	(private practice group)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Warwick Internists, RI (private practice group)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Internal Medicine Associates, Lexington KY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Advantage Health, Grand Rapids MI</a:t>
            </a:r>
          </a:p>
          <a:p>
            <a:pPr>
              <a:lnSpc>
                <a:spcPct val="80000"/>
              </a:lnSpc>
            </a:pPr>
            <a:endParaRPr lang="en-US" sz="13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02085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5208588" y="1866900"/>
            <a:ext cx="4354512" cy="4267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 typeface="Marlett" pitchFamily="2" charset="2"/>
              <a:buNone/>
            </a:pPr>
            <a:r>
              <a:rPr lang="en-US" sz="1600" b="1" dirty="0">
                <a:solidFill>
                  <a:srgbClr val="FFFFFF"/>
                </a:solidFill>
              </a:rPr>
              <a:t>Hospitalist (Some one year positions) </a:t>
            </a:r>
            <a:endParaRPr lang="en-US" sz="16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University of Michigan Academic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University of Minnesota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Brigham and Women's (BWH) Academic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University of Washington Academic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McLaren Medical Center Academic  (MSU)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Henry Ford Health Systems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St. Joseph Health Systems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Northwestern University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Massachusetts General (MGH)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Emory University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Martha Jefferson (Charlottesville, VA) </a:t>
            </a:r>
          </a:p>
          <a:p>
            <a:pPr>
              <a:lnSpc>
                <a:spcPct val="80000"/>
              </a:lnSpc>
              <a:buFont typeface="Marlett" pitchFamily="2" charset="2"/>
              <a:buNone/>
            </a:pPr>
            <a:r>
              <a:rPr lang="en-US" sz="1200" dirty="0">
                <a:solidFill>
                  <a:srgbClr val="FFFFFF"/>
                </a:solidFill>
              </a:rPr>
              <a:t>	(private practice group)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Charlevoix Area (private practice group)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QE2 Jubilee (Australia government practice)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Munson Medical Center (Traverse City, MI)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California Pacific Medical Center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UCLA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UCSD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Duke University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University of Arizona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</a:rPr>
              <a:t>University of Rochester</a:t>
            </a:r>
          </a:p>
          <a:p>
            <a:pPr>
              <a:lnSpc>
                <a:spcPct val="80000"/>
              </a:lnSpc>
            </a:pP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14" y="-141515"/>
            <a:ext cx="2354943" cy="2354943"/>
          </a:xfrm>
          <a:prstGeom prst="rect">
            <a:avLst/>
          </a:prstGeom>
        </p:spPr>
      </p:pic>
      <p:pic>
        <p:nvPicPr>
          <p:cNvPr id="8" name="Picture 2" descr="https://brand.umich.edu/assets/brand/downloads/um-logos/horizontal_logo_kit/u-m_logo-horizontal-hex-reversed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36" r="84188"/>
          <a:stretch/>
        </p:blipFill>
        <p:spPr bwMode="auto">
          <a:xfrm>
            <a:off x="988687" y="630801"/>
            <a:ext cx="1146826" cy="8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22009"/>
      </p:ext>
    </p:extLst>
  </p:cSld>
  <p:clrMapOvr>
    <a:masterClrMapping/>
  </p:clrMapOvr>
  <p:transition advTm="16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erson in Beige Top on Mountain Cl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197"/>
            <a:ext cx="10287000" cy="545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07231" y="150634"/>
            <a:ext cx="8872538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0" dirty="0">
                <a:solidFill>
                  <a:schemeClr val="tx2"/>
                </a:solidFill>
                <a:latin typeface="+mn-lt"/>
              </a:rPr>
              <a:t>Career Development: Objectives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76197"/>
            <a:ext cx="10287000" cy="5453743"/>
          </a:xfrm>
          <a:solidFill>
            <a:schemeClr val="bg2">
              <a:alpha val="37000"/>
            </a:schemeClr>
          </a:solidFill>
        </p:spPr>
        <p:txBody>
          <a:bodyPr anchor="ctr" anchorCtr="0">
            <a:normAutofit/>
          </a:bodyPr>
          <a:lstStyle/>
          <a:p>
            <a:pPr marL="914400" indent="-457200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Selecting career goals</a:t>
            </a:r>
          </a:p>
          <a:p>
            <a:pPr marL="914400" indent="-457200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Achieving those goals</a:t>
            </a:r>
          </a:p>
          <a:p>
            <a:pPr marL="914400" indent="-457200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Professional development</a:t>
            </a:r>
          </a:p>
        </p:txBody>
      </p:sp>
      <p:pic>
        <p:nvPicPr>
          <p:cNvPr id="6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1634"/>
      </p:ext>
    </p:extLst>
  </p:cSld>
  <p:clrMapOvr>
    <a:masterClrMapping/>
  </p:clrMapOvr>
  <p:transition advTm="40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+mn-lt"/>
              </a:rPr>
              <a:t>Career Development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idx="1"/>
          </p:nvPr>
        </p:nvSpPr>
        <p:spPr>
          <a:xfrm>
            <a:off x="3846286" y="1850571"/>
            <a:ext cx="6085114" cy="462279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78000"/>
              </a:lnSpc>
            </a:pPr>
            <a:r>
              <a:rPr lang="en-US" sz="3600" dirty="0">
                <a:solidFill>
                  <a:srgbClr val="FFFFFF"/>
                </a:solidFill>
                <a:cs typeface="Arial" panose="020B0604020202020204" pitchFamily="34" charset="0"/>
              </a:rPr>
              <a:t>Selecting a career path</a:t>
            </a:r>
          </a:p>
          <a:p>
            <a:pPr marL="457200" indent="-457200">
              <a:lnSpc>
                <a:spcPct val="78000"/>
              </a:lnSpc>
            </a:pPr>
            <a:r>
              <a:rPr lang="en-US" altLang="en-US" sz="3600" dirty="0">
                <a:cs typeface="Arial" panose="020B0604020202020204" pitchFamily="34" charset="0"/>
              </a:rPr>
              <a:t>Preparing to make informed choices regarding your career directions by the end of residency</a:t>
            </a:r>
            <a:endParaRPr lang="en-US" sz="36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1379538" lvl="1" indent="-161925">
              <a:lnSpc>
                <a:spcPct val="78000"/>
              </a:lnSpc>
            </a:pPr>
            <a:r>
              <a:rPr lang="en-US" sz="2800" dirty="0">
                <a:solidFill>
                  <a:srgbClr val="FFFFFF"/>
                </a:solidFill>
                <a:cs typeface="Arial" panose="020B0604020202020204" pitchFamily="34" charset="0"/>
              </a:rPr>
              <a:t>Exposure to subspecialty and general services</a:t>
            </a:r>
          </a:p>
          <a:p>
            <a:pPr marL="1379538" lvl="1" indent="-161925">
              <a:lnSpc>
                <a:spcPct val="78000"/>
              </a:lnSpc>
            </a:pPr>
            <a:r>
              <a:rPr lang="en-US" sz="2800" dirty="0">
                <a:solidFill>
                  <a:srgbClr val="FFFFFF"/>
                </a:solidFill>
                <a:cs typeface="Arial" panose="020B0604020202020204" pitchFamily="34" charset="0"/>
              </a:rPr>
              <a:t>Elective rotations</a:t>
            </a:r>
          </a:p>
          <a:p>
            <a:pPr marL="1379538" lvl="1" indent="-161925">
              <a:lnSpc>
                <a:spcPct val="78000"/>
              </a:lnSpc>
            </a:pPr>
            <a:r>
              <a:rPr lang="en-US" sz="2800" dirty="0">
                <a:solidFill>
                  <a:srgbClr val="FFFFFF"/>
                </a:solidFill>
                <a:cs typeface="Arial" panose="020B0604020202020204" pitchFamily="34" charset="0"/>
              </a:rPr>
              <a:t>Interactions with Faculty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242" y="365128"/>
            <a:ext cx="6858000" cy="6858000"/>
          </a:xfrm>
          <a:prstGeom prst="rect">
            <a:avLst/>
          </a:prstGeom>
        </p:spPr>
      </p:pic>
      <p:pic>
        <p:nvPicPr>
          <p:cNvPr id="6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78255"/>
      </p:ext>
    </p:extLst>
  </p:cSld>
  <p:clrMapOvr>
    <a:masterClrMapping/>
  </p:clrMapOvr>
  <p:transition advTm="229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Mentoring at Michigan</a:t>
            </a:r>
          </a:p>
        </p:txBody>
      </p:sp>
      <p:sp>
        <p:nvSpPr>
          <p:cNvPr id="274435" name="Rectangle 3"/>
          <p:cNvSpPr>
            <a:spLocks noGrp="1" noChangeArrowheads="1"/>
          </p:cNvSpPr>
          <p:nvPr>
            <p:ph idx="1"/>
          </p:nvPr>
        </p:nvSpPr>
        <p:spPr>
          <a:xfrm>
            <a:off x="4238170" y="1901371"/>
            <a:ext cx="5747659" cy="4275592"/>
          </a:xfrm>
        </p:spPr>
        <p:txBody>
          <a:bodyPr anchor="ctr" anchorCtr="0"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</a:rPr>
              <a:t>Regular meetings with Program Directors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</a:rPr>
              <a:t>Mentoring relationships with faculty member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Research mentor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Senior house staff and fellows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 faculty member with similar clinical interests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371"/>
            <a:ext cx="4738914" cy="4738914"/>
          </a:xfrm>
          <a:prstGeom prst="rect">
            <a:avLst/>
          </a:prstGeom>
        </p:spPr>
      </p:pic>
      <p:pic>
        <p:nvPicPr>
          <p:cNvPr id="6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24377"/>
      </p:ext>
    </p:extLst>
  </p:cSld>
  <p:clrMapOvr>
    <a:masterClrMapping/>
  </p:clrMapOvr>
  <p:transition advTm="75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742950"/>
            <a:ext cx="71628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Career Development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idx="1"/>
          </p:nvPr>
        </p:nvSpPr>
        <p:spPr>
          <a:xfrm>
            <a:off x="270329" y="2206171"/>
            <a:ext cx="5840186" cy="4093029"/>
          </a:xfrm>
        </p:spPr>
        <p:txBody>
          <a:bodyPr/>
          <a:lstStyle/>
          <a:p>
            <a:pPr marL="457200" indent="-457200"/>
            <a:r>
              <a:rPr lang="en-US" sz="3600" dirty="0">
                <a:solidFill>
                  <a:srgbClr val="FFFFFF"/>
                </a:solidFill>
                <a:cs typeface="Arial" panose="020B0604020202020204" pitchFamily="34" charset="0"/>
              </a:rPr>
              <a:t>Achieving your goals</a:t>
            </a:r>
            <a:endParaRPr lang="en-US" sz="32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838200" lvl="1" indent="-381000">
              <a:buFontTx/>
              <a:buChar char="-"/>
            </a:pPr>
            <a:r>
              <a:rPr lang="en-US" sz="2800" dirty="0">
                <a:solidFill>
                  <a:srgbClr val="FFFFFF"/>
                </a:solidFill>
                <a:cs typeface="Arial" panose="020B0604020202020204" pitchFamily="34" charset="0"/>
              </a:rPr>
              <a:t>Preparing for </a:t>
            </a:r>
            <a:r>
              <a:rPr 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fellowship</a:t>
            </a:r>
          </a:p>
          <a:p>
            <a:pPr marL="838200" lvl="1" indent="-381000">
              <a:buFontTx/>
              <a:buChar char="-"/>
            </a:pPr>
            <a:r>
              <a:rPr 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Clinical</a:t>
            </a:r>
            <a:r>
              <a:rPr lang="en-US" sz="2800" dirty="0">
                <a:solidFill>
                  <a:srgbClr val="FFFFFF"/>
                </a:solidFill>
                <a:cs typeface="Arial" panose="020B0604020202020204" pitchFamily="34" charset="0"/>
              </a:rPr>
              <a:t> opportunities</a:t>
            </a:r>
          </a:p>
          <a:p>
            <a:pPr marL="838200" lvl="1" indent="-381000">
              <a:buFontTx/>
              <a:buChar char="-"/>
            </a:pPr>
            <a:r>
              <a:rPr 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Research</a:t>
            </a:r>
            <a:r>
              <a:rPr lang="en-US" sz="2800" dirty="0">
                <a:solidFill>
                  <a:srgbClr val="FFFFFF"/>
                </a:solidFill>
                <a:cs typeface="Arial" panose="020B0604020202020204" pitchFamily="34" charset="0"/>
              </a:rPr>
              <a:t> projects</a:t>
            </a:r>
          </a:p>
          <a:p>
            <a:pPr marL="838200" lvl="1" indent="-381000">
              <a:buFontTx/>
              <a:buChar char="-"/>
            </a:pPr>
            <a:r>
              <a:rPr lang="en-US" sz="2800" dirty="0">
                <a:solidFill>
                  <a:srgbClr val="FFFFFF"/>
                </a:solidFill>
                <a:cs typeface="Arial" panose="020B0604020202020204" pitchFamily="34" charset="0"/>
              </a:rPr>
              <a:t>Expert </a:t>
            </a:r>
            <a:r>
              <a:rPr 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faculty</a:t>
            </a:r>
            <a:r>
              <a:rPr lang="en-US" sz="2800" dirty="0">
                <a:solidFill>
                  <a:srgbClr val="FFFFFF"/>
                </a:solidFill>
                <a:cs typeface="Arial" panose="020B0604020202020204" pitchFamily="34" charset="0"/>
              </a:rPr>
              <a:t> in many domains</a:t>
            </a:r>
          </a:p>
          <a:p>
            <a:pPr marL="838200" lvl="1" indent="-381000">
              <a:buFontTx/>
              <a:buChar char="-"/>
            </a:pPr>
            <a:r>
              <a:rPr 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Sessions</a:t>
            </a:r>
            <a:r>
              <a:rPr lang="en-US" sz="2800" dirty="0">
                <a:solidFill>
                  <a:srgbClr val="FFFFFF"/>
                </a:solidFill>
                <a:cs typeface="Arial" panose="020B0604020202020204" pitchFamily="34" charset="0"/>
              </a:rPr>
              <a:t> with Fellowship Program Directors and Fellows</a:t>
            </a:r>
          </a:p>
          <a:p>
            <a:pPr marL="838200" lvl="1" indent="-381000">
              <a:buFontTx/>
              <a:buChar char="-"/>
            </a:pPr>
            <a:endParaRPr lang="en-US" sz="28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1257300" lvl="2" indent="-342900"/>
            <a:endParaRPr lang="en-US" sz="24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14" y="1314450"/>
            <a:ext cx="5304971" cy="5304971"/>
          </a:xfrm>
          <a:prstGeom prst="rect">
            <a:avLst/>
          </a:prstGeom>
        </p:spPr>
      </p:pic>
      <p:pic>
        <p:nvPicPr>
          <p:cNvPr id="6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37268"/>
      </p:ext>
    </p:extLst>
  </p:cSld>
  <p:clrMapOvr>
    <a:masterClrMapping/>
  </p:clrMapOvr>
  <p:transition advTm="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666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brand.umich.edu/assets/brand/downloads/um-logos/horizontal_logo_kit/u-m_logo-horizontal-hex-reverse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36" r="84188"/>
          <a:stretch/>
        </p:blipFill>
        <p:spPr bwMode="auto">
          <a:xfrm>
            <a:off x="8708488" y="5590275"/>
            <a:ext cx="1578512" cy="11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870857" y="653143"/>
            <a:ext cx="8168039" cy="123280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Career Development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idx="1"/>
          </p:nvPr>
        </p:nvSpPr>
        <p:spPr>
          <a:xfrm>
            <a:off x="177861" y="2387600"/>
            <a:ext cx="76962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What else does this mean?</a:t>
            </a:r>
          </a:p>
          <a:p>
            <a:pPr marL="0" indent="0">
              <a:buFontTx/>
              <a:buNone/>
            </a:pP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3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</a:t>
            </a:r>
            <a:r>
              <a:rPr lang="en-US" altLang="en-US" sz="3600" i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altLang="en-US" sz="3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</a:t>
            </a:r>
            <a:r>
              <a:rPr lang="en-US" altLang="en-US" sz="3600" i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 including life long learning &amp; the capacity for work-life </a:t>
            </a:r>
            <a:r>
              <a:rPr lang="en-US" altLang="en-US" sz="3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14" y="1885950"/>
            <a:ext cx="3173186" cy="3173186"/>
          </a:xfrm>
          <a:prstGeom prst="rect">
            <a:avLst/>
          </a:prstGeom>
        </p:spPr>
      </p:pic>
      <p:pic>
        <p:nvPicPr>
          <p:cNvPr id="7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95378"/>
      </p:ext>
    </p:extLst>
  </p:cSld>
  <p:clrMapOvr>
    <a:masterClrMapping/>
  </p:clrMapOvr>
  <p:transition advTm="12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4800" b="1" dirty="0">
                <a:latin typeface="+mn-lt"/>
                <a:cs typeface="Arial" panose="020B0604020202020204" pitchFamily="34" charset="0"/>
              </a:rPr>
              <a:t>Wellness (not just for patients!)</a:t>
            </a:r>
            <a:endParaRPr lang="en-US" sz="4800" b="1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60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06830" y="3585028"/>
            <a:ext cx="9873342" cy="2800532"/>
          </a:xfrm>
          <a:solidFill>
            <a:srgbClr val="00264B">
              <a:alpha val="83000"/>
            </a:srgbClr>
          </a:solidFill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en-US" altLang="en-US" sz="3600" b="1" dirty="0">
                <a:solidFill>
                  <a:srgbClr val="F8F8F8"/>
                </a:solidFill>
                <a:cs typeface="Arial" panose="020B0604020202020204" pitchFamily="34" charset="0"/>
              </a:rPr>
              <a:t>Promote the holistic well-being of our residents</a:t>
            </a:r>
          </a:p>
          <a:p>
            <a:pPr marL="0" lvl="4" indent="0" algn="ctr">
              <a:buNone/>
            </a:pPr>
            <a:r>
              <a:rPr lang="en-US" altLang="en-US" sz="3600" dirty="0">
                <a:solidFill>
                  <a:schemeClr val="tx2"/>
                </a:solidFill>
                <a:cs typeface="Arial" panose="020B0604020202020204" pitchFamily="34" charset="0"/>
              </a:rPr>
              <a:t>Physical</a:t>
            </a:r>
          </a:p>
          <a:p>
            <a:pPr marL="0" lvl="4" indent="0" algn="ctr">
              <a:buNone/>
            </a:pPr>
            <a:r>
              <a:rPr lang="en-US" altLang="en-US" sz="3600" dirty="0">
                <a:solidFill>
                  <a:schemeClr val="tx2"/>
                </a:solidFill>
                <a:cs typeface="Arial" panose="020B0604020202020204" pitchFamily="34" charset="0"/>
              </a:rPr>
              <a:t>Mental</a:t>
            </a:r>
          </a:p>
          <a:p>
            <a:pPr marL="0" lvl="4" indent="0" algn="ctr">
              <a:buNone/>
            </a:pPr>
            <a:r>
              <a:rPr lang="en-US" altLang="en-US" sz="3600" dirty="0">
                <a:solidFill>
                  <a:schemeClr val="tx2"/>
                </a:solidFill>
                <a:cs typeface="Arial" panose="020B0604020202020204" pitchFamily="34" charset="0"/>
              </a:rPr>
              <a:t>Family/Social</a:t>
            </a:r>
          </a:p>
          <a:p>
            <a:pPr marL="0" lvl="4" indent="0" algn="ctr">
              <a:buNone/>
            </a:pPr>
            <a:r>
              <a:rPr lang="en-US" altLang="en-US" sz="3600" dirty="0">
                <a:solidFill>
                  <a:schemeClr val="tx2"/>
                </a:solidFill>
                <a:cs typeface="Arial" panose="020B0604020202020204" pitchFamily="34" charset="0"/>
              </a:rPr>
              <a:t>Professional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8200" y="62839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17243"/>
      </p:ext>
    </p:extLst>
  </p:cSld>
  <p:clrMapOvr>
    <a:masterClrMapping/>
  </p:clrMapOvr>
  <p:transition advTm="1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65738" y="742950"/>
            <a:ext cx="71628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+mn-lt"/>
              </a:rPr>
              <a:t>Wellness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idx="1"/>
          </p:nvPr>
        </p:nvSpPr>
        <p:spPr>
          <a:xfrm>
            <a:off x="424981" y="2149632"/>
            <a:ext cx="5816162" cy="4250987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3600" dirty="0">
                <a:solidFill>
                  <a:srgbClr val="F8F8F8"/>
                </a:solidFill>
                <a:cs typeface="Arial" panose="020B0604020202020204" pitchFamily="34" charset="0"/>
              </a:rPr>
              <a:t>Resident Wellness Committee</a:t>
            </a:r>
          </a:p>
          <a:p>
            <a:r>
              <a:rPr lang="en-US" altLang="en-US" sz="3600" dirty="0">
                <a:solidFill>
                  <a:srgbClr val="F8F8F8"/>
                </a:solidFill>
                <a:cs typeface="Arial" panose="020B0604020202020204" pitchFamily="34" charset="0"/>
              </a:rPr>
              <a:t>Dedicated time off for appointments</a:t>
            </a:r>
          </a:p>
          <a:p>
            <a:r>
              <a:rPr lang="en-US" altLang="en-US" sz="3600" dirty="0">
                <a:solidFill>
                  <a:srgbClr val="F8F8F8"/>
                </a:solidFill>
                <a:cs typeface="Arial" panose="020B0604020202020204" pitchFamily="34" charset="0"/>
              </a:rPr>
              <a:t>U of M Internists in a practice setting</a:t>
            </a:r>
          </a:p>
          <a:p>
            <a:r>
              <a:rPr lang="en-US" altLang="en-US" sz="3600" dirty="0">
                <a:solidFill>
                  <a:srgbClr val="F8F8F8"/>
                </a:solidFill>
                <a:cs typeface="Arial" panose="020B0604020202020204" pitchFamily="34" charset="0"/>
              </a:rPr>
              <a:t>Curriculum (mindfulness, stress management, nutrition, burnout)</a:t>
            </a:r>
          </a:p>
          <a:p>
            <a:r>
              <a:rPr lang="en-US" altLang="en-US" sz="3600" dirty="0">
                <a:solidFill>
                  <a:srgbClr val="F8F8F8"/>
                </a:solidFill>
                <a:cs typeface="Arial" panose="020B0604020202020204" pitchFamily="34" charset="0"/>
              </a:rPr>
              <a:t>House officer mental health</a:t>
            </a:r>
          </a:p>
          <a:p>
            <a:r>
              <a:rPr lang="en-US" altLang="en-US" sz="3600" dirty="0">
                <a:solidFill>
                  <a:srgbClr val="F8F8F8"/>
                </a:solidFill>
                <a:cs typeface="Arial" panose="020B0604020202020204" pitchFamily="34" charset="0"/>
              </a:rPr>
              <a:t>Resources for parents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97" y="1606072"/>
            <a:ext cx="4708368" cy="470836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890233-7F09-2701-69BA-EE543E5CC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8824" y="5908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41513"/>
      </p:ext>
    </p:extLst>
  </p:cSld>
  <p:clrMapOvr>
    <a:masterClrMapping/>
  </p:clrMapOvr>
  <p:transition advTm="1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193" y="375624"/>
            <a:ext cx="5569446" cy="2475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517" y="2306834"/>
            <a:ext cx="5577483" cy="4171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91487"/>
            <a:ext cx="4793799" cy="7751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2686" y="5000563"/>
            <a:ext cx="3784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n-lt"/>
                <a:cs typeface="Times" panose="02020603050405020304" pitchFamily="18" charset="0"/>
              </a:rPr>
              <a:t>House Officer Diversity Network GROUP E-MAIL</a:t>
            </a:r>
          </a:p>
          <a:p>
            <a:pPr algn="ctr"/>
            <a:endParaRPr lang="en-US" dirty="0">
              <a:latin typeface="+mn-lt"/>
              <a:cs typeface="Times" panose="02020603050405020304" pitchFamily="18" charset="0"/>
            </a:endParaRPr>
          </a:p>
          <a:p>
            <a:pPr algn="ctr"/>
            <a:r>
              <a:rPr lang="en-US" dirty="0">
                <a:latin typeface="+mn-lt"/>
                <a:cs typeface="Times" panose="02020603050405020304" pitchFamily="18" charset="0"/>
              </a:rPr>
              <a:t>houseofficerdiversity@umich.edu </a:t>
            </a:r>
          </a:p>
          <a:p>
            <a:pPr algn="ctr"/>
            <a:endParaRPr lang="en-US" dirty="0">
              <a:latin typeface="+mn-lt"/>
              <a:cs typeface="Times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1763" y="1120083"/>
            <a:ext cx="5352837" cy="1304754"/>
          </a:xfrm>
          <a:prstGeom prst="rect">
            <a:avLst/>
          </a:prstGeom>
        </p:spPr>
      </p:pic>
      <p:pic>
        <p:nvPicPr>
          <p:cNvPr id="8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8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01"/>
    </mc:Choice>
    <mc:Fallback xmlns="">
      <p:transition spd="slow" advTm="67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545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Custom 5">
      <a:dk1>
        <a:sysClr val="windowText" lastClr="000000"/>
      </a:dk1>
      <a:lt1>
        <a:sysClr val="window" lastClr="FFFFFF"/>
      </a:lt1>
      <a:dk2>
        <a:srgbClr val="00264B"/>
      </a:dk2>
      <a:lt2>
        <a:srgbClr val="FFCC03"/>
      </a:lt2>
      <a:accent1>
        <a:srgbClr val="41D3BD"/>
      </a:accent1>
      <a:accent2>
        <a:srgbClr val="002060"/>
      </a:accent2>
      <a:accent3>
        <a:srgbClr val="8E5572"/>
      </a:accent3>
      <a:accent4>
        <a:srgbClr val="FFC000"/>
      </a:accent4>
      <a:accent5>
        <a:srgbClr val="828489"/>
      </a:accent5>
      <a:accent6>
        <a:srgbClr val="ED6B86"/>
      </a:accent6>
      <a:hlink>
        <a:srgbClr val="002060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00264B"/>
      </a:dk2>
      <a:lt2>
        <a:srgbClr val="FFCC03"/>
      </a:lt2>
      <a:accent1>
        <a:srgbClr val="41D3BD"/>
      </a:accent1>
      <a:accent2>
        <a:srgbClr val="002060"/>
      </a:accent2>
      <a:accent3>
        <a:srgbClr val="8E5572"/>
      </a:accent3>
      <a:accent4>
        <a:srgbClr val="FFC000"/>
      </a:accent4>
      <a:accent5>
        <a:srgbClr val="828489"/>
      </a:accent5>
      <a:accent6>
        <a:srgbClr val="ED6B86"/>
      </a:accent6>
      <a:hlink>
        <a:srgbClr val="002060"/>
      </a:hlink>
      <a:folHlink>
        <a:srgbClr val="FFC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Rob and Sue's HD:Desktop Folder:DVT, 4.0</Template>
  <TotalTime>4966</TotalTime>
  <Pages>34</Pages>
  <Words>1710</Words>
  <Application>Microsoft Office PowerPoint</Application>
  <PresentationFormat>35mm Slides</PresentationFormat>
  <Paragraphs>360</Paragraphs>
  <Slides>19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Geneva</vt:lpstr>
      <vt:lpstr>Marlett</vt:lpstr>
      <vt:lpstr>Times</vt:lpstr>
      <vt:lpstr>Times New Roman</vt:lpstr>
      <vt:lpstr>Univers LT Std 57 Cn</vt:lpstr>
      <vt:lpstr>3_Office Theme</vt:lpstr>
      <vt:lpstr>1_Office Theme</vt:lpstr>
      <vt:lpstr>PowerPoint Presentation</vt:lpstr>
      <vt:lpstr>Career Development: Objectives</vt:lpstr>
      <vt:lpstr>Career Development</vt:lpstr>
      <vt:lpstr>Mentoring at Michigan</vt:lpstr>
      <vt:lpstr>Career Development</vt:lpstr>
      <vt:lpstr>Career Development</vt:lpstr>
      <vt:lpstr>Wellness (not just for patients!)</vt:lpstr>
      <vt:lpstr>Wellness</vt:lpstr>
      <vt:lpstr>PowerPoint Presentation</vt:lpstr>
      <vt:lpstr>Professional Development</vt:lpstr>
      <vt:lpstr>Class Retreats</vt:lpstr>
      <vt:lpstr>Unique Rotations</vt:lpstr>
      <vt:lpstr>PowerPoint Presentation</vt:lpstr>
      <vt:lpstr>Fellowship Positions 2005-2022   (Cardiology)</vt:lpstr>
      <vt:lpstr>Fellowship Positions 2005-2022 (Gastroenterology)</vt:lpstr>
      <vt:lpstr>Fellowship Positions 2005-2022</vt:lpstr>
      <vt:lpstr>Additional Fellowships</vt:lpstr>
      <vt:lpstr>Fellowship Positions 2022 </vt:lpstr>
      <vt:lpstr>Gen Med/Hospitalist  (2005-2022)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Venous Thrombosis</dc:title>
  <dc:creator>Rob and Susan Ernst</dc:creator>
  <cp:lastModifiedBy>Minnich, Brian</cp:lastModifiedBy>
  <cp:revision>469</cp:revision>
  <cp:lastPrinted>2017-10-11T18:26:56Z</cp:lastPrinted>
  <dcterms:created xsi:type="dcterms:W3CDTF">1996-08-11T19:55:42Z</dcterms:created>
  <dcterms:modified xsi:type="dcterms:W3CDTF">2023-10-04T19:51:11Z</dcterms:modified>
</cp:coreProperties>
</file>