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  <p:sldMasterId id="2147483728" r:id="rId2"/>
  </p:sldMasterIdLst>
  <p:notesMasterIdLst>
    <p:notesMasterId r:id="rId16"/>
  </p:notesMasterIdLst>
  <p:handoutMasterIdLst>
    <p:handoutMasterId r:id="rId17"/>
  </p:handoutMasterIdLst>
  <p:sldIdLst>
    <p:sldId id="650" r:id="rId3"/>
    <p:sldId id="639" r:id="rId4"/>
    <p:sldId id="640" r:id="rId5"/>
    <p:sldId id="652" r:id="rId6"/>
    <p:sldId id="653" r:id="rId7"/>
    <p:sldId id="642" r:id="rId8"/>
    <p:sldId id="643" r:id="rId9"/>
    <p:sldId id="649" r:id="rId10"/>
    <p:sldId id="644" r:id="rId11"/>
    <p:sldId id="645" r:id="rId12"/>
    <p:sldId id="646" r:id="rId13"/>
    <p:sldId id="647" r:id="rId14"/>
    <p:sldId id="648" r:id="rId15"/>
  </p:sldIdLst>
  <p:sldSz cx="10287000" cy="6858000" type="35mm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F8F8F8"/>
    <a:srgbClr val="141400"/>
    <a:srgbClr val="EAEAEA"/>
    <a:srgbClr val="66FF33"/>
    <a:srgbClr val="FF3300"/>
    <a:srgbClr val="F40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24" autoAdjust="0"/>
    <p:restoredTop sz="94769" autoAdjust="0"/>
  </p:normalViewPr>
  <p:slideViewPr>
    <p:cSldViewPr>
      <p:cViewPr varScale="1">
        <p:scale>
          <a:sx n="76" d="100"/>
          <a:sy n="76" d="100"/>
        </p:scale>
        <p:origin x="120" y="28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2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2736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Geneva" charset="0"/>
              </a:defRPr>
            </a:lvl1pPr>
          </a:lstStyle>
          <a:p>
            <a:pPr>
              <a:defRPr/>
            </a:pPr>
            <a:fld id="{E1B15134-2DBE-41CB-B16F-674380A5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03563" y="8831263"/>
            <a:ext cx="7762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pitchFamily="34" charset="0"/>
              </a:rPr>
              <a:t>Page </a:t>
            </a:r>
            <a:fld id="{0A37E069-2A64-4CCF-9B4C-07737D2479C6}" type="slidenum">
              <a:rPr lang="en-US" sz="1200" b="0">
                <a:latin typeface="Arial" pitchFamily="34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2736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-1588"/>
            <a:ext cx="3027362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550FFD9F-B850-4164-BC8B-9CB34FE7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2286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103563" y="8831263"/>
            <a:ext cx="7762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pitchFamily="34" charset="0"/>
              </a:rPr>
              <a:t>Page </a:t>
            </a:r>
            <a:fld id="{F39865CD-4AF6-4FC3-99AE-75F61615344C}" type="slidenum">
              <a:rPr lang="en-US" sz="1200" b="0">
                <a:latin typeface="Arial" pitchFamily="34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pitchFamily="34" charset="0"/>
            </a:endParaRPr>
          </a:p>
        </p:txBody>
      </p:sp>
      <p:sp>
        <p:nvSpPr>
          <p:cNvPr id="59400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00088"/>
            <a:ext cx="5195887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0969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FFD9F-B850-4164-BC8B-9CB34FE73F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6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47654-CB43-4EF5-B7F3-0A2EC31663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294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65075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31286" indent="-281264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25055" indent="-225011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575077" indent="-225011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25099" indent="-225011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27959-A03D-4ED7-AB7A-F28082F1F53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1411127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40D2B-78FA-4C0A-B989-B847E9E5BB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4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24644-2480-428F-9840-F3F160FD07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8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358654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21038-FED6-4BFB-8C3F-E88794605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0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376722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24644-2480-428F-9840-F3F160FD07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8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90710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1AEA-DA4B-4F87-A710-6ADE8C24D4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2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04857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880-93F5-4D12-928B-0CA074B5C2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9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159245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5CB7C-A0FC-4075-A365-BB053258A2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1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50127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5CB7C-A0FC-4075-A365-BB053258A2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01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125151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EBB68-CF79-4D91-A0D7-2A3C1049A6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2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 cap="flat"/>
        </p:spPr>
      </p:sp>
    </p:spTree>
    <p:extLst>
      <p:ext uri="{BB962C8B-B14F-4D97-AF65-F5344CB8AC3E}">
        <p14:creationId xmlns:p14="http://schemas.microsoft.com/office/powerpoint/2010/main" val="257016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6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42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1709"/>
            </a:lvl1pPr>
            <a:lvl2pPr marL="325525" indent="0" algn="ctr">
              <a:buNone/>
              <a:defRPr sz="1424"/>
            </a:lvl2pPr>
            <a:lvl3pPr marL="651052" indent="0" algn="ctr">
              <a:buNone/>
              <a:defRPr sz="1282"/>
            </a:lvl3pPr>
            <a:lvl4pPr marL="976577" indent="0" algn="ctr">
              <a:buNone/>
              <a:defRPr sz="1139"/>
            </a:lvl4pPr>
            <a:lvl5pPr marL="1302102" indent="0" algn="ctr">
              <a:buNone/>
              <a:defRPr sz="1139"/>
            </a:lvl5pPr>
            <a:lvl6pPr marL="1627629" indent="0" algn="ctr">
              <a:buNone/>
              <a:defRPr sz="1139"/>
            </a:lvl6pPr>
            <a:lvl7pPr marL="1953154" indent="0" algn="ctr">
              <a:buNone/>
              <a:defRPr sz="1139"/>
            </a:lvl7pPr>
            <a:lvl8pPr marL="2278680" indent="0" algn="ctr">
              <a:buNone/>
              <a:defRPr sz="1139"/>
            </a:lvl8pPr>
            <a:lvl9pPr marL="2604206" indent="0" algn="ctr">
              <a:buNone/>
              <a:defRPr sz="11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62596" y="1227667"/>
            <a:ext cx="7965281" cy="4159250"/>
          </a:xfrm>
          <a:prstGeom prst="rect">
            <a:avLst/>
          </a:prstGeom>
        </p:spPr>
        <p:txBody>
          <a:bodyPr vert="horz"/>
          <a:lstStyle>
            <a:lvl1pPr>
              <a:defRPr sz="1709"/>
            </a:lvl1pPr>
            <a:lvl2pPr>
              <a:defRPr sz="1709"/>
            </a:lvl2pPr>
            <a:lvl3pPr>
              <a:defRPr sz="1709"/>
            </a:lvl3pPr>
            <a:lvl4pPr>
              <a:defRPr sz="1709"/>
            </a:lvl4pPr>
            <a:lvl5pPr>
              <a:defRPr sz="17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2597" y="95250"/>
            <a:ext cx="8476059" cy="655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9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2036" y="6326188"/>
            <a:ext cx="4107656" cy="39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82" b="0" i="0" baseline="0">
                <a:solidFill>
                  <a:srgbClr val="FFFFFF"/>
                </a:solidFill>
                <a:latin typeface="Univers LT Std 57 Cn"/>
                <a:cs typeface="Univers LT Std 57 Cn"/>
              </a:defRPr>
            </a:lvl1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34839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1" y="74295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101" y="21336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1" y="21336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1" y="42672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F7D8-CF85-4F4A-A9CE-12AF9B857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1" y="74295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2101" y="21336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1" y="21336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1" y="42672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66B8-50B2-49FE-A4CA-E9779303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1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1" y="74295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2101" y="21336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1" y="21336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33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53302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EC637D-F385-4A82-9558-CF617E702399}" type="slidenum">
              <a:rPr lang="en-US">
                <a:solidFill>
                  <a:srgbClr val="FAFD00"/>
                </a:solidFill>
              </a:rPr>
              <a:pPr/>
              <a:t>‹#›</a:t>
            </a:fld>
            <a:endParaRPr lang="en-US" dirty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1" y="74295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62101" y="2133600"/>
            <a:ext cx="716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6F0A-DF6A-4120-A393-30B26AB12F8A}" type="slidenum">
              <a:rPr lang="en-US">
                <a:solidFill>
                  <a:srgbClr val="FAFD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1" y="74295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62101" y="21336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1" y="21336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62101" y="42672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1" y="4267200"/>
            <a:ext cx="3505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33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53302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4D673A-6917-4067-877A-046F79E8259E}" type="slidenum">
              <a:rPr lang="en-US">
                <a:solidFill>
                  <a:srgbClr val="FAFD00"/>
                </a:solidFill>
              </a:rPr>
              <a:pPr/>
              <a:t>‹#›</a:t>
            </a:fld>
            <a:endParaRPr lang="en-US" dirty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1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9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47" y="1478818"/>
            <a:ext cx="2583109" cy="258310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4572000"/>
            <a:ext cx="8915400" cy="144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8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09741"/>
            <a:ext cx="8872538" cy="2852737"/>
          </a:xfrm>
        </p:spPr>
        <p:txBody>
          <a:bodyPr anchor="b"/>
          <a:lstStyle>
            <a:lvl1pPr>
              <a:defRPr sz="42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89466"/>
            <a:ext cx="8872538" cy="1500187"/>
          </a:xfrm>
        </p:spPr>
        <p:txBody>
          <a:bodyPr/>
          <a:lstStyle>
            <a:lvl1pPr marL="0" indent="0">
              <a:buNone/>
              <a:defRPr sz="1709">
                <a:solidFill>
                  <a:schemeClr val="tx1">
                    <a:tint val="75000"/>
                  </a:schemeClr>
                </a:solidFill>
              </a:defRPr>
            </a:lvl1pPr>
            <a:lvl2pPr marL="325525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2pPr>
            <a:lvl3pPr marL="651052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3pPr>
            <a:lvl4pPr marL="976577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302102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627629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1953154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27868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604206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4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5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365128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1709" b="1"/>
            </a:lvl1pPr>
            <a:lvl2pPr marL="325525" indent="0">
              <a:buNone/>
              <a:defRPr sz="1424" b="1"/>
            </a:lvl2pPr>
            <a:lvl3pPr marL="651052" indent="0">
              <a:buNone/>
              <a:defRPr sz="1282" b="1"/>
            </a:lvl3pPr>
            <a:lvl4pPr marL="976577" indent="0">
              <a:buNone/>
              <a:defRPr sz="1139" b="1"/>
            </a:lvl4pPr>
            <a:lvl5pPr marL="1302102" indent="0">
              <a:buNone/>
              <a:defRPr sz="1139" b="1"/>
            </a:lvl5pPr>
            <a:lvl6pPr marL="1627629" indent="0">
              <a:buNone/>
              <a:defRPr sz="1139" b="1"/>
            </a:lvl6pPr>
            <a:lvl7pPr marL="1953154" indent="0">
              <a:buNone/>
              <a:defRPr sz="1139" b="1"/>
            </a:lvl7pPr>
            <a:lvl8pPr marL="2278680" indent="0">
              <a:buNone/>
              <a:defRPr sz="1139" b="1"/>
            </a:lvl8pPr>
            <a:lvl9pPr marL="2604206" indent="0">
              <a:buNone/>
              <a:defRPr sz="11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</p:spPr>
        <p:txBody>
          <a:bodyPr anchor="b"/>
          <a:lstStyle>
            <a:lvl1pPr marL="0" indent="0">
              <a:buNone/>
              <a:defRPr sz="1709" b="1"/>
            </a:lvl1pPr>
            <a:lvl2pPr marL="325525" indent="0">
              <a:buNone/>
              <a:defRPr sz="1424" b="1"/>
            </a:lvl2pPr>
            <a:lvl3pPr marL="651052" indent="0">
              <a:buNone/>
              <a:defRPr sz="1282" b="1"/>
            </a:lvl3pPr>
            <a:lvl4pPr marL="976577" indent="0">
              <a:buNone/>
              <a:defRPr sz="1139" b="1"/>
            </a:lvl4pPr>
            <a:lvl5pPr marL="1302102" indent="0">
              <a:buNone/>
              <a:defRPr sz="1139" b="1"/>
            </a:lvl5pPr>
            <a:lvl6pPr marL="1627629" indent="0">
              <a:buNone/>
              <a:defRPr sz="1139" b="1"/>
            </a:lvl6pPr>
            <a:lvl7pPr marL="1953154" indent="0">
              <a:buNone/>
              <a:defRPr sz="1139" b="1"/>
            </a:lvl7pPr>
            <a:lvl8pPr marL="2278680" indent="0">
              <a:buNone/>
              <a:defRPr sz="1139" b="1"/>
            </a:lvl8pPr>
            <a:lvl9pPr marL="2604206" indent="0">
              <a:buNone/>
              <a:defRPr sz="11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457200"/>
            <a:ext cx="3317825" cy="1600200"/>
          </a:xfrm>
        </p:spPr>
        <p:txBody>
          <a:bodyPr anchor="b"/>
          <a:lstStyle>
            <a:lvl1pPr>
              <a:defRPr sz="22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8"/>
            <a:ext cx="5207794" cy="4873625"/>
          </a:xfrm>
        </p:spPr>
        <p:txBody>
          <a:bodyPr/>
          <a:lstStyle>
            <a:lvl1pPr>
              <a:defRPr sz="2278"/>
            </a:lvl1pPr>
            <a:lvl2pPr>
              <a:defRPr sz="1994"/>
            </a:lvl2pPr>
            <a:lvl3pPr>
              <a:defRPr sz="1709"/>
            </a:lvl3pPr>
            <a:lvl4pPr>
              <a:defRPr sz="1424"/>
            </a:lvl4pPr>
            <a:lvl5pPr>
              <a:defRPr sz="1424"/>
            </a:lvl5pPr>
            <a:lvl6pPr>
              <a:defRPr sz="1424"/>
            </a:lvl6pPr>
            <a:lvl7pPr>
              <a:defRPr sz="1424"/>
            </a:lvl7pPr>
            <a:lvl8pPr>
              <a:defRPr sz="1424"/>
            </a:lvl8pPr>
            <a:lvl9pPr>
              <a:defRPr sz="1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2057400"/>
            <a:ext cx="3317825" cy="3811588"/>
          </a:xfrm>
        </p:spPr>
        <p:txBody>
          <a:bodyPr/>
          <a:lstStyle>
            <a:lvl1pPr marL="0" indent="0">
              <a:buNone/>
              <a:defRPr sz="1139"/>
            </a:lvl1pPr>
            <a:lvl2pPr marL="325525" indent="0">
              <a:buNone/>
              <a:defRPr sz="997"/>
            </a:lvl2pPr>
            <a:lvl3pPr marL="651052" indent="0">
              <a:buNone/>
              <a:defRPr sz="855"/>
            </a:lvl3pPr>
            <a:lvl4pPr marL="976577" indent="0">
              <a:buNone/>
              <a:defRPr sz="712"/>
            </a:lvl4pPr>
            <a:lvl5pPr marL="1302102" indent="0">
              <a:buNone/>
              <a:defRPr sz="712"/>
            </a:lvl5pPr>
            <a:lvl6pPr marL="1627629" indent="0">
              <a:buNone/>
              <a:defRPr sz="712"/>
            </a:lvl6pPr>
            <a:lvl7pPr marL="1953154" indent="0">
              <a:buNone/>
              <a:defRPr sz="712"/>
            </a:lvl7pPr>
            <a:lvl8pPr marL="2278680" indent="0">
              <a:buNone/>
              <a:defRPr sz="712"/>
            </a:lvl8pPr>
            <a:lvl9pPr marL="2604206" indent="0">
              <a:buNone/>
              <a:defRPr sz="7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457200"/>
            <a:ext cx="3317825" cy="1600200"/>
          </a:xfrm>
        </p:spPr>
        <p:txBody>
          <a:bodyPr anchor="b"/>
          <a:lstStyle>
            <a:lvl1pPr>
              <a:defRPr sz="22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8"/>
            <a:ext cx="5207794" cy="4873625"/>
          </a:xfrm>
        </p:spPr>
        <p:txBody>
          <a:bodyPr anchor="t"/>
          <a:lstStyle>
            <a:lvl1pPr marL="0" indent="0">
              <a:buNone/>
              <a:defRPr sz="2278"/>
            </a:lvl1pPr>
            <a:lvl2pPr marL="325525" indent="0">
              <a:buNone/>
              <a:defRPr sz="1994"/>
            </a:lvl2pPr>
            <a:lvl3pPr marL="651052" indent="0">
              <a:buNone/>
              <a:defRPr sz="1709"/>
            </a:lvl3pPr>
            <a:lvl4pPr marL="976577" indent="0">
              <a:buNone/>
              <a:defRPr sz="1424"/>
            </a:lvl4pPr>
            <a:lvl5pPr marL="1302102" indent="0">
              <a:buNone/>
              <a:defRPr sz="1424"/>
            </a:lvl5pPr>
            <a:lvl6pPr marL="1627629" indent="0">
              <a:buNone/>
              <a:defRPr sz="1424"/>
            </a:lvl6pPr>
            <a:lvl7pPr marL="1953154" indent="0">
              <a:buNone/>
              <a:defRPr sz="1424"/>
            </a:lvl7pPr>
            <a:lvl8pPr marL="2278680" indent="0">
              <a:buNone/>
              <a:defRPr sz="1424"/>
            </a:lvl8pPr>
            <a:lvl9pPr marL="2604206" indent="0">
              <a:buNone/>
              <a:defRPr sz="14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2057400"/>
            <a:ext cx="3317825" cy="3811588"/>
          </a:xfrm>
        </p:spPr>
        <p:txBody>
          <a:bodyPr/>
          <a:lstStyle>
            <a:lvl1pPr marL="0" indent="0">
              <a:buNone/>
              <a:defRPr sz="1139"/>
            </a:lvl1pPr>
            <a:lvl2pPr marL="325525" indent="0">
              <a:buNone/>
              <a:defRPr sz="997"/>
            </a:lvl2pPr>
            <a:lvl3pPr marL="651052" indent="0">
              <a:buNone/>
              <a:defRPr sz="855"/>
            </a:lvl3pPr>
            <a:lvl4pPr marL="976577" indent="0">
              <a:buNone/>
              <a:defRPr sz="712"/>
            </a:lvl4pPr>
            <a:lvl5pPr marL="1302102" indent="0">
              <a:buNone/>
              <a:defRPr sz="712"/>
            </a:lvl5pPr>
            <a:lvl6pPr marL="1627629" indent="0">
              <a:buNone/>
              <a:defRPr sz="712"/>
            </a:lvl6pPr>
            <a:lvl7pPr marL="1953154" indent="0">
              <a:buNone/>
              <a:defRPr sz="712"/>
            </a:lvl7pPr>
            <a:lvl8pPr marL="2278680" indent="0">
              <a:buNone/>
              <a:defRPr sz="712"/>
            </a:lvl8pPr>
            <a:lvl9pPr marL="2604206" indent="0">
              <a:buNone/>
              <a:defRPr sz="7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6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365128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A448-9CF3-4F3B-A026-EC57503B61C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70" y="6356353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5" y="6356353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580C-E4F9-42BF-AB67-22CA00F9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31" r:id="rId15"/>
    <p:sldLayoutId id="2147483732" r:id="rId16"/>
    <p:sldLayoutId id="2147483733" r:id="rId17"/>
  </p:sldLayoutIdLst>
  <p:txStyles>
    <p:titleStyle>
      <a:lvl1pPr algn="l" defTabSz="651052" rtl="0" eaLnBrk="1" latinLnBrk="0" hangingPunct="1">
        <a:lnSpc>
          <a:spcPct val="90000"/>
        </a:lnSpc>
        <a:spcBef>
          <a:spcPct val="0"/>
        </a:spcBef>
        <a:buNone/>
        <a:defRPr sz="3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763" indent="-162763" algn="l" defTabSz="651052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488288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13814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4" kern="1200">
          <a:solidFill>
            <a:schemeClr val="tx1"/>
          </a:solidFill>
          <a:latin typeface="+mn-lt"/>
          <a:ea typeface="+mn-ea"/>
          <a:cs typeface="+mn-cs"/>
        </a:defRPr>
      </a:lvl3pPr>
      <a:lvl4pPr marL="1139340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464865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790391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2115917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441442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766969" indent="-162763" algn="l" defTabSz="65105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1pPr>
      <a:lvl2pPr marL="325525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51052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3pPr>
      <a:lvl4pPr marL="976577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02102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27629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53154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78680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604206" algn="l" defTabSz="651052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ider-environment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6450016"/>
            <a:ext cx="442912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enteral_Campus_Aerial (1) copy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884" r="4809"/>
          <a:stretch/>
        </p:blipFill>
        <p:spPr>
          <a:xfrm>
            <a:off x="1" y="0"/>
            <a:ext cx="10298907" cy="68691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11130"/>
            <a:ext cx="10298907" cy="6858000"/>
          </a:xfrm>
          <a:prstGeom prst="rect">
            <a:avLst/>
          </a:prstGeom>
          <a:solidFill>
            <a:srgbClr val="0E2139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9"/>
          </a:p>
        </p:txBody>
      </p:sp>
    </p:spTree>
    <p:extLst>
      <p:ext uri="{BB962C8B-B14F-4D97-AF65-F5344CB8AC3E}">
        <p14:creationId xmlns:p14="http://schemas.microsoft.com/office/powerpoint/2010/main" val="13318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ctr" defTabSz="385785" rtl="0" eaLnBrk="0" fontAlgn="base" hangingPunct="0">
        <a:spcBef>
          <a:spcPct val="0"/>
        </a:spcBef>
        <a:spcAft>
          <a:spcPct val="0"/>
        </a:spcAft>
        <a:defRPr sz="3713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85785" rtl="0" eaLnBrk="0" fontAlgn="base" hangingPunct="0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2pPr>
      <a:lvl3pPr algn="ctr" defTabSz="385785" rtl="0" eaLnBrk="0" fontAlgn="base" hangingPunct="0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3pPr>
      <a:lvl4pPr algn="ctr" defTabSz="385785" rtl="0" eaLnBrk="0" fontAlgn="base" hangingPunct="0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4pPr>
      <a:lvl5pPr algn="ctr" defTabSz="385785" rtl="0" eaLnBrk="0" fontAlgn="base" hangingPunct="0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5pPr>
      <a:lvl6pPr marL="385785" algn="ctr" defTabSz="385785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71571" algn="ctr" defTabSz="385785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57356" algn="ctr" defTabSz="385785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43141" algn="ctr" defTabSz="385785" rtl="0" fontAlgn="base">
        <a:spcBef>
          <a:spcPct val="0"/>
        </a:spcBef>
        <a:spcAft>
          <a:spcPct val="0"/>
        </a:spcAft>
        <a:defRPr sz="3713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89339" indent="-289339" algn="l" defTabSz="3857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6901" indent="-241116" algn="l" defTabSz="3857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63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64463" indent="-192893" algn="l" defTabSz="3857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50249" indent="-192893" algn="l" defTabSz="3857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88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36034" indent="-192893" algn="l" defTabSz="3857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88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21819" indent="-192893" algn="l" defTabSz="385785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385785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385785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385785" rtl="0" eaLnBrk="1" latinLnBrk="0" hangingPunct="1">
        <a:spcBef>
          <a:spcPct val="20000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38578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5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4775" y="236771"/>
            <a:ext cx="8537448" cy="1524000"/>
          </a:xfrm>
        </p:spPr>
        <p:txBody>
          <a:bodyPr/>
          <a:lstStyle/>
          <a:p>
            <a:r>
              <a:rPr lang="en-US" sz="4800" dirty="0">
                <a:latin typeface="+mj-lt"/>
              </a:rPr>
              <a:t>Introduction to Inpatient Training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9E2C05-37F2-A241-ADE7-93B04172B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127583"/>
            <a:ext cx="2159000" cy="23576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B124F1-F023-7944-990C-83941901763A}"/>
              </a:ext>
            </a:extLst>
          </p:cNvPr>
          <p:cNvSpPr txBox="1"/>
          <p:nvPr/>
        </p:nvSpPr>
        <p:spPr>
          <a:xfrm>
            <a:off x="184151" y="5513292"/>
            <a:ext cx="400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Sarah Hartley MD</a:t>
            </a:r>
            <a:endParaRPr lang="en-US" sz="1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Associate Program Director</a:t>
            </a:r>
            <a:endParaRPr lang="en-US" sz="1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Hospitalist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E65B92-0CA5-3E43-982A-C34272DEF7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4"/>
    </mc:Choice>
    <mc:Fallback xmlns="">
      <p:transition spd="slow" advTm="10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rand.umich.edu/assets/brand/downloads/um-logos/horizontal_logo_kit/u-m_logo-horizontal-hex-reverse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84188"/>
          <a:stretch/>
        </p:blipFill>
        <p:spPr bwMode="auto">
          <a:xfrm>
            <a:off x="9029700" y="5845162"/>
            <a:ext cx="1217772" cy="8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7112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Patient Care Technology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758" y="1255158"/>
            <a:ext cx="6250542" cy="529804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sz="3200" b="1" dirty="0">
                <a:solidFill>
                  <a:schemeClr val="tx2"/>
                </a:solidFill>
              </a:rPr>
              <a:t>University Hospital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err="1"/>
              <a:t>MiChart</a:t>
            </a:r>
            <a:r>
              <a:rPr lang="en-US" sz="2400" dirty="0"/>
              <a:t>: EPIC based w/ mobile access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VA Hospital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CPRS – nationwide integrated system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Inpatient teams carry phones to help coordinate care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5715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3200" b="1" dirty="0">
                <a:solidFill>
                  <a:schemeClr val="tx2"/>
                </a:solidFill>
              </a:rPr>
              <a:t>Online resources / mobile apps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29" y="1905000"/>
            <a:ext cx="3697842" cy="369784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1E7E1A9-B9F8-3E4C-9DD0-B1F71A72B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9"/>
    </mc:Choice>
    <mc:Fallback xmlns="">
      <p:transition spd="slow" advTm="45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brand.umich.edu/assets/brand/downloads/um-logos/horizontal_logo_kit/u-m_logo-horizontal-hex-reverse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84188"/>
          <a:stretch/>
        </p:blipFill>
        <p:spPr bwMode="auto">
          <a:xfrm>
            <a:off x="9029700" y="5845162"/>
            <a:ext cx="1217772" cy="8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418" y="115436"/>
            <a:ext cx="9400165" cy="1865764"/>
          </a:xfrm>
          <a:noFill/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</a:rPr>
              <a:t>Inpatient Services: Basic Structure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391535" y="1841500"/>
            <a:ext cx="5666365" cy="46355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3200" b="1" dirty="0"/>
              <a:t>Day team + Night Team Model</a:t>
            </a:r>
            <a:r>
              <a:rPr lang="en-US" sz="3200" dirty="0"/>
              <a:t> 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n-US" sz="2400" dirty="0"/>
              <a:t>Call days are and night rotations are 12 hour shifts</a:t>
            </a:r>
          </a:p>
          <a:p>
            <a:pPr lvl="1">
              <a:lnSpc>
                <a:spcPts val="2400"/>
              </a:lnSpc>
              <a:buFontTx/>
              <a:buChar char="•"/>
            </a:pPr>
            <a:endParaRPr lang="en-US" sz="32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3200" b="1" dirty="0"/>
              <a:t>Night teams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Intern + Senior</a:t>
            </a:r>
            <a:r>
              <a:rPr lang="en-US" sz="2400" dirty="0"/>
              <a:t>: CCMU, Cardiology, Heme/Onc, GI/Liver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Senior only: </a:t>
            </a:r>
            <a:r>
              <a:rPr lang="en-US" sz="2400" dirty="0"/>
              <a:t>General Medicine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Senior + Fellow: </a:t>
            </a:r>
            <a:r>
              <a:rPr lang="en-US" sz="2400" dirty="0"/>
              <a:t>CCU, VA MICU</a:t>
            </a:r>
          </a:p>
          <a:p>
            <a:pPr lvl="1">
              <a:lnSpc>
                <a:spcPts val="2400"/>
              </a:lnSpc>
              <a:buFontTx/>
              <a:buChar char="•"/>
            </a:pPr>
            <a:endParaRPr lang="en-US" sz="2400" dirty="0"/>
          </a:p>
          <a:p>
            <a:pPr>
              <a:lnSpc>
                <a:spcPts val="2400"/>
              </a:lnSpc>
              <a:buFontTx/>
              <a:buChar char="•"/>
            </a:pPr>
            <a:r>
              <a:rPr lang="en-US" sz="2685" dirty="0"/>
              <a:t>Direct attending contact for night float in all ICUs, cardiology and GI/liver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003300"/>
            <a:ext cx="5295900" cy="52959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1E6AABA-84EE-AB4E-A628-13B8F6ECE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7208"/>
      </p:ext>
    </p:extLst>
  </p:cSld>
  <p:clrMapOvr>
    <a:masterClrMapping/>
  </p:clrMapOvr>
  <p:transition advTm="35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034" y="249306"/>
            <a:ext cx="6366933" cy="114300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dirty="0">
                <a:latin typeface="+mn-lt"/>
              </a:rPr>
              <a:t>Three Year Overview</a:t>
            </a:r>
            <a:endParaRPr lang="en-US" sz="4800" dirty="0">
              <a:latin typeface="+mn-lt"/>
            </a:endParaRPr>
          </a:p>
        </p:txBody>
      </p:sp>
      <p:graphicFrame>
        <p:nvGraphicFramePr>
          <p:cNvPr id="8246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58202964"/>
              </p:ext>
            </p:extLst>
          </p:nvPr>
        </p:nvGraphicFramePr>
        <p:xfrm>
          <a:off x="342900" y="1751874"/>
          <a:ext cx="9563101" cy="4571483"/>
        </p:xfrm>
        <a:graphic>
          <a:graphicData uri="http://schemas.openxmlformats.org/drawingml/2006/table">
            <a:tbl>
              <a:tblPr firstRow="1" firstCol="1">
                <a:tableStyleId>{91EBBBCC-DAD2-459C-BE2E-F6DE35CF9A28}</a:tableStyleId>
              </a:tblPr>
              <a:tblGrid>
                <a:gridCol w="28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6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Rotation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HO 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HO 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HO 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Inpatient Wards and ICU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26-28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16-18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16-18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Electives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8-10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12-14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12-14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Ambulatory Blocks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4-8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4-8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4-8 weeks*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Night Team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4-6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4-6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6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Research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50000"/>
                        <a:buFont typeface="Marlett" pitchFamily="2" charset="2"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4 weeks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 weeks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Other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1600" u="none" strike="noStrike" kern="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Emergency Medicine (2 wk)</a:t>
                      </a:r>
                      <a:endParaRPr kumimoji="0" lang="en-US" sz="1600" b="0" i="0" u="none" strike="noStrike" kern="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kern="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Geriatrics (2 </a:t>
                      </a:r>
                      <a:r>
                        <a:rPr kumimoji="0" lang="en-US" sz="1600" u="none" strike="noStrike" kern="0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wk</a:t>
                      </a:r>
                      <a:r>
                        <a:rPr kumimoji="0" lang="en-US" sz="1600" u="none" strike="noStrike" kern="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Vacation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 weeks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+ 5 days during winter holidays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 weeks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+ 5 days during winter holidays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 weeks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Marlett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+ 5 days during winter holidays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33449" y="6436313"/>
            <a:ext cx="475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*Primary Care Track may vary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17124" r="16754" b="15753"/>
          <a:stretch/>
        </p:blipFill>
        <p:spPr>
          <a:xfrm>
            <a:off x="599018" y="106674"/>
            <a:ext cx="1399116" cy="1428264"/>
          </a:xfrm>
          <a:prstGeom prst="rect">
            <a:avLst/>
          </a:prstGeom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43" y="106674"/>
            <a:ext cx="1613958" cy="16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6EAB32E-6AD2-EA43-8861-C966FEA22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7904"/>
      </p:ext>
    </p:extLst>
  </p:cSld>
  <p:clrMapOvr>
    <a:masterClrMapping/>
  </p:clrMapOvr>
  <p:transition advTm="78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82" name="Picture 10" descr="empire bluff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29766" y="262929"/>
            <a:ext cx="4174067" cy="3032721"/>
          </a:xfrm>
          <a:noFill/>
          <a:ln/>
        </p:spPr>
      </p:pic>
      <p:pic>
        <p:nvPicPr>
          <p:cNvPr id="335892" name="Picture 20" descr="lakes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88433" y="262930"/>
            <a:ext cx="4174067" cy="3032721"/>
          </a:xfrm>
          <a:noFill/>
          <a:ln/>
        </p:spPr>
      </p:pic>
      <p:pic>
        <p:nvPicPr>
          <p:cNvPr id="335884" name="Picture 12" descr="mackina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295900" y="3645933"/>
            <a:ext cx="4248577" cy="3124198"/>
          </a:xfrm>
          <a:noFill/>
          <a:ln/>
        </p:spPr>
      </p:pic>
      <p:pic>
        <p:nvPicPr>
          <p:cNvPr id="335887" name="Picture 15" descr="jordanriv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88432" y="3689737"/>
            <a:ext cx="4174067" cy="3032721"/>
          </a:xfrm>
          <a:noFill/>
          <a:ln/>
        </p:spPr>
      </p:pic>
      <p:sp>
        <p:nvSpPr>
          <p:cNvPr id="335893" name="Text Box 21"/>
          <p:cNvSpPr txBox="1">
            <a:spLocks noChangeArrowheads="1"/>
          </p:cNvSpPr>
          <p:nvPr/>
        </p:nvSpPr>
        <p:spPr bwMode="auto">
          <a:xfrm>
            <a:off x="1485901" y="3276601"/>
            <a:ext cx="311573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US" b="0" dirty="0">
              <a:solidFill>
                <a:srgbClr val="FAFD00"/>
              </a:solidFill>
              <a:latin typeface="Times"/>
            </a:endParaRPr>
          </a:p>
        </p:txBody>
      </p:sp>
      <p:sp>
        <p:nvSpPr>
          <p:cNvPr id="335894" name="Text Box 22"/>
          <p:cNvSpPr txBox="1">
            <a:spLocks noChangeArrowheads="1"/>
          </p:cNvSpPr>
          <p:nvPr/>
        </p:nvSpPr>
        <p:spPr bwMode="auto">
          <a:xfrm>
            <a:off x="1040341" y="2290922"/>
            <a:ext cx="3270249" cy="890429"/>
          </a:xfrm>
          <a:prstGeom prst="rect">
            <a:avLst/>
          </a:prstGeom>
          <a:solidFill>
            <a:srgbClr val="00264B">
              <a:alpha val="75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2"/>
                </a:solidFill>
                <a:latin typeface="+mn-lt"/>
              </a:rPr>
              <a:t>Pictured Rocks, Lake Superior</a:t>
            </a:r>
          </a:p>
        </p:txBody>
      </p:sp>
      <p:sp>
        <p:nvSpPr>
          <p:cNvPr id="335895" name="Text Box 23"/>
          <p:cNvSpPr txBox="1">
            <a:spLocks noChangeArrowheads="1"/>
          </p:cNvSpPr>
          <p:nvPr/>
        </p:nvSpPr>
        <p:spPr bwMode="auto">
          <a:xfrm>
            <a:off x="5791198" y="2344830"/>
            <a:ext cx="3251201" cy="838200"/>
          </a:xfrm>
          <a:prstGeom prst="rect">
            <a:avLst/>
          </a:prstGeom>
          <a:solidFill>
            <a:srgbClr val="00264B">
              <a:alpha val="75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2"/>
                </a:solidFill>
                <a:latin typeface="+mn-lt"/>
              </a:rPr>
              <a:t>Empire Bluffs, Lake Michigan</a:t>
            </a:r>
          </a:p>
        </p:txBody>
      </p:sp>
      <p:sp>
        <p:nvSpPr>
          <p:cNvPr id="335896" name="Text Box 24"/>
          <p:cNvSpPr txBox="1">
            <a:spLocks noChangeArrowheads="1"/>
          </p:cNvSpPr>
          <p:nvPr/>
        </p:nvSpPr>
        <p:spPr bwMode="auto">
          <a:xfrm>
            <a:off x="1059389" y="5841079"/>
            <a:ext cx="3251201" cy="707886"/>
          </a:xfrm>
          <a:prstGeom prst="rect">
            <a:avLst/>
          </a:prstGeom>
          <a:solidFill>
            <a:srgbClr val="00264B">
              <a:alpha val="75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2"/>
                </a:solidFill>
                <a:latin typeface="+mn-lt"/>
              </a:rPr>
              <a:t>Jordan River Valley, Northern Michigan</a:t>
            </a:r>
          </a:p>
        </p:txBody>
      </p:sp>
      <p:sp>
        <p:nvSpPr>
          <p:cNvPr id="335897" name="Text Box 25"/>
          <p:cNvSpPr txBox="1">
            <a:spLocks noChangeArrowheads="1"/>
          </p:cNvSpPr>
          <p:nvPr/>
        </p:nvSpPr>
        <p:spPr bwMode="auto">
          <a:xfrm>
            <a:off x="5791199" y="5817267"/>
            <a:ext cx="3251200" cy="755509"/>
          </a:xfrm>
          <a:prstGeom prst="rect">
            <a:avLst/>
          </a:prstGeom>
          <a:solidFill>
            <a:srgbClr val="00264B">
              <a:alpha val="75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 anchorCtr="0">
            <a:noAutofit/>
          </a:bodyPr>
          <a:lstStyle/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2"/>
                </a:solidFill>
                <a:latin typeface="+mn-lt"/>
              </a:rPr>
              <a:t>The Mackinac Bridge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9CB8D0-E769-EB44-9375-4AF3009BD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4"/>
    </mc:Choice>
    <mc:Fallback xmlns="">
      <p:transition spd="slow" advTm="10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54" y="0"/>
            <a:ext cx="2336546" cy="2336546"/>
          </a:xfrm>
          <a:prstGeom prst="rect">
            <a:avLst/>
          </a:prstGeom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972" y="627728"/>
            <a:ext cx="6036468" cy="1081091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/>
              <a:t>Inpatient Training Program</a:t>
            </a:r>
            <a:r>
              <a:rPr lang="en-US" sz="6000" b="1" dirty="0"/>
              <a:t> </a:t>
            </a:r>
            <a:endParaRPr lang="en-US" sz="4000" b="1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3916" y="2171703"/>
            <a:ext cx="4371975" cy="4351338"/>
          </a:xfrm>
          <a:noFill/>
          <a:ln/>
        </p:spPr>
        <p:txBody>
          <a:bodyPr anchor="ctr" anchorCtr="0"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latin typeface="Arial" pitchFamily="34" charset="0"/>
              </a:rPr>
              <a:t>Inpatient Training Environment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latin typeface="Arial" pitchFamily="34" charset="0"/>
              </a:rPr>
              <a:t>Unique Aspects of our Inpatient Structure and Schedules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latin typeface="Arial" pitchFamily="34" charset="0"/>
              </a:rPr>
              <a:t>Focus on Education </a:t>
            </a:r>
          </a:p>
        </p:txBody>
      </p:sp>
      <p:pic>
        <p:nvPicPr>
          <p:cNvPr id="8" name="Content Placeholder 7" descr="Untitled-1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15891" y="2350611"/>
            <a:ext cx="5207324" cy="34473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1764" r="5882" b="8824"/>
          <a:stretch/>
        </p:blipFill>
        <p:spPr>
          <a:xfrm>
            <a:off x="243916" y="272921"/>
            <a:ext cx="1989670" cy="179070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459B6B-1E18-DF43-BF86-631B975A8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8238"/>
      </p:ext>
    </p:extLst>
  </p:cSld>
  <p:clrMapOvr>
    <a:masterClrMapping/>
  </p:clrMapOvr>
  <p:transition advTm="11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500" y="0"/>
            <a:ext cx="8232300" cy="1295400"/>
          </a:xfrm>
          <a:noFill/>
          <a:ln/>
        </p:spPr>
        <p:txBody>
          <a:bodyPr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Department of Internal Medicine Inpatient Training Environment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4622800"/>
            <a:ext cx="4495800" cy="2082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>
                <a:latin typeface="+mj-lt"/>
              </a:rPr>
              <a:t>VA referral center for entire region, also serves the local veteran community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>
                <a:latin typeface="+mj-lt"/>
              </a:rPr>
              <a:t>Broad general medicine exposure (including ICU) and care for underserved patients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9100" y="1295400"/>
            <a:ext cx="4495800" cy="3196792"/>
            <a:chOff x="266700" y="2121655"/>
            <a:chExt cx="3460531" cy="23098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" t="178" r="-1097" b="10686"/>
            <a:stretch/>
          </p:blipFill>
          <p:spPr>
            <a:xfrm>
              <a:off x="266700" y="2121655"/>
              <a:ext cx="3460531" cy="2309891"/>
            </a:xfrm>
            <a:prstGeom prst="rect">
              <a:avLst/>
            </a:prstGeom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66700" y="3732352"/>
              <a:ext cx="3460531" cy="699194"/>
            </a:xfrm>
            <a:prstGeom prst="rect">
              <a:avLst/>
            </a:prstGeom>
            <a:solidFill>
              <a:srgbClr val="00264B">
                <a:alpha val="75000"/>
              </a:srgbClr>
            </a:solidFill>
            <a:ln>
              <a:noFill/>
            </a:ln>
          </p:spPr>
          <p:txBody>
            <a:bodyPr wrap="square">
              <a:no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9pPr>
            </a:lstStyle>
            <a:p>
              <a:pPr lvl="0" algn="ctr">
                <a:defRPr/>
              </a:pPr>
              <a:r>
                <a:rPr lang="en-US" altLang="en-US" sz="2800" b="0" dirty="0">
                  <a:solidFill>
                    <a:srgbClr val="FFCA04"/>
                  </a:solidFill>
                  <a:latin typeface="+mn-lt"/>
                </a:rPr>
                <a:t>VA Ann Arbor Healthcare System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24348" y="1295400"/>
            <a:ext cx="4084802" cy="3181230"/>
            <a:chOff x="247146" y="4433976"/>
            <a:chExt cx="3463006" cy="2292820"/>
          </a:xfrm>
        </p:grpSpPr>
        <p:pic>
          <p:nvPicPr>
            <p:cNvPr id="13" name="Picture 2" descr="https://cfvod.kaltura.com/p/1678021/sp/167802100/thumbnail/entry_id/1_4c86deue/version/100000/width/970/height/57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8" t="12286" r="17607" b="14758"/>
            <a:stretch/>
          </p:blipFill>
          <p:spPr bwMode="auto">
            <a:xfrm>
              <a:off x="265812" y="4433976"/>
              <a:ext cx="3444340" cy="229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7146" y="6022231"/>
              <a:ext cx="3460531" cy="704565"/>
            </a:xfrm>
            <a:prstGeom prst="rect">
              <a:avLst/>
            </a:prstGeom>
            <a:solidFill>
              <a:srgbClr val="00264B">
                <a:alpha val="75000"/>
              </a:srgbClr>
            </a:solidFill>
            <a:ln>
              <a:noFill/>
            </a:ln>
          </p:spPr>
          <p:txBody>
            <a:bodyPr wrap="square">
              <a:no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" pitchFamily="-84" charset="0"/>
                  <a:ea typeface="MS PGothic" pitchFamily="34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0" dirty="0">
                  <a:solidFill>
                    <a:srgbClr val="FFCA04"/>
                  </a:solidFill>
                  <a:latin typeface="+mn-lt"/>
                </a:rPr>
                <a:t>University of Michigan Hospital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624348" y="4492192"/>
            <a:ext cx="4319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Tertiary referral center (Michigan, Northern Ohio, Indiana) but also a community hospital for Ann Arbor and surrounding areas</a:t>
            </a:r>
          </a:p>
          <a:p>
            <a:pPr marL="342900" indent="-342900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Focused sub-specialty services combined with broad general medicine exposure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915F842-8CB7-8240-AF4A-3A8EFF12A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9474"/>
      </p:ext>
    </p:extLst>
  </p:cSld>
  <p:clrMapOvr>
    <a:masterClrMapping/>
  </p:clrMapOvr>
  <p:transition advTm="60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54" y="0"/>
            <a:ext cx="2336546" cy="2336546"/>
          </a:xfrm>
          <a:prstGeom prst="rect">
            <a:avLst/>
          </a:prstGeom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972" y="627728"/>
            <a:ext cx="6036468" cy="1081091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/>
              <a:t>Inpatient Training Program</a:t>
            </a:r>
            <a:r>
              <a:rPr lang="en-US" sz="6000" b="1" dirty="0"/>
              <a:t> </a:t>
            </a:r>
            <a:endParaRPr lang="en-US" sz="4000" b="1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3916" y="2171703"/>
            <a:ext cx="4371975" cy="4351338"/>
          </a:xfrm>
          <a:noFill/>
          <a:ln/>
        </p:spPr>
        <p:txBody>
          <a:bodyPr anchor="ctr" anchorCtr="0"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latin typeface="Arial" pitchFamily="34" charset="0"/>
              </a:rPr>
              <a:t>Inpatient Training Environment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</a:rPr>
              <a:t>Unique Aspects of our Inpatient Structure and Schedules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800" dirty="0">
                <a:latin typeface="Arial" pitchFamily="34" charset="0"/>
              </a:rPr>
              <a:t>Focus on Education </a:t>
            </a:r>
          </a:p>
        </p:txBody>
      </p:sp>
      <p:pic>
        <p:nvPicPr>
          <p:cNvPr id="8" name="Content Placeholder 7" descr="Untitled-1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15891" y="2350611"/>
            <a:ext cx="5207324" cy="34473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1764" r="5882" b="8824"/>
          <a:stretch/>
        </p:blipFill>
        <p:spPr>
          <a:xfrm>
            <a:off x="243916" y="272921"/>
            <a:ext cx="1989670" cy="179070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56A109-2737-5047-8B28-6017DD72D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93"/>
      </p:ext>
    </p:extLst>
  </p:cSld>
  <p:clrMapOvr>
    <a:masterClrMapping/>
  </p:clrMapOvr>
  <p:transition advTm="6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fvod.kaltura.com/p/1678021/sp/167802100/thumbnail/entry_id/1_4c86deue/version/100000/width/970/height/5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4" t="-628" r="7175" b="337"/>
          <a:stretch/>
        </p:blipFill>
        <p:spPr bwMode="auto">
          <a:xfrm>
            <a:off x="690012" y="2347585"/>
            <a:ext cx="13333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" t="5306" r="27932" b="3220"/>
          <a:stretch/>
        </p:blipFill>
        <p:spPr>
          <a:xfrm>
            <a:off x="716773" y="5194459"/>
            <a:ext cx="1342601" cy="1371600"/>
          </a:xfrm>
          <a:prstGeom prst="rect">
            <a:avLst/>
          </a:prstGeom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349238"/>
            <a:ext cx="7518400" cy="836654"/>
          </a:xfrm>
          <a:noFill/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</a:rPr>
              <a:t>Inpatient Service Model  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75434" y="1116369"/>
            <a:ext cx="833613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+mj-lt"/>
              </a:rPr>
              <a:t>Guiding Principal</a:t>
            </a:r>
            <a:r>
              <a:rPr lang="en-US" sz="2000" b="0" dirty="0">
                <a:latin typeface="+mj-lt"/>
              </a:rPr>
              <a:t>: The optimal inpatient experience includes specialty experiences balanced with general medicine and critical care exposure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041" y="2369285"/>
            <a:ext cx="9072917" cy="2566778"/>
            <a:chOff x="566383" y="1824255"/>
            <a:chExt cx="8750300" cy="2785845"/>
          </a:xfrm>
        </p:grpSpPr>
        <p:sp>
          <p:nvSpPr>
            <p:cNvPr id="8" name="Straight Connector 7"/>
            <p:cNvSpPr/>
            <p:nvPr/>
          </p:nvSpPr>
          <p:spPr>
            <a:xfrm>
              <a:off x="566383" y="1824255"/>
              <a:ext cx="8750300" cy="0"/>
            </a:xfrm>
            <a:prstGeom prst="lin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6383" y="1824255"/>
              <a:ext cx="1616570" cy="2785845"/>
            </a:xfrm>
            <a:custGeom>
              <a:avLst/>
              <a:gdLst>
                <a:gd name="connsiteX0" fmla="*/ 0 w 1568171"/>
                <a:gd name="connsiteY0" fmla="*/ 0 h 2785845"/>
                <a:gd name="connsiteX1" fmla="*/ 1568171 w 1568171"/>
                <a:gd name="connsiteY1" fmla="*/ 0 h 2785845"/>
                <a:gd name="connsiteX2" fmla="*/ 1568171 w 1568171"/>
                <a:gd name="connsiteY2" fmla="*/ 2785845 h 2785845"/>
                <a:gd name="connsiteX3" fmla="*/ 0 w 1568171"/>
                <a:gd name="connsiteY3" fmla="*/ 2785845 h 2785845"/>
                <a:gd name="connsiteX4" fmla="*/ 0 w 1568171"/>
                <a:gd name="connsiteY4" fmla="*/ 0 h 278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171" h="2785845">
                  <a:moveTo>
                    <a:pt x="0" y="0"/>
                  </a:moveTo>
                  <a:lnTo>
                    <a:pt x="1568171" y="0"/>
                  </a:lnTo>
                  <a:lnTo>
                    <a:pt x="1568171" y="2785845"/>
                  </a:lnTo>
                  <a:lnTo>
                    <a:pt x="0" y="27858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60" tIns="251460" rIns="251460" bIns="251460" numCol="1" spcCol="1270" anchor="t" anchorCtr="0">
              <a:noAutofit/>
            </a:bodyPr>
            <a:lstStyle/>
            <a:p>
              <a:pPr lvl="0" algn="l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kern="1200" dirty="0">
                  <a:solidFill>
                    <a:schemeClr val="tx1"/>
                  </a:solidFill>
                </a:rPr>
                <a:t>UH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88069" y="1857003"/>
              <a:ext cx="2800587" cy="654972"/>
            </a:xfrm>
            <a:custGeom>
              <a:avLst/>
              <a:gdLst>
                <a:gd name="connsiteX0" fmla="*/ 0 w 2800587"/>
                <a:gd name="connsiteY0" fmla="*/ 0 h 654972"/>
                <a:gd name="connsiteX1" fmla="*/ 2800587 w 2800587"/>
                <a:gd name="connsiteY1" fmla="*/ 0 h 654972"/>
                <a:gd name="connsiteX2" fmla="*/ 2800587 w 2800587"/>
                <a:gd name="connsiteY2" fmla="*/ 654972 h 654972"/>
                <a:gd name="connsiteX3" fmla="*/ 0 w 2800587"/>
                <a:gd name="connsiteY3" fmla="*/ 654972 h 654972"/>
                <a:gd name="connsiteX4" fmla="*/ 0 w 2800587"/>
                <a:gd name="connsiteY4" fmla="*/ 0 h 6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587" h="654972">
                  <a:moveTo>
                    <a:pt x="0" y="0"/>
                  </a:moveTo>
                  <a:lnTo>
                    <a:pt x="2800587" y="0"/>
                  </a:lnTo>
                  <a:lnTo>
                    <a:pt x="2800587" y="654972"/>
                  </a:lnTo>
                  <a:lnTo>
                    <a:pt x="0" y="654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GM Wards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2134554" y="2511976"/>
              <a:ext cx="2854101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188684" y="2539059"/>
              <a:ext cx="7127998" cy="654972"/>
            </a:xfrm>
            <a:custGeom>
              <a:avLst/>
              <a:gdLst>
                <a:gd name="connsiteX0" fmla="*/ 0 w 7127998"/>
                <a:gd name="connsiteY0" fmla="*/ 0 h 654972"/>
                <a:gd name="connsiteX1" fmla="*/ 7127998 w 7127998"/>
                <a:gd name="connsiteY1" fmla="*/ 0 h 654972"/>
                <a:gd name="connsiteX2" fmla="*/ 7127998 w 7127998"/>
                <a:gd name="connsiteY2" fmla="*/ 654972 h 654972"/>
                <a:gd name="connsiteX3" fmla="*/ 0 w 7127998"/>
                <a:gd name="connsiteY3" fmla="*/ 654972 h 654972"/>
                <a:gd name="connsiteX4" fmla="*/ 0 w 7127998"/>
                <a:gd name="connsiteY4" fmla="*/ 0 h 6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7998" h="654972">
                  <a:moveTo>
                    <a:pt x="0" y="0"/>
                  </a:moveTo>
                  <a:lnTo>
                    <a:pt x="7127998" y="0"/>
                  </a:lnTo>
                  <a:lnTo>
                    <a:pt x="7127998" y="654972"/>
                  </a:lnTo>
                  <a:lnTo>
                    <a:pt x="0" y="654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Specialty Services (GI / Liver, Heme / Onc, Cardiology)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134554" y="3199697"/>
              <a:ext cx="2854101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188069" y="3232446"/>
              <a:ext cx="5097741" cy="654972"/>
            </a:xfrm>
            <a:custGeom>
              <a:avLst/>
              <a:gdLst>
                <a:gd name="connsiteX0" fmla="*/ 0 w 5097741"/>
                <a:gd name="connsiteY0" fmla="*/ 0 h 654972"/>
                <a:gd name="connsiteX1" fmla="*/ 5097741 w 5097741"/>
                <a:gd name="connsiteY1" fmla="*/ 0 h 654972"/>
                <a:gd name="connsiteX2" fmla="*/ 5097741 w 5097741"/>
                <a:gd name="connsiteY2" fmla="*/ 654972 h 654972"/>
                <a:gd name="connsiteX3" fmla="*/ 0 w 5097741"/>
                <a:gd name="connsiteY3" fmla="*/ 654972 h 654972"/>
                <a:gd name="connsiteX4" fmla="*/ 0 w 5097741"/>
                <a:gd name="connsiteY4" fmla="*/ 0 h 6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741" h="654972">
                  <a:moveTo>
                    <a:pt x="0" y="0"/>
                  </a:moveTo>
                  <a:lnTo>
                    <a:pt x="5097741" y="0"/>
                  </a:lnTo>
                  <a:lnTo>
                    <a:pt x="5097741" y="654972"/>
                  </a:lnTo>
                  <a:lnTo>
                    <a:pt x="0" y="654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ICU Services (Medical ICU, Cardiac ICU)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2134554" y="3887419"/>
              <a:ext cx="2854101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188069" y="3920168"/>
              <a:ext cx="6642265" cy="654972"/>
            </a:xfrm>
            <a:custGeom>
              <a:avLst/>
              <a:gdLst>
                <a:gd name="connsiteX0" fmla="*/ 0 w 6642265"/>
                <a:gd name="connsiteY0" fmla="*/ 0 h 654972"/>
                <a:gd name="connsiteX1" fmla="*/ 6642265 w 6642265"/>
                <a:gd name="connsiteY1" fmla="*/ 0 h 654972"/>
                <a:gd name="connsiteX2" fmla="*/ 6642265 w 6642265"/>
                <a:gd name="connsiteY2" fmla="*/ 654972 h 654972"/>
                <a:gd name="connsiteX3" fmla="*/ 0 w 6642265"/>
                <a:gd name="connsiteY3" fmla="*/ 654972 h 654972"/>
                <a:gd name="connsiteX4" fmla="*/ 0 w 6642265"/>
                <a:gd name="connsiteY4" fmla="*/ 0 h 6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2265" h="654972">
                  <a:moveTo>
                    <a:pt x="0" y="0"/>
                  </a:moveTo>
                  <a:lnTo>
                    <a:pt x="6642265" y="0"/>
                  </a:lnTo>
                  <a:lnTo>
                    <a:pt x="6642265" y="654972"/>
                  </a:lnTo>
                  <a:lnTo>
                    <a:pt x="0" y="654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Hospitalist Service (</a:t>
              </a:r>
              <a:r>
                <a:rPr lang="en-US" sz="2400" b="0" i="1" kern="1200" dirty="0"/>
                <a:t>Senior Residents)</a:t>
              </a:r>
              <a:endParaRPr lang="en-US" sz="2400" b="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0169" y="5173215"/>
            <a:ext cx="9078031" cy="1439170"/>
            <a:chOff x="566383" y="4921039"/>
            <a:chExt cx="8750300" cy="1756723"/>
          </a:xfrm>
        </p:grpSpPr>
        <p:sp>
          <p:nvSpPr>
            <p:cNvPr id="21" name="Straight Connector 20"/>
            <p:cNvSpPr/>
            <p:nvPr/>
          </p:nvSpPr>
          <p:spPr>
            <a:xfrm>
              <a:off x="566383" y="4921039"/>
              <a:ext cx="8750300" cy="0"/>
            </a:xfrm>
            <a:prstGeom prst="lin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566383" y="4921039"/>
              <a:ext cx="1750060" cy="1756723"/>
            </a:xfrm>
            <a:custGeom>
              <a:avLst/>
              <a:gdLst>
                <a:gd name="connsiteX0" fmla="*/ 0 w 1750060"/>
                <a:gd name="connsiteY0" fmla="*/ 0 h 1756723"/>
                <a:gd name="connsiteX1" fmla="*/ 1750060 w 1750060"/>
                <a:gd name="connsiteY1" fmla="*/ 0 h 1756723"/>
                <a:gd name="connsiteX2" fmla="*/ 1750060 w 1750060"/>
                <a:gd name="connsiteY2" fmla="*/ 1756723 h 1756723"/>
                <a:gd name="connsiteX3" fmla="*/ 0 w 1750060"/>
                <a:gd name="connsiteY3" fmla="*/ 1756723 h 1756723"/>
                <a:gd name="connsiteX4" fmla="*/ 0 w 1750060"/>
                <a:gd name="connsiteY4" fmla="*/ 0 h 175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060" h="1756723">
                  <a:moveTo>
                    <a:pt x="0" y="0"/>
                  </a:moveTo>
                  <a:lnTo>
                    <a:pt x="1750060" y="0"/>
                  </a:lnTo>
                  <a:lnTo>
                    <a:pt x="1750060" y="1756723"/>
                  </a:lnTo>
                  <a:lnTo>
                    <a:pt x="0" y="1756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60" tIns="251460" rIns="251460" bIns="251460" numCol="1" spcCol="1270" anchor="t" anchorCtr="0">
              <a:noAutofit/>
            </a:bodyPr>
            <a:lstStyle/>
            <a:p>
              <a:pPr lvl="0" algn="l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kern="1200" dirty="0"/>
                <a:t>VA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51834" y="4992233"/>
              <a:ext cx="6868985" cy="816601"/>
            </a:xfrm>
            <a:custGeom>
              <a:avLst/>
              <a:gdLst>
                <a:gd name="connsiteX0" fmla="*/ 0 w 6868985"/>
                <a:gd name="connsiteY0" fmla="*/ 0 h 816601"/>
                <a:gd name="connsiteX1" fmla="*/ 6868985 w 6868985"/>
                <a:gd name="connsiteY1" fmla="*/ 0 h 816601"/>
                <a:gd name="connsiteX2" fmla="*/ 6868985 w 6868985"/>
                <a:gd name="connsiteY2" fmla="*/ 816601 h 816601"/>
                <a:gd name="connsiteX3" fmla="*/ 0 w 6868985"/>
                <a:gd name="connsiteY3" fmla="*/ 816601 h 816601"/>
                <a:gd name="connsiteX4" fmla="*/ 0 w 6868985"/>
                <a:gd name="connsiteY4" fmla="*/ 0 h 8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985" h="816601">
                  <a:moveTo>
                    <a:pt x="0" y="0"/>
                  </a:moveTo>
                  <a:lnTo>
                    <a:pt x="6868985" y="0"/>
                  </a:lnTo>
                  <a:lnTo>
                    <a:pt x="6868985" y="816601"/>
                  </a:lnTo>
                  <a:lnTo>
                    <a:pt x="0" y="816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GM Wards</a:t>
              </a: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2316443" y="5778470"/>
              <a:ext cx="7000240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273698" y="5837957"/>
              <a:ext cx="6868985" cy="816601"/>
            </a:xfrm>
            <a:custGeom>
              <a:avLst/>
              <a:gdLst>
                <a:gd name="connsiteX0" fmla="*/ 0 w 6868985"/>
                <a:gd name="connsiteY0" fmla="*/ 0 h 816601"/>
                <a:gd name="connsiteX1" fmla="*/ 6868985 w 6868985"/>
                <a:gd name="connsiteY1" fmla="*/ 0 h 816601"/>
                <a:gd name="connsiteX2" fmla="*/ 6868985 w 6868985"/>
                <a:gd name="connsiteY2" fmla="*/ 816601 h 816601"/>
                <a:gd name="connsiteX3" fmla="*/ 0 w 6868985"/>
                <a:gd name="connsiteY3" fmla="*/ 816601 h 816601"/>
                <a:gd name="connsiteX4" fmla="*/ 0 w 6868985"/>
                <a:gd name="connsiteY4" fmla="*/ 0 h 81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985" h="816601">
                  <a:moveTo>
                    <a:pt x="0" y="0"/>
                  </a:moveTo>
                  <a:lnTo>
                    <a:pt x="6868985" y="0"/>
                  </a:lnTo>
                  <a:lnTo>
                    <a:pt x="6868985" y="816601"/>
                  </a:lnTo>
                  <a:lnTo>
                    <a:pt x="0" y="816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ICU (</a:t>
              </a:r>
              <a:r>
                <a:rPr lang="en-US" sz="2400" b="0" i="1" kern="1200" dirty="0"/>
                <a:t>Senior Residents</a:t>
              </a:r>
              <a:r>
                <a:rPr lang="en-US" sz="2400" b="0" kern="1200" dirty="0"/>
                <a:t>)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2316443" y="6635902"/>
              <a:ext cx="7000240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62755"/>
            <a:ext cx="1339197" cy="13391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1764" r="5882" b="8824"/>
          <a:stretch/>
        </p:blipFill>
        <p:spPr>
          <a:xfrm>
            <a:off x="216319" y="219180"/>
            <a:ext cx="1140384" cy="1026346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4EE9DD15-EA45-7849-B158-8D76E47C1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0906"/>
      </p:ext>
    </p:extLst>
  </p:cSld>
  <p:clrMapOvr>
    <a:masterClrMapping/>
  </p:clrMapOvr>
  <p:transition advTm="95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29226"/>
            <a:ext cx="9315964" cy="919329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atin typeface="+mn-lt"/>
              </a:rPr>
              <a:t>Maintaining a Focus on Education: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Key Elements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2546350"/>
            <a:ext cx="6502400" cy="37338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SzTx/>
              <a:buNone/>
            </a:pPr>
            <a:endParaRPr lang="en-US" sz="2800" b="1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3200" dirty="0">
                <a:latin typeface="Arial" pitchFamily="34" charset="0"/>
              </a:rPr>
              <a:t>Maximize Time for Education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sz="2800" b="1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3200" dirty="0">
                <a:latin typeface="Arial" pitchFamily="34" charset="0"/>
              </a:rPr>
              <a:t>Optimal Patient Exposure and Workload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sz="3200" dirty="0">
              <a:latin typeface="Arial" pitchFamily="34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3200" dirty="0">
                <a:latin typeface="Arial" pitchFamily="34" charset="0"/>
              </a:rPr>
              <a:t>Innovative Patient Care Technology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5" y="2432050"/>
            <a:ext cx="3810000" cy="381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162CC3-330B-A94C-AC07-675D394DB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639"/>
      </p:ext>
    </p:extLst>
  </p:cSld>
  <p:clrMapOvr>
    <a:masterClrMapping/>
  </p:clrMapOvr>
  <p:transition advTm="14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F3159-8C6D-2742-B3DB-12DA15FEB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2221"/>
          <a:stretch/>
        </p:blipFill>
        <p:spPr>
          <a:xfrm>
            <a:off x="798780" y="977900"/>
            <a:ext cx="8689439" cy="2984500"/>
          </a:xfrm>
          <a:prstGeom prst="rect">
            <a:avLst/>
          </a:prstGeom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7835" y="304800"/>
            <a:ext cx="8551331" cy="838200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/>
              <a:t>Maximizing Time for Education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14800"/>
            <a:ext cx="9677400" cy="2743200"/>
          </a:xfrm>
          <a:solidFill>
            <a:srgbClr val="00264B">
              <a:alpha val="81000"/>
            </a:srgbClr>
          </a:solidFill>
          <a:ln/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SzTx/>
              <a:buNone/>
            </a:pPr>
            <a:r>
              <a:rPr lang="en-US" sz="4000" b="1" dirty="0"/>
              <a:t>Resident Assistant Program</a:t>
            </a:r>
            <a:r>
              <a:rPr lang="en-US" sz="4000" dirty="0"/>
              <a:t>  –  designed to help teams with non-medical patient care tasks</a:t>
            </a:r>
          </a:p>
          <a:p>
            <a:pPr marL="504825" indent="-342900"/>
            <a:r>
              <a:rPr lang="en-US" sz="2400" dirty="0">
                <a:solidFill>
                  <a:schemeClr val="tx2"/>
                </a:solidFill>
              </a:rPr>
              <a:t>At U of M each service has a resident assistant that performs clerical and other support tasks for the team</a:t>
            </a:r>
          </a:p>
          <a:p>
            <a:pPr marL="504825" indent="-342900"/>
            <a:r>
              <a:rPr lang="en-US" sz="2400" dirty="0">
                <a:solidFill>
                  <a:schemeClr val="tx2"/>
                </a:solidFill>
              </a:rPr>
              <a:t>At the VA a care coordinator rounds with each team to assist with similar support tasks and a focus on transition to the outpatient setting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D3CEAE-B31B-A14C-A12A-2CF878647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8588"/>
      </p:ext>
    </p:extLst>
  </p:cSld>
  <p:clrMapOvr>
    <a:masterClrMapping/>
  </p:clrMapOvr>
  <p:transition advTm="36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04800"/>
            <a:ext cx="8644466" cy="951144"/>
          </a:xfrm>
          <a:noFill/>
          <a:ln/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atin typeface="+mn-lt"/>
              </a:rPr>
              <a:t>Maximizing Time for Education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17894"/>
            <a:ext cx="6477000" cy="4662256"/>
          </a:xfrm>
          <a:noFill/>
          <a:ln/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sz="3200" b="1" dirty="0">
                <a:solidFill>
                  <a:schemeClr val="tx2"/>
                </a:solidFill>
              </a:rPr>
              <a:t>Inpatient Service Caps designed around education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endParaRPr lang="en-US" sz="2400" i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r>
              <a:rPr lang="en-US" sz="2400" i="1" dirty="0"/>
              <a:t>Admission and Census Caps: </a:t>
            </a:r>
            <a:r>
              <a:rPr lang="en-US" sz="2400" dirty="0"/>
              <a:t>determined based on educational goals in terms of patient exposure</a:t>
            </a:r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r>
              <a:rPr lang="en-US" sz="2400" dirty="0"/>
              <a:t>Intern census cap = 8 patients </a:t>
            </a:r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r>
              <a:rPr lang="en-US" sz="2400" dirty="0"/>
              <a:t>Intern admissions = 5 per day or night shift</a:t>
            </a:r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SzTx/>
              <a:buFontTx/>
              <a:buNone/>
            </a:pPr>
            <a:r>
              <a:rPr lang="en-US" sz="2400" dirty="0"/>
              <a:t>Average daily census for interns typically ~5-6 patients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sz="2400" dirty="0"/>
              <a:t>Senior admission and team census caps in place as 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55944"/>
            <a:ext cx="4749122" cy="474912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A75FBD-AB8A-FD49-AC6F-4F156E744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15345"/>
      </p:ext>
    </p:extLst>
  </p:cSld>
  <p:clrMapOvr>
    <a:masterClrMapping/>
  </p:clrMapOvr>
  <p:transition advTm="29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74374"/>
            <a:ext cx="7981950" cy="13716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dirty="0"/>
              <a:t>Creating Optimal Patient Exposure and Workload: </a:t>
            </a:r>
            <a:br>
              <a:rPr lang="en-US" sz="4800" b="0" dirty="0"/>
            </a:br>
            <a:r>
              <a:rPr lang="en-US" sz="4800" b="0" dirty="0"/>
              <a:t>Non-resident Services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2128194"/>
            <a:ext cx="9734550" cy="43434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MFH - Medicine Faculty Hospitalist Service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Currently 120+ faculty member with 24/7 coverage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Take admission pagers after the resident teams have their designated number of admissions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2"/>
                </a:solidFill>
              </a:rPr>
              <a:t>Hospital Medicine/ACE unit at St. Joes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2"/>
                </a:solidFill>
              </a:rPr>
              <a:t>Chelsea Community Hospital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Two Medicine Short Stay Units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VA Hospital – </a:t>
            </a:r>
            <a:r>
              <a:rPr lang="en-US" sz="1800" dirty="0"/>
              <a:t>Non-resident Hospitalist Service (“Blue Medicine”)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Bone Marrow Transplantation NP-PA Service 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Cardiac Procedures/Chest Pain NP-PA Service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Hematology/Chemotherapy PA Service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Heart Transplantation NP-PA Service 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Pulmonary/Transplant NP-PA Service</a:t>
            </a:r>
          </a:p>
          <a:p>
            <a:pPr>
              <a:lnSpc>
                <a:spcPct val="90000"/>
              </a:lnSpc>
              <a:buSzTx/>
              <a:buFontTx/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6829" r="12195" b="26016"/>
          <a:stretch/>
        </p:blipFill>
        <p:spPr>
          <a:xfrm>
            <a:off x="6546593" y="4038600"/>
            <a:ext cx="3126827" cy="1971261"/>
          </a:xfrm>
          <a:prstGeom prst="rect">
            <a:avLst/>
          </a:prstGeom>
        </p:spPr>
      </p:pic>
      <p:pic>
        <p:nvPicPr>
          <p:cNvPr id="7" name="Picture 2" descr="https://brand.umich.edu/assets/brand/downloads/um-logos/horizontal_logo_kit/u-m_logo-horizontal-hex-reverse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84188"/>
          <a:stretch/>
        </p:blipFill>
        <p:spPr bwMode="auto">
          <a:xfrm>
            <a:off x="8307466" y="192357"/>
            <a:ext cx="1731884" cy="12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8A9FA92-96C8-8045-BD64-6A7C37BB7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1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1470"/>
      </p:ext>
    </p:extLst>
  </p:cSld>
  <p:clrMapOvr>
    <a:masterClrMapping/>
  </p:clrMapOvr>
  <p:transition advTm="63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00264B"/>
      </a:dk2>
      <a:lt2>
        <a:srgbClr val="FFCC03"/>
      </a:lt2>
      <a:accent1>
        <a:srgbClr val="41D3BD"/>
      </a:accent1>
      <a:accent2>
        <a:srgbClr val="002060"/>
      </a:accent2>
      <a:accent3>
        <a:srgbClr val="8E5572"/>
      </a:accent3>
      <a:accent4>
        <a:srgbClr val="FFC000"/>
      </a:accent4>
      <a:accent5>
        <a:srgbClr val="828489"/>
      </a:accent5>
      <a:accent6>
        <a:srgbClr val="ED6B86"/>
      </a:accent6>
      <a:hlink>
        <a:srgbClr val="002060"/>
      </a:hlink>
      <a:folHlink>
        <a:srgbClr val="FFC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5533</TotalTime>
  <Pages>34</Pages>
  <Words>641</Words>
  <Application>Microsoft Office PowerPoint</Application>
  <PresentationFormat>35mm Slides</PresentationFormat>
  <Paragraphs>144</Paragraphs>
  <Slides>13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Geneva</vt:lpstr>
      <vt:lpstr>Marlett</vt:lpstr>
      <vt:lpstr>Times</vt:lpstr>
      <vt:lpstr>Times New Roman</vt:lpstr>
      <vt:lpstr>Univers LT Std 57 Cn</vt:lpstr>
      <vt:lpstr>3_Office Theme</vt:lpstr>
      <vt:lpstr>1_Office Theme</vt:lpstr>
      <vt:lpstr>PowerPoint Presentation</vt:lpstr>
      <vt:lpstr>Inpatient Training Program </vt:lpstr>
      <vt:lpstr>Department of Internal Medicine Inpatient Training Environment</vt:lpstr>
      <vt:lpstr>Inpatient Training Program </vt:lpstr>
      <vt:lpstr>Inpatient Service Model  </vt:lpstr>
      <vt:lpstr>Maintaining a Focus on Education:  Key Elements</vt:lpstr>
      <vt:lpstr>Maximizing Time for Education</vt:lpstr>
      <vt:lpstr>Maximizing Time for Education</vt:lpstr>
      <vt:lpstr>Creating Optimal Patient Exposure and Workload:  Non-resident Services</vt:lpstr>
      <vt:lpstr>Patient Care Technology </vt:lpstr>
      <vt:lpstr>Inpatient Services: Basic Structure</vt:lpstr>
      <vt:lpstr>Three Year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Venous Thrombosis</dc:title>
  <dc:creator>Rob and Susan Ernst</dc:creator>
  <cp:lastModifiedBy>Minnich, Brian</cp:lastModifiedBy>
  <cp:revision>521</cp:revision>
  <cp:lastPrinted>2002-11-14T00:24:06Z</cp:lastPrinted>
  <dcterms:created xsi:type="dcterms:W3CDTF">1996-08-11T19:55:42Z</dcterms:created>
  <dcterms:modified xsi:type="dcterms:W3CDTF">2023-10-06T11:39:18Z</dcterms:modified>
</cp:coreProperties>
</file>