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967" r:id="rId2"/>
    <p:sldId id="947" r:id="rId3"/>
    <p:sldId id="968" r:id="rId4"/>
    <p:sldId id="950" r:id="rId5"/>
    <p:sldId id="952" r:id="rId6"/>
    <p:sldId id="9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64B"/>
    <a:srgbClr val="6DD9FF"/>
    <a:srgbClr val="FFFFFF"/>
    <a:srgbClr val="0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87BB4-D299-44D5-B90B-30653394359C}" v="263" dt="2022-09-30T12:56:51.2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67372" autoAdjust="0"/>
  </p:normalViewPr>
  <p:slideViewPr>
    <p:cSldViewPr snapToGrid="0" snapToObjects="1">
      <p:cViewPr varScale="1">
        <p:scale>
          <a:sx n="34" d="100"/>
          <a:sy n="34" d="100"/>
        </p:scale>
        <p:origin x="132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46604-013A-AD4D-90E6-38C59713F74A}"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DFE1B-1574-564E-8B41-5824BE638BFE}" type="slidenum">
              <a:rPr lang="en-US" smtClean="0"/>
              <a:t>‹#›</a:t>
            </a:fld>
            <a:endParaRPr lang="en-US"/>
          </a:p>
        </p:txBody>
      </p:sp>
    </p:spTree>
    <p:extLst>
      <p:ext uri="{BB962C8B-B14F-4D97-AF65-F5344CB8AC3E}">
        <p14:creationId xmlns:p14="http://schemas.microsoft.com/office/powerpoint/2010/main" val="122376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Calibri" panose="020F0502020204030204" pitchFamily="34" charset="0"/>
                <a:ea typeface="Calibri" panose="020F0502020204030204" pitchFamily="34" charset="0"/>
                <a:cs typeface="Times New Roman" panose="02020603050405020304" pitchFamily="18" charset="0"/>
              </a:rPr>
              <a:t>We incorporate med ed into our curriculum in two ways. The first is through lectures on med ed topics during the Thursday learning sessions during the ambulatory rotation. Topics that have been presented in the past include developing strong teaching scripts, giving effective feedback and incorporating EBM into teaching.</a:t>
            </a:r>
          </a:p>
          <a:p>
            <a:endParaRPr lang="en-US" sz="800" dirty="0"/>
          </a:p>
        </p:txBody>
      </p:sp>
      <p:sp>
        <p:nvSpPr>
          <p:cNvPr id="4" name="Slide Number Placeholder 3"/>
          <p:cNvSpPr>
            <a:spLocks noGrp="1"/>
          </p:cNvSpPr>
          <p:nvPr>
            <p:ph type="sldNum" sz="quarter" idx="5"/>
          </p:nvPr>
        </p:nvSpPr>
        <p:spPr/>
        <p:txBody>
          <a:bodyPr/>
          <a:lstStyle/>
          <a:p>
            <a:fld id="{27DDFE1B-1574-564E-8B41-5824BE638BFE}" type="slidenum">
              <a:rPr lang="en-US" smtClean="0"/>
              <a:t>3</a:t>
            </a:fld>
            <a:endParaRPr lang="en-US"/>
          </a:p>
        </p:txBody>
      </p:sp>
    </p:spTree>
    <p:extLst>
      <p:ext uri="{BB962C8B-B14F-4D97-AF65-F5344CB8AC3E}">
        <p14:creationId xmlns:p14="http://schemas.microsoft.com/office/powerpoint/2010/main" val="175314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6DF7-E675-A24C-8A8A-00673B188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01723-C8DD-124C-B61D-0E3D810D3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DCD5BD-DCF7-1C43-8C73-DAE95C175F73}"/>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5" name="Footer Placeholder 4">
            <a:extLst>
              <a:ext uri="{FF2B5EF4-FFF2-40B4-BE49-F238E27FC236}">
                <a16:creationId xmlns:a16="http://schemas.microsoft.com/office/drawing/2014/main" id="{95D7D057-4435-E540-B83C-F6824F424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DAD7B-DF4A-A74D-838C-964611287DEE}"/>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394021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24C8-D36A-E146-996D-259812399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F4D16-47A4-994D-BDAC-133599B56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76C14-B0BD-9E4C-B780-A099EEEE166A}"/>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5" name="Footer Placeholder 4">
            <a:extLst>
              <a:ext uri="{FF2B5EF4-FFF2-40B4-BE49-F238E27FC236}">
                <a16:creationId xmlns:a16="http://schemas.microsoft.com/office/drawing/2014/main" id="{EBAE6E01-5A4F-E547-BC26-6A77DEA48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033E0-F24F-364B-941F-6D8E5B934F78}"/>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211952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86093-DB83-5F4D-A6EF-3B9EF245DE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C0455-CF13-E849-B249-1BE908ABA3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7FD1D-D8F5-2242-B143-278EAC29B925}"/>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5" name="Footer Placeholder 4">
            <a:extLst>
              <a:ext uri="{FF2B5EF4-FFF2-40B4-BE49-F238E27FC236}">
                <a16:creationId xmlns:a16="http://schemas.microsoft.com/office/drawing/2014/main" id="{97E17821-81C9-2E4C-8980-5A92145B7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30B78-48BE-A745-B64B-B55EE257611D}"/>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355315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08DD-55D2-1C44-8762-191A48BA1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DBA2D-5395-874C-A776-CA453B4A1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FFA6C-453A-7944-8273-251BCFB2EE4B}"/>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5" name="Footer Placeholder 4">
            <a:extLst>
              <a:ext uri="{FF2B5EF4-FFF2-40B4-BE49-F238E27FC236}">
                <a16:creationId xmlns:a16="http://schemas.microsoft.com/office/drawing/2014/main" id="{643417A5-7758-ED49-A0C1-1007CF916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A6B5C-AFD8-A04C-A786-52AC33CB40F7}"/>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392012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0C7A-BE1D-8C4C-9167-C1F66AE5255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B5E3485-E19C-5046-B90D-405D00B1B9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36444-7E65-3945-AAAE-60930D9D9A19}"/>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5" name="Footer Placeholder 4">
            <a:extLst>
              <a:ext uri="{FF2B5EF4-FFF2-40B4-BE49-F238E27FC236}">
                <a16:creationId xmlns:a16="http://schemas.microsoft.com/office/drawing/2014/main" id="{03FF4503-3E49-E24F-86D2-AD7DF1F04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89E3D-33A8-9242-B949-6931AEC3306A}"/>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11689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BD5D-92FE-AF48-9E3D-54CDB9A08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66239-E4E8-B84F-A2B2-69F257A90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79C0EC-FCD0-7848-A0D1-63ADFC2B0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B7FB14-0BA6-ED43-9CA3-225C4EEEDFA7}"/>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6" name="Footer Placeholder 5">
            <a:extLst>
              <a:ext uri="{FF2B5EF4-FFF2-40B4-BE49-F238E27FC236}">
                <a16:creationId xmlns:a16="http://schemas.microsoft.com/office/drawing/2014/main" id="{DFB8D61E-AD0D-924A-B64E-B594ADAF9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30766-EF81-DE48-9D62-CD29B3328194}"/>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194908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E447-1A5B-0E48-A9F6-274BE1BEF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61BB8A-8873-0E4B-B3C0-16BE21CFB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450E4-94FA-3645-A52A-57719C29E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22DC8-57DB-D342-AF6F-6D4786547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42C20E-0834-564E-B692-FFD43DBE4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CE489-A7FB-0F47-894D-B1AEC7DA3F4B}"/>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8" name="Footer Placeholder 7">
            <a:extLst>
              <a:ext uri="{FF2B5EF4-FFF2-40B4-BE49-F238E27FC236}">
                <a16:creationId xmlns:a16="http://schemas.microsoft.com/office/drawing/2014/main" id="{D0A817A5-B97D-054E-A6C0-71BC8FBDA5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1D56B4-0094-4045-8672-654894AEC84F}"/>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396245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0549-8B50-9B41-806D-BFE412B9FFE1}"/>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D9A55A7-22F6-9846-B416-30267F3F03CB}"/>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4" name="Footer Placeholder 3">
            <a:extLst>
              <a:ext uri="{FF2B5EF4-FFF2-40B4-BE49-F238E27FC236}">
                <a16:creationId xmlns:a16="http://schemas.microsoft.com/office/drawing/2014/main" id="{89E647FE-032F-A449-98BE-4AE0162458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85739F-A15E-284D-AC02-B6D2A5A4A2F3}"/>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215059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65198-A8FA-1C43-A27B-89FCE5C8AE12}"/>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3" name="Footer Placeholder 2">
            <a:extLst>
              <a:ext uri="{FF2B5EF4-FFF2-40B4-BE49-F238E27FC236}">
                <a16:creationId xmlns:a16="http://schemas.microsoft.com/office/drawing/2014/main" id="{8E63C580-D3ED-1840-8ACA-43D0EE6A0F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F564F9-2088-F840-88FD-D615477CA2E9}"/>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348770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266B-06F0-AE42-A02D-EE55DABF7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F9CCAC-A8CB-C645-B72D-28C59F64D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55DB6-48A6-E347-A653-9D2123707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E59D7-ABD1-2E4D-8100-598A457D9F11}"/>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6" name="Footer Placeholder 5">
            <a:extLst>
              <a:ext uri="{FF2B5EF4-FFF2-40B4-BE49-F238E27FC236}">
                <a16:creationId xmlns:a16="http://schemas.microsoft.com/office/drawing/2014/main" id="{F6543036-470F-6347-AB71-26076FF02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A5F0B-4DBB-3946-AD00-DD93FDD1DABC}"/>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377858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6A0F-F53D-C940-B242-453B5177C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C2FBF2-5AFA-494C-8B8A-89CF740CD0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DEF2F-E955-9842-9B9A-C269623B8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2A02A-5124-6F48-9E86-5AB0DFB5F1F6}"/>
              </a:ext>
            </a:extLst>
          </p:cNvPr>
          <p:cNvSpPr>
            <a:spLocks noGrp="1"/>
          </p:cNvSpPr>
          <p:nvPr>
            <p:ph type="dt" sz="half" idx="10"/>
          </p:nvPr>
        </p:nvSpPr>
        <p:spPr/>
        <p:txBody>
          <a:bodyPr/>
          <a:lstStyle/>
          <a:p>
            <a:fld id="{5402FD7A-5200-014C-907D-335ED62521CB}" type="datetimeFigureOut">
              <a:rPr lang="en-US" smtClean="0"/>
              <a:t>10/5/2023</a:t>
            </a:fld>
            <a:endParaRPr lang="en-US"/>
          </a:p>
        </p:txBody>
      </p:sp>
      <p:sp>
        <p:nvSpPr>
          <p:cNvPr id="6" name="Footer Placeholder 5">
            <a:extLst>
              <a:ext uri="{FF2B5EF4-FFF2-40B4-BE49-F238E27FC236}">
                <a16:creationId xmlns:a16="http://schemas.microsoft.com/office/drawing/2014/main" id="{9E853B2F-903C-B146-B105-043D2E0ED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49DD9-1FC7-6242-8564-FB8CF4104393}"/>
              </a:ext>
            </a:extLst>
          </p:cNvPr>
          <p:cNvSpPr>
            <a:spLocks noGrp="1"/>
          </p:cNvSpPr>
          <p:nvPr>
            <p:ph type="sldNum" sz="quarter" idx="12"/>
          </p:nvPr>
        </p:nvSpPr>
        <p:spPr/>
        <p:txBody>
          <a:bodyPr/>
          <a:lstStyle/>
          <a:p>
            <a:fld id="{25918B7E-A138-0A4C-9B51-061984677CA7}" type="slidenum">
              <a:rPr lang="en-US" smtClean="0"/>
              <a:t>‹#›</a:t>
            </a:fld>
            <a:endParaRPr lang="en-US"/>
          </a:p>
        </p:txBody>
      </p:sp>
    </p:spTree>
    <p:extLst>
      <p:ext uri="{BB962C8B-B14F-4D97-AF65-F5344CB8AC3E}">
        <p14:creationId xmlns:p14="http://schemas.microsoft.com/office/powerpoint/2010/main" val="282082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64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9F96A-EB74-9443-920E-3F93C5AF7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68D29-3C55-CB46-B6F8-BB61311D0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7450-1861-A845-A060-BD64BBD55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2FD7A-5200-014C-907D-335ED62521CB}" type="datetimeFigureOut">
              <a:rPr lang="en-US" smtClean="0"/>
              <a:t>10/5/2023</a:t>
            </a:fld>
            <a:endParaRPr lang="en-US"/>
          </a:p>
        </p:txBody>
      </p:sp>
      <p:sp>
        <p:nvSpPr>
          <p:cNvPr id="5" name="Footer Placeholder 4">
            <a:extLst>
              <a:ext uri="{FF2B5EF4-FFF2-40B4-BE49-F238E27FC236}">
                <a16:creationId xmlns:a16="http://schemas.microsoft.com/office/drawing/2014/main" id="{1E4CF524-D888-F342-A416-241C88C77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FA73F9-ADA0-0D41-93F5-2F2CDD9E0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18B7E-A138-0A4C-9B51-061984677CA7}" type="slidenum">
              <a:rPr lang="en-US" smtClean="0"/>
              <a:t>‹#›</a:t>
            </a:fld>
            <a:endParaRPr lang="en-US"/>
          </a:p>
        </p:txBody>
      </p:sp>
    </p:spTree>
    <p:extLst>
      <p:ext uri="{BB962C8B-B14F-4D97-AF65-F5344CB8AC3E}">
        <p14:creationId xmlns:p14="http://schemas.microsoft.com/office/powerpoint/2010/main" val="98292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5.m4a"/><Relationship Id="rId7" Type="http://schemas.openxmlformats.org/officeDocument/2006/relationships/image" Target="../media/image1.jpe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5" y="140677"/>
            <a:ext cx="11931161" cy="6594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839665" y="986632"/>
            <a:ext cx="10515600" cy="2852737"/>
          </a:xfrm>
        </p:spPr>
        <p:txBody>
          <a:bodyPr/>
          <a:lstStyle/>
          <a:p>
            <a:r>
              <a:rPr lang="en-US" dirty="0"/>
              <a:t>Becoming a Clinician Educator</a:t>
            </a:r>
          </a:p>
        </p:txBody>
      </p:sp>
      <p:pic>
        <p:nvPicPr>
          <p:cNvPr id="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1169" y="585390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3" name="Slide 1">
            <a:hlinkClick r:id="" action="ppaction://media"/>
            <a:extLst>
              <a:ext uri="{FF2B5EF4-FFF2-40B4-BE49-F238E27FC236}">
                <a16:creationId xmlns:a16="http://schemas.microsoft.com/office/drawing/2014/main" id="{E664C256-AE36-AF5E-A805-48261CD05A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76221" y="5905527"/>
            <a:ext cx="406400" cy="406400"/>
          </a:xfrm>
          <a:prstGeom prst="rect">
            <a:avLst/>
          </a:prstGeom>
        </p:spPr>
      </p:pic>
    </p:spTree>
    <p:extLst>
      <p:ext uri="{BB962C8B-B14F-4D97-AF65-F5344CB8AC3E}">
        <p14:creationId xmlns:p14="http://schemas.microsoft.com/office/powerpoint/2010/main" val="97687609"/>
      </p:ext>
    </p:extLst>
  </p:cSld>
  <p:clrMapOvr>
    <a:masterClrMapping/>
  </p:clrMapOvr>
  <mc:AlternateContent xmlns:mc="http://schemas.openxmlformats.org/markup-compatibility/2006" xmlns:p14="http://schemas.microsoft.com/office/powerpoint/2010/main">
    <mc:Choice Requires="p14">
      <p:transition spd="slow" p14:dur="2000" advTm="17635"/>
    </mc:Choice>
    <mc:Fallback xmlns="">
      <p:transition spd="slow" advTm="17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5" y="140677"/>
            <a:ext cx="11931161" cy="6594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533400" y="435219"/>
            <a:ext cx="1104606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4"/>
                </a:solidFill>
              </a:rPr>
              <a:t>Developing Skills:</a:t>
            </a:r>
          </a:p>
          <a:p>
            <a:r>
              <a:rPr lang="en-US" dirty="0">
                <a:solidFill>
                  <a:schemeClr val="accent4"/>
                </a:solidFill>
              </a:rPr>
              <a:t>Clinical Teaching and Medical Education</a:t>
            </a:r>
          </a:p>
        </p:txBody>
      </p:sp>
      <p:sp>
        <p:nvSpPr>
          <p:cNvPr id="4" name="Content Placeholder 2"/>
          <p:cNvSpPr txBox="1">
            <a:spLocks/>
          </p:cNvSpPr>
          <p:nvPr/>
        </p:nvSpPr>
        <p:spPr>
          <a:xfrm>
            <a:off x="1644161" y="1872761"/>
            <a:ext cx="8396654" cy="4712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Why is it important ?</a:t>
            </a:r>
          </a:p>
          <a:p>
            <a:pPr lvl="1"/>
            <a:r>
              <a:rPr lang="en-US" b="1" dirty="0">
                <a:solidFill>
                  <a:schemeClr val="accent4"/>
                </a:solidFill>
              </a:rPr>
              <a:t>30-60% </a:t>
            </a:r>
            <a:r>
              <a:rPr lang="en-US" dirty="0">
                <a:solidFill>
                  <a:schemeClr val="bg1"/>
                </a:solidFill>
              </a:rPr>
              <a:t>of medical student knowledge results from interaction with resident physicians</a:t>
            </a:r>
          </a:p>
          <a:p>
            <a:pPr lvl="1"/>
            <a:r>
              <a:rPr lang="en-US" b="1" dirty="0">
                <a:solidFill>
                  <a:schemeClr val="accent4"/>
                </a:solidFill>
              </a:rPr>
              <a:t>25% </a:t>
            </a:r>
            <a:r>
              <a:rPr lang="en-US" dirty="0">
                <a:solidFill>
                  <a:schemeClr val="bg1"/>
                </a:solidFill>
              </a:rPr>
              <a:t>of resident time is devoted to teaching </a:t>
            </a:r>
          </a:p>
          <a:p>
            <a:pPr lvl="1"/>
            <a:endParaRPr lang="en-US" dirty="0">
              <a:solidFill>
                <a:schemeClr val="bg1"/>
              </a:solidFill>
            </a:endParaRPr>
          </a:p>
          <a:p>
            <a:pPr lvl="1"/>
            <a:r>
              <a:rPr lang="en-US" dirty="0">
                <a:solidFill>
                  <a:schemeClr val="bg1"/>
                </a:solidFill>
              </a:rPr>
              <a:t>Residents are enthusiastic in their role as clinical teachers but often feel that they lack the skills and support to flourish</a:t>
            </a:r>
          </a:p>
          <a:p>
            <a:pPr marL="457200" lvl="1" indent="0">
              <a:buNone/>
            </a:pPr>
            <a:endParaRPr lang="en-US" dirty="0">
              <a:solidFill>
                <a:schemeClr val="bg1"/>
              </a:solidFill>
            </a:endParaRPr>
          </a:p>
          <a:p>
            <a:pPr lvl="1"/>
            <a:r>
              <a:rPr lang="en-US" dirty="0">
                <a:solidFill>
                  <a:schemeClr val="bg1"/>
                </a:solidFill>
              </a:rPr>
              <a:t>Many </a:t>
            </a:r>
            <a:r>
              <a:rPr lang="en-US" dirty="0">
                <a:solidFill>
                  <a:schemeClr val="accent4"/>
                </a:solidFill>
              </a:rPr>
              <a:t>U of M </a:t>
            </a:r>
            <a:r>
              <a:rPr lang="en-US" dirty="0">
                <a:solidFill>
                  <a:schemeClr val="bg1"/>
                </a:solidFill>
              </a:rPr>
              <a:t>residents intend to pursue careers in academic medicine and identify involvement in medical education as a long term career goal</a:t>
            </a:r>
          </a:p>
        </p:txBody>
      </p:sp>
      <p:pic>
        <p:nvPicPr>
          <p:cNvPr id="5"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3991" y="585552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1169" y="585390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2">
            <a:hlinkClick r:id="" action="ppaction://media"/>
            <a:extLst>
              <a:ext uri="{FF2B5EF4-FFF2-40B4-BE49-F238E27FC236}">
                <a16:creationId xmlns:a16="http://schemas.microsoft.com/office/drawing/2014/main" id="{97DE7C55-565F-9CD6-2289-9AF897B5D3D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679843" y="6050573"/>
            <a:ext cx="406400" cy="406400"/>
          </a:xfrm>
          <a:prstGeom prst="rect">
            <a:avLst/>
          </a:prstGeom>
        </p:spPr>
      </p:pic>
    </p:spTree>
    <p:custDataLst>
      <p:tags r:id="rId1"/>
    </p:custDataLst>
    <p:extLst>
      <p:ext uri="{BB962C8B-B14F-4D97-AF65-F5344CB8AC3E}">
        <p14:creationId xmlns:p14="http://schemas.microsoft.com/office/powerpoint/2010/main" val="2590197674"/>
      </p:ext>
    </p:extLst>
  </p:cSld>
  <p:clrMapOvr>
    <a:masterClrMapping/>
  </p:clrMapOvr>
  <mc:AlternateContent xmlns:mc="http://schemas.openxmlformats.org/markup-compatibility/2006" xmlns:p14="http://schemas.microsoft.com/office/powerpoint/2010/main">
    <mc:Choice Requires="p14">
      <p:transition spd="slow" p14:dur="2000" advTm="85612"/>
    </mc:Choice>
    <mc:Fallback xmlns="">
      <p:transition spd="slow" advTm="856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mediacall" presetSubtype="0" fill="hold" nodeType="afterEffect">
                                  <p:stCondLst>
                                    <p:cond delay="0"/>
                                  </p:stCondLst>
                                  <p:childTnLst>
                                    <p:cmd type="call" cmd="playFrom(0.0)">
                                      <p:cBhvr>
                                        <p:cTn id="21" dur="736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bldLst>
      <p:bldP spid="4"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5" y="140677"/>
            <a:ext cx="11931161" cy="6594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97468" y="571696"/>
            <a:ext cx="1104606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4"/>
                </a:solidFill>
              </a:rPr>
              <a:t>Medical Education Opportunities</a:t>
            </a:r>
          </a:p>
        </p:txBody>
      </p:sp>
      <p:sp>
        <p:nvSpPr>
          <p:cNvPr id="4" name="Content Placeholder 2"/>
          <p:cNvSpPr txBox="1">
            <a:spLocks/>
          </p:cNvSpPr>
          <p:nvPr/>
        </p:nvSpPr>
        <p:spPr>
          <a:xfrm>
            <a:off x="1064181" y="1397976"/>
            <a:ext cx="9084419" cy="4712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Teaching to Teach Lectures during TLS</a:t>
            </a:r>
          </a:p>
          <a:p>
            <a:r>
              <a:rPr lang="en-US" dirty="0">
                <a:solidFill>
                  <a:schemeClr val="bg1"/>
                </a:solidFill>
              </a:rPr>
              <a:t>Topics covered:</a:t>
            </a:r>
          </a:p>
          <a:p>
            <a:pPr lvl="1"/>
            <a:r>
              <a:rPr lang="en-US" dirty="0">
                <a:solidFill>
                  <a:schemeClr val="bg1"/>
                </a:solidFill>
              </a:rPr>
              <a:t>Developing teaching scripts</a:t>
            </a:r>
          </a:p>
          <a:p>
            <a:pPr lvl="1"/>
            <a:r>
              <a:rPr lang="en-US" dirty="0">
                <a:solidFill>
                  <a:schemeClr val="bg1"/>
                </a:solidFill>
              </a:rPr>
              <a:t>How to give (and receive) high quality feedback</a:t>
            </a:r>
          </a:p>
          <a:p>
            <a:pPr lvl="1"/>
            <a:r>
              <a:rPr lang="en-US" dirty="0">
                <a:solidFill>
                  <a:schemeClr val="bg1"/>
                </a:solidFill>
              </a:rPr>
              <a:t>Incorporating evidence-based medicine into your teaching</a:t>
            </a:r>
          </a:p>
        </p:txBody>
      </p:sp>
      <p:pic>
        <p:nvPicPr>
          <p:cNvPr id="5"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3137" y="58293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1169" y="585390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8" name="TLS">
            <a:hlinkClick r:id="" action="ppaction://media"/>
            <a:extLst>
              <a:ext uri="{FF2B5EF4-FFF2-40B4-BE49-F238E27FC236}">
                <a16:creationId xmlns:a16="http://schemas.microsoft.com/office/drawing/2014/main" id="{6B285FDD-657B-688E-5F60-01CBA405F03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250093" y="5907453"/>
            <a:ext cx="406400" cy="406400"/>
          </a:xfrm>
          <a:prstGeom prst="rect">
            <a:avLst/>
          </a:prstGeom>
        </p:spPr>
      </p:pic>
    </p:spTree>
    <p:custDataLst>
      <p:tags r:id="rId1"/>
    </p:custDataLst>
    <p:extLst>
      <p:ext uri="{BB962C8B-B14F-4D97-AF65-F5344CB8AC3E}">
        <p14:creationId xmlns:p14="http://schemas.microsoft.com/office/powerpoint/2010/main" val="2305939877"/>
      </p:ext>
    </p:extLst>
  </p:cSld>
  <p:clrMapOvr>
    <a:masterClrMapping/>
  </p:clrMapOvr>
  <mc:AlternateContent xmlns:mc="http://schemas.openxmlformats.org/markup-compatibility/2006" xmlns:p14="http://schemas.microsoft.com/office/powerpoint/2010/main">
    <mc:Choice Requires="p14">
      <p:transition spd="slow" p14:dur="2000" advTm="122234"/>
    </mc:Choice>
    <mc:Fallback xmlns="">
      <p:transition spd="slow" advTm="1222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834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4"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5" y="140677"/>
            <a:ext cx="11931161" cy="6594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057738" y="413821"/>
            <a:ext cx="1104606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4"/>
                </a:solidFill>
              </a:rPr>
              <a:t>Medical Education Opportunities</a:t>
            </a:r>
          </a:p>
        </p:txBody>
      </p:sp>
      <p:sp>
        <p:nvSpPr>
          <p:cNvPr id="4" name="Content Placeholder 2"/>
          <p:cNvSpPr txBox="1">
            <a:spLocks/>
          </p:cNvSpPr>
          <p:nvPr/>
        </p:nvSpPr>
        <p:spPr>
          <a:xfrm>
            <a:off x="1256536" y="1266475"/>
            <a:ext cx="9431056" cy="4712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Medical Education Elective</a:t>
            </a:r>
          </a:p>
          <a:p>
            <a:pPr lvl="1"/>
            <a:r>
              <a:rPr lang="en-US" sz="2800" dirty="0">
                <a:solidFill>
                  <a:schemeClr val="bg1"/>
                </a:solidFill>
              </a:rPr>
              <a:t>Two week elective focused on developing clinical teaching skills</a:t>
            </a:r>
          </a:p>
          <a:p>
            <a:pPr lvl="2"/>
            <a:r>
              <a:rPr lang="en-US" sz="2400" dirty="0">
                <a:solidFill>
                  <a:schemeClr val="bg1"/>
                </a:solidFill>
              </a:rPr>
              <a:t>Work with different levels of learners (M1-M4, interns) in various teaching  environment (small group didactics, leading case conferences and physical exam rounds)</a:t>
            </a:r>
          </a:p>
          <a:p>
            <a:pPr lvl="2"/>
            <a:r>
              <a:rPr lang="en-US" sz="2400" dirty="0">
                <a:solidFill>
                  <a:schemeClr val="bg1"/>
                </a:solidFill>
              </a:rPr>
              <a:t>Work with M2s during Transition to Clerkships</a:t>
            </a:r>
          </a:p>
          <a:p>
            <a:pPr lvl="2"/>
            <a:r>
              <a:rPr lang="en-US" sz="2400" dirty="0">
                <a:solidFill>
                  <a:schemeClr val="bg1"/>
                </a:solidFill>
              </a:rPr>
              <a:t>Work with M4s during their Residency Prep Course</a:t>
            </a:r>
          </a:p>
          <a:p>
            <a:endParaRPr lang="en-US" dirty="0">
              <a:solidFill>
                <a:schemeClr val="bg1"/>
              </a:solidFill>
            </a:endParaRPr>
          </a:p>
        </p:txBody>
      </p:sp>
      <p:pic>
        <p:nvPicPr>
          <p:cNvPr id="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71169" y="585390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5Recorded Sound">
            <a:hlinkClick r:id="" action="ppaction://media"/>
            <a:extLst>
              <a:ext uri="{FF2B5EF4-FFF2-40B4-BE49-F238E27FC236}">
                <a16:creationId xmlns:a16="http://schemas.microsoft.com/office/drawing/2014/main" id="{EA4CE919-C630-0F0A-8F07-1DFD0863C9D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581931" y="5853906"/>
            <a:ext cx="406400" cy="406400"/>
          </a:xfrm>
          <a:prstGeom prst="rect">
            <a:avLst/>
          </a:prstGeom>
        </p:spPr>
      </p:pic>
    </p:spTree>
    <p:custDataLst>
      <p:tags r:id="rId1"/>
    </p:custDataLst>
    <p:extLst>
      <p:ext uri="{BB962C8B-B14F-4D97-AF65-F5344CB8AC3E}">
        <p14:creationId xmlns:p14="http://schemas.microsoft.com/office/powerpoint/2010/main" val="2703169887"/>
      </p:ext>
    </p:extLst>
  </p:cSld>
  <p:clrMapOvr>
    <a:masterClrMapping/>
  </p:clrMapOvr>
  <mc:AlternateContent xmlns:mc="http://schemas.openxmlformats.org/markup-compatibility/2006" xmlns:p14="http://schemas.microsoft.com/office/powerpoint/2010/main">
    <mc:Choice Requires="p14">
      <p:transition spd="slow" p14:dur="2000" advTm="119854"/>
    </mc:Choice>
    <mc:Fallback xmlns="">
      <p:transition spd="slow" advTm="119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mediacall" presetSubtype="0" fill="hold" nodeType="afterEffect">
                                  <p:stCondLst>
                                    <p:cond delay="0"/>
                                  </p:stCondLst>
                                  <p:childTnLst>
                                    <p:cmd type="call" cmd="playFrom(0.0)">
                                      <p:cBhvr>
                                        <p:cTn id="17" dur="639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727"/>
          <a:stretch/>
        </p:blipFill>
        <p:spPr bwMode="auto">
          <a:xfrm>
            <a:off x="505414" y="2364542"/>
            <a:ext cx="5122153" cy="3100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885" y="140677"/>
            <a:ext cx="11931161" cy="6594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533400" y="435219"/>
            <a:ext cx="11046069"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solidFill>
                  <a:schemeClr val="accent4"/>
                </a:solidFill>
              </a:rPr>
              <a:t>CoMET</a:t>
            </a:r>
            <a:br>
              <a:rPr lang="en-US" dirty="0">
                <a:solidFill>
                  <a:schemeClr val="accent4"/>
                </a:solidFill>
              </a:rPr>
            </a:br>
            <a:r>
              <a:rPr lang="en-US" dirty="0">
                <a:solidFill>
                  <a:schemeClr val="accent4"/>
                </a:solidFill>
              </a:rPr>
              <a:t>Community of Medical Educators in Training</a:t>
            </a:r>
          </a:p>
        </p:txBody>
      </p:sp>
      <p:pic>
        <p:nvPicPr>
          <p:cNvPr id="5" name="Picture 4"/>
          <p:cNvPicPr>
            <a:picLocks noChangeAspect="1"/>
          </p:cNvPicPr>
          <p:nvPr/>
        </p:nvPicPr>
        <p:blipFill rotWithShape="1">
          <a:blip r:embed="rId6"/>
          <a:srcRect l="7731" t="3508" r="10558"/>
          <a:stretch/>
        </p:blipFill>
        <p:spPr>
          <a:xfrm>
            <a:off x="5981279" y="1800225"/>
            <a:ext cx="5912440" cy="4431567"/>
          </a:xfrm>
          <a:prstGeom prst="rect">
            <a:avLst/>
          </a:prstGeom>
        </p:spPr>
      </p:pic>
      <p:pic>
        <p:nvPicPr>
          <p:cNvPr id="7"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3669" y="58293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71169" y="5853906"/>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 6">
            <a:hlinkClick r:id="" action="ppaction://media"/>
            <a:extLst>
              <a:ext uri="{FF2B5EF4-FFF2-40B4-BE49-F238E27FC236}">
                <a16:creationId xmlns:a16="http://schemas.microsoft.com/office/drawing/2014/main" id="{DE3BCBB9-4ED7-3278-403A-022345F0C2D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892800" y="3225800"/>
            <a:ext cx="406400" cy="406400"/>
          </a:xfrm>
          <a:prstGeom prst="rect">
            <a:avLst/>
          </a:prstGeom>
        </p:spPr>
      </p:pic>
    </p:spTree>
    <p:custDataLst>
      <p:tags r:id="rId1"/>
    </p:custDataLst>
    <p:extLst>
      <p:ext uri="{BB962C8B-B14F-4D97-AF65-F5344CB8AC3E}">
        <p14:creationId xmlns:p14="http://schemas.microsoft.com/office/powerpoint/2010/main" val="1208083118"/>
      </p:ext>
    </p:extLst>
  </p:cSld>
  <p:clrMapOvr>
    <a:masterClrMapping/>
  </p:clrMapOvr>
  <mc:AlternateContent xmlns:mc="http://schemas.openxmlformats.org/markup-compatibility/2006" xmlns:p14="http://schemas.microsoft.com/office/powerpoint/2010/main">
    <mc:Choice Requires="p14">
      <p:transition spd="slow" p14:dur="2000" advTm="73299"/>
    </mc:Choice>
    <mc:Fallback xmlns="">
      <p:transition spd="slow" advTm="73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3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85" y="140677"/>
            <a:ext cx="11931161" cy="6594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126434" y="2045358"/>
            <a:ext cx="13609982" cy="40870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800" dirty="0">
                <a:solidFill>
                  <a:schemeClr val="accent4"/>
                </a:solidFill>
              </a:rPr>
              <a:t>The Team,</a:t>
            </a:r>
          </a:p>
          <a:p>
            <a:pPr algn="ctr"/>
            <a:r>
              <a:rPr lang="en-US" sz="6800" dirty="0">
                <a:solidFill>
                  <a:schemeClr val="accent4"/>
                </a:solidFill>
              </a:rPr>
              <a:t>	The Team,</a:t>
            </a:r>
          </a:p>
          <a:p>
            <a:pPr algn="ctr"/>
            <a:r>
              <a:rPr lang="en-US" sz="6800" dirty="0">
                <a:solidFill>
                  <a:schemeClr val="accent4"/>
                </a:solidFill>
              </a:rPr>
              <a:t>		The </a:t>
            </a:r>
            <a:r>
              <a:rPr lang="en-US" sz="6800" dirty="0" err="1">
                <a:solidFill>
                  <a:schemeClr val="accent4"/>
                </a:solidFill>
              </a:rPr>
              <a:t>Tea</a:t>
            </a:r>
            <a:r>
              <a:rPr lang="en-US" sz="6800" b="1" dirty="0" err="1">
                <a:solidFill>
                  <a:schemeClr val="accent4"/>
                </a:solidFill>
              </a:rPr>
              <a:t>M</a:t>
            </a:r>
            <a:r>
              <a:rPr lang="en-US" sz="6800" dirty="0">
                <a:solidFill>
                  <a:schemeClr val="accent4"/>
                </a:solidFill>
              </a:rPr>
              <a:t>.</a:t>
            </a:r>
          </a:p>
        </p:txBody>
      </p:sp>
      <p:pic>
        <p:nvPicPr>
          <p:cNvPr id="5" name="slide 8">
            <a:hlinkClick r:id="" action="ppaction://media"/>
            <a:extLst>
              <a:ext uri="{FF2B5EF4-FFF2-40B4-BE49-F238E27FC236}">
                <a16:creationId xmlns:a16="http://schemas.microsoft.com/office/drawing/2014/main" id="{20B1B87C-E9C4-E480-330B-6D2D2A74DE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067208609"/>
      </p:ext>
    </p:extLst>
  </p:cSld>
  <p:clrMapOvr>
    <a:masterClrMapping/>
  </p:clrMapOvr>
  <mc:AlternateContent xmlns:mc="http://schemas.openxmlformats.org/markup-compatibility/2006" xmlns:p14="http://schemas.microsoft.com/office/powerpoint/2010/main">
    <mc:Choice Requires="p14">
      <p:transition spd="slow" p14:dur="2000" advTm="25360"/>
    </mc:Choice>
    <mc:Fallback xmlns="">
      <p:transition spd="slow" advTm="25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24.2|25"/>
</p:tagLst>
</file>

<file path=ppt/tags/tag2.xml><?xml version="1.0" encoding="utf-8"?>
<p:tagLst xmlns:a="http://schemas.openxmlformats.org/drawingml/2006/main" xmlns:r="http://schemas.openxmlformats.org/officeDocument/2006/relationships" xmlns:p="http://schemas.openxmlformats.org/presentationml/2006/main">
  <p:tag name="TIMING" val="|40.1|34.4|2.5|19.1|3.8|2|4.4|5.3|5.1"/>
</p:tagLst>
</file>

<file path=ppt/tags/tag3.xml><?xml version="1.0" encoding="utf-8"?>
<p:tagLst xmlns:a="http://schemas.openxmlformats.org/drawingml/2006/main" xmlns:r="http://schemas.openxmlformats.org/officeDocument/2006/relationships" xmlns:p="http://schemas.openxmlformats.org/presentationml/2006/main">
  <p:tag name="TIMING" val="|15.3|55.1|17.3|9|10.8"/>
</p:tagLst>
</file>

<file path=ppt/tags/tag4.xml><?xml version="1.0" encoding="utf-8"?>
<p:tagLst xmlns:a="http://schemas.openxmlformats.org/drawingml/2006/main" xmlns:r="http://schemas.openxmlformats.org/officeDocument/2006/relationships" xmlns:p="http://schemas.openxmlformats.org/presentationml/2006/main">
  <p:tag name="TIMING" val="|48.5|0.9|0.4|0.4|0.4|0.4|0.4|0.4|0.5|0.4|0.5|0.4|0.4|0.5"/>
</p:tagLst>
</file>

<file path=ppt/theme/theme1.xml><?xml version="1.0" encoding="utf-8"?>
<a:theme xmlns:a="http://schemas.openxmlformats.org/drawingml/2006/main" name="Office Theme">
  <a:themeElements>
    <a:clrScheme name="Custom 2">
      <a:dk1>
        <a:srgbClr val="000000"/>
      </a:dk1>
      <a:lt1>
        <a:sysClr val="window" lastClr="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10255</TotalTime>
  <Words>246</Words>
  <Application>Microsoft Office PowerPoint</Application>
  <PresentationFormat>Widescreen</PresentationFormat>
  <Paragraphs>28</Paragraphs>
  <Slides>6</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Gill Sans MT</vt:lpstr>
      <vt:lpstr>Office Theme</vt:lpstr>
      <vt:lpstr>Becoming a Clinician Educator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dc:title>
  <dc:creator>Marcus Geer</dc:creator>
  <cp:lastModifiedBy>Yentz, Sarah</cp:lastModifiedBy>
  <cp:revision>322</cp:revision>
  <dcterms:created xsi:type="dcterms:W3CDTF">2019-04-10T17:59:26Z</dcterms:created>
  <dcterms:modified xsi:type="dcterms:W3CDTF">2023-10-05T18:24:45Z</dcterms:modified>
</cp:coreProperties>
</file>