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 id="2147483708" r:id="rId3"/>
    <p:sldMasterId id="2147483710" r:id="rId4"/>
    <p:sldMasterId id="2147483713" r:id="rId5"/>
  </p:sldMasterIdLst>
  <p:notesMasterIdLst>
    <p:notesMasterId r:id="rId19"/>
  </p:notesMasterIdLst>
  <p:sldIdLst>
    <p:sldId id="416" r:id="rId6"/>
    <p:sldId id="260" r:id="rId7"/>
    <p:sldId id="345" r:id="rId8"/>
    <p:sldId id="346" r:id="rId9"/>
    <p:sldId id="405" r:id="rId10"/>
    <p:sldId id="412" r:id="rId11"/>
    <p:sldId id="407" r:id="rId12"/>
    <p:sldId id="272" r:id="rId13"/>
    <p:sldId id="341" r:id="rId14"/>
    <p:sldId id="417" r:id="rId15"/>
    <p:sldId id="414" r:id="rId16"/>
    <p:sldId id="415" r:id="rId17"/>
    <p:sldId id="41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6F514-D8C2-4D7E-97A4-5BBEF4602B10}" v="6" dt="2021-10-11T18:43:24.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p:restoredTop sz="80269" autoAdjust="0"/>
  </p:normalViewPr>
  <p:slideViewPr>
    <p:cSldViewPr snapToGrid="0" snapToObjects="1">
      <p:cViewPr varScale="1">
        <p:scale>
          <a:sx n="91" d="100"/>
          <a:sy n="91" d="100"/>
        </p:scale>
        <p:origin x="154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B6474-2563-4763-8417-787047E6EC51}"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466C98F8-A83A-4C22-A741-AABC9FA9BD94}">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solidFill>
                <a:schemeClr val="bg1"/>
              </a:solidFill>
              <a:latin typeface="Century Gothic" panose="020B0502020202020204" pitchFamily="34" charset="0"/>
            </a:rPr>
            <a:t>PGY1 Sessions</a:t>
          </a:r>
        </a:p>
      </dgm:t>
    </dgm:pt>
    <dgm:pt modelId="{63F57F4A-2FD2-4F14-96CE-3DD3BAC20B0A}" type="parTrans" cxnId="{95F39F25-1107-4FE7-A929-94FC6931D05D}">
      <dgm:prSet/>
      <dgm:spPr/>
      <dgm:t>
        <a:bodyPr/>
        <a:lstStyle/>
        <a:p>
          <a:endParaRPr lang="en-US">
            <a:latin typeface="Century Gothic" panose="020B0502020202020204" pitchFamily="34" charset="0"/>
          </a:endParaRPr>
        </a:p>
      </dgm:t>
    </dgm:pt>
    <dgm:pt modelId="{473FEE85-C7B9-45E0-A993-C6C38F8188C9}" type="sibTrans" cxnId="{95F39F25-1107-4FE7-A929-94FC6931D05D}">
      <dgm:prSet/>
      <dgm:spPr/>
      <dgm:t>
        <a:bodyPr/>
        <a:lstStyle/>
        <a:p>
          <a:endParaRPr lang="en-US">
            <a:latin typeface="Century Gothic" panose="020B0502020202020204" pitchFamily="34" charset="0"/>
          </a:endParaRPr>
        </a:p>
      </dgm:t>
    </dgm:pt>
    <dgm:pt modelId="{3C97AEE6-625F-42E1-B500-1019B5C9C7A0}">
      <dgm:prSet/>
      <dgm:spPr/>
      <dgm:t>
        <a:bodyPr/>
        <a:lstStyle/>
        <a:p>
          <a:r>
            <a:rPr lang="en-US" dirty="0">
              <a:latin typeface="Century Gothic" panose="020B0502020202020204" pitchFamily="34" charset="0"/>
            </a:rPr>
            <a:t>Education on QI tools</a:t>
          </a:r>
        </a:p>
      </dgm:t>
    </dgm:pt>
    <dgm:pt modelId="{6DC2E994-ABA2-4EA2-B4BC-FAEE20D6EFF7}" type="parTrans" cxnId="{AC2DFF25-38D1-4EAE-9C0D-44F2FFA40484}">
      <dgm:prSet/>
      <dgm:spPr/>
      <dgm:t>
        <a:bodyPr/>
        <a:lstStyle/>
        <a:p>
          <a:endParaRPr lang="en-US">
            <a:latin typeface="Century Gothic" panose="020B0502020202020204" pitchFamily="34" charset="0"/>
          </a:endParaRPr>
        </a:p>
      </dgm:t>
    </dgm:pt>
    <dgm:pt modelId="{CFDED57D-0F17-44E2-9CCC-2E4F20F0BB6D}" type="sibTrans" cxnId="{AC2DFF25-38D1-4EAE-9C0D-44F2FFA40484}">
      <dgm:prSet/>
      <dgm:spPr/>
      <dgm:t>
        <a:bodyPr/>
        <a:lstStyle/>
        <a:p>
          <a:endParaRPr lang="en-US">
            <a:latin typeface="Century Gothic" panose="020B0502020202020204" pitchFamily="34" charset="0"/>
          </a:endParaRPr>
        </a:p>
      </dgm:t>
    </dgm:pt>
    <dgm:pt modelId="{19FFB032-892C-4E5C-8379-0295342F80D0}">
      <dgm:prSet/>
      <dgm:spPr/>
      <dgm:t>
        <a:bodyPr/>
        <a:lstStyle/>
        <a:p>
          <a:r>
            <a:rPr lang="en-US" dirty="0">
              <a:latin typeface="Century Gothic" panose="020B0502020202020204" pitchFamily="34" charset="0"/>
            </a:rPr>
            <a:t>Post-project support</a:t>
          </a:r>
        </a:p>
      </dgm:t>
    </dgm:pt>
    <dgm:pt modelId="{3B5C235C-5468-4703-B041-71CF329806A5}" type="parTrans" cxnId="{DC485C1A-131E-4357-8FC8-5A9A3E40FAC9}">
      <dgm:prSet/>
      <dgm:spPr/>
      <dgm:t>
        <a:bodyPr/>
        <a:lstStyle/>
        <a:p>
          <a:endParaRPr lang="en-US">
            <a:latin typeface="Century Gothic" panose="020B0502020202020204" pitchFamily="34" charset="0"/>
          </a:endParaRPr>
        </a:p>
      </dgm:t>
    </dgm:pt>
    <dgm:pt modelId="{FB9628E0-7FB2-4196-8F21-7E2013FAEC48}" type="sibTrans" cxnId="{DC485C1A-131E-4357-8FC8-5A9A3E40FAC9}">
      <dgm:prSet/>
      <dgm:spPr/>
      <dgm:t>
        <a:bodyPr/>
        <a:lstStyle/>
        <a:p>
          <a:endParaRPr lang="en-US">
            <a:latin typeface="Century Gothic" panose="020B0502020202020204" pitchFamily="34" charset="0"/>
          </a:endParaRPr>
        </a:p>
      </dgm:t>
    </dgm:pt>
    <dgm:pt modelId="{AAA88500-126E-454F-81FC-1B01C3D63613}">
      <dgm:prSet phldrT="[Text]"/>
      <dgm:spPr/>
      <dgm:t>
        <a:bodyPr/>
        <a:lstStyle/>
        <a:p>
          <a:r>
            <a:rPr lang="en-US" dirty="0">
              <a:latin typeface="Century Gothic" panose="020B0502020202020204" pitchFamily="34" charset="0"/>
            </a:rPr>
            <a:t>Updating content to align with Quality Department and High Reliability training</a:t>
          </a:r>
        </a:p>
      </dgm:t>
    </dgm:pt>
    <dgm:pt modelId="{CF089292-85A3-4C78-8597-B96C3EFAE731}" type="parTrans" cxnId="{122C094C-BB11-4E62-8470-F22B32248A0B}">
      <dgm:prSet/>
      <dgm:spPr/>
      <dgm:t>
        <a:bodyPr/>
        <a:lstStyle/>
        <a:p>
          <a:endParaRPr lang="en-US">
            <a:latin typeface="Century Gothic" panose="020B0502020202020204" pitchFamily="34" charset="0"/>
          </a:endParaRPr>
        </a:p>
      </dgm:t>
    </dgm:pt>
    <dgm:pt modelId="{D0846246-A7A6-482D-827E-6FBE09AB7129}" type="sibTrans" cxnId="{122C094C-BB11-4E62-8470-F22B32248A0B}">
      <dgm:prSet/>
      <dgm:spPr/>
      <dgm:t>
        <a:bodyPr/>
        <a:lstStyle/>
        <a:p>
          <a:endParaRPr lang="en-US">
            <a:latin typeface="Century Gothic" panose="020B0502020202020204" pitchFamily="34" charset="0"/>
          </a:endParaRPr>
        </a:p>
      </dgm:t>
    </dgm:pt>
    <dgm:pt modelId="{5CA2397F-DEA8-4606-AC8D-EE4AF0544DC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solidFill>
                <a:schemeClr val="bg1"/>
              </a:solidFill>
              <a:latin typeface="Century Gothic" panose="020B0502020202020204" pitchFamily="34" charset="0"/>
            </a:rPr>
            <a:t>PGY2 Project Support</a:t>
          </a:r>
        </a:p>
      </dgm:t>
    </dgm:pt>
    <dgm:pt modelId="{29687C9B-BFC6-4990-8C96-463BA05FC67C}" type="parTrans" cxnId="{E3A67B49-FCBC-4FBA-8307-BD5B38DCE25D}">
      <dgm:prSet/>
      <dgm:spPr/>
      <dgm:t>
        <a:bodyPr/>
        <a:lstStyle/>
        <a:p>
          <a:endParaRPr lang="en-US">
            <a:latin typeface="Century Gothic" panose="020B0502020202020204" pitchFamily="34" charset="0"/>
          </a:endParaRPr>
        </a:p>
      </dgm:t>
    </dgm:pt>
    <dgm:pt modelId="{FC1885EA-C5CE-4131-A2FA-9DCE3906ADCC}" type="sibTrans" cxnId="{E3A67B49-FCBC-4FBA-8307-BD5B38DCE25D}">
      <dgm:prSet/>
      <dgm:spPr/>
      <dgm:t>
        <a:bodyPr/>
        <a:lstStyle/>
        <a:p>
          <a:endParaRPr lang="en-US">
            <a:latin typeface="Century Gothic" panose="020B0502020202020204" pitchFamily="34" charset="0"/>
          </a:endParaRPr>
        </a:p>
      </dgm:t>
    </dgm:pt>
    <dgm:pt modelId="{EF310FA7-A303-4FF0-B9CB-F86B1C0B37C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3"/>
        </a:solidFill>
      </dgm:spPr>
      <dgm:t>
        <a:bodyPr/>
        <a:lstStyle/>
        <a:p>
          <a:r>
            <a:rPr lang="en-US" b="1" dirty="0">
              <a:solidFill>
                <a:schemeClr val="tx1"/>
              </a:solidFill>
              <a:latin typeface="Century Gothic" panose="020B0502020202020204" pitchFamily="34" charset="0"/>
            </a:rPr>
            <a:t>Fellowships</a:t>
          </a:r>
        </a:p>
      </dgm:t>
    </dgm:pt>
    <dgm:pt modelId="{5B4F49F4-0967-4B68-96E0-50263A399CF3}" type="parTrans" cxnId="{F34F82A6-9633-491C-BE26-20E216A48AAF}">
      <dgm:prSet/>
      <dgm:spPr/>
      <dgm:t>
        <a:bodyPr/>
        <a:lstStyle/>
        <a:p>
          <a:endParaRPr lang="en-US">
            <a:latin typeface="Century Gothic" panose="020B0502020202020204" pitchFamily="34" charset="0"/>
          </a:endParaRPr>
        </a:p>
      </dgm:t>
    </dgm:pt>
    <dgm:pt modelId="{9E8F5B73-689C-421B-90E5-1C6CD7F6D8D6}" type="sibTrans" cxnId="{F34F82A6-9633-491C-BE26-20E216A48AAF}">
      <dgm:prSet/>
      <dgm:spPr/>
      <dgm:t>
        <a:bodyPr/>
        <a:lstStyle/>
        <a:p>
          <a:endParaRPr lang="en-US">
            <a:latin typeface="Century Gothic" panose="020B0502020202020204" pitchFamily="34" charset="0"/>
          </a:endParaRPr>
        </a:p>
      </dgm:t>
    </dgm:pt>
    <dgm:pt modelId="{FD985EEA-CB0A-4F29-AF6B-4FEAEF1BEABA}">
      <dgm:prSet/>
      <dgm:spPr/>
      <dgm:t>
        <a:bodyPr/>
        <a:lstStyle/>
        <a:p>
          <a:r>
            <a:rPr lang="en-US" dirty="0">
              <a:latin typeface="Century Gothic" panose="020B0502020202020204" pitchFamily="34" charset="0"/>
            </a:rPr>
            <a:t>Data requests</a:t>
          </a:r>
        </a:p>
      </dgm:t>
    </dgm:pt>
    <dgm:pt modelId="{29DAB600-C63C-4F50-82A1-5C774A6D77FC}" type="parTrans" cxnId="{6C56C373-ABD7-4635-8519-5E8813693B27}">
      <dgm:prSet/>
      <dgm:spPr/>
      <dgm:t>
        <a:bodyPr/>
        <a:lstStyle/>
        <a:p>
          <a:endParaRPr lang="en-US">
            <a:latin typeface="Century Gothic" panose="020B0502020202020204" pitchFamily="34" charset="0"/>
          </a:endParaRPr>
        </a:p>
      </dgm:t>
    </dgm:pt>
    <dgm:pt modelId="{490665E1-50DF-4203-B9A3-DA3D3DB7AE74}" type="sibTrans" cxnId="{6C56C373-ABD7-4635-8519-5E8813693B27}">
      <dgm:prSet/>
      <dgm:spPr/>
      <dgm:t>
        <a:bodyPr/>
        <a:lstStyle/>
        <a:p>
          <a:endParaRPr lang="en-US">
            <a:latin typeface="Century Gothic" panose="020B0502020202020204" pitchFamily="34" charset="0"/>
          </a:endParaRPr>
        </a:p>
      </dgm:t>
    </dgm:pt>
    <dgm:pt modelId="{DDE68D40-0937-4B19-869A-C0D651A859C0}">
      <dgm:prSet/>
      <dgm:spPr/>
      <dgm:t>
        <a:bodyPr/>
        <a:lstStyle/>
        <a:p>
          <a:r>
            <a:rPr lang="en-US" dirty="0">
              <a:latin typeface="Century Gothic" panose="020B0502020202020204" pitchFamily="34" charset="0"/>
            </a:rPr>
            <a:t>Attend meetings</a:t>
          </a:r>
        </a:p>
      </dgm:t>
    </dgm:pt>
    <dgm:pt modelId="{94C53BE0-2F8B-4E93-8C69-41890F884E0E}" type="parTrans" cxnId="{4C6AE448-A546-4EC0-9C9F-C44AE1E10C14}">
      <dgm:prSet/>
      <dgm:spPr/>
      <dgm:t>
        <a:bodyPr/>
        <a:lstStyle/>
        <a:p>
          <a:endParaRPr lang="en-US">
            <a:latin typeface="Century Gothic" panose="020B0502020202020204" pitchFamily="34" charset="0"/>
          </a:endParaRPr>
        </a:p>
      </dgm:t>
    </dgm:pt>
    <dgm:pt modelId="{5D80F9D1-7289-4537-B66F-60B722D1A33B}" type="sibTrans" cxnId="{4C6AE448-A546-4EC0-9C9F-C44AE1E10C14}">
      <dgm:prSet/>
      <dgm:spPr/>
      <dgm:t>
        <a:bodyPr/>
        <a:lstStyle/>
        <a:p>
          <a:endParaRPr lang="en-US">
            <a:latin typeface="Century Gothic" panose="020B0502020202020204" pitchFamily="34" charset="0"/>
          </a:endParaRPr>
        </a:p>
      </dgm:t>
    </dgm:pt>
    <dgm:pt modelId="{02113B8E-F86D-4FFC-B0FC-E6D1106A27C5}">
      <dgm:prSet phldrT="[Text]"/>
      <dgm:spPr/>
      <dgm:t>
        <a:bodyPr/>
        <a:lstStyle/>
        <a:p>
          <a:r>
            <a:rPr lang="en-US" dirty="0">
              <a:latin typeface="Century Gothic" panose="020B0502020202020204" pitchFamily="34" charset="0"/>
            </a:rPr>
            <a:t>Supporting development of formal QI curriculums across departments</a:t>
          </a:r>
        </a:p>
      </dgm:t>
    </dgm:pt>
    <dgm:pt modelId="{5A4B6423-5D46-477D-8E5D-100259C55ACA}" type="parTrans" cxnId="{0354A87F-0B7F-4334-B06A-AAAD1FE8C6CC}">
      <dgm:prSet/>
      <dgm:spPr/>
      <dgm:t>
        <a:bodyPr/>
        <a:lstStyle/>
        <a:p>
          <a:endParaRPr lang="en-US">
            <a:latin typeface="Century Gothic" panose="020B0502020202020204" pitchFamily="34" charset="0"/>
          </a:endParaRPr>
        </a:p>
      </dgm:t>
    </dgm:pt>
    <dgm:pt modelId="{31026817-9936-405F-9367-ED686451B34C}" type="sibTrans" cxnId="{0354A87F-0B7F-4334-B06A-AAAD1FE8C6CC}">
      <dgm:prSet/>
      <dgm:spPr/>
      <dgm:t>
        <a:bodyPr/>
        <a:lstStyle/>
        <a:p>
          <a:endParaRPr lang="en-US">
            <a:latin typeface="Century Gothic" panose="020B0502020202020204" pitchFamily="34" charset="0"/>
          </a:endParaRPr>
        </a:p>
      </dgm:t>
    </dgm:pt>
    <dgm:pt modelId="{99216839-B386-4374-A1BD-22CA84B51DD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3"/>
        </a:solidFill>
      </dgm:spPr>
      <dgm:t>
        <a:bodyPr/>
        <a:lstStyle/>
        <a:p>
          <a:r>
            <a:rPr lang="en-US" b="1" dirty="0">
              <a:solidFill>
                <a:schemeClr val="tx1"/>
              </a:solidFill>
              <a:latin typeface="Century Gothic" panose="020B0502020202020204" pitchFamily="34" charset="0"/>
            </a:rPr>
            <a:t>Medical Students</a:t>
          </a:r>
        </a:p>
      </dgm:t>
    </dgm:pt>
    <dgm:pt modelId="{C9B27A8C-8D8D-4A37-8158-C6F6884E208F}" type="parTrans" cxnId="{E28C9046-8D20-4007-A630-BD55EB394809}">
      <dgm:prSet/>
      <dgm:spPr/>
      <dgm:t>
        <a:bodyPr/>
        <a:lstStyle/>
        <a:p>
          <a:endParaRPr lang="en-US">
            <a:latin typeface="Century Gothic" panose="020B0502020202020204" pitchFamily="34" charset="0"/>
          </a:endParaRPr>
        </a:p>
      </dgm:t>
    </dgm:pt>
    <dgm:pt modelId="{78043EB6-2AC7-46AA-B38D-9BC7C32048B0}" type="sibTrans" cxnId="{E28C9046-8D20-4007-A630-BD55EB394809}">
      <dgm:prSet/>
      <dgm:spPr/>
      <dgm:t>
        <a:bodyPr/>
        <a:lstStyle/>
        <a:p>
          <a:endParaRPr lang="en-US">
            <a:latin typeface="Century Gothic" panose="020B0502020202020204" pitchFamily="34" charset="0"/>
          </a:endParaRPr>
        </a:p>
      </dgm:t>
    </dgm:pt>
    <dgm:pt modelId="{579A2B05-DF8C-4BF0-A986-B538F5E6498E}">
      <dgm:prSet phldrT="[Text]"/>
      <dgm:spPr/>
      <dgm:t>
        <a:bodyPr/>
        <a:lstStyle/>
        <a:p>
          <a:r>
            <a:rPr lang="en-US" dirty="0">
              <a:latin typeface="Century Gothic" panose="020B0502020202020204" pitchFamily="34" charset="0"/>
            </a:rPr>
            <a:t>Sub-I QI project rotation support with Hospital Medicine, as needed</a:t>
          </a:r>
        </a:p>
      </dgm:t>
    </dgm:pt>
    <dgm:pt modelId="{93B5E2D3-D29A-4002-B9A7-5F5A46E143EE}" type="parTrans" cxnId="{6203A3A0-6E91-498D-BBB4-1E2796C4D0E0}">
      <dgm:prSet/>
      <dgm:spPr/>
      <dgm:t>
        <a:bodyPr/>
        <a:lstStyle/>
        <a:p>
          <a:endParaRPr lang="en-US">
            <a:latin typeface="Century Gothic" panose="020B0502020202020204" pitchFamily="34" charset="0"/>
          </a:endParaRPr>
        </a:p>
      </dgm:t>
    </dgm:pt>
    <dgm:pt modelId="{A86B7DE3-CFBF-40F7-AAA8-69D0615C6FBA}" type="sibTrans" cxnId="{6203A3A0-6E91-498D-BBB4-1E2796C4D0E0}">
      <dgm:prSet/>
      <dgm:spPr/>
      <dgm:t>
        <a:bodyPr/>
        <a:lstStyle/>
        <a:p>
          <a:endParaRPr lang="en-US">
            <a:latin typeface="Century Gothic" panose="020B0502020202020204" pitchFamily="34" charset="0"/>
          </a:endParaRPr>
        </a:p>
      </dgm:t>
    </dgm:pt>
    <dgm:pt modelId="{B03E29B0-E2A3-4D9B-88D1-AC0B2A2ACB8F}">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solidFill>
                <a:schemeClr val="bg1"/>
              </a:solidFill>
              <a:latin typeface="Century Gothic" panose="020B0502020202020204" pitchFamily="34" charset="0"/>
            </a:rPr>
            <a:t>Ambulatory Resident Module</a:t>
          </a:r>
        </a:p>
      </dgm:t>
    </dgm:pt>
    <dgm:pt modelId="{997F387D-4E1B-4895-855C-9E823E375F9A}" type="parTrans" cxnId="{A227F192-F246-4CC9-805C-33D7FE6B7BCE}">
      <dgm:prSet/>
      <dgm:spPr/>
      <dgm:t>
        <a:bodyPr/>
        <a:lstStyle/>
        <a:p>
          <a:endParaRPr lang="en-US"/>
        </a:p>
      </dgm:t>
    </dgm:pt>
    <dgm:pt modelId="{6912FFD0-0CF6-4DCC-9423-376DBBD8C184}" type="sibTrans" cxnId="{A227F192-F246-4CC9-805C-33D7FE6B7BCE}">
      <dgm:prSet/>
      <dgm:spPr/>
      <dgm:t>
        <a:bodyPr/>
        <a:lstStyle/>
        <a:p>
          <a:endParaRPr lang="en-US"/>
        </a:p>
      </dgm:t>
    </dgm:pt>
    <dgm:pt modelId="{8483639A-7B49-4CBA-97CF-435C48516B91}">
      <dgm:prSet phldrT="[Text]">
        <dgm:style>
          <a:lnRef idx="2">
            <a:schemeClr val="accent1">
              <a:shade val="50000"/>
            </a:schemeClr>
          </a:lnRef>
          <a:fillRef idx="1">
            <a:schemeClr val="accent1"/>
          </a:fillRef>
          <a:effectRef idx="0">
            <a:schemeClr val="accent1"/>
          </a:effectRef>
          <a:fontRef idx="minor">
            <a:schemeClr val="lt1"/>
          </a:fontRef>
        </dgm:style>
      </dgm:prSet>
      <dgm:spPr>
        <a:noFill/>
      </dgm:spPr>
      <dgm:t>
        <a:bodyPr/>
        <a:lstStyle/>
        <a:p>
          <a:r>
            <a:rPr lang="en-US" b="0" dirty="0">
              <a:solidFill>
                <a:schemeClr val="tx1"/>
              </a:solidFill>
              <a:latin typeface="Century Gothic" panose="020B0502020202020204" pitchFamily="34" charset="0"/>
            </a:rPr>
            <a:t>Supporting updates to QI and Panel Management didactic video and A3</a:t>
          </a:r>
        </a:p>
      </dgm:t>
    </dgm:pt>
    <dgm:pt modelId="{722A83DB-BEB5-4F55-905A-89AC8AD03356}" type="parTrans" cxnId="{44427CB6-E573-4A17-87F3-3003D6371C9A}">
      <dgm:prSet/>
      <dgm:spPr/>
      <dgm:t>
        <a:bodyPr/>
        <a:lstStyle/>
        <a:p>
          <a:endParaRPr lang="en-US"/>
        </a:p>
      </dgm:t>
    </dgm:pt>
    <dgm:pt modelId="{61EDC954-2A2A-40F3-ACC1-572AC02650AE}" type="sibTrans" cxnId="{44427CB6-E573-4A17-87F3-3003D6371C9A}">
      <dgm:prSet/>
      <dgm:spPr/>
      <dgm:t>
        <a:bodyPr/>
        <a:lstStyle/>
        <a:p>
          <a:endParaRPr lang="en-US"/>
        </a:p>
      </dgm:t>
    </dgm:pt>
    <dgm:pt modelId="{D0ABA0F3-4094-7143-B7E0-55D340290C23}">
      <dgm:prSet/>
      <dgm:spPr/>
      <dgm:t>
        <a:bodyPr/>
        <a:lstStyle/>
        <a:p>
          <a:r>
            <a:rPr lang="en-US" dirty="0">
              <a:latin typeface="Century Gothic" panose="020B0502020202020204" pitchFamily="34" charset="0"/>
            </a:rPr>
            <a:t>Assistance with A3 documents</a:t>
          </a:r>
        </a:p>
      </dgm:t>
    </dgm:pt>
    <dgm:pt modelId="{B041394C-F1DF-B04E-8654-16A61DCA4DA6}" type="parTrans" cxnId="{C1B00729-06F2-3E45-AFA9-6B95B847F5BE}">
      <dgm:prSet/>
      <dgm:spPr/>
      <dgm:t>
        <a:bodyPr/>
        <a:lstStyle/>
        <a:p>
          <a:endParaRPr lang="en-US"/>
        </a:p>
      </dgm:t>
    </dgm:pt>
    <dgm:pt modelId="{7BD43BF6-742E-4D46-AEA3-96DA8276757F}" type="sibTrans" cxnId="{C1B00729-06F2-3E45-AFA9-6B95B847F5BE}">
      <dgm:prSet/>
      <dgm:spPr/>
      <dgm:t>
        <a:bodyPr/>
        <a:lstStyle/>
        <a:p>
          <a:endParaRPr lang="en-US"/>
        </a:p>
      </dgm:t>
    </dgm:pt>
    <dgm:pt modelId="{DAE2DC97-FD58-404C-AA47-E7AF26CF02EC}">
      <dgm:prSet/>
      <dgm:spPr/>
      <dgm:t>
        <a:bodyPr/>
        <a:lstStyle/>
        <a:p>
          <a:r>
            <a:rPr lang="en-US" dirty="0">
              <a:latin typeface="Century Gothic" panose="020B0502020202020204" pitchFamily="34" charset="0"/>
            </a:rPr>
            <a:t>Connections</a:t>
          </a:r>
        </a:p>
      </dgm:t>
    </dgm:pt>
    <dgm:pt modelId="{E7589AAB-BF73-D34C-AF6C-247B2A29533C}" type="parTrans" cxnId="{2BEDF8E9-4B43-C545-ABF5-D0F76C168E04}">
      <dgm:prSet/>
      <dgm:spPr/>
      <dgm:t>
        <a:bodyPr/>
        <a:lstStyle/>
        <a:p>
          <a:endParaRPr lang="en-US"/>
        </a:p>
      </dgm:t>
    </dgm:pt>
    <dgm:pt modelId="{446BE661-2275-A040-8CDC-A0360E46E223}" type="sibTrans" cxnId="{2BEDF8E9-4B43-C545-ABF5-D0F76C168E04}">
      <dgm:prSet/>
      <dgm:spPr/>
      <dgm:t>
        <a:bodyPr/>
        <a:lstStyle/>
        <a:p>
          <a:endParaRPr lang="en-US"/>
        </a:p>
      </dgm:t>
    </dgm:pt>
    <dgm:pt modelId="{465B7C13-A674-4552-9DAE-A171A8B29B6A}" type="pres">
      <dgm:prSet presAssocID="{538B6474-2563-4763-8417-787047E6EC51}" presName="Name0" presStyleCnt="0">
        <dgm:presLayoutVars>
          <dgm:dir/>
          <dgm:animLvl val="lvl"/>
          <dgm:resizeHandles val="exact"/>
        </dgm:presLayoutVars>
      </dgm:prSet>
      <dgm:spPr/>
    </dgm:pt>
    <dgm:pt modelId="{BB07A8D5-93E0-49B2-9EBB-B56BF55842BB}" type="pres">
      <dgm:prSet presAssocID="{466C98F8-A83A-4C22-A741-AABC9FA9BD94}" presName="composite" presStyleCnt="0"/>
      <dgm:spPr/>
    </dgm:pt>
    <dgm:pt modelId="{53EE5FF2-14A1-4764-AD35-3FD3CA4B4005}" type="pres">
      <dgm:prSet presAssocID="{466C98F8-A83A-4C22-A741-AABC9FA9BD94}" presName="parTx" presStyleLbl="alignNode1" presStyleIdx="0" presStyleCnt="5">
        <dgm:presLayoutVars>
          <dgm:chMax val="0"/>
          <dgm:chPref val="0"/>
          <dgm:bulletEnabled val="1"/>
        </dgm:presLayoutVars>
      </dgm:prSet>
      <dgm:spPr/>
    </dgm:pt>
    <dgm:pt modelId="{52805B10-03E3-4115-BDC6-CDCA3FDE4423}" type="pres">
      <dgm:prSet presAssocID="{466C98F8-A83A-4C22-A741-AABC9FA9BD94}" presName="desTx" presStyleLbl="alignAccFollowNode1" presStyleIdx="0" presStyleCnt="5">
        <dgm:presLayoutVars>
          <dgm:bulletEnabled val="1"/>
        </dgm:presLayoutVars>
      </dgm:prSet>
      <dgm:spPr/>
    </dgm:pt>
    <dgm:pt modelId="{5A18D6DB-5757-4EBC-8AA1-0B266EBE7D85}" type="pres">
      <dgm:prSet presAssocID="{473FEE85-C7B9-45E0-A993-C6C38F8188C9}" presName="space" presStyleCnt="0"/>
      <dgm:spPr/>
    </dgm:pt>
    <dgm:pt modelId="{317042E2-26A0-45A5-BDA3-3426865E525D}" type="pres">
      <dgm:prSet presAssocID="{5CA2397F-DEA8-4606-AC8D-EE4AF0544DC1}" presName="composite" presStyleCnt="0"/>
      <dgm:spPr/>
    </dgm:pt>
    <dgm:pt modelId="{8F5DFDC7-4857-41AF-B333-9946F8933310}" type="pres">
      <dgm:prSet presAssocID="{5CA2397F-DEA8-4606-AC8D-EE4AF0544DC1}" presName="parTx" presStyleLbl="alignNode1" presStyleIdx="1" presStyleCnt="5">
        <dgm:presLayoutVars>
          <dgm:chMax val="0"/>
          <dgm:chPref val="0"/>
          <dgm:bulletEnabled val="1"/>
        </dgm:presLayoutVars>
      </dgm:prSet>
      <dgm:spPr/>
    </dgm:pt>
    <dgm:pt modelId="{A95C682C-256F-4B52-A9EC-B66519CD33A5}" type="pres">
      <dgm:prSet presAssocID="{5CA2397F-DEA8-4606-AC8D-EE4AF0544DC1}" presName="desTx" presStyleLbl="alignAccFollowNode1" presStyleIdx="1" presStyleCnt="5">
        <dgm:presLayoutVars>
          <dgm:bulletEnabled val="1"/>
        </dgm:presLayoutVars>
      </dgm:prSet>
      <dgm:spPr/>
    </dgm:pt>
    <dgm:pt modelId="{DAFF5899-10D1-462C-BACE-C7DEEFF0610B}" type="pres">
      <dgm:prSet presAssocID="{FC1885EA-C5CE-4131-A2FA-9DCE3906ADCC}" presName="space" presStyleCnt="0"/>
      <dgm:spPr/>
    </dgm:pt>
    <dgm:pt modelId="{F59CC5B7-A961-4836-B1F7-4D051D5A5CFA}" type="pres">
      <dgm:prSet presAssocID="{B03E29B0-E2A3-4D9B-88D1-AC0B2A2ACB8F}" presName="composite" presStyleCnt="0"/>
      <dgm:spPr/>
    </dgm:pt>
    <dgm:pt modelId="{E4815B90-6E43-478C-A4A5-E4949EB31870}" type="pres">
      <dgm:prSet presAssocID="{B03E29B0-E2A3-4D9B-88D1-AC0B2A2ACB8F}" presName="parTx" presStyleLbl="alignNode1" presStyleIdx="2" presStyleCnt="5">
        <dgm:presLayoutVars>
          <dgm:chMax val="0"/>
          <dgm:chPref val="0"/>
          <dgm:bulletEnabled val="1"/>
        </dgm:presLayoutVars>
      </dgm:prSet>
      <dgm:spPr/>
    </dgm:pt>
    <dgm:pt modelId="{8F67BA69-E91D-43EF-A878-0DF03E372DAE}" type="pres">
      <dgm:prSet presAssocID="{B03E29B0-E2A3-4D9B-88D1-AC0B2A2ACB8F}" presName="desTx" presStyleLbl="alignAccFollowNode1" presStyleIdx="2" presStyleCnt="5">
        <dgm:presLayoutVars>
          <dgm:bulletEnabled val="1"/>
        </dgm:presLayoutVars>
      </dgm:prSet>
      <dgm:spPr/>
    </dgm:pt>
    <dgm:pt modelId="{C9095427-C6D0-4092-9205-CF599A8EBD25}" type="pres">
      <dgm:prSet presAssocID="{6912FFD0-0CF6-4DCC-9423-376DBBD8C184}" presName="space" presStyleCnt="0"/>
      <dgm:spPr/>
    </dgm:pt>
    <dgm:pt modelId="{8E0EFD9B-F308-4255-8971-3691D70BAF28}" type="pres">
      <dgm:prSet presAssocID="{EF310FA7-A303-4FF0-B9CB-F86B1C0B37C0}" presName="composite" presStyleCnt="0"/>
      <dgm:spPr/>
    </dgm:pt>
    <dgm:pt modelId="{3142F4C4-6F3F-45C4-87EB-396BFFE9E6A9}" type="pres">
      <dgm:prSet presAssocID="{EF310FA7-A303-4FF0-B9CB-F86B1C0B37C0}" presName="parTx" presStyleLbl="alignNode1" presStyleIdx="3" presStyleCnt="5">
        <dgm:presLayoutVars>
          <dgm:chMax val="0"/>
          <dgm:chPref val="0"/>
          <dgm:bulletEnabled val="1"/>
        </dgm:presLayoutVars>
      </dgm:prSet>
      <dgm:spPr/>
    </dgm:pt>
    <dgm:pt modelId="{763A7782-CF3C-4BAD-BFD9-1C5CBD13BF8D}" type="pres">
      <dgm:prSet presAssocID="{EF310FA7-A303-4FF0-B9CB-F86B1C0B37C0}" presName="desTx" presStyleLbl="alignAccFollowNode1" presStyleIdx="3" presStyleCnt="5">
        <dgm:presLayoutVars>
          <dgm:bulletEnabled val="1"/>
        </dgm:presLayoutVars>
      </dgm:prSet>
      <dgm:spPr/>
    </dgm:pt>
    <dgm:pt modelId="{756429C5-48FF-43B0-80D2-B37CB90833C3}" type="pres">
      <dgm:prSet presAssocID="{9E8F5B73-689C-421B-90E5-1C6CD7F6D8D6}" presName="space" presStyleCnt="0"/>
      <dgm:spPr/>
    </dgm:pt>
    <dgm:pt modelId="{5CDF6679-D761-4641-B687-FCD25A05CA26}" type="pres">
      <dgm:prSet presAssocID="{99216839-B386-4374-A1BD-22CA84B51DD0}" presName="composite" presStyleCnt="0"/>
      <dgm:spPr/>
    </dgm:pt>
    <dgm:pt modelId="{B6B20A1C-0F21-4F5D-8E7C-D32800FAEFD6}" type="pres">
      <dgm:prSet presAssocID="{99216839-B386-4374-A1BD-22CA84B51DD0}" presName="parTx" presStyleLbl="alignNode1" presStyleIdx="4" presStyleCnt="5">
        <dgm:presLayoutVars>
          <dgm:chMax val="0"/>
          <dgm:chPref val="0"/>
          <dgm:bulletEnabled val="1"/>
        </dgm:presLayoutVars>
      </dgm:prSet>
      <dgm:spPr/>
    </dgm:pt>
    <dgm:pt modelId="{255C41CE-52FD-4F52-A260-E0263027F75C}" type="pres">
      <dgm:prSet presAssocID="{99216839-B386-4374-A1BD-22CA84B51DD0}" presName="desTx" presStyleLbl="alignAccFollowNode1" presStyleIdx="4" presStyleCnt="5">
        <dgm:presLayoutVars>
          <dgm:bulletEnabled val="1"/>
        </dgm:presLayoutVars>
      </dgm:prSet>
      <dgm:spPr/>
    </dgm:pt>
  </dgm:ptLst>
  <dgm:cxnLst>
    <dgm:cxn modelId="{B1903C0E-024C-47E3-A643-C9D917CBCCA9}" type="presOf" srcId="{FD985EEA-CB0A-4F29-AF6B-4FEAEF1BEABA}" destId="{A95C682C-256F-4B52-A9EC-B66519CD33A5}" srcOrd="0" destOrd="3" presId="urn:microsoft.com/office/officeart/2005/8/layout/hList1"/>
    <dgm:cxn modelId="{DC485C1A-131E-4357-8FC8-5A9A3E40FAC9}" srcId="{5CA2397F-DEA8-4606-AC8D-EE4AF0544DC1}" destId="{19FFB032-892C-4E5C-8379-0295342F80D0}" srcOrd="5" destOrd="0" parTransId="{3B5C235C-5468-4703-B041-71CF329806A5}" sibTransId="{FB9628E0-7FB2-4196-8F21-7E2013FAEC48}"/>
    <dgm:cxn modelId="{95F39F25-1107-4FE7-A929-94FC6931D05D}" srcId="{538B6474-2563-4763-8417-787047E6EC51}" destId="{466C98F8-A83A-4C22-A741-AABC9FA9BD94}" srcOrd="0" destOrd="0" parTransId="{63F57F4A-2FD2-4F14-96CE-3DD3BAC20B0A}" sibTransId="{473FEE85-C7B9-45E0-A993-C6C38F8188C9}"/>
    <dgm:cxn modelId="{AC2DFF25-38D1-4EAE-9C0D-44F2FFA40484}" srcId="{5CA2397F-DEA8-4606-AC8D-EE4AF0544DC1}" destId="{3C97AEE6-625F-42E1-B500-1019B5C9C7A0}" srcOrd="0" destOrd="0" parTransId="{6DC2E994-ABA2-4EA2-B4BC-FAEE20D6EFF7}" sibTransId="{CFDED57D-0F17-44E2-9CCC-2E4F20F0BB6D}"/>
    <dgm:cxn modelId="{C1B00729-06F2-3E45-AFA9-6B95B847F5BE}" srcId="{5CA2397F-DEA8-4606-AC8D-EE4AF0544DC1}" destId="{D0ABA0F3-4094-7143-B7E0-55D340290C23}" srcOrd="4" destOrd="0" parTransId="{B041394C-F1DF-B04E-8654-16A61DCA4DA6}" sibTransId="{7BD43BF6-742E-4D46-AEA3-96DA8276757F}"/>
    <dgm:cxn modelId="{45972633-44D3-465B-8F90-5F34880DA709}" type="presOf" srcId="{5CA2397F-DEA8-4606-AC8D-EE4AF0544DC1}" destId="{8F5DFDC7-4857-41AF-B333-9946F8933310}" srcOrd="0" destOrd="0" presId="urn:microsoft.com/office/officeart/2005/8/layout/hList1"/>
    <dgm:cxn modelId="{0E5E4235-39A0-490F-9232-5C69ECB6AEFB}" type="presOf" srcId="{3C97AEE6-625F-42E1-B500-1019B5C9C7A0}" destId="{A95C682C-256F-4B52-A9EC-B66519CD33A5}" srcOrd="0" destOrd="0" presId="urn:microsoft.com/office/officeart/2005/8/layout/hList1"/>
    <dgm:cxn modelId="{8FABCD3D-E075-4A18-AD99-D33A97AF6E2D}" type="presOf" srcId="{8483639A-7B49-4CBA-97CF-435C48516B91}" destId="{8F67BA69-E91D-43EF-A878-0DF03E372DAE}" srcOrd="0" destOrd="0" presId="urn:microsoft.com/office/officeart/2005/8/layout/hList1"/>
    <dgm:cxn modelId="{D97FE241-224A-456C-B2DA-6225943740D2}" type="presOf" srcId="{AAA88500-126E-454F-81FC-1B01C3D63613}" destId="{52805B10-03E3-4115-BDC6-CDCA3FDE4423}" srcOrd="0" destOrd="0" presId="urn:microsoft.com/office/officeart/2005/8/layout/hList1"/>
    <dgm:cxn modelId="{E28C9046-8D20-4007-A630-BD55EB394809}" srcId="{538B6474-2563-4763-8417-787047E6EC51}" destId="{99216839-B386-4374-A1BD-22CA84B51DD0}" srcOrd="4" destOrd="0" parTransId="{C9B27A8C-8D8D-4A37-8158-C6F6884E208F}" sibTransId="{78043EB6-2AC7-46AA-B38D-9BC7C32048B0}"/>
    <dgm:cxn modelId="{4C6AE448-A546-4EC0-9C9F-C44AE1E10C14}" srcId="{5CA2397F-DEA8-4606-AC8D-EE4AF0544DC1}" destId="{DDE68D40-0937-4B19-869A-C0D651A859C0}" srcOrd="1" destOrd="0" parTransId="{94C53BE0-2F8B-4E93-8C69-41890F884E0E}" sibTransId="{5D80F9D1-7289-4537-B66F-60B722D1A33B}"/>
    <dgm:cxn modelId="{E3A67B49-FCBC-4FBA-8307-BD5B38DCE25D}" srcId="{538B6474-2563-4763-8417-787047E6EC51}" destId="{5CA2397F-DEA8-4606-AC8D-EE4AF0544DC1}" srcOrd="1" destOrd="0" parTransId="{29687C9B-BFC6-4990-8C96-463BA05FC67C}" sibTransId="{FC1885EA-C5CE-4131-A2FA-9DCE3906ADCC}"/>
    <dgm:cxn modelId="{122C094C-BB11-4E62-8470-F22B32248A0B}" srcId="{466C98F8-A83A-4C22-A741-AABC9FA9BD94}" destId="{AAA88500-126E-454F-81FC-1B01C3D63613}" srcOrd="0" destOrd="0" parTransId="{CF089292-85A3-4C78-8597-B96C3EFAE731}" sibTransId="{D0846246-A7A6-482D-827E-6FBE09AB7129}"/>
    <dgm:cxn modelId="{D53BBA4D-A807-0348-9A9B-70335845DFF0}" type="presOf" srcId="{D0ABA0F3-4094-7143-B7E0-55D340290C23}" destId="{A95C682C-256F-4B52-A9EC-B66519CD33A5}" srcOrd="0" destOrd="4" presId="urn:microsoft.com/office/officeart/2005/8/layout/hList1"/>
    <dgm:cxn modelId="{C10FEE51-10C4-4124-B0F5-83DE3687B345}" type="presOf" srcId="{DDE68D40-0937-4B19-869A-C0D651A859C0}" destId="{A95C682C-256F-4B52-A9EC-B66519CD33A5}" srcOrd="0" destOrd="1" presId="urn:microsoft.com/office/officeart/2005/8/layout/hList1"/>
    <dgm:cxn modelId="{6C56C373-ABD7-4635-8519-5E8813693B27}" srcId="{5CA2397F-DEA8-4606-AC8D-EE4AF0544DC1}" destId="{FD985EEA-CB0A-4F29-AF6B-4FEAEF1BEABA}" srcOrd="3" destOrd="0" parTransId="{29DAB600-C63C-4F50-82A1-5C774A6D77FC}" sibTransId="{490665E1-50DF-4203-B9A3-DA3D3DB7AE74}"/>
    <dgm:cxn modelId="{0354A87F-0B7F-4334-B06A-AAAD1FE8C6CC}" srcId="{EF310FA7-A303-4FF0-B9CB-F86B1C0B37C0}" destId="{02113B8E-F86D-4FFC-B0FC-E6D1106A27C5}" srcOrd="0" destOrd="0" parTransId="{5A4B6423-5D46-477D-8E5D-100259C55ACA}" sibTransId="{31026817-9936-405F-9367-ED686451B34C}"/>
    <dgm:cxn modelId="{DCED428A-6C43-4BFB-A5D9-186AE882C8EF}" type="presOf" srcId="{EF310FA7-A303-4FF0-B9CB-F86B1C0B37C0}" destId="{3142F4C4-6F3F-45C4-87EB-396BFFE9E6A9}" srcOrd="0" destOrd="0" presId="urn:microsoft.com/office/officeart/2005/8/layout/hList1"/>
    <dgm:cxn modelId="{6BDDBB8B-7427-7243-A1A6-DD5F3AAE29B5}" type="presOf" srcId="{DAE2DC97-FD58-404C-AA47-E7AF26CF02EC}" destId="{A95C682C-256F-4B52-A9EC-B66519CD33A5}" srcOrd="0" destOrd="2" presId="urn:microsoft.com/office/officeart/2005/8/layout/hList1"/>
    <dgm:cxn modelId="{A227F192-F246-4CC9-805C-33D7FE6B7BCE}" srcId="{538B6474-2563-4763-8417-787047E6EC51}" destId="{B03E29B0-E2A3-4D9B-88D1-AC0B2A2ACB8F}" srcOrd="2" destOrd="0" parTransId="{997F387D-4E1B-4895-855C-9E823E375F9A}" sibTransId="{6912FFD0-0CF6-4DCC-9423-376DBBD8C184}"/>
    <dgm:cxn modelId="{D7B6BD9B-EBB0-4317-B2A4-A0173D4AB842}" type="presOf" srcId="{99216839-B386-4374-A1BD-22CA84B51DD0}" destId="{B6B20A1C-0F21-4F5D-8E7C-D32800FAEFD6}" srcOrd="0" destOrd="0" presId="urn:microsoft.com/office/officeart/2005/8/layout/hList1"/>
    <dgm:cxn modelId="{6203A3A0-6E91-498D-BBB4-1E2796C4D0E0}" srcId="{99216839-B386-4374-A1BD-22CA84B51DD0}" destId="{579A2B05-DF8C-4BF0-A986-B538F5E6498E}" srcOrd="0" destOrd="0" parTransId="{93B5E2D3-D29A-4002-B9A7-5F5A46E143EE}" sibTransId="{A86B7DE3-CFBF-40F7-AAA8-69D0615C6FBA}"/>
    <dgm:cxn modelId="{F34F82A6-9633-491C-BE26-20E216A48AAF}" srcId="{538B6474-2563-4763-8417-787047E6EC51}" destId="{EF310FA7-A303-4FF0-B9CB-F86B1C0B37C0}" srcOrd="3" destOrd="0" parTransId="{5B4F49F4-0967-4B68-96E0-50263A399CF3}" sibTransId="{9E8F5B73-689C-421B-90E5-1C6CD7F6D8D6}"/>
    <dgm:cxn modelId="{44427CB6-E573-4A17-87F3-3003D6371C9A}" srcId="{B03E29B0-E2A3-4D9B-88D1-AC0B2A2ACB8F}" destId="{8483639A-7B49-4CBA-97CF-435C48516B91}" srcOrd="0" destOrd="0" parTransId="{722A83DB-BEB5-4F55-905A-89AC8AD03356}" sibTransId="{61EDC954-2A2A-40F3-ACC1-572AC02650AE}"/>
    <dgm:cxn modelId="{63B3FEBD-38AF-4CE2-94AB-3F2E5553AAD9}" type="presOf" srcId="{579A2B05-DF8C-4BF0-A986-B538F5E6498E}" destId="{255C41CE-52FD-4F52-A260-E0263027F75C}" srcOrd="0" destOrd="0" presId="urn:microsoft.com/office/officeart/2005/8/layout/hList1"/>
    <dgm:cxn modelId="{075AE5C3-60E7-4B96-ABEE-4EE46E91AF1B}" type="presOf" srcId="{02113B8E-F86D-4FFC-B0FC-E6D1106A27C5}" destId="{763A7782-CF3C-4BAD-BFD9-1C5CBD13BF8D}" srcOrd="0" destOrd="0" presId="urn:microsoft.com/office/officeart/2005/8/layout/hList1"/>
    <dgm:cxn modelId="{395587C7-9F91-4ED9-B179-147F6397BE9F}" type="presOf" srcId="{538B6474-2563-4763-8417-787047E6EC51}" destId="{465B7C13-A674-4552-9DAE-A171A8B29B6A}" srcOrd="0" destOrd="0" presId="urn:microsoft.com/office/officeart/2005/8/layout/hList1"/>
    <dgm:cxn modelId="{1D680DC9-C0C0-4355-9564-A541A87A3486}" type="presOf" srcId="{B03E29B0-E2A3-4D9B-88D1-AC0B2A2ACB8F}" destId="{E4815B90-6E43-478C-A4A5-E4949EB31870}" srcOrd="0" destOrd="0" presId="urn:microsoft.com/office/officeart/2005/8/layout/hList1"/>
    <dgm:cxn modelId="{6F0666E1-D2D6-4A55-A642-0D12F1F4DC2E}" type="presOf" srcId="{19FFB032-892C-4E5C-8379-0295342F80D0}" destId="{A95C682C-256F-4B52-A9EC-B66519CD33A5}" srcOrd="0" destOrd="5" presId="urn:microsoft.com/office/officeart/2005/8/layout/hList1"/>
    <dgm:cxn modelId="{2BEDF8E9-4B43-C545-ABF5-D0F76C168E04}" srcId="{5CA2397F-DEA8-4606-AC8D-EE4AF0544DC1}" destId="{DAE2DC97-FD58-404C-AA47-E7AF26CF02EC}" srcOrd="2" destOrd="0" parTransId="{E7589AAB-BF73-D34C-AF6C-247B2A29533C}" sibTransId="{446BE661-2275-A040-8CDC-A0360E46E223}"/>
    <dgm:cxn modelId="{EDF16EF3-4AD6-4C92-A80C-E3850BFC2DB0}" type="presOf" srcId="{466C98F8-A83A-4C22-A741-AABC9FA9BD94}" destId="{53EE5FF2-14A1-4764-AD35-3FD3CA4B4005}" srcOrd="0" destOrd="0" presId="urn:microsoft.com/office/officeart/2005/8/layout/hList1"/>
    <dgm:cxn modelId="{457225A6-95F2-4409-AEE1-1A239EBAD3A7}" type="presParOf" srcId="{465B7C13-A674-4552-9DAE-A171A8B29B6A}" destId="{BB07A8D5-93E0-49B2-9EBB-B56BF55842BB}" srcOrd="0" destOrd="0" presId="urn:microsoft.com/office/officeart/2005/8/layout/hList1"/>
    <dgm:cxn modelId="{8AB8E2FD-272F-405F-8D60-13F4C508DFFE}" type="presParOf" srcId="{BB07A8D5-93E0-49B2-9EBB-B56BF55842BB}" destId="{53EE5FF2-14A1-4764-AD35-3FD3CA4B4005}" srcOrd="0" destOrd="0" presId="urn:microsoft.com/office/officeart/2005/8/layout/hList1"/>
    <dgm:cxn modelId="{DF0E9865-168E-4A0F-9638-8964D198B2A6}" type="presParOf" srcId="{BB07A8D5-93E0-49B2-9EBB-B56BF55842BB}" destId="{52805B10-03E3-4115-BDC6-CDCA3FDE4423}" srcOrd="1" destOrd="0" presId="urn:microsoft.com/office/officeart/2005/8/layout/hList1"/>
    <dgm:cxn modelId="{0EF97C12-D981-45A2-A03B-FB49C3654076}" type="presParOf" srcId="{465B7C13-A674-4552-9DAE-A171A8B29B6A}" destId="{5A18D6DB-5757-4EBC-8AA1-0B266EBE7D85}" srcOrd="1" destOrd="0" presId="urn:microsoft.com/office/officeart/2005/8/layout/hList1"/>
    <dgm:cxn modelId="{47DEEBAD-9952-437A-9EDE-BEBFFA213058}" type="presParOf" srcId="{465B7C13-A674-4552-9DAE-A171A8B29B6A}" destId="{317042E2-26A0-45A5-BDA3-3426865E525D}" srcOrd="2" destOrd="0" presId="urn:microsoft.com/office/officeart/2005/8/layout/hList1"/>
    <dgm:cxn modelId="{1EF00162-072B-4A96-A37A-4E2E9BD250CF}" type="presParOf" srcId="{317042E2-26A0-45A5-BDA3-3426865E525D}" destId="{8F5DFDC7-4857-41AF-B333-9946F8933310}" srcOrd="0" destOrd="0" presId="urn:microsoft.com/office/officeart/2005/8/layout/hList1"/>
    <dgm:cxn modelId="{D952E30C-0175-4623-8E84-5165F132474A}" type="presParOf" srcId="{317042E2-26A0-45A5-BDA3-3426865E525D}" destId="{A95C682C-256F-4B52-A9EC-B66519CD33A5}" srcOrd="1" destOrd="0" presId="urn:microsoft.com/office/officeart/2005/8/layout/hList1"/>
    <dgm:cxn modelId="{CC94E48A-C612-4265-90C1-06C769FD9E03}" type="presParOf" srcId="{465B7C13-A674-4552-9DAE-A171A8B29B6A}" destId="{DAFF5899-10D1-462C-BACE-C7DEEFF0610B}" srcOrd="3" destOrd="0" presId="urn:microsoft.com/office/officeart/2005/8/layout/hList1"/>
    <dgm:cxn modelId="{811801E6-282B-4CFE-8B64-8B6DC6C29C7F}" type="presParOf" srcId="{465B7C13-A674-4552-9DAE-A171A8B29B6A}" destId="{F59CC5B7-A961-4836-B1F7-4D051D5A5CFA}" srcOrd="4" destOrd="0" presId="urn:microsoft.com/office/officeart/2005/8/layout/hList1"/>
    <dgm:cxn modelId="{9E24B620-F23B-49E2-812C-DA74AAE832BB}" type="presParOf" srcId="{F59CC5B7-A961-4836-B1F7-4D051D5A5CFA}" destId="{E4815B90-6E43-478C-A4A5-E4949EB31870}" srcOrd="0" destOrd="0" presId="urn:microsoft.com/office/officeart/2005/8/layout/hList1"/>
    <dgm:cxn modelId="{AB48504F-5E1E-413A-A61D-C16192C6CE6E}" type="presParOf" srcId="{F59CC5B7-A961-4836-B1F7-4D051D5A5CFA}" destId="{8F67BA69-E91D-43EF-A878-0DF03E372DAE}" srcOrd="1" destOrd="0" presId="urn:microsoft.com/office/officeart/2005/8/layout/hList1"/>
    <dgm:cxn modelId="{D65F109E-F3A6-4276-8683-2A8CEB168E11}" type="presParOf" srcId="{465B7C13-A674-4552-9DAE-A171A8B29B6A}" destId="{C9095427-C6D0-4092-9205-CF599A8EBD25}" srcOrd="5" destOrd="0" presId="urn:microsoft.com/office/officeart/2005/8/layout/hList1"/>
    <dgm:cxn modelId="{BEC22192-517F-4269-91F1-163B81696DCC}" type="presParOf" srcId="{465B7C13-A674-4552-9DAE-A171A8B29B6A}" destId="{8E0EFD9B-F308-4255-8971-3691D70BAF28}" srcOrd="6" destOrd="0" presId="urn:microsoft.com/office/officeart/2005/8/layout/hList1"/>
    <dgm:cxn modelId="{A5F27B6D-7BE8-43B5-B6C6-0271E65F4831}" type="presParOf" srcId="{8E0EFD9B-F308-4255-8971-3691D70BAF28}" destId="{3142F4C4-6F3F-45C4-87EB-396BFFE9E6A9}" srcOrd="0" destOrd="0" presId="urn:microsoft.com/office/officeart/2005/8/layout/hList1"/>
    <dgm:cxn modelId="{516B69CD-015B-4508-85AA-132B55758BB3}" type="presParOf" srcId="{8E0EFD9B-F308-4255-8971-3691D70BAF28}" destId="{763A7782-CF3C-4BAD-BFD9-1C5CBD13BF8D}" srcOrd="1" destOrd="0" presId="urn:microsoft.com/office/officeart/2005/8/layout/hList1"/>
    <dgm:cxn modelId="{F11E1963-B9EE-4E65-B7D5-B1CB83B9D3B6}" type="presParOf" srcId="{465B7C13-A674-4552-9DAE-A171A8B29B6A}" destId="{756429C5-48FF-43B0-80D2-B37CB90833C3}" srcOrd="7" destOrd="0" presId="urn:microsoft.com/office/officeart/2005/8/layout/hList1"/>
    <dgm:cxn modelId="{47B57CBB-C172-4288-AEE5-52806F327DB5}" type="presParOf" srcId="{465B7C13-A674-4552-9DAE-A171A8B29B6A}" destId="{5CDF6679-D761-4641-B687-FCD25A05CA26}" srcOrd="8" destOrd="0" presId="urn:microsoft.com/office/officeart/2005/8/layout/hList1"/>
    <dgm:cxn modelId="{7D329C6D-FC95-4253-BFC8-78BAB30811AF}" type="presParOf" srcId="{5CDF6679-D761-4641-B687-FCD25A05CA26}" destId="{B6B20A1C-0F21-4F5D-8E7C-D32800FAEFD6}" srcOrd="0" destOrd="0" presId="urn:microsoft.com/office/officeart/2005/8/layout/hList1"/>
    <dgm:cxn modelId="{3FE76AF1-04AE-4B04-89B9-2DBCB05B6FE2}" type="presParOf" srcId="{5CDF6679-D761-4641-B687-FCD25A05CA26}" destId="{255C41CE-52FD-4F52-A260-E0263027F75C}"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FEF49-DC3D-4432-8391-9760867BB293}" type="doc">
      <dgm:prSet loTypeId="urn:microsoft.com/office/officeart/2009/3/layout/IncreasingArrowsProcess" loCatId="process" qsTypeId="urn:microsoft.com/office/officeart/2005/8/quickstyle/simple1" qsCatId="simple" csTypeId="urn:microsoft.com/office/officeart/2005/8/colors/accent0_3" csCatId="mainScheme" phldr="1"/>
      <dgm:spPr/>
      <dgm:t>
        <a:bodyPr/>
        <a:lstStyle/>
        <a:p>
          <a:endParaRPr lang="en-US"/>
        </a:p>
      </dgm:t>
    </dgm:pt>
    <dgm:pt modelId="{CD73E0EC-73AC-4B7A-A92C-257DC49B8977}">
      <dgm:prSet phldrT="[Text]"/>
      <dgm:spPr/>
      <dgm:t>
        <a:bodyPr/>
        <a:lstStyle/>
        <a:p>
          <a:r>
            <a:rPr lang="en-US" b="1" dirty="0"/>
            <a:t>PGY1</a:t>
          </a:r>
        </a:p>
      </dgm:t>
    </dgm:pt>
    <dgm:pt modelId="{B74A09B1-824F-4244-A929-DC39F2D1F8A8}" type="parTrans" cxnId="{90075D7D-F9DB-4204-9EAF-48F2CCAFF225}">
      <dgm:prSet/>
      <dgm:spPr/>
      <dgm:t>
        <a:bodyPr/>
        <a:lstStyle/>
        <a:p>
          <a:endParaRPr lang="en-US"/>
        </a:p>
      </dgm:t>
    </dgm:pt>
    <dgm:pt modelId="{C6F72038-76DC-4931-9C95-B857FD203010}" type="sibTrans" cxnId="{90075D7D-F9DB-4204-9EAF-48F2CCAFF225}">
      <dgm:prSet/>
      <dgm:spPr/>
      <dgm:t>
        <a:bodyPr/>
        <a:lstStyle/>
        <a:p>
          <a:endParaRPr lang="en-US"/>
        </a:p>
      </dgm:t>
    </dgm:pt>
    <dgm:pt modelId="{9682D7B9-E235-43F5-BB04-C31A499083A6}">
      <dgm:prSet phldrT="[Text]" custT="1"/>
      <dgm:spPr/>
      <dgm:t>
        <a:bodyPr/>
        <a:lstStyle/>
        <a:p>
          <a:r>
            <a:rPr lang="en-US" sz="2400" dirty="0"/>
            <a:t>Foundational interactive sessions</a:t>
          </a:r>
        </a:p>
      </dgm:t>
    </dgm:pt>
    <dgm:pt modelId="{787A6BD6-B1DB-4401-9BC3-657A176A0828}" type="parTrans" cxnId="{8A282542-0DB1-41EF-BFCF-0638BB91A473}">
      <dgm:prSet/>
      <dgm:spPr/>
      <dgm:t>
        <a:bodyPr/>
        <a:lstStyle/>
        <a:p>
          <a:endParaRPr lang="en-US"/>
        </a:p>
      </dgm:t>
    </dgm:pt>
    <dgm:pt modelId="{381CD720-F90B-4416-A087-611BAFC9A316}" type="sibTrans" cxnId="{8A282542-0DB1-41EF-BFCF-0638BB91A473}">
      <dgm:prSet/>
      <dgm:spPr/>
      <dgm:t>
        <a:bodyPr/>
        <a:lstStyle/>
        <a:p>
          <a:endParaRPr lang="en-US"/>
        </a:p>
      </dgm:t>
    </dgm:pt>
    <dgm:pt modelId="{B0528B79-EA44-4A4E-80C6-24526D66FAA9}">
      <dgm:prSet phldrT="[Text]"/>
      <dgm:spPr/>
      <dgm:t>
        <a:bodyPr/>
        <a:lstStyle/>
        <a:p>
          <a:r>
            <a:rPr lang="en-US" b="1" dirty="0"/>
            <a:t>PGY2</a:t>
          </a:r>
        </a:p>
      </dgm:t>
    </dgm:pt>
    <dgm:pt modelId="{AEC895DE-88C0-4D2C-AF78-E4A0BD711DB4}" type="parTrans" cxnId="{573E32A0-C487-44BC-A461-2BC8641F0854}">
      <dgm:prSet/>
      <dgm:spPr/>
      <dgm:t>
        <a:bodyPr/>
        <a:lstStyle/>
        <a:p>
          <a:endParaRPr lang="en-US"/>
        </a:p>
      </dgm:t>
    </dgm:pt>
    <dgm:pt modelId="{5CB2E10C-4A9E-47C4-B6BA-22705D91C0D3}" type="sibTrans" cxnId="{573E32A0-C487-44BC-A461-2BC8641F0854}">
      <dgm:prSet/>
      <dgm:spPr/>
      <dgm:t>
        <a:bodyPr/>
        <a:lstStyle/>
        <a:p>
          <a:endParaRPr lang="en-US"/>
        </a:p>
      </dgm:t>
    </dgm:pt>
    <dgm:pt modelId="{12AEB8AE-41F5-4358-B2A4-D8471E678D2B}">
      <dgm:prSet phldrT="[Text]" custT="1"/>
      <dgm:spPr/>
      <dgm:t>
        <a:bodyPr/>
        <a:lstStyle/>
        <a:p>
          <a:r>
            <a:rPr lang="en-US" sz="2400" dirty="0"/>
            <a:t>Team-based safety &amp; quality projects </a:t>
          </a:r>
        </a:p>
        <a:p>
          <a:r>
            <a:rPr lang="en-US" sz="1600" i="1" dirty="0"/>
            <a:t>(ambulatory rotation)</a:t>
          </a:r>
        </a:p>
      </dgm:t>
    </dgm:pt>
    <dgm:pt modelId="{A8D37AF5-C360-497D-894D-2FE50253E9BE}" type="parTrans" cxnId="{CC67B701-9286-4FF2-8AC9-10FDE9A384EA}">
      <dgm:prSet/>
      <dgm:spPr/>
      <dgm:t>
        <a:bodyPr/>
        <a:lstStyle/>
        <a:p>
          <a:endParaRPr lang="en-US"/>
        </a:p>
      </dgm:t>
    </dgm:pt>
    <dgm:pt modelId="{897F833D-18D0-4166-A23A-12C25DCB4200}" type="sibTrans" cxnId="{CC67B701-9286-4FF2-8AC9-10FDE9A384EA}">
      <dgm:prSet/>
      <dgm:spPr/>
      <dgm:t>
        <a:bodyPr/>
        <a:lstStyle/>
        <a:p>
          <a:endParaRPr lang="en-US"/>
        </a:p>
      </dgm:t>
    </dgm:pt>
    <dgm:pt modelId="{022BF4D0-C90C-486E-BCE7-72D19DD35248}">
      <dgm:prSet phldrT="[Text]"/>
      <dgm:spPr/>
      <dgm:t>
        <a:bodyPr/>
        <a:lstStyle/>
        <a:p>
          <a:r>
            <a:rPr lang="en-US" b="1" dirty="0"/>
            <a:t>PGY3</a:t>
          </a:r>
        </a:p>
      </dgm:t>
    </dgm:pt>
    <dgm:pt modelId="{950CC038-1CA8-4056-BAE4-4317C91E1243}" type="parTrans" cxnId="{2EA19477-1C4C-4977-A485-E44D3A1C3F90}">
      <dgm:prSet/>
      <dgm:spPr/>
      <dgm:t>
        <a:bodyPr/>
        <a:lstStyle/>
        <a:p>
          <a:endParaRPr lang="en-US"/>
        </a:p>
      </dgm:t>
    </dgm:pt>
    <dgm:pt modelId="{E47FEA08-768D-4329-9554-620EF52B8840}" type="sibTrans" cxnId="{2EA19477-1C4C-4977-A485-E44D3A1C3F90}">
      <dgm:prSet/>
      <dgm:spPr/>
      <dgm:t>
        <a:bodyPr/>
        <a:lstStyle/>
        <a:p>
          <a:endParaRPr lang="en-US"/>
        </a:p>
      </dgm:t>
    </dgm:pt>
    <dgm:pt modelId="{6DE3AD19-317C-4D8D-A2AD-76E275DB6CD8}">
      <dgm:prSet phldrT="[Text]"/>
      <dgm:spPr/>
      <dgm:t>
        <a:bodyPr/>
        <a:lstStyle/>
        <a:p>
          <a:r>
            <a:rPr lang="en-US" dirty="0"/>
            <a:t>Resident-driven opportunities for participation in safety &amp; quality activities</a:t>
          </a:r>
        </a:p>
      </dgm:t>
    </dgm:pt>
    <dgm:pt modelId="{86FE36B0-32ED-4096-B735-D142C672D923}" type="parTrans" cxnId="{C7EFB22B-3907-43E0-88FA-4234D891E557}">
      <dgm:prSet/>
      <dgm:spPr/>
      <dgm:t>
        <a:bodyPr/>
        <a:lstStyle/>
        <a:p>
          <a:endParaRPr lang="en-US"/>
        </a:p>
      </dgm:t>
    </dgm:pt>
    <dgm:pt modelId="{B5689A43-01A9-4047-99E9-AD4647B102DE}" type="sibTrans" cxnId="{C7EFB22B-3907-43E0-88FA-4234D891E557}">
      <dgm:prSet/>
      <dgm:spPr/>
      <dgm:t>
        <a:bodyPr/>
        <a:lstStyle/>
        <a:p>
          <a:endParaRPr lang="en-US"/>
        </a:p>
      </dgm:t>
    </dgm:pt>
    <dgm:pt modelId="{8AE6E607-488D-4A86-950D-DFF34810B860}" type="pres">
      <dgm:prSet presAssocID="{5CAFEF49-DC3D-4432-8391-9760867BB293}" presName="Name0" presStyleCnt="0">
        <dgm:presLayoutVars>
          <dgm:chMax val="5"/>
          <dgm:chPref val="5"/>
          <dgm:dir/>
          <dgm:animLvl val="lvl"/>
        </dgm:presLayoutVars>
      </dgm:prSet>
      <dgm:spPr/>
    </dgm:pt>
    <dgm:pt modelId="{96921DF6-7832-40D8-817E-8DB11D99FACA}" type="pres">
      <dgm:prSet presAssocID="{CD73E0EC-73AC-4B7A-A92C-257DC49B8977}" presName="parentText1" presStyleLbl="node1" presStyleIdx="0" presStyleCnt="3">
        <dgm:presLayoutVars>
          <dgm:chMax/>
          <dgm:chPref val="3"/>
          <dgm:bulletEnabled val="1"/>
        </dgm:presLayoutVars>
      </dgm:prSet>
      <dgm:spPr/>
    </dgm:pt>
    <dgm:pt modelId="{576AA963-C8AF-4B93-93F2-40FD8E4BC835}" type="pres">
      <dgm:prSet presAssocID="{CD73E0EC-73AC-4B7A-A92C-257DC49B8977}" presName="childText1" presStyleLbl="solidAlignAcc1" presStyleIdx="0" presStyleCnt="3">
        <dgm:presLayoutVars>
          <dgm:chMax val="0"/>
          <dgm:chPref val="0"/>
          <dgm:bulletEnabled val="1"/>
        </dgm:presLayoutVars>
      </dgm:prSet>
      <dgm:spPr/>
    </dgm:pt>
    <dgm:pt modelId="{755AF0F2-A67B-4894-AADC-53335E2680DF}" type="pres">
      <dgm:prSet presAssocID="{B0528B79-EA44-4A4E-80C6-24526D66FAA9}" presName="parentText2" presStyleLbl="node1" presStyleIdx="1" presStyleCnt="3">
        <dgm:presLayoutVars>
          <dgm:chMax/>
          <dgm:chPref val="3"/>
          <dgm:bulletEnabled val="1"/>
        </dgm:presLayoutVars>
      </dgm:prSet>
      <dgm:spPr/>
    </dgm:pt>
    <dgm:pt modelId="{ECA7B5A6-F77C-4E6C-9FF1-0BF0DF2FDE9A}" type="pres">
      <dgm:prSet presAssocID="{B0528B79-EA44-4A4E-80C6-24526D66FAA9}" presName="childText2" presStyleLbl="solidAlignAcc1" presStyleIdx="1" presStyleCnt="3">
        <dgm:presLayoutVars>
          <dgm:chMax val="0"/>
          <dgm:chPref val="0"/>
          <dgm:bulletEnabled val="1"/>
        </dgm:presLayoutVars>
      </dgm:prSet>
      <dgm:spPr/>
    </dgm:pt>
    <dgm:pt modelId="{BBBC82C8-70A1-493A-A550-1B8BC3112E5F}" type="pres">
      <dgm:prSet presAssocID="{022BF4D0-C90C-486E-BCE7-72D19DD35248}" presName="parentText3" presStyleLbl="node1" presStyleIdx="2" presStyleCnt="3">
        <dgm:presLayoutVars>
          <dgm:chMax/>
          <dgm:chPref val="3"/>
          <dgm:bulletEnabled val="1"/>
        </dgm:presLayoutVars>
      </dgm:prSet>
      <dgm:spPr/>
    </dgm:pt>
    <dgm:pt modelId="{DD724917-CCA1-474C-9665-A5DDA157855E}" type="pres">
      <dgm:prSet presAssocID="{022BF4D0-C90C-486E-BCE7-72D19DD35248}" presName="childText3" presStyleLbl="solidAlignAcc1" presStyleIdx="2" presStyleCnt="3">
        <dgm:presLayoutVars>
          <dgm:chMax val="0"/>
          <dgm:chPref val="0"/>
          <dgm:bulletEnabled val="1"/>
        </dgm:presLayoutVars>
      </dgm:prSet>
      <dgm:spPr/>
    </dgm:pt>
  </dgm:ptLst>
  <dgm:cxnLst>
    <dgm:cxn modelId="{CC67B701-9286-4FF2-8AC9-10FDE9A384EA}" srcId="{B0528B79-EA44-4A4E-80C6-24526D66FAA9}" destId="{12AEB8AE-41F5-4358-B2A4-D8471E678D2B}" srcOrd="0" destOrd="0" parTransId="{A8D37AF5-C360-497D-894D-2FE50253E9BE}" sibTransId="{897F833D-18D0-4166-A23A-12C25DCB4200}"/>
    <dgm:cxn modelId="{BD68D725-4D0D-41EF-AF34-6005EB64FE95}" type="presOf" srcId="{022BF4D0-C90C-486E-BCE7-72D19DD35248}" destId="{BBBC82C8-70A1-493A-A550-1B8BC3112E5F}" srcOrd="0" destOrd="0" presId="urn:microsoft.com/office/officeart/2009/3/layout/IncreasingArrowsProcess"/>
    <dgm:cxn modelId="{C7EFB22B-3907-43E0-88FA-4234D891E557}" srcId="{022BF4D0-C90C-486E-BCE7-72D19DD35248}" destId="{6DE3AD19-317C-4D8D-A2AD-76E275DB6CD8}" srcOrd="0" destOrd="0" parTransId="{86FE36B0-32ED-4096-B735-D142C672D923}" sibTransId="{B5689A43-01A9-4047-99E9-AD4647B102DE}"/>
    <dgm:cxn modelId="{6F96B52C-7B05-43DF-A1AB-91EE976C6C0D}" type="presOf" srcId="{9682D7B9-E235-43F5-BB04-C31A499083A6}" destId="{576AA963-C8AF-4B93-93F2-40FD8E4BC835}" srcOrd="0" destOrd="0" presId="urn:microsoft.com/office/officeart/2009/3/layout/IncreasingArrowsProcess"/>
    <dgm:cxn modelId="{8A282542-0DB1-41EF-BFCF-0638BB91A473}" srcId="{CD73E0EC-73AC-4B7A-A92C-257DC49B8977}" destId="{9682D7B9-E235-43F5-BB04-C31A499083A6}" srcOrd="0" destOrd="0" parTransId="{787A6BD6-B1DB-4401-9BC3-657A176A0828}" sibTransId="{381CD720-F90B-4416-A087-611BAFC9A316}"/>
    <dgm:cxn modelId="{2EA19477-1C4C-4977-A485-E44D3A1C3F90}" srcId="{5CAFEF49-DC3D-4432-8391-9760867BB293}" destId="{022BF4D0-C90C-486E-BCE7-72D19DD35248}" srcOrd="2" destOrd="0" parTransId="{950CC038-1CA8-4056-BAE4-4317C91E1243}" sibTransId="{E47FEA08-768D-4329-9554-620EF52B8840}"/>
    <dgm:cxn modelId="{1C915F7A-3C34-4327-85EA-83BF1BFCDC45}" type="presOf" srcId="{B0528B79-EA44-4A4E-80C6-24526D66FAA9}" destId="{755AF0F2-A67B-4894-AADC-53335E2680DF}" srcOrd="0" destOrd="0" presId="urn:microsoft.com/office/officeart/2009/3/layout/IncreasingArrowsProcess"/>
    <dgm:cxn modelId="{90075D7D-F9DB-4204-9EAF-48F2CCAFF225}" srcId="{5CAFEF49-DC3D-4432-8391-9760867BB293}" destId="{CD73E0EC-73AC-4B7A-A92C-257DC49B8977}" srcOrd="0" destOrd="0" parTransId="{B74A09B1-824F-4244-A929-DC39F2D1F8A8}" sibTransId="{C6F72038-76DC-4931-9C95-B857FD203010}"/>
    <dgm:cxn modelId="{E525C28A-DE10-40A7-A59D-F19D9882D590}" type="presOf" srcId="{6DE3AD19-317C-4D8D-A2AD-76E275DB6CD8}" destId="{DD724917-CCA1-474C-9665-A5DDA157855E}" srcOrd="0" destOrd="0" presId="urn:microsoft.com/office/officeart/2009/3/layout/IncreasingArrowsProcess"/>
    <dgm:cxn modelId="{573E32A0-C487-44BC-A461-2BC8641F0854}" srcId="{5CAFEF49-DC3D-4432-8391-9760867BB293}" destId="{B0528B79-EA44-4A4E-80C6-24526D66FAA9}" srcOrd="1" destOrd="0" parTransId="{AEC895DE-88C0-4D2C-AF78-E4A0BD711DB4}" sibTransId="{5CB2E10C-4A9E-47C4-B6BA-22705D91C0D3}"/>
    <dgm:cxn modelId="{5286A4AD-FBCE-40CF-9375-6FF603327AC0}" type="presOf" srcId="{CD73E0EC-73AC-4B7A-A92C-257DC49B8977}" destId="{96921DF6-7832-40D8-817E-8DB11D99FACA}" srcOrd="0" destOrd="0" presId="urn:microsoft.com/office/officeart/2009/3/layout/IncreasingArrowsProcess"/>
    <dgm:cxn modelId="{872572C3-4679-41E3-8315-C3D190B09AD4}" type="presOf" srcId="{12AEB8AE-41F5-4358-B2A4-D8471E678D2B}" destId="{ECA7B5A6-F77C-4E6C-9FF1-0BF0DF2FDE9A}" srcOrd="0" destOrd="0" presId="urn:microsoft.com/office/officeart/2009/3/layout/IncreasingArrowsProcess"/>
    <dgm:cxn modelId="{40F3A0EE-EE06-4090-B6FB-392C8F34378A}" type="presOf" srcId="{5CAFEF49-DC3D-4432-8391-9760867BB293}" destId="{8AE6E607-488D-4A86-950D-DFF34810B860}" srcOrd="0" destOrd="0" presId="urn:microsoft.com/office/officeart/2009/3/layout/IncreasingArrowsProcess"/>
    <dgm:cxn modelId="{157447AE-7803-4C87-B213-CB36AFEBEF6C}" type="presParOf" srcId="{8AE6E607-488D-4A86-950D-DFF34810B860}" destId="{96921DF6-7832-40D8-817E-8DB11D99FACA}" srcOrd="0" destOrd="0" presId="urn:microsoft.com/office/officeart/2009/3/layout/IncreasingArrowsProcess"/>
    <dgm:cxn modelId="{AF848D78-9253-48A9-82B7-0E234E3F7A1C}" type="presParOf" srcId="{8AE6E607-488D-4A86-950D-DFF34810B860}" destId="{576AA963-C8AF-4B93-93F2-40FD8E4BC835}" srcOrd="1" destOrd="0" presId="urn:microsoft.com/office/officeart/2009/3/layout/IncreasingArrowsProcess"/>
    <dgm:cxn modelId="{9E5EA768-1B36-493B-832D-5FBF9D284576}" type="presParOf" srcId="{8AE6E607-488D-4A86-950D-DFF34810B860}" destId="{755AF0F2-A67B-4894-AADC-53335E2680DF}" srcOrd="2" destOrd="0" presId="urn:microsoft.com/office/officeart/2009/3/layout/IncreasingArrowsProcess"/>
    <dgm:cxn modelId="{226E6F5D-EB05-438D-8ABF-AC57BAA8E329}" type="presParOf" srcId="{8AE6E607-488D-4A86-950D-DFF34810B860}" destId="{ECA7B5A6-F77C-4E6C-9FF1-0BF0DF2FDE9A}" srcOrd="3" destOrd="0" presId="urn:microsoft.com/office/officeart/2009/3/layout/IncreasingArrowsProcess"/>
    <dgm:cxn modelId="{73DCD159-4A20-4C62-9F81-7010A97634B9}" type="presParOf" srcId="{8AE6E607-488D-4A86-950D-DFF34810B860}" destId="{BBBC82C8-70A1-493A-A550-1B8BC3112E5F}" srcOrd="4" destOrd="0" presId="urn:microsoft.com/office/officeart/2009/3/layout/IncreasingArrowsProcess"/>
    <dgm:cxn modelId="{0107DE04-A8F8-4980-ADE8-97A94557602F}" type="presParOf" srcId="{8AE6E607-488D-4A86-950D-DFF34810B860}" destId="{DD724917-CCA1-474C-9665-A5DDA157855E}"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E5FF2-14A1-4764-AD35-3FD3CA4B4005}">
      <dsp:nvSpPr>
        <dsp:cNvPr id="0" name=""/>
        <dsp:cNvSpPr/>
      </dsp:nvSpPr>
      <dsp:spPr>
        <a:xfrm>
          <a:off x="4943" y="173334"/>
          <a:ext cx="1895041" cy="54406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Century Gothic" panose="020B0502020202020204" pitchFamily="34" charset="0"/>
            </a:rPr>
            <a:t>PGY1 Sessions</a:t>
          </a:r>
        </a:p>
      </dsp:txBody>
      <dsp:txXfrm>
        <a:off x="4943" y="173334"/>
        <a:ext cx="1895041" cy="544068"/>
      </dsp:txXfrm>
    </dsp:sp>
    <dsp:sp modelId="{52805B10-03E3-4115-BDC6-CDCA3FDE4423}">
      <dsp:nvSpPr>
        <dsp:cNvPr id="0" name=""/>
        <dsp:cNvSpPr/>
      </dsp:nvSpPr>
      <dsp:spPr>
        <a:xfrm>
          <a:off x="4943" y="717403"/>
          <a:ext cx="1895041" cy="2269771"/>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Updating content to align with Quality Department and High Reliability training</a:t>
          </a:r>
        </a:p>
      </dsp:txBody>
      <dsp:txXfrm>
        <a:off x="4943" y="717403"/>
        <a:ext cx="1895041" cy="2269771"/>
      </dsp:txXfrm>
    </dsp:sp>
    <dsp:sp modelId="{8F5DFDC7-4857-41AF-B333-9946F8933310}">
      <dsp:nvSpPr>
        <dsp:cNvPr id="0" name=""/>
        <dsp:cNvSpPr/>
      </dsp:nvSpPr>
      <dsp:spPr>
        <a:xfrm>
          <a:off x="2165290" y="173334"/>
          <a:ext cx="1895041" cy="54406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Century Gothic" panose="020B0502020202020204" pitchFamily="34" charset="0"/>
            </a:rPr>
            <a:t>PGY2 Project Support</a:t>
          </a:r>
        </a:p>
      </dsp:txBody>
      <dsp:txXfrm>
        <a:off x="2165290" y="173334"/>
        <a:ext cx="1895041" cy="544068"/>
      </dsp:txXfrm>
    </dsp:sp>
    <dsp:sp modelId="{A95C682C-256F-4B52-A9EC-B66519CD33A5}">
      <dsp:nvSpPr>
        <dsp:cNvPr id="0" name=""/>
        <dsp:cNvSpPr/>
      </dsp:nvSpPr>
      <dsp:spPr>
        <a:xfrm>
          <a:off x="2165290" y="717403"/>
          <a:ext cx="1895041" cy="2269771"/>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Education on QI tools</a:t>
          </a:r>
        </a:p>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Attend meetings</a:t>
          </a:r>
        </a:p>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Connections</a:t>
          </a:r>
        </a:p>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Data requests</a:t>
          </a:r>
        </a:p>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Assistance with A3 documents</a:t>
          </a:r>
        </a:p>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Post-project support</a:t>
          </a:r>
        </a:p>
      </dsp:txBody>
      <dsp:txXfrm>
        <a:off x="2165290" y="717403"/>
        <a:ext cx="1895041" cy="2269771"/>
      </dsp:txXfrm>
    </dsp:sp>
    <dsp:sp modelId="{E4815B90-6E43-478C-A4A5-E4949EB31870}">
      <dsp:nvSpPr>
        <dsp:cNvPr id="0" name=""/>
        <dsp:cNvSpPr/>
      </dsp:nvSpPr>
      <dsp:spPr>
        <a:xfrm>
          <a:off x="4325637" y="173334"/>
          <a:ext cx="1895041" cy="54406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Century Gothic" panose="020B0502020202020204" pitchFamily="34" charset="0"/>
            </a:rPr>
            <a:t>Ambulatory Resident Module</a:t>
          </a:r>
        </a:p>
      </dsp:txBody>
      <dsp:txXfrm>
        <a:off x="4325637" y="173334"/>
        <a:ext cx="1895041" cy="544068"/>
      </dsp:txXfrm>
    </dsp:sp>
    <dsp:sp modelId="{8F67BA69-E91D-43EF-A878-0DF03E372DAE}">
      <dsp:nvSpPr>
        <dsp:cNvPr id="0" name=""/>
        <dsp:cNvSpPr/>
      </dsp:nvSpPr>
      <dsp:spPr>
        <a:xfrm>
          <a:off x="4325637" y="717403"/>
          <a:ext cx="1895041" cy="2269771"/>
        </a:xfrm>
        <a:prstGeom prst="rect">
          <a:avLst/>
        </a:prstGeom>
        <a:no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kern="1200" dirty="0">
              <a:solidFill>
                <a:schemeClr val="tx1"/>
              </a:solidFill>
              <a:latin typeface="Century Gothic" panose="020B0502020202020204" pitchFamily="34" charset="0"/>
            </a:rPr>
            <a:t>Supporting updates to QI and Panel Management didactic video and A3</a:t>
          </a:r>
        </a:p>
      </dsp:txBody>
      <dsp:txXfrm>
        <a:off x="4325637" y="717403"/>
        <a:ext cx="1895041" cy="2269771"/>
      </dsp:txXfrm>
    </dsp:sp>
    <dsp:sp modelId="{3142F4C4-6F3F-45C4-87EB-396BFFE9E6A9}">
      <dsp:nvSpPr>
        <dsp:cNvPr id="0" name=""/>
        <dsp:cNvSpPr/>
      </dsp:nvSpPr>
      <dsp:spPr>
        <a:xfrm>
          <a:off x="6485984" y="173334"/>
          <a:ext cx="1895041" cy="544068"/>
        </a:xfrm>
        <a:prstGeom prst="rect">
          <a:avLst/>
        </a:prstGeom>
        <a:solidFill>
          <a:schemeClr val="accent3"/>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Century Gothic" panose="020B0502020202020204" pitchFamily="34" charset="0"/>
            </a:rPr>
            <a:t>Fellowships</a:t>
          </a:r>
        </a:p>
      </dsp:txBody>
      <dsp:txXfrm>
        <a:off x="6485984" y="173334"/>
        <a:ext cx="1895041" cy="544068"/>
      </dsp:txXfrm>
    </dsp:sp>
    <dsp:sp modelId="{763A7782-CF3C-4BAD-BFD9-1C5CBD13BF8D}">
      <dsp:nvSpPr>
        <dsp:cNvPr id="0" name=""/>
        <dsp:cNvSpPr/>
      </dsp:nvSpPr>
      <dsp:spPr>
        <a:xfrm>
          <a:off x="6485984" y="717403"/>
          <a:ext cx="1895041" cy="2269771"/>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Supporting development of formal QI curriculums across departments</a:t>
          </a:r>
        </a:p>
      </dsp:txBody>
      <dsp:txXfrm>
        <a:off x="6485984" y="717403"/>
        <a:ext cx="1895041" cy="2269771"/>
      </dsp:txXfrm>
    </dsp:sp>
    <dsp:sp modelId="{B6B20A1C-0F21-4F5D-8E7C-D32800FAEFD6}">
      <dsp:nvSpPr>
        <dsp:cNvPr id="0" name=""/>
        <dsp:cNvSpPr/>
      </dsp:nvSpPr>
      <dsp:spPr>
        <a:xfrm>
          <a:off x="8646331" y="173334"/>
          <a:ext cx="1895041" cy="544068"/>
        </a:xfrm>
        <a:prstGeom prst="rect">
          <a:avLst/>
        </a:prstGeom>
        <a:solidFill>
          <a:schemeClr val="accent3"/>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Century Gothic" panose="020B0502020202020204" pitchFamily="34" charset="0"/>
            </a:rPr>
            <a:t>Medical Students</a:t>
          </a:r>
        </a:p>
      </dsp:txBody>
      <dsp:txXfrm>
        <a:off x="8646331" y="173334"/>
        <a:ext cx="1895041" cy="544068"/>
      </dsp:txXfrm>
    </dsp:sp>
    <dsp:sp modelId="{255C41CE-52FD-4F52-A260-E0263027F75C}">
      <dsp:nvSpPr>
        <dsp:cNvPr id="0" name=""/>
        <dsp:cNvSpPr/>
      </dsp:nvSpPr>
      <dsp:spPr>
        <a:xfrm>
          <a:off x="8646331" y="717403"/>
          <a:ext cx="1895041" cy="2269771"/>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Century Gothic" panose="020B0502020202020204" pitchFamily="34" charset="0"/>
            </a:rPr>
            <a:t>Sub-I QI project rotation support with Hospital Medicine, as needed</a:t>
          </a:r>
        </a:p>
      </dsp:txBody>
      <dsp:txXfrm>
        <a:off x="8646331" y="717403"/>
        <a:ext cx="1895041" cy="2269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21DF6-7832-40D8-817E-8DB11D99FACA}">
      <dsp:nvSpPr>
        <dsp:cNvPr id="0" name=""/>
        <dsp:cNvSpPr/>
      </dsp:nvSpPr>
      <dsp:spPr>
        <a:xfrm>
          <a:off x="0" y="65326"/>
          <a:ext cx="10384970" cy="1512447"/>
        </a:xfrm>
        <a:prstGeom prst="rightArrow">
          <a:avLst>
            <a:gd name="adj1" fmla="val 50000"/>
            <a:gd name="adj2" fmla="val 5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40101" numCol="1" spcCol="1270" anchor="ctr" anchorCtr="0">
          <a:noAutofit/>
        </a:bodyPr>
        <a:lstStyle/>
        <a:p>
          <a:pPr marL="0" lvl="0" indent="0" algn="l" defTabSz="1333500">
            <a:lnSpc>
              <a:spcPct val="90000"/>
            </a:lnSpc>
            <a:spcBef>
              <a:spcPct val="0"/>
            </a:spcBef>
            <a:spcAft>
              <a:spcPct val="35000"/>
            </a:spcAft>
            <a:buNone/>
          </a:pPr>
          <a:r>
            <a:rPr lang="en-US" sz="3000" b="1" kern="1200" dirty="0"/>
            <a:t>PGY1</a:t>
          </a:r>
        </a:p>
      </dsp:txBody>
      <dsp:txXfrm>
        <a:off x="0" y="443438"/>
        <a:ext cx="10006858" cy="756223"/>
      </dsp:txXfrm>
    </dsp:sp>
    <dsp:sp modelId="{576AA963-C8AF-4B93-93F2-40FD8E4BC835}">
      <dsp:nvSpPr>
        <dsp:cNvPr id="0" name=""/>
        <dsp:cNvSpPr/>
      </dsp:nvSpPr>
      <dsp:spPr>
        <a:xfrm>
          <a:off x="0" y="1231641"/>
          <a:ext cx="3198571" cy="291353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Foundational interactive sessions</a:t>
          </a:r>
        </a:p>
      </dsp:txBody>
      <dsp:txXfrm>
        <a:off x="0" y="1231641"/>
        <a:ext cx="3198571" cy="2913530"/>
      </dsp:txXfrm>
    </dsp:sp>
    <dsp:sp modelId="{755AF0F2-A67B-4894-AADC-53335E2680DF}">
      <dsp:nvSpPr>
        <dsp:cNvPr id="0" name=""/>
        <dsp:cNvSpPr/>
      </dsp:nvSpPr>
      <dsp:spPr>
        <a:xfrm>
          <a:off x="3198571" y="569475"/>
          <a:ext cx="7186399" cy="1512447"/>
        </a:xfrm>
        <a:prstGeom prst="rightArrow">
          <a:avLst>
            <a:gd name="adj1" fmla="val 50000"/>
            <a:gd name="adj2" fmla="val 5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40101" numCol="1" spcCol="1270" anchor="ctr" anchorCtr="0">
          <a:noAutofit/>
        </a:bodyPr>
        <a:lstStyle/>
        <a:p>
          <a:pPr marL="0" lvl="0" indent="0" algn="l" defTabSz="1333500">
            <a:lnSpc>
              <a:spcPct val="90000"/>
            </a:lnSpc>
            <a:spcBef>
              <a:spcPct val="0"/>
            </a:spcBef>
            <a:spcAft>
              <a:spcPct val="35000"/>
            </a:spcAft>
            <a:buNone/>
          </a:pPr>
          <a:r>
            <a:rPr lang="en-US" sz="3000" b="1" kern="1200" dirty="0"/>
            <a:t>PGY2</a:t>
          </a:r>
        </a:p>
      </dsp:txBody>
      <dsp:txXfrm>
        <a:off x="3198571" y="947587"/>
        <a:ext cx="6808287" cy="756223"/>
      </dsp:txXfrm>
    </dsp:sp>
    <dsp:sp modelId="{ECA7B5A6-F77C-4E6C-9FF1-0BF0DF2FDE9A}">
      <dsp:nvSpPr>
        <dsp:cNvPr id="0" name=""/>
        <dsp:cNvSpPr/>
      </dsp:nvSpPr>
      <dsp:spPr>
        <a:xfrm>
          <a:off x="3198571" y="1735790"/>
          <a:ext cx="3198571" cy="291353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Team-based safety &amp; quality projects </a:t>
          </a:r>
        </a:p>
        <a:p>
          <a:pPr marL="0" lvl="0" indent="0" algn="l" defTabSz="1066800">
            <a:lnSpc>
              <a:spcPct val="90000"/>
            </a:lnSpc>
            <a:spcBef>
              <a:spcPct val="0"/>
            </a:spcBef>
            <a:spcAft>
              <a:spcPct val="35000"/>
            </a:spcAft>
            <a:buNone/>
          </a:pPr>
          <a:r>
            <a:rPr lang="en-US" sz="1600" i="1" kern="1200" dirty="0"/>
            <a:t>(ambulatory rotation)</a:t>
          </a:r>
        </a:p>
      </dsp:txBody>
      <dsp:txXfrm>
        <a:off x="3198571" y="1735790"/>
        <a:ext cx="3198571" cy="2913530"/>
      </dsp:txXfrm>
    </dsp:sp>
    <dsp:sp modelId="{BBBC82C8-70A1-493A-A550-1B8BC3112E5F}">
      <dsp:nvSpPr>
        <dsp:cNvPr id="0" name=""/>
        <dsp:cNvSpPr/>
      </dsp:nvSpPr>
      <dsp:spPr>
        <a:xfrm>
          <a:off x="6397142" y="1073624"/>
          <a:ext cx="3987828" cy="1512447"/>
        </a:xfrm>
        <a:prstGeom prst="rightArrow">
          <a:avLst>
            <a:gd name="adj1" fmla="val 50000"/>
            <a:gd name="adj2" fmla="val 5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40101" numCol="1" spcCol="1270" anchor="ctr" anchorCtr="0">
          <a:noAutofit/>
        </a:bodyPr>
        <a:lstStyle/>
        <a:p>
          <a:pPr marL="0" lvl="0" indent="0" algn="l" defTabSz="1333500">
            <a:lnSpc>
              <a:spcPct val="90000"/>
            </a:lnSpc>
            <a:spcBef>
              <a:spcPct val="0"/>
            </a:spcBef>
            <a:spcAft>
              <a:spcPct val="35000"/>
            </a:spcAft>
            <a:buNone/>
          </a:pPr>
          <a:r>
            <a:rPr lang="en-US" sz="3000" b="1" kern="1200" dirty="0"/>
            <a:t>PGY3</a:t>
          </a:r>
        </a:p>
      </dsp:txBody>
      <dsp:txXfrm>
        <a:off x="6397142" y="1451736"/>
        <a:ext cx="3609716" cy="756223"/>
      </dsp:txXfrm>
    </dsp:sp>
    <dsp:sp modelId="{DD724917-CCA1-474C-9665-A5DDA157855E}">
      <dsp:nvSpPr>
        <dsp:cNvPr id="0" name=""/>
        <dsp:cNvSpPr/>
      </dsp:nvSpPr>
      <dsp:spPr>
        <a:xfrm>
          <a:off x="6397142" y="2239939"/>
          <a:ext cx="3198571" cy="2870891"/>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Resident-driven opportunities for participation in safety &amp; quality activities</a:t>
          </a:r>
        </a:p>
      </dsp:txBody>
      <dsp:txXfrm>
        <a:off x="6397142" y="2239939"/>
        <a:ext cx="3198571" cy="287089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32BAC-18F1-4F16-95AE-9F341C8CB8EC}"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E4E6C-ADC7-4850-92C1-D7BBA820EA1A}" type="slidenum">
              <a:rPr lang="en-US" smtClean="0"/>
              <a:t>‹#›</a:t>
            </a:fld>
            <a:endParaRPr lang="en-US"/>
          </a:p>
        </p:txBody>
      </p:sp>
    </p:spTree>
    <p:extLst>
      <p:ext uri="{BB962C8B-B14F-4D97-AF65-F5344CB8AC3E}">
        <p14:creationId xmlns:p14="http://schemas.microsoft.com/office/powerpoint/2010/main" val="293849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and welcome to the University of Michigan Internal Medicine Residency Patient Safety and Quality Improvement Learning Program. My name is Nathan Houchens, I’m an assistant program director for the residency, and I’m the director of the safety and quality curriculum. I wanted to spend a few minutes talking about what makes learning PSQI at the University of Michigan innovative and special.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0E4E6C-ADC7-4850-92C1-D7BBA820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4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listing of the various projects completed by our talented and dedicated residents for the 2021-2022 academic year. </a:t>
            </a:r>
          </a:p>
          <a:p>
            <a:endParaRPr lang="en-US" dirty="0"/>
          </a:p>
          <a:p>
            <a:r>
              <a:rPr lang="en-US" dirty="0"/>
              <a:t>An incredible 11 out of 12 projects had some form of meaningful impact at the system level!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0E4E6C-ADC7-4850-92C1-D7BBA820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11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A3 document from a PGY2 resident group at the end of their ambulatory PSQI rotation. No need to pause this video and zoom in until your eyes cross. Rather, note the level of detail, the effort to understand root causes, and the thoughtful approach to recommending high-yield interventions with clear follow-up plans.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0E4E6C-ADC7-4850-92C1-D7BBA820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89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number of other important outcomes for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Nearly all residents indicate that the PSQI learning program concepts are a valuable part of training and relevant and helpful to their future careers.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Residents have produced terrific scholarly work</a:t>
            </a:r>
            <a:endParaRPr lang="en-US" sz="1200" dirty="0"/>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r>
              <a:rPr lang="en-US" sz="3600" dirty="0"/>
              <a:t>Society of Hospital Medicine</a:t>
            </a:r>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r>
              <a:rPr lang="en-US" sz="3600" dirty="0"/>
              <a:t>SGIM</a:t>
            </a:r>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r>
              <a:rPr lang="en-US" sz="3600" dirty="0"/>
              <a:t>High Value Practice Academic Alliance</a:t>
            </a:r>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r>
              <a:rPr lang="en-US" sz="3600" dirty="0"/>
              <a:t>Local presentations</a:t>
            </a:r>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r>
              <a:rPr lang="en-US" sz="3600" dirty="0"/>
              <a:t>Publications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3600" dirty="0"/>
              <a:t>We celebrate the efforts and achievements of our residents. So, at the conclusion of the PGY2 academic year, a panel of experts reviews all groups’ A3 documents and selects the top 2 groups using pre-specified criteria. These groups are invited to present their work in front of the entire Department of Internal Medicine during a special Grand Rounds.</a:t>
            </a:r>
          </a:p>
          <a:p>
            <a:pPr marL="685800" marR="0" lvl="1" indent="-228600" algn="l" defTabSz="914400" rtl="0" eaLnBrk="1" fontAlgn="auto" latinLnBrk="0" hangingPunct="1">
              <a:lnSpc>
                <a:spcPct val="100000"/>
              </a:lnSpc>
              <a:spcBef>
                <a:spcPts val="0"/>
              </a:spcBef>
              <a:spcAft>
                <a:spcPts val="0"/>
              </a:spcAft>
              <a:buClrTx/>
              <a:buSzTx/>
              <a:buFontTx/>
              <a:buAutoNum type="alphaLcParenR"/>
              <a:tabLst/>
              <a:defRPr/>
            </a:pPr>
            <a:endParaRPr lang="en-US" sz="36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9A0E4E6C-ADC7-4850-92C1-D7BBA820EA1A}" type="slidenum">
              <a:rPr lang="en-US" smtClean="0"/>
              <a:t>12</a:t>
            </a:fld>
            <a:endParaRPr lang="en-US"/>
          </a:p>
        </p:txBody>
      </p:sp>
    </p:spTree>
    <p:extLst>
      <p:ext uri="{BB962C8B-B14F-4D97-AF65-F5344CB8AC3E}">
        <p14:creationId xmlns:p14="http://schemas.microsoft.com/office/powerpoint/2010/main" val="361541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residents obtain the skills and techniques with which to implement meaningful system changes. And they have fun doing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 you for visiting and for considering Michigan Medicine.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0E4E6C-ADC7-4850-92C1-D7BBA820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25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1999, the Institute of Medicine released a seminal work titled “To Err is Human.” This report revealed details about the US healthcare system and brought the issues of medical errors and patient safety to the forefront.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44-98K preventable deaths from medical errors per year</a:t>
            </a:r>
          </a:p>
          <a:p>
            <a:pPr marL="171450" indent="-171450">
              <a:buFont typeface="Arial" panose="020B0604020202020204" pitchFamily="34" charset="0"/>
              <a:buChar char="•"/>
            </a:pPr>
            <a:r>
              <a:rPr lang="en-US" dirty="0"/>
              <a:t>2% of hospitalized patients experience major permanent injury or death due to medical care</a:t>
            </a:r>
          </a:p>
          <a:p>
            <a:pPr marL="171450" indent="-171450">
              <a:buFont typeface="Arial" panose="020B0604020202020204" pitchFamily="34" charset="0"/>
              <a:buChar char="•"/>
            </a:pPr>
            <a:r>
              <a:rPr lang="en-US" dirty="0"/>
              <a:t>8</a:t>
            </a:r>
            <a:r>
              <a:rPr lang="en-US" baseline="30000" dirty="0"/>
              <a:t>th</a:t>
            </a:r>
            <a:r>
              <a:rPr lang="en-US" dirty="0"/>
              <a:t> leading cause of death in the US</a:t>
            </a:r>
          </a:p>
          <a:p>
            <a:pPr marL="171450" indent="-171450">
              <a:buFont typeface="Arial" panose="020B0604020202020204" pitchFamily="34" charset="0"/>
              <a:buChar char="•"/>
            </a:pPr>
            <a:r>
              <a:rPr lang="en-US" dirty="0"/>
              <a:t>$17-29 billion dollars</a:t>
            </a:r>
          </a:p>
          <a:p>
            <a:pPr marL="171450" indent="-171450">
              <a:buFont typeface="Arial" panose="020B0604020202020204" pitchFamily="34" charset="0"/>
              <a:buChar char="•"/>
            </a:pPr>
            <a:r>
              <a:rPr lang="en-US" dirty="0"/>
              <a:t>90% were due to failures in faulty systems or processes of care rather than negligence</a:t>
            </a:r>
          </a:p>
        </p:txBody>
      </p:sp>
      <p:sp>
        <p:nvSpPr>
          <p:cNvPr id="4" name="Slide Number Placeholder 3"/>
          <p:cNvSpPr>
            <a:spLocks noGrp="1"/>
          </p:cNvSpPr>
          <p:nvPr>
            <p:ph type="sldNum" sz="quarter" idx="5"/>
          </p:nvPr>
        </p:nvSpPr>
        <p:spPr/>
        <p:txBody>
          <a:bodyPr/>
          <a:lstStyle/>
          <a:p>
            <a:fld id="{7294CEC1-6D6E-9048-939D-6EF5EB134B33}" type="slidenum">
              <a:rPr lang="en-US" smtClean="0"/>
              <a:t>2</a:t>
            </a:fld>
            <a:endParaRPr lang="en-US"/>
          </a:p>
        </p:txBody>
      </p:sp>
    </p:spTree>
    <p:extLst>
      <p:ext uri="{BB962C8B-B14F-4D97-AF65-F5344CB8AC3E}">
        <p14:creationId xmlns:p14="http://schemas.microsoft.com/office/powerpoint/2010/main" val="348920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follow up, two years later, “Crossing the Quality Chasm” was published. This quote stands out: “</a:t>
            </a:r>
            <a:r>
              <a:rPr lang="en-US" sz="1200" dirty="0">
                <a:latin typeface="Arial" panose="020B0604020202020204" pitchFamily="34" charset="0"/>
                <a:cs typeface="Arial" panose="020B0604020202020204" pitchFamily="34" charset="0"/>
              </a:rPr>
              <a:t>The American health care delivery system is in need of fundamental change. The current care systems cannot do the job. Trying harder will not work: Changing systems of care will.”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The report </a:t>
            </a:r>
            <a:r>
              <a:rPr lang="en-US" dirty="0"/>
              <a:t>outlined the necessary components of high-quality healthcare: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Safe: Avoiding injuries to patients</a:t>
            </a:r>
          </a:p>
          <a:p>
            <a:pPr marL="171450" indent="-171450">
              <a:buFont typeface="Arial" panose="020B0604020202020204" pitchFamily="34" charset="0"/>
              <a:buChar char="•"/>
            </a:pPr>
            <a:r>
              <a:rPr lang="en-US" dirty="0"/>
              <a:t>Effective: Providing care based on scientific knowledge</a:t>
            </a:r>
          </a:p>
          <a:p>
            <a:pPr marL="171450" indent="-171450">
              <a:buFont typeface="Arial" panose="020B0604020202020204" pitchFamily="34" charset="0"/>
              <a:buChar char="•"/>
            </a:pPr>
            <a:r>
              <a:rPr lang="en-US" dirty="0"/>
              <a:t>Patient-centered: Providing respectful and responsive care that ensures that patient values guide clinical decisions</a:t>
            </a:r>
          </a:p>
          <a:p>
            <a:pPr marL="171450" indent="-171450">
              <a:buFont typeface="Arial" panose="020B0604020202020204" pitchFamily="34" charset="0"/>
              <a:buChar char="•"/>
            </a:pPr>
            <a:r>
              <a:rPr lang="en-US" dirty="0"/>
              <a:t>Timely: Reducing waits for both recipients and providers of care</a:t>
            </a:r>
          </a:p>
          <a:p>
            <a:pPr marL="171450" indent="-171450">
              <a:buFont typeface="Arial" panose="020B0604020202020204" pitchFamily="34" charset="0"/>
              <a:buChar char="•"/>
            </a:pPr>
            <a:r>
              <a:rPr lang="en-US" dirty="0"/>
              <a:t>Efficient: Avoiding waste</a:t>
            </a:r>
          </a:p>
          <a:p>
            <a:pPr marL="171450" indent="-171450">
              <a:buFont typeface="Arial" panose="020B0604020202020204" pitchFamily="34" charset="0"/>
              <a:buChar char="•"/>
            </a:pPr>
            <a:r>
              <a:rPr lang="en-US" dirty="0"/>
              <a:t>Equitable: Ensuring that quality of care does not vary because of characteristics such as gender, ethnicity, socioeconomic status, or geographic location</a:t>
            </a:r>
          </a:p>
        </p:txBody>
      </p:sp>
      <p:sp>
        <p:nvSpPr>
          <p:cNvPr id="4" name="Slide Number Placeholder 3"/>
          <p:cNvSpPr>
            <a:spLocks noGrp="1"/>
          </p:cNvSpPr>
          <p:nvPr>
            <p:ph type="sldNum" sz="quarter" idx="5"/>
          </p:nvPr>
        </p:nvSpPr>
        <p:spPr/>
        <p:txBody>
          <a:bodyPr/>
          <a:lstStyle/>
          <a:p>
            <a:fld id="{9A0E4E6C-ADC7-4850-92C1-D7BBA820EA1A}" type="slidenum">
              <a:rPr lang="en-US" smtClean="0"/>
              <a:t>3</a:t>
            </a:fld>
            <a:endParaRPr lang="en-US"/>
          </a:p>
        </p:txBody>
      </p:sp>
    </p:spTree>
    <p:extLst>
      <p:ext uri="{BB962C8B-B14F-4D97-AF65-F5344CB8AC3E}">
        <p14:creationId xmlns:p14="http://schemas.microsoft.com/office/powerpoint/2010/main" val="367807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follow up, two years later, “Crossing the Quality Chasm” was published. This quote stands out: “</a:t>
            </a:r>
            <a:r>
              <a:rPr lang="en-US" sz="1200" dirty="0">
                <a:latin typeface="Arial" panose="020B0604020202020204" pitchFamily="34" charset="0"/>
                <a:cs typeface="Arial" panose="020B0604020202020204" pitchFamily="34" charset="0"/>
              </a:rPr>
              <a:t>The American health care delivery system is in need of fundamental change. The current care systems cannot do the job. Trying harder will not work: Changing systems of care will.”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The report </a:t>
            </a:r>
            <a:r>
              <a:rPr lang="en-US" dirty="0"/>
              <a:t>outlined the necessary components of high-quality healthcare: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Safe: Avoiding injuries to patients</a:t>
            </a:r>
          </a:p>
          <a:p>
            <a:pPr marL="171450" indent="-171450">
              <a:buFont typeface="Arial" panose="020B0604020202020204" pitchFamily="34" charset="0"/>
              <a:buChar char="•"/>
            </a:pPr>
            <a:r>
              <a:rPr lang="en-US" dirty="0"/>
              <a:t>Effective: Providing care based on scientific knowledge</a:t>
            </a:r>
          </a:p>
          <a:p>
            <a:pPr marL="171450" indent="-171450">
              <a:buFont typeface="Arial" panose="020B0604020202020204" pitchFamily="34" charset="0"/>
              <a:buChar char="•"/>
            </a:pPr>
            <a:r>
              <a:rPr lang="en-US" dirty="0"/>
              <a:t>Patient-centered: Providing respectful and responsive care that ensures that patient values guide clinical decisions</a:t>
            </a:r>
          </a:p>
          <a:p>
            <a:pPr marL="171450" indent="-171450">
              <a:buFont typeface="Arial" panose="020B0604020202020204" pitchFamily="34" charset="0"/>
              <a:buChar char="•"/>
            </a:pPr>
            <a:r>
              <a:rPr lang="en-US" dirty="0"/>
              <a:t>Timely: Reducing waits for both recipients and providers of care</a:t>
            </a:r>
          </a:p>
          <a:p>
            <a:pPr marL="171450" indent="-171450">
              <a:buFont typeface="Arial" panose="020B0604020202020204" pitchFamily="34" charset="0"/>
              <a:buChar char="•"/>
            </a:pPr>
            <a:r>
              <a:rPr lang="en-US" dirty="0"/>
              <a:t>Efficient: Avoiding waste</a:t>
            </a:r>
          </a:p>
          <a:p>
            <a:pPr marL="171450" indent="-171450">
              <a:buFont typeface="Arial" panose="020B0604020202020204" pitchFamily="34" charset="0"/>
              <a:buChar char="•"/>
            </a:pPr>
            <a:r>
              <a:rPr lang="en-US" dirty="0"/>
              <a:t>Equitable: Ensuring that quality of care does not vary because of characteristics such as gender, ethnicity, socioeconomic status, or geographic location</a:t>
            </a:r>
          </a:p>
        </p:txBody>
      </p:sp>
      <p:sp>
        <p:nvSpPr>
          <p:cNvPr id="4" name="Slide Number Placeholder 3"/>
          <p:cNvSpPr>
            <a:spLocks noGrp="1"/>
          </p:cNvSpPr>
          <p:nvPr>
            <p:ph type="sldNum" sz="quarter" idx="5"/>
          </p:nvPr>
        </p:nvSpPr>
        <p:spPr/>
        <p:txBody>
          <a:bodyPr/>
          <a:lstStyle/>
          <a:p>
            <a:fld id="{9A0E4E6C-ADC7-4850-92C1-D7BBA820EA1A}" type="slidenum">
              <a:rPr lang="en-US" smtClean="0"/>
              <a:t>4</a:t>
            </a:fld>
            <a:endParaRPr lang="en-US"/>
          </a:p>
        </p:txBody>
      </p:sp>
    </p:spTree>
    <p:extLst>
      <p:ext uri="{BB962C8B-B14F-4D97-AF65-F5344CB8AC3E}">
        <p14:creationId xmlns:p14="http://schemas.microsoft.com/office/powerpoint/2010/main" val="186685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these two IOM reports, there has been an explosion of interest and focus on PSQI as a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Organizations: </a:t>
            </a:r>
            <a:r>
              <a:rPr lang="en-US" sz="1200" dirty="0"/>
              <a:t>Institute for Healthcare Improvement, VA National Center for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Education: Masters programs in Healthcare Quality &amp;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Journals: BMJ Quality &amp; Safety, the Joint Commission Journal on Quality and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Roles: Chief Quality Officer, Chief Patient Safety Officer</a:t>
            </a:r>
          </a:p>
          <a:p>
            <a:endParaRPr lang="en-US" dirty="0"/>
          </a:p>
          <a:p>
            <a:r>
              <a:rPr lang="en-US" dirty="0"/>
              <a:t>During the early 2000s, it became clear that there was a deficit in medical education surrounding the topics of PS and QI. And yet, for Michigan Medicine, this learning is absolutely paramount, given that residents are taking direct care of patients and their families. Indeed, our residents are poised to first identify opportunities to improve safety and quality… therefore, in 2006, our residency obtained a funded grant to develop the PSQI initiative with two clear goals in mind…</a:t>
            </a:r>
          </a:p>
        </p:txBody>
      </p:sp>
      <p:sp>
        <p:nvSpPr>
          <p:cNvPr id="4" name="Slide Number Placeholder 3"/>
          <p:cNvSpPr>
            <a:spLocks noGrp="1"/>
          </p:cNvSpPr>
          <p:nvPr>
            <p:ph type="sldNum" sz="quarter" idx="5"/>
          </p:nvPr>
        </p:nvSpPr>
        <p:spPr/>
        <p:txBody>
          <a:bodyPr/>
          <a:lstStyle/>
          <a:p>
            <a:fld id="{9A0E4E6C-ADC7-4850-92C1-D7BBA820EA1A}" type="slidenum">
              <a:rPr lang="en-US" smtClean="0"/>
              <a:t>5</a:t>
            </a:fld>
            <a:endParaRPr lang="en-US"/>
          </a:p>
        </p:txBody>
      </p:sp>
    </p:spTree>
    <p:extLst>
      <p:ext uri="{BB962C8B-B14F-4D97-AF65-F5344CB8AC3E}">
        <p14:creationId xmlns:p14="http://schemas.microsoft.com/office/powerpoint/2010/main" val="60218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of the PSQI curriculum:</a:t>
            </a:r>
          </a:p>
          <a:p>
            <a:endParaRPr lang="en-US" dirty="0"/>
          </a:p>
          <a:p>
            <a:pPr marL="228600" indent="-228600">
              <a:buAutoNum type="arabicParenR"/>
            </a:pPr>
            <a:r>
              <a:rPr lang="en-US" dirty="0"/>
              <a:t>equip frontline residents with foundational tools to understand PS and QI</a:t>
            </a:r>
          </a:p>
          <a:p>
            <a:pPr marL="228600" indent="-228600">
              <a:buAutoNum type="arabicParenR"/>
            </a:pPr>
            <a:r>
              <a:rPr lang="en-US" dirty="0"/>
              <a:t>view daily individual patient care through a new lens</a:t>
            </a:r>
          </a:p>
          <a:p>
            <a:pPr marL="685800" lvl="1" indent="-228600">
              <a:buFont typeface="+mj-lt"/>
              <a:buAutoNum type="alphaLcParenR"/>
            </a:pPr>
            <a:r>
              <a:rPr lang="en-US" dirty="0"/>
              <a:t>Some may describe this as… improving the way work is done is just as important as doing the work</a:t>
            </a:r>
          </a:p>
          <a:p>
            <a:pPr marL="685800" lvl="1" indent="-228600">
              <a:buFont typeface="+mj-lt"/>
              <a:buAutoNum type="alphaLcParenR"/>
            </a:pPr>
            <a:r>
              <a:rPr lang="en-US" dirty="0"/>
              <a:t>We focus on improving systems and processes that will support all healthcare providers</a:t>
            </a:r>
          </a:p>
          <a:p>
            <a:pPr marL="0" indent="0">
              <a:buNone/>
            </a:pPr>
            <a:endParaRPr lang="en-US" dirty="0"/>
          </a:p>
          <a:p>
            <a:pPr marL="0" indent="0">
              <a:buNone/>
            </a:pPr>
            <a:r>
              <a:rPr lang="en-US" dirty="0"/>
              <a:t>At Michigan Medicine, we foster a culture of safety and continuous quality improvement</a:t>
            </a:r>
          </a:p>
        </p:txBody>
      </p:sp>
      <p:sp>
        <p:nvSpPr>
          <p:cNvPr id="4" name="Slide Number Placeholder 3"/>
          <p:cNvSpPr>
            <a:spLocks noGrp="1"/>
          </p:cNvSpPr>
          <p:nvPr>
            <p:ph type="sldNum" sz="quarter" idx="5"/>
          </p:nvPr>
        </p:nvSpPr>
        <p:spPr/>
        <p:txBody>
          <a:bodyPr/>
          <a:lstStyle/>
          <a:p>
            <a:fld id="{9A0E4E6C-ADC7-4850-92C1-D7BBA820EA1A}" type="slidenum">
              <a:rPr lang="en-US" smtClean="0"/>
              <a:t>6</a:t>
            </a:fld>
            <a:endParaRPr lang="en-US"/>
          </a:p>
        </p:txBody>
      </p:sp>
    </p:spTree>
    <p:extLst>
      <p:ext uri="{BB962C8B-B14F-4D97-AF65-F5344CB8AC3E}">
        <p14:creationId xmlns:p14="http://schemas.microsoft.com/office/powerpoint/2010/main" val="293296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In 2016, the internal medicine residency PSQI learning program partnered with the Department of Internal Medicine’s Quality &amp; Innovation Program to improve the safety and quality curriculum. We sought to combine efforts by aligning resident group projects with institutional goals and initiatives. </a:t>
            </a:r>
          </a:p>
          <a:p>
            <a:pPr lvl="0"/>
            <a:endParaRPr lang="en-US" sz="1200" dirty="0"/>
          </a:p>
          <a:p>
            <a:pPr lvl="0"/>
            <a:r>
              <a:rPr lang="en-US" sz="1200" dirty="0"/>
              <a:t>To cultivate this partnership, engineering experts were embedded as co-facilitators into PGY2 resident groups. Some of the benefits they bring include:</a:t>
            </a:r>
          </a:p>
          <a:p>
            <a:pPr marL="457200" lvl="0" indent="-457200">
              <a:buFont typeface="Arial" panose="020B0604020202020204" pitchFamily="34" charset="0"/>
              <a:buChar char="•"/>
            </a:pPr>
            <a:r>
              <a:rPr lang="en-US" sz="1200" dirty="0"/>
              <a:t>Weekly educational modules</a:t>
            </a:r>
          </a:p>
          <a:p>
            <a:pPr marL="457200" lvl="0" indent="-457200">
              <a:buFont typeface="Arial" panose="020B0604020202020204" pitchFamily="34" charset="0"/>
              <a:buChar char="•"/>
            </a:pPr>
            <a:r>
              <a:rPr lang="en-US" sz="1200" dirty="0"/>
              <a:t>Focus on lean methods and A3 thinking</a:t>
            </a:r>
          </a:p>
          <a:p>
            <a:pPr marL="457200" lvl="0" indent="-457200">
              <a:buFont typeface="Arial" panose="020B0604020202020204" pitchFamily="34" charset="0"/>
              <a:buChar char="•"/>
            </a:pPr>
            <a:r>
              <a:rPr lang="en-US" sz="1200" dirty="0"/>
              <a:t>Access to institutional data, resources, and connections with other similar projects</a:t>
            </a:r>
          </a:p>
          <a:p>
            <a:pPr marL="457200" lvl="0" indent="-457200">
              <a:buFont typeface="Arial" panose="020B0604020202020204" pitchFamily="34" charset="0"/>
              <a:buChar char="•"/>
            </a:pPr>
            <a:r>
              <a:rPr lang="en-US" sz="1200" dirty="0"/>
              <a:t>Longitudinal emphasis on scholarly activity</a:t>
            </a:r>
          </a:p>
          <a:p>
            <a:pPr marL="457200" lvl="0" indent="-457200">
              <a:buFont typeface="Arial" panose="020B0604020202020204" pitchFamily="34" charset="0"/>
              <a:buChar char="•"/>
            </a:pPr>
            <a:r>
              <a:rPr lang="en-US" sz="1200" dirty="0"/>
              <a:t>End-of-rotation presentation assistance (using A3s to communicate)</a:t>
            </a:r>
          </a:p>
        </p:txBody>
      </p:sp>
      <p:sp>
        <p:nvSpPr>
          <p:cNvPr id="4" name="Slide Number Placeholder 3"/>
          <p:cNvSpPr>
            <a:spLocks noGrp="1"/>
          </p:cNvSpPr>
          <p:nvPr>
            <p:ph type="sldNum" sz="quarter" idx="5"/>
          </p:nvPr>
        </p:nvSpPr>
        <p:spPr/>
        <p:txBody>
          <a:bodyPr/>
          <a:lstStyle/>
          <a:p>
            <a:fld id="{9A0E4E6C-ADC7-4850-92C1-D7BBA820EA1A}" type="slidenum">
              <a:rPr lang="en-US" smtClean="0"/>
              <a:t>7</a:t>
            </a:fld>
            <a:endParaRPr lang="en-US"/>
          </a:p>
        </p:txBody>
      </p:sp>
    </p:spTree>
    <p:extLst>
      <p:ext uri="{BB962C8B-B14F-4D97-AF65-F5344CB8AC3E}">
        <p14:creationId xmlns:p14="http://schemas.microsoft.com/office/powerpoint/2010/main" val="1237930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a:t>
            </a:r>
            <a:r>
              <a:rPr lang="en-US" i="0" baseline="0" dirty="0"/>
              <a:t> ongoing </a:t>
            </a:r>
            <a:r>
              <a:rPr lang="en-US" i="0" dirty="0"/>
              <a:t>support provided by the Continuous</a:t>
            </a:r>
            <a:r>
              <a:rPr lang="en-US" i="0" baseline="0" dirty="0"/>
              <a:t> Improvement team’s partnership is demonstrated on this slide.</a:t>
            </a:r>
          </a:p>
          <a:p>
            <a:endParaRPr lang="en-US" i="0" baseline="0" dirty="0"/>
          </a:p>
          <a:p>
            <a:r>
              <a:rPr lang="en-US" i="0" baseline="0" dirty="0"/>
              <a:t>Our team continues to assist in developing the program, as we go through our own cycles of PDCA (or plan, do, check, act) and make sure that our efforts are in alignment with the larger Quality Department at Michigan Medicine.</a:t>
            </a:r>
          </a:p>
          <a:p>
            <a:endParaRPr lang="en-US" i="0" baseline="0" dirty="0"/>
          </a:p>
          <a:p>
            <a:r>
              <a:rPr lang="en-US" i="0" baseline="0" dirty="0"/>
              <a:t>We also continue to partner with residents in supporting their ongoing quality improvement and patient safety work, as shown at the bottom of this slide. This may include preparations for scholarly work or conferences, additional data needs, and general consultation or connections to resources required.  </a:t>
            </a:r>
            <a:endParaRPr lang="en-US" i="0" dirty="0"/>
          </a:p>
        </p:txBody>
      </p:sp>
      <p:sp>
        <p:nvSpPr>
          <p:cNvPr id="4" name="Slide Number Placeholder 3"/>
          <p:cNvSpPr>
            <a:spLocks noGrp="1"/>
          </p:cNvSpPr>
          <p:nvPr>
            <p:ph type="sldNum" sz="quarter" idx="10"/>
          </p:nvPr>
        </p:nvSpPr>
        <p:spPr/>
        <p:txBody>
          <a:bodyPr/>
          <a:lstStyle/>
          <a:p>
            <a:fld id="{1D82A21F-9D83-46B5-A4F6-397B0B6EF696}" type="slidenum">
              <a:rPr lang="en-US" smtClean="0"/>
              <a:t>8</a:t>
            </a:fld>
            <a:endParaRPr lang="en-US"/>
          </a:p>
        </p:txBody>
      </p:sp>
    </p:spTree>
    <p:extLst>
      <p:ext uri="{BB962C8B-B14F-4D97-AF65-F5344CB8AC3E}">
        <p14:creationId xmlns:p14="http://schemas.microsoft.com/office/powerpoint/2010/main" val="3879856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longitudinal PSQI curriculum you can expect.</a:t>
            </a:r>
          </a:p>
          <a:p>
            <a:endParaRPr lang="en-US" dirty="0"/>
          </a:p>
          <a:p>
            <a:r>
              <a:rPr lang="en-US" dirty="0"/>
              <a:t>In the PGY1 year, foundational interactive sessions are facilitated by content experts and leaders in the field. In these sessions, small groups of residents discuss real-world case examples to take a deep dive into key techniques and tools used in PSQI projects (e.g., root cause analysis, using process flow mapping to identify waste in systems).</a:t>
            </a:r>
          </a:p>
          <a:p>
            <a:endParaRPr lang="en-US" dirty="0"/>
          </a:p>
          <a:p>
            <a:r>
              <a:rPr lang="en-US" dirty="0"/>
              <a:t>In the PGY2 year, small groups of residents have protected, dedicated time to work together with faculty facilitators to choose a real-world challenge and use PSQI tools to investigate and alleviate it. The key steps for each group include:</a:t>
            </a:r>
          </a:p>
          <a:p>
            <a:r>
              <a:rPr lang="en-US" dirty="0"/>
              <a:t> </a:t>
            </a:r>
          </a:p>
          <a:p>
            <a:pPr marL="171450" indent="-171450">
              <a:buFontTx/>
              <a:buChar char="-"/>
            </a:pPr>
            <a:r>
              <a:rPr lang="en-US" dirty="0"/>
              <a:t>Describe the background and current state</a:t>
            </a:r>
          </a:p>
          <a:p>
            <a:pPr marL="171450" indent="-171450">
              <a:buFontTx/>
              <a:buChar char="-"/>
            </a:pPr>
            <a:r>
              <a:rPr lang="en-US" dirty="0"/>
              <a:t>Obtain and interpret baseline data</a:t>
            </a:r>
          </a:p>
          <a:p>
            <a:pPr marL="171450" indent="-171450">
              <a:buFontTx/>
              <a:buChar char="-"/>
            </a:pPr>
            <a:r>
              <a:rPr lang="en-US" dirty="0"/>
              <a:t>Formulate a problem statement and specific, measurable, time-bound goals </a:t>
            </a:r>
          </a:p>
          <a:p>
            <a:pPr marL="171450" indent="-171450">
              <a:buFontTx/>
              <a:buChar char="-"/>
            </a:pPr>
            <a:r>
              <a:rPr lang="en-US" dirty="0"/>
              <a:t>Conduct a thorough analysis of the root causes of the identified problem</a:t>
            </a:r>
          </a:p>
          <a:p>
            <a:pPr marL="171450" indent="-171450">
              <a:buFontTx/>
              <a:buChar char="-"/>
            </a:pPr>
            <a:r>
              <a:rPr lang="en-US" dirty="0"/>
              <a:t>Propose and implement interventions with clearly defined follow-up plans</a:t>
            </a:r>
          </a:p>
          <a:p>
            <a:pPr marL="171450" indent="-171450">
              <a:buFontTx/>
              <a:buChar char="-"/>
            </a:pPr>
            <a:r>
              <a:rPr lang="en-US" dirty="0"/>
              <a:t>Engage in CQI through Plan-Do-Check-Act cycles</a:t>
            </a:r>
          </a:p>
          <a:p>
            <a:pPr marL="171450" indent="-171450">
              <a:buFontTx/>
              <a:buChar char="-"/>
            </a:pPr>
            <a:endParaRPr lang="en-US" dirty="0"/>
          </a:p>
          <a:p>
            <a:pPr marL="0" indent="0">
              <a:buFontTx/>
              <a:buNone/>
            </a:pPr>
            <a:r>
              <a:rPr lang="en-US" dirty="0"/>
              <a:t>At the conclusion of the PGY2 rotation, each group gives a presentation to the residents and residency leadership to discuss their findings, using the A3 document as a communication tool.</a:t>
            </a:r>
          </a:p>
          <a:p>
            <a:pPr marL="171450" indent="-171450">
              <a:buFontTx/>
              <a:buChar char="-"/>
            </a:pPr>
            <a:endParaRPr lang="en-US" dirty="0"/>
          </a:p>
          <a:p>
            <a:pPr marL="0" indent="0">
              <a:buFontTx/>
              <a:buNone/>
            </a:pPr>
            <a:r>
              <a:rPr lang="en-US" dirty="0"/>
              <a:t>In the PGY3 year, interested residents have the opportunity to build upon these concepts by participating in additional PSQI activities that align with their career interests and professional goals.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A0E4E6C-ADC7-4850-92C1-D7BBA820EA1A}" type="slidenum">
              <a:rPr lang="en-US" smtClean="0"/>
              <a:t>9</a:t>
            </a:fld>
            <a:endParaRPr lang="en-US"/>
          </a:p>
        </p:txBody>
      </p:sp>
    </p:spTree>
    <p:extLst>
      <p:ext uri="{BB962C8B-B14F-4D97-AF65-F5344CB8AC3E}">
        <p14:creationId xmlns:p14="http://schemas.microsoft.com/office/powerpoint/2010/main" val="28996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nchor="ct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447800"/>
          </a:xfrm>
        </p:spPr>
        <p:txBody>
          <a:bodyPr>
            <a:normAutofit/>
          </a:bodyPr>
          <a:lstStyle>
            <a:lvl1pPr marL="0" indent="0" algn="ctr">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9" name="Straight Connector 8"/>
          <p:cNvCxnSpPr/>
          <p:nvPr userDrawn="1"/>
        </p:nvCxnSpPr>
        <p:spPr bwMode="auto">
          <a:xfrm>
            <a:off x="0" y="3733800"/>
            <a:ext cx="12192000" cy="1588"/>
          </a:xfrm>
          <a:prstGeom prst="line">
            <a:avLst/>
          </a:prstGeom>
          <a:solidFill>
            <a:schemeClr val="accent1"/>
          </a:solidFill>
          <a:ln w="25400" cap="flat" cmpd="sng" algn="ctr">
            <a:gradFill flip="none" rotWithShape="1">
              <a:gsLst>
                <a:gs pos="0">
                  <a:schemeClr val="bg1"/>
                </a:gs>
                <a:gs pos="50000">
                  <a:schemeClr val="accent1"/>
                </a:gs>
                <a:gs pos="100000">
                  <a:schemeClr val="bg1"/>
                </a:gs>
              </a:gsLst>
              <a:lin ang="0" scaled="1"/>
              <a:tileRect/>
            </a:gradFill>
            <a:prstDash val="solid"/>
            <a:round/>
            <a:headEnd type="none" w="sm" len="sm"/>
            <a:tailEnd type="none" w="sm" len="sm"/>
          </a:ln>
          <a:effectLst/>
        </p:spPr>
      </p:cxnSp>
    </p:spTree>
    <p:extLst>
      <p:ext uri="{BB962C8B-B14F-4D97-AF65-F5344CB8AC3E}">
        <p14:creationId xmlns:p14="http://schemas.microsoft.com/office/powerpoint/2010/main" val="406270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3D4505-985F-49BE-8C1F-E0CFEEC3F372}" type="slidenum">
              <a:rPr lang="en-US" smtClean="0"/>
              <a:pPr/>
              <a:t>‹#›</a:t>
            </a:fld>
            <a:endParaRPr lang="en-US"/>
          </a:p>
        </p:txBody>
      </p:sp>
    </p:spTree>
    <p:extLst>
      <p:ext uri="{BB962C8B-B14F-4D97-AF65-F5344CB8AC3E}">
        <p14:creationId xmlns:p14="http://schemas.microsoft.com/office/powerpoint/2010/main" val="1868864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6B6FD4-9028-7F40-BB72-29574A6E6981}"/>
              </a:ext>
            </a:extLst>
          </p:cNvPr>
          <p:cNvSpPr>
            <a:spLocks noGrp="1"/>
          </p:cNvSpPr>
          <p:nvPr>
            <p:ph type="ctrTitle" hasCustomPrompt="1"/>
          </p:nvPr>
        </p:nvSpPr>
        <p:spPr>
          <a:xfrm>
            <a:off x="0" y="3005958"/>
            <a:ext cx="12192000" cy="1407894"/>
          </a:xfrm>
          <a:prstGeom prst="rect">
            <a:avLst/>
          </a:prstGeom>
        </p:spPr>
        <p:txBody>
          <a:bodyPr anchor="b"/>
          <a:lstStyle>
            <a:lvl1pPr algn="ctr">
              <a:defRPr sz="4800" b="1">
                <a:solidFill>
                  <a:srgbClr val="002060"/>
                </a:solidFill>
              </a:defRPr>
            </a:lvl1pPr>
          </a:lstStyle>
          <a:p>
            <a:r>
              <a:rPr lang="en-US" dirty="0"/>
              <a:t>Title Slide 5</a:t>
            </a:r>
          </a:p>
        </p:txBody>
      </p:sp>
      <p:sp>
        <p:nvSpPr>
          <p:cNvPr id="8" name="Subtitle 2">
            <a:extLst>
              <a:ext uri="{FF2B5EF4-FFF2-40B4-BE49-F238E27FC236}">
                <a16:creationId xmlns:a16="http://schemas.microsoft.com/office/drawing/2014/main" id="{368E8998-340B-5044-BF2F-35289E5DDA39}"/>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rgbClr val="0027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753388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B368A2-AC66-FE4A-8EC8-E3E30573AE17}"/>
              </a:ext>
            </a:extLst>
          </p:cNvPr>
          <p:cNvSpPr>
            <a:spLocks noGrp="1"/>
          </p:cNvSpPr>
          <p:nvPr>
            <p:ph type="ctrTitle" hasCustomPrompt="1"/>
          </p:nvPr>
        </p:nvSpPr>
        <p:spPr>
          <a:xfrm>
            <a:off x="1524000" y="775522"/>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4A72228A-5E29-C145-80EF-434C7B772C9B}"/>
              </a:ext>
            </a:extLst>
          </p:cNvPr>
          <p:cNvSpPr>
            <a:spLocks noGrp="1"/>
          </p:cNvSpPr>
          <p:nvPr>
            <p:ph type="subTitle" idx="1" hasCustomPrompt="1"/>
          </p:nvPr>
        </p:nvSpPr>
        <p:spPr>
          <a:xfrm>
            <a:off x="1524000" y="1870841"/>
            <a:ext cx="9144000" cy="42671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B9E35023-709E-1C4A-8278-01DEE8054983}"/>
              </a:ext>
            </a:extLst>
          </p:cNvPr>
          <p:cNvSpPr>
            <a:spLocks noGrp="1"/>
          </p:cNvSpPr>
          <p:nvPr>
            <p:ph type="dt" sz="half" idx="10"/>
          </p:nvPr>
        </p:nvSpPr>
        <p:spPr>
          <a:xfrm>
            <a:off x="11014841" y="6474372"/>
            <a:ext cx="974834" cy="247103"/>
          </a:xfrm>
          <a:prstGeom prst="rect">
            <a:avLst/>
          </a:prstGeom>
        </p:spPr>
        <p:txBody>
          <a:bodyPr/>
          <a:lstStyle>
            <a:lvl1pPr algn="r">
              <a:defRPr sz="1200">
                <a:solidFill>
                  <a:srgbClr val="00274C"/>
                </a:solidFill>
              </a:defRPr>
            </a:lvl1pPr>
          </a:lstStyle>
          <a:p>
            <a:fld id="{C1E98028-C120-C94E-94C2-6A0D2C6AE1BF}" type="datetimeFigureOut">
              <a:rPr lang="en-US" smtClean="0"/>
              <a:pPr/>
              <a:t>9/6/2022</a:t>
            </a:fld>
            <a:endParaRPr lang="en-US" dirty="0"/>
          </a:p>
        </p:txBody>
      </p:sp>
      <p:sp>
        <p:nvSpPr>
          <p:cNvPr id="10" name="Footer Placeholder 4">
            <a:extLst>
              <a:ext uri="{FF2B5EF4-FFF2-40B4-BE49-F238E27FC236}">
                <a16:creationId xmlns:a16="http://schemas.microsoft.com/office/drawing/2014/main" id="{30177154-BAF0-BD41-9F12-EA6B5F88BE82}"/>
              </a:ext>
            </a:extLst>
          </p:cNvPr>
          <p:cNvSpPr>
            <a:spLocks noGrp="1"/>
          </p:cNvSpPr>
          <p:nvPr>
            <p:ph type="ftr" sz="quarter" idx="11"/>
          </p:nvPr>
        </p:nvSpPr>
        <p:spPr>
          <a:xfrm>
            <a:off x="1524000" y="6474372"/>
            <a:ext cx="9144000" cy="247103"/>
          </a:xfrm>
          <a:prstGeom prst="rect">
            <a:avLst/>
          </a:prstGeom>
        </p:spPr>
        <p:txBody>
          <a:bodyPr/>
          <a:lstStyle>
            <a:lvl1pPr>
              <a:defRPr sz="1200"/>
            </a:lvl1pPr>
          </a:lstStyle>
          <a:p>
            <a:endParaRPr lang="en-US" dirty="0"/>
          </a:p>
        </p:txBody>
      </p:sp>
      <p:sp>
        <p:nvSpPr>
          <p:cNvPr id="11" name="Slide Number Placeholder 5">
            <a:extLst>
              <a:ext uri="{FF2B5EF4-FFF2-40B4-BE49-F238E27FC236}">
                <a16:creationId xmlns:a16="http://schemas.microsoft.com/office/drawing/2014/main" id="{D350143E-FE8D-7C42-8AED-C584C1C2158A}"/>
              </a:ext>
            </a:extLst>
          </p:cNvPr>
          <p:cNvSpPr>
            <a:spLocks noGrp="1"/>
          </p:cNvSpPr>
          <p:nvPr>
            <p:ph type="sldNum" sz="quarter" idx="12"/>
          </p:nvPr>
        </p:nvSpPr>
        <p:spPr>
          <a:xfrm>
            <a:off x="388883" y="6474372"/>
            <a:ext cx="1135117" cy="247103"/>
          </a:xfrm>
          <a:prstGeom prst="rect">
            <a:avLst/>
          </a:prstGeom>
        </p:spPr>
        <p:txBody>
          <a:bodyPr/>
          <a:lstStyle>
            <a:lvl1pPr algn="l">
              <a:defRPr sz="1200">
                <a:solidFill>
                  <a:srgbClr val="00274C"/>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112599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12800" y="4572000"/>
            <a:ext cx="10566400" cy="1447800"/>
          </a:xfrm>
          <a:prstGeom prst="rect">
            <a:avLst/>
          </a:prstGeo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971291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946C87-DA3A-4443-AA86-87AE1BE275D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1391658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46C87-DA3A-4443-AA86-87AE1BE275D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1338787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946C87-DA3A-4443-AA86-87AE1BE275D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2656028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946C87-DA3A-4443-AA86-87AE1BE275D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3129172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946C87-DA3A-4443-AA86-87AE1BE275D8}"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68830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10160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200" y="1143001"/>
            <a:ext cx="11785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119888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extLst>
      <p:ext uri="{BB962C8B-B14F-4D97-AF65-F5344CB8AC3E}">
        <p14:creationId xmlns:p14="http://schemas.microsoft.com/office/powerpoint/2010/main" val="273409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946C87-DA3A-4443-AA86-87AE1BE275D8}" type="datetimeFigureOut">
              <a:rPr lang="en-US" smtClean="0"/>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40515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46C87-DA3A-4443-AA86-87AE1BE275D8}" type="datetimeFigureOut">
              <a:rPr lang="en-US" smtClean="0"/>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229661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946C87-DA3A-4443-AA86-87AE1BE275D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303352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946C87-DA3A-4443-AA86-87AE1BE275D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4222147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46C87-DA3A-4443-AA86-87AE1BE275D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3391460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46C87-DA3A-4443-AA86-87AE1BE275D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923F5-CE0D-4B01-AE69-4C55EDFAB020}" type="slidenum">
              <a:rPr lang="en-US" smtClean="0"/>
              <a:t>‹#›</a:t>
            </a:fld>
            <a:endParaRPr lang="en-US"/>
          </a:p>
        </p:txBody>
      </p:sp>
    </p:spTree>
    <p:extLst>
      <p:ext uri="{BB962C8B-B14F-4D97-AF65-F5344CB8AC3E}">
        <p14:creationId xmlns:p14="http://schemas.microsoft.com/office/powerpoint/2010/main" val="325064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10160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200" y="1143001"/>
            <a:ext cx="11785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119888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extLst>
      <p:ext uri="{BB962C8B-B14F-4D97-AF65-F5344CB8AC3E}">
        <p14:creationId xmlns:p14="http://schemas.microsoft.com/office/powerpoint/2010/main" val="297773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a:p>
        </p:txBody>
      </p:sp>
      <p:sp>
        <p:nvSpPr>
          <p:cNvPr id="8" name="Title 1"/>
          <p:cNvSpPr>
            <a:spLocks noGrp="1"/>
          </p:cNvSpPr>
          <p:nvPr>
            <p:ph type="title"/>
          </p:nvPr>
        </p:nvSpPr>
        <p:spPr>
          <a:xfrm>
            <a:off x="0" y="2286000"/>
            <a:ext cx="12192000" cy="838200"/>
          </a:xfrm>
          <a:prstGeom prst="rect">
            <a:avLst/>
          </a:prstGeom>
        </p:spPr>
        <p:txBody>
          <a:bodyPr anchor="ctr">
            <a:normAutofit/>
          </a:bodyPr>
          <a:lstStyle>
            <a:lvl1pPr algn="ct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46158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a:p>
        </p:txBody>
      </p:sp>
      <p:cxnSp>
        <p:nvCxnSpPr>
          <p:cNvPr id="10" name="Straight Connector 9"/>
          <p:cNvCxnSpPr/>
          <p:nvPr userDrawn="1"/>
        </p:nvCxnSpPr>
        <p:spPr bwMode="auto">
          <a:xfrm flipH="1">
            <a:off x="0" y="839788"/>
            <a:ext cx="120904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10160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7958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a:p>
        </p:txBody>
      </p:sp>
      <p:cxnSp>
        <p:nvCxnSpPr>
          <p:cNvPr id="10" name="Straight Connector 9"/>
          <p:cNvCxnSpPr/>
          <p:nvPr userDrawn="1"/>
        </p:nvCxnSpPr>
        <p:spPr bwMode="auto">
          <a:xfrm flipH="1">
            <a:off x="0" y="839788"/>
            <a:ext cx="120904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29871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838200"/>
            <a:ext cx="119888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10160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8552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838200"/>
            <a:ext cx="119888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101600" y="27993"/>
            <a:ext cx="12192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64092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itle Only - no logo - for large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609600"/>
            <a:ext cx="119888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hasCustomPrompt="1"/>
          </p:nvPr>
        </p:nvSpPr>
        <p:spPr>
          <a:xfrm>
            <a:off x="0" y="0"/>
            <a:ext cx="12192000" cy="609600"/>
          </a:xfrm>
          <a:prstGeom prst="rect">
            <a:avLst/>
          </a:prstGeom>
        </p:spPr>
        <p:txBody>
          <a:bodyPr anchor="ctr">
            <a:normAutofit/>
          </a:bodyPr>
          <a:lstStyle>
            <a:lvl1pPr>
              <a:defRPr sz="3200" baseline="0">
                <a:solidFill>
                  <a:schemeClr val="tx1"/>
                </a:solidFill>
              </a:defRPr>
            </a:lvl1pPr>
          </a:lstStyle>
          <a:p>
            <a:r>
              <a:rPr lang="en-US" dirty="0"/>
              <a:t>Slide for large images – not to be regularly used</a:t>
            </a:r>
          </a:p>
        </p:txBody>
      </p:sp>
    </p:spTree>
    <p:extLst>
      <p:ext uri="{BB962C8B-B14F-4D97-AF65-F5344CB8AC3E}">
        <p14:creationId xmlns:p14="http://schemas.microsoft.com/office/powerpoint/2010/main" val="149751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55200" y="6505801"/>
            <a:ext cx="560173" cy="365125"/>
          </a:xfrm>
          <a:prstGeom prst="rect">
            <a:avLst/>
          </a:prstGeom>
        </p:spPr>
        <p:txBody>
          <a:bodyPr vert="horz" lIns="91440" tIns="45720" rIns="91440" bIns="45720" rtlCol="0" anchor="ctr"/>
          <a:lstStyle>
            <a:lvl1pPr algn="ctr">
              <a:defRPr sz="1000" i="0">
                <a:solidFill>
                  <a:schemeClr val="tx1"/>
                </a:solidFill>
              </a:defRPr>
            </a:lvl1pPr>
          </a:lstStyle>
          <a:p>
            <a:fld id="{313D4505-985F-49BE-8C1F-E0CFEEC3F372}" type="slidenum">
              <a:rPr lang="en-US" smtClean="0"/>
              <a:pPr/>
              <a:t>‹#›</a:t>
            </a:fld>
            <a:endParaRPr lang="en-US"/>
          </a:p>
        </p:txBody>
      </p:sp>
    </p:spTree>
    <p:extLst>
      <p:ext uri="{BB962C8B-B14F-4D97-AF65-F5344CB8AC3E}">
        <p14:creationId xmlns:p14="http://schemas.microsoft.com/office/powerpoint/2010/main" val="3156846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64DC30-33F2-914A-85DA-D78716190C1E}"/>
              </a:ext>
            </a:extLst>
          </p:cNvPr>
          <p:cNvPicPr>
            <a:picLocks noChangeAspect="1"/>
          </p:cNvPicPr>
          <p:nvPr userDrawn="1"/>
        </p:nvPicPr>
        <p:blipFill>
          <a:blip r:embed="rId3"/>
          <a:stretch>
            <a:fillRect/>
          </a:stretch>
        </p:blipFill>
        <p:spPr>
          <a:xfrm>
            <a:off x="5130800" y="720890"/>
            <a:ext cx="1930400" cy="2057400"/>
          </a:xfrm>
          <a:prstGeom prst="rect">
            <a:avLst/>
          </a:prstGeom>
        </p:spPr>
      </p:pic>
      <p:cxnSp>
        <p:nvCxnSpPr>
          <p:cNvPr id="9" name="Straight Connector 8">
            <a:extLst>
              <a:ext uri="{FF2B5EF4-FFF2-40B4-BE49-F238E27FC236}">
                <a16:creationId xmlns:a16="http://schemas.microsoft.com/office/drawing/2014/main" id="{CF90F6DA-EA76-C84A-B8B9-B99EFAAB62A9}"/>
              </a:ext>
            </a:extLst>
          </p:cNvPr>
          <p:cNvCxnSpPr>
            <a:cxnSpLocks/>
          </p:cNvCxnSpPr>
          <p:nvPr userDrawn="1"/>
        </p:nvCxnSpPr>
        <p:spPr>
          <a:xfrm>
            <a:off x="0" y="4445876"/>
            <a:ext cx="121920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529436"/>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D707EE-9733-844D-B774-2267A7C3D85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9857979"/>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5" cstate="hqprint">
            <a:extLst>
              <a:ext uri="{28A0092B-C50C-407E-A947-70E740481C1C}">
                <a14:useLocalDpi xmlns:a14="http://schemas.microsoft.com/office/drawing/2010/main" val="0"/>
              </a:ext>
            </a:extLst>
          </a:blip>
          <a:srcRect t="8133" b="8017"/>
          <a:stretch/>
        </p:blipFill>
        <p:spPr>
          <a:xfrm>
            <a:off x="1" y="13854"/>
            <a:ext cx="12206111" cy="6830291"/>
          </a:xfrm>
          <a:prstGeom prst="rect">
            <a:avLst/>
          </a:prstGeom>
        </p:spPr>
      </p:pic>
      <p:pic>
        <p:nvPicPr>
          <p:cNvPr id="1026" name="Picture 2" descr="consider-environment.pdf"/>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1335" y="6450015"/>
            <a:ext cx="5249333"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1" y="11130"/>
            <a:ext cx="12206112" cy="6858000"/>
          </a:xfrm>
          <a:prstGeom prst="rect">
            <a:avLst/>
          </a:prstGeom>
          <a:solidFill>
            <a:srgbClr val="0E2139">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5669456"/>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46C87-DA3A-4443-AA86-87AE1BE275D8}" type="datetimeFigureOut">
              <a:rPr lang="en-US" smtClean="0"/>
              <a:t>9/6/2022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923F5-CE0D-4B01-AE69-4C55EDFAB020}" type="slidenum">
              <a:rPr lang="en-US" smtClean="0"/>
              <a:t>‹#›</a:t>
            </a:fld>
            <a:endParaRPr lang="en-US"/>
          </a:p>
        </p:txBody>
      </p:sp>
    </p:spTree>
    <p:extLst>
      <p:ext uri="{BB962C8B-B14F-4D97-AF65-F5344CB8AC3E}">
        <p14:creationId xmlns:p14="http://schemas.microsoft.com/office/powerpoint/2010/main" val="84246117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emf"/><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medicine.umich.edu/dept/intmed/education-training/residency-program/curriculum/patient-safety-quality-improvement/resident-psqi-project-challenge" TargetMode="External"/><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14.emf"/><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4.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15.png"/><Relationship Id="rId5" Type="http://schemas.openxmlformats.org/officeDocument/2006/relationships/image" Target="../media/image16.png"/><Relationship Id="rId10" Type="http://schemas.microsoft.com/office/2007/relationships/diagramDrawing" Target="../diagrams/drawing1.xml"/><Relationship Id="rId4" Type="http://schemas.openxmlformats.org/officeDocument/2006/relationships/notesSlide" Target="../notesSlides/notesSlide8.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11" Type="http://schemas.openxmlformats.org/officeDocument/2006/relationships/image" Target="../media/image7.png"/><Relationship Id="rId5" Type="http://schemas.openxmlformats.org/officeDocument/2006/relationships/diagramData" Target="../diagrams/data2.xml"/><Relationship Id="rId10" Type="http://schemas.openxmlformats.org/officeDocument/2006/relationships/image" Target="../media/image14.emf"/><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1624029" y="349019"/>
            <a:ext cx="8943942" cy="1447800"/>
          </a:xfrm>
        </p:spPr>
        <p:txBody>
          <a:bodyPr/>
          <a:lstStyle/>
          <a:p>
            <a:r>
              <a:rPr lang="en-US" b="1" dirty="0"/>
              <a:t>University of Michigan Internal Medicine Residency</a:t>
            </a:r>
            <a:br>
              <a:rPr lang="en-US" sz="1050" b="1" dirty="0"/>
            </a:br>
            <a:r>
              <a:rPr lang="en-US" b="1" dirty="0"/>
              <a:t>Patient Safety and Quality Improvement </a:t>
            </a:r>
            <a:br>
              <a:rPr lang="en-US" b="1" dirty="0"/>
            </a:br>
            <a:r>
              <a:rPr lang="en-US" b="1" dirty="0"/>
              <a:t>Learning Program</a:t>
            </a:r>
          </a:p>
        </p:txBody>
      </p:sp>
      <p:sp>
        <p:nvSpPr>
          <p:cNvPr id="3" name="Subtitle 2"/>
          <p:cNvSpPr>
            <a:spLocks noGrp="1"/>
          </p:cNvSpPr>
          <p:nvPr>
            <p:ph type="subTitle" idx="4294967295"/>
          </p:nvPr>
        </p:nvSpPr>
        <p:spPr>
          <a:xfrm>
            <a:off x="71500" y="4967926"/>
            <a:ext cx="4572000" cy="1828800"/>
          </a:xfrm>
          <a:prstGeom prst="rect">
            <a:avLst/>
          </a:prstGeom>
        </p:spPr>
        <p:txBody>
          <a:bodyPr>
            <a:normAutofit/>
          </a:bodyPr>
          <a:lstStyle/>
          <a:p>
            <a:pPr marL="0" indent="0" algn="ctr">
              <a:spcBef>
                <a:spcPts val="0"/>
              </a:spcBef>
              <a:buNone/>
            </a:pPr>
            <a:r>
              <a:rPr lang="en-US" sz="2800" b="1" dirty="0">
                <a:solidFill>
                  <a:schemeClr val="bg1"/>
                </a:solidFill>
              </a:rPr>
              <a:t>Nathan Houchens, MD</a:t>
            </a:r>
          </a:p>
          <a:p>
            <a:pPr marL="0" indent="0" algn="ctr">
              <a:spcBef>
                <a:spcPts val="0"/>
              </a:spcBef>
              <a:buNone/>
            </a:pPr>
            <a:r>
              <a:rPr lang="en-US" sz="1200" dirty="0">
                <a:solidFill>
                  <a:schemeClr val="bg1"/>
                </a:solidFill>
              </a:rPr>
              <a:t>Associate Chief of Medicine | VA Ann Arbor Healthcare System</a:t>
            </a:r>
          </a:p>
          <a:p>
            <a:pPr marL="0" indent="0" algn="ctr">
              <a:spcBef>
                <a:spcPts val="0"/>
              </a:spcBef>
              <a:buNone/>
            </a:pPr>
            <a:r>
              <a:rPr lang="en-US" sz="1200" dirty="0">
                <a:solidFill>
                  <a:schemeClr val="bg1"/>
                </a:solidFill>
              </a:rPr>
              <a:t>Associate Professor of Medicine | University of Michigan</a:t>
            </a:r>
          </a:p>
          <a:p>
            <a:pPr marL="0" indent="0" algn="ctr">
              <a:spcBef>
                <a:spcPts val="0"/>
              </a:spcBef>
              <a:buNone/>
            </a:pPr>
            <a:r>
              <a:rPr lang="en-US" sz="1200" dirty="0">
                <a:solidFill>
                  <a:schemeClr val="bg1"/>
                </a:solidFill>
              </a:rPr>
              <a:t>Assistant Program Director | Internal Medicine Residency</a:t>
            </a:r>
          </a:p>
          <a:p>
            <a:pPr marL="0" indent="0" algn="ctr">
              <a:spcBef>
                <a:spcPts val="0"/>
              </a:spcBef>
              <a:buNone/>
            </a:pPr>
            <a:r>
              <a:rPr lang="en-US" sz="1200" dirty="0">
                <a:solidFill>
                  <a:schemeClr val="bg1"/>
                </a:solidFill>
              </a:rPr>
              <a:t>Director | Patient Safety and Quality Improvement Learning Program</a:t>
            </a:r>
          </a:p>
        </p:txBody>
      </p:sp>
      <p:sp>
        <p:nvSpPr>
          <p:cNvPr id="9" name="Subtitle 2">
            <a:extLst>
              <a:ext uri="{FF2B5EF4-FFF2-40B4-BE49-F238E27FC236}">
                <a16:creationId xmlns:a16="http://schemas.microsoft.com/office/drawing/2014/main" id="{244E5DE4-91E7-C74B-8988-1897FD43FB52}"/>
              </a:ext>
            </a:extLst>
          </p:cNvPr>
          <p:cNvSpPr txBox="1">
            <a:spLocks/>
          </p:cNvSpPr>
          <p:nvPr/>
        </p:nvSpPr>
        <p:spPr>
          <a:xfrm>
            <a:off x="7614716" y="4952698"/>
            <a:ext cx="4572000" cy="1828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1800" kern="1200" baseline="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Katie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Grzyb</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Continuous Improvement Specialist</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Lead | GME Patient Safety and Quality Improvement</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Continuous Improvement Specialist | Quality &amp; Innovation Program</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Department of Internal Medicine | University of Michigan</a:t>
            </a:r>
          </a:p>
        </p:txBody>
      </p:sp>
      <p:pic>
        <p:nvPicPr>
          <p:cNvPr id="11" name="Picture 10">
            <a:extLst>
              <a:ext uri="{FF2B5EF4-FFF2-40B4-BE49-F238E27FC236}">
                <a16:creationId xmlns:a16="http://schemas.microsoft.com/office/drawing/2014/main" id="{23324BBB-0F68-0A46-8262-374B3824BCBB}"/>
              </a:ext>
            </a:extLst>
          </p:cNvPr>
          <p:cNvPicPr>
            <a:picLocks noChangeAspect="1" noChangeArrowheads="1"/>
          </p:cNvPicPr>
          <p:nvPr/>
        </p:nvPicPr>
        <p:blipFill>
          <a:blip r:embed="rId5" cstate="print"/>
          <a:srcRect/>
          <a:stretch>
            <a:fillRect/>
          </a:stretch>
        </p:blipFill>
        <p:spPr>
          <a:xfrm>
            <a:off x="10887475" y="279383"/>
            <a:ext cx="975950" cy="975227"/>
          </a:xfrm>
          <a:prstGeom prst="rect">
            <a:avLst/>
          </a:prstGeom>
          <a:noFill/>
        </p:spPr>
      </p:pic>
      <p:pic>
        <p:nvPicPr>
          <p:cNvPr id="6" name="Audio Recording Oct 24, 2020 at 11:04:14 AM" descr="Audio Recording Oct 24, 2020 at 11:04:14 AM">
            <a:hlinkClick r:id="" action="ppaction://media"/>
            <a:extLst>
              <a:ext uri="{FF2B5EF4-FFF2-40B4-BE49-F238E27FC236}">
                <a16:creationId xmlns:a16="http://schemas.microsoft.com/office/drawing/2014/main" id="{85EB2527-9DEE-6546-A486-FBDE7919C1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5744" y="6018619"/>
            <a:ext cx="812800" cy="812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9342" y="2224726"/>
            <a:ext cx="2194994" cy="2743200"/>
          </a:xfrm>
          <a:prstGeom prst="rect">
            <a:avLst/>
          </a:prstGeom>
        </p:spPr>
      </p:pic>
      <p:pic>
        <p:nvPicPr>
          <p:cNvPr id="12" name="Picture 11"/>
          <p:cNvPicPr>
            <a:picLocks noChangeAspect="1"/>
          </p:cNvPicPr>
          <p:nvPr/>
        </p:nvPicPr>
        <p:blipFill rotWithShape="1">
          <a:blip r:embed="rId8" cstate="hqprint">
            <a:extLst>
              <a:ext uri="{28A0092B-C50C-407E-A947-70E740481C1C}">
                <a14:useLocalDpi xmlns:a14="http://schemas.microsoft.com/office/drawing/2010/main" val="0"/>
              </a:ext>
            </a:extLst>
          </a:blip>
          <a:srcRect l="-1" r="-398" b="16839"/>
          <a:stretch/>
        </p:blipFill>
        <p:spPr>
          <a:xfrm>
            <a:off x="8987887" y="2224726"/>
            <a:ext cx="2207857" cy="2743200"/>
          </a:xfrm>
          <a:prstGeom prst="rect">
            <a:avLst/>
          </a:prstGeom>
        </p:spPr>
      </p:pic>
      <p:pic>
        <p:nvPicPr>
          <p:cNvPr id="14" name="Picture 1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2214" y="345370"/>
            <a:ext cx="1203570" cy="1015512"/>
          </a:xfrm>
          <a:prstGeom prst="rect">
            <a:avLst/>
          </a:prstGeom>
        </p:spPr>
      </p:pic>
      <p:grpSp>
        <p:nvGrpSpPr>
          <p:cNvPr id="17" name="Group 16"/>
          <p:cNvGrpSpPr/>
          <p:nvPr/>
        </p:nvGrpSpPr>
        <p:grpSpPr>
          <a:xfrm>
            <a:off x="4431524" y="5899817"/>
            <a:ext cx="3328952" cy="1143667"/>
            <a:chOff x="4455443" y="5899817"/>
            <a:chExt cx="3328952" cy="1143667"/>
          </a:xfrm>
        </p:grpSpPr>
        <p:sp>
          <p:nvSpPr>
            <p:cNvPr id="5" name="TextBox 4">
              <a:extLst>
                <a:ext uri="{FF2B5EF4-FFF2-40B4-BE49-F238E27FC236}">
                  <a16:creationId xmlns:a16="http://schemas.microsoft.com/office/drawing/2014/main" id="{DAE25481-907A-EF4B-8C02-31E50CACBC4E}"/>
                </a:ext>
              </a:extLst>
            </p:cNvPr>
            <p:cNvSpPr txBox="1"/>
            <p:nvPr/>
          </p:nvSpPr>
          <p:spPr>
            <a:xfrm>
              <a:off x="5411053" y="6256208"/>
              <a:ext cx="2373342"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UM_IntMedPSQI</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5443" y="5899817"/>
              <a:ext cx="1143667" cy="1143667"/>
            </a:xfrm>
            <a:prstGeom prst="rect">
              <a:avLst/>
            </a:prstGeom>
          </p:spPr>
        </p:pic>
      </p:grpSp>
    </p:spTree>
    <p:extLst>
      <p:ext uri="{BB962C8B-B14F-4D97-AF65-F5344CB8AC3E}">
        <p14:creationId xmlns:p14="http://schemas.microsoft.com/office/powerpoint/2010/main" val="32207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corded Sound">
            <a:hlinkClick r:id="" action="ppaction://media"/>
            <a:extLst>
              <a:ext uri="{FF2B5EF4-FFF2-40B4-BE49-F238E27FC236}">
                <a16:creationId xmlns:a16="http://schemas.microsoft.com/office/drawing/2014/main" id="{8A319E83-438D-4923-B7CB-13DA6B901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399"/>
            <a:ext cx="609600" cy="609600"/>
          </a:xfrm>
          <a:prstGeom prst="rect">
            <a:avLst/>
          </a:prstGeom>
        </p:spPr>
      </p:pic>
      <p:sp>
        <p:nvSpPr>
          <p:cNvPr id="4" name="Rectangle 3"/>
          <p:cNvSpPr/>
          <p:nvPr/>
        </p:nvSpPr>
        <p:spPr>
          <a:xfrm>
            <a:off x="0" y="1"/>
            <a:ext cx="12192000" cy="6463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7308" y="231702"/>
            <a:ext cx="1538458" cy="182927"/>
          </a:xfrm>
          <a:prstGeom prst="rect">
            <a:avLst/>
          </a:prstGeom>
        </p:spPr>
      </p:pic>
      <p:sp>
        <p:nvSpPr>
          <p:cNvPr id="6" name="TextBox 5"/>
          <p:cNvSpPr txBox="1"/>
          <p:nvPr/>
        </p:nvSpPr>
        <p:spPr>
          <a:xfrm>
            <a:off x="0" y="92332"/>
            <a:ext cx="104941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HO2 Project Month Titles: Academic Year 2021-2022</a:t>
            </a:r>
          </a:p>
        </p:txBody>
      </p:sp>
      <p:sp>
        <p:nvSpPr>
          <p:cNvPr id="3" name="Flowchart: Process 2"/>
          <p:cNvSpPr/>
          <p:nvPr/>
        </p:nvSpPr>
        <p:spPr>
          <a:xfrm>
            <a:off x="187179" y="1269775"/>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Examining the Outside Hospital Transfer Process</a:t>
            </a:r>
          </a:p>
        </p:txBody>
      </p:sp>
      <p:sp>
        <p:nvSpPr>
          <p:cNvPr id="7" name="Flowchart: Process 6"/>
          <p:cNvSpPr/>
          <p:nvPr/>
        </p:nvSpPr>
        <p:spPr>
          <a:xfrm>
            <a:off x="2092938" y="1269776"/>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Penicillin Allergies: Demystifying the Delabeling Process</a:t>
            </a:r>
          </a:p>
        </p:txBody>
      </p:sp>
      <p:sp>
        <p:nvSpPr>
          <p:cNvPr id="8" name="Flowchart: Process 7"/>
          <p:cNvSpPr/>
          <p:nvPr/>
        </p:nvSpPr>
        <p:spPr>
          <a:xfrm>
            <a:off x="3977674" y="1269776"/>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More Urgent Secure Chats</a:t>
            </a:r>
          </a:p>
        </p:txBody>
      </p:sp>
      <p:sp>
        <p:nvSpPr>
          <p:cNvPr id="9" name="Flowchart: Process 8"/>
          <p:cNvSpPr/>
          <p:nvPr/>
        </p:nvSpPr>
        <p:spPr>
          <a:xfrm>
            <a:off x="5883426" y="1269776"/>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Too Little, Too Late: Diuresis Delays at the AAVA</a:t>
            </a:r>
          </a:p>
        </p:txBody>
      </p:sp>
      <p:sp>
        <p:nvSpPr>
          <p:cNvPr id="10" name="Flowchart: Process 9"/>
          <p:cNvSpPr/>
          <p:nvPr/>
        </p:nvSpPr>
        <p:spPr>
          <a:xfrm>
            <a:off x="5839960" y="3533272"/>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Cardiology Discharge Follow-Up For Patients Admitted to Gen Med: Bridging the Gap</a:t>
            </a:r>
          </a:p>
        </p:txBody>
      </p:sp>
      <p:sp>
        <p:nvSpPr>
          <p:cNvPr id="11" name="Flowchart: Process 10"/>
          <p:cNvSpPr/>
          <p:nvPr/>
        </p:nvSpPr>
        <p:spPr>
          <a:xfrm>
            <a:off x="7789182" y="1269775"/>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Dude, Where’s My Code? Reforming the VA Code Announcement System</a:t>
            </a:r>
          </a:p>
        </p:txBody>
      </p:sp>
      <p:sp>
        <p:nvSpPr>
          <p:cNvPr id="12" name="Flowchart: Process 11"/>
          <p:cNvSpPr/>
          <p:nvPr/>
        </p:nvSpPr>
        <p:spPr>
          <a:xfrm>
            <a:off x="187179" y="3538389"/>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Don’t Let It Be, Screen for HCC!</a:t>
            </a:r>
          </a:p>
        </p:txBody>
      </p:sp>
      <p:sp>
        <p:nvSpPr>
          <p:cNvPr id="13" name="Flowchart: Process 12"/>
          <p:cNvSpPr/>
          <p:nvPr/>
        </p:nvSpPr>
        <p:spPr>
          <a:xfrm>
            <a:off x="2092938" y="3533273"/>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not </a:t>
            </a:r>
            <a:r>
              <a:rPr kumimoji="0" lang="en-US"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GoLytely</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into that good endoscopy suite, get your CRC screening</a:t>
            </a:r>
          </a:p>
        </p:txBody>
      </p:sp>
      <p:sp>
        <p:nvSpPr>
          <p:cNvPr id="14" name="Flowchart: Process 13"/>
          <p:cNvSpPr/>
          <p:nvPr/>
        </p:nvSpPr>
        <p:spPr>
          <a:xfrm>
            <a:off x="3977674" y="3533272"/>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Entrusting our PCPs with Entresto</a:t>
            </a:r>
          </a:p>
        </p:txBody>
      </p:sp>
      <p:sp>
        <p:nvSpPr>
          <p:cNvPr id="15" name="Flowchart: Process 14"/>
          <p:cNvSpPr/>
          <p:nvPr/>
        </p:nvSpPr>
        <p:spPr>
          <a:xfrm>
            <a:off x="7789182" y="3533271"/>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Inequity and Moral Distress due to COVID-19 Visitor Policies</a:t>
            </a:r>
            <a:endParaRPr kumimoji="0" lang="en-US"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ounded Rectangle 15"/>
          <p:cNvSpPr/>
          <p:nvPr/>
        </p:nvSpPr>
        <p:spPr>
          <a:xfrm>
            <a:off x="187179" y="919971"/>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1</a:t>
            </a:r>
          </a:p>
        </p:txBody>
      </p:sp>
      <p:sp>
        <p:nvSpPr>
          <p:cNvPr id="17" name="Rounded Rectangle 16"/>
          <p:cNvSpPr/>
          <p:nvPr/>
        </p:nvSpPr>
        <p:spPr>
          <a:xfrm>
            <a:off x="2092938" y="919971"/>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2</a:t>
            </a:r>
          </a:p>
        </p:txBody>
      </p:sp>
      <p:sp>
        <p:nvSpPr>
          <p:cNvPr id="18" name="Rounded Rectangle 17"/>
          <p:cNvSpPr/>
          <p:nvPr/>
        </p:nvSpPr>
        <p:spPr>
          <a:xfrm>
            <a:off x="3977674" y="919971"/>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3</a:t>
            </a:r>
          </a:p>
        </p:txBody>
      </p:sp>
      <p:sp>
        <p:nvSpPr>
          <p:cNvPr id="19" name="Rounded Rectangle 18"/>
          <p:cNvSpPr/>
          <p:nvPr/>
        </p:nvSpPr>
        <p:spPr>
          <a:xfrm>
            <a:off x="5883426" y="919970"/>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4</a:t>
            </a:r>
          </a:p>
        </p:txBody>
      </p:sp>
      <p:sp>
        <p:nvSpPr>
          <p:cNvPr id="20" name="Rounded Rectangle 19"/>
          <p:cNvSpPr/>
          <p:nvPr/>
        </p:nvSpPr>
        <p:spPr>
          <a:xfrm>
            <a:off x="7789182" y="919970"/>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5</a:t>
            </a:r>
          </a:p>
        </p:txBody>
      </p:sp>
      <p:sp>
        <p:nvSpPr>
          <p:cNvPr id="21" name="Rounded Rectangle 20"/>
          <p:cNvSpPr/>
          <p:nvPr/>
        </p:nvSpPr>
        <p:spPr>
          <a:xfrm>
            <a:off x="208202" y="3183465"/>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7</a:t>
            </a:r>
          </a:p>
        </p:txBody>
      </p:sp>
      <p:sp>
        <p:nvSpPr>
          <p:cNvPr id="22" name="Rounded Rectangle 21"/>
          <p:cNvSpPr/>
          <p:nvPr/>
        </p:nvSpPr>
        <p:spPr>
          <a:xfrm>
            <a:off x="2092938" y="3183467"/>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8</a:t>
            </a:r>
          </a:p>
        </p:txBody>
      </p:sp>
      <p:sp>
        <p:nvSpPr>
          <p:cNvPr id="23" name="Rounded Rectangle 22"/>
          <p:cNvSpPr/>
          <p:nvPr/>
        </p:nvSpPr>
        <p:spPr>
          <a:xfrm>
            <a:off x="3977674" y="3183467"/>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9</a:t>
            </a:r>
          </a:p>
        </p:txBody>
      </p:sp>
      <p:sp>
        <p:nvSpPr>
          <p:cNvPr id="24" name="Rounded Rectangle 23"/>
          <p:cNvSpPr/>
          <p:nvPr/>
        </p:nvSpPr>
        <p:spPr>
          <a:xfrm>
            <a:off x="5839960" y="3183466"/>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10</a:t>
            </a:r>
          </a:p>
        </p:txBody>
      </p:sp>
      <p:sp>
        <p:nvSpPr>
          <p:cNvPr id="25" name="Rounded Rectangle 24"/>
          <p:cNvSpPr/>
          <p:nvPr/>
        </p:nvSpPr>
        <p:spPr>
          <a:xfrm>
            <a:off x="7789182" y="3183465"/>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11</a:t>
            </a:r>
          </a:p>
        </p:txBody>
      </p:sp>
      <p:sp>
        <p:nvSpPr>
          <p:cNvPr id="33" name="5-Point Star 32"/>
          <p:cNvSpPr/>
          <p:nvPr/>
        </p:nvSpPr>
        <p:spPr>
          <a:xfrm>
            <a:off x="187179" y="5763200"/>
            <a:ext cx="349804" cy="312982"/>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487888" y="5726375"/>
            <a:ext cx="1170411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out of 12 project had “impact” through an implemented intervention, a completed PDCA cycle, presentation or publication of work, continuation of the project past the end of the rotation, and/or connection to a division / department / system priority.</a:t>
            </a:r>
          </a:p>
        </p:txBody>
      </p:sp>
      <p:sp>
        <p:nvSpPr>
          <p:cNvPr id="37" name="Flowchart: Process 36"/>
          <p:cNvSpPr/>
          <p:nvPr/>
        </p:nvSpPr>
        <p:spPr>
          <a:xfrm>
            <a:off x="9694934" y="1269775"/>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Make It or Break It: Improving Osteoporosis Screening Rates at Michigan Medicine</a:t>
            </a:r>
          </a:p>
        </p:txBody>
      </p:sp>
      <p:sp>
        <p:nvSpPr>
          <p:cNvPr id="38" name="Flowchart: Process 37"/>
          <p:cNvSpPr/>
          <p:nvPr/>
        </p:nvSpPr>
        <p:spPr>
          <a:xfrm>
            <a:off x="9694934" y="3533271"/>
            <a:ext cx="1733680" cy="1607871"/>
          </a:xfrm>
          <a:prstGeom prst="flowChartProcess">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Gun Safety Screening (actual title TBD)</a:t>
            </a:r>
          </a:p>
        </p:txBody>
      </p:sp>
      <p:sp>
        <p:nvSpPr>
          <p:cNvPr id="39" name="Rounded Rectangle 38"/>
          <p:cNvSpPr/>
          <p:nvPr/>
        </p:nvSpPr>
        <p:spPr>
          <a:xfrm>
            <a:off x="9694934" y="919970"/>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6</a:t>
            </a:r>
          </a:p>
        </p:txBody>
      </p:sp>
      <p:sp>
        <p:nvSpPr>
          <p:cNvPr id="40" name="Rounded Rectangle 39"/>
          <p:cNvSpPr/>
          <p:nvPr/>
        </p:nvSpPr>
        <p:spPr>
          <a:xfrm>
            <a:off x="9694934" y="3183465"/>
            <a:ext cx="1733680" cy="27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Block 12</a:t>
            </a:r>
          </a:p>
        </p:txBody>
      </p:sp>
    </p:spTree>
    <p:extLst>
      <p:ext uri="{BB962C8B-B14F-4D97-AF65-F5344CB8AC3E}">
        <p14:creationId xmlns:p14="http://schemas.microsoft.com/office/powerpoint/2010/main" val="2848246366"/>
      </p:ext>
    </p:extLst>
  </p:cSld>
  <p:clrMapOvr>
    <a:masterClrMapping/>
  </p:clrMapOvr>
  <mc:AlternateContent xmlns:mc="http://schemas.openxmlformats.org/markup-compatibility/2006">
    <mc:Choice xmlns:p14="http://schemas.microsoft.com/office/powerpoint/2010/main" Requires="p14">
      <p:transition spd="slow" p14:dur="2000" advTm="3993"/>
    </mc:Choice>
    <mc:Fallback>
      <p:transition spd="slow" advTm="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F59A-ACF7-654F-A434-43DF0F572431}"/>
              </a:ext>
            </a:extLst>
          </p:cNvPr>
          <p:cNvSpPr>
            <a:spLocks noGrp="1"/>
          </p:cNvSpPr>
          <p:nvPr>
            <p:ph type="title"/>
          </p:nvPr>
        </p:nvSpPr>
        <p:spPr/>
        <p:txBody>
          <a:bodyPr/>
          <a:lstStyle/>
          <a:p>
            <a:r>
              <a:rPr lang="en-US" dirty="0"/>
              <a:t>A Sample A3 Document</a:t>
            </a:r>
          </a:p>
        </p:txBody>
      </p:sp>
      <p:pic>
        <p:nvPicPr>
          <p:cNvPr id="5" name="Picture 4">
            <a:extLst>
              <a:ext uri="{FF2B5EF4-FFF2-40B4-BE49-F238E27FC236}">
                <a16:creationId xmlns:a16="http://schemas.microsoft.com/office/drawing/2014/main" id="{F3C7CE81-620A-F049-9940-50802AAF0395}"/>
              </a:ext>
            </a:extLst>
          </p:cNvPr>
          <p:cNvPicPr>
            <a:picLocks noChangeAspect="1"/>
          </p:cNvPicPr>
          <p:nvPr/>
        </p:nvPicPr>
        <p:blipFill>
          <a:blip r:embed="rId5"/>
          <a:stretch>
            <a:fillRect/>
          </a:stretch>
        </p:blipFill>
        <p:spPr>
          <a:xfrm>
            <a:off x="1695478" y="984790"/>
            <a:ext cx="8801043" cy="5703573"/>
          </a:xfrm>
          <a:prstGeom prst="rect">
            <a:avLst/>
          </a:prstGeom>
        </p:spPr>
      </p:pic>
      <p:pic>
        <p:nvPicPr>
          <p:cNvPr id="6" name="Picture 5" descr="Signature-Vertical.eps">
            <a:extLst>
              <a:ext uri="{FF2B5EF4-FFF2-40B4-BE49-F238E27FC236}">
                <a16:creationId xmlns:a16="http://schemas.microsoft.com/office/drawing/2014/main" id="{6E80F097-E681-BE43-907C-8952C1065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7" name="Audio Recording Oct 20, 2020 at 3:36:41 PM" descr="Audio Recording Oct 20, 2020 at 3:36:41 PM">
            <a:hlinkClick r:id="" action="ppaction://media"/>
            <a:extLst>
              <a:ext uri="{FF2B5EF4-FFF2-40B4-BE49-F238E27FC236}">
                <a16:creationId xmlns:a16="http://schemas.microsoft.com/office/drawing/2014/main" id="{0CCBEDF7-CFDC-4F40-BB27-C6BDA2B86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11656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9E1-7789-9446-88CA-521C613972F9}"/>
              </a:ext>
            </a:extLst>
          </p:cNvPr>
          <p:cNvSpPr>
            <a:spLocks noGrp="1"/>
          </p:cNvSpPr>
          <p:nvPr>
            <p:ph type="title"/>
          </p:nvPr>
        </p:nvSpPr>
        <p:spPr/>
        <p:txBody>
          <a:bodyPr/>
          <a:lstStyle/>
          <a:p>
            <a:r>
              <a:rPr lang="en-US" dirty="0"/>
              <a:t>Other Outcomes from the PSQI Learning Program</a:t>
            </a:r>
          </a:p>
        </p:txBody>
      </p:sp>
      <p:pic>
        <p:nvPicPr>
          <p:cNvPr id="7" name="Picture 6" descr="Signature-Vertical.eps">
            <a:extLst>
              <a:ext uri="{FF2B5EF4-FFF2-40B4-BE49-F238E27FC236}">
                <a16:creationId xmlns:a16="http://schemas.microsoft.com/office/drawing/2014/main" id="{6D266BBC-2D42-4246-8051-1ACC0D82F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5" name="Picture 4">
            <a:extLst>
              <a:ext uri="{FF2B5EF4-FFF2-40B4-BE49-F238E27FC236}">
                <a16:creationId xmlns:a16="http://schemas.microsoft.com/office/drawing/2014/main" id="{3FD2DE0C-2C8D-9641-9790-ECE079CBBA1F}"/>
              </a:ext>
            </a:extLst>
          </p:cNvPr>
          <p:cNvPicPr>
            <a:picLocks noChangeAspect="1"/>
          </p:cNvPicPr>
          <p:nvPr/>
        </p:nvPicPr>
        <p:blipFill rotWithShape="1">
          <a:blip r:embed="rId6"/>
          <a:srcRect b="45640"/>
          <a:stretch/>
        </p:blipFill>
        <p:spPr>
          <a:xfrm>
            <a:off x="215412" y="1314840"/>
            <a:ext cx="5474207" cy="1764014"/>
          </a:xfrm>
          <a:prstGeom prst="rect">
            <a:avLst/>
          </a:prstGeom>
        </p:spPr>
      </p:pic>
      <p:pic>
        <p:nvPicPr>
          <p:cNvPr id="6" name="Picture 6" descr="computer, display, graph, introduction, logistics, presentation, screen icon">
            <a:extLst>
              <a:ext uri="{FF2B5EF4-FFF2-40B4-BE49-F238E27FC236}">
                <a16:creationId xmlns:a16="http://schemas.microsoft.com/office/drawing/2014/main" id="{D3E56D3C-7973-E243-9C5B-BC1E7B06B5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469" y="2160809"/>
            <a:ext cx="4844143" cy="484414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hlinkClick r:id="rId8"/>
            <a:extLst>
              <a:ext uri="{FF2B5EF4-FFF2-40B4-BE49-F238E27FC236}">
                <a16:creationId xmlns:a16="http://schemas.microsoft.com/office/drawing/2014/main" id="{2BF6D690-6708-7648-A48E-1EE3A0584CE2}"/>
              </a:ext>
            </a:extLst>
          </p:cNvPr>
          <p:cNvPicPr>
            <a:picLocks noGrp="1" noChangeAspect="1"/>
          </p:cNvPicPr>
          <p:nvPr>
            <p:ph idx="1"/>
          </p:nvPr>
        </p:nvPicPr>
        <p:blipFill>
          <a:blip r:embed="rId9"/>
          <a:stretch>
            <a:fillRect/>
          </a:stretch>
        </p:blipFill>
        <p:spPr>
          <a:xfrm>
            <a:off x="6095999" y="1300847"/>
            <a:ext cx="5713565" cy="4397823"/>
          </a:xfrm>
          <a:prstGeom prst="rect">
            <a:avLst/>
          </a:prstGeom>
        </p:spPr>
      </p:pic>
      <p:pic>
        <p:nvPicPr>
          <p:cNvPr id="4" name="Audio Recording Oct 20, 2020 at 3:40:31 PM" descr="Audio Recording Oct 20, 2020 at 3:40:31 PM">
            <a:hlinkClick r:id="" action="ppaction://media"/>
            <a:extLst>
              <a:ext uri="{FF2B5EF4-FFF2-40B4-BE49-F238E27FC236}">
                <a16:creationId xmlns:a16="http://schemas.microsoft.com/office/drawing/2014/main" id="{F0D004A0-20AC-764E-BA9C-B7606405E2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9549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9E1-7789-9446-88CA-521C613972F9}"/>
              </a:ext>
            </a:extLst>
          </p:cNvPr>
          <p:cNvSpPr>
            <a:spLocks noGrp="1"/>
          </p:cNvSpPr>
          <p:nvPr>
            <p:ph type="title"/>
          </p:nvPr>
        </p:nvSpPr>
        <p:spPr/>
        <p:txBody>
          <a:bodyPr/>
          <a:lstStyle/>
          <a:p>
            <a:r>
              <a:rPr lang="en-US" dirty="0"/>
              <a:t>The Bottom Line</a:t>
            </a:r>
          </a:p>
        </p:txBody>
      </p:sp>
      <p:sp>
        <p:nvSpPr>
          <p:cNvPr id="3" name="Content Placeholder 2">
            <a:extLst>
              <a:ext uri="{FF2B5EF4-FFF2-40B4-BE49-F238E27FC236}">
                <a16:creationId xmlns:a16="http://schemas.microsoft.com/office/drawing/2014/main" id="{987F8E21-1243-3C4C-9B80-50F83E22B499}"/>
              </a:ext>
            </a:extLst>
          </p:cNvPr>
          <p:cNvSpPr>
            <a:spLocks noGrp="1"/>
          </p:cNvSpPr>
          <p:nvPr>
            <p:ph idx="1"/>
          </p:nvPr>
        </p:nvSpPr>
        <p:spPr>
          <a:xfrm>
            <a:off x="203200" y="1143002"/>
            <a:ext cx="11785600" cy="2514598"/>
          </a:xfrm>
        </p:spPr>
        <p:txBody>
          <a:bodyPr>
            <a:normAutofit/>
          </a:bodyPr>
          <a:lstStyle/>
          <a:p>
            <a:pPr marL="577850" indent="-577850">
              <a:buFont typeface="Wingdings" pitchFamily="2" charset="2"/>
              <a:buChar char="v"/>
            </a:pPr>
            <a:r>
              <a:rPr lang="en-US" sz="3800" dirty="0"/>
              <a:t>Our residents obtain the skills and techniques with which to implement meaningful system changes</a:t>
            </a:r>
          </a:p>
        </p:txBody>
      </p:sp>
      <p:pic>
        <p:nvPicPr>
          <p:cNvPr id="7" name="Picture 6" descr="Signature-Vertical.eps">
            <a:extLst>
              <a:ext uri="{FF2B5EF4-FFF2-40B4-BE49-F238E27FC236}">
                <a16:creationId xmlns:a16="http://schemas.microsoft.com/office/drawing/2014/main" id="{6D266BBC-2D42-4246-8051-1ACC0D82F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1026" name="Picture 2" descr="Image">
            <a:extLst>
              <a:ext uri="{FF2B5EF4-FFF2-40B4-BE49-F238E27FC236}">
                <a16:creationId xmlns:a16="http://schemas.microsoft.com/office/drawing/2014/main" id="{161F1CB5-A0A7-2044-B92D-9C941C0C9EA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2619" b="12619"/>
          <a:stretch/>
        </p:blipFill>
        <p:spPr bwMode="auto">
          <a:xfrm>
            <a:off x="1956707" y="2574781"/>
            <a:ext cx="8278586" cy="402102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cording Oct 20, 2020 at 3:41:31 PM" descr="Audio Recording Oct 20, 2020 at 3:41:31 PM">
            <a:hlinkClick r:id="" action="ppaction://media"/>
            <a:extLst>
              <a:ext uri="{FF2B5EF4-FFF2-40B4-BE49-F238E27FC236}">
                <a16:creationId xmlns:a16="http://schemas.microsoft.com/office/drawing/2014/main" id="{8F5DA112-6027-7545-8B38-E8A189818B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120" y="6017207"/>
            <a:ext cx="812800" cy="812800"/>
          </a:xfrm>
          <a:prstGeom prst="rect">
            <a:avLst/>
          </a:prstGeom>
        </p:spPr>
      </p:pic>
    </p:spTree>
    <p:extLst>
      <p:ext uri="{BB962C8B-B14F-4D97-AF65-F5344CB8AC3E}">
        <p14:creationId xmlns:p14="http://schemas.microsoft.com/office/powerpoint/2010/main" val="26940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8F9ED7B8-BC1B-4F43-BCDA-354F074B9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884" y="1292771"/>
            <a:ext cx="7791688" cy="421976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Oct 20, 2020 at 3:26:50 PM" descr="Audio Recording Oct 20, 2020 at 3:26:50 PM">
            <a:hlinkClick r:id="" action="ppaction://media"/>
            <a:extLst>
              <a:ext uri="{FF2B5EF4-FFF2-40B4-BE49-F238E27FC236}">
                <a16:creationId xmlns:a16="http://schemas.microsoft.com/office/drawing/2014/main" id="{BB8C1594-4415-5C47-93C6-070871962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36291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0A4A2DFA-32DC-E041-87C8-0577BAEE9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8676" y="391361"/>
            <a:ext cx="4177862" cy="599506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cording Oct 20, 2020 at 3:28:07 PM" descr="Audio Recording Oct 20, 2020 at 3:28:07 PM">
            <a:hlinkClick r:id="" action="ppaction://media"/>
            <a:extLst>
              <a:ext uri="{FF2B5EF4-FFF2-40B4-BE49-F238E27FC236}">
                <a16:creationId xmlns:a16="http://schemas.microsoft.com/office/drawing/2014/main" id="{E5D0279F-74F0-3A40-9E2E-F268E2DD94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159774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a:extLst>
              <a:ext uri="{FF2B5EF4-FFF2-40B4-BE49-F238E27FC236}">
                <a16:creationId xmlns:a16="http://schemas.microsoft.com/office/drawing/2014/main" id="{59E243B2-1007-4A40-A662-E9E60BD14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70" y="1482570"/>
            <a:ext cx="2623435" cy="3764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40E4CB-8265-5449-A20D-6D9DFF4AB40F}"/>
              </a:ext>
            </a:extLst>
          </p:cNvPr>
          <p:cNvSpPr txBox="1"/>
          <p:nvPr/>
        </p:nvSpPr>
        <p:spPr>
          <a:xfrm>
            <a:off x="3820243" y="631716"/>
            <a:ext cx="8131125" cy="5262979"/>
          </a:xfrm>
          <a:prstGeom prst="rect">
            <a:avLst/>
          </a:prstGeom>
          <a:noFill/>
        </p:spPr>
        <p:txBody>
          <a:bodyPr wrap="square" rtlCol="0">
            <a:spAutoFit/>
          </a:bodyPr>
          <a:lstStyle/>
          <a:p>
            <a:pPr defTabSz="914400"/>
            <a:r>
              <a:rPr lang="en-US" sz="4800" dirty="0">
                <a:latin typeface="Arial" panose="020B0604020202020204" pitchFamily="34" charset="0"/>
                <a:cs typeface="Arial" panose="020B0604020202020204" pitchFamily="34" charset="0"/>
              </a:rPr>
              <a:t>“The American healthcare delivery system is in need of fundamental change. The current care systems cannot do the job. Trying harder will not work: Changing systems of care will.”</a:t>
            </a:r>
          </a:p>
        </p:txBody>
      </p:sp>
      <p:pic>
        <p:nvPicPr>
          <p:cNvPr id="3" name="Audio Recording Oct 20, 2020 at 3:28:45 PM" descr="Audio Recording Oct 20, 2020 at 3:28:45 PM">
            <a:hlinkClick r:id="" action="ppaction://media"/>
            <a:extLst>
              <a:ext uri="{FF2B5EF4-FFF2-40B4-BE49-F238E27FC236}">
                <a16:creationId xmlns:a16="http://schemas.microsoft.com/office/drawing/2014/main" id="{83BC94EF-4529-6F42-BE08-23CF82136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14604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3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9E1-7789-9446-88CA-521C613972F9}"/>
              </a:ext>
            </a:extLst>
          </p:cNvPr>
          <p:cNvSpPr>
            <a:spLocks noGrp="1"/>
          </p:cNvSpPr>
          <p:nvPr>
            <p:ph type="title"/>
          </p:nvPr>
        </p:nvSpPr>
        <p:spPr/>
        <p:txBody>
          <a:bodyPr/>
          <a:lstStyle/>
          <a:p>
            <a:r>
              <a:rPr lang="en-US" dirty="0"/>
              <a:t>Since Then…</a:t>
            </a:r>
          </a:p>
        </p:txBody>
      </p:sp>
      <p:sp>
        <p:nvSpPr>
          <p:cNvPr id="3" name="Content Placeholder 2">
            <a:extLst>
              <a:ext uri="{FF2B5EF4-FFF2-40B4-BE49-F238E27FC236}">
                <a16:creationId xmlns:a16="http://schemas.microsoft.com/office/drawing/2014/main" id="{987F8E21-1243-3C4C-9B80-50F83E22B499}"/>
              </a:ext>
            </a:extLst>
          </p:cNvPr>
          <p:cNvSpPr>
            <a:spLocks noGrp="1"/>
          </p:cNvSpPr>
          <p:nvPr>
            <p:ph idx="1"/>
          </p:nvPr>
        </p:nvSpPr>
        <p:spPr>
          <a:xfrm>
            <a:off x="203200" y="1143001"/>
            <a:ext cx="11785600" cy="5159325"/>
          </a:xfrm>
        </p:spPr>
        <p:txBody>
          <a:bodyPr>
            <a:normAutofit/>
          </a:bodyPr>
          <a:lstStyle/>
          <a:p>
            <a:r>
              <a:rPr lang="en-US" sz="4000" dirty="0"/>
              <a:t>An explosion of interest and focus:</a:t>
            </a:r>
          </a:p>
          <a:p>
            <a:pPr lvl="1"/>
            <a:r>
              <a:rPr lang="en-US" sz="3200" dirty="0"/>
              <a:t>Organizations, educational offerings, journals, and roles</a:t>
            </a:r>
          </a:p>
          <a:p>
            <a:pPr marL="457200" lvl="1" indent="0">
              <a:buNone/>
            </a:pPr>
            <a:endParaRPr lang="en-US" sz="3200" dirty="0"/>
          </a:p>
          <a:p>
            <a:r>
              <a:rPr lang="en-US" sz="4000" dirty="0"/>
              <a:t>A deficit in medical education in safety and quality</a:t>
            </a:r>
          </a:p>
          <a:p>
            <a:r>
              <a:rPr lang="en-US" sz="4000" dirty="0"/>
              <a:t>Residents are at the frontline of patient encounters </a:t>
            </a:r>
          </a:p>
          <a:p>
            <a:r>
              <a:rPr lang="en-US" sz="4000" dirty="0"/>
              <a:t>Funding from a grant to develop the PSQI learning program initiative</a:t>
            </a:r>
          </a:p>
          <a:p>
            <a:pPr lvl="1"/>
            <a:endParaRPr lang="en-US" sz="3600" dirty="0"/>
          </a:p>
        </p:txBody>
      </p:sp>
      <p:pic>
        <p:nvPicPr>
          <p:cNvPr id="7" name="Picture 6" descr="Signature-Vertical.eps">
            <a:extLst>
              <a:ext uri="{FF2B5EF4-FFF2-40B4-BE49-F238E27FC236}">
                <a16:creationId xmlns:a16="http://schemas.microsoft.com/office/drawing/2014/main" id="{6D266BBC-2D42-4246-8051-1ACC0D82F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5" name="Audio Recording Oct 20, 2020 at 3:21:12 PM" descr="Audio Recording Oct 20, 2020 at 3:21:12 PM">
            <a:hlinkClick r:id="" action="ppaction://media"/>
            <a:extLst>
              <a:ext uri="{FF2B5EF4-FFF2-40B4-BE49-F238E27FC236}">
                <a16:creationId xmlns:a16="http://schemas.microsoft.com/office/drawing/2014/main" id="{60E12F7C-DAA5-7E44-9B5A-6BF0DECBD7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120" y="6016752"/>
            <a:ext cx="812800" cy="812800"/>
          </a:xfrm>
          <a:prstGeom prst="rect">
            <a:avLst/>
          </a:prstGeom>
        </p:spPr>
      </p:pic>
    </p:spTree>
    <p:extLst>
      <p:ext uri="{BB962C8B-B14F-4D97-AF65-F5344CB8AC3E}">
        <p14:creationId xmlns:p14="http://schemas.microsoft.com/office/powerpoint/2010/main" val="24005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9E1-7789-9446-88CA-521C613972F9}"/>
              </a:ext>
            </a:extLst>
          </p:cNvPr>
          <p:cNvSpPr>
            <a:spLocks noGrp="1"/>
          </p:cNvSpPr>
          <p:nvPr>
            <p:ph type="title"/>
          </p:nvPr>
        </p:nvSpPr>
        <p:spPr/>
        <p:txBody>
          <a:bodyPr/>
          <a:lstStyle/>
          <a:p>
            <a:r>
              <a:rPr lang="en-US" dirty="0"/>
              <a:t>Goals of the PSQI Initiative</a:t>
            </a:r>
          </a:p>
        </p:txBody>
      </p:sp>
      <p:sp>
        <p:nvSpPr>
          <p:cNvPr id="3" name="Content Placeholder 2">
            <a:extLst>
              <a:ext uri="{FF2B5EF4-FFF2-40B4-BE49-F238E27FC236}">
                <a16:creationId xmlns:a16="http://schemas.microsoft.com/office/drawing/2014/main" id="{987F8E21-1243-3C4C-9B80-50F83E22B499}"/>
              </a:ext>
            </a:extLst>
          </p:cNvPr>
          <p:cNvSpPr>
            <a:spLocks noGrp="1"/>
          </p:cNvSpPr>
          <p:nvPr>
            <p:ph idx="1"/>
          </p:nvPr>
        </p:nvSpPr>
        <p:spPr>
          <a:xfrm>
            <a:off x="203200" y="1143001"/>
            <a:ext cx="11785600" cy="5437413"/>
          </a:xfrm>
        </p:spPr>
        <p:txBody>
          <a:bodyPr>
            <a:normAutofit fontScale="85000" lnSpcReduction="20000"/>
          </a:bodyPr>
          <a:lstStyle/>
          <a:p>
            <a:pPr marL="742950" indent="-742950">
              <a:buAutoNum type="arabicPeriod"/>
            </a:pPr>
            <a:endParaRPr lang="en-US" sz="2600" dirty="0"/>
          </a:p>
          <a:p>
            <a:pPr marL="742950" indent="-742950">
              <a:buAutoNum type="arabicPeriod"/>
            </a:pPr>
            <a:r>
              <a:rPr lang="en-US" sz="4100" dirty="0"/>
              <a:t>Equip frontline residents with foundational tools to understand patient safety and quality improvement</a:t>
            </a:r>
          </a:p>
          <a:p>
            <a:pPr marL="742950" indent="-742950">
              <a:buAutoNum type="arabicPeriod"/>
            </a:pPr>
            <a:endParaRPr lang="en-US" sz="3800" dirty="0"/>
          </a:p>
          <a:p>
            <a:pPr marL="742950" indent="-742950">
              <a:buAutoNum type="arabicPeriod"/>
            </a:pPr>
            <a:r>
              <a:rPr lang="en-US" sz="4100" dirty="0"/>
              <a:t>View daily patient care through a new lens</a:t>
            </a:r>
          </a:p>
          <a:p>
            <a:pPr marL="1543050" lvl="2" indent="-742950">
              <a:buFont typeface="+mj-lt"/>
              <a:buAutoNum type="alphaLcParenR"/>
            </a:pPr>
            <a:r>
              <a:rPr lang="en-US" sz="3800" dirty="0"/>
              <a:t>Improving work ~ doing work</a:t>
            </a:r>
          </a:p>
          <a:p>
            <a:pPr marL="1543050" lvl="2" indent="-742950">
              <a:buFont typeface="+mj-lt"/>
              <a:buAutoNum type="alphaLcParenR"/>
            </a:pPr>
            <a:r>
              <a:rPr lang="en-US" sz="3800" dirty="0"/>
              <a:t>Focus on systems and processes</a:t>
            </a:r>
          </a:p>
          <a:p>
            <a:pPr marL="0" indent="0">
              <a:buNone/>
            </a:pPr>
            <a:endParaRPr lang="en-US" sz="3600" dirty="0"/>
          </a:p>
          <a:p>
            <a:pPr marL="577850" indent="-577850">
              <a:buFont typeface="Wingdings" pitchFamily="2" charset="2"/>
              <a:buChar char="v"/>
            </a:pPr>
            <a:r>
              <a:rPr lang="en-US" sz="5200" dirty="0"/>
              <a:t>Foster a culture of safety and continuous quality improvement</a:t>
            </a:r>
          </a:p>
        </p:txBody>
      </p:sp>
      <p:pic>
        <p:nvPicPr>
          <p:cNvPr id="7" name="Picture 6" descr="Signature-Vertical.eps">
            <a:extLst>
              <a:ext uri="{FF2B5EF4-FFF2-40B4-BE49-F238E27FC236}">
                <a16:creationId xmlns:a16="http://schemas.microsoft.com/office/drawing/2014/main" id="{6D266BBC-2D42-4246-8051-1ACC0D82F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5" name="Audio Recording Oct 20, 2020 at 3:31:39 PM" descr="Audio Recording Oct 20, 2020 at 3:31:39 PM">
            <a:hlinkClick r:id="" action="ppaction://media"/>
            <a:extLst>
              <a:ext uri="{FF2B5EF4-FFF2-40B4-BE49-F238E27FC236}">
                <a16:creationId xmlns:a16="http://schemas.microsoft.com/office/drawing/2014/main" id="{452C6EE3-FA33-1C4B-B78E-9502936100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120" y="6017207"/>
            <a:ext cx="812800" cy="812800"/>
          </a:xfrm>
          <a:prstGeom prst="rect">
            <a:avLst/>
          </a:prstGeom>
        </p:spPr>
      </p:pic>
    </p:spTree>
    <p:extLst>
      <p:ext uri="{BB962C8B-B14F-4D97-AF65-F5344CB8AC3E}">
        <p14:creationId xmlns:p14="http://schemas.microsoft.com/office/powerpoint/2010/main" val="176445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9E1-7789-9446-88CA-521C613972F9}"/>
              </a:ext>
            </a:extLst>
          </p:cNvPr>
          <p:cNvSpPr>
            <a:spLocks noGrp="1"/>
          </p:cNvSpPr>
          <p:nvPr>
            <p:ph type="title"/>
          </p:nvPr>
        </p:nvSpPr>
        <p:spPr/>
        <p:txBody>
          <a:bodyPr/>
          <a:lstStyle/>
          <a:p>
            <a:r>
              <a:rPr lang="en-US" dirty="0"/>
              <a:t>PSQI Curricular Innovation</a:t>
            </a:r>
          </a:p>
        </p:txBody>
      </p:sp>
      <p:sp>
        <p:nvSpPr>
          <p:cNvPr id="3" name="Content Placeholder 2">
            <a:extLst>
              <a:ext uri="{FF2B5EF4-FFF2-40B4-BE49-F238E27FC236}">
                <a16:creationId xmlns:a16="http://schemas.microsoft.com/office/drawing/2014/main" id="{987F8E21-1243-3C4C-9B80-50F83E22B499}"/>
              </a:ext>
            </a:extLst>
          </p:cNvPr>
          <p:cNvSpPr>
            <a:spLocks noGrp="1"/>
          </p:cNvSpPr>
          <p:nvPr>
            <p:ph idx="1"/>
          </p:nvPr>
        </p:nvSpPr>
        <p:spPr>
          <a:xfrm>
            <a:off x="203200" y="1438424"/>
            <a:ext cx="11785600" cy="5362800"/>
          </a:xfrm>
        </p:spPr>
        <p:txBody>
          <a:bodyPr>
            <a:normAutofit/>
          </a:bodyPr>
          <a:lstStyle/>
          <a:p>
            <a:pPr lvl="0"/>
            <a:r>
              <a:rPr lang="en-US" sz="3600" dirty="0"/>
              <a:t>Partnered with the Department of Internal Medicine Quality &amp; Innovation Program</a:t>
            </a:r>
          </a:p>
          <a:p>
            <a:pPr lvl="0"/>
            <a:endParaRPr lang="en-US" sz="1800" dirty="0"/>
          </a:p>
          <a:p>
            <a:pPr lvl="0"/>
            <a:r>
              <a:rPr lang="en-US" sz="3600" dirty="0"/>
              <a:t>Developed a novel curricular method aligning PSQI resident group project work with institutional goals</a:t>
            </a:r>
          </a:p>
          <a:p>
            <a:pPr lvl="0"/>
            <a:endParaRPr lang="en-US" sz="1800" dirty="0"/>
          </a:p>
          <a:p>
            <a:pPr lvl="0"/>
            <a:r>
              <a:rPr lang="en-US" sz="3600" dirty="0"/>
              <a:t>Experts in engineering and continuous quality improvement embedded into groups</a:t>
            </a:r>
          </a:p>
        </p:txBody>
      </p:sp>
      <p:pic>
        <p:nvPicPr>
          <p:cNvPr id="6" name="Picture 5" descr="Signature-Vertical.eps">
            <a:extLst>
              <a:ext uri="{FF2B5EF4-FFF2-40B4-BE49-F238E27FC236}">
                <a16:creationId xmlns:a16="http://schemas.microsoft.com/office/drawing/2014/main" id="{897EF3CC-E9C9-3E47-A493-E19B492F9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4" name="Slide 7 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11247120" y="6016752"/>
            <a:ext cx="813816" cy="813816"/>
          </a:xfrm>
          <a:prstGeom prst="rect">
            <a:avLst/>
          </a:prstGeom>
        </p:spPr>
      </p:pic>
    </p:spTree>
    <p:extLst>
      <p:ext uri="{BB962C8B-B14F-4D97-AF65-F5344CB8AC3E}">
        <p14:creationId xmlns:p14="http://schemas.microsoft.com/office/powerpoint/2010/main" val="881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3">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463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308" y="231702"/>
            <a:ext cx="1538458" cy="182927"/>
          </a:xfrm>
          <a:prstGeom prst="rect">
            <a:avLst/>
          </a:prstGeom>
        </p:spPr>
      </p:pic>
      <p:sp>
        <p:nvSpPr>
          <p:cNvPr id="6" name="TextBox 5"/>
          <p:cNvSpPr txBox="1"/>
          <p:nvPr/>
        </p:nvSpPr>
        <p:spPr>
          <a:xfrm>
            <a:off x="0" y="92332"/>
            <a:ext cx="10494191"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Support Provided by Continuous Improvement Team</a:t>
            </a:r>
          </a:p>
        </p:txBody>
      </p:sp>
      <p:graphicFrame>
        <p:nvGraphicFramePr>
          <p:cNvPr id="7" name="Diagram 6"/>
          <p:cNvGraphicFramePr/>
          <p:nvPr/>
        </p:nvGraphicFramePr>
        <p:xfrm>
          <a:off x="708157" y="1971998"/>
          <a:ext cx="10546316" cy="31605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p:cNvSpPr txBox="1"/>
          <p:nvPr/>
        </p:nvSpPr>
        <p:spPr>
          <a:xfrm>
            <a:off x="171834" y="902089"/>
            <a:ext cx="1186265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a:r>
              <a:rPr lang="en-US" b="1" dirty="0">
                <a:latin typeface="Century Gothic" panose="020B0502020202020204" pitchFamily="34" charset="0"/>
              </a:rPr>
              <a:t>Program Development</a:t>
            </a:r>
          </a:p>
          <a:p>
            <a:pPr lvl="1" algn="ctr"/>
            <a:r>
              <a:rPr lang="en-US" dirty="0">
                <a:latin typeface="Century Gothic" panose="020B0502020202020204" pitchFamily="34" charset="0"/>
              </a:rPr>
              <a:t>Course Objectives • Evaluation Surveys • Curriculum Development and Maintenance</a:t>
            </a:r>
          </a:p>
          <a:p>
            <a:pPr lvl="1" algn="ctr"/>
            <a:r>
              <a:rPr lang="en-US" dirty="0">
                <a:latin typeface="Century Gothic" panose="020B0502020202020204" pitchFamily="34" charset="0"/>
              </a:rPr>
              <a:t>Annual Facilitators meeting and PDCA • Alignment with Quality Department</a:t>
            </a:r>
          </a:p>
        </p:txBody>
      </p:sp>
      <p:sp>
        <p:nvSpPr>
          <p:cNvPr id="9" name="TextBox 8"/>
          <p:cNvSpPr txBox="1"/>
          <p:nvPr/>
        </p:nvSpPr>
        <p:spPr>
          <a:xfrm>
            <a:off x="171834" y="5279088"/>
            <a:ext cx="1186265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lvl="0" algn="ctr">
              <a:defRPr b="1">
                <a:solidFill>
                  <a:schemeClr val="dk1"/>
                </a:solidFill>
                <a:latin typeface="+mn-lt"/>
                <a:ea typeface="+mn-ea"/>
              </a:defRPr>
            </a:lvl1pPr>
            <a:lvl2pPr lvl="1" algn="ct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dirty="0">
                <a:latin typeface="Century Gothic" panose="020B0502020202020204" pitchFamily="34" charset="0"/>
              </a:rPr>
              <a:t>Additional Support Services</a:t>
            </a:r>
          </a:p>
          <a:p>
            <a:pPr lvl="1"/>
            <a:r>
              <a:rPr lang="en-US" dirty="0">
                <a:latin typeface="Century Gothic" panose="020B0502020202020204" pitchFamily="34" charset="0"/>
              </a:rPr>
              <a:t>Poster or Abstract Development • Data Requests • General Consultation</a:t>
            </a:r>
          </a:p>
          <a:p>
            <a:pPr lvl="1"/>
            <a:r>
              <a:rPr lang="en-US" dirty="0">
                <a:latin typeface="Century Gothic" panose="020B0502020202020204" pitchFamily="34" charset="0"/>
              </a:rPr>
              <a:t>Travel Award • Grand Rounds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p:blipFill>
        <p:spPr>
          <a:xfrm>
            <a:off x="11247120" y="6016752"/>
            <a:ext cx="813816" cy="813816"/>
          </a:xfrm>
          <a:prstGeom prst="rect">
            <a:avLst/>
          </a:prstGeom>
        </p:spPr>
      </p:pic>
    </p:spTree>
    <p:extLst>
      <p:ext uri="{BB962C8B-B14F-4D97-AF65-F5344CB8AC3E}">
        <p14:creationId xmlns:p14="http://schemas.microsoft.com/office/powerpoint/2010/main" val="11415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D0A7-69CE-FE4E-ABFD-12D6E9FCE4E3}"/>
              </a:ext>
            </a:extLst>
          </p:cNvPr>
          <p:cNvSpPr>
            <a:spLocks noGrp="1"/>
          </p:cNvSpPr>
          <p:nvPr>
            <p:ph type="title"/>
          </p:nvPr>
        </p:nvSpPr>
        <p:spPr>
          <a:xfrm>
            <a:off x="101600" y="27993"/>
            <a:ext cx="12192000" cy="838200"/>
          </a:xfrm>
        </p:spPr>
        <p:txBody>
          <a:bodyPr/>
          <a:lstStyle/>
          <a:p>
            <a:r>
              <a:rPr lang="en-US" dirty="0"/>
              <a:t>Overview of the Longitudinal PSQI Curriculum</a:t>
            </a:r>
          </a:p>
        </p:txBody>
      </p:sp>
      <p:graphicFrame>
        <p:nvGraphicFramePr>
          <p:cNvPr id="5" name="Diagram 4">
            <a:extLst>
              <a:ext uri="{FF2B5EF4-FFF2-40B4-BE49-F238E27FC236}">
                <a16:creationId xmlns:a16="http://schemas.microsoft.com/office/drawing/2014/main" id="{3C532463-B549-4941-A9CC-A500053F3158}"/>
              </a:ext>
            </a:extLst>
          </p:cNvPr>
          <p:cNvGraphicFramePr/>
          <p:nvPr>
            <p:extLst>
              <p:ext uri="{D42A27DB-BD31-4B8C-83A1-F6EECF244321}">
                <p14:modId xmlns:p14="http://schemas.microsoft.com/office/powerpoint/2010/main" val="2399942628"/>
              </p:ext>
            </p:extLst>
          </p:nvPr>
        </p:nvGraphicFramePr>
        <p:xfrm>
          <a:off x="947057" y="1110343"/>
          <a:ext cx="10384971" cy="51761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Signature-Vertical.eps">
            <a:extLst>
              <a:ext uri="{FF2B5EF4-FFF2-40B4-BE49-F238E27FC236}">
                <a16:creationId xmlns:a16="http://schemas.microsoft.com/office/drawing/2014/main" id="{E0C129AD-8AB2-A34F-B225-A4EA0F0EE2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4981" y="152400"/>
            <a:ext cx="1015550" cy="635498"/>
          </a:xfrm>
          <a:prstGeom prst="rect">
            <a:avLst/>
          </a:prstGeom>
        </p:spPr>
      </p:pic>
      <p:pic>
        <p:nvPicPr>
          <p:cNvPr id="4" name="Audio Recording Oct 20, 2020 at 3:34:33 PM" descr="Audio Recording Oct 20, 2020 at 3:34:33 PM">
            <a:hlinkClick r:id="" action="ppaction://media"/>
            <a:extLst>
              <a:ext uri="{FF2B5EF4-FFF2-40B4-BE49-F238E27FC236}">
                <a16:creationId xmlns:a16="http://schemas.microsoft.com/office/drawing/2014/main" id="{EC0F7377-E27B-4242-A3F2-CD606C87C0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44943" y="6017207"/>
            <a:ext cx="812800" cy="812800"/>
          </a:xfrm>
          <a:prstGeom prst="rect">
            <a:avLst/>
          </a:prstGeom>
        </p:spPr>
      </p:pic>
    </p:spTree>
    <p:extLst>
      <p:ext uri="{BB962C8B-B14F-4D97-AF65-F5344CB8AC3E}">
        <p14:creationId xmlns:p14="http://schemas.microsoft.com/office/powerpoint/2010/main" val="104486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Theme">
  <a:themeElements>
    <a:clrScheme name="UM">
      <a:dk1>
        <a:srgbClr val="000050"/>
      </a:dk1>
      <a:lt1>
        <a:sysClr val="window" lastClr="FFFFFF"/>
      </a:lt1>
      <a:dk2>
        <a:srgbClr val="303C6E"/>
      </a:dk2>
      <a:lt2>
        <a:srgbClr val="FFFFCC"/>
      </a:lt2>
      <a:accent1>
        <a:srgbClr val="000066"/>
      </a:accent1>
      <a:accent2>
        <a:srgbClr val="0000CC"/>
      </a:accent2>
      <a:accent3>
        <a:srgbClr val="FFCC00"/>
      </a:accent3>
      <a:accent4>
        <a:srgbClr val="FFFF00"/>
      </a:accent4>
      <a:accent5>
        <a:srgbClr val="FFFFCC"/>
      </a:accent5>
      <a:accent6>
        <a:srgbClr val="005BD3"/>
      </a:accent6>
      <a:hlink>
        <a:srgbClr val="00349E"/>
      </a:hlink>
      <a:folHlink>
        <a:srgbClr val="FFFF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1994</Words>
  <Application>Microsoft Office PowerPoint</Application>
  <PresentationFormat>Widescreen</PresentationFormat>
  <Paragraphs>198</Paragraphs>
  <Slides>13</Slides>
  <Notes>13</Notes>
  <HiddenSlides>0</HiddenSlides>
  <MMClips>13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13</vt:i4>
      </vt:variant>
    </vt:vector>
  </HeadingPairs>
  <TitlesOfParts>
    <vt:vector size="25" baseType="lpstr">
      <vt:lpstr>Arial</vt:lpstr>
      <vt:lpstr>Calibri</vt:lpstr>
      <vt:lpstr>Calibri Light</vt:lpstr>
      <vt:lpstr>Century Gothic</vt:lpstr>
      <vt:lpstr>Franklin Gothic Book</vt:lpstr>
      <vt:lpstr>Franklin Gothic Medium</vt:lpstr>
      <vt:lpstr>Wingdings</vt:lpstr>
      <vt:lpstr>Default Theme</vt:lpstr>
      <vt:lpstr>Title Slide 5</vt:lpstr>
      <vt:lpstr>Content Slide 4</vt:lpstr>
      <vt:lpstr>1_Office Theme</vt:lpstr>
      <vt:lpstr>Office Theme</vt:lpstr>
      <vt:lpstr>PowerPoint Presentation</vt:lpstr>
      <vt:lpstr>PowerPoint Presentation</vt:lpstr>
      <vt:lpstr>PowerPoint Presentation</vt:lpstr>
      <vt:lpstr>PowerPoint Presentation</vt:lpstr>
      <vt:lpstr>Since Then…</vt:lpstr>
      <vt:lpstr>Goals of the PSQI Initiative</vt:lpstr>
      <vt:lpstr>PSQI Curricular Innovation</vt:lpstr>
      <vt:lpstr>PowerPoint Presentation</vt:lpstr>
      <vt:lpstr>Overview of the Longitudinal PSQI Curriculum</vt:lpstr>
      <vt:lpstr>PowerPoint Presentation</vt:lpstr>
      <vt:lpstr>A Sample A3 Document</vt:lpstr>
      <vt:lpstr>Other Outcomes from the PSQI Learning Program</vt:lpstr>
      <vt:lpstr>The Bottom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Medicine Residency Top Patient Safety &amp; Quality Improvement Projects</dc:title>
  <dc:creator>Grzyb, Katie</dc:creator>
  <cp:lastModifiedBy>Houchens, Nathan W. (he/him/his)</cp:lastModifiedBy>
  <cp:revision>41</cp:revision>
  <dcterms:modified xsi:type="dcterms:W3CDTF">2022-09-06T19:11:49Z</dcterms:modified>
</cp:coreProperties>
</file>