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77" r:id="rId2"/>
  </p:sldMasterIdLst>
  <p:notesMasterIdLst>
    <p:notesMasterId r:id="rId14"/>
  </p:notesMasterIdLst>
  <p:handoutMasterIdLst>
    <p:handoutMasterId r:id="rId15"/>
  </p:handoutMasterIdLst>
  <p:sldIdLst>
    <p:sldId id="367" r:id="rId3"/>
    <p:sldId id="411" r:id="rId4"/>
    <p:sldId id="427" r:id="rId5"/>
    <p:sldId id="408" r:id="rId6"/>
    <p:sldId id="425" r:id="rId7"/>
    <p:sldId id="403" r:id="rId8"/>
    <p:sldId id="416" r:id="rId9"/>
    <p:sldId id="256" r:id="rId10"/>
    <p:sldId id="257" r:id="rId11"/>
    <p:sldId id="413" r:id="rId12"/>
    <p:sldId id="428" r:id="rId13"/>
  </p:sldIdLst>
  <p:sldSz cx="10287000" cy="6858000" type="35mm"/>
  <p:notesSz cx="69850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" pitchFamily="96" charset="0"/>
        <a:ea typeface="ＭＳ Ｐゴシック" pitchFamily="9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2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64B"/>
    <a:srgbClr val="F8F8F8"/>
    <a:srgbClr val="66FF33"/>
    <a:srgbClr val="FF66FF"/>
    <a:srgbClr val="0099FF"/>
    <a:srgbClr val="9966FF"/>
    <a:srgbClr val="141400"/>
    <a:srgbClr val="FFFFFF"/>
    <a:srgbClr val="9900C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7" autoAdjust="0"/>
    <p:restoredTop sz="90952"/>
  </p:normalViewPr>
  <p:slideViewPr>
    <p:cSldViewPr snapToGrid="0">
      <p:cViewPr varScale="1">
        <p:scale>
          <a:sx n="116" d="100"/>
          <a:sy n="116" d="100"/>
        </p:scale>
        <p:origin x="1400" y="184"/>
      </p:cViewPr>
      <p:guideLst>
        <p:guide orient="horz" pos="952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782" y="-78"/>
      </p:cViewPr>
      <p:guideLst>
        <p:guide orient="horz" pos="2920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3027363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b="0" i="1">
                <a:latin typeface="Geneva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-1588"/>
            <a:ext cx="3027362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Geneva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b="0" i="1">
                <a:latin typeface="Geneva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Geneva" pitchFamily="96" charset="0"/>
              </a:defRPr>
            </a:lvl1pPr>
          </a:lstStyle>
          <a:p>
            <a:fld id="{6D521DC2-DF7A-4F47-9007-75ACD68B2796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103563" y="8831263"/>
            <a:ext cx="7762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>
              <a:lnSpc>
                <a:spcPct val="90000"/>
              </a:lnSpc>
            </a:pPr>
            <a:r>
              <a:rPr lang="en-US" sz="1200" b="0" dirty="0">
                <a:latin typeface="Arial" charset="0"/>
              </a:rPr>
              <a:t>Page </a:t>
            </a:r>
            <a:fld id="{48D72227-E026-4AA9-AE89-1DC0A232A3B9}" type="slidenum">
              <a:rPr lang="en-US" sz="1200" b="0">
                <a:latin typeface="Arial" charset="0"/>
              </a:rPr>
              <a:pPr algn="ctr" defTabSz="868363">
                <a:lnSpc>
                  <a:spcPct val="90000"/>
                </a:lnSpc>
              </a:pPr>
              <a:t>‹#›</a:t>
            </a:fld>
            <a:endParaRPr lang="en-US" sz="12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02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3027363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b="0" i="1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-1588"/>
            <a:ext cx="3027362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b="0" i="1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Times New Roman" pitchFamily="96" charset="0"/>
              </a:defRPr>
            </a:lvl1pPr>
          </a:lstStyle>
          <a:p>
            <a:fld id="{6B8140B7-4027-4ADB-9C17-441A2763C27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22863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103563" y="8831263"/>
            <a:ext cx="7762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>
              <a:lnSpc>
                <a:spcPct val="90000"/>
              </a:lnSpc>
            </a:pPr>
            <a:r>
              <a:rPr lang="en-US" sz="1200" b="0" dirty="0">
                <a:latin typeface="Arial" charset="0"/>
              </a:rPr>
              <a:t>Page </a:t>
            </a:r>
            <a:fld id="{4637F9E7-904F-418B-8BA6-B79F67740433}" type="slidenum">
              <a:rPr lang="en-US" sz="1200" b="0">
                <a:latin typeface="Arial" charset="0"/>
              </a:rPr>
              <a:pPr algn="ctr" defTabSz="868363">
                <a:lnSpc>
                  <a:spcPct val="90000"/>
                </a:lnSpc>
              </a:pPr>
              <a:t>‹#›</a:t>
            </a:fld>
            <a:endParaRPr lang="en-US" sz="1200" b="0" dirty="0">
              <a:latin typeface="Arial" charset="0"/>
            </a:endParaRPr>
          </a:p>
        </p:txBody>
      </p:sp>
      <p:sp>
        <p:nvSpPr>
          <p:cNvPr id="16392" name="Rectangle 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2175" y="700088"/>
            <a:ext cx="5199063" cy="34655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41838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9pPr>
          </a:lstStyle>
          <a:p>
            <a:fld id="{BDC2AAEB-CBA0-43F3-AAB8-77DD2679253F}" type="slidenum">
              <a:rPr lang="en-US" sz="1000" b="0">
                <a:latin typeface="Times New Roman" pitchFamily="96" charset="0"/>
              </a:rPr>
              <a:pPr/>
              <a:t>1</a:t>
            </a:fld>
            <a:endParaRPr lang="en-US" sz="1000" b="0" dirty="0">
              <a:latin typeface="Times New Roman" pitchFamily="96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9pPr>
          </a:lstStyle>
          <a:p>
            <a:fld id="{B00CE332-FA60-4727-993F-179F8C9C24B1}" type="slidenum">
              <a:rPr lang="en-US" sz="1000" b="0">
                <a:latin typeface="Times New Roman" pitchFamily="96" charset="0"/>
              </a:rPr>
              <a:pPr/>
              <a:t>2</a:t>
            </a:fld>
            <a:endParaRPr lang="en-US" sz="1000" b="0" dirty="0">
              <a:latin typeface="Times New Roman" pitchFamily="96" charset="0"/>
            </a:endParaRPr>
          </a:p>
        </p:txBody>
      </p:sp>
      <p:sp>
        <p:nvSpPr>
          <p:cNvPr id="2048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  <p:sp>
        <p:nvSpPr>
          <p:cNvPr id="204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pitchFamily="96" charset="-128"/>
              </a:rPr>
              <a:t>A Research project is required during residency – why?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140B7-4027-4ADB-9C17-441A2763C27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4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9pPr>
          </a:lstStyle>
          <a:p>
            <a:fld id="{0716C986-F309-4800-A262-16D6FFB8825E}" type="slidenum">
              <a:rPr lang="en-US" sz="1000" b="0">
                <a:latin typeface="Times New Roman" pitchFamily="96" charset="0"/>
              </a:rPr>
              <a:pPr/>
              <a:t>4</a:t>
            </a:fld>
            <a:endParaRPr lang="en-US" sz="1000" b="0" dirty="0">
              <a:latin typeface="Times New Roman" pitchFamily="96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pitchFamily="96" charset="-128"/>
            </a:endParaRPr>
          </a:p>
        </p:txBody>
      </p:sp>
      <p:sp>
        <p:nvSpPr>
          <p:cNvPr id="22532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9pPr>
          </a:lstStyle>
          <a:p>
            <a:fld id="{2B7BE284-C25E-4E05-A080-B9A65C8ECF68}" type="slidenum">
              <a:rPr lang="en-US" sz="1000" b="0">
                <a:latin typeface="Times New Roman" pitchFamily="96" charset="0"/>
              </a:rPr>
              <a:pPr/>
              <a:t>6</a:t>
            </a:fld>
            <a:endParaRPr lang="en-US" sz="1000" b="0" dirty="0">
              <a:latin typeface="Times New Roman" pitchFamily="96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pitchFamily="96" charset="-128"/>
              </a:rPr>
              <a:t>Intern Report,</a:t>
            </a:r>
            <a:r>
              <a:rPr lang="en-US" baseline="0" dirty="0">
                <a:ea typeface="ＭＳ Ｐゴシック" pitchFamily="96" charset="-128"/>
              </a:rPr>
              <a:t> HO2 retreat, noon conferences</a:t>
            </a:r>
            <a:endParaRPr lang="en-US" dirty="0">
              <a:ea typeface="ＭＳ Ｐゴシック" pitchFamily="96" charset="-128"/>
            </a:endParaRPr>
          </a:p>
        </p:txBody>
      </p:sp>
      <p:sp>
        <p:nvSpPr>
          <p:cNvPr id="3277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9pPr>
          </a:lstStyle>
          <a:p>
            <a:fld id="{660F96F8-71F5-4288-8905-856B66583880}" type="slidenum">
              <a:rPr lang="en-US" sz="1000" b="0">
                <a:latin typeface="Times New Roman" pitchFamily="96" charset="0"/>
              </a:rPr>
              <a:pPr/>
              <a:t>7</a:t>
            </a:fld>
            <a:endParaRPr lang="en-US" sz="1000" b="0" dirty="0">
              <a:latin typeface="Times New Roman" pitchFamily="96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pitchFamily="96" charset="-128"/>
            </a:endParaRPr>
          </a:p>
        </p:txBody>
      </p:sp>
      <p:sp>
        <p:nvSpPr>
          <p:cNvPr id="3686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96" charset="0"/>
                <a:ea typeface="ＭＳ Ｐゴシック" pitchFamily="96" charset="-128"/>
              </a:defRPr>
            </a:lvl9pPr>
          </a:lstStyle>
          <a:p>
            <a:fld id="{AE61B0FE-6213-4830-9C1B-FD5701940A31}" type="slidenum">
              <a:rPr lang="en-US" sz="1000" b="0">
                <a:latin typeface="Times New Roman" pitchFamily="96" charset="0"/>
              </a:rPr>
              <a:pPr/>
              <a:t>10</a:t>
            </a:fld>
            <a:endParaRPr lang="en-US" sz="1000" b="0" dirty="0">
              <a:latin typeface="Times New Roman" pitchFamily="96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pitchFamily="96" charset="-128"/>
            </a:endParaRPr>
          </a:p>
        </p:txBody>
      </p:sp>
      <p:sp>
        <p:nvSpPr>
          <p:cNvPr id="3891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6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427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1709"/>
            </a:lvl1pPr>
            <a:lvl2pPr marL="325525" indent="0" algn="ctr">
              <a:buNone/>
              <a:defRPr sz="1424"/>
            </a:lvl2pPr>
            <a:lvl3pPr marL="651052" indent="0" algn="ctr">
              <a:buNone/>
              <a:defRPr sz="1282"/>
            </a:lvl3pPr>
            <a:lvl4pPr marL="976577" indent="0" algn="ctr">
              <a:buNone/>
              <a:defRPr sz="1139"/>
            </a:lvl4pPr>
            <a:lvl5pPr marL="1302102" indent="0" algn="ctr">
              <a:buNone/>
              <a:defRPr sz="1139"/>
            </a:lvl5pPr>
            <a:lvl6pPr marL="1627629" indent="0" algn="ctr">
              <a:buNone/>
              <a:defRPr sz="1139"/>
            </a:lvl6pPr>
            <a:lvl7pPr marL="1953154" indent="0" algn="ctr">
              <a:buNone/>
              <a:defRPr sz="1139"/>
            </a:lvl7pPr>
            <a:lvl8pPr marL="2278680" indent="0" algn="ctr">
              <a:buNone/>
              <a:defRPr sz="1139"/>
            </a:lvl8pPr>
            <a:lvl9pPr marL="2604206" indent="0" algn="ctr">
              <a:buNone/>
              <a:defRPr sz="113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2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1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62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762596" y="1227667"/>
            <a:ext cx="7965281" cy="4159250"/>
          </a:xfrm>
          <a:prstGeom prst="rect">
            <a:avLst/>
          </a:prstGeom>
        </p:spPr>
        <p:txBody>
          <a:bodyPr vert="horz"/>
          <a:lstStyle>
            <a:lvl1pPr>
              <a:defRPr sz="1709"/>
            </a:lvl1pPr>
            <a:lvl2pPr>
              <a:defRPr sz="1709"/>
            </a:lvl2pPr>
            <a:lvl3pPr>
              <a:defRPr sz="1709"/>
            </a:lvl3pPr>
            <a:lvl4pPr>
              <a:defRPr sz="1709"/>
            </a:lvl4pPr>
            <a:lvl5pPr>
              <a:defRPr sz="170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762597" y="95250"/>
            <a:ext cx="8476059" cy="655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94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72036" y="6326188"/>
            <a:ext cx="4107656" cy="39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82" b="0" i="0" baseline="0">
                <a:solidFill>
                  <a:srgbClr val="FFFFFF"/>
                </a:solidFill>
                <a:latin typeface="Univers LT Std 57 Cn"/>
                <a:cs typeface="Univers LT Std 57 Cn"/>
              </a:defRPr>
            </a:lvl1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74377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1" y="74295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2101" y="2133600"/>
            <a:ext cx="350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1" y="2133600"/>
            <a:ext cx="350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1" y="4267200"/>
            <a:ext cx="350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9F7D8-CF85-4F4A-A9CE-12AF9B857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65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1" y="74295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62101" y="2133600"/>
            <a:ext cx="350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1" y="2133600"/>
            <a:ext cx="350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1" y="4267200"/>
            <a:ext cx="350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F66B8-50B2-49FE-A4CA-E97793037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742950"/>
            <a:ext cx="716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62100" y="2133600"/>
            <a:ext cx="350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2133600"/>
            <a:ext cx="350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FAD77E-A81E-4527-90C0-ABFEDE672EB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13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100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47" y="1478818"/>
            <a:ext cx="2583109" cy="258310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0" y="4572000"/>
            <a:ext cx="8915400" cy="1447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960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4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3" y="1709741"/>
            <a:ext cx="8872538" cy="2852737"/>
          </a:xfrm>
        </p:spPr>
        <p:txBody>
          <a:bodyPr anchor="b"/>
          <a:lstStyle>
            <a:lvl1pPr>
              <a:defRPr sz="427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3" y="4589466"/>
            <a:ext cx="8872538" cy="1500187"/>
          </a:xfrm>
        </p:spPr>
        <p:txBody>
          <a:bodyPr/>
          <a:lstStyle>
            <a:lvl1pPr marL="0" indent="0">
              <a:buNone/>
              <a:defRPr sz="1709">
                <a:solidFill>
                  <a:schemeClr val="tx1">
                    <a:tint val="75000"/>
                  </a:schemeClr>
                </a:solidFill>
              </a:defRPr>
            </a:lvl1pPr>
            <a:lvl2pPr marL="325525" indent="0">
              <a:buNone/>
              <a:defRPr sz="1424">
                <a:solidFill>
                  <a:schemeClr val="tx1">
                    <a:tint val="75000"/>
                  </a:schemeClr>
                </a:solidFill>
              </a:defRPr>
            </a:lvl2pPr>
            <a:lvl3pPr marL="651052" indent="0">
              <a:buNone/>
              <a:defRPr sz="1282">
                <a:solidFill>
                  <a:schemeClr val="tx1">
                    <a:tint val="75000"/>
                  </a:schemeClr>
                </a:solidFill>
              </a:defRPr>
            </a:lvl3pPr>
            <a:lvl4pPr marL="976577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4pPr>
            <a:lvl5pPr marL="1302102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5pPr>
            <a:lvl6pPr marL="1627629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6pPr>
            <a:lvl7pPr marL="1953154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7pPr>
            <a:lvl8pPr marL="2278680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8pPr>
            <a:lvl9pPr marL="2604206" indent="0">
              <a:buNone/>
              <a:defRPr sz="11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74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5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2" y="365128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1709" b="1"/>
            </a:lvl1pPr>
            <a:lvl2pPr marL="325525" indent="0">
              <a:buNone/>
              <a:defRPr sz="1424" b="1"/>
            </a:lvl2pPr>
            <a:lvl3pPr marL="651052" indent="0">
              <a:buNone/>
              <a:defRPr sz="1282" b="1"/>
            </a:lvl3pPr>
            <a:lvl4pPr marL="976577" indent="0">
              <a:buNone/>
              <a:defRPr sz="1139" b="1"/>
            </a:lvl4pPr>
            <a:lvl5pPr marL="1302102" indent="0">
              <a:buNone/>
              <a:defRPr sz="1139" b="1"/>
            </a:lvl5pPr>
            <a:lvl6pPr marL="1627629" indent="0">
              <a:buNone/>
              <a:defRPr sz="1139" b="1"/>
            </a:lvl6pPr>
            <a:lvl7pPr marL="1953154" indent="0">
              <a:buNone/>
              <a:defRPr sz="1139" b="1"/>
            </a:lvl7pPr>
            <a:lvl8pPr marL="2278680" indent="0">
              <a:buNone/>
              <a:defRPr sz="1139" b="1"/>
            </a:lvl8pPr>
            <a:lvl9pPr marL="2604206" indent="0">
              <a:buNone/>
              <a:defRPr sz="113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5" y="1681163"/>
            <a:ext cx="4373315" cy="823912"/>
          </a:xfrm>
        </p:spPr>
        <p:txBody>
          <a:bodyPr anchor="b"/>
          <a:lstStyle>
            <a:lvl1pPr marL="0" indent="0">
              <a:buNone/>
              <a:defRPr sz="1709" b="1"/>
            </a:lvl1pPr>
            <a:lvl2pPr marL="325525" indent="0">
              <a:buNone/>
              <a:defRPr sz="1424" b="1"/>
            </a:lvl2pPr>
            <a:lvl3pPr marL="651052" indent="0">
              <a:buNone/>
              <a:defRPr sz="1282" b="1"/>
            </a:lvl3pPr>
            <a:lvl4pPr marL="976577" indent="0">
              <a:buNone/>
              <a:defRPr sz="1139" b="1"/>
            </a:lvl4pPr>
            <a:lvl5pPr marL="1302102" indent="0">
              <a:buNone/>
              <a:defRPr sz="1139" b="1"/>
            </a:lvl5pPr>
            <a:lvl6pPr marL="1627629" indent="0">
              <a:buNone/>
              <a:defRPr sz="1139" b="1"/>
            </a:lvl6pPr>
            <a:lvl7pPr marL="1953154" indent="0">
              <a:buNone/>
              <a:defRPr sz="1139" b="1"/>
            </a:lvl7pPr>
            <a:lvl8pPr marL="2278680" indent="0">
              <a:buNone/>
              <a:defRPr sz="1139" b="1"/>
            </a:lvl8pPr>
            <a:lvl9pPr marL="2604206" indent="0">
              <a:buNone/>
              <a:defRPr sz="113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5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9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3" y="457200"/>
            <a:ext cx="3317825" cy="1600200"/>
          </a:xfrm>
        </p:spPr>
        <p:txBody>
          <a:bodyPr anchor="b"/>
          <a:lstStyle>
            <a:lvl1pPr>
              <a:defRPr sz="22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8"/>
            <a:ext cx="5207794" cy="4873625"/>
          </a:xfrm>
        </p:spPr>
        <p:txBody>
          <a:bodyPr/>
          <a:lstStyle>
            <a:lvl1pPr>
              <a:defRPr sz="2278"/>
            </a:lvl1pPr>
            <a:lvl2pPr>
              <a:defRPr sz="1994"/>
            </a:lvl2pPr>
            <a:lvl3pPr>
              <a:defRPr sz="1709"/>
            </a:lvl3pPr>
            <a:lvl4pPr>
              <a:defRPr sz="1424"/>
            </a:lvl4pPr>
            <a:lvl5pPr>
              <a:defRPr sz="1424"/>
            </a:lvl5pPr>
            <a:lvl6pPr>
              <a:defRPr sz="1424"/>
            </a:lvl6pPr>
            <a:lvl7pPr>
              <a:defRPr sz="1424"/>
            </a:lvl7pPr>
            <a:lvl8pPr>
              <a:defRPr sz="1424"/>
            </a:lvl8pPr>
            <a:lvl9pPr>
              <a:defRPr sz="142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3" y="2057400"/>
            <a:ext cx="3317825" cy="3811588"/>
          </a:xfrm>
        </p:spPr>
        <p:txBody>
          <a:bodyPr/>
          <a:lstStyle>
            <a:lvl1pPr marL="0" indent="0">
              <a:buNone/>
              <a:defRPr sz="1139"/>
            </a:lvl1pPr>
            <a:lvl2pPr marL="325525" indent="0">
              <a:buNone/>
              <a:defRPr sz="997"/>
            </a:lvl2pPr>
            <a:lvl3pPr marL="651052" indent="0">
              <a:buNone/>
              <a:defRPr sz="855"/>
            </a:lvl3pPr>
            <a:lvl4pPr marL="976577" indent="0">
              <a:buNone/>
              <a:defRPr sz="712"/>
            </a:lvl4pPr>
            <a:lvl5pPr marL="1302102" indent="0">
              <a:buNone/>
              <a:defRPr sz="712"/>
            </a:lvl5pPr>
            <a:lvl6pPr marL="1627629" indent="0">
              <a:buNone/>
              <a:defRPr sz="712"/>
            </a:lvl6pPr>
            <a:lvl7pPr marL="1953154" indent="0">
              <a:buNone/>
              <a:defRPr sz="712"/>
            </a:lvl7pPr>
            <a:lvl8pPr marL="2278680" indent="0">
              <a:buNone/>
              <a:defRPr sz="712"/>
            </a:lvl8pPr>
            <a:lvl9pPr marL="2604206" indent="0">
              <a:buNone/>
              <a:defRPr sz="71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52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3" y="457200"/>
            <a:ext cx="3317825" cy="1600200"/>
          </a:xfrm>
        </p:spPr>
        <p:txBody>
          <a:bodyPr anchor="b"/>
          <a:lstStyle>
            <a:lvl1pPr>
              <a:defRPr sz="22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8"/>
            <a:ext cx="5207794" cy="4873625"/>
          </a:xfrm>
        </p:spPr>
        <p:txBody>
          <a:bodyPr anchor="t"/>
          <a:lstStyle>
            <a:lvl1pPr marL="0" indent="0">
              <a:buNone/>
              <a:defRPr sz="2278"/>
            </a:lvl1pPr>
            <a:lvl2pPr marL="325525" indent="0">
              <a:buNone/>
              <a:defRPr sz="1994"/>
            </a:lvl2pPr>
            <a:lvl3pPr marL="651052" indent="0">
              <a:buNone/>
              <a:defRPr sz="1709"/>
            </a:lvl3pPr>
            <a:lvl4pPr marL="976577" indent="0">
              <a:buNone/>
              <a:defRPr sz="1424"/>
            </a:lvl4pPr>
            <a:lvl5pPr marL="1302102" indent="0">
              <a:buNone/>
              <a:defRPr sz="1424"/>
            </a:lvl5pPr>
            <a:lvl6pPr marL="1627629" indent="0">
              <a:buNone/>
              <a:defRPr sz="1424"/>
            </a:lvl6pPr>
            <a:lvl7pPr marL="1953154" indent="0">
              <a:buNone/>
              <a:defRPr sz="1424"/>
            </a:lvl7pPr>
            <a:lvl8pPr marL="2278680" indent="0">
              <a:buNone/>
              <a:defRPr sz="1424"/>
            </a:lvl8pPr>
            <a:lvl9pPr marL="2604206" indent="0">
              <a:buNone/>
              <a:defRPr sz="14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3" y="2057400"/>
            <a:ext cx="3317825" cy="3811588"/>
          </a:xfrm>
        </p:spPr>
        <p:txBody>
          <a:bodyPr/>
          <a:lstStyle>
            <a:lvl1pPr marL="0" indent="0">
              <a:buNone/>
              <a:defRPr sz="1139"/>
            </a:lvl1pPr>
            <a:lvl2pPr marL="325525" indent="0">
              <a:buNone/>
              <a:defRPr sz="997"/>
            </a:lvl2pPr>
            <a:lvl3pPr marL="651052" indent="0">
              <a:buNone/>
              <a:defRPr sz="855"/>
            </a:lvl3pPr>
            <a:lvl4pPr marL="976577" indent="0">
              <a:buNone/>
              <a:defRPr sz="712"/>
            </a:lvl4pPr>
            <a:lvl5pPr marL="1302102" indent="0">
              <a:buNone/>
              <a:defRPr sz="712"/>
            </a:lvl5pPr>
            <a:lvl6pPr marL="1627629" indent="0">
              <a:buNone/>
              <a:defRPr sz="712"/>
            </a:lvl6pPr>
            <a:lvl7pPr marL="1953154" indent="0">
              <a:buNone/>
              <a:defRPr sz="712"/>
            </a:lvl7pPr>
            <a:lvl8pPr marL="2278680" indent="0">
              <a:buNone/>
              <a:defRPr sz="712"/>
            </a:lvl8pPr>
            <a:lvl9pPr marL="2604206" indent="0">
              <a:buNone/>
              <a:defRPr sz="71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A448-9CF3-4F3B-A026-EC57503B61C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92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6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2" y="365128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2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3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5A448-9CF3-4F3B-A026-EC57503B61C1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70" y="6356353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5" y="6356353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6580C-E4F9-42BF-AB67-22CA00F9D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22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80" r:id="rId15"/>
  </p:sldLayoutIdLst>
  <p:txStyles>
    <p:titleStyle>
      <a:lvl1pPr algn="l" defTabSz="651052" rtl="0" eaLnBrk="1" latinLnBrk="0" hangingPunct="1">
        <a:lnSpc>
          <a:spcPct val="90000"/>
        </a:lnSpc>
        <a:spcBef>
          <a:spcPct val="0"/>
        </a:spcBef>
        <a:buNone/>
        <a:defRPr sz="31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763" indent="-162763" algn="l" defTabSz="651052" rtl="0" eaLnBrk="1" latinLnBrk="0" hangingPunct="1">
        <a:lnSpc>
          <a:spcPct val="90000"/>
        </a:lnSpc>
        <a:spcBef>
          <a:spcPts val="712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1pPr>
      <a:lvl2pPr marL="488288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9" kern="1200">
          <a:solidFill>
            <a:schemeClr val="tx1"/>
          </a:solidFill>
          <a:latin typeface="+mn-lt"/>
          <a:ea typeface="+mn-ea"/>
          <a:cs typeface="+mn-cs"/>
        </a:defRPr>
      </a:lvl2pPr>
      <a:lvl3pPr marL="813814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4" kern="1200">
          <a:solidFill>
            <a:schemeClr val="tx1"/>
          </a:solidFill>
          <a:latin typeface="+mn-lt"/>
          <a:ea typeface="+mn-ea"/>
          <a:cs typeface="+mn-cs"/>
        </a:defRPr>
      </a:lvl3pPr>
      <a:lvl4pPr marL="1139340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4pPr>
      <a:lvl5pPr marL="1464865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5pPr>
      <a:lvl6pPr marL="1790391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6pPr>
      <a:lvl7pPr marL="2115917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7pPr>
      <a:lvl8pPr marL="2441442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8pPr>
      <a:lvl9pPr marL="2766969" indent="-162763" algn="l" defTabSz="651052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1pPr>
      <a:lvl2pPr marL="325525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2pPr>
      <a:lvl3pPr marL="651052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3pPr>
      <a:lvl4pPr marL="976577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4pPr>
      <a:lvl5pPr marL="1302102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5pPr>
      <a:lvl6pPr marL="1627629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6pPr>
      <a:lvl7pPr marL="1953154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7pPr>
      <a:lvl8pPr marL="2278680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8pPr>
      <a:lvl9pPr marL="2604206" algn="l" defTabSz="651052" rtl="0" eaLnBrk="1" latinLnBrk="0" hangingPunct="1">
        <a:defRPr sz="12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t="8736" b="7408"/>
          <a:stretch/>
        </p:blipFill>
        <p:spPr>
          <a:xfrm>
            <a:off x="-39230" y="0"/>
            <a:ext cx="10326230" cy="6842502"/>
          </a:xfrm>
          <a:prstGeom prst="rect">
            <a:avLst/>
          </a:prstGeom>
        </p:spPr>
      </p:pic>
      <p:pic>
        <p:nvPicPr>
          <p:cNvPr id="1026" name="Picture 2" descr="consider-environment.pdf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9" y="6450016"/>
            <a:ext cx="4429125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-39230" y="-30996"/>
            <a:ext cx="10326230" cy="6873498"/>
          </a:xfrm>
          <a:prstGeom prst="rect">
            <a:avLst/>
          </a:prstGeom>
          <a:solidFill>
            <a:srgbClr val="0E2139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9"/>
          </a:p>
        </p:txBody>
      </p:sp>
    </p:spTree>
    <p:extLst>
      <p:ext uri="{BB962C8B-B14F-4D97-AF65-F5344CB8AC3E}">
        <p14:creationId xmlns:p14="http://schemas.microsoft.com/office/powerpoint/2010/main" val="133454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385785" rtl="0" eaLnBrk="0" fontAlgn="base" hangingPunct="0">
        <a:spcBef>
          <a:spcPct val="0"/>
        </a:spcBef>
        <a:spcAft>
          <a:spcPct val="0"/>
        </a:spcAft>
        <a:defRPr sz="3713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385785" rtl="0" eaLnBrk="0" fontAlgn="base" hangingPunct="0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2pPr>
      <a:lvl3pPr algn="ctr" defTabSz="385785" rtl="0" eaLnBrk="0" fontAlgn="base" hangingPunct="0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3pPr>
      <a:lvl4pPr algn="ctr" defTabSz="385785" rtl="0" eaLnBrk="0" fontAlgn="base" hangingPunct="0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4pPr>
      <a:lvl5pPr algn="ctr" defTabSz="385785" rtl="0" eaLnBrk="0" fontAlgn="base" hangingPunct="0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5pPr>
      <a:lvl6pPr marL="385785" algn="ctr" defTabSz="385785" rtl="0" fontAlgn="base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771571" algn="ctr" defTabSz="385785" rtl="0" fontAlgn="base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157356" algn="ctr" defTabSz="385785" rtl="0" fontAlgn="base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543141" algn="ctr" defTabSz="385785" rtl="0" fontAlgn="base">
        <a:spcBef>
          <a:spcPct val="0"/>
        </a:spcBef>
        <a:spcAft>
          <a:spcPct val="0"/>
        </a:spcAft>
        <a:defRPr sz="3713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89339" indent="-289339" algn="l" defTabSz="3857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6901" indent="-241116" algn="l" defTabSz="3857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63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64463" indent="-192893" algn="l" defTabSz="3857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50249" indent="-192893" algn="l" defTabSz="3857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88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736034" indent="-192893" algn="l" defTabSz="3857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88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21819" indent="-192893" algn="l" defTabSz="385785" rtl="0" eaLnBrk="1" latinLnBrk="0" hangingPunct="1">
        <a:spcBef>
          <a:spcPct val="20000"/>
        </a:spcBef>
        <a:buFont typeface="Arial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385785" rtl="0" eaLnBrk="1" latinLnBrk="0" hangingPunct="1">
        <a:spcBef>
          <a:spcPct val="20000"/>
        </a:spcBef>
        <a:buFont typeface="Arial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385785" rtl="0" eaLnBrk="1" latinLnBrk="0" hangingPunct="1">
        <a:spcBef>
          <a:spcPct val="20000"/>
        </a:spcBef>
        <a:buFont typeface="Arial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385785" rtl="0" eaLnBrk="1" latinLnBrk="0" hangingPunct="1">
        <a:spcBef>
          <a:spcPct val="20000"/>
        </a:spcBef>
        <a:buFont typeface="Arial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38578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5074277"/>
            <a:ext cx="8915400" cy="1447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b="1" dirty="0">
                <a:cs typeface="Calibri"/>
              </a:rPr>
              <a:t>Kevin R. Flaherty MD, MS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cs typeface="Calibri"/>
              </a:rPr>
              <a:t>Professor of Internal Medicine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cs typeface="Calibri"/>
              </a:rPr>
              <a:t>Vice Chair IRB MED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cs typeface="Calibri"/>
              </a:rPr>
              <a:t>Associate Program Director IM Residency - Research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57250" y="281904"/>
            <a:ext cx="8743950" cy="1470025"/>
          </a:xfrm>
          <a:prstGeom prst="rect">
            <a:avLst/>
          </a:prstGeo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latin typeface="Calibri"/>
                <a:ea typeface="ＭＳ Ｐゴシック" pitchFamily="96" charset="-128"/>
                <a:cs typeface="Calibri"/>
              </a:rPr>
              <a:t>Internal Medicine Residency</a:t>
            </a:r>
            <a:br>
              <a:rPr lang="en-US" sz="4000" b="1" dirty="0">
                <a:solidFill>
                  <a:schemeClr val="bg1"/>
                </a:solidFill>
                <a:latin typeface="Calibri"/>
                <a:ea typeface="ＭＳ Ｐゴシック" pitchFamily="96" charset="-128"/>
                <a:cs typeface="Calibri"/>
              </a:rPr>
            </a:br>
            <a:r>
              <a:rPr lang="en-US" sz="4000" b="1" dirty="0">
                <a:solidFill>
                  <a:schemeClr val="bg1"/>
                </a:solidFill>
                <a:latin typeface="Calibri"/>
                <a:ea typeface="ＭＳ Ｐゴシック" pitchFamily="96" charset="-128"/>
                <a:cs typeface="Calibri"/>
              </a:rPr>
              <a:t>Research Program</a:t>
            </a:r>
            <a:endParaRPr lang="en-US" sz="4400" b="1" dirty="0">
              <a:solidFill>
                <a:schemeClr val="bg1"/>
              </a:solidFill>
              <a:latin typeface="Calibri"/>
              <a:ea typeface="ＭＳ Ｐゴシック" pitchFamily="96" charset="-128"/>
              <a:cs typeface="Calibri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B6C0673-6E5B-C44D-B96D-3FD49F5C7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2817" y="5892800"/>
            <a:ext cx="812800" cy="812800"/>
          </a:xfrm>
          <a:prstGeom prst="rect">
            <a:avLst/>
          </a:prstGeom>
        </p:spPr>
      </p:pic>
      <p:pic>
        <p:nvPicPr>
          <p:cNvPr id="2052" name="Picture 4" descr="https://cdn-m1.pri-med.com/-/media/sites/pmo/images/conferences/faculty-images/flaherty_kevin.ashx?rev=12a75e29ec1b49cc836a3018096df349&amp;h=220&amp;w=147&amp;la=en&amp;hash=8198ABE94FDB5EAAF440A2E58D6816B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8" y="2773619"/>
            <a:ext cx="2020954" cy="302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4"/>
    </mc:Choice>
    <mc:Fallback xmlns="">
      <p:transition spd="slow" advTm="1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957" y="333376"/>
            <a:ext cx="7772400" cy="1524000"/>
          </a:xfrm>
          <a:noFill/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schemeClr val="tx2"/>
                </a:solidFill>
                <a:latin typeface="+mn-lt"/>
                <a:ea typeface="ＭＳ Ｐゴシック" pitchFamily="96" charset="-128"/>
              </a:rPr>
              <a:t>Physician-Scientist Program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854223" y="2261893"/>
            <a:ext cx="8467577" cy="3027362"/>
          </a:xfrm>
          <a:noFill/>
        </p:spPr>
        <p:txBody>
          <a:bodyPr>
            <a:noAutofit/>
          </a:bodyPr>
          <a:lstStyle/>
          <a:p>
            <a:pPr>
              <a:lnSpc>
                <a:spcPct val="90000"/>
              </a:lnSpc>
              <a:buSzTx/>
              <a:buFontTx/>
              <a:buChar char="•"/>
            </a:pPr>
            <a:r>
              <a:rPr lang="en-US" sz="2800" dirty="0">
                <a:ea typeface="ＭＳ Ｐゴシック" pitchFamily="96" charset="-128"/>
              </a:rPr>
              <a:t> Individuals with M.D./Ph.D. or other advanced degrees</a:t>
            </a:r>
          </a:p>
          <a:p>
            <a:pPr>
              <a:lnSpc>
                <a:spcPct val="90000"/>
              </a:lnSpc>
              <a:buSzTx/>
              <a:buFontTx/>
              <a:buChar char="•"/>
            </a:pPr>
            <a:r>
              <a:rPr lang="en-US" sz="2800" dirty="0">
                <a:ea typeface="ＭＳ Ｐゴシック" pitchFamily="96" charset="-128"/>
              </a:rPr>
              <a:t> “Short-track” into fellowship program in year 3</a:t>
            </a:r>
          </a:p>
          <a:p>
            <a:pPr>
              <a:lnSpc>
                <a:spcPct val="90000"/>
              </a:lnSpc>
              <a:buSzTx/>
              <a:buFontTx/>
              <a:buChar char="•"/>
            </a:pPr>
            <a:r>
              <a:rPr lang="en-US" sz="2800" dirty="0">
                <a:ea typeface="ＭＳ Ｐゴシック" pitchFamily="96" charset="-128"/>
              </a:rPr>
              <a:t> 36 months of protected research training</a:t>
            </a:r>
          </a:p>
          <a:p>
            <a:pPr>
              <a:lnSpc>
                <a:spcPct val="90000"/>
              </a:lnSpc>
              <a:buSzTx/>
              <a:buFontTx/>
              <a:buChar char="•"/>
            </a:pPr>
            <a:r>
              <a:rPr lang="en-US" sz="2800" dirty="0">
                <a:ea typeface="ＭＳ Ｐゴシック" pitchFamily="96" charset="-128"/>
              </a:rPr>
              <a:t> ~20 trainees in program (~4 per class/year) from internship to junior faculty</a:t>
            </a:r>
          </a:p>
          <a:p>
            <a:pPr>
              <a:lnSpc>
                <a:spcPct val="90000"/>
              </a:lnSpc>
              <a:buSzTx/>
              <a:buFontTx/>
              <a:buChar char="•"/>
            </a:pPr>
            <a:r>
              <a:rPr lang="en-US" sz="2800" dirty="0">
                <a:ea typeface="ＭＳ Ｐゴシック" pitchFamily="96" charset="-128"/>
              </a:rPr>
              <a:t> Individuals add scientific diversity and specialized expertise to the Residency Program</a:t>
            </a:r>
            <a:endParaRPr lang="en-US" sz="2800" b="1" dirty="0">
              <a:ea typeface="ＭＳ Ｐゴシック" pitchFamily="96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" y="187283"/>
            <a:ext cx="1762579" cy="1762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52" y="81950"/>
            <a:ext cx="1920738" cy="1920738"/>
          </a:xfrm>
          <a:prstGeom prst="rect">
            <a:avLst/>
          </a:prstGeom>
        </p:spPr>
      </p:pic>
      <p:pic>
        <p:nvPicPr>
          <p:cNvPr id="1026" name="Picture 2" descr="Thomas Sisson, MD, Director of the U-M Physician Scientist Training Progra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9" b="19078"/>
          <a:stretch/>
        </p:blipFill>
        <p:spPr bwMode="auto">
          <a:xfrm>
            <a:off x="8701288" y="187283"/>
            <a:ext cx="1357314" cy="16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33F0C9-4353-5408-D4DF-A6EAC42BA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1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92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D69C89-4D1C-43F4-C563-8195547CC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2118955"/>
            <a:ext cx="7162800" cy="61212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Calibri"/>
                <a:cs typeface="Calibri"/>
              </a:rPr>
              <a:t>Thank You!!!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ABB70B-DB37-A676-07CB-DF9027BA8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1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4"/>
    </mc:Choice>
    <mc:Fallback xmlns="">
      <p:transition spd="slow" advTm="15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100" y="749300"/>
            <a:ext cx="7162800" cy="1143000"/>
          </a:xfrm>
          <a:noFill/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latin typeface="Calibri"/>
                <a:ea typeface="ＭＳ Ｐゴシック" pitchFamily="96" charset="-128"/>
                <a:cs typeface="Calibri"/>
              </a:rPr>
              <a:t>Research During Residency</a:t>
            </a:r>
            <a:endParaRPr lang="en-US" sz="6000" b="1" dirty="0">
              <a:latin typeface="Calibri"/>
              <a:ea typeface="ＭＳ Ｐゴシック" pitchFamily="96" charset="-128"/>
              <a:cs typeface="Calibri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68800" y="2896050"/>
            <a:ext cx="5765800" cy="316565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SzPct val="110000"/>
              <a:buFont typeface="Times" pitchFamily="96" charset="0"/>
              <a:buChar char="•"/>
            </a:pPr>
            <a:r>
              <a:rPr lang="en-US" sz="2800" dirty="0">
                <a:latin typeface="Calibri"/>
                <a:ea typeface="ＭＳ Ｐゴシック" pitchFamily="96" charset="-128"/>
                <a:cs typeface="Calibri"/>
              </a:rPr>
              <a:t>Appreciate </a:t>
            </a:r>
            <a:r>
              <a:rPr lang="en-US" sz="2800" b="1" dirty="0">
                <a:solidFill>
                  <a:schemeClr val="tx2"/>
                </a:solidFill>
                <a:latin typeface="Calibri"/>
                <a:ea typeface="ＭＳ Ｐゴシック" pitchFamily="96" charset="-128"/>
                <a:cs typeface="Calibri"/>
              </a:rPr>
              <a:t>HOW</a:t>
            </a:r>
            <a:r>
              <a:rPr lang="en-US" sz="2800" dirty="0">
                <a:latin typeface="Calibri"/>
                <a:ea typeface="ＭＳ Ｐゴシック" pitchFamily="96" charset="-128"/>
                <a:cs typeface="Calibri"/>
              </a:rPr>
              <a:t> research is conducted</a:t>
            </a:r>
          </a:p>
          <a:p>
            <a:pPr>
              <a:lnSpc>
                <a:spcPct val="150000"/>
              </a:lnSpc>
              <a:buSzPct val="110000"/>
              <a:buFont typeface="Times" pitchFamily="96" charset="0"/>
              <a:buChar char="•"/>
            </a:pPr>
            <a:r>
              <a:rPr lang="en-US" sz="2800" b="1" dirty="0">
                <a:solidFill>
                  <a:schemeClr val="tx2"/>
                </a:solidFill>
                <a:latin typeface="Calibri"/>
                <a:ea typeface="ＭＳ Ｐゴシック" pitchFamily="96" charset="-128"/>
                <a:cs typeface="Calibri"/>
              </a:rPr>
              <a:t>UNDERSTAND</a:t>
            </a:r>
            <a:r>
              <a:rPr lang="en-US" sz="2800" dirty="0">
                <a:latin typeface="Calibri"/>
                <a:ea typeface="ＭＳ Ｐゴシック" pitchFamily="96" charset="-128"/>
                <a:cs typeface="Calibri"/>
              </a:rPr>
              <a:t> scientific methodology</a:t>
            </a:r>
          </a:p>
          <a:p>
            <a:pPr>
              <a:lnSpc>
                <a:spcPct val="150000"/>
              </a:lnSpc>
              <a:buSzPct val="110000"/>
              <a:buFont typeface="Times" pitchFamily="96" charset="0"/>
              <a:buChar char="•"/>
            </a:pPr>
            <a:r>
              <a:rPr lang="en-US" sz="2800" dirty="0">
                <a:latin typeface="Calibri"/>
                <a:ea typeface="ＭＳ Ｐゴシック" pitchFamily="96" charset="-128"/>
                <a:cs typeface="Calibri"/>
              </a:rPr>
              <a:t>Apply </a:t>
            </a:r>
            <a:r>
              <a:rPr lang="en-US" sz="2800" b="1" dirty="0">
                <a:solidFill>
                  <a:schemeClr val="tx2"/>
                </a:solidFill>
                <a:latin typeface="Calibri"/>
                <a:ea typeface="ＭＳ Ｐゴシック" pitchFamily="96" charset="-128"/>
                <a:cs typeface="Calibri"/>
              </a:rPr>
              <a:t>EVIDENCE-BASED</a:t>
            </a:r>
            <a:r>
              <a:rPr lang="en-US" sz="2800" dirty="0">
                <a:latin typeface="Calibri"/>
                <a:ea typeface="ＭＳ Ｐゴシック" pitchFamily="96" charset="-128"/>
                <a:cs typeface="Calibri"/>
              </a:rPr>
              <a:t> thinking</a:t>
            </a:r>
          </a:p>
          <a:p>
            <a:pPr>
              <a:lnSpc>
                <a:spcPct val="150000"/>
              </a:lnSpc>
              <a:buSzTx/>
              <a:buFont typeface="Times" pitchFamily="96" charset="0"/>
              <a:buChar char="•"/>
            </a:pPr>
            <a:r>
              <a:rPr lang="en-US" sz="2800" dirty="0">
                <a:latin typeface="Calibri"/>
                <a:ea typeface="ＭＳ Ｐゴシック" pitchFamily="96" charset="-128"/>
                <a:cs typeface="Calibri"/>
              </a:rPr>
              <a:t>Preparation for next </a:t>
            </a:r>
            <a:r>
              <a:rPr lang="en-US" sz="2800" b="1" dirty="0">
                <a:solidFill>
                  <a:schemeClr val="tx2"/>
                </a:solidFill>
                <a:latin typeface="Calibri"/>
                <a:ea typeface="ＭＳ Ｐゴシック" pitchFamily="96" charset="-128"/>
                <a:cs typeface="Calibri"/>
              </a:rPr>
              <a:t>CAREER</a:t>
            </a:r>
            <a:r>
              <a:rPr lang="en-US" sz="2800" dirty="0">
                <a:latin typeface="Calibri"/>
                <a:ea typeface="ＭＳ Ｐゴシック" pitchFamily="96" charset="-128"/>
                <a:cs typeface="Calibri"/>
              </a:rPr>
              <a:t> step</a:t>
            </a:r>
          </a:p>
        </p:txBody>
      </p:sp>
      <p:pic>
        <p:nvPicPr>
          <p:cNvPr id="2" name="Picture 2" descr="H:\My Documents\Image 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9" t="3618" r="9426" b="-2276"/>
          <a:stretch/>
        </p:blipFill>
        <p:spPr bwMode="auto">
          <a:xfrm>
            <a:off x="121738" y="2492141"/>
            <a:ext cx="4141170" cy="3908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471EF9-6F18-834C-B780-E8FA9DAA7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800" y="5892800"/>
            <a:ext cx="812800" cy="812800"/>
          </a:xfrm>
          <a:prstGeom prst="rect">
            <a:avLst/>
          </a:prstGeom>
        </p:spPr>
      </p:pic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35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80" y="149459"/>
            <a:ext cx="2269357" cy="2269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65"/>
    </mc:Choice>
    <mc:Fallback xmlns="">
      <p:transition spd="slow" advTm="76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2100" y="455408"/>
            <a:ext cx="7162800" cy="61212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Calibri"/>
                <a:cs typeface="Calibri"/>
              </a:rPr>
              <a:t>Michigan Research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1561" y="1696585"/>
            <a:ext cx="6331039" cy="1772259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tx2"/>
                </a:solidFill>
                <a:latin typeface="Calibri"/>
                <a:cs typeface="Calibri"/>
              </a:rPr>
              <a:t>University of Michigan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~1.71 billion in expenditures FY 2022</a:t>
            </a:r>
          </a:p>
          <a:p>
            <a:r>
              <a:rPr lang="en-US" dirty="0">
                <a:latin typeface="Calibri"/>
                <a:cs typeface="Calibri"/>
              </a:rPr>
              <a:t>973 million in Federally Sponsored Projects FY 2022</a:t>
            </a: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69" y="905241"/>
            <a:ext cx="3354946" cy="33549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067" y="4500467"/>
            <a:ext cx="7190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2"/>
                </a:solidFill>
                <a:latin typeface="Calibri"/>
                <a:cs typeface="Calibri"/>
              </a:rPr>
              <a:t>Department of Internal Medicine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269 </a:t>
            </a:r>
            <a:r>
              <a:rPr lang="en-US" sz="2000" b="0" dirty="0">
                <a:latin typeface="Calibri"/>
                <a:cs typeface="Calibri"/>
              </a:rPr>
              <a:t>million in federal and non-federal grants in FY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/>
                <a:cs typeface="Calibri"/>
              </a:rPr>
              <a:t>3946+ publications in 2022</a:t>
            </a: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35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58" y="2822994"/>
            <a:ext cx="3227942" cy="3354946"/>
          </a:xfrm>
          <a:prstGeom prst="rect">
            <a:avLst/>
          </a:prstGeom>
        </p:spPr>
      </p:pic>
      <p:pic>
        <p:nvPicPr>
          <p:cNvPr id="16" name="Audio 15">
            <a:extLst>
              <a:ext uri="{FF2B5EF4-FFF2-40B4-BE49-F238E27FC236}">
                <a16:creationId xmlns:a16="http://schemas.microsoft.com/office/drawing/2014/main" id="{73B8199B-25C9-FE27-D74E-626A952D2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1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7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2"/>
    </mc:Choice>
    <mc:Fallback>
      <p:transition spd="slow" advTm="20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8650" y="3286125"/>
            <a:ext cx="8915400" cy="301307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7264" y="20638"/>
            <a:ext cx="9452472" cy="1308100"/>
          </a:xfrm>
          <a:noFill/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latin typeface="Calibri"/>
                <a:ea typeface="ＭＳ Ｐゴシック" pitchFamily="96" charset="-128"/>
                <a:cs typeface="Calibri"/>
              </a:rPr>
              <a:t>Robust Research Environment</a:t>
            </a:r>
            <a:endParaRPr lang="en-US" sz="6000" b="1" dirty="0">
              <a:latin typeface="Calibri"/>
              <a:ea typeface="ＭＳ Ｐゴシック" pitchFamily="96" charset="-128"/>
              <a:cs typeface="Calibri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60114" y="1522412"/>
            <a:ext cx="9452472" cy="1647316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Tx/>
              <a:buFont typeface="Times" pitchFamily="96" charset="0"/>
              <a:buChar char="•"/>
            </a:pPr>
            <a:r>
              <a:rPr lang="en-US" sz="2400" dirty="0">
                <a:latin typeface="Calibri"/>
                <a:ea typeface="ＭＳ Ｐゴシック" pitchFamily="96" charset="-128"/>
                <a:cs typeface="Calibri"/>
              </a:rPr>
              <a:t>Clinical care &amp; teaching provided by faculty actively engaged in research</a:t>
            </a:r>
          </a:p>
          <a:p>
            <a:pPr>
              <a:lnSpc>
                <a:spcPct val="90000"/>
              </a:lnSpc>
              <a:buSzTx/>
              <a:buFont typeface="Times" pitchFamily="96" charset="0"/>
              <a:buChar char="•"/>
            </a:pPr>
            <a:r>
              <a:rPr lang="en-US" sz="2400" dirty="0">
                <a:latin typeface="Calibri"/>
                <a:ea typeface="ＭＳ Ｐゴシック" pitchFamily="96" charset="-128"/>
                <a:cs typeface="Calibri"/>
              </a:rPr>
              <a:t>Broad range of patients referred for specific illnesses</a:t>
            </a:r>
          </a:p>
          <a:p>
            <a:pPr>
              <a:lnSpc>
                <a:spcPct val="90000"/>
              </a:lnSpc>
              <a:buSzTx/>
              <a:buFont typeface="Times" pitchFamily="96" charset="0"/>
              <a:buChar char="•"/>
            </a:pPr>
            <a:r>
              <a:rPr lang="en-US" sz="2400" dirty="0">
                <a:latin typeface="Calibri"/>
                <a:ea typeface="ＭＳ Ｐゴシック" pitchFamily="96" charset="-128"/>
                <a:cs typeface="Calibri"/>
              </a:rPr>
              <a:t>Excellence in basic sciences, clinic research, health outcomes</a:t>
            </a:r>
          </a:p>
        </p:txBody>
      </p:sp>
      <p:sp>
        <p:nvSpPr>
          <p:cNvPr id="4" name="Can 3"/>
          <p:cNvSpPr/>
          <p:nvPr/>
        </p:nvSpPr>
        <p:spPr>
          <a:xfrm rot="16200000">
            <a:off x="4951231" y="46045"/>
            <a:ext cx="228600" cy="7239000"/>
          </a:xfrm>
          <a:prstGeom prst="can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Up Arrow Callout 4"/>
          <p:cNvSpPr/>
          <p:nvPr/>
        </p:nvSpPr>
        <p:spPr>
          <a:xfrm>
            <a:off x="1065031" y="3856045"/>
            <a:ext cx="1981200" cy="2057400"/>
          </a:xfrm>
          <a:prstGeom prst="upArrowCallout">
            <a:avLst>
              <a:gd name="adj1" fmla="val 16392"/>
              <a:gd name="adj2" fmla="val 19370"/>
              <a:gd name="adj3" fmla="val 23078"/>
              <a:gd name="adj4" fmla="val 64977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latin typeface="Calibri"/>
                <a:cs typeface="Calibri"/>
              </a:rPr>
              <a:t>Discovering the basis for new interventions</a:t>
            </a:r>
          </a:p>
        </p:txBody>
      </p:sp>
      <p:sp>
        <p:nvSpPr>
          <p:cNvPr id="6" name="Up Arrow Callout 5"/>
          <p:cNvSpPr/>
          <p:nvPr/>
        </p:nvSpPr>
        <p:spPr>
          <a:xfrm>
            <a:off x="6932431" y="3856045"/>
            <a:ext cx="2133600" cy="2057400"/>
          </a:xfrm>
          <a:prstGeom prst="upArrowCallout">
            <a:avLst>
              <a:gd name="adj1" fmla="val 16392"/>
              <a:gd name="adj2" fmla="val 19370"/>
              <a:gd name="adj3" fmla="val 23078"/>
              <a:gd name="adj4" fmla="val 64977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latin typeface="Calibri"/>
                <a:cs typeface="Calibri"/>
              </a:rPr>
              <a:t>Studying the outcomes of known interventions</a:t>
            </a:r>
          </a:p>
        </p:txBody>
      </p:sp>
      <p:sp>
        <p:nvSpPr>
          <p:cNvPr id="7" name="Up Arrow Callout 6"/>
          <p:cNvSpPr/>
          <p:nvPr/>
        </p:nvSpPr>
        <p:spPr>
          <a:xfrm>
            <a:off x="3884431" y="3856045"/>
            <a:ext cx="2133600" cy="2057400"/>
          </a:xfrm>
          <a:prstGeom prst="upArrowCallout">
            <a:avLst>
              <a:gd name="adj1" fmla="val 16392"/>
              <a:gd name="adj2" fmla="val 19370"/>
              <a:gd name="adj3" fmla="val 23078"/>
              <a:gd name="adj4" fmla="val 64977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latin typeface="Calibri"/>
                <a:cs typeface="Calibri"/>
              </a:rPr>
              <a:t>Translating new discoveries to the clinical realm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1129AD4-31A5-A143-A917-F6D46E261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1800" y="5892800"/>
            <a:ext cx="812800" cy="812800"/>
          </a:xfrm>
          <a:prstGeom prst="rect">
            <a:avLst/>
          </a:prstGeom>
        </p:spPr>
      </p:pic>
      <p:pic>
        <p:nvPicPr>
          <p:cNvPr id="11" name="Picture 2" descr="https://brand.umich.edu/assets/brand/downloads/um-logos/horizontal_logo_kit/u-m_logo-horizontal-hex-reverse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36" r="84188"/>
          <a:stretch/>
        </p:blipFill>
        <p:spPr bwMode="auto">
          <a:xfrm>
            <a:off x="8919732" y="205435"/>
            <a:ext cx="1241855" cy="87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24"/>
            <a:ext cx="1657350" cy="1657350"/>
          </a:xfrm>
          <a:prstGeom prst="rect">
            <a:avLst/>
          </a:prstGeom>
        </p:spPr>
      </p:pic>
    </p:spTree>
  </p:cSld>
  <p:clrMapOvr>
    <a:masterClrMapping/>
  </p:clrMapOvr>
  <p:transition advTm="43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2" y="5194300"/>
            <a:ext cx="15113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1169581" y="3370519"/>
            <a:ext cx="8027582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1169581" y="3242910"/>
            <a:ext cx="0" cy="116957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3732128" y="3242910"/>
            <a:ext cx="0" cy="116957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6507335" y="3242910"/>
            <a:ext cx="0" cy="116957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9176211" y="3242910"/>
            <a:ext cx="0" cy="116957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009554" y="30000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HO1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3794" y="30000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HO2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89906" y="30000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HO3</a:t>
            </a:r>
          </a:p>
        </p:txBody>
      </p:sp>
      <p:sp>
        <p:nvSpPr>
          <p:cNvPr id="14" name="Up Arrow Callout 13"/>
          <p:cNvSpPr/>
          <p:nvPr/>
        </p:nvSpPr>
        <p:spPr>
          <a:xfrm>
            <a:off x="5259833" y="3370519"/>
            <a:ext cx="1642730" cy="1555908"/>
          </a:xfrm>
          <a:prstGeom prst="upArrowCallout">
            <a:avLst>
              <a:gd name="adj1" fmla="val 16392"/>
              <a:gd name="adj2" fmla="val 19370"/>
              <a:gd name="adj3" fmla="val 23078"/>
              <a:gd name="adj4" fmla="val 64977"/>
            </a:avLst>
          </a:prstGeom>
          <a:solidFill>
            <a:schemeClr val="tx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2"/>
                </a:solidFill>
                <a:cs typeface="Arial" pitchFamily="34" charset="0"/>
              </a:rPr>
              <a:t>HO II</a:t>
            </a:r>
          </a:p>
          <a:p>
            <a:pPr algn="ctr">
              <a:defRPr/>
            </a:pPr>
            <a:r>
              <a:rPr lang="en-US" sz="1600" dirty="0">
                <a:solidFill>
                  <a:schemeClr val="bg2"/>
                </a:solidFill>
                <a:cs typeface="Arial" pitchFamily="34" charset="0"/>
              </a:rPr>
              <a:t>Retreat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2"/>
                </a:solidFill>
                <a:cs typeface="Arial" pitchFamily="34" charset="0"/>
              </a:rPr>
              <a:t>Research</a:t>
            </a:r>
          </a:p>
          <a:p>
            <a:pPr algn="ctr">
              <a:defRPr/>
            </a:pPr>
            <a:r>
              <a:rPr lang="en-US" sz="1600" dirty="0">
                <a:solidFill>
                  <a:schemeClr val="bg2"/>
                </a:solidFill>
                <a:cs typeface="Arial" pitchFamily="34" charset="0"/>
              </a:rPr>
              <a:t>Progress</a:t>
            </a:r>
            <a:endParaRPr lang="en-US" sz="1600" b="1" dirty="0">
              <a:solidFill>
                <a:schemeClr val="bg2"/>
              </a:solidFill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17690" y="1839433"/>
            <a:ext cx="1567416" cy="1483221"/>
            <a:chOff x="3764027" y="1839433"/>
            <a:chExt cx="1567416" cy="1483221"/>
          </a:xfrm>
          <a:solidFill>
            <a:schemeClr val="tx2"/>
          </a:solidFill>
        </p:grpSpPr>
        <p:sp>
          <p:nvSpPr>
            <p:cNvPr id="15" name="Up Arrow Callout 14"/>
            <p:cNvSpPr/>
            <p:nvPr/>
          </p:nvSpPr>
          <p:spPr>
            <a:xfrm rot="10800000">
              <a:off x="3764027" y="1839433"/>
              <a:ext cx="1567416" cy="1483221"/>
            </a:xfrm>
            <a:prstGeom prst="upArrowCallout">
              <a:avLst>
                <a:gd name="adj1" fmla="val 16392"/>
                <a:gd name="adj2" fmla="val 19370"/>
                <a:gd name="adj3" fmla="val 23078"/>
                <a:gd name="adj4" fmla="val 64977"/>
              </a:avLst>
            </a:prstGeom>
            <a:grp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920751" y="1903226"/>
              <a:ext cx="1201416" cy="808074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+mn-lt"/>
                  <a:cs typeface="Arial" pitchFamily="34" charset="0"/>
                </a:rPr>
                <a:t>Choose Mentor</a:t>
              </a:r>
            </a:p>
          </p:txBody>
        </p:sp>
      </p:grpSp>
      <p:sp>
        <p:nvSpPr>
          <p:cNvPr id="17" name="Up Arrow Callout 16"/>
          <p:cNvSpPr/>
          <p:nvPr/>
        </p:nvSpPr>
        <p:spPr>
          <a:xfrm>
            <a:off x="3507689" y="3370519"/>
            <a:ext cx="1642730" cy="1555908"/>
          </a:xfrm>
          <a:prstGeom prst="upArrowCallout">
            <a:avLst>
              <a:gd name="adj1" fmla="val 16392"/>
              <a:gd name="adj2" fmla="val 19370"/>
              <a:gd name="adj3" fmla="val 23078"/>
              <a:gd name="adj4" fmla="val 64977"/>
            </a:avLst>
          </a:prstGeom>
          <a:solidFill>
            <a:schemeClr val="tx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cs typeface="Arial" pitchFamily="34" charset="0"/>
              </a:rPr>
              <a:t>Protected</a:t>
            </a:r>
          </a:p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cs typeface="Arial" pitchFamily="34" charset="0"/>
              </a:rPr>
              <a:t>Research</a:t>
            </a:r>
          </a:p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cs typeface="Arial" pitchFamily="34" charset="0"/>
              </a:rPr>
              <a:t>Time</a:t>
            </a:r>
            <a:endParaRPr lang="en-US" b="1" dirty="0">
              <a:solidFill>
                <a:schemeClr val="bg2"/>
              </a:solidFill>
              <a:cs typeface="Arial" pitchFamily="34" charset="0"/>
            </a:endParaRPr>
          </a:p>
        </p:txBody>
      </p:sp>
      <p:sp>
        <p:nvSpPr>
          <p:cNvPr id="18" name="Up Arrow Callout 17"/>
          <p:cNvSpPr/>
          <p:nvPr/>
        </p:nvSpPr>
        <p:spPr>
          <a:xfrm>
            <a:off x="7005908" y="3370519"/>
            <a:ext cx="1642730" cy="1555908"/>
          </a:xfrm>
          <a:prstGeom prst="upArrowCallout">
            <a:avLst>
              <a:gd name="adj1" fmla="val 16392"/>
              <a:gd name="adj2" fmla="val 19370"/>
              <a:gd name="adj3" fmla="val 23078"/>
              <a:gd name="adj4" fmla="val 64977"/>
            </a:avLst>
          </a:prstGeom>
          <a:solidFill>
            <a:schemeClr val="tx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cs typeface="Arial" pitchFamily="34" charset="0"/>
              </a:rPr>
              <a:t>Protected</a:t>
            </a:r>
          </a:p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cs typeface="Arial" pitchFamily="34" charset="0"/>
              </a:rPr>
              <a:t>Research</a:t>
            </a:r>
          </a:p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cs typeface="Arial" pitchFamily="34" charset="0"/>
              </a:rPr>
              <a:t>Time</a:t>
            </a:r>
            <a:endParaRPr lang="en-US" b="1" dirty="0">
              <a:solidFill>
                <a:schemeClr val="bg2"/>
              </a:solidFill>
              <a:cs typeface="Arial" pitchFamily="34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100" y="674720"/>
            <a:ext cx="7162800" cy="1143000"/>
          </a:xfrm>
          <a:noFill/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ea typeface="ＭＳ Ｐゴシック" pitchFamily="96" charset="-128"/>
                <a:cs typeface="Arial" pitchFamily="34" charset="0"/>
              </a:rPr>
              <a:t>Overview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7864930" y="3273035"/>
            <a:ext cx="0" cy="116957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4" name="Group 3"/>
          <p:cNvGrpSpPr/>
          <p:nvPr/>
        </p:nvGrpSpPr>
        <p:grpSpPr>
          <a:xfrm>
            <a:off x="7864930" y="1848292"/>
            <a:ext cx="1567416" cy="1483221"/>
            <a:chOff x="7864930" y="1848292"/>
            <a:chExt cx="1567416" cy="1483221"/>
          </a:xfrm>
          <a:solidFill>
            <a:schemeClr val="tx2"/>
          </a:solidFill>
        </p:grpSpPr>
        <p:sp>
          <p:nvSpPr>
            <p:cNvPr id="21" name="Up Arrow Callout 20"/>
            <p:cNvSpPr/>
            <p:nvPr/>
          </p:nvSpPr>
          <p:spPr>
            <a:xfrm rot="10800000">
              <a:off x="7864930" y="1848292"/>
              <a:ext cx="1567416" cy="1483221"/>
            </a:xfrm>
            <a:prstGeom prst="upArrowCallout">
              <a:avLst>
                <a:gd name="adj1" fmla="val 16392"/>
                <a:gd name="adj2" fmla="val 19370"/>
                <a:gd name="adj3" fmla="val 23078"/>
                <a:gd name="adj4" fmla="val 64977"/>
              </a:avLst>
            </a:prstGeom>
            <a:grp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896829" y="1935125"/>
              <a:ext cx="1482585" cy="808074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+mn-lt"/>
                  <a:cs typeface="Arial" pitchFamily="34" charset="0"/>
                </a:rPr>
                <a:t>Research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/>
                  </a:solidFill>
                  <a:latin typeface="+mn-lt"/>
                  <a:cs typeface="Arial" pitchFamily="34" charset="0"/>
                </a:rPr>
                <a:t>Day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06124" y="1848292"/>
            <a:ext cx="1567416" cy="1483221"/>
            <a:chOff x="2137525" y="1848292"/>
            <a:chExt cx="1567416" cy="1483221"/>
          </a:xfrm>
          <a:solidFill>
            <a:schemeClr val="tx2"/>
          </a:solidFill>
        </p:grpSpPr>
        <p:sp>
          <p:nvSpPr>
            <p:cNvPr id="23" name="Up Arrow Callout 22"/>
            <p:cNvSpPr/>
            <p:nvPr/>
          </p:nvSpPr>
          <p:spPr>
            <a:xfrm rot="10800000">
              <a:off x="2137525" y="1848292"/>
              <a:ext cx="1567416" cy="1483221"/>
            </a:xfrm>
            <a:prstGeom prst="upArrowCallout">
              <a:avLst>
                <a:gd name="adj1" fmla="val 16392"/>
                <a:gd name="adj2" fmla="val 19370"/>
                <a:gd name="adj3" fmla="val 23078"/>
                <a:gd name="adj4" fmla="val 64977"/>
              </a:avLst>
            </a:prstGeom>
            <a:grp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solidFill>
                  <a:schemeClr val="bg2"/>
                </a:solidFill>
                <a:cs typeface="Arial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243434" y="1917402"/>
              <a:ext cx="1365810" cy="808074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+mn-lt"/>
                  <a:cs typeface="Arial" pitchFamily="34" charset="0"/>
                </a:rPr>
                <a:t>Intern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latin typeface="+mn-lt"/>
                  <a:cs typeface="Arial" pitchFamily="34" charset="0"/>
                </a:rPr>
                <a:t>Research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/>
                  </a:solidFill>
                  <a:latin typeface="+mn-lt"/>
                  <a:cs typeface="Arial" pitchFamily="34" charset="0"/>
                </a:rPr>
                <a:t>Retreat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n-lt"/>
                <a:cs typeface="Arial" pitchFamily="34" charset="0"/>
              </a:endParaRPr>
            </a:p>
          </p:txBody>
        </p:sp>
      </p:grp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9A16B10-FEB5-9C45-A34A-8926B2AA7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1800" y="5892800"/>
            <a:ext cx="812800" cy="812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6" y="3503054"/>
            <a:ext cx="3354946" cy="33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26"/>
    </mc:Choice>
    <mc:Fallback xmlns="">
      <p:transition spd="slow" advTm="8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5029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584200"/>
            <a:ext cx="7772400" cy="1145077"/>
          </a:xfrm>
          <a:noFill/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latin typeface="+mn-lt"/>
                <a:ea typeface="ＭＳ Ｐゴシック" pitchFamily="96" charset="-128"/>
              </a:rPr>
              <a:t>Intern Research Retreat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83005" y="1994466"/>
            <a:ext cx="9278182" cy="2769544"/>
          </a:xfrm>
          <a:noFill/>
        </p:spPr>
        <p:txBody>
          <a:bodyPr>
            <a:noAutofit/>
          </a:bodyPr>
          <a:lstStyle/>
          <a:p>
            <a:pPr lvl="1">
              <a:lnSpc>
                <a:spcPct val="90000"/>
              </a:lnSpc>
              <a:buFontTx/>
              <a:buChar char="•"/>
            </a:pPr>
            <a:r>
              <a:rPr lang="en-US" sz="3200" dirty="0">
                <a:ea typeface="ＭＳ Ｐゴシック" pitchFamily="96" charset="-128"/>
              </a:rPr>
              <a:t>Finding a mentor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sz="3200" dirty="0">
                <a:ea typeface="ＭＳ Ｐゴシック" pitchFamily="96" charset="-128"/>
              </a:rPr>
              <a:t>Resources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sz="3200" dirty="0">
                <a:ea typeface="ＭＳ Ｐゴシック" pitchFamily="96" charset="-128"/>
              </a:rPr>
              <a:t>How to choose a good mentor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z="3200" dirty="0">
                <a:ea typeface="ＭＳ Ｐゴシック" pitchFamily="96" charset="-128"/>
              </a:rPr>
              <a:t>Formulating a research question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z="3200" dirty="0">
                <a:ea typeface="ＭＳ Ｐゴシック" pitchFamily="96" charset="-128"/>
              </a:rPr>
              <a:t>Library/Database resources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z="3200" dirty="0">
                <a:ea typeface="ＭＳ Ｐゴシック" pitchFamily="96" charset="-128"/>
              </a:rPr>
              <a:t>Human subjects research (navigating the IRB)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z="3200" dirty="0">
                <a:ea typeface="ＭＳ Ｐゴシック" pitchFamily="96" charset="-128"/>
              </a:rPr>
              <a:t>Resident/fellow panel discussion</a:t>
            </a:r>
            <a:endParaRPr lang="en-US" sz="2400" b="1" dirty="0">
              <a:ea typeface="ＭＳ Ｐゴシック" pitchFamily="96" charset="-128"/>
            </a:endParaRP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z="3200" dirty="0">
                <a:ea typeface="ＭＳ Ｐゴシック" pitchFamily="96" charset="-128"/>
              </a:rPr>
              <a:t>Face time with faculty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A134E8-CF8B-4346-AA68-D7B1A6D28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800" y="5892800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27" y="1242454"/>
            <a:ext cx="3354946" cy="3354946"/>
          </a:xfrm>
          <a:prstGeom prst="rect">
            <a:avLst/>
          </a:prstGeom>
        </p:spPr>
      </p:pic>
    </p:spTree>
  </p:cSld>
  <p:clrMapOvr>
    <a:masterClrMapping/>
  </p:clrMapOvr>
  <p:transition advTm="80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sentations &amp; Posters | Internal Medicine | Michigan Medicine |  University of Michig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3" r="2850" b="23086"/>
          <a:stretch/>
        </p:blipFill>
        <p:spPr bwMode="auto">
          <a:xfrm>
            <a:off x="914400" y="138035"/>
            <a:ext cx="8672513" cy="330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85825" y="0"/>
            <a:ext cx="8715375" cy="3492233"/>
          </a:xfrm>
          <a:prstGeom prst="rect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312" y="1136201"/>
            <a:ext cx="7772400" cy="1524000"/>
          </a:xfrm>
          <a:noFill/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latin typeface="+mn-lt"/>
                <a:ea typeface="ＭＳ Ｐゴシック" pitchFamily="96" charset="-128"/>
              </a:rPr>
              <a:t>Department Research Days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29678" y="4064528"/>
            <a:ext cx="4913822" cy="2038817"/>
          </a:xfrm>
          <a:noFill/>
        </p:spPr>
        <p:txBody>
          <a:bodyPr wrap="square"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ea typeface="ＭＳ Ｐゴシック" pitchFamily="96" charset="-128"/>
              </a:rPr>
              <a:t>Poster and slide presentations</a:t>
            </a:r>
          </a:p>
          <a:p>
            <a:pPr marL="0" indent="0" algn="ctr">
              <a:buNone/>
            </a:pPr>
            <a:endParaRPr lang="en-US" sz="2800" dirty="0">
              <a:ea typeface="ＭＳ Ｐゴシック" pitchFamily="96" charset="-128"/>
            </a:endParaRPr>
          </a:p>
          <a:p>
            <a:pPr marL="0" indent="0" algn="ctr">
              <a:buNone/>
            </a:pPr>
            <a:r>
              <a:rPr lang="en-US" sz="2800" dirty="0">
                <a:ea typeface="ＭＳ Ｐゴシック" pitchFamily="96" charset="-128"/>
              </a:rPr>
              <a:t>Interaction with faculty &amp; other resident researchers</a:t>
            </a:r>
          </a:p>
          <a:p>
            <a:pPr algn="ctr"/>
            <a:endParaRPr lang="en-US" sz="2800" dirty="0">
              <a:ea typeface="ＭＳ Ｐゴシック" pitchFamily="96" charset="-128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E008AEC-83AF-7DEB-F9D0-1F977474F1B3}"/>
              </a:ext>
            </a:extLst>
          </p:cNvPr>
          <p:cNvSpPr txBox="1">
            <a:spLocks noChangeArrowheads="1"/>
          </p:cNvSpPr>
          <p:nvPr/>
        </p:nvSpPr>
        <p:spPr>
          <a:xfrm>
            <a:off x="6125876" y="3634197"/>
            <a:ext cx="3195924" cy="86066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 fontScale="92500" lnSpcReduction="10000"/>
          </a:bodyPr>
          <a:lstStyle>
            <a:lvl1pPr marL="162763" indent="-162763" algn="l" defTabSz="651052" rtl="0" eaLnBrk="1" latinLnBrk="0" hangingPunct="1">
              <a:lnSpc>
                <a:spcPct val="90000"/>
              </a:lnSpc>
              <a:spcBef>
                <a:spcPts val="712"/>
              </a:spcBef>
              <a:buFont typeface="Arial" panose="020B0604020202020204" pitchFamily="34" charset="0"/>
              <a:buChar char="•"/>
              <a:defRPr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8288" indent="-162763" algn="l" defTabSz="651052" rtl="0" eaLnBrk="1" latinLnBrk="0" hangingPunct="1">
              <a:lnSpc>
                <a:spcPct val="90000"/>
              </a:lnSpc>
              <a:spcBef>
                <a:spcPts val="356"/>
              </a:spcBef>
              <a:buFont typeface="Arial" panose="020B0604020202020204" pitchFamily="34" charset="0"/>
              <a:buChar char="•"/>
              <a:defRPr sz="1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3814" indent="-162763" algn="l" defTabSz="651052" rtl="0" eaLnBrk="1" latinLnBrk="0" hangingPunct="1">
              <a:lnSpc>
                <a:spcPct val="90000"/>
              </a:lnSpc>
              <a:spcBef>
                <a:spcPts val="356"/>
              </a:spcBef>
              <a:buFont typeface="Arial" panose="020B0604020202020204" pitchFamily="34" charset="0"/>
              <a:buChar char="•"/>
              <a:defRPr sz="14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9340" indent="-162763" algn="l" defTabSz="651052" rtl="0" eaLnBrk="1" latinLnBrk="0" hangingPunct="1">
              <a:lnSpc>
                <a:spcPct val="90000"/>
              </a:lnSpc>
              <a:spcBef>
                <a:spcPts val="356"/>
              </a:spcBef>
              <a:buFont typeface="Arial" panose="020B0604020202020204" pitchFamily="34" charset="0"/>
              <a:buChar char="•"/>
              <a:defRPr sz="12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4865" indent="-162763" algn="l" defTabSz="651052" rtl="0" eaLnBrk="1" latinLnBrk="0" hangingPunct="1">
              <a:lnSpc>
                <a:spcPct val="90000"/>
              </a:lnSpc>
              <a:spcBef>
                <a:spcPts val="356"/>
              </a:spcBef>
              <a:buFont typeface="Arial" panose="020B0604020202020204" pitchFamily="34" charset="0"/>
              <a:buChar char="•"/>
              <a:defRPr sz="12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0391" indent="-162763" algn="l" defTabSz="651052" rtl="0" eaLnBrk="1" latinLnBrk="0" hangingPunct="1">
              <a:lnSpc>
                <a:spcPct val="90000"/>
              </a:lnSpc>
              <a:spcBef>
                <a:spcPts val="356"/>
              </a:spcBef>
              <a:buFont typeface="Arial" panose="020B0604020202020204" pitchFamily="34" charset="0"/>
              <a:buChar char="•"/>
              <a:defRPr sz="12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5917" indent="-162763" algn="l" defTabSz="651052" rtl="0" eaLnBrk="1" latinLnBrk="0" hangingPunct="1">
              <a:lnSpc>
                <a:spcPct val="90000"/>
              </a:lnSpc>
              <a:spcBef>
                <a:spcPts val="356"/>
              </a:spcBef>
              <a:buFont typeface="Arial" panose="020B0604020202020204" pitchFamily="34" charset="0"/>
              <a:buChar char="•"/>
              <a:defRPr sz="12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1442" indent="-162763" algn="l" defTabSz="651052" rtl="0" eaLnBrk="1" latinLnBrk="0" hangingPunct="1">
              <a:lnSpc>
                <a:spcPct val="90000"/>
              </a:lnSpc>
              <a:spcBef>
                <a:spcPts val="356"/>
              </a:spcBef>
              <a:buFont typeface="Arial" panose="020B0604020202020204" pitchFamily="34" charset="0"/>
              <a:buChar char="•"/>
              <a:defRPr sz="12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66969" indent="-162763" algn="l" defTabSz="651052" rtl="0" eaLnBrk="1" latinLnBrk="0" hangingPunct="1">
              <a:lnSpc>
                <a:spcPct val="90000"/>
              </a:lnSpc>
              <a:spcBef>
                <a:spcPts val="356"/>
              </a:spcBef>
              <a:buFont typeface="Arial" panose="020B0604020202020204" pitchFamily="34" charset="0"/>
              <a:buChar char="•"/>
              <a:defRPr sz="12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0" dirty="0">
                <a:ea typeface="ＭＳ Ｐゴシック" pitchFamily="96" charset="-128"/>
              </a:rPr>
              <a:t>Link to 2023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0" dirty="0">
                <a:ea typeface="ＭＳ Ｐゴシック" pitchFamily="96" charset="-128"/>
              </a:rPr>
              <a:t>Presentations</a:t>
            </a:r>
          </a:p>
          <a:p>
            <a:pPr algn="ctr" fontAlgn="auto">
              <a:spcAft>
                <a:spcPts val="0"/>
              </a:spcAft>
            </a:pPr>
            <a:endParaRPr lang="en-US" sz="2800" b="0" dirty="0">
              <a:ea typeface="ＭＳ Ｐゴシック" pitchFamily="96" charset="-128"/>
            </a:endParaRPr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CF16C325-C98F-D86F-9E0B-40801FE7D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041" y="4424298"/>
            <a:ext cx="2245302" cy="2270250"/>
          </a:xfrm>
          <a:prstGeom prst="rect">
            <a:avLst/>
          </a:prstGeom>
        </p:spPr>
      </p:pic>
      <p:pic>
        <p:nvPicPr>
          <p:cNvPr id="13" name="Audio 12">
            <a:extLst>
              <a:ext uri="{FF2B5EF4-FFF2-40B4-BE49-F238E27FC236}">
                <a16:creationId xmlns:a16="http://schemas.microsoft.com/office/drawing/2014/main" id="{9ADEB7A3-D8E5-C34C-1C5F-844E74FE1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1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AAF7B-C66D-029E-822D-2B398F1A856A}"/>
              </a:ext>
            </a:extLst>
          </p:cNvPr>
          <p:cNvSpPr txBox="1">
            <a:spLocks/>
          </p:cNvSpPr>
          <p:nvPr/>
        </p:nvSpPr>
        <p:spPr bwMode="auto">
          <a:xfrm>
            <a:off x="207331" y="323025"/>
            <a:ext cx="4516763" cy="86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kern="0" dirty="0"/>
              <a:t>Publication Success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80E6CA-576C-5759-EE75-EF87C6A8E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4272" y="5740542"/>
            <a:ext cx="812800" cy="812800"/>
          </a:xfrm>
          <a:prstGeom prst="rect">
            <a:avLst/>
          </a:prstGeom>
        </p:spPr>
      </p:pic>
      <p:pic>
        <p:nvPicPr>
          <p:cNvPr id="10" name="Picture 9" descr="A close-up of a text&#10;&#10;Description automatically generated">
            <a:extLst>
              <a:ext uri="{FF2B5EF4-FFF2-40B4-BE49-F238E27FC236}">
                <a16:creationId xmlns:a16="http://schemas.microsoft.com/office/drawing/2014/main" id="{AD341ACD-6564-BB3D-362C-1D02128F5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1" y="1183986"/>
            <a:ext cx="5971142" cy="1427635"/>
          </a:xfrm>
          <a:prstGeom prst="rect">
            <a:avLst/>
          </a:prstGeom>
        </p:spPr>
      </p:pic>
      <p:pic>
        <p:nvPicPr>
          <p:cNvPr id="14" name="Picture 1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49C520A5-0BFA-C245-67C3-F719FB099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703" y="2044947"/>
            <a:ext cx="2882900" cy="908050"/>
          </a:xfrm>
          <a:prstGeom prst="rect">
            <a:avLst/>
          </a:prstGeom>
        </p:spPr>
      </p:pic>
      <p:pic>
        <p:nvPicPr>
          <p:cNvPr id="17" name="Picture 1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F5665CE-33AA-C9FC-432C-8AF58D95E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331" y="2952997"/>
            <a:ext cx="5143500" cy="1488026"/>
          </a:xfrm>
          <a:prstGeom prst="rect">
            <a:avLst/>
          </a:prstGeom>
        </p:spPr>
      </p:pic>
      <p:pic>
        <p:nvPicPr>
          <p:cNvPr id="19" name="Picture 18" descr="A close-up of a sign&#10;&#10;Description automatically generated">
            <a:extLst>
              <a:ext uri="{FF2B5EF4-FFF2-40B4-BE49-F238E27FC236}">
                <a16:creationId xmlns:a16="http://schemas.microsoft.com/office/drawing/2014/main" id="{D553EAEA-3EB4-728F-F0A5-9D70D5F16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759" y="4441023"/>
            <a:ext cx="5572545" cy="1055453"/>
          </a:xfrm>
          <a:prstGeom prst="rect">
            <a:avLst/>
          </a:prstGeom>
        </p:spPr>
      </p:pic>
      <p:pic>
        <p:nvPicPr>
          <p:cNvPr id="21" name="Picture 20" descr="A close-up of a document&#10;&#10;Description automatically generated">
            <a:extLst>
              <a:ext uri="{FF2B5EF4-FFF2-40B4-BE49-F238E27FC236}">
                <a16:creationId xmlns:a16="http://schemas.microsoft.com/office/drawing/2014/main" id="{7CDEF77A-3EF4-7A79-E5B5-39C21412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0633" y="4968877"/>
            <a:ext cx="5823639" cy="1736723"/>
          </a:xfrm>
          <a:prstGeom prst="rect">
            <a:avLst/>
          </a:prstGeom>
        </p:spPr>
      </p:pic>
      <p:pic>
        <p:nvPicPr>
          <p:cNvPr id="23" name="Picture 22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9E9C2C87-8B43-9C88-424F-132D4F4411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4108" y="3046667"/>
            <a:ext cx="4972892" cy="1237597"/>
          </a:xfrm>
          <a:prstGeom prst="rect">
            <a:avLst/>
          </a:prstGeom>
        </p:spPr>
      </p:pic>
      <p:pic>
        <p:nvPicPr>
          <p:cNvPr id="25" name="Picture 24" descr="A screenshot of a computer&#10;&#10;Description automatically generated">
            <a:extLst>
              <a:ext uri="{FF2B5EF4-FFF2-40B4-BE49-F238E27FC236}">
                <a16:creationId xmlns:a16="http://schemas.microsoft.com/office/drawing/2014/main" id="{9C166329-2444-64D0-7F89-22F30B5BF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9153" y="87088"/>
            <a:ext cx="4487308" cy="1096898"/>
          </a:xfrm>
          <a:prstGeom prst="rect">
            <a:avLst/>
          </a:prstGeom>
        </p:spPr>
      </p:pic>
      <p:pic>
        <p:nvPicPr>
          <p:cNvPr id="27" name="Picture 26" descr="A close-up of black text&#10;&#10;Description automatically generated">
            <a:extLst>
              <a:ext uri="{FF2B5EF4-FFF2-40B4-BE49-F238E27FC236}">
                <a16:creationId xmlns:a16="http://schemas.microsoft.com/office/drawing/2014/main" id="{07901AAE-EC07-8338-7E84-BF074ECFC1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6165" y="5548297"/>
            <a:ext cx="2374058" cy="1197291"/>
          </a:xfrm>
          <a:prstGeom prst="rect">
            <a:avLst/>
          </a:prstGeom>
        </p:spPr>
      </p:pic>
      <p:pic>
        <p:nvPicPr>
          <p:cNvPr id="29" name="Picture 28" descr="A screenshot of a website&#10;&#10;Description automatically generated">
            <a:extLst>
              <a:ext uri="{FF2B5EF4-FFF2-40B4-BE49-F238E27FC236}">
                <a16:creationId xmlns:a16="http://schemas.microsoft.com/office/drawing/2014/main" id="{73B94835-3CDB-0458-24B7-A5452E6F77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1594" y="1359878"/>
            <a:ext cx="3975406" cy="92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7"/>
    </mc:Choice>
    <mc:Fallback xmlns="">
      <p:transition spd="slow" advTm="22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E939C-DD08-1567-92BA-EC5FA1CB0DF1}"/>
              </a:ext>
            </a:extLst>
          </p:cNvPr>
          <p:cNvSpPr txBox="1">
            <a:spLocks/>
          </p:cNvSpPr>
          <p:nvPr/>
        </p:nvSpPr>
        <p:spPr bwMode="auto">
          <a:xfrm>
            <a:off x="207331" y="323025"/>
            <a:ext cx="4516763" cy="86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kern="0" dirty="0"/>
              <a:t>Publication Success </a:t>
            </a:r>
          </a:p>
        </p:txBody>
      </p:sp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624CCF5-9FBB-1968-EEFD-12140C0E8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37" y="1183986"/>
            <a:ext cx="3749025" cy="1002261"/>
          </a:xfrm>
          <a:prstGeom prst="rect">
            <a:avLst/>
          </a:prstGeom>
        </p:spPr>
      </p:pic>
      <p:pic>
        <p:nvPicPr>
          <p:cNvPr id="15" name="Picture 14" descr="A close-up of a text&#10;&#10;Description automatically generated">
            <a:extLst>
              <a:ext uri="{FF2B5EF4-FFF2-40B4-BE49-F238E27FC236}">
                <a16:creationId xmlns:a16="http://schemas.microsoft.com/office/drawing/2014/main" id="{23077B5C-3894-8989-935A-E67F3746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335" y="299346"/>
            <a:ext cx="3562228" cy="1296759"/>
          </a:xfrm>
          <a:prstGeom prst="rect">
            <a:avLst/>
          </a:prstGeom>
        </p:spPr>
      </p:pic>
      <p:pic>
        <p:nvPicPr>
          <p:cNvPr id="17" name="Picture 16" descr="A close up of a text&#10;&#10;Description automatically generated">
            <a:extLst>
              <a:ext uri="{FF2B5EF4-FFF2-40B4-BE49-F238E27FC236}">
                <a16:creationId xmlns:a16="http://schemas.microsoft.com/office/drawing/2014/main" id="{93E960E4-5131-E751-CD97-EAEF1C9E5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562" y="1685116"/>
            <a:ext cx="5143501" cy="1031606"/>
          </a:xfrm>
          <a:prstGeom prst="rect">
            <a:avLst/>
          </a:prstGeom>
        </p:spPr>
      </p:pic>
      <p:pic>
        <p:nvPicPr>
          <p:cNvPr id="19" name="Picture 18" descr="A screenshot of a website&#10;&#10;Description automatically generated">
            <a:extLst>
              <a:ext uri="{FF2B5EF4-FFF2-40B4-BE49-F238E27FC236}">
                <a16:creationId xmlns:a16="http://schemas.microsoft.com/office/drawing/2014/main" id="{8FFDEBEA-671B-336E-BBA4-1B803426D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08" y="2221148"/>
            <a:ext cx="4049082" cy="1118977"/>
          </a:xfrm>
          <a:prstGeom prst="rect">
            <a:avLst/>
          </a:prstGeom>
        </p:spPr>
      </p:pic>
      <p:pic>
        <p:nvPicPr>
          <p:cNvPr id="21" name="Picture 2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EA21D580-AED8-22B8-1F80-925AAB67A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696" y="2791653"/>
            <a:ext cx="5143502" cy="1182090"/>
          </a:xfrm>
          <a:prstGeom prst="rect">
            <a:avLst/>
          </a:prstGeom>
        </p:spPr>
      </p:pic>
      <p:pic>
        <p:nvPicPr>
          <p:cNvPr id="23" name="Picture 22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408733B1-046D-B9B7-301E-8648D63DF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37" y="3371681"/>
            <a:ext cx="4616068" cy="1305599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E60A4CB8-48AD-534B-CCBA-D138E4D07F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2329" y="4048674"/>
            <a:ext cx="5005867" cy="693120"/>
          </a:xfrm>
          <a:prstGeom prst="rect">
            <a:avLst/>
          </a:prstGeom>
        </p:spPr>
      </p:pic>
      <p:pic>
        <p:nvPicPr>
          <p:cNvPr id="27" name="Picture 26" descr="A white background with pink text&#10;&#10;Description automatically generated">
            <a:extLst>
              <a:ext uri="{FF2B5EF4-FFF2-40B4-BE49-F238E27FC236}">
                <a16:creationId xmlns:a16="http://schemas.microsoft.com/office/drawing/2014/main" id="{9924C628-75B2-04A6-44A1-0D6E8C7F42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677" y="4719760"/>
            <a:ext cx="4616069" cy="967440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178ACD4E-C4E8-4FC7-D241-997E4DE641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4494" y="4859048"/>
            <a:ext cx="4616069" cy="1003900"/>
          </a:xfrm>
          <a:prstGeom prst="rect">
            <a:avLst/>
          </a:prstGeom>
        </p:spPr>
      </p:pic>
      <p:pic>
        <p:nvPicPr>
          <p:cNvPr id="31" name="Picture 30" descr="A close-up of a sign&#10;&#10;Description automatically generated">
            <a:extLst>
              <a:ext uri="{FF2B5EF4-FFF2-40B4-BE49-F238E27FC236}">
                <a16:creationId xmlns:a16="http://schemas.microsoft.com/office/drawing/2014/main" id="{B1DAD404-A414-8622-D747-57157CA0FA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438" y="5725329"/>
            <a:ext cx="4902505" cy="11309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39FE86-FA3C-E455-38C3-BFED102B31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1244" y="5958330"/>
            <a:ext cx="4902505" cy="4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66903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ustom 5">
      <a:dk1>
        <a:sysClr val="windowText" lastClr="000000"/>
      </a:dk1>
      <a:lt1>
        <a:sysClr val="window" lastClr="FFFFFF"/>
      </a:lt1>
      <a:dk2>
        <a:srgbClr val="00264B"/>
      </a:dk2>
      <a:lt2>
        <a:srgbClr val="FFCC03"/>
      </a:lt2>
      <a:accent1>
        <a:srgbClr val="41D3BD"/>
      </a:accent1>
      <a:accent2>
        <a:srgbClr val="002060"/>
      </a:accent2>
      <a:accent3>
        <a:srgbClr val="8E5572"/>
      </a:accent3>
      <a:accent4>
        <a:srgbClr val="FFC000"/>
      </a:accent4>
      <a:accent5>
        <a:srgbClr val="828489"/>
      </a:accent5>
      <a:accent6>
        <a:srgbClr val="ED6B86"/>
      </a:accent6>
      <a:hlink>
        <a:srgbClr val="002060"/>
      </a:hlink>
      <a:folHlink>
        <a:srgbClr val="FFC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00264B"/>
      </a:dk2>
      <a:lt2>
        <a:srgbClr val="FFCC03"/>
      </a:lt2>
      <a:accent1>
        <a:srgbClr val="41D3BD"/>
      </a:accent1>
      <a:accent2>
        <a:srgbClr val="002060"/>
      </a:accent2>
      <a:accent3>
        <a:srgbClr val="8E5572"/>
      </a:accent3>
      <a:accent4>
        <a:srgbClr val="FFC000"/>
      </a:accent4>
      <a:accent5>
        <a:srgbClr val="828489"/>
      </a:accent5>
      <a:accent6>
        <a:srgbClr val="ED6B86"/>
      </a:accent6>
      <a:hlink>
        <a:srgbClr val="002060"/>
      </a:hlink>
      <a:folHlink>
        <a:srgbClr val="FFC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Rob and Sue's HD:Desktop Folder:DVT, 4.0</Template>
  <TotalTime>14016</TotalTime>
  <Pages>34</Pages>
  <Words>311</Words>
  <Application>Microsoft Macintosh PowerPoint</Application>
  <PresentationFormat>35mm Slides</PresentationFormat>
  <Paragraphs>77</Paragraphs>
  <Slides>11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Geneva</vt:lpstr>
      <vt:lpstr>Times</vt:lpstr>
      <vt:lpstr>Times New Roman</vt:lpstr>
      <vt:lpstr>Univers LT Std 57 Cn</vt:lpstr>
      <vt:lpstr>3_Office Theme</vt:lpstr>
      <vt:lpstr>1_Office Theme</vt:lpstr>
      <vt:lpstr>Internal Medicine Residency Research Program</vt:lpstr>
      <vt:lpstr>Research During Residency</vt:lpstr>
      <vt:lpstr>Michigan Research</vt:lpstr>
      <vt:lpstr>Robust Research Environment</vt:lpstr>
      <vt:lpstr>Overview</vt:lpstr>
      <vt:lpstr>Intern Research Retreat</vt:lpstr>
      <vt:lpstr>Department Research Days</vt:lpstr>
      <vt:lpstr>PowerPoint Presentation</vt:lpstr>
      <vt:lpstr>PowerPoint Presentation</vt:lpstr>
      <vt:lpstr>Physician-Scientist Program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Venous Thrombosis</dc:title>
  <dc:creator>Rob and Susan Ernst</dc:creator>
  <cp:lastModifiedBy>Flaherty, Kevin</cp:lastModifiedBy>
  <cp:revision>488</cp:revision>
  <cp:lastPrinted>2017-10-11T18:26:56Z</cp:lastPrinted>
  <dcterms:created xsi:type="dcterms:W3CDTF">1996-08-11T19:55:42Z</dcterms:created>
  <dcterms:modified xsi:type="dcterms:W3CDTF">2023-09-11T15:49:29Z</dcterms:modified>
</cp:coreProperties>
</file>