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9"/>
  </p:notesMasterIdLst>
  <p:sldIdLst>
    <p:sldId id="256" r:id="rId2"/>
    <p:sldId id="285" r:id="rId3"/>
    <p:sldId id="288" r:id="rId4"/>
    <p:sldId id="261" r:id="rId5"/>
    <p:sldId id="271" r:id="rId6"/>
    <p:sldId id="272" r:id="rId7"/>
    <p:sldId id="307" r:id="rId8"/>
    <p:sldId id="286" r:id="rId9"/>
    <p:sldId id="287" r:id="rId10"/>
    <p:sldId id="309" r:id="rId11"/>
    <p:sldId id="311" r:id="rId12"/>
    <p:sldId id="306" r:id="rId13"/>
    <p:sldId id="293" r:id="rId14"/>
    <p:sldId id="308" r:id="rId15"/>
    <p:sldId id="258" r:id="rId16"/>
    <p:sldId id="263" r:id="rId17"/>
    <p:sldId id="294" r:id="rId18"/>
    <p:sldId id="297" r:id="rId19"/>
    <p:sldId id="298" r:id="rId20"/>
    <p:sldId id="299" r:id="rId21"/>
    <p:sldId id="264" r:id="rId22"/>
    <p:sldId id="300" r:id="rId23"/>
    <p:sldId id="301" r:id="rId24"/>
    <p:sldId id="260" r:id="rId25"/>
    <p:sldId id="305" r:id="rId26"/>
    <p:sldId id="304"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5A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26"/>
    <p:restoredTop sz="94643"/>
  </p:normalViewPr>
  <p:slideViewPr>
    <p:cSldViewPr snapToGrid="0" snapToObjects="1">
      <p:cViewPr varScale="1">
        <p:scale>
          <a:sx n="104" d="100"/>
          <a:sy n="104" d="100"/>
        </p:scale>
        <p:origin x="216" y="6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692F6-8510-AA44-A672-6D786597B10E}" type="datetimeFigureOut">
              <a:t>3/24/24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65851-1727-2D4C-AEF7-926AF074FCA9}" type="slidenum">
              <a:t>‹#›</a:t>
            </a:fld>
            <a:endParaRPr lang="en-US"/>
          </a:p>
        </p:txBody>
      </p:sp>
    </p:spTree>
    <p:extLst>
      <p:ext uri="{BB962C8B-B14F-4D97-AF65-F5344CB8AC3E}">
        <p14:creationId xmlns:p14="http://schemas.microsoft.com/office/powerpoint/2010/main" val="2009335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a:buChar char="•"/>
            </a:pPr>
            <a:r>
              <a:rPr lang="en-US" sz="1200" b="1" kern="1200">
                <a:solidFill>
                  <a:schemeClr val="tx1"/>
                </a:solidFill>
                <a:effectLst/>
                <a:latin typeface="+mn-lt"/>
                <a:ea typeface="+mn-ea"/>
                <a:cs typeface="+mn-cs"/>
              </a:rPr>
              <a:t>Read through the Four</a:t>
            </a:r>
            <a:r>
              <a:rPr lang="en-US" sz="1200" b="1" kern="1200" baseline="0">
                <a:solidFill>
                  <a:schemeClr val="tx1"/>
                </a:solidFill>
                <a:effectLst/>
                <a:latin typeface="+mn-lt"/>
                <a:ea typeface="+mn-ea"/>
                <a:cs typeface="+mn-cs"/>
              </a:rPr>
              <a:t> S</a:t>
            </a:r>
            <a:r>
              <a:rPr lang="en-US" sz="1200" b="1" kern="1200">
                <a:solidFill>
                  <a:schemeClr val="tx1"/>
                </a:solidFill>
                <a:effectLst/>
                <a:latin typeface="+mn-lt"/>
                <a:ea typeface="+mn-ea"/>
                <a:cs typeface="+mn-cs"/>
              </a:rPr>
              <a:t>teps of the Improvement Kata pattern, in numerical order.</a:t>
            </a:r>
          </a:p>
          <a:p>
            <a:pPr marL="171450" marR="0" indent="-171450" algn="l" defTabSz="457146" rtl="0" eaLnBrk="1" fontAlgn="auto" latinLnBrk="0" hangingPunct="1">
              <a:lnSpc>
                <a:spcPct val="100000"/>
              </a:lnSpc>
              <a:spcBef>
                <a:spcPts val="0"/>
              </a:spcBef>
              <a:spcAft>
                <a:spcPts val="0"/>
              </a:spcAft>
              <a:buClrTx/>
              <a:buSzTx/>
              <a:buFont typeface="Arial"/>
              <a:buChar char="•"/>
              <a:tabLst/>
              <a:defRPr/>
            </a:pPr>
            <a:r>
              <a:rPr lang="en-US" sz="1200" b="1" kern="1200">
                <a:solidFill>
                  <a:schemeClr val="tx1"/>
                </a:solidFill>
                <a:effectLst/>
                <a:latin typeface="+mn-lt"/>
                <a:ea typeface="+mn-ea"/>
                <a:cs typeface="+mn-cs"/>
              </a:rPr>
              <a:t>Key points to notice:</a:t>
            </a:r>
            <a:endParaRPr lang="en-US" b="1"/>
          </a:p>
          <a:p>
            <a:pPr marL="628596" lvl="1" indent="-171450">
              <a:buFont typeface="Wingdings" charset="2"/>
              <a:buChar char="ü"/>
            </a:pPr>
            <a:r>
              <a:rPr lang="en-US" sz="1200" b="1" kern="1200">
                <a:solidFill>
                  <a:schemeClr val="tx1"/>
                </a:solidFill>
                <a:effectLst/>
                <a:latin typeface="+mn-lt"/>
                <a:ea typeface="+mn-ea"/>
                <a:cs typeface="+mn-cs"/>
              </a:rPr>
              <a:t>You</a:t>
            </a:r>
            <a:r>
              <a:rPr lang="en-US" sz="1200" b="1" kern="1200" baseline="0">
                <a:solidFill>
                  <a:schemeClr val="tx1"/>
                </a:solidFill>
                <a:effectLst/>
                <a:latin typeface="+mn-lt"/>
                <a:ea typeface="+mn-ea"/>
                <a:cs typeface="+mn-cs"/>
              </a:rPr>
              <a:t> don't have to reach the big challenge right away</a:t>
            </a:r>
          </a:p>
          <a:p>
            <a:pPr marL="628596" lvl="1" indent="-171450">
              <a:buFont typeface="Wingdings" charset="2"/>
              <a:buChar char="ü"/>
            </a:pPr>
            <a:r>
              <a:rPr lang="en-US" sz="1200" b="1" kern="1200" baseline="0">
                <a:solidFill>
                  <a:schemeClr val="tx1"/>
                </a:solidFill>
                <a:effectLst/>
                <a:latin typeface="+mn-lt"/>
                <a:ea typeface="+mn-ea"/>
                <a:cs typeface="+mn-cs"/>
              </a:rPr>
              <a:t>The path is not predictable or straight</a:t>
            </a:r>
          </a:p>
          <a:p>
            <a:pPr marL="628596" lvl="1" indent="-171450">
              <a:buFont typeface="Wingdings" charset="2"/>
              <a:buChar char="ü"/>
            </a:pPr>
            <a:r>
              <a:rPr lang="en-US" sz="1200" b="1" kern="1200" baseline="0">
                <a:solidFill>
                  <a:schemeClr val="tx1"/>
                </a:solidFill>
                <a:effectLst/>
                <a:latin typeface="+mn-lt"/>
                <a:ea typeface="+mn-ea"/>
                <a:cs typeface="+mn-cs"/>
              </a:rPr>
              <a:t>You have to experiment to get to your next goal</a:t>
            </a:r>
            <a:endParaRPr lang="en-US" sz="1200" b="1" kern="1200">
              <a:solidFill>
                <a:schemeClr val="tx1"/>
              </a:solidFill>
              <a:effectLst/>
              <a:latin typeface="+mn-lt"/>
              <a:ea typeface="+mn-ea"/>
              <a:cs typeface="+mn-cs"/>
            </a:endParaRPr>
          </a:p>
          <a:p>
            <a:pPr marL="171450" indent="-171450">
              <a:buFont typeface="Arial"/>
              <a:buChar char="•"/>
            </a:pPr>
            <a:r>
              <a:rPr lang="en-US" sz="1200" b="1" kern="1200">
                <a:solidFill>
                  <a:schemeClr val="tx1"/>
                </a:solidFill>
                <a:effectLst/>
                <a:latin typeface="+mn-lt"/>
                <a:ea typeface="+mn-ea"/>
                <a:cs typeface="+mn-cs"/>
              </a:rPr>
              <a:t>Point out the corresponding</a:t>
            </a:r>
            <a:r>
              <a:rPr lang="en-US" sz="1200" b="1" kern="1200" baseline="0">
                <a:solidFill>
                  <a:schemeClr val="tx1"/>
                </a:solidFill>
                <a:effectLst/>
                <a:latin typeface="+mn-lt"/>
                <a:ea typeface="+mn-ea"/>
                <a:cs typeface="+mn-cs"/>
              </a:rPr>
              <a:t> poster in the room (</a:t>
            </a:r>
            <a:r>
              <a:rPr lang="en-US" sz="1200" b="1" kern="1200">
                <a:solidFill>
                  <a:schemeClr val="tx1"/>
                </a:solidFill>
                <a:effectLst/>
                <a:latin typeface="+mn-lt"/>
                <a:ea typeface="+mn-ea"/>
                <a:cs typeface="+mn-cs"/>
              </a:rPr>
              <a:t>Poster 1).</a:t>
            </a:r>
          </a:p>
        </p:txBody>
      </p:sp>
      <p:sp>
        <p:nvSpPr>
          <p:cNvPr id="4" name="Slide Number Placeholder 3"/>
          <p:cNvSpPr>
            <a:spLocks noGrp="1"/>
          </p:cNvSpPr>
          <p:nvPr>
            <p:ph type="sldNum" sz="quarter" idx="10"/>
          </p:nvPr>
        </p:nvSpPr>
        <p:spPr/>
        <p:txBody>
          <a:bodyPr/>
          <a:lstStyle/>
          <a:p>
            <a:fld id="{C7B0F16F-5B0E-AA45-B676-6DB3E10BA1D7}" type="slidenum">
              <a:rPr lang="en-US"/>
              <a:t>11</a:t>
            </a:fld>
            <a:endParaRPr lang="en-US"/>
          </a:p>
        </p:txBody>
      </p:sp>
    </p:spTree>
    <p:extLst>
      <p:ext uri="{BB962C8B-B14F-4D97-AF65-F5344CB8AC3E}">
        <p14:creationId xmlns:p14="http://schemas.microsoft.com/office/powerpoint/2010/main" val="4054156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Unable to replicate.</a:t>
            </a:r>
          </a:p>
          <a:p>
            <a:r>
              <a:rPr lang="en-US" dirty="0"/>
              <a:t>- Knew it was</a:t>
            </a:r>
            <a:r>
              <a:rPr lang="en-US" baseline="0" dirty="0"/>
              <a:t> probably in their management system, but that's invisible (even to Toyota).</a:t>
            </a:r>
          </a:p>
          <a:p>
            <a:r>
              <a:rPr lang="en-US" baseline="0" dirty="0"/>
              <a:t>- Now focus more on 2nd Q</a:t>
            </a:r>
            <a:endParaRPr lang="en-US" dirty="0"/>
          </a:p>
        </p:txBody>
      </p:sp>
      <p:sp>
        <p:nvSpPr>
          <p:cNvPr id="4" name="Slide Number Placeholder 3"/>
          <p:cNvSpPr>
            <a:spLocks noGrp="1"/>
          </p:cNvSpPr>
          <p:nvPr>
            <p:ph type="sldNum" sz="quarter" idx="10"/>
          </p:nvPr>
        </p:nvSpPr>
        <p:spPr/>
        <p:txBody>
          <a:bodyPr/>
          <a:lstStyle/>
          <a:p>
            <a:fld id="{FC6F01B0-8D4E-6447-9AC6-D781BC5E1C2C}" type="slidenum">
              <a:rPr lang="uk-UA" smtClean="0"/>
              <a:pPr/>
              <a:t>27</a:t>
            </a:fld>
            <a:endParaRPr lang="uk-UA"/>
          </a:p>
        </p:txBody>
      </p:sp>
    </p:spTree>
    <p:extLst>
      <p:ext uri="{BB962C8B-B14F-4D97-AF65-F5344CB8AC3E}">
        <p14:creationId xmlns:p14="http://schemas.microsoft.com/office/powerpoint/2010/main" val="159107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C006CF6-B8FC-E340-B512-9196F390259C}" type="datetime1">
              <a:t>3/24/24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F0526-F383-E641-847C-063D12E182B5}" type="slidenum">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4FCF95A-20D1-1148-AC8D-E79CA1767B33}" type="datetime1">
              <a:t>3/24/24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F0526-F383-E641-847C-063D12E182B5}" type="slidenum">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E2B734D-A4BF-D04B-9719-B759538B7D16}" type="datetime1">
              <a:t>3/24/24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F0526-F383-E641-847C-063D12E182B5}" type="slidenum">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E324C5E-6BE5-0F44-BFE1-0C2EF23DEC90}" type="datetime1">
              <a:t>3/24/24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F0526-F383-E641-847C-063D12E182B5}" type="slidenum">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C73D37D9-BBB8-0E42-AA7E-7FBA77007238}" type="datetime1">
              <a:t>3/24/24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F0526-F383-E641-847C-063D12E182B5}" type="slidenum">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458BF5C-79A5-B346-8F33-D37C75CC86AC}" type="datetime1">
              <a:t>3/24/24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F0526-F383-E641-847C-063D12E182B5}" type="slidenum">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D33562A-3FC4-DA47-B81C-4A077EA069C7}" type="datetime1">
              <a:t>3/24/24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3F0526-F383-E641-847C-063D12E182B5}" type="slidenum">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E148F7BC-1645-C641-90D3-FD6035425027}" type="datetime1">
              <a:t>3/24/24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3F0526-F383-E641-847C-063D12E182B5}" type="slidenum">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68C67-81A7-694A-BC54-E6E77E32AD74}" type="datetime1">
              <a:t>3/24/24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3F0526-F383-E641-847C-063D12E182B5}" type="slidenum">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26AA2D79-9D50-964D-B500-4C6868942938}" type="datetime1">
              <a:t>3/24/24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F0526-F383-E641-847C-063D12E182B5}" type="slidenum">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D1623EA-BA79-C348-A6B1-4E6517A303D1}" type="datetime1">
              <a:t>3/24/24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F0526-F383-E641-847C-063D12E182B5}" type="slidenum">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A9D02-D102-6E4C-AC26-85A518893E68}" type="datetime1">
              <a:t>3/24/24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46323" y="642764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F0526-F383-E641-847C-063D12E182B5}" type="slidenum">
              <a:t>‹#›</a:t>
            </a:fld>
            <a:endParaRPr lang="en-US"/>
          </a:p>
        </p:txBody>
      </p:sp>
    </p:spTree>
    <p:extLst>
      <p:ext uri="{BB962C8B-B14F-4D97-AF65-F5344CB8AC3E}">
        <p14:creationId xmlns:p14="http://schemas.microsoft.com/office/powerpoint/2010/main" val="8090170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hyperlink" Target="http://www.dollarbillcoursepacks.com/products/toyota-kata"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jp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microsoft.com/office/2007/relationships/hdphoto" Target="../media/hdphoto2.wdp"/><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1.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jpeg"/><Relationship Id="rId1" Type="http://schemas.openxmlformats.org/officeDocument/2006/relationships/slideLayout" Target="../slideLayouts/slideLayout1.xml"/><Relationship Id="rId5" Type="http://schemas.microsoft.com/office/2007/relationships/hdphoto" Target="../media/hdphoto6.wdp"/><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0352016-4E6A-FB45-9BAB-8A05F4332A33}"/>
              </a:ext>
            </a:extLst>
          </p:cNvPr>
          <p:cNvPicPr preferRelativeResize="0">
            <a:picLocks/>
          </p:cNvPicPr>
          <p:nvPr/>
        </p:nvPicPr>
        <p:blipFill>
          <a:blip r:embed="rId2"/>
          <a:stretch>
            <a:fillRect/>
          </a:stretch>
        </p:blipFill>
        <p:spPr>
          <a:xfrm>
            <a:off x="-9656" y="8445"/>
            <a:ext cx="9153656" cy="6858000"/>
          </a:xfrm>
          <a:prstGeom prst="rect">
            <a:avLst/>
          </a:prstGeom>
        </p:spPr>
      </p:pic>
      <p:sp>
        <p:nvSpPr>
          <p:cNvPr id="6" name="TextBox 5">
            <a:extLst>
              <a:ext uri="{FF2B5EF4-FFF2-40B4-BE49-F238E27FC236}">
                <a16:creationId xmlns:a16="http://schemas.microsoft.com/office/drawing/2014/main" id="{D05A70E5-C035-C14B-B877-1D4DB3DD585A}"/>
              </a:ext>
            </a:extLst>
          </p:cNvPr>
          <p:cNvSpPr txBox="1"/>
          <p:nvPr/>
        </p:nvSpPr>
        <p:spPr>
          <a:xfrm>
            <a:off x="2616376" y="631050"/>
            <a:ext cx="6515432" cy="1823704"/>
          </a:xfrm>
          <a:prstGeom prst="rect">
            <a:avLst/>
          </a:prstGeom>
          <a:noFill/>
        </p:spPr>
        <p:txBody>
          <a:bodyPr wrap="square" rtlCol="0">
            <a:spAutoFit/>
          </a:bodyPr>
          <a:lstStyle/>
          <a:p>
            <a:pPr>
              <a:lnSpc>
                <a:spcPct val="78000"/>
              </a:lnSpc>
            </a:pPr>
            <a:r>
              <a:rPr lang="en-US" sz="7200" b="1">
                <a:solidFill>
                  <a:schemeClr val="accent1">
                    <a:lumMod val="75000"/>
                  </a:schemeClr>
                </a:solidFill>
              </a:rPr>
              <a:t>The Toyota Kata</a:t>
            </a:r>
          </a:p>
          <a:p>
            <a:pPr>
              <a:lnSpc>
                <a:spcPct val="78000"/>
              </a:lnSpc>
            </a:pPr>
            <a:r>
              <a:rPr lang="en-US" sz="7000" b="1">
                <a:solidFill>
                  <a:schemeClr val="accent1">
                    <a:lumMod val="75000"/>
                  </a:schemeClr>
                </a:solidFill>
              </a:rPr>
              <a:t>STARTER KATA</a:t>
            </a:r>
          </a:p>
        </p:txBody>
      </p:sp>
      <p:sp>
        <p:nvSpPr>
          <p:cNvPr id="7" name="Rectangle 6">
            <a:extLst>
              <a:ext uri="{FF2B5EF4-FFF2-40B4-BE49-F238E27FC236}">
                <a16:creationId xmlns:a16="http://schemas.microsoft.com/office/drawing/2014/main" id="{F8122A5E-2919-0747-B98B-0821FA9AE394}"/>
              </a:ext>
            </a:extLst>
          </p:cNvPr>
          <p:cNvSpPr/>
          <p:nvPr/>
        </p:nvSpPr>
        <p:spPr>
          <a:xfrm>
            <a:off x="3103823" y="2480389"/>
            <a:ext cx="5637568" cy="2308324"/>
          </a:xfrm>
          <a:prstGeom prst="rect">
            <a:avLst/>
          </a:prstGeom>
        </p:spPr>
        <p:txBody>
          <a:bodyPr wrap="square">
            <a:spAutoFit/>
          </a:bodyPr>
          <a:lstStyle/>
          <a:p>
            <a:pPr>
              <a:lnSpc>
                <a:spcPct val="90000"/>
              </a:lnSpc>
            </a:pPr>
            <a:r>
              <a:rPr lang="en-US" sz="2400" b="1" spc="10">
                <a:solidFill>
                  <a:schemeClr val="tx1">
                    <a:lumMod val="85000"/>
                    <a:lumOff val="15000"/>
                  </a:schemeClr>
                </a:solidFill>
                <a:latin typeface="Arial" panose="020B0604020202020204" pitchFamily="34" charset="0"/>
                <a:cs typeface="Arial" panose="020B0604020202020204" pitchFamily="34" charset="0"/>
              </a:rPr>
              <a:t>To get better at scientific thinking you can begin with these seven Starter Kata, and build on them once you master their patterns.</a:t>
            </a:r>
          </a:p>
          <a:p>
            <a:pPr>
              <a:lnSpc>
                <a:spcPct val="90000"/>
              </a:lnSpc>
            </a:pPr>
            <a:endParaRPr lang="en-US" sz="1600" b="1" spc="10">
              <a:solidFill>
                <a:schemeClr val="tx1">
                  <a:lumMod val="85000"/>
                  <a:lumOff val="15000"/>
                </a:schemeClr>
              </a:solidFill>
              <a:latin typeface="Arial" panose="020B0604020202020204" pitchFamily="34" charset="0"/>
              <a:cs typeface="Arial" panose="020B0604020202020204" pitchFamily="34" charset="0"/>
            </a:endParaRPr>
          </a:p>
          <a:p>
            <a:pPr>
              <a:lnSpc>
                <a:spcPct val="90000"/>
              </a:lnSpc>
            </a:pPr>
            <a:r>
              <a:rPr lang="en-US" sz="2400" b="1" spc="10">
                <a:solidFill>
                  <a:schemeClr val="tx1">
                    <a:lumMod val="85000"/>
                    <a:lumOff val="15000"/>
                  </a:schemeClr>
                </a:solidFill>
                <a:latin typeface="Arial" panose="020B0604020202020204" pitchFamily="34" charset="0"/>
                <a:cs typeface="Arial" panose="020B0604020202020204" pitchFamily="34" charset="0"/>
              </a:rPr>
              <a:t>Instructions for each Starter Kata are in the </a:t>
            </a:r>
            <a:r>
              <a:rPr lang="en-US" sz="2400" b="1" i="1" spc="10">
                <a:solidFill>
                  <a:schemeClr val="tx1">
                    <a:lumMod val="85000"/>
                    <a:lumOff val="15000"/>
                  </a:schemeClr>
                </a:solidFill>
                <a:latin typeface="Arial" panose="020B0604020202020204" pitchFamily="34" charset="0"/>
                <a:cs typeface="Arial" panose="020B0604020202020204" pitchFamily="34" charset="0"/>
              </a:rPr>
              <a:t>Toyota Kata Practice Guide</a:t>
            </a:r>
            <a:endParaRPr lang="en-US" sz="2400" b="1" spc="10">
              <a:solidFill>
                <a:schemeClr val="tx1">
                  <a:lumMod val="85000"/>
                  <a:lumOff val="15000"/>
                </a:schemeClr>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B7F10547-1DB8-334B-B7D3-6A7C7E8C2C56}"/>
              </a:ext>
            </a:extLst>
          </p:cNvPr>
          <p:cNvSpPr/>
          <p:nvPr/>
        </p:nvSpPr>
        <p:spPr>
          <a:xfrm>
            <a:off x="16890" y="16890"/>
            <a:ext cx="9098280" cy="6841110"/>
          </a:xfrm>
          <a:prstGeom prst="rect">
            <a:avLst/>
          </a:prstGeom>
          <a:noFill/>
          <a:ln w="635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909F077-D75F-0E9C-1434-C32C31A5657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077" b="98547" l="3889" r="95000">
                        <a14:foregroundMark x1="31296" y1="76325" x2="31296" y2="76325"/>
                        <a14:foregroundMark x1="28519" y1="58718" x2="28519" y2="58718"/>
                        <a14:foregroundMark x1="42222" y1="60513" x2="42222" y2="60513"/>
                        <a14:foregroundMark x1="39074" y1="87094" x2="39074" y2="87094"/>
                        <a14:foregroundMark x1="23333" y1="87607" x2="23333" y2="87607"/>
                        <a14:foregroundMark x1="57593" y1="86923" x2="57593" y2="86923"/>
                        <a14:foregroundMark x1="73333" y1="88120" x2="73333" y2="88120"/>
                        <a14:foregroundMark x1="69815" y1="59829" x2="69815" y2="59829"/>
                        <a14:foregroundMark x1="54074" y1="60342" x2="54074" y2="60342"/>
                        <a14:foregroundMark x1="56852" y1="67778" x2="56852" y2="67778"/>
                        <a14:foregroundMark x1="61111" y1="60342" x2="61111" y2="60342"/>
                        <a14:foregroundMark x1="56852" y1="61795" x2="56852" y2="61795"/>
                        <a14:foregroundMark x1="55370" y1="64188" x2="55370" y2="64188"/>
                        <a14:foregroundMark x1="67037" y1="61453" x2="67037" y2="61453"/>
                        <a14:foregroundMark x1="62407" y1="63248" x2="62407" y2="63248"/>
                        <a14:foregroundMark x1="68704" y1="64017" x2="68704" y2="64017"/>
                        <a14:foregroundMark x1="69444" y1="68718" x2="69444" y2="68718"/>
                        <a14:foregroundMark x1="63889" y1="65641" x2="63889" y2="65641"/>
                        <a14:foregroundMark x1="61667" y1="72308" x2="61667" y2="72308"/>
                        <a14:foregroundMark x1="59259" y1="80000" x2="59259" y2="80000"/>
                        <a14:foregroundMark x1="62778" y1="83248" x2="62778" y2="83248"/>
                        <a14:foregroundMark x1="62778" y1="86752" x2="62778" y2="86752"/>
                        <a14:foregroundMark x1="71852" y1="85470" x2="71852" y2="85470"/>
                        <a14:foregroundMark x1="37222" y1="69231" x2="37222" y2="69231"/>
                        <a14:foregroundMark x1="44630" y1="60684" x2="44630" y2="60684"/>
                        <a14:foregroundMark x1="45926" y1="59744" x2="45926" y2="59744"/>
                        <a14:foregroundMark x1="44630" y1="61453" x2="44630" y2="61453"/>
                        <a14:foregroundMark x1="43148" y1="59744" x2="43148" y2="59744"/>
                        <a14:foregroundMark x1="42037" y1="61538" x2="42037" y2="61538"/>
                        <a14:foregroundMark x1="42407" y1="62222" x2="42407" y2="62222"/>
                        <a14:foregroundMark x1="44259" y1="62479" x2="44259" y2="62479"/>
                        <a14:foregroundMark x1="42593" y1="63077" x2="42593" y2="63077"/>
                        <a14:foregroundMark x1="38148" y1="60342" x2="38148" y2="60342"/>
                        <a14:foregroundMark x1="37593" y1="63590" x2="37593" y2="63590"/>
                        <a14:foregroundMark x1="43519" y1="63846" x2="43519" y2="63846"/>
                        <a14:foregroundMark x1="40000" y1="66752" x2="40000" y2="66752"/>
                        <a14:foregroundMark x1="41852" y1="65214" x2="41852" y2="65214"/>
                        <a14:foregroundMark x1="42593" y1="64530" x2="42593" y2="64530"/>
                        <a14:foregroundMark x1="37037" y1="65726" x2="37037" y2="65726"/>
                        <a14:foregroundMark x1="36667" y1="61709" x2="36667" y2="61709"/>
                        <a14:foregroundMark x1="32963" y1="61880" x2="32963" y2="61880"/>
                        <a14:foregroundMark x1="33889" y1="62735" x2="33889" y2="62735"/>
                        <a14:foregroundMark x1="33333" y1="64274" x2="33333" y2="64274"/>
                        <a14:foregroundMark x1="32778" y1="66154" x2="32778" y2="66154"/>
                        <a14:foregroundMark x1="36481" y1="67521" x2="36481" y2="67521"/>
                        <a14:foregroundMark x1="28889" y1="66667" x2="28889" y2="66667"/>
                        <a14:foregroundMark x1="33333" y1="70513" x2="33333" y2="70513"/>
                        <a14:foregroundMark x1="31667" y1="68462" x2="31667" y2="68462"/>
                        <a14:foregroundMark x1="39259" y1="70684" x2="39259" y2="70684"/>
                        <a14:foregroundMark x1="26111" y1="71111" x2="26111" y2="71111"/>
                        <a14:foregroundMark x1="35000" y1="71709" x2="35000" y2="71709"/>
                        <a14:foregroundMark x1="38704" y1="72222" x2="38704" y2="72222"/>
                        <a14:foregroundMark x1="28704" y1="72137" x2="28704" y2="72137"/>
                        <a14:foregroundMark x1="27222" y1="74103" x2="27222" y2="74103"/>
                        <a14:foregroundMark x1="37963" y1="74103" x2="37963" y2="74103"/>
                        <a14:foregroundMark x1="33889" y1="74188" x2="33889" y2="74188"/>
                        <a14:foregroundMark x1="26111" y1="76496" x2="26111" y2="76496"/>
                        <a14:foregroundMark x1="38704" y1="76410" x2="38704" y2="76410"/>
                        <a14:foregroundMark x1="34630" y1="78632" x2="34630" y2="78632"/>
                        <a14:foregroundMark x1="28519" y1="78974" x2="28519" y2="78974"/>
                        <a14:foregroundMark x1="38704" y1="78803" x2="38704" y2="78803"/>
                        <a14:foregroundMark x1="38889" y1="81624" x2="38889" y2="81624"/>
                        <a14:foregroundMark x1="33519" y1="81538" x2="33519" y2="81538"/>
                        <a14:foregroundMark x1="26481" y1="81709" x2="26481" y2="81709"/>
                        <a14:foregroundMark x1="59259" y1="61966" x2="59259" y2="61966"/>
                        <a14:foregroundMark x1="63333" y1="62051" x2="63333" y2="62051"/>
                        <a14:foregroundMark x1="70926" y1="66239" x2="70926" y2="66239"/>
                        <a14:foregroundMark x1="62778" y1="67949" x2="62778" y2="67949"/>
                        <a14:foregroundMark x1="57222" y1="69915" x2="57222" y2="69915"/>
                        <a14:foregroundMark x1="70556" y1="70855" x2="70556" y2="70855"/>
                        <a14:foregroundMark x1="66111" y1="69829" x2="66111" y2="69829"/>
                        <a14:foregroundMark x1="60185" y1="70598" x2="60185" y2="70598"/>
                        <a14:foregroundMark x1="57963" y1="73846" x2="57963" y2="73846"/>
                        <a14:foregroundMark x1="64259" y1="73761" x2="64259" y2="73761"/>
                        <a14:foregroundMark x1="70741" y1="73675" x2="70741" y2="73675"/>
                        <a14:foregroundMark x1="70741" y1="77265" x2="70741" y2="77265"/>
                        <a14:foregroundMark x1="65185" y1="77179" x2="65185" y2="77179"/>
                        <a14:foregroundMark x1="59815" y1="77265" x2="59815" y2="77265"/>
                        <a14:foregroundMark x1="59259" y1="75812" x2="59259" y2="75812"/>
                        <a14:foregroundMark x1="62778" y1="75726" x2="62778" y2="75726"/>
                        <a14:foregroundMark x1="69630" y1="79316" x2="69630" y2="79316"/>
                        <a14:foregroundMark x1="37963" y1="54103" x2="37963" y2="54103"/>
                        <a14:foregroundMark x1="40926" y1="56581" x2="40926" y2="56581"/>
                        <a14:foregroundMark x1="32222" y1="55641" x2="32222" y2="55641"/>
                        <a14:foregroundMark x1="27593" y1="55641" x2="27593" y2="55641"/>
                        <a14:foregroundMark x1="35556" y1="56838" x2="35556" y2="56838"/>
                        <a14:foregroundMark x1="32963" y1="53675" x2="32963" y2="53675"/>
                        <a14:foregroundMark x1="42778" y1="57863" x2="42778" y2="57863"/>
                        <a14:foregroundMark x1="53889" y1="57778" x2="53889" y2="57778"/>
                        <a14:foregroundMark x1="61111" y1="57265" x2="61111" y2="57265"/>
                        <a14:foregroundMark x1="70185" y1="56325" x2="70185" y2="56325"/>
                        <a14:foregroundMark x1="73889" y1="56325" x2="73889" y2="56325"/>
                        <a14:foregroundMark x1="55000" y1="55641" x2="55000" y2="55641"/>
                        <a14:foregroundMark x1="61111" y1="54957" x2="61111" y2="54957"/>
                        <a14:foregroundMark x1="64815" y1="54530" x2="64815" y2="54530"/>
                        <a14:foregroundMark x1="64815" y1="57179" x2="64815" y2="57179"/>
                        <a14:foregroundMark x1="57407" y1="56923" x2="57407" y2="56923"/>
                        <a14:foregroundMark x1="51481" y1="55385" x2="51481" y2="55385"/>
                        <a14:foregroundMark x1="43333" y1="51368" x2="43333" y2="51368"/>
                        <a14:foregroundMark x1="45741" y1="52821" x2="45741" y2="52821"/>
                        <a14:foregroundMark x1="49074" y1="53419" x2="49074" y2="53419"/>
                        <a14:foregroundMark x1="55741" y1="51966" x2="55741" y2="51966"/>
                        <a14:foregroundMark x1="58148" y1="49402" x2="58148" y2="49402"/>
                        <a14:foregroundMark x1="61111" y1="51111" x2="61111" y2="51111"/>
                        <a14:foregroundMark x1="65185" y1="47778" x2="65185" y2="47778"/>
                        <a14:foregroundMark x1="54259" y1="47692" x2="54259" y2="47692"/>
                        <a14:foregroundMark x1="62963" y1="49060" x2="62963" y2="49060"/>
                        <a14:foregroundMark x1="37407" y1="45726" x2="37407" y2="45726"/>
                        <a14:foregroundMark x1="39074" y1="47436" x2="39074" y2="47436"/>
                        <a14:foregroundMark x1="34259" y1="36410" x2="34259" y2="36410"/>
                        <a14:foregroundMark x1="36111" y1="34786" x2="36111" y2="34786"/>
                        <a14:foregroundMark x1="38148" y1="32735" x2="38148" y2="32735"/>
                        <a14:foregroundMark x1="33148" y1="31795" x2="33148" y2="31795"/>
                        <a14:foregroundMark x1="40370" y1="31624" x2="40370" y2="31624"/>
                        <a14:foregroundMark x1="28148" y1="30513" x2="28148" y2="30513"/>
                        <a14:foregroundMark x1="20370" y1="45128" x2="20370" y2="45128"/>
                        <a14:foregroundMark x1="11111" y1="47350" x2="11111" y2="47350"/>
                        <a14:foregroundMark x1="12407" y1="48291" x2="12407" y2="48291"/>
                        <a14:foregroundMark x1="15926" y1="46325" x2="15926" y2="46325"/>
                        <a14:foregroundMark x1="20926" y1="45983" x2="20926" y2="45983"/>
                        <a14:foregroundMark x1="15556" y1="47436" x2="15556" y2="47436"/>
                        <a14:foregroundMark x1="11852" y1="44872" x2="11852" y2="44872"/>
                        <a14:foregroundMark x1="16667" y1="43846" x2="16667" y2="43846"/>
                        <a14:foregroundMark x1="19815" y1="42308" x2="19815" y2="42308"/>
                        <a14:foregroundMark x1="21111" y1="43419" x2="21111" y2="43419"/>
                        <a14:foregroundMark x1="12593" y1="41538" x2="12593" y2="41538"/>
                        <a14:foregroundMark x1="38704" y1="20769" x2="38704" y2="20769"/>
                        <a14:foregroundMark x1="35000" y1="21538" x2="35000" y2="21538"/>
                        <a14:foregroundMark x1="39630" y1="22137" x2="39630" y2="22137"/>
                        <a14:foregroundMark x1="40926" y1="23761" x2="40926" y2="23761"/>
                        <a14:foregroundMark x1="35370" y1="22906" x2="35370" y2="22906"/>
                        <a14:foregroundMark x1="43519" y1="26325" x2="43519" y2="26325"/>
                        <a14:foregroundMark x1="43519" y1="28376" x2="43519" y2="28376"/>
                        <a14:foregroundMark x1="41481" y1="29829" x2="41481" y2="29829"/>
                        <a14:foregroundMark x1="38704" y1="29829" x2="38704" y2="29829"/>
                        <a14:foregroundMark x1="35370" y1="29658" x2="35370" y2="29658"/>
                        <a14:foregroundMark x1="31296" y1="28974" x2="31296" y2="28974"/>
                        <a14:foregroundMark x1="28889" y1="28291" x2="28889" y2="28291"/>
                        <a14:foregroundMark x1="30185" y1="24444" x2="30185" y2="24444"/>
                        <a14:foregroundMark x1="27037" y1="26068" x2="27037" y2="26068"/>
                        <a14:foregroundMark x1="22593" y1="30000" x2="22593" y2="30000"/>
                        <a14:foregroundMark x1="19630" y1="33761" x2="19630" y2="33761"/>
                        <a14:foregroundMark x1="23333" y1="32051" x2="23333" y2="32051"/>
                        <a14:foregroundMark x1="40185" y1="39573" x2="40185" y2="39573"/>
                        <a14:foregroundMark x1="37222" y1="40684" x2="37222" y2="40684"/>
                        <a14:foregroundMark x1="41667" y1="40598" x2="41667" y2="40598"/>
                        <a14:foregroundMark x1="41111" y1="36838" x2="41111" y2="36838"/>
                        <a14:foregroundMark x1="44630" y1="38376" x2="44630" y2="38376"/>
                        <a14:foregroundMark x1="47222" y1="40171" x2="47222" y2="40171"/>
                        <a14:foregroundMark x1="39630" y1="38462" x2="39630" y2="38462"/>
                        <a14:foregroundMark x1="44815" y1="34017" x2="44815" y2="34017"/>
                        <a14:foregroundMark x1="48333" y1="36410" x2="48333" y2="36410"/>
                        <a14:foregroundMark x1="50556" y1="38120" x2="50556" y2="38120"/>
                        <a14:foregroundMark x1="51852" y1="39915" x2="51852" y2="39915"/>
                        <a14:foregroundMark x1="86111" y1="49145" x2="86111" y2="49145"/>
                        <a14:foregroundMark x1="81667" y1="47778" x2="81667" y2="47778"/>
                        <a14:foregroundMark x1="85556" y1="46496" x2="85556" y2="46496"/>
                        <a14:foregroundMark x1="86481" y1="43248" x2="86481" y2="43248"/>
                        <a14:foregroundMark x1="82778" y1="44359" x2="82778" y2="44359"/>
                        <a14:foregroundMark x1="78519" y1="46496" x2="78519" y2="46496"/>
                        <a14:foregroundMark x1="82222" y1="45812" x2="82222" y2="45812"/>
                        <a14:foregroundMark x1="86111" y1="47436" x2="86111" y2="47436"/>
                        <a14:foregroundMark x1="57963" y1="20513" x2="57963" y2="20513"/>
                        <a14:foregroundMark x1="60556" y1="21026" x2="60556" y2="21026"/>
                        <a14:foregroundMark x1="63519" y1="21624" x2="63519" y2="21624"/>
                        <a14:foregroundMark x1="55741" y1="22222" x2="55741" y2="22222"/>
                        <a14:foregroundMark x1="55000" y1="24444" x2="55000" y2="24444"/>
                        <a14:foregroundMark x1="58148" y1="23248" x2="58148" y2="23248"/>
                        <a14:foregroundMark x1="61111" y1="22735" x2="61111" y2="22735"/>
                        <a14:foregroundMark x1="65741" y1="22735" x2="65741" y2="22735"/>
                        <a14:foregroundMark x1="62778" y1="39231" x2="62778" y2="39231"/>
                        <a14:foregroundMark x1="58519" y1="40085" x2="58519" y2="40085"/>
                        <a14:foregroundMark x1="62407" y1="37009" x2="62407" y2="37009"/>
                        <a14:foregroundMark x1="55556" y1="40342" x2="55556" y2="40342"/>
                        <a14:foregroundMark x1="63333" y1="34786" x2="63333" y2="34786"/>
                        <a14:foregroundMark x1="59815" y1="37607" x2="59815" y2="37607"/>
                        <a14:foregroundMark x1="58519" y1="35897" x2="58519" y2="35897"/>
                        <a14:foregroundMark x1="52593" y1="34274" x2="52593" y2="34274"/>
                        <a14:foregroundMark x1="54444" y1="31624" x2="54444" y2="31624"/>
                        <a14:foregroundMark x1="49074" y1="32051" x2="49074" y2="32051"/>
                        <a14:foregroundMark x1="61111" y1="31795" x2="61111" y2="31795"/>
                        <a14:foregroundMark x1="64630" y1="29402" x2="64630" y2="29402"/>
                        <a14:foregroundMark x1="55185" y1="28547" x2="55185" y2="28547"/>
                        <a14:foregroundMark x1="50556" y1="29658" x2="50556" y2="29658"/>
                        <a14:foregroundMark x1="68333" y1="24872" x2="68333" y2="24872"/>
                        <a14:foregroundMark x1="69630" y1="27863" x2="69630" y2="27863"/>
                        <a14:foregroundMark x1="74259" y1="25556" x2="74259" y2="25556"/>
                        <a14:foregroundMark x1="71296" y1="30598" x2="71296" y2="30598"/>
                        <a14:foregroundMark x1="78148" y1="30000" x2="78148" y2="30000"/>
                        <a14:foregroundMark x1="76296" y1="28291" x2="76296" y2="28291"/>
                        <a14:foregroundMark x1="74444" y1="32222" x2="74444" y2="32222"/>
                        <a14:foregroundMark x1="80370" y1="31966" x2="80370" y2="31966"/>
                        <a14:foregroundMark x1="80000" y1="33675" x2="80000" y2="33675"/>
                      </a14:backgroundRemoval>
                    </a14:imgEffect>
                  </a14:imgLayer>
                </a14:imgProps>
              </a:ext>
              <a:ext uri="{28A0092B-C50C-407E-A947-70E740481C1C}">
                <a14:useLocalDpi xmlns:a14="http://schemas.microsoft.com/office/drawing/2010/main" val="0"/>
              </a:ext>
            </a:extLst>
          </a:blip>
          <a:stretch>
            <a:fillRect/>
          </a:stretch>
        </p:blipFill>
        <p:spPr>
          <a:xfrm>
            <a:off x="187297" y="347177"/>
            <a:ext cx="2792208" cy="6049784"/>
          </a:xfrm>
          <a:prstGeom prst="rect">
            <a:avLst/>
          </a:prstGeom>
        </p:spPr>
      </p:pic>
      <p:pic>
        <p:nvPicPr>
          <p:cNvPr id="3" name="Picture 2">
            <a:extLst>
              <a:ext uri="{FF2B5EF4-FFF2-40B4-BE49-F238E27FC236}">
                <a16:creationId xmlns:a16="http://schemas.microsoft.com/office/drawing/2014/main" id="{CEC002BA-A5AF-98F3-81CB-997AA6B843B2}"/>
              </a:ext>
            </a:extLst>
          </p:cNvPr>
          <p:cNvPicPr>
            <a:picLocks noChangeAspect="1"/>
          </p:cNvPicPr>
          <p:nvPr/>
        </p:nvPicPr>
        <p:blipFill rotWithShape="1">
          <a:blip r:embed="rId5"/>
          <a:srcRect r="-103"/>
          <a:stretch/>
        </p:blipFill>
        <p:spPr>
          <a:xfrm>
            <a:off x="3265715" y="4941429"/>
            <a:ext cx="5047873" cy="1402697"/>
          </a:xfrm>
          <a:prstGeom prst="roundRect">
            <a:avLst/>
          </a:prstGeom>
        </p:spPr>
      </p:pic>
      <p:pic>
        <p:nvPicPr>
          <p:cNvPr id="8" name="Picture 7">
            <a:extLst>
              <a:ext uri="{FF2B5EF4-FFF2-40B4-BE49-F238E27FC236}">
                <a16:creationId xmlns:a16="http://schemas.microsoft.com/office/drawing/2014/main" id="{65F3B9BE-5709-5442-920F-735070587D5D}"/>
              </a:ext>
            </a:extLst>
          </p:cNvPr>
          <p:cNvPicPr>
            <a:picLocks noChangeAspect="1"/>
          </p:cNvPicPr>
          <p:nvPr/>
        </p:nvPicPr>
        <p:blipFill>
          <a:blip r:embed="rId6"/>
          <a:stretch>
            <a:fillRect/>
          </a:stretch>
        </p:blipFill>
        <p:spPr>
          <a:xfrm>
            <a:off x="146304" y="6449948"/>
            <a:ext cx="865632" cy="297561"/>
          </a:xfrm>
          <a:prstGeom prst="rect">
            <a:avLst/>
          </a:prstGeom>
        </p:spPr>
      </p:pic>
      <p:sp>
        <p:nvSpPr>
          <p:cNvPr id="9" name="TextBox 8">
            <a:extLst>
              <a:ext uri="{FF2B5EF4-FFF2-40B4-BE49-F238E27FC236}">
                <a16:creationId xmlns:a16="http://schemas.microsoft.com/office/drawing/2014/main" id="{58A3BEBC-2980-F364-9742-30C5755EA616}"/>
              </a:ext>
            </a:extLst>
          </p:cNvPr>
          <p:cNvSpPr txBox="1"/>
          <p:nvPr/>
        </p:nvSpPr>
        <p:spPr>
          <a:xfrm>
            <a:off x="975360" y="6486144"/>
            <a:ext cx="1267968" cy="243721"/>
          </a:xfrm>
          <a:prstGeom prst="rect">
            <a:avLst/>
          </a:prstGeom>
          <a:noFill/>
        </p:spPr>
        <p:txBody>
          <a:bodyPr wrap="square" rtlCol="0">
            <a:spAutoFit/>
          </a:bodyPr>
          <a:lstStyle/>
          <a:p>
            <a:pPr>
              <a:lnSpc>
                <a:spcPct val="80000"/>
              </a:lnSpc>
            </a:pPr>
            <a:r>
              <a:rPr lang="en-US" sz="1200">
                <a:solidFill>
                  <a:schemeClr val="tx1">
                    <a:lumMod val="75000"/>
                    <a:lumOff val="25000"/>
                  </a:schemeClr>
                </a:solidFill>
              </a:rPr>
              <a:t>By Mike Rother</a:t>
            </a:r>
          </a:p>
        </p:txBody>
      </p:sp>
    </p:spTree>
    <p:extLst>
      <p:ext uri="{BB962C8B-B14F-4D97-AF65-F5344CB8AC3E}">
        <p14:creationId xmlns:p14="http://schemas.microsoft.com/office/powerpoint/2010/main" val="1965431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D860644-8B12-AEAB-E0E3-0A00E4ECBB7F}"/>
              </a:ext>
            </a:extLst>
          </p:cNvPr>
          <p:cNvSpPr/>
          <p:nvPr/>
        </p:nvSpPr>
        <p:spPr>
          <a:xfrm>
            <a:off x="807001" y="2286641"/>
            <a:ext cx="7544519" cy="4175943"/>
          </a:xfrm>
          <a:prstGeom prst="rect">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7F863BD-3289-BB46-902A-C78D01B75152}"/>
              </a:ext>
            </a:extLst>
          </p:cNvPr>
          <p:cNvSpPr/>
          <p:nvPr/>
        </p:nvSpPr>
        <p:spPr>
          <a:xfrm>
            <a:off x="0" y="188377"/>
            <a:ext cx="9144000" cy="597087"/>
          </a:xfrm>
          <a:prstGeom prst="rect">
            <a:avLst/>
          </a:prstGeom>
        </p:spPr>
        <p:txBody>
          <a:bodyPr wrap="square">
            <a:spAutoFit/>
          </a:bodyPr>
          <a:lstStyle/>
          <a:p>
            <a:pPr algn="ctr">
              <a:lnSpc>
                <a:spcPct val="80000"/>
              </a:lnSpc>
            </a:pPr>
            <a:r>
              <a:rPr lang="en-US" sz="4000" b="1">
                <a:solidFill>
                  <a:schemeClr val="accent1">
                    <a:lumMod val="50000"/>
                  </a:schemeClr>
                </a:solidFill>
              </a:rPr>
              <a:t>Where Do You Start?</a:t>
            </a:r>
          </a:p>
        </p:txBody>
      </p:sp>
      <p:sp>
        <p:nvSpPr>
          <p:cNvPr id="3" name="Slide Number Placeholder 7">
            <a:extLst>
              <a:ext uri="{FF2B5EF4-FFF2-40B4-BE49-F238E27FC236}">
                <a16:creationId xmlns:a16="http://schemas.microsoft.com/office/drawing/2014/main" id="{43A9E642-1AE3-2E81-B91F-917B3F9FD690}"/>
              </a:ext>
            </a:extLst>
          </p:cNvPr>
          <p:cNvSpPr>
            <a:spLocks noGrp="1"/>
          </p:cNvSpPr>
          <p:nvPr>
            <p:ph type="sldNum" sz="quarter" idx="12"/>
          </p:nvPr>
        </p:nvSpPr>
        <p:spPr>
          <a:xfrm>
            <a:off x="6946323" y="6427646"/>
            <a:ext cx="2057400" cy="365125"/>
          </a:xfrm>
        </p:spPr>
        <p:txBody>
          <a:bodyPr/>
          <a:lstStyle/>
          <a:p>
            <a:fld id="{973F0526-F383-E641-847C-063D12E182B5}" type="slidenum">
              <a:rPr lang="en-US"/>
              <a:t>10</a:t>
            </a:fld>
            <a:endParaRPr lang="en-US"/>
          </a:p>
        </p:txBody>
      </p:sp>
      <p:sp>
        <p:nvSpPr>
          <p:cNvPr id="4" name="TextBox 3">
            <a:extLst>
              <a:ext uri="{FF2B5EF4-FFF2-40B4-BE49-F238E27FC236}">
                <a16:creationId xmlns:a16="http://schemas.microsoft.com/office/drawing/2014/main" id="{AD91F1C8-7F89-323D-0445-C7BFF7CE2595}"/>
              </a:ext>
            </a:extLst>
          </p:cNvPr>
          <p:cNvSpPr txBox="1"/>
          <p:nvPr/>
        </p:nvSpPr>
        <p:spPr>
          <a:xfrm>
            <a:off x="0" y="666636"/>
            <a:ext cx="9144000" cy="409023"/>
          </a:xfrm>
          <a:prstGeom prst="rect">
            <a:avLst/>
          </a:prstGeom>
          <a:noFill/>
        </p:spPr>
        <p:txBody>
          <a:bodyPr wrap="square" rtlCol="0">
            <a:spAutoFit/>
          </a:bodyPr>
          <a:lstStyle/>
          <a:p>
            <a:pPr algn="ctr">
              <a:lnSpc>
                <a:spcPct val="85000"/>
              </a:lnSpc>
            </a:pPr>
            <a:r>
              <a:rPr lang="en-US" sz="2400" b="1"/>
              <a:t>Add some Starter Kata to an existing activity</a:t>
            </a:r>
            <a:endParaRPr lang="en-US" sz="2400"/>
          </a:p>
        </p:txBody>
      </p:sp>
      <p:sp>
        <p:nvSpPr>
          <p:cNvPr id="27" name="TextBox 26">
            <a:extLst>
              <a:ext uri="{FF2B5EF4-FFF2-40B4-BE49-F238E27FC236}">
                <a16:creationId xmlns:a16="http://schemas.microsoft.com/office/drawing/2014/main" id="{13F3B445-CBD1-980F-311B-D81B2E2FB76C}"/>
              </a:ext>
            </a:extLst>
          </p:cNvPr>
          <p:cNvSpPr txBox="1"/>
          <p:nvPr/>
        </p:nvSpPr>
        <p:spPr>
          <a:xfrm>
            <a:off x="952758" y="2431836"/>
            <a:ext cx="7118346" cy="3914148"/>
          </a:xfrm>
          <a:prstGeom prst="rect">
            <a:avLst/>
          </a:prstGeom>
          <a:noFill/>
        </p:spPr>
        <p:txBody>
          <a:bodyPr wrap="square" rtlCol="0">
            <a:spAutoFit/>
          </a:bodyPr>
          <a:lstStyle/>
          <a:p>
            <a:pPr marL="251460" indent="-251460">
              <a:lnSpc>
                <a:spcPct val="85000"/>
              </a:lnSpc>
              <a:buFont typeface="Arial" panose="020B0604020202020204" pitchFamily="34" charset="0"/>
              <a:buChar char="•"/>
            </a:pPr>
            <a:r>
              <a:rPr lang="en-US" sz="2000"/>
              <a:t>In </a:t>
            </a:r>
            <a:r>
              <a:rPr lang="en-US" sz="2000" b="1"/>
              <a:t>project meetings</a:t>
            </a:r>
            <a:r>
              <a:rPr lang="en-US" sz="2000"/>
              <a:t> and </a:t>
            </a:r>
            <a:r>
              <a:rPr lang="en-US" sz="2000" b="1"/>
              <a:t>daily huddles</a:t>
            </a:r>
            <a:r>
              <a:rPr lang="en-US" sz="2000"/>
              <a:t>, use the </a:t>
            </a:r>
            <a:r>
              <a:rPr lang="en-US" sz="2000" u="sng"/>
              <a:t>Five Question Card</a:t>
            </a:r>
            <a:r>
              <a:rPr lang="en-US" sz="2000"/>
              <a:t>. Keep an </a:t>
            </a:r>
            <a:r>
              <a:rPr lang="en-US" sz="2000" u="sng"/>
              <a:t>Improvement Kata poster</a:t>
            </a:r>
            <a:r>
              <a:rPr lang="en-US" sz="2000"/>
              <a:t> on the wall to serve as a you-are-here map.</a:t>
            </a:r>
          </a:p>
          <a:p>
            <a:pPr marL="251460" indent="-251460">
              <a:lnSpc>
                <a:spcPct val="85000"/>
              </a:lnSpc>
              <a:buFont typeface="Arial" panose="020B0604020202020204" pitchFamily="34" charset="0"/>
              <a:buChar char="•"/>
            </a:pPr>
            <a:endParaRPr lang="en-US" sz="1400"/>
          </a:p>
          <a:p>
            <a:pPr marL="251460" indent="-251460">
              <a:lnSpc>
                <a:spcPct val="85000"/>
              </a:lnSpc>
              <a:buFont typeface="Arial" panose="020B0604020202020204" pitchFamily="34" charset="0"/>
              <a:buChar char="•"/>
            </a:pPr>
            <a:r>
              <a:rPr lang="en-US" sz="2000"/>
              <a:t>If you </a:t>
            </a:r>
            <a:r>
              <a:rPr lang="en-US" sz="2000" b="1"/>
              <a:t>use the A3 format</a:t>
            </a:r>
            <a:r>
              <a:rPr lang="en-US" sz="2000"/>
              <a:t>, add the </a:t>
            </a:r>
            <a:r>
              <a:rPr lang="en-US" sz="2000" u="sng"/>
              <a:t>Experimenting Record</a:t>
            </a:r>
            <a:r>
              <a:rPr lang="en-US" sz="2000"/>
              <a:t> to the right side of the A3. This is a missing piece in many A3s.</a:t>
            </a:r>
          </a:p>
          <a:p>
            <a:pPr marL="251460" indent="-251460">
              <a:lnSpc>
                <a:spcPct val="85000"/>
              </a:lnSpc>
              <a:buFont typeface="Arial" panose="020B0604020202020204" pitchFamily="34" charset="0"/>
              <a:buChar char="•"/>
            </a:pPr>
            <a:endParaRPr lang="en-US" sz="1400"/>
          </a:p>
          <a:p>
            <a:pPr marL="251460" indent="-251460">
              <a:lnSpc>
                <a:spcPct val="85000"/>
              </a:lnSpc>
              <a:buFont typeface="Arial" panose="020B0604020202020204" pitchFamily="34" charset="0"/>
              <a:buChar char="•"/>
            </a:pPr>
            <a:r>
              <a:rPr lang="en-US" sz="2000"/>
              <a:t>If you are </a:t>
            </a:r>
            <a:r>
              <a:rPr lang="en-US" sz="2000" b="1"/>
              <a:t>running some experiments</a:t>
            </a:r>
            <a:r>
              <a:rPr lang="en-US" sz="2000"/>
              <a:t>, use the </a:t>
            </a:r>
            <a:r>
              <a:rPr lang="en-US" sz="2000" u="sng"/>
              <a:t>Five Question Card</a:t>
            </a:r>
            <a:r>
              <a:rPr lang="en-US" sz="2000"/>
              <a:t> + the </a:t>
            </a:r>
            <a:r>
              <a:rPr lang="en-US" sz="2000" u="sng"/>
              <a:t>Experimenting Record</a:t>
            </a:r>
            <a:r>
              <a:rPr lang="en-US" sz="2000"/>
              <a:t>.</a:t>
            </a:r>
          </a:p>
          <a:p>
            <a:pPr marL="251460" indent="-251460">
              <a:lnSpc>
                <a:spcPct val="85000"/>
              </a:lnSpc>
              <a:buFont typeface="Arial" panose="020B0604020202020204" pitchFamily="34" charset="0"/>
              <a:buChar char="•"/>
            </a:pPr>
            <a:endParaRPr lang="en-US" sz="1400"/>
          </a:p>
          <a:p>
            <a:pPr marL="251460" indent="-251460">
              <a:lnSpc>
                <a:spcPct val="85000"/>
              </a:lnSpc>
              <a:buFont typeface="Arial" panose="020B0604020202020204" pitchFamily="34" charset="0"/>
              <a:buChar char="•"/>
            </a:pPr>
            <a:r>
              <a:rPr lang="en-US" sz="2000"/>
              <a:t>If you do </a:t>
            </a:r>
            <a:r>
              <a:rPr lang="en-US" sz="2000" b="1"/>
              <a:t>improvement events</a:t>
            </a:r>
            <a:r>
              <a:rPr lang="en-US" sz="2000"/>
              <a:t>, add the </a:t>
            </a:r>
            <a:r>
              <a:rPr lang="en-US" sz="2000" u="sng"/>
              <a:t>Learner’s Storyboard</a:t>
            </a:r>
            <a:r>
              <a:rPr lang="en-US" sz="2000"/>
              <a:t>, the </a:t>
            </a:r>
            <a:r>
              <a:rPr lang="en-US" sz="2000" u="sng"/>
              <a:t>Five Question Card</a:t>
            </a:r>
            <a:r>
              <a:rPr lang="en-US" sz="2000"/>
              <a:t>, and the </a:t>
            </a:r>
            <a:r>
              <a:rPr lang="en-US" sz="2000" u="sng"/>
              <a:t>Experimenting Record</a:t>
            </a:r>
            <a:r>
              <a:rPr lang="en-US" sz="2000"/>
              <a:t>.</a:t>
            </a:r>
          </a:p>
          <a:p>
            <a:pPr marL="251460" indent="-251460">
              <a:lnSpc>
                <a:spcPct val="85000"/>
              </a:lnSpc>
              <a:buFont typeface="Arial" panose="020B0604020202020204" pitchFamily="34" charset="0"/>
              <a:buChar char="•"/>
            </a:pPr>
            <a:endParaRPr lang="en-US" sz="1400"/>
          </a:p>
          <a:p>
            <a:pPr marL="251460" indent="-251460">
              <a:lnSpc>
                <a:spcPct val="85000"/>
              </a:lnSpc>
              <a:buFont typeface="Arial" panose="020B0604020202020204" pitchFamily="34" charset="0"/>
              <a:buChar char="•"/>
            </a:pPr>
            <a:r>
              <a:rPr lang="en-US" sz="2000"/>
              <a:t>If you do </a:t>
            </a:r>
            <a:r>
              <a:rPr lang="en-US" sz="2000" b="1"/>
              <a:t>gemba walks</a:t>
            </a:r>
            <a:r>
              <a:rPr lang="en-US" sz="2000"/>
              <a:t>, use the </a:t>
            </a:r>
            <a:r>
              <a:rPr lang="en-US" sz="2000" u="sng"/>
              <a:t>Five Question Card</a:t>
            </a:r>
            <a:r>
              <a:rPr lang="en-US" sz="2000"/>
              <a:t> at each stop.</a:t>
            </a:r>
          </a:p>
          <a:p>
            <a:pPr marL="251460" indent="-251460">
              <a:lnSpc>
                <a:spcPct val="85000"/>
              </a:lnSpc>
              <a:buFont typeface="Arial" panose="020B0604020202020204" pitchFamily="34" charset="0"/>
              <a:buChar char="•"/>
            </a:pPr>
            <a:endParaRPr lang="en-US" sz="1400"/>
          </a:p>
          <a:p>
            <a:pPr marL="251460" indent="-251460">
              <a:lnSpc>
                <a:spcPct val="85000"/>
              </a:lnSpc>
              <a:buFont typeface="Arial" panose="020B0604020202020204" pitchFamily="34" charset="0"/>
              <a:buChar char="•"/>
            </a:pPr>
            <a:r>
              <a:rPr lang="en-US" sz="2000"/>
              <a:t>To what other existing activities might you add a TK Starter Kata?</a:t>
            </a:r>
          </a:p>
        </p:txBody>
      </p:sp>
      <p:sp>
        <p:nvSpPr>
          <p:cNvPr id="2" name="TextBox 1">
            <a:extLst>
              <a:ext uri="{FF2B5EF4-FFF2-40B4-BE49-F238E27FC236}">
                <a16:creationId xmlns:a16="http://schemas.microsoft.com/office/drawing/2014/main" id="{22FE270D-41B7-100E-68B3-01E8DD4BBD23}"/>
              </a:ext>
            </a:extLst>
          </p:cNvPr>
          <p:cNvSpPr txBox="1"/>
          <p:nvPr/>
        </p:nvSpPr>
        <p:spPr>
          <a:xfrm>
            <a:off x="609601" y="1041459"/>
            <a:ext cx="7928918" cy="1141082"/>
          </a:xfrm>
          <a:prstGeom prst="rect">
            <a:avLst/>
          </a:prstGeom>
          <a:noFill/>
        </p:spPr>
        <p:txBody>
          <a:bodyPr wrap="square" rtlCol="0">
            <a:spAutoFit/>
          </a:bodyPr>
          <a:lstStyle/>
          <a:p>
            <a:pPr>
              <a:lnSpc>
                <a:spcPct val="85000"/>
              </a:lnSpc>
            </a:pPr>
            <a:r>
              <a:rPr lang="en-US" sz="2000"/>
              <a:t>Adding 1 or 2 of the TK Starter Kata to something you already do is a great way to start. Here are some examples. Resist the temptation to add Starter Kata to several activities at once. </a:t>
            </a:r>
            <a:r>
              <a:rPr lang="en-US" sz="2000" u="sng"/>
              <a:t>Begin with only one activity</a:t>
            </a:r>
            <a:r>
              <a:rPr lang="en-US" sz="2000"/>
              <a:t>. See how it goes and what you learn, and adjust. Expand as you gain experience.</a:t>
            </a:r>
          </a:p>
        </p:txBody>
      </p:sp>
    </p:spTree>
    <p:extLst>
      <p:ext uri="{BB962C8B-B14F-4D97-AF65-F5344CB8AC3E}">
        <p14:creationId xmlns:p14="http://schemas.microsoft.com/office/powerpoint/2010/main" val="3167246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9"/>
          <p:cNvSpPr/>
          <p:nvPr/>
        </p:nvSpPr>
        <p:spPr>
          <a:xfrm>
            <a:off x="1796502" y="3041573"/>
            <a:ext cx="3392597" cy="2112573"/>
          </a:xfrm>
          <a:custGeom>
            <a:avLst/>
            <a:gdLst>
              <a:gd name="connsiteX0" fmla="*/ 0 w 3495403"/>
              <a:gd name="connsiteY0" fmla="*/ 2112573 h 2112573"/>
              <a:gd name="connsiteX1" fmla="*/ 477789 w 3495403"/>
              <a:gd name="connsiteY1" fmla="*/ 2037124 h 2112573"/>
              <a:gd name="connsiteX2" fmla="*/ 754403 w 3495403"/>
              <a:gd name="connsiteY2" fmla="*/ 1521555 h 2112573"/>
              <a:gd name="connsiteX3" fmla="*/ 1458513 w 3495403"/>
              <a:gd name="connsiteY3" fmla="*/ 1521555 h 2112573"/>
              <a:gd name="connsiteX4" fmla="*/ 1697408 w 3495403"/>
              <a:gd name="connsiteY4" fmla="*/ 917963 h 2112573"/>
              <a:gd name="connsiteX5" fmla="*/ 1207046 w 3495403"/>
              <a:gd name="connsiteY5" fmla="*/ 867664 h 2112573"/>
              <a:gd name="connsiteX6" fmla="*/ 2112330 w 3495403"/>
              <a:gd name="connsiteY6" fmla="*/ 402395 h 2112573"/>
              <a:gd name="connsiteX7" fmla="*/ 2464385 w 3495403"/>
              <a:gd name="connsiteY7" fmla="*/ 867664 h 2112573"/>
              <a:gd name="connsiteX8" fmla="*/ 2690706 w 3495403"/>
              <a:gd name="connsiteY8" fmla="*/ 264072 h 2112573"/>
              <a:gd name="connsiteX9" fmla="*/ 2979894 w 3495403"/>
              <a:gd name="connsiteY9" fmla="*/ 0 h 2112573"/>
              <a:gd name="connsiteX10" fmla="*/ 3495403 w 3495403"/>
              <a:gd name="connsiteY10" fmla="*/ 12575 h 2112573"/>
              <a:gd name="connsiteX11" fmla="*/ 3495403 w 3495403"/>
              <a:gd name="connsiteY11" fmla="*/ 12575 h 2112573"/>
              <a:gd name="connsiteX12" fmla="*/ 3495403 w 3495403"/>
              <a:gd name="connsiteY12" fmla="*/ 12575 h 2112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95403" h="2112573">
                <a:moveTo>
                  <a:pt x="0" y="2112573"/>
                </a:moveTo>
                <a:lnTo>
                  <a:pt x="477789" y="2037124"/>
                </a:lnTo>
                <a:lnTo>
                  <a:pt x="754403" y="1521555"/>
                </a:lnTo>
                <a:lnTo>
                  <a:pt x="1458513" y="1521555"/>
                </a:lnTo>
                <a:lnTo>
                  <a:pt x="1697408" y="917963"/>
                </a:lnTo>
                <a:lnTo>
                  <a:pt x="1207046" y="867664"/>
                </a:lnTo>
                <a:lnTo>
                  <a:pt x="2112330" y="402395"/>
                </a:lnTo>
                <a:lnTo>
                  <a:pt x="2464385" y="867664"/>
                </a:lnTo>
                <a:lnTo>
                  <a:pt x="2690706" y="264072"/>
                </a:lnTo>
                <a:lnTo>
                  <a:pt x="2979894" y="0"/>
                </a:lnTo>
                <a:lnTo>
                  <a:pt x="3495403" y="12575"/>
                </a:lnTo>
                <a:lnTo>
                  <a:pt x="3495403" y="12575"/>
                </a:lnTo>
                <a:lnTo>
                  <a:pt x="3495403" y="12575"/>
                </a:lnTo>
              </a:path>
            </a:pathLst>
          </a:custGeom>
          <a:ln w="762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lIns="89875" tIns="44937" rIns="89875" bIns="44937" rtlCol="0" anchor="ctr"/>
          <a:lstStyle/>
          <a:p>
            <a:pPr algn="ctr"/>
            <a:endParaRPr lang="en-US" sz="1588"/>
          </a:p>
        </p:txBody>
      </p:sp>
      <p:pic>
        <p:nvPicPr>
          <p:cNvPr id="54" name="Picture 53" descr="Stick Figure Climbing Stairs.jpg"/>
          <p:cNvPicPr>
            <a:picLocks noChangeAspect="1"/>
          </p:cNvPicPr>
          <p:nvPr/>
        </p:nvPicPr>
        <p:blipFill>
          <a:blip r:embed="rId3">
            <a:grayscl/>
            <a:extLst>
              <a:ext uri="{BEBA8EAE-BF5A-486C-A8C5-ECC9F3942E4B}">
                <a14:imgProps xmlns:a14="http://schemas.microsoft.com/office/drawing/2010/main">
                  <a14:imgLayer r:embed="rId4">
                    <a14:imgEffect>
                      <a14:backgroundRemoval t="438" b="100000" l="0" r="100000">
                        <a14:foregroundMark x1="61465" y1="7591" x2="61465" y2="7591"/>
                      </a14:backgroundRemoval>
                    </a14:imgEffect>
                  </a14:imgLayer>
                </a14:imgProps>
              </a:ext>
              <a:ext uri="{28A0092B-C50C-407E-A947-70E740481C1C}">
                <a14:useLocalDpi xmlns:a14="http://schemas.microsoft.com/office/drawing/2010/main" val="0"/>
              </a:ext>
            </a:extLst>
          </a:blip>
          <a:stretch>
            <a:fillRect/>
          </a:stretch>
        </p:blipFill>
        <p:spPr>
          <a:xfrm>
            <a:off x="1916454" y="3726215"/>
            <a:ext cx="585585" cy="1277471"/>
          </a:xfrm>
          <a:prstGeom prst="rect">
            <a:avLst/>
          </a:prstGeom>
          <a:noFill/>
          <a:ln>
            <a:noFill/>
          </a:ln>
        </p:spPr>
      </p:pic>
      <p:sp>
        <p:nvSpPr>
          <p:cNvPr id="89" name="Oval 88"/>
          <p:cNvSpPr>
            <a:spLocks/>
          </p:cNvSpPr>
          <p:nvPr/>
        </p:nvSpPr>
        <p:spPr>
          <a:xfrm>
            <a:off x="532712" y="4486635"/>
            <a:ext cx="1371600" cy="1371600"/>
          </a:xfrm>
          <a:prstGeom prst="ellipse">
            <a:avLst/>
          </a:prstGeom>
          <a:solidFill>
            <a:srgbClr val="FFFFFF"/>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lIns="80636" tIns="40316" rIns="80636" bIns="40316" rtlCol="0" anchor="ctr"/>
          <a:lstStyle/>
          <a:p>
            <a:pPr algn="ctr"/>
            <a:endParaRPr lang="en-US" sz="1588"/>
          </a:p>
        </p:txBody>
      </p:sp>
      <p:sp>
        <p:nvSpPr>
          <p:cNvPr id="91" name="TextBox 90"/>
          <p:cNvSpPr txBox="1"/>
          <p:nvPr/>
        </p:nvSpPr>
        <p:spPr>
          <a:xfrm>
            <a:off x="4112222" y="4411187"/>
            <a:ext cx="2821081" cy="636956"/>
          </a:xfrm>
          <a:prstGeom prst="rect">
            <a:avLst/>
          </a:prstGeom>
          <a:noFill/>
        </p:spPr>
        <p:txBody>
          <a:bodyPr wrap="square" lIns="80636" tIns="40316" rIns="80636" bIns="40316" rtlCol="0">
            <a:spAutoFit/>
          </a:bodyPr>
          <a:lstStyle/>
          <a:p>
            <a:pPr>
              <a:lnSpc>
                <a:spcPct val="90000"/>
              </a:lnSpc>
            </a:pPr>
            <a:r>
              <a:rPr lang="en-US" sz="2000" b="1">
                <a:latin typeface="Helvetica"/>
                <a:cs typeface="Helvetica"/>
              </a:rPr>
              <a:t>Conduct Experiments</a:t>
            </a:r>
          </a:p>
          <a:p>
            <a:pPr>
              <a:lnSpc>
                <a:spcPct val="90000"/>
              </a:lnSpc>
            </a:pPr>
            <a:r>
              <a:rPr lang="en-US" sz="2000" b="1">
                <a:latin typeface="Helvetica"/>
                <a:cs typeface="Helvetica"/>
              </a:rPr>
              <a:t>to get there</a:t>
            </a:r>
          </a:p>
        </p:txBody>
      </p:sp>
      <p:sp>
        <p:nvSpPr>
          <p:cNvPr id="93" name="TextBox 92"/>
          <p:cNvSpPr txBox="1"/>
          <p:nvPr/>
        </p:nvSpPr>
        <p:spPr>
          <a:xfrm>
            <a:off x="556014" y="4765516"/>
            <a:ext cx="1296523" cy="830727"/>
          </a:xfrm>
          <a:prstGeom prst="rect">
            <a:avLst/>
          </a:prstGeom>
          <a:noFill/>
        </p:spPr>
        <p:txBody>
          <a:bodyPr wrap="square" lIns="80636" tIns="40316" rIns="80636" bIns="40316" rtlCol="0">
            <a:spAutoFit/>
          </a:bodyPr>
          <a:lstStyle/>
          <a:p>
            <a:pPr algn="ctr">
              <a:lnSpc>
                <a:spcPct val="90000"/>
              </a:lnSpc>
            </a:pPr>
            <a:r>
              <a:rPr lang="en-US" b="1">
                <a:latin typeface="Helvetica"/>
                <a:cs typeface="Helvetica"/>
              </a:rPr>
              <a:t>Grasp the Current</a:t>
            </a:r>
          </a:p>
          <a:p>
            <a:pPr algn="ctr">
              <a:lnSpc>
                <a:spcPct val="90000"/>
              </a:lnSpc>
            </a:pPr>
            <a:r>
              <a:rPr lang="en-US" b="1">
                <a:latin typeface="Helvetica"/>
                <a:cs typeface="Helvetica"/>
              </a:rPr>
              <a:t>Condition</a:t>
            </a:r>
          </a:p>
        </p:txBody>
      </p:sp>
      <p:cxnSp>
        <p:nvCxnSpPr>
          <p:cNvPr id="95" name="Straight Arrow Connector 94"/>
          <p:cNvCxnSpPr/>
          <p:nvPr/>
        </p:nvCxnSpPr>
        <p:spPr>
          <a:xfrm flipH="1" flipV="1">
            <a:off x="3705601" y="3858833"/>
            <a:ext cx="411480" cy="705212"/>
          </a:xfrm>
          <a:prstGeom prst="straightConnector1">
            <a:avLst/>
          </a:prstGeom>
          <a:ln w="50800">
            <a:solidFill>
              <a:srgbClr val="000000"/>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V="1">
            <a:off x="5783088" y="2333005"/>
            <a:ext cx="1506949" cy="742729"/>
          </a:xfrm>
          <a:prstGeom prst="straightConnector1">
            <a:avLst/>
          </a:prstGeom>
          <a:ln w="63500">
            <a:solidFill>
              <a:srgbClr val="000000"/>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flipH="1" flipV="1">
            <a:off x="3438626" y="4376035"/>
            <a:ext cx="685800" cy="182880"/>
          </a:xfrm>
          <a:prstGeom prst="straightConnector1">
            <a:avLst/>
          </a:prstGeom>
          <a:ln w="47625">
            <a:solidFill>
              <a:srgbClr val="000000"/>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3" name="Oval 2"/>
          <p:cNvSpPr/>
          <p:nvPr/>
        </p:nvSpPr>
        <p:spPr>
          <a:xfrm>
            <a:off x="6415252" y="2545483"/>
            <a:ext cx="280147" cy="282388"/>
          </a:xfrm>
          <a:prstGeom prst="ellipse">
            <a:avLst/>
          </a:prstGeom>
          <a:solidFill>
            <a:schemeClr val="bg1"/>
          </a:solid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lIns="80654" tIns="40327" rIns="80654" bIns="40327" rtlCol="0" anchor="ctr"/>
          <a:lstStyle/>
          <a:p>
            <a:pPr algn="ctr"/>
            <a:endParaRPr lang="en-US" sz="1588"/>
          </a:p>
        </p:txBody>
      </p:sp>
      <p:sp>
        <p:nvSpPr>
          <p:cNvPr id="104" name="Oval 103"/>
          <p:cNvSpPr/>
          <p:nvPr/>
        </p:nvSpPr>
        <p:spPr>
          <a:xfrm>
            <a:off x="6765123" y="2377537"/>
            <a:ext cx="280147" cy="282388"/>
          </a:xfrm>
          <a:prstGeom prst="ellipse">
            <a:avLst/>
          </a:prstGeom>
          <a:solidFill>
            <a:schemeClr val="bg1"/>
          </a:solid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lIns="80654" tIns="40327" rIns="80654" bIns="40327" rtlCol="0" anchor="ctr"/>
          <a:lstStyle/>
          <a:p>
            <a:pPr algn="ctr"/>
            <a:endParaRPr lang="en-US" sz="1588"/>
          </a:p>
        </p:txBody>
      </p:sp>
      <p:sp>
        <p:nvSpPr>
          <p:cNvPr id="88" name="Oval 87"/>
          <p:cNvSpPr>
            <a:spLocks/>
          </p:cNvSpPr>
          <p:nvPr/>
        </p:nvSpPr>
        <p:spPr>
          <a:xfrm>
            <a:off x="5008268" y="2368736"/>
            <a:ext cx="1371600" cy="1371600"/>
          </a:xfrm>
          <a:prstGeom prst="ellipse">
            <a:avLst/>
          </a:prstGeom>
          <a:solidFill>
            <a:srgbClr val="FFFFFF"/>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lIns="80636" tIns="40316" rIns="80636" bIns="40316" rtlCol="0" anchor="ctr"/>
          <a:lstStyle/>
          <a:p>
            <a:pPr algn="ctr"/>
            <a:endParaRPr lang="en-US" sz="1588"/>
          </a:p>
        </p:txBody>
      </p:sp>
      <p:sp>
        <p:nvSpPr>
          <p:cNvPr id="98" name="TextBox 97"/>
          <p:cNvSpPr txBox="1"/>
          <p:nvPr/>
        </p:nvSpPr>
        <p:spPr>
          <a:xfrm>
            <a:off x="5058422" y="2595136"/>
            <a:ext cx="1271294" cy="976152"/>
          </a:xfrm>
          <a:prstGeom prst="rect">
            <a:avLst/>
          </a:prstGeom>
          <a:noFill/>
        </p:spPr>
        <p:txBody>
          <a:bodyPr wrap="square" lIns="80636" tIns="40316" rIns="80636" bIns="40316" rtlCol="0">
            <a:spAutoFit/>
          </a:bodyPr>
          <a:lstStyle/>
          <a:p>
            <a:pPr algn="ctr">
              <a:lnSpc>
                <a:spcPct val="80000"/>
              </a:lnSpc>
            </a:pPr>
            <a:r>
              <a:rPr lang="en-US" b="1">
                <a:latin typeface="Helvetica"/>
                <a:cs typeface="Helvetica"/>
              </a:rPr>
              <a:t>Establish your Next</a:t>
            </a:r>
          </a:p>
          <a:p>
            <a:pPr algn="ctr">
              <a:lnSpc>
                <a:spcPct val="80000"/>
              </a:lnSpc>
            </a:pPr>
            <a:r>
              <a:rPr lang="en-US" b="1">
                <a:latin typeface="Helvetica"/>
                <a:cs typeface="Helvetica"/>
              </a:rPr>
              <a:t>Target</a:t>
            </a:r>
          </a:p>
          <a:p>
            <a:pPr algn="ctr">
              <a:lnSpc>
                <a:spcPct val="80000"/>
              </a:lnSpc>
            </a:pPr>
            <a:r>
              <a:rPr lang="en-US" b="1">
                <a:latin typeface="Helvetica"/>
                <a:cs typeface="Helvetica"/>
              </a:rPr>
              <a:t>Condition</a:t>
            </a:r>
            <a:endParaRPr lang="en-US">
              <a:latin typeface="Helvetica"/>
              <a:cs typeface="Helvetica"/>
            </a:endParaRPr>
          </a:p>
        </p:txBody>
      </p:sp>
      <p:sp>
        <p:nvSpPr>
          <p:cNvPr id="113" name="Oval 112"/>
          <p:cNvSpPr>
            <a:spLocks/>
          </p:cNvSpPr>
          <p:nvPr/>
        </p:nvSpPr>
        <p:spPr>
          <a:xfrm>
            <a:off x="7331127" y="1542841"/>
            <a:ext cx="1371600" cy="1371600"/>
          </a:xfrm>
          <a:prstGeom prst="ellipse">
            <a:avLst/>
          </a:prstGeom>
          <a:solidFill>
            <a:srgbClr val="FFFFFF"/>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lIns="80636" tIns="40316" rIns="80636" bIns="40316" rtlCol="0" anchor="ctr"/>
          <a:lstStyle/>
          <a:p>
            <a:pPr algn="ctr"/>
            <a:endParaRPr lang="en-US" sz="1588"/>
          </a:p>
        </p:txBody>
      </p:sp>
      <p:sp>
        <p:nvSpPr>
          <p:cNvPr id="114" name="TextBox 113"/>
          <p:cNvSpPr txBox="1"/>
          <p:nvPr/>
        </p:nvSpPr>
        <p:spPr>
          <a:xfrm>
            <a:off x="7252260" y="1779702"/>
            <a:ext cx="1521181" cy="830727"/>
          </a:xfrm>
          <a:prstGeom prst="rect">
            <a:avLst/>
          </a:prstGeom>
          <a:noFill/>
        </p:spPr>
        <p:txBody>
          <a:bodyPr wrap="square" lIns="80636" tIns="40316" rIns="80636" bIns="40316" rtlCol="0">
            <a:spAutoFit/>
          </a:bodyPr>
          <a:lstStyle/>
          <a:p>
            <a:pPr algn="ctr">
              <a:lnSpc>
                <a:spcPct val="90000"/>
              </a:lnSpc>
            </a:pPr>
            <a:r>
              <a:rPr lang="en-US" b="1">
                <a:latin typeface="Helvetica"/>
                <a:cs typeface="Helvetica"/>
              </a:rPr>
              <a:t>Get the Direction or</a:t>
            </a:r>
          </a:p>
          <a:p>
            <a:pPr algn="ctr">
              <a:lnSpc>
                <a:spcPct val="90000"/>
              </a:lnSpc>
            </a:pPr>
            <a:r>
              <a:rPr lang="en-US" b="1">
                <a:latin typeface="Helvetica"/>
                <a:cs typeface="Helvetica"/>
              </a:rPr>
              <a:t>Challenge</a:t>
            </a:r>
            <a:endParaRPr lang="en-US" spc="-132">
              <a:latin typeface="Helvetica"/>
              <a:cs typeface="Helvetica"/>
            </a:endParaRPr>
          </a:p>
        </p:txBody>
      </p:sp>
      <p:sp>
        <p:nvSpPr>
          <p:cNvPr id="21" name="TextBox 20"/>
          <p:cNvSpPr txBox="1"/>
          <p:nvPr/>
        </p:nvSpPr>
        <p:spPr>
          <a:xfrm>
            <a:off x="6956215" y="1433594"/>
            <a:ext cx="583684" cy="624667"/>
          </a:xfrm>
          <a:prstGeom prst="rect">
            <a:avLst/>
          </a:prstGeom>
          <a:noFill/>
        </p:spPr>
        <p:txBody>
          <a:bodyPr wrap="square" lIns="80654" tIns="40327" rIns="80654" bIns="40327" rtlCol="0">
            <a:spAutoFit/>
          </a:bodyPr>
          <a:lstStyle/>
          <a:p>
            <a:pPr algn="ctr"/>
            <a:r>
              <a:rPr lang="en-US" sz="3530" b="1">
                <a:solidFill>
                  <a:srgbClr val="000000"/>
                </a:solidFill>
                <a:latin typeface="Helvetica"/>
                <a:cs typeface="Helvetica"/>
              </a:rPr>
              <a:t>1</a:t>
            </a:r>
            <a:endParaRPr lang="en-US" sz="3088" b="1">
              <a:solidFill>
                <a:srgbClr val="000000"/>
              </a:solidFill>
              <a:latin typeface="Helvetica"/>
              <a:cs typeface="Helvetica"/>
            </a:endParaRPr>
          </a:p>
        </p:txBody>
      </p:sp>
      <p:sp>
        <p:nvSpPr>
          <p:cNvPr id="22" name="TextBox 21"/>
          <p:cNvSpPr txBox="1"/>
          <p:nvPr/>
        </p:nvSpPr>
        <p:spPr>
          <a:xfrm>
            <a:off x="924930" y="3928862"/>
            <a:ext cx="583684" cy="624667"/>
          </a:xfrm>
          <a:prstGeom prst="rect">
            <a:avLst/>
          </a:prstGeom>
          <a:noFill/>
        </p:spPr>
        <p:txBody>
          <a:bodyPr wrap="square" lIns="80654" tIns="40327" rIns="80654" bIns="40327" rtlCol="0">
            <a:spAutoFit/>
          </a:bodyPr>
          <a:lstStyle/>
          <a:p>
            <a:pPr algn="ctr"/>
            <a:r>
              <a:rPr lang="en-US" sz="3530" b="1">
                <a:latin typeface="Helvetica"/>
                <a:cs typeface="Helvetica"/>
              </a:rPr>
              <a:t>2</a:t>
            </a:r>
            <a:endParaRPr lang="en-US" sz="3088" b="1">
              <a:latin typeface="Helvetica"/>
              <a:cs typeface="Helvetica"/>
            </a:endParaRPr>
          </a:p>
        </p:txBody>
      </p:sp>
      <p:sp>
        <p:nvSpPr>
          <p:cNvPr id="23" name="TextBox 22"/>
          <p:cNvSpPr txBox="1"/>
          <p:nvPr/>
        </p:nvSpPr>
        <p:spPr>
          <a:xfrm>
            <a:off x="5374153" y="1807897"/>
            <a:ext cx="583684" cy="624667"/>
          </a:xfrm>
          <a:prstGeom prst="rect">
            <a:avLst/>
          </a:prstGeom>
          <a:noFill/>
        </p:spPr>
        <p:txBody>
          <a:bodyPr wrap="square" lIns="80654" tIns="40327" rIns="80654" bIns="40327" rtlCol="0">
            <a:spAutoFit/>
          </a:bodyPr>
          <a:lstStyle/>
          <a:p>
            <a:pPr algn="ctr"/>
            <a:r>
              <a:rPr lang="en-US" sz="3530" b="1">
                <a:solidFill>
                  <a:srgbClr val="000000"/>
                </a:solidFill>
                <a:latin typeface="Helvetica"/>
                <a:cs typeface="Helvetica"/>
              </a:rPr>
              <a:t>3</a:t>
            </a:r>
            <a:endParaRPr lang="en-US" sz="3088" b="1">
              <a:solidFill>
                <a:srgbClr val="000000"/>
              </a:solidFill>
              <a:latin typeface="Helvetica"/>
              <a:cs typeface="Helvetica"/>
            </a:endParaRPr>
          </a:p>
        </p:txBody>
      </p:sp>
      <p:sp>
        <p:nvSpPr>
          <p:cNvPr id="24" name="TextBox 23"/>
          <p:cNvSpPr txBox="1"/>
          <p:nvPr/>
        </p:nvSpPr>
        <p:spPr>
          <a:xfrm>
            <a:off x="4021629" y="3907199"/>
            <a:ext cx="583684" cy="624667"/>
          </a:xfrm>
          <a:prstGeom prst="rect">
            <a:avLst/>
          </a:prstGeom>
          <a:noFill/>
        </p:spPr>
        <p:txBody>
          <a:bodyPr wrap="square" lIns="80654" tIns="40327" rIns="80654" bIns="40327" rtlCol="0">
            <a:spAutoFit/>
          </a:bodyPr>
          <a:lstStyle/>
          <a:p>
            <a:pPr algn="ctr"/>
            <a:r>
              <a:rPr lang="en-US" sz="3530" b="1">
                <a:solidFill>
                  <a:srgbClr val="000000"/>
                </a:solidFill>
                <a:latin typeface="Helvetica"/>
                <a:cs typeface="Helvetica"/>
              </a:rPr>
              <a:t>4</a:t>
            </a:r>
            <a:endParaRPr lang="en-US" sz="3088" b="1">
              <a:solidFill>
                <a:srgbClr val="000000"/>
              </a:solidFill>
              <a:latin typeface="Helvetica"/>
              <a:cs typeface="Helvetica"/>
            </a:endParaRPr>
          </a:p>
        </p:txBody>
      </p:sp>
      <p:sp>
        <p:nvSpPr>
          <p:cNvPr id="25" name="TextBox 24"/>
          <p:cNvSpPr txBox="1"/>
          <p:nvPr/>
        </p:nvSpPr>
        <p:spPr>
          <a:xfrm>
            <a:off x="0" y="527907"/>
            <a:ext cx="9143999" cy="595495"/>
          </a:xfrm>
          <a:prstGeom prst="rect">
            <a:avLst/>
          </a:prstGeom>
          <a:noFill/>
        </p:spPr>
        <p:txBody>
          <a:bodyPr wrap="square" lIns="89864" tIns="44932" rIns="89864" bIns="44932" rtlCol="0">
            <a:spAutoFit/>
          </a:bodyPr>
          <a:lstStyle/>
          <a:p>
            <a:pPr algn="ctr">
              <a:lnSpc>
                <a:spcPct val="80000"/>
              </a:lnSpc>
            </a:pPr>
            <a:r>
              <a:rPr lang="en-US" sz="4000" b="1">
                <a:solidFill>
                  <a:schemeClr val="accent1">
                    <a:lumMod val="50000"/>
                  </a:schemeClr>
                </a:solidFill>
                <a:cs typeface="Helvetica"/>
              </a:rPr>
              <a:t>The Four Steps of the Improvement Kata</a:t>
            </a:r>
          </a:p>
        </p:txBody>
      </p:sp>
      <p:sp>
        <p:nvSpPr>
          <p:cNvPr id="26" name="TextBox 25"/>
          <p:cNvSpPr txBox="1"/>
          <p:nvPr/>
        </p:nvSpPr>
        <p:spPr>
          <a:xfrm>
            <a:off x="0" y="186914"/>
            <a:ext cx="9143999" cy="271504"/>
          </a:xfrm>
          <a:prstGeom prst="rect">
            <a:avLst/>
          </a:prstGeom>
          <a:noFill/>
        </p:spPr>
        <p:txBody>
          <a:bodyPr wrap="square" lIns="80663" tIns="40332" rIns="80663" bIns="40332" rtlCol="0">
            <a:spAutoFit/>
          </a:bodyPr>
          <a:lstStyle/>
          <a:p>
            <a:pPr algn="ctr"/>
            <a:r>
              <a:rPr lang="en-US" sz="1235" b="1">
                <a:solidFill>
                  <a:schemeClr val="bg1">
                    <a:lumMod val="65000"/>
                  </a:schemeClr>
                </a:solidFill>
                <a:latin typeface="Helvetica"/>
                <a:cs typeface="Helvetica"/>
              </a:rPr>
              <a:t>Poster</a:t>
            </a:r>
          </a:p>
        </p:txBody>
      </p:sp>
    </p:spTree>
    <p:extLst>
      <p:ext uri="{BB962C8B-B14F-4D97-AF65-F5344CB8AC3E}">
        <p14:creationId xmlns:p14="http://schemas.microsoft.com/office/powerpoint/2010/main" val="356041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82C3B40-B097-0346-AE08-FD5EA5279B8E}"/>
              </a:ext>
            </a:extLst>
          </p:cNvPr>
          <p:cNvPicPr>
            <a:picLocks noChangeAspect="1"/>
          </p:cNvPicPr>
          <p:nvPr/>
        </p:nvPicPr>
        <p:blipFill rotWithShape="1">
          <a:blip r:embed="rId2"/>
          <a:srcRect r="1252"/>
          <a:stretch/>
        </p:blipFill>
        <p:spPr>
          <a:xfrm>
            <a:off x="672500" y="765835"/>
            <a:ext cx="7745193" cy="2181760"/>
          </a:xfrm>
          <a:prstGeom prst="rect">
            <a:avLst/>
          </a:prstGeom>
        </p:spPr>
      </p:pic>
      <p:pic>
        <p:nvPicPr>
          <p:cNvPr id="2" name="Picture 1">
            <a:extLst>
              <a:ext uri="{FF2B5EF4-FFF2-40B4-BE49-F238E27FC236}">
                <a16:creationId xmlns:a16="http://schemas.microsoft.com/office/drawing/2014/main" id="{C85ED6BA-BA3A-A18D-4E13-DC371FCBFF76}"/>
              </a:ext>
            </a:extLst>
          </p:cNvPr>
          <p:cNvPicPr>
            <a:picLocks noChangeAspect="1"/>
          </p:cNvPicPr>
          <p:nvPr/>
        </p:nvPicPr>
        <p:blipFill rotWithShape="1">
          <a:blip r:embed="rId3"/>
          <a:srcRect l="81173"/>
          <a:stretch/>
        </p:blipFill>
        <p:spPr>
          <a:xfrm rot="5400000">
            <a:off x="3737984" y="4239163"/>
            <a:ext cx="1554671" cy="1186302"/>
          </a:xfrm>
          <a:prstGeom prst="rect">
            <a:avLst/>
          </a:prstGeom>
        </p:spPr>
      </p:pic>
      <p:sp>
        <p:nvSpPr>
          <p:cNvPr id="3" name="TextBox 2">
            <a:extLst>
              <a:ext uri="{FF2B5EF4-FFF2-40B4-BE49-F238E27FC236}">
                <a16:creationId xmlns:a16="http://schemas.microsoft.com/office/drawing/2014/main" id="{26B94411-9B26-F0B1-CDF6-BFF47A1FF27E}"/>
              </a:ext>
            </a:extLst>
          </p:cNvPr>
          <p:cNvSpPr txBox="1"/>
          <p:nvPr/>
        </p:nvSpPr>
        <p:spPr>
          <a:xfrm>
            <a:off x="0" y="3074795"/>
            <a:ext cx="9144000" cy="1015663"/>
          </a:xfrm>
          <a:prstGeom prst="rect">
            <a:avLst/>
          </a:prstGeom>
          <a:noFill/>
        </p:spPr>
        <p:txBody>
          <a:bodyPr wrap="square" rtlCol="0">
            <a:spAutoFit/>
          </a:bodyPr>
          <a:lstStyle/>
          <a:p>
            <a:pPr algn="ctr"/>
            <a:r>
              <a:rPr lang="en-US" sz="6000" b="1"/>
              <a:t>THE STARTER KATA</a:t>
            </a:r>
          </a:p>
        </p:txBody>
      </p:sp>
      <p:pic>
        <p:nvPicPr>
          <p:cNvPr id="4" name="Picture 3">
            <a:extLst>
              <a:ext uri="{FF2B5EF4-FFF2-40B4-BE49-F238E27FC236}">
                <a16:creationId xmlns:a16="http://schemas.microsoft.com/office/drawing/2014/main" id="{93BC6D8D-05D5-074A-D816-2A0613B7AD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281" y="4592097"/>
            <a:ext cx="1132839" cy="1420398"/>
          </a:xfrm>
          <a:prstGeom prst="rect">
            <a:avLst/>
          </a:prstGeom>
          <a:ln w="12700">
            <a:solidFill>
              <a:schemeClr val="tx1">
                <a:lumMod val="75000"/>
                <a:lumOff val="25000"/>
              </a:schemeClr>
            </a:solidFill>
          </a:ln>
          <a:effectLst>
            <a:outerShdw blurRad="50800" dist="76200" dir="2700000" algn="tl" rotWithShape="0">
              <a:prstClr val="black">
                <a:alpha val="40000"/>
              </a:prstClr>
            </a:outerShdw>
          </a:effectLst>
        </p:spPr>
      </p:pic>
      <p:pic>
        <p:nvPicPr>
          <p:cNvPr id="5" name="Picture 4">
            <a:extLst>
              <a:ext uri="{FF2B5EF4-FFF2-40B4-BE49-F238E27FC236}">
                <a16:creationId xmlns:a16="http://schemas.microsoft.com/office/drawing/2014/main" id="{E5D77C6F-E614-F933-B3A0-4EB9B5EBA3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905998" y="4762919"/>
            <a:ext cx="989282" cy="1055077"/>
          </a:xfrm>
          <a:prstGeom prst="rect">
            <a:avLst/>
          </a:prstGeom>
        </p:spPr>
      </p:pic>
      <p:sp>
        <p:nvSpPr>
          <p:cNvPr id="7" name="TextBox 6">
            <a:extLst>
              <a:ext uri="{FF2B5EF4-FFF2-40B4-BE49-F238E27FC236}">
                <a16:creationId xmlns:a16="http://schemas.microsoft.com/office/drawing/2014/main" id="{CB6DAA03-463E-73E2-1D99-915DF811D9E6}"/>
              </a:ext>
            </a:extLst>
          </p:cNvPr>
          <p:cNvSpPr txBox="1"/>
          <p:nvPr/>
        </p:nvSpPr>
        <p:spPr>
          <a:xfrm>
            <a:off x="520370" y="6079253"/>
            <a:ext cx="1416818" cy="643253"/>
          </a:xfrm>
          <a:prstGeom prst="rect">
            <a:avLst/>
          </a:prstGeom>
          <a:noFill/>
        </p:spPr>
        <p:txBody>
          <a:bodyPr wrap="square" rtlCol="0">
            <a:spAutoFit/>
          </a:bodyPr>
          <a:lstStyle/>
          <a:p>
            <a:pPr algn="ctr">
              <a:lnSpc>
                <a:spcPct val="85000"/>
              </a:lnSpc>
            </a:pPr>
            <a:r>
              <a:rPr lang="en-US" sz="1400" b="1"/>
              <a:t>Instructions are in the TKPG and other TK books</a:t>
            </a:r>
          </a:p>
        </p:txBody>
      </p:sp>
      <p:sp>
        <p:nvSpPr>
          <p:cNvPr id="8" name="Slide Number Placeholder 7">
            <a:extLst>
              <a:ext uri="{FF2B5EF4-FFF2-40B4-BE49-F238E27FC236}">
                <a16:creationId xmlns:a16="http://schemas.microsoft.com/office/drawing/2014/main" id="{996F51CC-B2AA-4528-2A4E-7267EDB6560B}"/>
              </a:ext>
            </a:extLst>
          </p:cNvPr>
          <p:cNvSpPr>
            <a:spLocks noGrp="1"/>
          </p:cNvSpPr>
          <p:nvPr>
            <p:ph type="sldNum" sz="quarter" idx="12"/>
          </p:nvPr>
        </p:nvSpPr>
        <p:spPr>
          <a:xfrm>
            <a:off x="6946323" y="6427646"/>
            <a:ext cx="2057400" cy="365125"/>
          </a:xfrm>
        </p:spPr>
        <p:txBody>
          <a:bodyPr/>
          <a:lstStyle/>
          <a:p>
            <a:fld id="{973F0526-F383-E641-847C-063D12E182B5}" type="slidenum">
              <a:rPr lang="en-US"/>
              <a:t>12</a:t>
            </a:fld>
            <a:endParaRPr lang="en-US"/>
          </a:p>
        </p:txBody>
      </p:sp>
    </p:spTree>
    <p:extLst>
      <p:ext uri="{BB962C8B-B14F-4D97-AF65-F5344CB8AC3E}">
        <p14:creationId xmlns:p14="http://schemas.microsoft.com/office/powerpoint/2010/main" val="1906945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43D4C7-3EDC-3E44-953B-2A5DCB2FF0A4}"/>
              </a:ext>
            </a:extLst>
          </p:cNvPr>
          <p:cNvPicPr>
            <a:picLocks noChangeAspect="1"/>
          </p:cNvPicPr>
          <p:nvPr/>
        </p:nvPicPr>
        <p:blipFill>
          <a:blip r:embed="rId2"/>
          <a:stretch>
            <a:fillRect/>
          </a:stretch>
        </p:blipFill>
        <p:spPr>
          <a:xfrm>
            <a:off x="328007" y="1060277"/>
            <a:ext cx="8501668" cy="5324169"/>
          </a:xfrm>
          <a:prstGeom prst="rect">
            <a:avLst/>
          </a:prstGeom>
        </p:spPr>
      </p:pic>
      <p:sp>
        <p:nvSpPr>
          <p:cNvPr id="2" name="TextBox 1">
            <a:extLst>
              <a:ext uri="{FF2B5EF4-FFF2-40B4-BE49-F238E27FC236}">
                <a16:creationId xmlns:a16="http://schemas.microsoft.com/office/drawing/2014/main" id="{907183CE-E4E6-9A4A-87D8-5E1005509094}"/>
              </a:ext>
            </a:extLst>
          </p:cNvPr>
          <p:cNvSpPr txBox="1"/>
          <p:nvPr/>
        </p:nvSpPr>
        <p:spPr>
          <a:xfrm>
            <a:off x="7228711" y="171708"/>
            <a:ext cx="1775012" cy="338554"/>
          </a:xfrm>
          <a:prstGeom prst="rect">
            <a:avLst/>
          </a:prstGeom>
          <a:noFill/>
          <a:ln>
            <a:solidFill>
              <a:schemeClr val="tx1"/>
            </a:solidFill>
          </a:ln>
        </p:spPr>
        <p:txBody>
          <a:bodyPr wrap="square" rtlCol="0">
            <a:spAutoFit/>
          </a:bodyPr>
          <a:lstStyle/>
          <a:p>
            <a:pPr algn="ctr"/>
            <a:r>
              <a:rPr lang="en-US" sz="1600" b="1">
                <a:solidFill>
                  <a:schemeClr val="accent1">
                    <a:lumMod val="50000"/>
                  </a:schemeClr>
                </a:solidFill>
              </a:rPr>
              <a:t>FOR THE </a:t>
            </a:r>
            <a:r>
              <a:rPr lang="en-US" sz="1600" b="1">
                <a:solidFill>
                  <a:srgbClr val="FF0000"/>
                </a:solidFill>
              </a:rPr>
              <a:t>LEARNER</a:t>
            </a:r>
          </a:p>
        </p:txBody>
      </p:sp>
      <p:sp>
        <p:nvSpPr>
          <p:cNvPr id="7" name="TextBox 6">
            <a:extLst>
              <a:ext uri="{FF2B5EF4-FFF2-40B4-BE49-F238E27FC236}">
                <a16:creationId xmlns:a16="http://schemas.microsoft.com/office/drawing/2014/main" id="{A33E2AF3-8686-4E44-96FC-EF825A242888}"/>
              </a:ext>
            </a:extLst>
          </p:cNvPr>
          <p:cNvSpPr txBox="1"/>
          <p:nvPr/>
        </p:nvSpPr>
        <p:spPr>
          <a:xfrm>
            <a:off x="0" y="653674"/>
            <a:ext cx="9144000" cy="395173"/>
          </a:xfrm>
          <a:prstGeom prst="rect">
            <a:avLst/>
          </a:prstGeom>
          <a:noFill/>
        </p:spPr>
        <p:txBody>
          <a:bodyPr wrap="square" rtlCol="0">
            <a:spAutoFit/>
          </a:bodyPr>
          <a:lstStyle/>
          <a:p>
            <a:pPr algn="ctr">
              <a:lnSpc>
                <a:spcPct val="80000"/>
              </a:lnSpc>
            </a:pPr>
            <a:r>
              <a:rPr lang="en-US" sz="2400" b="1" spc="-50" dirty="0"/>
              <a:t>Start with this board format</a:t>
            </a:r>
          </a:p>
        </p:txBody>
      </p:sp>
      <p:sp>
        <p:nvSpPr>
          <p:cNvPr id="8" name="Rectangle 7">
            <a:extLst>
              <a:ext uri="{FF2B5EF4-FFF2-40B4-BE49-F238E27FC236}">
                <a16:creationId xmlns:a16="http://schemas.microsoft.com/office/drawing/2014/main" id="{CEF2EB57-6124-9E48-AB25-F24131FAF4AF}"/>
              </a:ext>
            </a:extLst>
          </p:cNvPr>
          <p:cNvSpPr/>
          <p:nvPr/>
        </p:nvSpPr>
        <p:spPr>
          <a:xfrm>
            <a:off x="0" y="103455"/>
            <a:ext cx="9144000" cy="615553"/>
          </a:xfrm>
          <a:prstGeom prst="rect">
            <a:avLst/>
          </a:prstGeom>
        </p:spPr>
        <p:txBody>
          <a:bodyPr wrap="square">
            <a:spAutoFit/>
          </a:bodyPr>
          <a:lstStyle/>
          <a:p>
            <a:pPr algn="ctr"/>
            <a:r>
              <a:rPr lang="en-US" sz="3400" b="1"/>
              <a:t>The Learner’s Storyboard</a:t>
            </a:r>
          </a:p>
        </p:txBody>
      </p:sp>
    </p:spTree>
    <p:extLst>
      <p:ext uri="{BB962C8B-B14F-4D97-AF65-F5344CB8AC3E}">
        <p14:creationId xmlns:p14="http://schemas.microsoft.com/office/powerpoint/2010/main" val="686392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13A5CF-BDC1-7741-AEFB-5BCBD4ACEB2B}"/>
              </a:ext>
            </a:extLst>
          </p:cNvPr>
          <p:cNvSpPr/>
          <p:nvPr/>
        </p:nvSpPr>
        <p:spPr>
          <a:xfrm>
            <a:off x="1153886" y="1045029"/>
            <a:ext cx="7217228" cy="413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B97C05F-2A09-5D44-A362-1456F10FD15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33000"/>
                    </a14:imgEffect>
                  </a14:imgLayer>
                </a14:imgProps>
              </a:ext>
            </a:extLst>
          </a:blip>
          <a:srcRect l="9819" r="10292"/>
          <a:stretch/>
        </p:blipFill>
        <p:spPr>
          <a:xfrm rot="5400000">
            <a:off x="1796947" y="-812278"/>
            <a:ext cx="5551719" cy="8993216"/>
          </a:xfrm>
          <a:prstGeom prst="rect">
            <a:avLst/>
          </a:prstGeom>
        </p:spPr>
      </p:pic>
      <p:sp>
        <p:nvSpPr>
          <p:cNvPr id="4" name="TextBox 3">
            <a:extLst>
              <a:ext uri="{FF2B5EF4-FFF2-40B4-BE49-F238E27FC236}">
                <a16:creationId xmlns:a16="http://schemas.microsoft.com/office/drawing/2014/main" id="{754668EA-939C-1647-AA97-1C38166EEC9C}"/>
              </a:ext>
            </a:extLst>
          </p:cNvPr>
          <p:cNvSpPr txBox="1"/>
          <p:nvPr/>
        </p:nvSpPr>
        <p:spPr>
          <a:xfrm>
            <a:off x="0" y="314013"/>
            <a:ext cx="9144000" cy="501740"/>
          </a:xfrm>
          <a:prstGeom prst="rect">
            <a:avLst/>
          </a:prstGeom>
          <a:noFill/>
        </p:spPr>
        <p:txBody>
          <a:bodyPr wrap="square" rtlCol="0">
            <a:spAutoFit/>
          </a:bodyPr>
          <a:lstStyle/>
          <a:p>
            <a:pPr algn="ctr">
              <a:lnSpc>
                <a:spcPct val="75000"/>
              </a:lnSpc>
            </a:pPr>
            <a:r>
              <a:rPr lang="en-US" sz="3400" b="1" spc="-29">
                <a:cs typeface="Al Nile" pitchFamily="2" charset="-78"/>
              </a:rPr>
              <a:t>Alternative Terminology</a:t>
            </a:r>
          </a:p>
        </p:txBody>
      </p:sp>
      <p:sp>
        <p:nvSpPr>
          <p:cNvPr id="5" name="TextBox 4">
            <a:extLst>
              <a:ext uri="{FF2B5EF4-FFF2-40B4-BE49-F238E27FC236}">
                <a16:creationId xmlns:a16="http://schemas.microsoft.com/office/drawing/2014/main" id="{3C1EBBAE-7DA1-7F48-9BB3-77A4A29B36B7}"/>
              </a:ext>
            </a:extLst>
          </p:cNvPr>
          <p:cNvSpPr txBox="1"/>
          <p:nvPr/>
        </p:nvSpPr>
        <p:spPr>
          <a:xfrm>
            <a:off x="6030410" y="1098835"/>
            <a:ext cx="2340704" cy="461665"/>
          </a:xfrm>
          <a:prstGeom prst="rect">
            <a:avLst/>
          </a:prstGeom>
          <a:noFill/>
        </p:spPr>
        <p:txBody>
          <a:bodyPr wrap="square" rtlCol="0">
            <a:spAutoFit/>
          </a:bodyPr>
          <a:lstStyle/>
          <a:p>
            <a:r>
              <a:rPr lang="en-US" sz="2400" b="1" i="1">
                <a:solidFill>
                  <a:srgbClr val="FF0000"/>
                </a:solidFill>
              </a:rPr>
              <a:t>Long-term goal</a:t>
            </a:r>
          </a:p>
        </p:txBody>
      </p:sp>
      <p:sp>
        <p:nvSpPr>
          <p:cNvPr id="7" name="TextBox 6">
            <a:extLst>
              <a:ext uri="{FF2B5EF4-FFF2-40B4-BE49-F238E27FC236}">
                <a16:creationId xmlns:a16="http://schemas.microsoft.com/office/drawing/2014/main" id="{D68759FA-029A-E840-B587-685E15DE1A6E}"/>
              </a:ext>
            </a:extLst>
          </p:cNvPr>
          <p:cNvSpPr txBox="1"/>
          <p:nvPr/>
        </p:nvSpPr>
        <p:spPr>
          <a:xfrm>
            <a:off x="522789" y="2263556"/>
            <a:ext cx="2220411" cy="690638"/>
          </a:xfrm>
          <a:prstGeom prst="rect">
            <a:avLst/>
          </a:prstGeom>
          <a:noFill/>
        </p:spPr>
        <p:txBody>
          <a:bodyPr wrap="square" rtlCol="0">
            <a:spAutoFit/>
          </a:bodyPr>
          <a:lstStyle/>
          <a:p>
            <a:pPr>
              <a:lnSpc>
                <a:spcPct val="80000"/>
              </a:lnSpc>
            </a:pPr>
            <a:r>
              <a:rPr lang="en-US" sz="2400" b="1" i="1">
                <a:solidFill>
                  <a:srgbClr val="FF0000"/>
                </a:solidFill>
              </a:rPr>
              <a:t>Where we want to be next</a:t>
            </a:r>
          </a:p>
        </p:txBody>
      </p:sp>
      <p:sp>
        <p:nvSpPr>
          <p:cNvPr id="8" name="TextBox 7">
            <a:extLst>
              <a:ext uri="{FF2B5EF4-FFF2-40B4-BE49-F238E27FC236}">
                <a16:creationId xmlns:a16="http://schemas.microsoft.com/office/drawing/2014/main" id="{8B1DF235-F16F-5744-A00C-63BE4CEBC0FA}"/>
              </a:ext>
            </a:extLst>
          </p:cNvPr>
          <p:cNvSpPr txBox="1"/>
          <p:nvPr/>
        </p:nvSpPr>
        <p:spPr>
          <a:xfrm>
            <a:off x="3348941" y="2263556"/>
            <a:ext cx="1824943" cy="683264"/>
          </a:xfrm>
          <a:prstGeom prst="rect">
            <a:avLst/>
          </a:prstGeom>
          <a:noFill/>
        </p:spPr>
        <p:txBody>
          <a:bodyPr wrap="square" rtlCol="0">
            <a:spAutoFit/>
          </a:bodyPr>
          <a:lstStyle/>
          <a:p>
            <a:pPr>
              <a:lnSpc>
                <a:spcPct val="80000"/>
              </a:lnSpc>
            </a:pPr>
            <a:r>
              <a:rPr lang="en-US" sz="2400" b="1" i="1">
                <a:solidFill>
                  <a:srgbClr val="FF0000"/>
                </a:solidFill>
              </a:rPr>
              <a:t>Where we are now</a:t>
            </a:r>
          </a:p>
        </p:txBody>
      </p:sp>
      <p:sp>
        <p:nvSpPr>
          <p:cNvPr id="9" name="TextBox 8">
            <a:extLst>
              <a:ext uri="{FF2B5EF4-FFF2-40B4-BE49-F238E27FC236}">
                <a16:creationId xmlns:a16="http://schemas.microsoft.com/office/drawing/2014/main" id="{276D2347-04BB-1F47-9C71-DDE539E3C646}"/>
              </a:ext>
            </a:extLst>
          </p:cNvPr>
          <p:cNvSpPr txBox="1"/>
          <p:nvPr/>
        </p:nvSpPr>
        <p:spPr>
          <a:xfrm>
            <a:off x="6209178" y="2263556"/>
            <a:ext cx="1824943" cy="395173"/>
          </a:xfrm>
          <a:prstGeom prst="rect">
            <a:avLst/>
          </a:prstGeom>
          <a:noFill/>
        </p:spPr>
        <p:txBody>
          <a:bodyPr wrap="square" rtlCol="0">
            <a:spAutoFit/>
          </a:bodyPr>
          <a:lstStyle/>
          <a:p>
            <a:pPr>
              <a:lnSpc>
                <a:spcPct val="80000"/>
              </a:lnSpc>
            </a:pPr>
            <a:r>
              <a:rPr lang="en-US" sz="2400" b="1" i="1">
                <a:solidFill>
                  <a:srgbClr val="FF0000"/>
                </a:solidFill>
              </a:rPr>
              <a:t>Experiments</a:t>
            </a:r>
          </a:p>
        </p:txBody>
      </p:sp>
      <p:sp>
        <p:nvSpPr>
          <p:cNvPr id="10" name="TextBox 9">
            <a:extLst>
              <a:ext uri="{FF2B5EF4-FFF2-40B4-BE49-F238E27FC236}">
                <a16:creationId xmlns:a16="http://schemas.microsoft.com/office/drawing/2014/main" id="{A789BD61-2D0D-F946-A095-DC1BC8D3438A}"/>
              </a:ext>
            </a:extLst>
          </p:cNvPr>
          <p:cNvSpPr txBox="1"/>
          <p:nvPr/>
        </p:nvSpPr>
        <p:spPr>
          <a:xfrm>
            <a:off x="6209178" y="4705814"/>
            <a:ext cx="1824943" cy="978729"/>
          </a:xfrm>
          <a:prstGeom prst="rect">
            <a:avLst/>
          </a:prstGeom>
          <a:noFill/>
        </p:spPr>
        <p:txBody>
          <a:bodyPr wrap="square" rtlCol="0">
            <a:spAutoFit/>
          </a:bodyPr>
          <a:lstStyle/>
          <a:p>
            <a:pPr>
              <a:lnSpc>
                <a:spcPct val="80000"/>
              </a:lnSpc>
            </a:pPr>
            <a:r>
              <a:rPr lang="en-US" sz="2400" b="1" i="1">
                <a:solidFill>
                  <a:srgbClr val="FF0000"/>
                </a:solidFill>
              </a:rPr>
              <a:t>Obstacles to the target condition</a:t>
            </a:r>
          </a:p>
        </p:txBody>
      </p:sp>
      <p:sp>
        <p:nvSpPr>
          <p:cNvPr id="2" name="TextBox 1">
            <a:extLst>
              <a:ext uri="{FF2B5EF4-FFF2-40B4-BE49-F238E27FC236}">
                <a16:creationId xmlns:a16="http://schemas.microsoft.com/office/drawing/2014/main" id="{04869AA4-FE60-D1B5-9FB1-BFE89EC3BA8C}"/>
              </a:ext>
            </a:extLst>
          </p:cNvPr>
          <p:cNvSpPr txBox="1"/>
          <p:nvPr/>
        </p:nvSpPr>
        <p:spPr>
          <a:xfrm>
            <a:off x="7228711" y="171708"/>
            <a:ext cx="1775012" cy="338554"/>
          </a:xfrm>
          <a:prstGeom prst="rect">
            <a:avLst/>
          </a:prstGeom>
          <a:noFill/>
          <a:ln>
            <a:solidFill>
              <a:schemeClr val="tx1"/>
            </a:solidFill>
          </a:ln>
        </p:spPr>
        <p:txBody>
          <a:bodyPr wrap="square" rtlCol="0">
            <a:spAutoFit/>
          </a:bodyPr>
          <a:lstStyle/>
          <a:p>
            <a:pPr algn="ctr"/>
            <a:r>
              <a:rPr lang="en-US" sz="1600" b="1">
                <a:solidFill>
                  <a:schemeClr val="accent1">
                    <a:lumMod val="50000"/>
                  </a:schemeClr>
                </a:solidFill>
              </a:rPr>
              <a:t>FOR THE </a:t>
            </a:r>
            <a:r>
              <a:rPr lang="en-US" sz="1600" b="1">
                <a:solidFill>
                  <a:srgbClr val="FF0000"/>
                </a:solidFill>
              </a:rPr>
              <a:t>LEARNER</a:t>
            </a:r>
          </a:p>
        </p:txBody>
      </p:sp>
    </p:spTree>
    <p:extLst>
      <p:ext uri="{BB962C8B-B14F-4D97-AF65-F5344CB8AC3E}">
        <p14:creationId xmlns:p14="http://schemas.microsoft.com/office/powerpoint/2010/main" val="1122798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1F0FAF-D4DA-D645-9C82-89F233063318}"/>
              </a:ext>
            </a:extLst>
          </p:cNvPr>
          <p:cNvPicPr>
            <a:picLocks noChangeAspect="1"/>
          </p:cNvPicPr>
          <p:nvPr/>
        </p:nvPicPr>
        <p:blipFill>
          <a:blip r:embed="rId2"/>
          <a:stretch>
            <a:fillRect/>
          </a:stretch>
        </p:blipFill>
        <p:spPr>
          <a:xfrm>
            <a:off x="1605275" y="1170743"/>
            <a:ext cx="5935838" cy="5311878"/>
          </a:xfrm>
          <a:prstGeom prst="rect">
            <a:avLst/>
          </a:prstGeom>
          <a:ln w="19050">
            <a:solidFill>
              <a:schemeClr val="tx1"/>
            </a:solidFill>
          </a:ln>
        </p:spPr>
      </p:pic>
      <p:sp>
        <p:nvSpPr>
          <p:cNvPr id="5" name="TextBox 4">
            <a:extLst>
              <a:ext uri="{FF2B5EF4-FFF2-40B4-BE49-F238E27FC236}">
                <a16:creationId xmlns:a16="http://schemas.microsoft.com/office/drawing/2014/main" id="{5F158843-39C1-9B4C-87C6-1D49DE6339FF}"/>
              </a:ext>
            </a:extLst>
          </p:cNvPr>
          <p:cNvSpPr txBox="1"/>
          <p:nvPr/>
        </p:nvSpPr>
        <p:spPr>
          <a:xfrm>
            <a:off x="7228711" y="171708"/>
            <a:ext cx="1775012" cy="338554"/>
          </a:xfrm>
          <a:prstGeom prst="rect">
            <a:avLst/>
          </a:prstGeom>
          <a:noFill/>
          <a:ln>
            <a:solidFill>
              <a:schemeClr val="tx1"/>
            </a:solidFill>
          </a:ln>
        </p:spPr>
        <p:txBody>
          <a:bodyPr wrap="square" rtlCol="0">
            <a:spAutoFit/>
          </a:bodyPr>
          <a:lstStyle/>
          <a:p>
            <a:pPr algn="ctr"/>
            <a:r>
              <a:rPr lang="en-US" sz="1600" b="1">
                <a:solidFill>
                  <a:schemeClr val="accent1">
                    <a:lumMod val="50000"/>
                  </a:schemeClr>
                </a:solidFill>
              </a:rPr>
              <a:t>FOR THE </a:t>
            </a:r>
            <a:r>
              <a:rPr lang="en-US" sz="1600" b="1">
                <a:solidFill>
                  <a:srgbClr val="FF0000"/>
                </a:solidFill>
              </a:rPr>
              <a:t>LEARNER</a:t>
            </a:r>
          </a:p>
        </p:txBody>
      </p:sp>
      <p:sp>
        <p:nvSpPr>
          <p:cNvPr id="8" name="TextBox 7">
            <a:extLst>
              <a:ext uri="{FF2B5EF4-FFF2-40B4-BE49-F238E27FC236}">
                <a16:creationId xmlns:a16="http://schemas.microsoft.com/office/drawing/2014/main" id="{CDB8EE25-A1C4-714F-B12D-0E4056DB75FD}"/>
              </a:ext>
            </a:extLst>
          </p:cNvPr>
          <p:cNvSpPr txBox="1"/>
          <p:nvPr/>
        </p:nvSpPr>
        <p:spPr>
          <a:xfrm>
            <a:off x="0" y="653674"/>
            <a:ext cx="9144000" cy="395173"/>
          </a:xfrm>
          <a:prstGeom prst="rect">
            <a:avLst/>
          </a:prstGeom>
          <a:noFill/>
        </p:spPr>
        <p:txBody>
          <a:bodyPr wrap="square" rtlCol="0">
            <a:spAutoFit/>
          </a:bodyPr>
          <a:lstStyle/>
          <a:p>
            <a:pPr algn="ctr">
              <a:lnSpc>
                <a:spcPct val="80000"/>
              </a:lnSpc>
            </a:pPr>
            <a:r>
              <a:rPr lang="en-US" sz="2400" b="1" spc="-50" dirty="0"/>
              <a:t>For grasping the current condition</a:t>
            </a:r>
          </a:p>
        </p:txBody>
      </p:sp>
      <p:sp>
        <p:nvSpPr>
          <p:cNvPr id="9" name="Rectangle 8">
            <a:extLst>
              <a:ext uri="{FF2B5EF4-FFF2-40B4-BE49-F238E27FC236}">
                <a16:creationId xmlns:a16="http://schemas.microsoft.com/office/drawing/2014/main" id="{ECD611AB-06E6-FF4E-84D4-EA773AD9CC23}"/>
              </a:ext>
            </a:extLst>
          </p:cNvPr>
          <p:cNvSpPr/>
          <p:nvPr/>
        </p:nvSpPr>
        <p:spPr>
          <a:xfrm>
            <a:off x="0" y="103455"/>
            <a:ext cx="9144000" cy="615553"/>
          </a:xfrm>
          <a:prstGeom prst="rect">
            <a:avLst/>
          </a:prstGeom>
        </p:spPr>
        <p:txBody>
          <a:bodyPr wrap="square">
            <a:spAutoFit/>
          </a:bodyPr>
          <a:lstStyle/>
          <a:p>
            <a:pPr algn="ctr"/>
            <a:r>
              <a:rPr lang="en-US" sz="3400" b="1"/>
              <a:t>Steps of Process Analysis</a:t>
            </a:r>
          </a:p>
        </p:txBody>
      </p:sp>
    </p:spTree>
    <p:extLst>
      <p:ext uri="{BB962C8B-B14F-4D97-AF65-F5344CB8AC3E}">
        <p14:creationId xmlns:p14="http://schemas.microsoft.com/office/powerpoint/2010/main" val="3692876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2825E4-4114-0543-818F-C6754E98C918}"/>
              </a:ext>
            </a:extLst>
          </p:cNvPr>
          <p:cNvPicPr>
            <a:picLocks noChangeAspect="1"/>
          </p:cNvPicPr>
          <p:nvPr/>
        </p:nvPicPr>
        <p:blipFill rotWithShape="1">
          <a:blip r:embed="rId2"/>
          <a:srcRect l="1069" t="2063" r="1468" b="2922"/>
          <a:stretch/>
        </p:blipFill>
        <p:spPr>
          <a:xfrm>
            <a:off x="634701" y="1914861"/>
            <a:ext cx="7853084" cy="3883511"/>
          </a:xfrm>
          <a:prstGeom prst="rect">
            <a:avLst/>
          </a:prstGeom>
          <a:ln w="19050">
            <a:solidFill>
              <a:schemeClr val="tx1"/>
            </a:solidFill>
          </a:ln>
        </p:spPr>
      </p:pic>
      <p:sp>
        <p:nvSpPr>
          <p:cNvPr id="5" name="TextBox 4">
            <a:extLst>
              <a:ext uri="{FF2B5EF4-FFF2-40B4-BE49-F238E27FC236}">
                <a16:creationId xmlns:a16="http://schemas.microsoft.com/office/drawing/2014/main" id="{4F38B4B6-8177-214E-87DA-1F96C93C183C}"/>
              </a:ext>
            </a:extLst>
          </p:cNvPr>
          <p:cNvSpPr txBox="1"/>
          <p:nvPr/>
        </p:nvSpPr>
        <p:spPr>
          <a:xfrm>
            <a:off x="7228711" y="171708"/>
            <a:ext cx="1775012" cy="338554"/>
          </a:xfrm>
          <a:prstGeom prst="rect">
            <a:avLst/>
          </a:prstGeom>
          <a:noFill/>
          <a:ln>
            <a:solidFill>
              <a:schemeClr val="tx1"/>
            </a:solidFill>
          </a:ln>
        </p:spPr>
        <p:txBody>
          <a:bodyPr wrap="square" rtlCol="0">
            <a:spAutoFit/>
          </a:bodyPr>
          <a:lstStyle/>
          <a:p>
            <a:pPr algn="ctr"/>
            <a:r>
              <a:rPr lang="en-US" sz="1600" b="1">
                <a:solidFill>
                  <a:schemeClr val="accent1">
                    <a:lumMod val="50000"/>
                  </a:schemeClr>
                </a:solidFill>
              </a:rPr>
              <a:t>FOR THE </a:t>
            </a:r>
            <a:r>
              <a:rPr lang="en-US" sz="1600" b="1">
                <a:solidFill>
                  <a:srgbClr val="FF0000"/>
                </a:solidFill>
              </a:rPr>
              <a:t>LEARNER</a:t>
            </a:r>
          </a:p>
        </p:txBody>
      </p:sp>
      <p:sp>
        <p:nvSpPr>
          <p:cNvPr id="8" name="TextBox 7">
            <a:extLst>
              <a:ext uri="{FF2B5EF4-FFF2-40B4-BE49-F238E27FC236}">
                <a16:creationId xmlns:a16="http://schemas.microsoft.com/office/drawing/2014/main" id="{D3B189A0-F004-6849-BA9F-95FA0D0A210E}"/>
              </a:ext>
            </a:extLst>
          </p:cNvPr>
          <p:cNvSpPr txBox="1"/>
          <p:nvPr/>
        </p:nvSpPr>
        <p:spPr>
          <a:xfrm>
            <a:off x="0" y="1073223"/>
            <a:ext cx="9144000" cy="395173"/>
          </a:xfrm>
          <a:prstGeom prst="rect">
            <a:avLst/>
          </a:prstGeom>
          <a:noFill/>
        </p:spPr>
        <p:txBody>
          <a:bodyPr wrap="square" rtlCol="0">
            <a:spAutoFit/>
          </a:bodyPr>
          <a:lstStyle/>
          <a:p>
            <a:pPr algn="ctr">
              <a:lnSpc>
                <a:spcPct val="80000"/>
              </a:lnSpc>
            </a:pPr>
            <a:r>
              <a:rPr lang="en-US" sz="2400" b="1" dirty="0"/>
              <a:t>A desired outcome and operating pattern, as your next goalpost</a:t>
            </a:r>
            <a:endParaRPr lang="en-US" sz="2400" b="1" spc="-50" dirty="0"/>
          </a:p>
        </p:txBody>
      </p:sp>
      <p:sp>
        <p:nvSpPr>
          <p:cNvPr id="9" name="Rectangle 8">
            <a:extLst>
              <a:ext uri="{FF2B5EF4-FFF2-40B4-BE49-F238E27FC236}">
                <a16:creationId xmlns:a16="http://schemas.microsoft.com/office/drawing/2014/main" id="{B3809D2C-6A97-674C-BC8C-41B16819426B}"/>
              </a:ext>
            </a:extLst>
          </p:cNvPr>
          <p:cNvSpPr/>
          <p:nvPr/>
        </p:nvSpPr>
        <p:spPr>
          <a:xfrm>
            <a:off x="0" y="523004"/>
            <a:ext cx="9144000" cy="615553"/>
          </a:xfrm>
          <a:prstGeom prst="rect">
            <a:avLst/>
          </a:prstGeom>
        </p:spPr>
        <p:txBody>
          <a:bodyPr wrap="square">
            <a:spAutoFit/>
          </a:bodyPr>
          <a:lstStyle/>
          <a:p>
            <a:pPr algn="ctr"/>
            <a:r>
              <a:rPr lang="en-US" sz="3400" b="1"/>
              <a:t>Steps to Establishing a Target Condition</a:t>
            </a:r>
          </a:p>
        </p:txBody>
      </p:sp>
    </p:spTree>
    <p:extLst>
      <p:ext uri="{BB962C8B-B14F-4D97-AF65-F5344CB8AC3E}">
        <p14:creationId xmlns:p14="http://schemas.microsoft.com/office/powerpoint/2010/main" val="336078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38B4B6-8177-214E-87DA-1F96C93C183C}"/>
              </a:ext>
            </a:extLst>
          </p:cNvPr>
          <p:cNvSpPr txBox="1"/>
          <p:nvPr/>
        </p:nvSpPr>
        <p:spPr>
          <a:xfrm>
            <a:off x="7228711" y="171708"/>
            <a:ext cx="1775012" cy="338554"/>
          </a:xfrm>
          <a:prstGeom prst="rect">
            <a:avLst/>
          </a:prstGeom>
          <a:noFill/>
          <a:ln>
            <a:solidFill>
              <a:schemeClr val="tx1"/>
            </a:solidFill>
          </a:ln>
        </p:spPr>
        <p:txBody>
          <a:bodyPr wrap="square" rtlCol="0">
            <a:spAutoFit/>
          </a:bodyPr>
          <a:lstStyle/>
          <a:p>
            <a:pPr algn="ctr"/>
            <a:r>
              <a:rPr lang="en-US" sz="1600" b="1">
                <a:solidFill>
                  <a:schemeClr val="accent1">
                    <a:lumMod val="50000"/>
                  </a:schemeClr>
                </a:solidFill>
              </a:rPr>
              <a:t>FOR THE </a:t>
            </a:r>
            <a:r>
              <a:rPr lang="en-US" sz="1600" b="1">
                <a:solidFill>
                  <a:srgbClr val="FF0000"/>
                </a:solidFill>
              </a:rPr>
              <a:t>LEARNER</a:t>
            </a:r>
          </a:p>
        </p:txBody>
      </p:sp>
      <p:sp>
        <p:nvSpPr>
          <p:cNvPr id="9" name="Rectangle 8">
            <a:extLst>
              <a:ext uri="{FF2B5EF4-FFF2-40B4-BE49-F238E27FC236}">
                <a16:creationId xmlns:a16="http://schemas.microsoft.com/office/drawing/2014/main" id="{B3809D2C-6A97-674C-BC8C-41B16819426B}"/>
              </a:ext>
            </a:extLst>
          </p:cNvPr>
          <p:cNvSpPr/>
          <p:nvPr/>
        </p:nvSpPr>
        <p:spPr>
          <a:xfrm>
            <a:off x="0" y="182306"/>
            <a:ext cx="9144000" cy="895630"/>
          </a:xfrm>
          <a:prstGeom prst="rect">
            <a:avLst/>
          </a:prstGeom>
        </p:spPr>
        <p:txBody>
          <a:bodyPr wrap="square">
            <a:spAutoFit/>
          </a:bodyPr>
          <a:lstStyle/>
          <a:p>
            <a:pPr algn="ctr">
              <a:lnSpc>
                <a:spcPct val="90000"/>
              </a:lnSpc>
            </a:pPr>
            <a:r>
              <a:rPr lang="en-US" sz="3400" b="1"/>
              <a:t>Obstacle Parking Lot</a:t>
            </a:r>
          </a:p>
          <a:p>
            <a:pPr algn="ctr">
              <a:lnSpc>
                <a:spcPct val="90000"/>
              </a:lnSpc>
            </a:pPr>
            <a:r>
              <a:rPr lang="en-US" sz="2400" b="1"/>
              <a:t>The learner updates this by adding &amp; crossing off obstacles</a:t>
            </a:r>
          </a:p>
        </p:txBody>
      </p:sp>
      <p:pic>
        <p:nvPicPr>
          <p:cNvPr id="6" name="Picture 5">
            <a:extLst>
              <a:ext uri="{FF2B5EF4-FFF2-40B4-BE49-F238E27FC236}">
                <a16:creationId xmlns:a16="http://schemas.microsoft.com/office/drawing/2014/main" id="{A34773A6-BA48-814B-9284-5B743549F914}"/>
              </a:ext>
            </a:extLst>
          </p:cNvPr>
          <p:cNvPicPr>
            <a:picLocks noChangeAspect="1"/>
          </p:cNvPicPr>
          <p:nvPr/>
        </p:nvPicPr>
        <p:blipFill>
          <a:blip r:embed="rId2"/>
          <a:stretch>
            <a:fillRect/>
          </a:stretch>
        </p:blipFill>
        <p:spPr>
          <a:xfrm>
            <a:off x="1383616" y="1142881"/>
            <a:ext cx="6376768" cy="5344692"/>
          </a:xfrm>
          <a:prstGeom prst="rect">
            <a:avLst/>
          </a:prstGeom>
        </p:spPr>
      </p:pic>
    </p:spTree>
    <p:extLst>
      <p:ext uri="{BB962C8B-B14F-4D97-AF65-F5344CB8AC3E}">
        <p14:creationId xmlns:p14="http://schemas.microsoft.com/office/powerpoint/2010/main" val="69092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5602BD-A00C-ED4B-A50C-B02C4CFCBE74}"/>
              </a:ext>
            </a:extLst>
          </p:cNvPr>
          <p:cNvPicPr>
            <a:picLocks noChangeAspect="1"/>
          </p:cNvPicPr>
          <p:nvPr/>
        </p:nvPicPr>
        <p:blipFill>
          <a:blip r:embed="rId2"/>
          <a:stretch>
            <a:fillRect/>
          </a:stretch>
        </p:blipFill>
        <p:spPr>
          <a:xfrm>
            <a:off x="970049" y="1125216"/>
            <a:ext cx="7215634" cy="5462963"/>
          </a:xfrm>
          <a:prstGeom prst="rect">
            <a:avLst/>
          </a:prstGeom>
        </p:spPr>
      </p:pic>
      <p:sp>
        <p:nvSpPr>
          <p:cNvPr id="9" name="TextBox 8">
            <a:extLst>
              <a:ext uri="{FF2B5EF4-FFF2-40B4-BE49-F238E27FC236}">
                <a16:creationId xmlns:a16="http://schemas.microsoft.com/office/drawing/2014/main" id="{B877E444-87BA-B743-A700-FCADC0AB2A77}"/>
              </a:ext>
            </a:extLst>
          </p:cNvPr>
          <p:cNvSpPr txBox="1"/>
          <p:nvPr/>
        </p:nvSpPr>
        <p:spPr>
          <a:xfrm>
            <a:off x="0" y="172679"/>
            <a:ext cx="9143999" cy="552340"/>
          </a:xfrm>
          <a:prstGeom prst="rect">
            <a:avLst/>
          </a:prstGeom>
          <a:noFill/>
        </p:spPr>
        <p:txBody>
          <a:bodyPr wrap="square" lIns="80654" tIns="40327" rIns="80654" bIns="40327" rtlCol="0">
            <a:spAutoFit/>
          </a:bodyPr>
          <a:lstStyle/>
          <a:p>
            <a:pPr algn="ctr">
              <a:lnSpc>
                <a:spcPct val="90000"/>
              </a:lnSpc>
            </a:pPr>
            <a:r>
              <a:rPr lang="en-US" sz="3400" b="1"/>
              <a:t>Experimenting Record</a:t>
            </a:r>
          </a:p>
        </p:txBody>
      </p:sp>
      <p:sp>
        <p:nvSpPr>
          <p:cNvPr id="8" name="TextBox 7">
            <a:extLst>
              <a:ext uri="{FF2B5EF4-FFF2-40B4-BE49-F238E27FC236}">
                <a16:creationId xmlns:a16="http://schemas.microsoft.com/office/drawing/2014/main" id="{97D5FE51-79A9-B34F-97FA-25B4B3C73A16}"/>
              </a:ext>
            </a:extLst>
          </p:cNvPr>
          <p:cNvSpPr txBox="1"/>
          <p:nvPr/>
        </p:nvSpPr>
        <p:spPr>
          <a:xfrm>
            <a:off x="0" y="653674"/>
            <a:ext cx="9144000" cy="395173"/>
          </a:xfrm>
          <a:prstGeom prst="rect">
            <a:avLst/>
          </a:prstGeom>
          <a:noFill/>
        </p:spPr>
        <p:txBody>
          <a:bodyPr wrap="square" rtlCol="0">
            <a:spAutoFit/>
          </a:bodyPr>
          <a:lstStyle/>
          <a:p>
            <a:pPr algn="ctr">
              <a:lnSpc>
                <a:spcPct val="80000"/>
              </a:lnSpc>
            </a:pPr>
            <a:r>
              <a:rPr lang="en-US" sz="2400" b="1" dirty="0"/>
              <a:t>Conduct experiments against an obstacle</a:t>
            </a:r>
            <a:endParaRPr lang="en-US" sz="2400" b="1" spc="-50" dirty="0"/>
          </a:p>
        </p:txBody>
      </p:sp>
      <p:sp>
        <p:nvSpPr>
          <p:cNvPr id="6" name="TextBox 5">
            <a:extLst>
              <a:ext uri="{FF2B5EF4-FFF2-40B4-BE49-F238E27FC236}">
                <a16:creationId xmlns:a16="http://schemas.microsoft.com/office/drawing/2014/main" id="{ABD1C7E7-EE34-2C4A-9D3B-B7337A92392A}"/>
              </a:ext>
            </a:extLst>
          </p:cNvPr>
          <p:cNvSpPr txBox="1"/>
          <p:nvPr/>
        </p:nvSpPr>
        <p:spPr>
          <a:xfrm>
            <a:off x="7228711" y="171708"/>
            <a:ext cx="1775012" cy="338554"/>
          </a:xfrm>
          <a:prstGeom prst="rect">
            <a:avLst/>
          </a:prstGeom>
          <a:noFill/>
          <a:ln>
            <a:solidFill>
              <a:schemeClr val="tx1"/>
            </a:solidFill>
          </a:ln>
        </p:spPr>
        <p:txBody>
          <a:bodyPr wrap="square" rtlCol="0">
            <a:spAutoFit/>
          </a:bodyPr>
          <a:lstStyle/>
          <a:p>
            <a:pPr algn="ctr"/>
            <a:r>
              <a:rPr lang="en-US" sz="1600" b="1">
                <a:solidFill>
                  <a:schemeClr val="accent1">
                    <a:lumMod val="50000"/>
                  </a:schemeClr>
                </a:solidFill>
              </a:rPr>
              <a:t>FOR THE </a:t>
            </a:r>
            <a:r>
              <a:rPr lang="en-US" sz="1600" b="1">
                <a:solidFill>
                  <a:srgbClr val="FF0000"/>
                </a:solidFill>
              </a:rPr>
              <a:t>LEARNER</a:t>
            </a:r>
          </a:p>
        </p:txBody>
      </p:sp>
    </p:spTree>
    <p:extLst>
      <p:ext uri="{BB962C8B-B14F-4D97-AF65-F5344CB8AC3E}">
        <p14:creationId xmlns:p14="http://schemas.microsoft.com/office/powerpoint/2010/main" val="4258972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F87AF85-16AD-D84B-B970-FE2021C74BCF}"/>
              </a:ext>
            </a:extLst>
          </p:cNvPr>
          <p:cNvPicPr>
            <a:picLocks noChangeAspect="1"/>
          </p:cNvPicPr>
          <p:nvPr/>
        </p:nvPicPr>
        <p:blipFill>
          <a:blip r:embed="rId2"/>
          <a:stretch>
            <a:fillRect/>
          </a:stretch>
        </p:blipFill>
        <p:spPr>
          <a:xfrm>
            <a:off x="1423691" y="1529361"/>
            <a:ext cx="6300838" cy="4770370"/>
          </a:xfrm>
          <a:prstGeom prst="rect">
            <a:avLst/>
          </a:prstGeom>
        </p:spPr>
      </p:pic>
      <p:sp>
        <p:nvSpPr>
          <p:cNvPr id="10" name="Rounded Rectangle 9">
            <a:extLst>
              <a:ext uri="{FF2B5EF4-FFF2-40B4-BE49-F238E27FC236}">
                <a16:creationId xmlns:a16="http://schemas.microsoft.com/office/drawing/2014/main" id="{0E50FF73-8ADA-AD4F-9E6C-1359BC7B96AD}"/>
              </a:ext>
            </a:extLst>
          </p:cNvPr>
          <p:cNvSpPr/>
          <p:nvPr/>
        </p:nvSpPr>
        <p:spPr>
          <a:xfrm>
            <a:off x="1549101" y="2757334"/>
            <a:ext cx="2678653" cy="750403"/>
          </a:xfrm>
          <a:prstGeom prst="roundRect">
            <a:avLst>
              <a:gd name="adj" fmla="val 29135"/>
            </a:avLst>
          </a:prstGeom>
          <a:noFill/>
          <a:ln w="952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a:p>
        </p:txBody>
      </p:sp>
      <p:sp>
        <p:nvSpPr>
          <p:cNvPr id="11" name="TextBox 10">
            <a:extLst>
              <a:ext uri="{FF2B5EF4-FFF2-40B4-BE49-F238E27FC236}">
                <a16:creationId xmlns:a16="http://schemas.microsoft.com/office/drawing/2014/main" id="{41B4125F-CBBD-D948-8565-7846AD3D1A6E}"/>
              </a:ext>
            </a:extLst>
          </p:cNvPr>
          <p:cNvSpPr txBox="1"/>
          <p:nvPr/>
        </p:nvSpPr>
        <p:spPr>
          <a:xfrm>
            <a:off x="1559733" y="2849342"/>
            <a:ext cx="2678653" cy="526939"/>
          </a:xfrm>
          <a:prstGeom prst="rect">
            <a:avLst/>
          </a:prstGeom>
          <a:noFill/>
        </p:spPr>
        <p:txBody>
          <a:bodyPr wrap="square" rtlCol="0">
            <a:spAutoFit/>
          </a:bodyPr>
          <a:lstStyle/>
          <a:p>
            <a:pPr algn="ctr"/>
            <a:r>
              <a:rPr lang="en-US" sz="2800" b="1">
                <a:solidFill>
                  <a:srgbClr val="0070C0"/>
                </a:solidFill>
              </a:rPr>
              <a:t>PREDICTION</a:t>
            </a:r>
            <a:endParaRPr lang="en-US" sz="2000" b="1">
              <a:solidFill>
                <a:srgbClr val="0070C0"/>
              </a:solidFill>
            </a:endParaRPr>
          </a:p>
        </p:txBody>
      </p:sp>
      <p:sp>
        <p:nvSpPr>
          <p:cNvPr id="12" name="Rounded Rectangle 11">
            <a:extLst>
              <a:ext uri="{FF2B5EF4-FFF2-40B4-BE49-F238E27FC236}">
                <a16:creationId xmlns:a16="http://schemas.microsoft.com/office/drawing/2014/main" id="{CAB45F6A-F2B7-BD43-B0A6-3931B36E71C4}"/>
              </a:ext>
            </a:extLst>
          </p:cNvPr>
          <p:cNvSpPr/>
          <p:nvPr/>
        </p:nvSpPr>
        <p:spPr>
          <a:xfrm>
            <a:off x="4852259" y="2754456"/>
            <a:ext cx="1268841" cy="753284"/>
          </a:xfrm>
          <a:prstGeom prst="roundRect">
            <a:avLst>
              <a:gd name="adj" fmla="val 29135"/>
            </a:avLst>
          </a:prstGeom>
          <a:noFill/>
          <a:ln w="952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a:p>
        </p:txBody>
      </p:sp>
      <p:sp>
        <p:nvSpPr>
          <p:cNvPr id="13" name="TextBox 12">
            <a:extLst>
              <a:ext uri="{FF2B5EF4-FFF2-40B4-BE49-F238E27FC236}">
                <a16:creationId xmlns:a16="http://schemas.microsoft.com/office/drawing/2014/main" id="{07239345-4439-B341-8F04-DBE6C9512405}"/>
              </a:ext>
            </a:extLst>
          </p:cNvPr>
          <p:cNvSpPr txBox="1"/>
          <p:nvPr/>
        </p:nvSpPr>
        <p:spPr>
          <a:xfrm>
            <a:off x="4759026" y="2903654"/>
            <a:ext cx="1476209" cy="430887"/>
          </a:xfrm>
          <a:prstGeom prst="rect">
            <a:avLst/>
          </a:prstGeom>
          <a:noFill/>
        </p:spPr>
        <p:txBody>
          <a:bodyPr wrap="square" rtlCol="0">
            <a:spAutoFit/>
          </a:bodyPr>
          <a:lstStyle/>
          <a:p>
            <a:pPr algn="ctr"/>
            <a:r>
              <a:rPr lang="en-US" sz="2200" b="1" spc="-62">
                <a:solidFill>
                  <a:srgbClr val="0070C0"/>
                </a:solidFill>
              </a:rPr>
              <a:t>EVIDENCE</a:t>
            </a:r>
          </a:p>
        </p:txBody>
      </p:sp>
      <p:sp>
        <p:nvSpPr>
          <p:cNvPr id="14" name="Rounded Rectangle 13">
            <a:extLst>
              <a:ext uri="{FF2B5EF4-FFF2-40B4-BE49-F238E27FC236}">
                <a16:creationId xmlns:a16="http://schemas.microsoft.com/office/drawing/2014/main" id="{52A17C00-5DD4-E34F-BA03-0E2AB580DE45}"/>
              </a:ext>
            </a:extLst>
          </p:cNvPr>
          <p:cNvSpPr/>
          <p:nvPr/>
        </p:nvSpPr>
        <p:spPr>
          <a:xfrm>
            <a:off x="6299034" y="2760765"/>
            <a:ext cx="1268841" cy="736689"/>
          </a:xfrm>
          <a:prstGeom prst="roundRect">
            <a:avLst>
              <a:gd name="adj" fmla="val 29135"/>
            </a:avLst>
          </a:prstGeom>
          <a:noFill/>
          <a:ln w="952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a:p>
        </p:txBody>
      </p:sp>
      <p:sp>
        <p:nvSpPr>
          <p:cNvPr id="15" name="TextBox 14">
            <a:extLst>
              <a:ext uri="{FF2B5EF4-FFF2-40B4-BE49-F238E27FC236}">
                <a16:creationId xmlns:a16="http://schemas.microsoft.com/office/drawing/2014/main" id="{6C339C61-DE82-394B-8B47-12A10BA4BC45}"/>
              </a:ext>
            </a:extLst>
          </p:cNvPr>
          <p:cNvSpPr txBox="1"/>
          <p:nvPr/>
        </p:nvSpPr>
        <p:spPr>
          <a:xfrm>
            <a:off x="6143379" y="2905456"/>
            <a:ext cx="1568051" cy="430887"/>
          </a:xfrm>
          <a:prstGeom prst="rect">
            <a:avLst/>
          </a:prstGeom>
          <a:noFill/>
        </p:spPr>
        <p:txBody>
          <a:bodyPr wrap="square" rtlCol="0">
            <a:spAutoFit/>
          </a:bodyPr>
          <a:lstStyle/>
          <a:p>
            <a:pPr algn="ctr"/>
            <a:r>
              <a:rPr lang="en-US" sz="2200" b="1" spc="-62">
                <a:solidFill>
                  <a:srgbClr val="0070C0"/>
                </a:solidFill>
              </a:rPr>
              <a:t>EVALUATE</a:t>
            </a:r>
          </a:p>
        </p:txBody>
      </p:sp>
      <p:sp>
        <p:nvSpPr>
          <p:cNvPr id="17" name="TextBox 16">
            <a:extLst>
              <a:ext uri="{FF2B5EF4-FFF2-40B4-BE49-F238E27FC236}">
                <a16:creationId xmlns:a16="http://schemas.microsoft.com/office/drawing/2014/main" id="{5CEFE33F-50BF-264F-8ABB-28DAC609A354}"/>
              </a:ext>
            </a:extLst>
          </p:cNvPr>
          <p:cNvSpPr txBox="1"/>
          <p:nvPr/>
        </p:nvSpPr>
        <p:spPr>
          <a:xfrm>
            <a:off x="3605943" y="1058080"/>
            <a:ext cx="2129420" cy="526939"/>
          </a:xfrm>
          <a:prstGeom prst="rect">
            <a:avLst/>
          </a:prstGeom>
          <a:noFill/>
        </p:spPr>
        <p:txBody>
          <a:bodyPr wrap="square" rtlCol="0">
            <a:spAutoFit/>
          </a:bodyPr>
          <a:lstStyle/>
          <a:p>
            <a:pPr algn="ctr"/>
            <a:r>
              <a:rPr lang="en-US" sz="2800" b="1">
                <a:solidFill>
                  <a:srgbClr val="0070C0"/>
                </a:solidFill>
              </a:rPr>
              <a:t>ACTION</a:t>
            </a:r>
            <a:endParaRPr lang="en-US" sz="2000" b="1">
              <a:solidFill>
                <a:srgbClr val="0070C0"/>
              </a:solidFill>
            </a:endParaRPr>
          </a:p>
        </p:txBody>
      </p:sp>
      <p:cxnSp>
        <p:nvCxnSpPr>
          <p:cNvPr id="19" name="Straight Arrow Connector 18">
            <a:extLst>
              <a:ext uri="{FF2B5EF4-FFF2-40B4-BE49-F238E27FC236}">
                <a16:creationId xmlns:a16="http://schemas.microsoft.com/office/drawing/2014/main" id="{26C8BF7F-21B0-414A-B0F1-CD0FC70DEDA6}"/>
              </a:ext>
            </a:extLst>
          </p:cNvPr>
          <p:cNvCxnSpPr>
            <a:cxnSpLocks/>
          </p:cNvCxnSpPr>
          <p:nvPr/>
        </p:nvCxnSpPr>
        <p:spPr>
          <a:xfrm>
            <a:off x="4670932" y="1475571"/>
            <a:ext cx="0" cy="1173404"/>
          </a:xfrm>
          <a:prstGeom prst="straightConnector1">
            <a:avLst/>
          </a:prstGeom>
          <a:ln w="66675">
            <a:solidFill>
              <a:srgbClr val="0070C0"/>
            </a:solidFill>
            <a:tailEnd type="triangle" w="med" len="med"/>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7D44927A-592C-FC48-A8DF-3404432999FA}"/>
              </a:ext>
            </a:extLst>
          </p:cNvPr>
          <p:cNvSpPr txBox="1"/>
          <p:nvPr/>
        </p:nvSpPr>
        <p:spPr>
          <a:xfrm>
            <a:off x="0" y="335480"/>
            <a:ext cx="9143999" cy="779453"/>
          </a:xfrm>
          <a:prstGeom prst="rect">
            <a:avLst/>
          </a:prstGeom>
          <a:noFill/>
        </p:spPr>
        <p:txBody>
          <a:bodyPr wrap="square" lIns="80654" tIns="40327" rIns="80654" bIns="40327" rtlCol="0">
            <a:spAutoFit/>
          </a:bodyPr>
          <a:lstStyle/>
          <a:p>
            <a:pPr algn="ctr">
              <a:lnSpc>
                <a:spcPct val="80000"/>
              </a:lnSpc>
            </a:pPr>
            <a:r>
              <a:rPr lang="en-US" sz="2800"/>
              <a:t>The scientific learning cycle is embedded in the</a:t>
            </a:r>
          </a:p>
          <a:p>
            <a:pPr algn="ctr">
              <a:lnSpc>
                <a:spcPct val="80000"/>
              </a:lnSpc>
            </a:pPr>
            <a:r>
              <a:rPr lang="en-US" sz="2800"/>
              <a:t>experimenting record, to make the cycle easy to practice</a:t>
            </a:r>
          </a:p>
        </p:txBody>
      </p:sp>
    </p:spTree>
    <p:extLst>
      <p:ext uri="{BB962C8B-B14F-4D97-AF65-F5344CB8AC3E}">
        <p14:creationId xmlns:p14="http://schemas.microsoft.com/office/powerpoint/2010/main" val="37490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98837"/>
            <a:ext cx="9144000" cy="594308"/>
          </a:xfrm>
          <a:prstGeom prst="rect">
            <a:avLst/>
          </a:prstGeom>
          <a:noFill/>
        </p:spPr>
        <p:txBody>
          <a:bodyPr wrap="square" lIns="88691" tIns="44344" rIns="88691" bIns="44344" rtlCol="0">
            <a:spAutoFit/>
          </a:bodyPr>
          <a:lstStyle/>
          <a:p>
            <a:pPr algn="ctr">
              <a:lnSpc>
                <a:spcPct val="80000"/>
              </a:lnSpc>
            </a:pPr>
            <a:r>
              <a:rPr lang="en-US" sz="4000" b="1" spc="-19">
                <a:solidFill>
                  <a:schemeClr val="accent1">
                    <a:lumMod val="50000"/>
                  </a:schemeClr>
                </a:solidFill>
              </a:rPr>
              <a:t>What Are Starter Kata?</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944" r="3529"/>
          <a:stretch/>
        </p:blipFill>
        <p:spPr>
          <a:xfrm>
            <a:off x="4296579" y="1944162"/>
            <a:ext cx="4314290" cy="4271167"/>
          </a:xfrm>
          <a:prstGeom prst="rect">
            <a:avLst/>
          </a:prstGeom>
        </p:spPr>
      </p:pic>
      <p:sp>
        <p:nvSpPr>
          <p:cNvPr id="6" name="TextBox 5"/>
          <p:cNvSpPr txBox="1"/>
          <p:nvPr/>
        </p:nvSpPr>
        <p:spPr>
          <a:xfrm>
            <a:off x="237876" y="2603228"/>
            <a:ext cx="3958375" cy="3277820"/>
          </a:xfrm>
          <a:prstGeom prst="rect">
            <a:avLst/>
          </a:prstGeom>
          <a:noFill/>
        </p:spPr>
        <p:txBody>
          <a:bodyPr wrap="square" rtlCol="0">
            <a:spAutoFit/>
          </a:bodyPr>
          <a:lstStyle/>
          <a:p>
            <a:pPr algn="r">
              <a:lnSpc>
                <a:spcPct val="90000"/>
              </a:lnSpc>
            </a:pPr>
            <a:r>
              <a:rPr lang="en-US" sz="2200" b="1">
                <a:solidFill>
                  <a:schemeClr val="accent1">
                    <a:lumMod val="75000"/>
                  </a:schemeClr>
                </a:solidFill>
              </a:rPr>
              <a:t>A good way to begin acquiring</a:t>
            </a:r>
          </a:p>
          <a:p>
            <a:pPr algn="r">
              <a:lnSpc>
                <a:spcPct val="90000"/>
              </a:lnSpc>
            </a:pPr>
            <a:r>
              <a:rPr lang="en-US" sz="2200" b="1">
                <a:solidFill>
                  <a:schemeClr val="accent1">
                    <a:lumMod val="75000"/>
                  </a:schemeClr>
                </a:solidFill>
              </a:rPr>
              <a:t>a new skill is with Starter Kata.</a:t>
            </a:r>
          </a:p>
          <a:p>
            <a:pPr algn="r">
              <a:lnSpc>
                <a:spcPct val="90000"/>
              </a:lnSpc>
            </a:pPr>
            <a:endParaRPr lang="en-US" sz="1600" b="1">
              <a:solidFill>
                <a:schemeClr val="accent1">
                  <a:lumMod val="75000"/>
                </a:schemeClr>
              </a:solidFill>
            </a:endParaRPr>
          </a:p>
          <a:p>
            <a:pPr algn="r">
              <a:lnSpc>
                <a:spcPct val="90000"/>
              </a:lnSpc>
            </a:pPr>
            <a:r>
              <a:rPr lang="en-US" sz="2200" b="1">
                <a:solidFill>
                  <a:schemeClr val="accent1">
                    <a:lumMod val="75000"/>
                  </a:schemeClr>
                </a:solidFill>
              </a:rPr>
              <a:t>Then, as you gain some skill and understanding, you build upon them to suit your situation and develop your own way.</a:t>
            </a:r>
          </a:p>
          <a:p>
            <a:pPr algn="r">
              <a:lnSpc>
                <a:spcPct val="90000"/>
              </a:lnSpc>
            </a:pPr>
            <a:endParaRPr lang="en-US" sz="1600" b="1">
              <a:solidFill>
                <a:schemeClr val="accent1">
                  <a:lumMod val="75000"/>
                </a:schemeClr>
              </a:solidFill>
            </a:endParaRPr>
          </a:p>
          <a:p>
            <a:pPr algn="r">
              <a:lnSpc>
                <a:spcPct val="90000"/>
              </a:lnSpc>
            </a:pPr>
            <a:r>
              <a:rPr lang="en-US" sz="2200" b="1">
                <a:solidFill>
                  <a:schemeClr val="accent1">
                    <a:lumMod val="75000"/>
                  </a:schemeClr>
                </a:solidFill>
              </a:rPr>
              <a:t>Starter Kata are not the</a:t>
            </a:r>
          </a:p>
          <a:p>
            <a:pPr algn="r">
              <a:lnSpc>
                <a:spcPct val="90000"/>
              </a:lnSpc>
            </a:pPr>
            <a:r>
              <a:rPr lang="en-US" sz="2200" b="1">
                <a:solidFill>
                  <a:schemeClr val="accent1">
                    <a:lumMod val="75000"/>
                  </a:schemeClr>
                </a:solidFill>
              </a:rPr>
              <a:t>end game — they put you</a:t>
            </a:r>
          </a:p>
          <a:p>
            <a:pPr algn="r">
              <a:lnSpc>
                <a:spcPct val="90000"/>
              </a:lnSpc>
            </a:pPr>
            <a:r>
              <a:rPr lang="en-US" sz="2200" b="1">
                <a:solidFill>
                  <a:schemeClr val="accent1">
                    <a:lumMod val="75000"/>
                  </a:schemeClr>
                </a:solidFill>
              </a:rPr>
              <a:t>on the road to new skills.</a:t>
            </a:r>
          </a:p>
        </p:txBody>
      </p:sp>
      <p:sp>
        <p:nvSpPr>
          <p:cNvPr id="4" name="TextBox 3"/>
          <p:cNvSpPr txBox="1"/>
          <p:nvPr/>
        </p:nvSpPr>
        <p:spPr>
          <a:xfrm>
            <a:off x="4239973" y="6160603"/>
            <a:ext cx="2879481" cy="246221"/>
          </a:xfrm>
          <a:prstGeom prst="rect">
            <a:avLst/>
          </a:prstGeom>
          <a:noFill/>
        </p:spPr>
        <p:txBody>
          <a:bodyPr wrap="square" rtlCol="0">
            <a:spAutoFit/>
          </a:bodyPr>
          <a:lstStyle/>
          <a:p>
            <a:r>
              <a:rPr lang="en-US" sz="1000" i="1"/>
              <a:t>Toyota Kata Practice Guide</a:t>
            </a:r>
          </a:p>
        </p:txBody>
      </p:sp>
      <p:sp>
        <p:nvSpPr>
          <p:cNvPr id="2" name="TextBox 1"/>
          <p:cNvSpPr txBox="1"/>
          <p:nvPr/>
        </p:nvSpPr>
        <p:spPr>
          <a:xfrm>
            <a:off x="0" y="971111"/>
            <a:ext cx="9144000" cy="1036887"/>
          </a:xfrm>
          <a:prstGeom prst="rect">
            <a:avLst/>
          </a:prstGeom>
          <a:noFill/>
        </p:spPr>
        <p:txBody>
          <a:bodyPr wrap="square" rtlCol="0">
            <a:spAutoFit/>
          </a:bodyPr>
          <a:lstStyle/>
          <a:p>
            <a:pPr algn="ctr">
              <a:lnSpc>
                <a:spcPct val="85000"/>
              </a:lnSpc>
            </a:pPr>
            <a:r>
              <a:rPr lang="en-US" sz="2400" b="1"/>
              <a:t>Starter Kata are small, predefined practice routines,</a:t>
            </a:r>
          </a:p>
          <a:p>
            <a:pPr algn="ctr">
              <a:lnSpc>
                <a:spcPct val="85000"/>
              </a:lnSpc>
            </a:pPr>
            <a:r>
              <a:rPr lang="en-US" sz="2400" b="1"/>
              <a:t>or drills, of fundamentals. They help you get started</a:t>
            </a:r>
          </a:p>
          <a:p>
            <a:pPr algn="ctr">
              <a:lnSpc>
                <a:spcPct val="85000"/>
              </a:lnSpc>
            </a:pPr>
            <a:r>
              <a:rPr lang="en-US" sz="2400" b="1"/>
              <a:t>in adopting a new way of acting and thinking.</a:t>
            </a:r>
          </a:p>
        </p:txBody>
      </p:sp>
      <p:sp>
        <p:nvSpPr>
          <p:cNvPr id="7" name="Slide Number Placeholder 6"/>
          <p:cNvSpPr>
            <a:spLocks noGrp="1"/>
          </p:cNvSpPr>
          <p:nvPr>
            <p:ph type="sldNum" sz="quarter" idx="12"/>
          </p:nvPr>
        </p:nvSpPr>
        <p:spPr/>
        <p:txBody>
          <a:bodyPr/>
          <a:lstStyle/>
          <a:p>
            <a:fld id="{973F0526-F383-E641-847C-063D12E182B5}" type="slidenum">
              <a:rPr lang="uk-UA"/>
              <a:t>2</a:t>
            </a:fld>
            <a:endParaRPr lang="uk-UA"/>
          </a:p>
        </p:txBody>
      </p:sp>
    </p:spTree>
    <p:extLst>
      <p:ext uri="{BB962C8B-B14F-4D97-AF65-F5344CB8AC3E}">
        <p14:creationId xmlns:p14="http://schemas.microsoft.com/office/powerpoint/2010/main" val="1053958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B97206F-EA07-9047-ADAC-5EA8E074B237}"/>
              </a:ext>
            </a:extLst>
          </p:cNvPr>
          <p:cNvGrpSpPr>
            <a:grpSpLocks noChangeAspect="1"/>
          </p:cNvGrpSpPr>
          <p:nvPr/>
        </p:nvGrpSpPr>
        <p:grpSpPr>
          <a:xfrm>
            <a:off x="134471" y="1220486"/>
            <a:ext cx="8875059" cy="3956404"/>
            <a:chOff x="0" y="1443470"/>
            <a:chExt cx="10058400" cy="4483925"/>
          </a:xfrm>
        </p:grpSpPr>
        <p:pic>
          <p:nvPicPr>
            <p:cNvPr id="3" name="Picture 2">
              <a:extLst>
                <a:ext uri="{FF2B5EF4-FFF2-40B4-BE49-F238E27FC236}">
                  <a16:creationId xmlns:a16="http://schemas.microsoft.com/office/drawing/2014/main" id="{B249421D-5E4C-AB47-B194-51712B6AF801}"/>
                </a:ext>
              </a:extLst>
            </p:cNvPr>
            <p:cNvPicPr>
              <a:picLocks noChangeAspect="1"/>
            </p:cNvPicPr>
            <p:nvPr/>
          </p:nvPicPr>
          <p:blipFill rotWithShape="1">
            <a:blip r:embed="rId2"/>
            <a:srcRect b="17005"/>
            <a:stretch/>
          </p:blipFill>
          <p:spPr>
            <a:xfrm>
              <a:off x="0" y="1443470"/>
              <a:ext cx="10058400" cy="4483925"/>
            </a:xfrm>
            <a:prstGeom prst="rect">
              <a:avLst/>
            </a:prstGeom>
          </p:spPr>
        </p:pic>
        <p:pic>
          <p:nvPicPr>
            <p:cNvPr id="4" name="Picture 3">
              <a:extLst>
                <a:ext uri="{FF2B5EF4-FFF2-40B4-BE49-F238E27FC236}">
                  <a16:creationId xmlns:a16="http://schemas.microsoft.com/office/drawing/2014/main" id="{ABF7937D-8CAB-2241-AA20-A78B5143E08E}"/>
                </a:ext>
              </a:extLst>
            </p:cNvPr>
            <p:cNvPicPr>
              <a:picLocks noChangeAspect="1"/>
            </p:cNvPicPr>
            <p:nvPr/>
          </p:nvPicPr>
          <p:blipFill rotWithShape="1">
            <a:blip r:embed="rId3"/>
            <a:srcRect l="1728" r="4542"/>
            <a:stretch/>
          </p:blipFill>
          <p:spPr>
            <a:xfrm>
              <a:off x="655386" y="1630662"/>
              <a:ext cx="3127798" cy="395110"/>
            </a:xfrm>
            <a:prstGeom prst="rect">
              <a:avLst/>
            </a:prstGeom>
          </p:spPr>
        </p:pic>
      </p:grpSp>
      <p:sp>
        <p:nvSpPr>
          <p:cNvPr id="9" name="TextBox 8">
            <a:extLst>
              <a:ext uri="{FF2B5EF4-FFF2-40B4-BE49-F238E27FC236}">
                <a16:creationId xmlns:a16="http://schemas.microsoft.com/office/drawing/2014/main" id="{B39D85A8-AE35-B44E-B679-F8B57A511407}"/>
              </a:ext>
            </a:extLst>
          </p:cNvPr>
          <p:cNvSpPr txBox="1"/>
          <p:nvPr/>
        </p:nvSpPr>
        <p:spPr>
          <a:xfrm>
            <a:off x="0" y="273264"/>
            <a:ext cx="9143999" cy="975212"/>
          </a:xfrm>
          <a:prstGeom prst="rect">
            <a:avLst/>
          </a:prstGeom>
          <a:noFill/>
        </p:spPr>
        <p:txBody>
          <a:bodyPr wrap="square" lIns="80654" tIns="40327" rIns="80654" bIns="40327" rtlCol="0">
            <a:spAutoFit/>
          </a:bodyPr>
          <a:lstStyle/>
          <a:p>
            <a:pPr algn="ctr">
              <a:lnSpc>
                <a:spcPct val="80000"/>
              </a:lnSpc>
            </a:pPr>
            <a:r>
              <a:rPr lang="en-US" sz="2400"/>
              <a:t>Layout of the Experimenting Record = o</a:t>
            </a:r>
            <a:r>
              <a:rPr lang="en-US" sz="2400" dirty="0"/>
              <a:t>ne obstacle per form,</a:t>
            </a:r>
          </a:p>
          <a:p>
            <a:pPr algn="ctr">
              <a:lnSpc>
                <a:spcPct val="80000"/>
              </a:lnSpc>
            </a:pPr>
            <a:r>
              <a:rPr lang="en-US" sz="2400" dirty="0"/>
              <a:t>one experiment per row. Predict what you expect and compare</a:t>
            </a:r>
          </a:p>
          <a:p>
            <a:pPr algn="ctr">
              <a:lnSpc>
                <a:spcPct val="80000"/>
              </a:lnSpc>
            </a:pPr>
            <a:r>
              <a:rPr lang="en-US" sz="2400" dirty="0"/>
              <a:t>that with what actually happens. That’s how you learn.</a:t>
            </a:r>
            <a:endParaRPr lang="en-US" sz="2400"/>
          </a:p>
        </p:txBody>
      </p:sp>
      <p:sp>
        <p:nvSpPr>
          <p:cNvPr id="10" name="TextBox 9">
            <a:extLst>
              <a:ext uri="{FF2B5EF4-FFF2-40B4-BE49-F238E27FC236}">
                <a16:creationId xmlns:a16="http://schemas.microsoft.com/office/drawing/2014/main" id="{A06C03DA-6117-2E43-B5DC-ACB20961CAF2}"/>
              </a:ext>
            </a:extLst>
          </p:cNvPr>
          <p:cNvSpPr txBox="1"/>
          <p:nvPr/>
        </p:nvSpPr>
        <p:spPr>
          <a:xfrm>
            <a:off x="1025118" y="3807132"/>
            <a:ext cx="2926919" cy="677246"/>
          </a:xfrm>
          <a:prstGeom prst="rect">
            <a:avLst/>
          </a:prstGeom>
          <a:solidFill>
            <a:schemeClr val="bg1"/>
          </a:solidFill>
        </p:spPr>
        <p:txBody>
          <a:bodyPr wrap="square" lIns="80654" tIns="40327" rIns="80654" bIns="40327" rtlCol="0">
            <a:spAutoFit/>
          </a:bodyPr>
          <a:lstStyle/>
          <a:p>
            <a:pPr>
              <a:lnSpc>
                <a:spcPct val="80000"/>
              </a:lnSpc>
            </a:pPr>
            <a:r>
              <a:rPr lang="en-US" sz="1600" b="1" i="1">
                <a:solidFill>
                  <a:srgbClr val="FF0000"/>
                </a:solidFill>
              </a:rPr>
              <a:t>The prediction side is where you plan the next experiment and predict the outcome</a:t>
            </a:r>
          </a:p>
        </p:txBody>
      </p:sp>
      <p:sp>
        <p:nvSpPr>
          <p:cNvPr id="11" name="TextBox 10">
            <a:extLst>
              <a:ext uri="{FF2B5EF4-FFF2-40B4-BE49-F238E27FC236}">
                <a16:creationId xmlns:a16="http://schemas.microsoft.com/office/drawing/2014/main" id="{0FDDFE5D-8E1D-9041-9732-36168BBBA52E}"/>
              </a:ext>
            </a:extLst>
          </p:cNvPr>
          <p:cNvSpPr txBox="1"/>
          <p:nvPr/>
        </p:nvSpPr>
        <p:spPr>
          <a:xfrm>
            <a:off x="4921622" y="3730779"/>
            <a:ext cx="3479081" cy="874223"/>
          </a:xfrm>
          <a:prstGeom prst="rect">
            <a:avLst/>
          </a:prstGeom>
          <a:solidFill>
            <a:schemeClr val="bg1"/>
          </a:solidFill>
        </p:spPr>
        <p:txBody>
          <a:bodyPr wrap="square" lIns="80654" tIns="40327" rIns="80654" bIns="40327" rtlCol="0">
            <a:spAutoFit/>
          </a:bodyPr>
          <a:lstStyle/>
          <a:p>
            <a:pPr>
              <a:lnSpc>
                <a:spcPct val="80000"/>
              </a:lnSpc>
            </a:pPr>
            <a:r>
              <a:rPr lang="en-US" sz="1600" b="1" i="1">
                <a:solidFill>
                  <a:srgbClr val="FF0000"/>
                </a:solidFill>
              </a:rPr>
              <a:t>The evidence side is where you record what actually happened, compare that with the prediction, and record what you learned</a:t>
            </a:r>
          </a:p>
        </p:txBody>
      </p:sp>
      <p:pic>
        <p:nvPicPr>
          <p:cNvPr id="12" name="Picture 11">
            <a:extLst>
              <a:ext uri="{FF2B5EF4-FFF2-40B4-BE49-F238E27FC236}">
                <a16:creationId xmlns:a16="http://schemas.microsoft.com/office/drawing/2014/main" id="{3111CDB3-104E-5D49-965E-9954EDDC5889}"/>
              </a:ext>
            </a:extLst>
          </p:cNvPr>
          <p:cNvPicPr>
            <a:picLocks noChangeAspect="1"/>
          </p:cNvPicPr>
          <p:nvPr/>
        </p:nvPicPr>
        <p:blipFill rotWithShape="1">
          <a:blip r:embed="rId2"/>
          <a:srcRect t="85284"/>
          <a:stretch/>
        </p:blipFill>
        <p:spPr>
          <a:xfrm>
            <a:off x="134471" y="5187367"/>
            <a:ext cx="8875059" cy="701497"/>
          </a:xfrm>
          <a:prstGeom prst="rect">
            <a:avLst/>
          </a:prstGeom>
        </p:spPr>
      </p:pic>
      <p:sp>
        <p:nvSpPr>
          <p:cNvPr id="13" name="TextBox 12">
            <a:extLst>
              <a:ext uri="{FF2B5EF4-FFF2-40B4-BE49-F238E27FC236}">
                <a16:creationId xmlns:a16="http://schemas.microsoft.com/office/drawing/2014/main" id="{ED352352-1034-7048-A058-AD3423ADBB3D}"/>
              </a:ext>
            </a:extLst>
          </p:cNvPr>
          <p:cNvSpPr txBox="1"/>
          <p:nvPr/>
        </p:nvSpPr>
        <p:spPr>
          <a:xfrm>
            <a:off x="1556890" y="1787799"/>
            <a:ext cx="2395146" cy="530352"/>
          </a:xfrm>
          <a:prstGeom prst="rect">
            <a:avLst/>
          </a:prstGeom>
          <a:solidFill>
            <a:schemeClr val="bg1"/>
          </a:solidFill>
        </p:spPr>
        <p:txBody>
          <a:bodyPr wrap="square" lIns="80654" tIns="40327" rIns="80654" bIns="40327" rtlCol="0">
            <a:spAutoFit/>
          </a:bodyPr>
          <a:lstStyle/>
          <a:p>
            <a:pPr>
              <a:lnSpc>
                <a:spcPct val="75000"/>
              </a:lnSpc>
            </a:pPr>
            <a:r>
              <a:rPr lang="en-US" sz="1400" b="1" i="1">
                <a:solidFill>
                  <a:srgbClr val="FF0000"/>
                </a:solidFill>
              </a:rPr>
              <a:t>This is the one obstacle to the target condition that you are currently working on</a:t>
            </a:r>
          </a:p>
        </p:txBody>
      </p:sp>
      <p:pic>
        <p:nvPicPr>
          <p:cNvPr id="5" name="Picture 4">
            <a:extLst>
              <a:ext uri="{FF2B5EF4-FFF2-40B4-BE49-F238E27FC236}">
                <a16:creationId xmlns:a16="http://schemas.microsoft.com/office/drawing/2014/main" id="{98FB67C1-39F9-9845-B98C-0CE0307EF0EC}"/>
              </a:ext>
            </a:extLst>
          </p:cNvPr>
          <p:cNvPicPr>
            <a:picLocks noChangeAspect="1"/>
          </p:cNvPicPr>
          <p:nvPr/>
        </p:nvPicPr>
        <p:blipFill>
          <a:blip r:embed="rId4"/>
          <a:stretch>
            <a:fillRect/>
          </a:stretch>
        </p:blipFill>
        <p:spPr>
          <a:xfrm>
            <a:off x="1890154" y="6088221"/>
            <a:ext cx="1247628" cy="550424"/>
          </a:xfrm>
          <a:prstGeom prst="rect">
            <a:avLst/>
          </a:prstGeom>
        </p:spPr>
      </p:pic>
      <p:sp>
        <p:nvSpPr>
          <p:cNvPr id="16" name="TextBox 15">
            <a:extLst>
              <a:ext uri="{FF2B5EF4-FFF2-40B4-BE49-F238E27FC236}">
                <a16:creationId xmlns:a16="http://schemas.microsoft.com/office/drawing/2014/main" id="{0B859EBF-30F9-FF48-8DC8-193AAF7D6FC4}"/>
              </a:ext>
            </a:extLst>
          </p:cNvPr>
          <p:cNvSpPr txBox="1"/>
          <p:nvPr/>
        </p:nvSpPr>
        <p:spPr>
          <a:xfrm>
            <a:off x="3183266" y="6088221"/>
            <a:ext cx="4315809" cy="553109"/>
          </a:xfrm>
          <a:prstGeom prst="rect">
            <a:avLst/>
          </a:prstGeom>
          <a:noFill/>
        </p:spPr>
        <p:txBody>
          <a:bodyPr wrap="square" lIns="80654" tIns="40327" rIns="80654" bIns="40327" rtlCol="0">
            <a:spAutoFit/>
          </a:bodyPr>
          <a:lstStyle/>
          <a:p>
            <a:pPr>
              <a:lnSpc>
                <a:spcPct val="75000"/>
              </a:lnSpc>
            </a:pPr>
            <a:r>
              <a:rPr lang="en-US" sz="2000" b="1">
                <a:solidFill>
                  <a:srgbClr val="FF0000"/>
                </a:solidFill>
              </a:rPr>
              <a:t>It often takes a series of experiments</a:t>
            </a:r>
          </a:p>
          <a:p>
            <a:pPr>
              <a:lnSpc>
                <a:spcPct val="75000"/>
              </a:lnSpc>
            </a:pPr>
            <a:r>
              <a:rPr lang="en-US" sz="2000" b="1">
                <a:solidFill>
                  <a:srgbClr val="FF0000"/>
                </a:solidFill>
              </a:rPr>
              <a:t>in order to overcome an obstacle</a:t>
            </a:r>
          </a:p>
        </p:txBody>
      </p:sp>
    </p:spTree>
    <p:extLst>
      <p:ext uri="{BB962C8B-B14F-4D97-AF65-F5344CB8AC3E}">
        <p14:creationId xmlns:p14="http://schemas.microsoft.com/office/powerpoint/2010/main" val="3545567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F37997-CFD5-6642-9F7A-47C6C13A268C}"/>
              </a:ext>
            </a:extLst>
          </p:cNvPr>
          <p:cNvPicPr>
            <a:picLocks noChangeAspect="1"/>
          </p:cNvPicPr>
          <p:nvPr/>
        </p:nvPicPr>
        <p:blipFill>
          <a:blip r:embed="rId2"/>
          <a:stretch>
            <a:fillRect/>
          </a:stretch>
        </p:blipFill>
        <p:spPr>
          <a:xfrm>
            <a:off x="333488" y="1187637"/>
            <a:ext cx="8520056" cy="4324142"/>
          </a:xfrm>
          <a:prstGeom prst="rect">
            <a:avLst/>
          </a:prstGeom>
        </p:spPr>
      </p:pic>
      <p:sp>
        <p:nvSpPr>
          <p:cNvPr id="7" name="TextBox 6">
            <a:extLst>
              <a:ext uri="{FF2B5EF4-FFF2-40B4-BE49-F238E27FC236}">
                <a16:creationId xmlns:a16="http://schemas.microsoft.com/office/drawing/2014/main" id="{FA975059-33CD-2048-97EB-866C31509F07}"/>
              </a:ext>
            </a:extLst>
          </p:cNvPr>
          <p:cNvSpPr txBox="1"/>
          <p:nvPr/>
        </p:nvSpPr>
        <p:spPr>
          <a:xfrm>
            <a:off x="7228711" y="171708"/>
            <a:ext cx="1775012" cy="338554"/>
          </a:xfrm>
          <a:prstGeom prst="rect">
            <a:avLst/>
          </a:prstGeom>
          <a:noFill/>
          <a:ln>
            <a:solidFill>
              <a:schemeClr val="tx1"/>
            </a:solidFill>
          </a:ln>
        </p:spPr>
        <p:txBody>
          <a:bodyPr wrap="square" rtlCol="0">
            <a:spAutoFit/>
          </a:bodyPr>
          <a:lstStyle/>
          <a:p>
            <a:pPr algn="ctr"/>
            <a:r>
              <a:rPr lang="en-US" sz="1600" b="1">
                <a:solidFill>
                  <a:schemeClr val="accent1">
                    <a:lumMod val="50000"/>
                  </a:schemeClr>
                </a:solidFill>
              </a:rPr>
              <a:t>FOR THE </a:t>
            </a:r>
            <a:r>
              <a:rPr lang="en-US" sz="1600" b="1">
                <a:solidFill>
                  <a:srgbClr val="FF0000"/>
                </a:solidFill>
              </a:rPr>
              <a:t>COACH</a:t>
            </a:r>
          </a:p>
        </p:txBody>
      </p:sp>
      <p:sp>
        <p:nvSpPr>
          <p:cNvPr id="9" name="TextBox 8">
            <a:extLst>
              <a:ext uri="{FF2B5EF4-FFF2-40B4-BE49-F238E27FC236}">
                <a16:creationId xmlns:a16="http://schemas.microsoft.com/office/drawing/2014/main" id="{B44ADB8A-A5DC-EF43-8A1C-72200A13DE25}"/>
              </a:ext>
            </a:extLst>
          </p:cNvPr>
          <p:cNvSpPr txBox="1"/>
          <p:nvPr/>
        </p:nvSpPr>
        <p:spPr>
          <a:xfrm>
            <a:off x="0" y="495406"/>
            <a:ext cx="9143999" cy="552340"/>
          </a:xfrm>
          <a:prstGeom prst="rect">
            <a:avLst/>
          </a:prstGeom>
          <a:noFill/>
        </p:spPr>
        <p:txBody>
          <a:bodyPr wrap="square" lIns="80654" tIns="40327" rIns="80654" bIns="40327" rtlCol="0">
            <a:spAutoFit/>
          </a:bodyPr>
          <a:lstStyle/>
          <a:p>
            <a:pPr algn="ctr">
              <a:lnSpc>
                <a:spcPct val="90000"/>
              </a:lnSpc>
            </a:pPr>
            <a:r>
              <a:rPr lang="en-US" sz="3400" b="1"/>
              <a:t>The Five Coaching Kata Questions</a:t>
            </a:r>
          </a:p>
        </p:txBody>
      </p:sp>
      <p:pic>
        <p:nvPicPr>
          <p:cNvPr id="3" name="Picture 2">
            <a:extLst>
              <a:ext uri="{FF2B5EF4-FFF2-40B4-BE49-F238E27FC236}">
                <a16:creationId xmlns:a16="http://schemas.microsoft.com/office/drawing/2014/main" id="{50FA69FE-1E9A-A440-8335-7C7A70EFC152}"/>
              </a:ext>
            </a:extLst>
          </p:cNvPr>
          <p:cNvPicPr>
            <a:picLocks noChangeAspect="1"/>
          </p:cNvPicPr>
          <p:nvPr/>
        </p:nvPicPr>
        <p:blipFill>
          <a:blip r:embed="rId3"/>
          <a:stretch>
            <a:fillRect/>
          </a:stretch>
        </p:blipFill>
        <p:spPr>
          <a:xfrm>
            <a:off x="742278" y="5683944"/>
            <a:ext cx="947868" cy="947868"/>
          </a:xfrm>
          <a:prstGeom prst="rect">
            <a:avLst/>
          </a:prstGeom>
        </p:spPr>
      </p:pic>
      <p:sp>
        <p:nvSpPr>
          <p:cNvPr id="10" name="TextBox 9">
            <a:extLst>
              <a:ext uri="{FF2B5EF4-FFF2-40B4-BE49-F238E27FC236}">
                <a16:creationId xmlns:a16="http://schemas.microsoft.com/office/drawing/2014/main" id="{084D1753-148D-2245-A383-FD694D5A6C22}"/>
              </a:ext>
            </a:extLst>
          </p:cNvPr>
          <p:cNvSpPr txBox="1"/>
          <p:nvPr/>
        </p:nvSpPr>
        <p:spPr>
          <a:xfrm>
            <a:off x="1760486" y="5821777"/>
            <a:ext cx="7031824" cy="646331"/>
          </a:xfrm>
          <a:prstGeom prst="rect">
            <a:avLst/>
          </a:prstGeom>
          <a:noFill/>
        </p:spPr>
        <p:txBody>
          <a:bodyPr wrap="square" rtlCol="0">
            <a:spAutoFit/>
          </a:bodyPr>
          <a:lstStyle/>
          <a:p>
            <a:r>
              <a:rPr lang="en-US"/>
              <a:t>A printer / copier 5Q card template is on the next two pages, or you can purchase cards at </a:t>
            </a:r>
            <a:r>
              <a:rPr lang="en-US">
                <a:hlinkClick r:id="rId4"/>
              </a:rPr>
              <a:t>www.dollarbillcoursepacks.com/products/toyota-kata</a:t>
            </a:r>
            <a:endParaRPr lang="en-US"/>
          </a:p>
        </p:txBody>
      </p:sp>
    </p:spTree>
    <p:extLst>
      <p:ext uri="{BB962C8B-B14F-4D97-AF65-F5344CB8AC3E}">
        <p14:creationId xmlns:p14="http://schemas.microsoft.com/office/powerpoint/2010/main" val="928715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5Q Card Four (front).pdf"/>
          <p:cNvPicPr>
            <a:picLocks/>
          </p:cNvPicPr>
          <p:nvPr/>
        </p:nvPicPr>
        <p:blipFill>
          <a:blip r:embed="rId2">
            <a:extLst>
              <a:ext uri="{28A0092B-C50C-407E-A947-70E740481C1C}">
                <a14:useLocalDpi xmlns:a14="http://schemas.microsoft.com/office/drawing/2010/main" val="0"/>
              </a:ext>
            </a:extLst>
          </a:blip>
          <a:stretch>
            <a:fillRect/>
          </a:stretch>
        </p:blipFill>
        <p:spPr>
          <a:xfrm>
            <a:off x="336177" y="185569"/>
            <a:ext cx="8471647" cy="6502998"/>
          </a:xfrm>
          <a:prstGeom prst="rect">
            <a:avLst/>
          </a:prstGeom>
        </p:spPr>
      </p:pic>
      <p:sp>
        <p:nvSpPr>
          <p:cNvPr id="4" name="TextBox 3"/>
          <p:cNvSpPr txBox="1"/>
          <p:nvPr/>
        </p:nvSpPr>
        <p:spPr>
          <a:xfrm>
            <a:off x="134470" y="45724"/>
            <a:ext cx="1035424" cy="129214"/>
          </a:xfrm>
          <a:prstGeom prst="rect">
            <a:avLst/>
          </a:prstGeom>
          <a:noFill/>
        </p:spPr>
        <p:txBody>
          <a:bodyPr wrap="square" lIns="89864" tIns="44932" rIns="89864" bIns="44932" rtlCol="0">
            <a:spAutoFit/>
          </a:bodyPr>
          <a:lstStyle/>
          <a:p>
            <a:pPr>
              <a:lnSpc>
                <a:spcPts val="334"/>
              </a:lnSpc>
            </a:pPr>
            <a:r>
              <a:rPr lang="en-US" sz="1147">
                <a:solidFill>
                  <a:schemeClr val="tx1">
                    <a:lumMod val="65000"/>
                    <a:lumOff val="35000"/>
                  </a:schemeClr>
                </a:solidFill>
              </a:rPr>
              <a:t>Front of card</a:t>
            </a:r>
          </a:p>
        </p:txBody>
      </p:sp>
      <p:sp>
        <p:nvSpPr>
          <p:cNvPr id="14" name="TextBox 13"/>
          <p:cNvSpPr txBox="1"/>
          <p:nvPr/>
        </p:nvSpPr>
        <p:spPr>
          <a:xfrm rot="16200000">
            <a:off x="-914397" y="1591346"/>
            <a:ext cx="2958353" cy="448017"/>
          </a:xfrm>
          <a:prstGeom prst="rect">
            <a:avLst/>
          </a:prstGeom>
          <a:noFill/>
        </p:spPr>
        <p:txBody>
          <a:bodyPr wrap="square" lIns="80654" tIns="40327" rIns="80654" bIns="40327" rtlCol="0">
            <a:spAutoFit/>
          </a:bodyPr>
          <a:lstStyle/>
          <a:p>
            <a:pPr algn="ctr"/>
            <a:r>
              <a:rPr lang="en-US" sz="2382">
                <a:solidFill>
                  <a:schemeClr val="bg1"/>
                </a:solidFill>
                <a:latin typeface="Baskerville"/>
                <a:cs typeface="Baskerville"/>
              </a:rPr>
              <a:t>COACHING KATA</a:t>
            </a:r>
          </a:p>
        </p:txBody>
      </p:sp>
      <p:sp>
        <p:nvSpPr>
          <p:cNvPr id="15" name="TextBox 14"/>
          <p:cNvSpPr txBox="1"/>
          <p:nvPr/>
        </p:nvSpPr>
        <p:spPr>
          <a:xfrm rot="16200000">
            <a:off x="3321426" y="1584519"/>
            <a:ext cx="2958353" cy="461674"/>
          </a:xfrm>
          <a:prstGeom prst="rect">
            <a:avLst/>
          </a:prstGeom>
          <a:noFill/>
        </p:spPr>
        <p:txBody>
          <a:bodyPr wrap="square" lIns="80654" tIns="40327" rIns="80654" bIns="40327" rtlCol="0">
            <a:spAutoFit/>
          </a:bodyPr>
          <a:lstStyle/>
          <a:p>
            <a:pPr algn="ctr"/>
            <a:r>
              <a:rPr lang="en-US" sz="2471">
                <a:solidFill>
                  <a:schemeClr val="bg1"/>
                </a:solidFill>
                <a:latin typeface="Baskerville"/>
                <a:cs typeface="Baskerville"/>
              </a:rPr>
              <a:t>COACHING KATA</a:t>
            </a:r>
          </a:p>
        </p:txBody>
      </p:sp>
      <p:sp>
        <p:nvSpPr>
          <p:cNvPr id="16" name="TextBox 15"/>
          <p:cNvSpPr txBox="1"/>
          <p:nvPr/>
        </p:nvSpPr>
        <p:spPr>
          <a:xfrm rot="16200000">
            <a:off x="-914397" y="4818641"/>
            <a:ext cx="2958353" cy="448017"/>
          </a:xfrm>
          <a:prstGeom prst="rect">
            <a:avLst/>
          </a:prstGeom>
          <a:noFill/>
        </p:spPr>
        <p:txBody>
          <a:bodyPr wrap="square" lIns="80654" tIns="40327" rIns="80654" bIns="40327" rtlCol="0">
            <a:spAutoFit/>
          </a:bodyPr>
          <a:lstStyle/>
          <a:p>
            <a:pPr algn="ctr"/>
            <a:r>
              <a:rPr lang="en-US" sz="2382">
                <a:solidFill>
                  <a:schemeClr val="bg1"/>
                </a:solidFill>
                <a:latin typeface="Baskerville"/>
                <a:cs typeface="Baskerville"/>
              </a:rPr>
              <a:t>COACHING KATA</a:t>
            </a:r>
          </a:p>
        </p:txBody>
      </p:sp>
      <p:sp>
        <p:nvSpPr>
          <p:cNvPr id="17" name="TextBox 16"/>
          <p:cNvSpPr txBox="1"/>
          <p:nvPr/>
        </p:nvSpPr>
        <p:spPr>
          <a:xfrm rot="16200000">
            <a:off x="3321426" y="4811814"/>
            <a:ext cx="2958353" cy="461674"/>
          </a:xfrm>
          <a:prstGeom prst="rect">
            <a:avLst/>
          </a:prstGeom>
          <a:noFill/>
        </p:spPr>
        <p:txBody>
          <a:bodyPr wrap="square" lIns="80654" tIns="40327" rIns="80654" bIns="40327" rtlCol="0">
            <a:spAutoFit/>
          </a:bodyPr>
          <a:lstStyle/>
          <a:p>
            <a:pPr algn="ctr"/>
            <a:r>
              <a:rPr lang="en-US" sz="2471">
                <a:solidFill>
                  <a:schemeClr val="bg1"/>
                </a:solidFill>
                <a:latin typeface="Baskerville"/>
                <a:cs typeface="Baskerville"/>
              </a:rPr>
              <a:t>COACHING KATA</a:t>
            </a:r>
          </a:p>
        </p:txBody>
      </p:sp>
    </p:spTree>
    <p:extLst>
      <p:ext uri="{BB962C8B-B14F-4D97-AF65-F5344CB8AC3E}">
        <p14:creationId xmlns:p14="http://schemas.microsoft.com/office/powerpoint/2010/main" val="3276950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4470" y="45724"/>
            <a:ext cx="1035424" cy="129214"/>
          </a:xfrm>
          <a:prstGeom prst="rect">
            <a:avLst/>
          </a:prstGeom>
          <a:noFill/>
        </p:spPr>
        <p:txBody>
          <a:bodyPr wrap="square" lIns="89864" tIns="44932" rIns="89864" bIns="44932" rtlCol="0">
            <a:spAutoFit/>
          </a:bodyPr>
          <a:lstStyle/>
          <a:p>
            <a:pPr>
              <a:lnSpc>
                <a:spcPts val="334"/>
              </a:lnSpc>
            </a:pPr>
            <a:r>
              <a:rPr lang="en-US" sz="1147">
                <a:solidFill>
                  <a:schemeClr val="tx1">
                    <a:lumMod val="65000"/>
                    <a:lumOff val="35000"/>
                  </a:schemeClr>
                </a:solidFill>
              </a:rPr>
              <a:t>Back of card</a:t>
            </a:r>
          </a:p>
        </p:txBody>
      </p:sp>
      <p:pic>
        <p:nvPicPr>
          <p:cNvPr id="2" name="Picture 1" descr="5Q Card Four (Back) TARGET.pdf"/>
          <p:cNvPicPr>
            <a:picLocks/>
          </p:cNvPicPr>
          <p:nvPr/>
        </p:nvPicPr>
        <p:blipFill>
          <a:blip r:embed="rId2">
            <a:extLst>
              <a:ext uri="{28A0092B-C50C-407E-A947-70E740481C1C}">
                <a14:useLocalDpi xmlns:a14="http://schemas.microsoft.com/office/drawing/2010/main" val="0"/>
              </a:ext>
            </a:extLst>
          </a:blip>
          <a:stretch>
            <a:fillRect/>
          </a:stretch>
        </p:blipFill>
        <p:spPr>
          <a:xfrm>
            <a:off x="336177" y="185569"/>
            <a:ext cx="8471647" cy="6502998"/>
          </a:xfrm>
          <a:prstGeom prst="rect">
            <a:avLst/>
          </a:prstGeom>
        </p:spPr>
      </p:pic>
    </p:spTree>
    <p:extLst>
      <p:ext uri="{BB962C8B-B14F-4D97-AF65-F5344CB8AC3E}">
        <p14:creationId xmlns:p14="http://schemas.microsoft.com/office/powerpoint/2010/main" val="2002360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BDC3CE-74D7-3347-812A-A605E1EAB508}"/>
              </a:ext>
            </a:extLst>
          </p:cNvPr>
          <p:cNvPicPr>
            <a:picLocks noChangeAspect="1"/>
          </p:cNvPicPr>
          <p:nvPr/>
        </p:nvPicPr>
        <p:blipFill>
          <a:blip r:embed="rId2"/>
          <a:stretch>
            <a:fillRect/>
          </a:stretch>
        </p:blipFill>
        <p:spPr>
          <a:xfrm>
            <a:off x="313119" y="1495313"/>
            <a:ext cx="8465121" cy="4836127"/>
          </a:xfrm>
          <a:prstGeom prst="rect">
            <a:avLst/>
          </a:prstGeom>
        </p:spPr>
      </p:pic>
      <p:sp>
        <p:nvSpPr>
          <p:cNvPr id="7" name="TextBox 6">
            <a:extLst>
              <a:ext uri="{FF2B5EF4-FFF2-40B4-BE49-F238E27FC236}">
                <a16:creationId xmlns:a16="http://schemas.microsoft.com/office/drawing/2014/main" id="{E6BD125C-8461-3C47-B754-2A64F4DCD46A}"/>
              </a:ext>
            </a:extLst>
          </p:cNvPr>
          <p:cNvSpPr txBox="1"/>
          <p:nvPr/>
        </p:nvSpPr>
        <p:spPr>
          <a:xfrm>
            <a:off x="7228711" y="171708"/>
            <a:ext cx="1775012" cy="338554"/>
          </a:xfrm>
          <a:prstGeom prst="rect">
            <a:avLst/>
          </a:prstGeom>
          <a:noFill/>
          <a:ln>
            <a:solidFill>
              <a:schemeClr val="tx1"/>
            </a:solidFill>
          </a:ln>
        </p:spPr>
        <p:txBody>
          <a:bodyPr wrap="square" rtlCol="0">
            <a:spAutoFit/>
          </a:bodyPr>
          <a:lstStyle/>
          <a:p>
            <a:pPr algn="ctr"/>
            <a:r>
              <a:rPr lang="en-US" sz="1600" b="1">
                <a:solidFill>
                  <a:schemeClr val="accent1">
                    <a:lumMod val="50000"/>
                  </a:schemeClr>
                </a:solidFill>
              </a:rPr>
              <a:t>FOR THE </a:t>
            </a:r>
            <a:r>
              <a:rPr lang="en-US" sz="1600" b="1">
                <a:solidFill>
                  <a:srgbClr val="FF0000"/>
                </a:solidFill>
              </a:rPr>
              <a:t>COACH</a:t>
            </a:r>
          </a:p>
        </p:txBody>
      </p:sp>
      <p:sp>
        <p:nvSpPr>
          <p:cNvPr id="8" name="TextBox 7">
            <a:extLst>
              <a:ext uri="{FF2B5EF4-FFF2-40B4-BE49-F238E27FC236}">
                <a16:creationId xmlns:a16="http://schemas.microsoft.com/office/drawing/2014/main" id="{4529A129-9425-8243-95EF-81A4DC6C4695}"/>
              </a:ext>
            </a:extLst>
          </p:cNvPr>
          <p:cNvSpPr txBox="1"/>
          <p:nvPr/>
        </p:nvSpPr>
        <p:spPr>
          <a:xfrm>
            <a:off x="19792" y="230197"/>
            <a:ext cx="9124208" cy="1209530"/>
          </a:xfrm>
          <a:prstGeom prst="rect">
            <a:avLst/>
          </a:prstGeom>
          <a:noFill/>
        </p:spPr>
        <p:txBody>
          <a:bodyPr wrap="square" lIns="91408" tIns="45704" rIns="91408" bIns="45704" rtlCol="0">
            <a:spAutoFit/>
          </a:bodyPr>
          <a:lstStyle/>
          <a:p>
            <a:pPr algn="ctr">
              <a:lnSpc>
                <a:spcPct val="75000"/>
              </a:lnSpc>
            </a:pPr>
            <a:r>
              <a:rPr lang="en-US" sz="3400" b="1"/>
              <a:t>Daily Coaching Cycles</a:t>
            </a:r>
          </a:p>
          <a:p>
            <a:pPr algn="ctr">
              <a:lnSpc>
                <a:spcPct val="75000"/>
              </a:lnSpc>
            </a:pPr>
            <a:r>
              <a:rPr lang="en-US" sz="3400" b="1"/>
              <a:t>With the 5 Questions</a:t>
            </a:r>
          </a:p>
          <a:p>
            <a:pPr algn="ctr">
              <a:lnSpc>
                <a:spcPct val="90000"/>
              </a:lnSpc>
            </a:pPr>
            <a:r>
              <a:rPr lang="en-US" sz="2400" b="1" dirty="0"/>
              <a:t>- 20 minutes or less -</a:t>
            </a:r>
            <a:endParaRPr lang="en-US" sz="2400" b="1"/>
          </a:p>
        </p:txBody>
      </p:sp>
    </p:spTree>
    <p:extLst>
      <p:ext uri="{BB962C8B-B14F-4D97-AF65-F5344CB8AC3E}">
        <p14:creationId xmlns:p14="http://schemas.microsoft.com/office/powerpoint/2010/main" val="3723144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 name="Group 126">
            <a:extLst>
              <a:ext uri="{FF2B5EF4-FFF2-40B4-BE49-F238E27FC236}">
                <a16:creationId xmlns:a16="http://schemas.microsoft.com/office/drawing/2014/main" id="{FE2D7370-C44B-1242-89FC-071E64FE4568}"/>
              </a:ext>
            </a:extLst>
          </p:cNvPr>
          <p:cNvGrpSpPr/>
          <p:nvPr/>
        </p:nvGrpSpPr>
        <p:grpSpPr>
          <a:xfrm>
            <a:off x="1262228" y="3339532"/>
            <a:ext cx="3354167" cy="1465808"/>
            <a:chOff x="4536397" y="1994209"/>
            <a:chExt cx="3354167" cy="1465808"/>
          </a:xfrm>
        </p:grpSpPr>
        <p:cxnSp>
          <p:nvCxnSpPr>
            <p:cNvPr id="134" name="Straight Connector 133">
              <a:extLst>
                <a:ext uri="{FF2B5EF4-FFF2-40B4-BE49-F238E27FC236}">
                  <a16:creationId xmlns:a16="http://schemas.microsoft.com/office/drawing/2014/main" id="{B48A9855-7D55-FA41-A818-7FCA409D46AA}"/>
                </a:ext>
              </a:extLst>
            </p:cNvPr>
            <p:cNvCxnSpPr/>
            <p:nvPr/>
          </p:nvCxnSpPr>
          <p:spPr>
            <a:xfrm>
              <a:off x="4536397" y="3439493"/>
              <a:ext cx="466075"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AC7E11EB-8183-EA44-87BD-6EF1655ACD7E}"/>
                </a:ext>
              </a:extLst>
            </p:cNvPr>
            <p:cNvCxnSpPr/>
            <p:nvPr/>
          </p:nvCxnSpPr>
          <p:spPr>
            <a:xfrm rot="16200000">
              <a:off x="4867033" y="3336669"/>
              <a:ext cx="246696"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DF3B91A1-F719-5B44-B65E-C59AB5BF37E7}"/>
                </a:ext>
              </a:extLst>
            </p:cNvPr>
            <p:cNvCxnSpPr/>
            <p:nvPr/>
          </p:nvCxnSpPr>
          <p:spPr>
            <a:xfrm>
              <a:off x="4968227" y="3237202"/>
              <a:ext cx="466075"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D1A401C4-A8E2-0C43-8803-3C70C47B935E}"/>
                </a:ext>
              </a:extLst>
            </p:cNvPr>
            <p:cNvCxnSpPr/>
            <p:nvPr/>
          </p:nvCxnSpPr>
          <p:spPr>
            <a:xfrm rot="16200000">
              <a:off x="5288230" y="3134378"/>
              <a:ext cx="246696"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CA6B9411-6BA1-5048-9E72-97ABD617D699}"/>
                </a:ext>
              </a:extLst>
            </p:cNvPr>
            <p:cNvCxnSpPr/>
            <p:nvPr/>
          </p:nvCxnSpPr>
          <p:spPr>
            <a:xfrm>
              <a:off x="5378541" y="3033682"/>
              <a:ext cx="466075"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584281C1-F88F-BF49-B8A7-B14CD7224EBC}"/>
                </a:ext>
              </a:extLst>
            </p:cNvPr>
            <p:cNvCxnSpPr/>
            <p:nvPr/>
          </p:nvCxnSpPr>
          <p:spPr>
            <a:xfrm rot="16200000">
              <a:off x="5698544" y="2930858"/>
              <a:ext cx="246696"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48F808F8-CA1D-EA4E-AAA5-AF27FF3AE1E9}"/>
                </a:ext>
              </a:extLst>
            </p:cNvPr>
            <p:cNvCxnSpPr/>
            <p:nvPr/>
          </p:nvCxnSpPr>
          <p:spPr>
            <a:xfrm>
              <a:off x="5789300" y="2829712"/>
              <a:ext cx="466075"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4CE98BF8-35BD-C045-9FD0-6681D2F36566}"/>
                </a:ext>
              </a:extLst>
            </p:cNvPr>
            <p:cNvCxnSpPr/>
            <p:nvPr/>
          </p:nvCxnSpPr>
          <p:spPr>
            <a:xfrm rot="16200000">
              <a:off x="6109303" y="2726888"/>
              <a:ext cx="246696"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61240E46-0F83-4C42-8205-B5AB3F99923E}"/>
                </a:ext>
              </a:extLst>
            </p:cNvPr>
            <p:cNvCxnSpPr/>
            <p:nvPr/>
          </p:nvCxnSpPr>
          <p:spPr>
            <a:xfrm>
              <a:off x="6199614" y="2626192"/>
              <a:ext cx="466075"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6752AB54-C6D1-AA49-B8BD-F1EA0319DD11}"/>
                </a:ext>
              </a:extLst>
            </p:cNvPr>
            <p:cNvCxnSpPr/>
            <p:nvPr/>
          </p:nvCxnSpPr>
          <p:spPr>
            <a:xfrm rot="16200000">
              <a:off x="6508859" y="2523368"/>
              <a:ext cx="246696"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A8DE3559-9666-D34D-942A-4EE3D6AB6592}"/>
                </a:ext>
              </a:extLst>
            </p:cNvPr>
            <p:cNvCxnSpPr/>
            <p:nvPr/>
          </p:nvCxnSpPr>
          <p:spPr>
            <a:xfrm>
              <a:off x="6599170" y="2423901"/>
              <a:ext cx="466075"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3340C3EC-95EE-7C42-A668-0FBCBFF17CFE}"/>
                </a:ext>
              </a:extLst>
            </p:cNvPr>
            <p:cNvCxnSpPr/>
            <p:nvPr/>
          </p:nvCxnSpPr>
          <p:spPr>
            <a:xfrm rot="16200000">
              <a:off x="6919173" y="2321077"/>
              <a:ext cx="246696"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BB56EEF0-E8E7-F24E-BAF8-3D7F41A9DCE9}"/>
                </a:ext>
              </a:extLst>
            </p:cNvPr>
            <p:cNvCxnSpPr/>
            <p:nvPr/>
          </p:nvCxnSpPr>
          <p:spPr>
            <a:xfrm>
              <a:off x="7009484" y="2220381"/>
              <a:ext cx="466075"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4C5E61B1-9854-3A41-89E7-1BA47CE208C2}"/>
                </a:ext>
              </a:extLst>
            </p:cNvPr>
            <p:cNvCxnSpPr/>
            <p:nvPr/>
          </p:nvCxnSpPr>
          <p:spPr>
            <a:xfrm rot="16200000">
              <a:off x="7329487" y="2117557"/>
              <a:ext cx="246696"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B93815E2-2DD9-E747-AFD3-E920D3CB5D16}"/>
                </a:ext>
              </a:extLst>
            </p:cNvPr>
            <p:cNvCxnSpPr/>
            <p:nvPr/>
          </p:nvCxnSpPr>
          <p:spPr>
            <a:xfrm>
              <a:off x="7424489" y="2016804"/>
              <a:ext cx="466075"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125" name="Oval 124"/>
          <p:cNvSpPr/>
          <p:nvPr/>
        </p:nvSpPr>
        <p:spPr>
          <a:xfrm>
            <a:off x="2265537" y="3389543"/>
            <a:ext cx="1242508" cy="128016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9896" tIns="44948" rIns="89896" bIns="44948" spcCol="0" rtlCol="0" anchor="ctr"/>
          <a:lstStyle/>
          <a:p>
            <a:pPr algn="ctr"/>
            <a:endParaRPr lang="en-US" sz="1588"/>
          </a:p>
        </p:txBody>
      </p:sp>
      <p:pic>
        <p:nvPicPr>
          <p:cNvPr id="88" name="Picture 87" descr="Paired Arrows.jpg"/>
          <p:cNvPicPr>
            <a:picLocks noChangeAspect="1"/>
          </p:cNvPicPr>
          <p:nvPr/>
        </p:nvPicPr>
        <p:blipFill rotWithShape="1">
          <a:blip r:embed="rId2">
            <a:extLst>
              <a:ext uri="{28A0092B-C50C-407E-A947-70E740481C1C}">
                <a14:useLocalDpi xmlns:a14="http://schemas.microsoft.com/office/drawing/2010/main" val="0"/>
              </a:ext>
            </a:extLst>
          </a:blip>
          <a:srcRect l="53361"/>
          <a:stretch/>
        </p:blipFill>
        <p:spPr>
          <a:xfrm rot="21288609">
            <a:off x="3201378" y="3426136"/>
            <a:ext cx="495429" cy="1167121"/>
          </a:xfrm>
          <a:prstGeom prst="rect">
            <a:avLst/>
          </a:prstGeom>
        </p:spPr>
      </p:pic>
      <p:pic>
        <p:nvPicPr>
          <p:cNvPr id="89" name="Picture 88" descr="Paired Arrows.jpg"/>
          <p:cNvPicPr>
            <a:picLocks noChangeAspect="1"/>
          </p:cNvPicPr>
          <p:nvPr/>
        </p:nvPicPr>
        <p:blipFill rotWithShape="1">
          <a:blip r:embed="rId2">
            <a:extLst>
              <a:ext uri="{28A0092B-C50C-407E-A947-70E740481C1C}">
                <a14:useLocalDpi xmlns:a14="http://schemas.microsoft.com/office/drawing/2010/main" val="0"/>
              </a:ext>
            </a:extLst>
          </a:blip>
          <a:srcRect r="57248"/>
          <a:stretch/>
        </p:blipFill>
        <p:spPr>
          <a:xfrm rot="319075">
            <a:off x="2334126" y="3442546"/>
            <a:ext cx="454144" cy="1167121"/>
          </a:xfrm>
          <a:prstGeom prst="rect">
            <a:avLst/>
          </a:prstGeom>
        </p:spPr>
      </p:pic>
      <p:pic>
        <p:nvPicPr>
          <p:cNvPr id="90" name="Picture 89" descr="5Q Card Graphics.pdf"/>
          <p:cNvPicPr>
            <a:picLocks noChangeAspect="1"/>
          </p:cNvPicPr>
          <p:nvPr/>
        </p:nvPicPr>
        <p:blipFill rotWithShape="1">
          <a:blip r:embed="rId3">
            <a:extLst>
              <a:ext uri="{28A0092B-C50C-407E-A947-70E740481C1C}">
                <a14:useLocalDpi xmlns:a14="http://schemas.microsoft.com/office/drawing/2010/main" val="0"/>
              </a:ext>
            </a:extLst>
          </a:blip>
          <a:srcRect l="16515" t="23236" r="72685" b="54766"/>
          <a:stretch/>
        </p:blipFill>
        <p:spPr>
          <a:xfrm>
            <a:off x="1948418" y="1911506"/>
            <a:ext cx="958506" cy="1508760"/>
          </a:xfrm>
          <a:prstGeom prst="rect">
            <a:avLst/>
          </a:prstGeom>
        </p:spPr>
      </p:pic>
      <p:pic>
        <p:nvPicPr>
          <p:cNvPr id="91" name="Picture 90" descr="5Q Card Graphics.pdf"/>
          <p:cNvPicPr>
            <a:picLocks noChangeAspect="1"/>
          </p:cNvPicPr>
          <p:nvPr/>
        </p:nvPicPr>
        <p:blipFill rotWithShape="1">
          <a:blip r:embed="rId3">
            <a:extLst>
              <a:ext uri="{28A0092B-C50C-407E-A947-70E740481C1C}">
                <a14:useLocalDpi xmlns:a14="http://schemas.microsoft.com/office/drawing/2010/main" val="0"/>
              </a:ext>
            </a:extLst>
          </a:blip>
          <a:srcRect l="30003" t="64260" r="59997" b="14807"/>
          <a:stretch/>
        </p:blipFill>
        <p:spPr>
          <a:xfrm>
            <a:off x="2952499" y="4674947"/>
            <a:ext cx="887506" cy="1435608"/>
          </a:xfrm>
          <a:prstGeom prst="rect">
            <a:avLst/>
          </a:prstGeom>
        </p:spPr>
      </p:pic>
      <p:pic>
        <p:nvPicPr>
          <p:cNvPr id="92" name="Picture 91" descr="5Q Card Front 201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3589" y="3990462"/>
            <a:ext cx="2273301" cy="1795679"/>
          </a:xfrm>
          <a:prstGeom prst="rect">
            <a:avLst/>
          </a:prstGeom>
        </p:spPr>
      </p:pic>
      <p:sp>
        <p:nvSpPr>
          <p:cNvPr id="54" name="Oval 53"/>
          <p:cNvSpPr>
            <a:spLocks noChangeAspect="1"/>
          </p:cNvSpPr>
          <p:nvPr/>
        </p:nvSpPr>
        <p:spPr>
          <a:xfrm>
            <a:off x="494905" y="4185348"/>
            <a:ext cx="1143000" cy="1177637"/>
          </a:xfrm>
          <a:prstGeom prst="ellipse">
            <a:avLst/>
          </a:prstGeom>
          <a:solidFill>
            <a:srgbClr val="FFFFFF"/>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lIns="89864" tIns="44932" rIns="89864" bIns="44932" rtlCol="0" anchor="ctr"/>
          <a:lstStyle/>
          <a:p>
            <a:pPr algn="ctr"/>
            <a:endParaRPr lang="en-US" sz="1588"/>
          </a:p>
        </p:txBody>
      </p:sp>
      <p:sp>
        <p:nvSpPr>
          <p:cNvPr id="55" name="TextBox 54"/>
          <p:cNvSpPr txBox="1"/>
          <p:nvPr/>
        </p:nvSpPr>
        <p:spPr>
          <a:xfrm>
            <a:off x="431897" y="4521524"/>
            <a:ext cx="1257300" cy="481746"/>
          </a:xfrm>
          <a:prstGeom prst="rect">
            <a:avLst/>
          </a:prstGeom>
          <a:noFill/>
        </p:spPr>
        <p:txBody>
          <a:bodyPr wrap="square" lIns="89864" tIns="44932" rIns="89864" bIns="44932" rtlCol="0">
            <a:spAutoFit/>
          </a:bodyPr>
          <a:lstStyle/>
          <a:p>
            <a:pPr algn="ctr">
              <a:lnSpc>
                <a:spcPct val="80000"/>
              </a:lnSpc>
            </a:pPr>
            <a:r>
              <a:rPr lang="en-US" sz="1588" b="1" spc="88">
                <a:latin typeface="Helvetica"/>
                <a:cs typeface="Helvetica"/>
              </a:rPr>
              <a:t>Current</a:t>
            </a:r>
          </a:p>
          <a:p>
            <a:pPr algn="ctr">
              <a:lnSpc>
                <a:spcPct val="80000"/>
              </a:lnSpc>
            </a:pPr>
            <a:r>
              <a:rPr lang="en-US" sz="1588" b="1" spc="88">
                <a:latin typeface="Helvetica"/>
                <a:cs typeface="Helvetica"/>
              </a:rPr>
              <a:t>Condition</a:t>
            </a:r>
            <a:endParaRPr lang="en-US" sz="1412" b="1" spc="88">
              <a:latin typeface="Helvetica"/>
              <a:cs typeface="Helvetica"/>
            </a:endParaRPr>
          </a:p>
        </p:txBody>
      </p:sp>
      <p:sp>
        <p:nvSpPr>
          <p:cNvPr id="128" name="TextBox 127"/>
          <p:cNvSpPr txBox="1"/>
          <p:nvPr/>
        </p:nvSpPr>
        <p:spPr>
          <a:xfrm>
            <a:off x="2316715" y="3731811"/>
            <a:ext cx="1331259" cy="648747"/>
          </a:xfrm>
          <a:prstGeom prst="rect">
            <a:avLst/>
          </a:prstGeom>
          <a:noFill/>
        </p:spPr>
        <p:txBody>
          <a:bodyPr wrap="square" lIns="89896" tIns="44948" rIns="89896" bIns="44948" rtlCol="0">
            <a:spAutoFit/>
          </a:bodyPr>
          <a:lstStyle/>
          <a:p>
            <a:pPr algn="ctr">
              <a:lnSpc>
                <a:spcPct val="85000"/>
              </a:lnSpc>
            </a:pPr>
            <a:r>
              <a:rPr lang="en-US" sz="1412" b="1" i="1">
                <a:latin typeface="Helvetica"/>
                <a:cs typeface="Helvetica"/>
              </a:rPr>
              <a:t>Coaching</a:t>
            </a:r>
          </a:p>
          <a:p>
            <a:pPr algn="ctr">
              <a:lnSpc>
                <a:spcPct val="85000"/>
              </a:lnSpc>
            </a:pPr>
            <a:r>
              <a:rPr lang="en-US" sz="1412" b="1" i="1">
                <a:latin typeface="Helvetica"/>
                <a:cs typeface="Helvetica"/>
              </a:rPr>
              <a:t>Cycle</a:t>
            </a:r>
          </a:p>
          <a:p>
            <a:pPr algn="ctr">
              <a:lnSpc>
                <a:spcPct val="85000"/>
              </a:lnSpc>
            </a:pPr>
            <a:r>
              <a:rPr lang="en-US" sz="1412" b="1" i="1">
                <a:latin typeface="Helvetica"/>
                <a:cs typeface="Helvetica"/>
              </a:rPr>
              <a:t> Dialogue</a:t>
            </a:r>
          </a:p>
        </p:txBody>
      </p:sp>
      <p:sp>
        <p:nvSpPr>
          <p:cNvPr id="129" name="TextBox 128"/>
          <p:cNvSpPr txBox="1"/>
          <p:nvPr/>
        </p:nvSpPr>
        <p:spPr>
          <a:xfrm>
            <a:off x="941169" y="2899451"/>
            <a:ext cx="1232052" cy="335136"/>
          </a:xfrm>
          <a:prstGeom prst="rect">
            <a:avLst/>
          </a:prstGeom>
          <a:noFill/>
        </p:spPr>
        <p:txBody>
          <a:bodyPr wrap="square" lIns="89896" tIns="44948" rIns="89896" bIns="44948" rtlCol="0">
            <a:spAutoFit/>
          </a:bodyPr>
          <a:lstStyle/>
          <a:p>
            <a:pPr algn="r"/>
            <a:r>
              <a:rPr lang="en-US" sz="1588" b="1">
                <a:latin typeface="Helvetica"/>
                <a:cs typeface="Helvetica"/>
              </a:rPr>
              <a:t>Learner</a:t>
            </a:r>
          </a:p>
        </p:txBody>
      </p:sp>
      <p:sp>
        <p:nvSpPr>
          <p:cNvPr id="130" name="TextBox 129"/>
          <p:cNvSpPr txBox="1"/>
          <p:nvPr/>
        </p:nvSpPr>
        <p:spPr>
          <a:xfrm>
            <a:off x="1880257" y="5630044"/>
            <a:ext cx="1232052" cy="335136"/>
          </a:xfrm>
          <a:prstGeom prst="rect">
            <a:avLst/>
          </a:prstGeom>
          <a:noFill/>
        </p:spPr>
        <p:txBody>
          <a:bodyPr wrap="square" lIns="89896" tIns="44948" rIns="89896" bIns="44948" rtlCol="0">
            <a:spAutoFit/>
          </a:bodyPr>
          <a:lstStyle/>
          <a:p>
            <a:pPr algn="r"/>
            <a:r>
              <a:rPr lang="en-US" sz="1588" b="1">
                <a:latin typeface="Helvetica"/>
                <a:cs typeface="Helvetica"/>
              </a:rPr>
              <a:t>Coach</a:t>
            </a:r>
          </a:p>
        </p:txBody>
      </p:sp>
      <p:pic>
        <p:nvPicPr>
          <p:cNvPr id="131" name="Picture 130" descr="Screen shot 2016-12-26 at 12.15.30 PM.png"/>
          <p:cNvPicPr>
            <a:picLocks noChangeAspect="1"/>
          </p:cNvPicPr>
          <p:nvPr/>
        </p:nvPicPr>
        <p:blipFill rotWithShape="1">
          <a:blip r:embed="rId5">
            <a:biLevel thresh="75000"/>
            <a:alphaModFix amt="85000"/>
            <a:extLst>
              <a:ext uri="{28A0092B-C50C-407E-A947-70E740481C1C}">
                <a14:useLocalDpi xmlns:a14="http://schemas.microsoft.com/office/drawing/2010/main" val="0"/>
              </a:ext>
            </a:extLst>
          </a:blip>
          <a:srcRect l="6237" r="6161" b="26979"/>
          <a:stretch/>
        </p:blipFill>
        <p:spPr>
          <a:xfrm>
            <a:off x="3010183" y="1207427"/>
            <a:ext cx="1926597" cy="1587383"/>
          </a:xfrm>
          <a:prstGeom prst="rect">
            <a:avLst/>
          </a:prstGeom>
        </p:spPr>
      </p:pic>
      <p:grpSp>
        <p:nvGrpSpPr>
          <p:cNvPr id="3" name="Group 2">
            <a:extLst>
              <a:ext uri="{FF2B5EF4-FFF2-40B4-BE49-F238E27FC236}">
                <a16:creationId xmlns:a16="http://schemas.microsoft.com/office/drawing/2014/main" id="{8E8F5A28-C96C-1D44-90B6-1CA2FE81E2FC}"/>
              </a:ext>
            </a:extLst>
          </p:cNvPr>
          <p:cNvGrpSpPr/>
          <p:nvPr/>
        </p:nvGrpSpPr>
        <p:grpSpPr>
          <a:xfrm>
            <a:off x="4557913" y="1693610"/>
            <a:ext cx="3353917" cy="1669328"/>
            <a:chOff x="4557913" y="1994209"/>
            <a:chExt cx="3353917" cy="1669328"/>
          </a:xfrm>
        </p:grpSpPr>
        <p:cxnSp>
          <p:nvCxnSpPr>
            <p:cNvPr id="87" name="Straight Connector 86"/>
            <p:cNvCxnSpPr/>
            <p:nvPr/>
          </p:nvCxnSpPr>
          <p:spPr>
            <a:xfrm rot="16200000">
              <a:off x="4467602" y="3540189"/>
              <a:ext cx="246696"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4557913" y="3439493"/>
              <a:ext cx="466075"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rot="16200000">
              <a:off x="4877916" y="3336669"/>
              <a:ext cx="246696"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4968227" y="3237202"/>
              <a:ext cx="466075"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rot="16200000">
              <a:off x="5288230" y="3134378"/>
              <a:ext cx="246696"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5378541" y="3033682"/>
              <a:ext cx="466075"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rot="16200000">
              <a:off x="5698544" y="2930858"/>
              <a:ext cx="246696"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5799933" y="2829712"/>
              <a:ext cx="466075"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rot="16200000">
              <a:off x="6109303" y="2726888"/>
              <a:ext cx="246696"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6199614" y="2626192"/>
              <a:ext cx="466075"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16200000">
              <a:off x="6508859" y="2523368"/>
              <a:ext cx="246696"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6609928" y="2423901"/>
              <a:ext cx="466075"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16200000">
              <a:off x="6929806" y="2321077"/>
              <a:ext cx="246696"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7030750" y="2220381"/>
              <a:ext cx="466075"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16200000">
              <a:off x="7340120" y="2117557"/>
              <a:ext cx="246696"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7445755" y="2016804"/>
              <a:ext cx="466075"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42" name="Oval 41"/>
          <p:cNvSpPr>
            <a:spLocks noChangeAspect="1"/>
          </p:cNvSpPr>
          <p:nvPr/>
        </p:nvSpPr>
        <p:spPr>
          <a:xfrm>
            <a:off x="7593018" y="1127603"/>
            <a:ext cx="1143000" cy="1177637"/>
          </a:xfrm>
          <a:prstGeom prst="ellipse">
            <a:avLst/>
          </a:prstGeom>
          <a:solidFill>
            <a:srgbClr val="FFFFFF"/>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lIns="89864" tIns="44932" rIns="89864" bIns="44932" rtlCol="0" anchor="ctr"/>
          <a:lstStyle/>
          <a:p>
            <a:pPr algn="ctr"/>
            <a:endParaRPr lang="en-US" sz="1588"/>
          </a:p>
        </p:txBody>
      </p:sp>
      <p:sp>
        <p:nvSpPr>
          <p:cNvPr id="53" name="TextBox 52"/>
          <p:cNvSpPr txBox="1"/>
          <p:nvPr/>
        </p:nvSpPr>
        <p:spPr>
          <a:xfrm>
            <a:off x="7539228" y="1323516"/>
            <a:ext cx="1257300" cy="677249"/>
          </a:xfrm>
          <a:prstGeom prst="rect">
            <a:avLst/>
          </a:prstGeom>
          <a:noFill/>
        </p:spPr>
        <p:txBody>
          <a:bodyPr wrap="square" lIns="89864" tIns="44932" rIns="89864" bIns="44932" rtlCol="0">
            <a:spAutoFit/>
          </a:bodyPr>
          <a:lstStyle/>
          <a:p>
            <a:pPr algn="ctr">
              <a:lnSpc>
                <a:spcPct val="80000"/>
              </a:lnSpc>
            </a:pPr>
            <a:r>
              <a:rPr lang="en-US" sz="1588" b="1" spc="88">
                <a:latin typeface="Helvetica"/>
                <a:cs typeface="Helvetica"/>
              </a:rPr>
              <a:t>Next</a:t>
            </a:r>
          </a:p>
          <a:p>
            <a:pPr algn="ctr">
              <a:lnSpc>
                <a:spcPct val="80000"/>
              </a:lnSpc>
            </a:pPr>
            <a:r>
              <a:rPr lang="en-US" sz="1588" b="1" spc="88">
                <a:latin typeface="Helvetica"/>
                <a:cs typeface="Helvetica"/>
              </a:rPr>
              <a:t>Target</a:t>
            </a:r>
          </a:p>
          <a:p>
            <a:pPr algn="ctr">
              <a:lnSpc>
                <a:spcPct val="80000"/>
              </a:lnSpc>
            </a:pPr>
            <a:r>
              <a:rPr lang="en-US" sz="1588" b="1" spc="88">
                <a:latin typeface="Helvetica"/>
                <a:cs typeface="Helvetica"/>
              </a:rPr>
              <a:t>Condition</a:t>
            </a:r>
            <a:endParaRPr lang="en-US" sz="1412" b="1" spc="88">
              <a:latin typeface="Helvetica"/>
              <a:cs typeface="Helvetica"/>
            </a:endParaRPr>
          </a:p>
        </p:txBody>
      </p:sp>
      <p:sp>
        <p:nvSpPr>
          <p:cNvPr id="2" name="TextBox 1"/>
          <p:cNvSpPr txBox="1"/>
          <p:nvPr/>
        </p:nvSpPr>
        <p:spPr>
          <a:xfrm>
            <a:off x="3000600" y="2763759"/>
            <a:ext cx="1946111" cy="282385"/>
          </a:xfrm>
          <a:prstGeom prst="rect">
            <a:avLst/>
          </a:prstGeom>
          <a:noFill/>
        </p:spPr>
        <p:txBody>
          <a:bodyPr wrap="square" rtlCol="0">
            <a:spAutoFit/>
          </a:bodyPr>
          <a:lstStyle/>
          <a:p>
            <a:pPr algn="ctr"/>
            <a:r>
              <a:rPr lang="en-US" sz="1235">
                <a:latin typeface="Helvetica"/>
                <a:cs typeface="Helvetica"/>
              </a:rPr>
              <a:t>Learner's Storyboard</a:t>
            </a:r>
          </a:p>
        </p:txBody>
      </p:sp>
      <p:sp>
        <p:nvSpPr>
          <p:cNvPr id="126" name="TextBox 125">
            <a:extLst>
              <a:ext uri="{FF2B5EF4-FFF2-40B4-BE49-F238E27FC236}">
                <a16:creationId xmlns:a16="http://schemas.microsoft.com/office/drawing/2014/main" id="{C5167FAB-83BE-7046-B3A6-BD333283FF2C}"/>
              </a:ext>
            </a:extLst>
          </p:cNvPr>
          <p:cNvSpPr txBox="1"/>
          <p:nvPr/>
        </p:nvSpPr>
        <p:spPr>
          <a:xfrm>
            <a:off x="0" y="287334"/>
            <a:ext cx="9143999" cy="779453"/>
          </a:xfrm>
          <a:prstGeom prst="rect">
            <a:avLst/>
          </a:prstGeom>
          <a:noFill/>
        </p:spPr>
        <p:txBody>
          <a:bodyPr wrap="square" lIns="80654" tIns="40327" rIns="80654" bIns="40327" rtlCol="0">
            <a:spAutoFit/>
          </a:bodyPr>
          <a:lstStyle/>
          <a:p>
            <a:pPr algn="ctr">
              <a:lnSpc>
                <a:spcPct val="80000"/>
              </a:lnSpc>
            </a:pPr>
            <a:r>
              <a:rPr lang="en-US" sz="2800"/>
              <a:t>With beginner learners, go through the five</a:t>
            </a:r>
          </a:p>
          <a:p>
            <a:pPr algn="ctr">
              <a:lnSpc>
                <a:spcPct val="80000"/>
              </a:lnSpc>
            </a:pPr>
            <a:r>
              <a:rPr lang="en-US" sz="2800"/>
              <a:t>Coaching Kata questions after each step they take</a:t>
            </a:r>
          </a:p>
        </p:txBody>
      </p:sp>
      <p:sp>
        <p:nvSpPr>
          <p:cNvPr id="52" name="TextBox 51">
            <a:extLst>
              <a:ext uri="{FF2B5EF4-FFF2-40B4-BE49-F238E27FC236}">
                <a16:creationId xmlns:a16="http://schemas.microsoft.com/office/drawing/2014/main" id="{ADCF3E6D-15C7-6049-9BDA-839DA6B7695E}"/>
              </a:ext>
            </a:extLst>
          </p:cNvPr>
          <p:cNvSpPr txBox="1"/>
          <p:nvPr/>
        </p:nvSpPr>
        <p:spPr>
          <a:xfrm>
            <a:off x="4098880" y="5839110"/>
            <a:ext cx="2178010" cy="830997"/>
          </a:xfrm>
          <a:prstGeom prst="rect">
            <a:avLst/>
          </a:prstGeom>
          <a:noFill/>
        </p:spPr>
        <p:txBody>
          <a:bodyPr wrap="square" rtlCol="0">
            <a:spAutoFit/>
          </a:bodyPr>
          <a:lstStyle/>
          <a:p>
            <a:pPr>
              <a:lnSpc>
                <a:spcPct val="80000"/>
              </a:lnSpc>
            </a:pPr>
            <a:r>
              <a:rPr lang="en-US" sz="1500" b="1" dirty="0"/>
              <a:t>TIP</a:t>
            </a:r>
            <a:r>
              <a:rPr lang="en-US" sz="1500" dirty="0"/>
              <a:t>: Identify the learner’s threshold of knowledge</a:t>
            </a:r>
          </a:p>
          <a:p>
            <a:pPr>
              <a:lnSpc>
                <a:spcPct val="80000"/>
              </a:lnSpc>
            </a:pPr>
            <a:r>
              <a:rPr lang="en-US" sz="1500" dirty="0"/>
              <a:t>and have them plan their next experiment there.</a:t>
            </a:r>
          </a:p>
        </p:txBody>
      </p:sp>
    </p:spTree>
    <p:extLst>
      <p:ext uri="{BB962C8B-B14F-4D97-AF65-F5344CB8AC3E}">
        <p14:creationId xmlns:p14="http://schemas.microsoft.com/office/powerpoint/2010/main" val="4294624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658472" y="1815355"/>
            <a:ext cx="5774038" cy="4351033"/>
            <a:chOff x="127823" y="2052287"/>
            <a:chExt cx="6543910" cy="4931171"/>
          </a:xfrm>
        </p:grpSpPr>
        <p:grpSp>
          <p:nvGrpSpPr>
            <p:cNvPr id="30" name="Group 29"/>
            <p:cNvGrpSpPr/>
            <p:nvPr/>
          </p:nvGrpSpPr>
          <p:grpSpPr>
            <a:xfrm>
              <a:off x="127823" y="2393381"/>
              <a:ext cx="6540988" cy="4590077"/>
              <a:chOff x="113554" y="2079419"/>
              <a:chExt cx="6540988" cy="4590077"/>
            </a:xfrm>
          </p:grpSpPr>
          <p:pic>
            <p:nvPicPr>
              <p:cNvPr id="69" name="Grafik 15"/>
              <p:cNvPicPr>
                <a:picLocks noChangeAspect="1"/>
              </p:cNvPicPr>
              <p:nvPr/>
            </p:nvPicPr>
            <p:blipFill rotWithShape="1">
              <a:blip r:embed="rId2"/>
              <a:srcRect l="-2" r="49529"/>
              <a:stretch/>
            </p:blipFill>
            <p:spPr>
              <a:xfrm>
                <a:off x="113554" y="2079424"/>
                <a:ext cx="3291840" cy="4574953"/>
              </a:xfrm>
              <a:prstGeom prst="rect">
                <a:avLst/>
              </a:prstGeom>
            </p:spPr>
          </p:pic>
          <p:pic>
            <p:nvPicPr>
              <p:cNvPr id="70" name="Grafik 16"/>
              <p:cNvPicPr>
                <a:picLocks noChangeAspect="1"/>
              </p:cNvPicPr>
              <p:nvPr/>
            </p:nvPicPr>
            <p:blipFill rotWithShape="1">
              <a:blip r:embed="rId3"/>
              <a:srcRect l="290" r="-290"/>
              <a:stretch/>
            </p:blipFill>
            <p:spPr>
              <a:xfrm>
                <a:off x="3408672" y="2079419"/>
                <a:ext cx="3245870" cy="4590077"/>
              </a:xfrm>
              <a:prstGeom prst="rect">
                <a:avLst/>
              </a:prstGeom>
              <a:ln>
                <a:noFill/>
              </a:ln>
            </p:spPr>
          </p:pic>
          <p:sp>
            <p:nvSpPr>
              <p:cNvPr id="71" name="Rectangle 70"/>
              <p:cNvSpPr/>
              <p:nvPr/>
            </p:nvSpPr>
            <p:spPr>
              <a:xfrm>
                <a:off x="499533" y="2158998"/>
                <a:ext cx="2843784" cy="441655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a:p>
            </p:txBody>
          </p:sp>
          <p:sp>
            <p:nvSpPr>
              <p:cNvPr id="72" name="Rectangle 71"/>
              <p:cNvSpPr/>
              <p:nvPr/>
            </p:nvSpPr>
            <p:spPr>
              <a:xfrm>
                <a:off x="3471348" y="2158999"/>
                <a:ext cx="3098784" cy="441655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a:p>
            </p:txBody>
          </p:sp>
        </p:grpSp>
        <p:sp>
          <p:nvSpPr>
            <p:cNvPr id="31" name="Rectangle 30"/>
            <p:cNvSpPr/>
            <p:nvPr/>
          </p:nvSpPr>
          <p:spPr>
            <a:xfrm>
              <a:off x="3502534" y="3268833"/>
              <a:ext cx="3081867" cy="121920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a:p>
          </p:txBody>
        </p:sp>
        <p:sp>
          <p:nvSpPr>
            <p:cNvPr id="32" name="Rectangle 31"/>
            <p:cNvSpPr/>
            <p:nvPr/>
          </p:nvSpPr>
          <p:spPr>
            <a:xfrm>
              <a:off x="784735" y="3268833"/>
              <a:ext cx="2565400" cy="121920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a:p>
          </p:txBody>
        </p:sp>
        <p:sp>
          <p:nvSpPr>
            <p:cNvPr id="33" name="TextBox 32"/>
            <p:cNvSpPr txBox="1"/>
            <p:nvPr/>
          </p:nvSpPr>
          <p:spPr>
            <a:xfrm>
              <a:off x="496865" y="2549158"/>
              <a:ext cx="2633134" cy="246152"/>
            </a:xfrm>
            <a:prstGeom prst="rect">
              <a:avLst/>
            </a:prstGeom>
            <a:noFill/>
          </p:spPr>
          <p:txBody>
            <a:bodyPr wrap="square" lIns="80664" tIns="40331" rIns="80664" bIns="40331" rtlCol="0">
              <a:spAutoFit/>
            </a:bodyPr>
            <a:lstStyle/>
            <a:p>
              <a:pPr>
                <a:tabLst>
                  <a:tab pos="253517" algn="l"/>
                </a:tabLst>
              </a:pPr>
              <a:r>
                <a:rPr lang="en-US" sz="882" b="1" dirty="0"/>
                <a:t>1) What is the Target Condition?</a:t>
              </a:r>
            </a:p>
          </p:txBody>
        </p:sp>
        <p:sp>
          <p:nvSpPr>
            <p:cNvPr id="34" name="TextBox 33"/>
            <p:cNvSpPr txBox="1"/>
            <p:nvPr/>
          </p:nvSpPr>
          <p:spPr>
            <a:xfrm>
              <a:off x="3502532" y="2447554"/>
              <a:ext cx="3126868" cy="466194"/>
            </a:xfrm>
            <a:prstGeom prst="rect">
              <a:avLst/>
            </a:prstGeom>
            <a:noFill/>
          </p:spPr>
          <p:txBody>
            <a:bodyPr wrap="square" lIns="80664" tIns="40331" rIns="80664" bIns="40331" rtlCol="0">
              <a:spAutoFit/>
            </a:bodyPr>
            <a:lstStyle/>
            <a:p>
              <a:pPr>
                <a:lnSpc>
                  <a:spcPct val="90000"/>
                </a:lnSpc>
                <a:tabLst>
                  <a:tab pos="253517" algn="l"/>
                </a:tabLst>
              </a:pPr>
              <a:r>
                <a:rPr lang="en-US" sz="794" i="1" dirty="0"/>
                <a:t>• Is the target condition connected to the challenge?</a:t>
              </a:r>
            </a:p>
            <a:p>
              <a:pPr>
                <a:lnSpc>
                  <a:spcPct val="90000"/>
                </a:lnSpc>
                <a:tabLst>
                  <a:tab pos="253517" algn="l"/>
                </a:tabLst>
              </a:pPr>
              <a:r>
                <a:rPr lang="en-US" sz="794" i="1" dirty="0"/>
                <a:t>• What do you want to be happening?     • No verbs!</a:t>
              </a:r>
              <a:endParaRPr lang="en-US" sz="794" dirty="0"/>
            </a:p>
            <a:p>
              <a:pPr>
                <a:lnSpc>
                  <a:spcPct val="90000"/>
                </a:lnSpc>
                <a:tabLst>
                  <a:tab pos="253517" algn="l"/>
                </a:tabLst>
              </a:pPr>
              <a:r>
                <a:rPr lang="en-US" sz="794" i="1" dirty="0"/>
                <a:t>• Measureable?   • Not 'lack of something'  • Achieve-by date? </a:t>
              </a:r>
              <a:endParaRPr lang="en-US" sz="794" dirty="0"/>
            </a:p>
          </p:txBody>
        </p:sp>
        <p:cxnSp>
          <p:nvCxnSpPr>
            <p:cNvPr id="35" name="Straight Connector 34"/>
            <p:cNvCxnSpPr/>
            <p:nvPr/>
          </p:nvCxnSpPr>
          <p:spPr>
            <a:xfrm>
              <a:off x="522269" y="2904768"/>
              <a:ext cx="2844800" cy="0"/>
            </a:xfrm>
            <a:prstGeom prst="line">
              <a:avLst/>
            </a:prstGeom>
            <a:ln w="12700">
              <a:solidFill>
                <a:srgbClr val="7F7F7F"/>
              </a:solidFill>
              <a:prstDash val="dash"/>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507992" y="6259514"/>
              <a:ext cx="2633134" cy="399992"/>
            </a:xfrm>
            <a:prstGeom prst="rect">
              <a:avLst/>
            </a:prstGeom>
            <a:noFill/>
          </p:spPr>
          <p:txBody>
            <a:bodyPr wrap="square" lIns="80664" tIns="40331" rIns="80664" bIns="40331" rtlCol="0">
              <a:spAutoFit/>
            </a:bodyPr>
            <a:lstStyle/>
            <a:p>
              <a:pPr>
                <a:tabLst>
                  <a:tab pos="253517" algn="l"/>
                </a:tabLst>
              </a:pPr>
              <a:r>
                <a:rPr lang="en-US" sz="882" b="1" dirty="0"/>
                <a:t>5) How quickly can we go and see what we Have Learned from taking that step?</a:t>
              </a:r>
            </a:p>
          </p:txBody>
        </p:sp>
        <p:cxnSp>
          <p:nvCxnSpPr>
            <p:cNvPr id="37" name="Straight Connector 36"/>
            <p:cNvCxnSpPr/>
            <p:nvPr/>
          </p:nvCxnSpPr>
          <p:spPr>
            <a:xfrm>
              <a:off x="3511003" y="2913236"/>
              <a:ext cx="3064933" cy="0"/>
            </a:xfrm>
            <a:prstGeom prst="line">
              <a:avLst/>
            </a:prstGeom>
            <a:ln w="12700">
              <a:solidFill>
                <a:srgbClr val="7F7F7F"/>
              </a:solidFill>
              <a:prstDash val="dash"/>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3502531" y="2921687"/>
              <a:ext cx="3064937" cy="341566"/>
            </a:xfrm>
            <a:prstGeom prst="rect">
              <a:avLst/>
            </a:prstGeom>
            <a:noFill/>
          </p:spPr>
          <p:txBody>
            <a:bodyPr wrap="square" lIns="80664" tIns="40331" rIns="80664" bIns="40331" rtlCol="0">
              <a:spAutoFit/>
            </a:bodyPr>
            <a:lstStyle/>
            <a:p>
              <a:pPr>
                <a:lnSpc>
                  <a:spcPct val="90000"/>
                </a:lnSpc>
                <a:tabLst>
                  <a:tab pos="253517" algn="l"/>
                </a:tabLst>
              </a:pPr>
              <a:r>
                <a:rPr lang="en-US" sz="794" i="1" dirty="0"/>
                <a:t>• Numbers, not opinions.  • Can you show me?  • How do you know?   • How did you get the data?    • Is there a run chart?</a:t>
              </a:r>
              <a:endParaRPr lang="en-US" sz="794" dirty="0"/>
            </a:p>
          </p:txBody>
        </p:sp>
        <p:cxnSp>
          <p:nvCxnSpPr>
            <p:cNvPr id="39" name="Straight Connector 38"/>
            <p:cNvCxnSpPr/>
            <p:nvPr/>
          </p:nvCxnSpPr>
          <p:spPr>
            <a:xfrm>
              <a:off x="522263" y="3268843"/>
              <a:ext cx="2844800" cy="0"/>
            </a:xfrm>
            <a:prstGeom prst="line">
              <a:avLst/>
            </a:prstGeom>
            <a:ln w="9525">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3510997" y="3277311"/>
              <a:ext cx="3064933" cy="0"/>
            </a:xfrm>
            <a:prstGeom prst="line">
              <a:avLst/>
            </a:prstGeom>
            <a:ln w="9525">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496862" y="2949040"/>
              <a:ext cx="2633134" cy="246152"/>
            </a:xfrm>
            <a:prstGeom prst="rect">
              <a:avLst/>
            </a:prstGeom>
            <a:noFill/>
          </p:spPr>
          <p:txBody>
            <a:bodyPr wrap="square" lIns="80664" tIns="40331" rIns="80664" bIns="40331" rtlCol="0">
              <a:spAutoFit/>
            </a:bodyPr>
            <a:lstStyle/>
            <a:p>
              <a:pPr>
                <a:tabLst>
                  <a:tab pos="253517" algn="l"/>
                </a:tabLst>
              </a:pPr>
              <a:r>
                <a:rPr lang="en-US" sz="882" b="1" dirty="0"/>
                <a:t>2) What is the Actual Condition now?</a:t>
              </a:r>
            </a:p>
          </p:txBody>
        </p:sp>
        <p:cxnSp>
          <p:nvCxnSpPr>
            <p:cNvPr id="42" name="Straight Connector 41"/>
            <p:cNvCxnSpPr/>
            <p:nvPr/>
          </p:nvCxnSpPr>
          <p:spPr>
            <a:xfrm>
              <a:off x="522265" y="4488084"/>
              <a:ext cx="2844800" cy="0"/>
            </a:xfrm>
            <a:prstGeom prst="line">
              <a:avLst/>
            </a:prstGeom>
            <a:ln w="9525">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3510999" y="4496552"/>
              <a:ext cx="3064933" cy="0"/>
            </a:xfrm>
            <a:prstGeom prst="line">
              <a:avLst/>
            </a:prstGeom>
            <a:ln w="9525">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767800" y="3287714"/>
              <a:ext cx="2294471" cy="1169199"/>
            </a:xfrm>
            <a:prstGeom prst="rect">
              <a:avLst/>
            </a:prstGeom>
            <a:noFill/>
          </p:spPr>
          <p:txBody>
            <a:bodyPr wrap="square" lIns="80664" tIns="40331" rIns="80664" bIns="40331" rtlCol="0">
              <a:spAutoFit/>
            </a:bodyPr>
            <a:lstStyle/>
            <a:p>
              <a:pPr>
                <a:tabLst>
                  <a:tab pos="253517" algn="l"/>
                </a:tabLst>
              </a:pPr>
              <a:r>
                <a:rPr lang="en-US" sz="882" b="1" dirty="0">
                  <a:solidFill>
                    <a:schemeClr val="accent6">
                      <a:lumMod val="75000"/>
                    </a:schemeClr>
                  </a:solidFill>
                </a:rPr>
                <a:t>What did you plan as your Last Step?</a:t>
              </a:r>
            </a:p>
            <a:p>
              <a:pPr>
                <a:tabLst>
                  <a:tab pos="253517" algn="l"/>
                </a:tabLst>
              </a:pPr>
              <a:endParaRPr lang="en-US" sz="882" b="1" dirty="0">
                <a:solidFill>
                  <a:schemeClr val="accent6">
                    <a:lumMod val="75000"/>
                  </a:schemeClr>
                </a:solidFill>
              </a:endParaRPr>
            </a:p>
            <a:p>
              <a:pPr>
                <a:tabLst>
                  <a:tab pos="253517" algn="l"/>
                </a:tabLst>
              </a:pPr>
              <a:r>
                <a:rPr lang="en-US" sz="882" b="1" dirty="0">
                  <a:solidFill>
                    <a:schemeClr val="accent6">
                      <a:lumMod val="75000"/>
                    </a:schemeClr>
                  </a:solidFill>
                </a:rPr>
                <a:t>What did you Expect?</a:t>
              </a:r>
            </a:p>
            <a:p>
              <a:pPr>
                <a:tabLst>
                  <a:tab pos="253517" algn="l"/>
                </a:tabLst>
              </a:pPr>
              <a:endParaRPr lang="en-US" sz="882" b="1" dirty="0">
                <a:solidFill>
                  <a:schemeClr val="accent6">
                    <a:lumMod val="75000"/>
                  </a:schemeClr>
                </a:solidFill>
              </a:endParaRPr>
            </a:p>
            <a:p>
              <a:pPr>
                <a:tabLst>
                  <a:tab pos="253517" algn="l"/>
                </a:tabLst>
              </a:pPr>
              <a:r>
                <a:rPr lang="en-US" sz="882" b="1" dirty="0">
                  <a:solidFill>
                    <a:schemeClr val="accent6">
                      <a:lumMod val="75000"/>
                    </a:schemeClr>
                  </a:solidFill>
                </a:rPr>
                <a:t>What Actually Happened?</a:t>
              </a:r>
            </a:p>
            <a:p>
              <a:pPr>
                <a:tabLst>
                  <a:tab pos="253517" algn="l"/>
                </a:tabLst>
              </a:pPr>
              <a:endParaRPr lang="en-US" sz="882" b="1" dirty="0">
                <a:solidFill>
                  <a:schemeClr val="accent6">
                    <a:lumMod val="75000"/>
                  </a:schemeClr>
                </a:solidFill>
              </a:endParaRPr>
            </a:p>
            <a:p>
              <a:pPr>
                <a:tabLst>
                  <a:tab pos="253517" algn="l"/>
                </a:tabLst>
              </a:pPr>
              <a:r>
                <a:rPr lang="en-US" sz="882" b="1" dirty="0">
                  <a:solidFill>
                    <a:schemeClr val="accent6">
                      <a:lumMod val="75000"/>
                    </a:schemeClr>
                  </a:solidFill>
                </a:rPr>
                <a:t>What did you Learn?</a:t>
              </a:r>
            </a:p>
          </p:txBody>
        </p:sp>
        <p:sp>
          <p:nvSpPr>
            <p:cNvPr id="45" name="TextBox 44"/>
            <p:cNvSpPr txBox="1"/>
            <p:nvPr/>
          </p:nvSpPr>
          <p:spPr>
            <a:xfrm rot="16200000">
              <a:off x="-59849" y="3698524"/>
              <a:ext cx="1409766" cy="338587"/>
            </a:xfrm>
            <a:prstGeom prst="rect">
              <a:avLst/>
            </a:prstGeom>
            <a:noFill/>
          </p:spPr>
          <p:txBody>
            <a:bodyPr wrap="square" lIns="80664" tIns="40331" rIns="80664" bIns="40331" rtlCol="0">
              <a:spAutoFit/>
            </a:bodyPr>
            <a:lstStyle/>
            <a:p>
              <a:pPr algn="ctr"/>
              <a:r>
                <a:rPr lang="en-US" sz="1412" spc="53" dirty="0">
                  <a:solidFill>
                    <a:srgbClr val="E46C0A"/>
                  </a:solidFill>
                </a:rPr>
                <a:t>REFLECTION</a:t>
              </a:r>
            </a:p>
          </p:txBody>
        </p:sp>
        <p:sp>
          <p:nvSpPr>
            <p:cNvPr id="46" name="TextBox 45"/>
            <p:cNvSpPr txBox="1"/>
            <p:nvPr/>
          </p:nvSpPr>
          <p:spPr>
            <a:xfrm>
              <a:off x="3494066" y="3260357"/>
              <a:ext cx="3064937" cy="341566"/>
            </a:xfrm>
            <a:prstGeom prst="rect">
              <a:avLst/>
            </a:prstGeom>
            <a:noFill/>
          </p:spPr>
          <p:txBody>
            <a:bodyPr wrap="square" lIns="80664" tIns="40331" rIns="80664" bIns="40331" rtlCol="0">
              <a:spAutoFit/>
            </a:bodyPr>
            <a:lstStyle/>
            <a:p>
              <a:pPr>
                <a:lnSpc>
                  <a:spcPct val="90000"/>
                </a:lnSpc>
                <a:tabLst>
                  <a:tab pos="253517" algn="l"/>
                </a:tabLst>
              </a:pPr>
              <a:r>
                <a:rPr lang="en-US" sz="794" i="1" dirty="0"/>
                <a:t>• What was being tested?</a:t>
              </a:r>
            </a:p>
            <a:p>
              <a:pPr>
                <a:lnSpc>
                  <a:spcPct val="90000"/>
                </a:lnSpc>
                <a:tabLst>
                  <a:tab pos="253517" algn="l"/>
                </a:tabLst>
              </a:pPr>
              <a:r>
                <a:rPr lang="en-US" sz="794" i="1" dirty="0"/>
                <a:t>• Is the PDCA Cycles Record filled in?</a:t>
              </a:r>
            </a:p>
          </p:txBody>
        </p:sp>
        <p:sp>
          <p:nvSpPr>
            <p:cNvPr id="47" name="TextBox 46"/>
            <p:cNvSpPr txBox="1"/>
            <p:nvPr/>
          </p:nvSpPr>
          <p:spPr>
            <a:xfrm>
              <a:off x="3494067" y="3624424"/>
              <a:ext cx="3064937" cy="216938"/>
            </a:xfrm>
            <a:prstGeom prst="rect">
              <a:avLst/>
            </a:prstGeom>
            <a:noFill/>
          </p:spPr>
          <p:txBody>
            <a:bodyPr wrap="square" lIns="80664" tIns="40331" rIns="80664" bIns="40331" rtlCol="0">
              <a:spAutoFit/>
            </a:bodyPr>
            <a:lstStyle/>
            <a:p>
              <a:pPr>
                <a:lnSpc>
                  <a:spcPct val="90000"/>
                </a:lnSpc>
                <a:tabLst>
                  <a:tab pos="253517" algn="l"/>
                </a:tabLst>
              </a:pPr>
              <a:r>
                <a:rPr lang="en-US" sz="794" i="1" dirty="0"/>
                <a:t>• Was this written down?  • Just read it!</a:t>
              </a:r>
            </a:p>
          </p:txBody>
        </p:sp>
        <p:sp>
          <p:nvSpPr>
            <p:cNvPr id="48" name="TextBox 47"/>
            <p:cNvSpPr txBox="1"/>
            <p:nvPr/>
          </p:nvSpPr>
          <p:spPr>
            <a:xfrm>
              <a:off x="3502531" y="3869954"/>
              <a:ext cx="3152269" cy="341566"/>
            </a:xfrm>
            <a:prstGeom prst="rect">
              <a:avLst/>
            </a:prstGeom>
            <a:noFill/>
          </p:spPr>
          <p:txBody>
            <a:bodyPr wrap="square" lIns="80664" tIns="40331" rIns="80664" bIns="40331" rtlCol="0">
              <a:spAutoFit/>
            </a:bodyPr>
            <a:lstStyle/>
            <a:p>
              <a:pPr>
                <a:lnSpc>
                  <a:spcPct val="90000"/>
                </a:lnSpc>
                <a:tabLst>
                  <a:tab pos="253517" algn="l"/>
                </a:tabLst>
              </a:pPr>
              <a:r>
                <a:rPr lang="en-US" sz="794" i="1" dirty="0"/>
                <a:t>• Only facts &amp; numbers.   • Are the numbers written down?</a:t>
              </a:r>
            </a:p>
            <a:p>
              <a:pPr>
                <a:lnSpc>
                  <a:spcPct val="90000"/>
                </a:lnSpc>
                <a:tabLst>
                  <a:tab pos="253517" algn="l"/>
                </a:tabLst>
              </a:pPr>
              <a:r>
                <a:rPr lang="en-US" sz="794" i="1" dirty="0"/>
                <a:t>• Is there a run chart?   • What is different than expected?</a:t>
              </a:r>
            </a:p>
          </p:txBody>
        </p:sp>
        <p:sp>
          <p:nvSpPr>
            <p:cNvPr id="49" name="TextBox 48"/>
            <p:cNvSpPr txBox="1"/>
            <p:nvPr/>
          </p:nvSpPr>
          <p:spPr>
            <a:xfrm>
              <a:off x="3502531" y="4217091"/>
              <a:ext cx="3064937" cy="216938"/>
            </a:xfrm>
            <a:prstGeom prst="rect">
              <a:avLst/>
            </a:prstGeom>
            <a:noFill/>
          </p:spPr>
          <p:txBody>
            <a:bodyPr wrap="square" lIns="80664" tIns="40331" rIns="80664" bIns="40331" rtlCol="0">
              <a:spAutoFit/>
            </a:bodyPr>
            <a:lstStyle/>
            <a:p>
              <a:pPr>
                <a:lnSpc>
                  <a:spcPct val="90000"/>
                </a:lnSpc>
                <a:tabLst>
                  <a:tab pos="253517" algn="l"/>
                </a:tabLst>
              </a:pPr>
              <a:r>
                <a:rPr lang="en-US" sz="794" i="1" dirty="0"/>
                <a:t>• Did the Learner really reflect on this?</a:t>
              </a:r>
            </a:p>
          </p:txBody>
        </p:sp>
        <p:cxnSp>
          <p:nvCxnSpPr>
            <p:cNvPr id="50" name="Straight Connector 49"/>
            <p:cNvCxnSpPr/>
            <p:nvPr/>
          </p:nvCxnSpPr>
          <p:spPr>
            <a:xfrm>
              <a:off x="793201" y="4200217"/>
              <a:ext cx="2560320" cy="0"/>
            </a:xfrm>
            <a:prstGeom prst="line">
              <a:avLst/>
            </a:prstGeom>
            <a:ln w="6350">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510999" y="4208685"/>
              <a:ext cx="3064933" cy="0"/>
            </a:xfrm>
            <a:prstGeom prst="line">
              <a:avLst/>
            </a:prstGeom>
            <a:ln w="6350">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793201" y="3886951"/>
              <a:ext cx="2560320" cy="0"/>
            </a:xfrm>
            <a:prstGeom prst="line">
              <a:avLst/>
            </a:prstGeom>
            <a:ln w="6350">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3510999" y="3895419"/>
              <a:ext cx="3064933" cy="0"/>
            </a:xfrm>
            <a:prstGeom prst="line">
              <a:avLst/>
            </a:prstGeom>
            <a:ln w="6350">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793201" y="3573685"/>
              <a:ext cx="2560320" cy="0"/>
            </a:xfrm>
            <a:prstGeom prst="line">
              <a:avLst/>
            </a:prstGeom>
            <a:ln w="6350">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3510999" y="3582153"/>
              <a:ext cx="3064933" cy="0"/>
            </a:xfrm>
            <a:prstGeom prst="line">
              <a:avLst/>
            </a:prstGeom>
            <a:ln w="6350">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513797" y="4515377"/>
              <a:ext cx="2633134" cy="892400"/>
            </a:xfrm>
            <a:prstGeom prst="rect">
              <a:avLst/>
            </a:prstGeom>
            <a:noFill/>
          </p:spPr>
          <p:txBody>
            <a:bodyPr wrap="square" lIns="80664" tIns="40331" rIns="80664" bIns="40331" rtlCol="0">
              <a:spAutoFit/>
            </a:bodyPr>
            <a:lstStyle/>
            <a:p>
              <a:pPr>
                <a:tabLst>
                  <a:tab pos="253517" algn="l"/>
                </a:tabLst>
              </a:pPr>
              <a:r>
                <a:rPr lang="en-US" sz="882" b="1" dirty="0"/>
                <a:t>3) What Obstacles do you think are preventing you from reaching the target condition?</a:t>
              </a:r>
            </a:p>
            <a:p>
              <a:pPr>
                <a:tabLst>
                  <a:tab pos="253517" algn="l"/>
                </a:tabLst>
              </a:pPr>
              <a:endParaRPr lang="en-US" sz="1059" b="1" dirty="0"/>
            </a:p>
            <a:p>
              <a:pPr>
                <a:tabLst>
                  <a:tab pos="253517" algn="l"/>
                </a:tabLst>
              </a:pPr>
              <a:r>
                <a:rPr lang="en-US" sz="882" b="1" dirty="0"/>
                <a:t>Which *one* are you addressing now?</a:t>
              </a:r>
            </a:p>
          </p:txBody>
        </p:sp>
        <p:sp>
          <p:nvSpPr>
            <p:cNvPr id="57" name="TextBox 56"/>
            <p:cNvSpPr txBox="1"/>
            <p:nvPr/>
          </p:nvSpPr>
          <p:spPr>
            <a:xfrm>
              <a:off x="3494066" y="4521890"/>
              <a:ext cx="3064937" cy="466194"/>
            </a:xfrm>
            <a:prstGeom prst="rect">
              <a:avLst/>
            </a:prstGeom>
            <a:noFill/>
          </p:spPr>
          <p:txBody>
            <a:bodyPr wrap="square" lIns="80664" tIns="40331" rIns="80664" bIns="40331" rtlCol="0">
              <a:spAutoFit/>
            </a:bodyPr>
            <a:lstStyle/>
            <a:p>
              <a:pPr>
                <a:lnSpc>
                  <a:spcPct val="90000"/>
                </a:lnSpc>
                <a:tabLst>
                  <a:tab pos="253517" algn="l"/>
                </a:tabLst>
              </a:pPr>
              <a:r>
                <a:rPr lang="en-US" sz="794" i="1" dirty="0"/>
                <a:t>• Is the Obstacles Parking Lot up-to-date?</a:t>
              </a:r>
            </a:p>
            <a:p>
              <a:pPr>
                <a:lnSpc>
                  <a:spcPct val="90000"/>
                </a:lnSpc>
                <a:tabLst>
                  <a:tab pos="253517" algn="l"/>
                </a:tabLst>
              </a:pPr>
              <a:r>
                <a:rPr lang="en-US" sz="794" i="1" dirty="0"/>
                <a:t>• True obstacles (variation), not action items or l</a:t>
              </a:r>
              <a:r>
                <a:rPr lang="en-US" sz="794" i="1"/>
                <a:t>ack of a perceived solution.</a:t>
              </a:r>
              <a:endParaRPr lang="en-US" sz="794" i="1" dirty="0"/>
            </a:p>
          </p:txBody>
        </p:sp>
        <p:sp>
          <p:nvSpPr>
            <p:cNvPr id="58" name="TextBox 57"/>
            <p:cNvSpPr txBox="1"/>
            <p:nvPr/>
          </p:nvSpPr>
          <p:spPr>
            <a:xfrm>
              <a:off x="3494065" y="4996023"/>
              <a:ext cx="3064937" cy="341566"/>
            </a:xfrm>
            <a:prstGeom prst="rect">
              <a:avLst/>
            </a:prstGeom>
            <a:noFill/>
          </p:spPr>
          <p:txBody>
            <a:bodyPr wrap="square" lIns="80664" tIns="40331" rIns="80664" bIns="40331" rtlCol="0">
              <a:spAutoFit/>
            </a:bodyPr>
            <a:lstStyle/>
            <a:p>
              <a:pPr>
                <a:lnSpc>
                  <a:spcPct val="90000"/>
                </a:lnSpc>
                <a:tabLst>
                  <a:tab pos="253517" algn="l"/>
                </a:tabLst>
              </a:pPr>
              <a:r>
                <a:rPr lang="en-US" sz="794" i="1" dirty="0"/>
                <a:t>• Where does this problem occur?   • Can you show me?</a:t>
              </a:r>
            </a:p>
            <a:p>
              <a:pPr>
                <a:lnSpc>
                  <a:spcPct val="90000"/>
                </a:lnSpc>
                <a:tabLst>
                  <a:tab pos="253517" algn="l"/>
                </a:tabLst>
              </a:pPr>
              <a:r>
                <a:rPr lang="en-US" sz="794" i="1" dirty="0"/>
                <a:t>• When does this problem occur?</a:t>
              </a:r>
            </a:p>
          </p:txBody>
        </p:sp>
        <p:cxnSp>
          <p:nvCxnSpPr>
            <p:cNvPr id="59" name="Straight Connector 58"/>
            <p:cNvCxnSpPr/>
            <p:nvPr/>
          </p:nvCxnSpPr>
          <p:spPr>
            <a:xfrm>
              <a:off x="522267" y="5351683"/>
              <a:ext cx="2844800" cy="0"/>
            </a:xfrm>
            <a:prstGeom prst="line">
              <a:avLst/>
            </a:prstGeom>
            <a:ln w="12700">
              <a:solidFill>
                <a:srgbClr val="7F7F7F"/>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3511001" y="5360151"/>
              <a:ext cx="3064933" cy="0"/>
            </a:xfrm>
            <a:prstGeom prst="line">
              <a:avLst/>
            </a:prstGeom>
            <a:ln w="12700">
              <a:solidFill>
                <a:srgbClr val="7F7F7F"/>
              </a:solidFill>
              <a:prstDash val="dash"/>
            </a:ln>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496861" y="5378980"/>
              <a:ext cx="2633134" cy="615384"/>
            </a:xfrm>
            <a:prstGeom prst="rect">
              <a:avLst/>
            </a:prstGeom>
            <a:noFill/>
          </p:spPr>
          <p:txBody>
            <a:bodyPr wrap="square" lIns="80664" tIns="40331" rIns="80664" bIns="40331" rtlCol="0">
              <a:spAutoFit/>
            </a:bodyPr>
            <a:lstStyle/>
            <a:p>
              <a:pPr>
                <a:tabLst>
                  <a:tab pos="253517" algn="l"/>
                </a:tabLst>
              </a:pPr>
              <a:r>
                <a:rPr lang="en-US" sz="882" b="1" dirty="0"/>
                <a:t>4) What is your next step? (Next experiment)</a:t>
              </a:r>
            </a:p>
            <a:p>
              <a:pPr>
                <a:tabLst>
                  <a:tab pos="253517" algn="l"/>
                </a:tabLst>
              </a:pPr>
              <a:endParaRPr lang="en-US" sz="1235" b="1" dirty="0"/>
            </a:p>
            <a:p>
              <a:pPr>
                <a:tabLst>
                  <a:tab pos="253517" algn="l"/>
                </a:tabLst>
              </a:pPr>
              <a:r>
                <a:rPr lang="en-US" sz="882" b="1" dirty="0"/>
                <a:t>What do you expect?</a:t>
              </a:r>
            </a:p>
          </p:txBody>
        </p:sp>
        <p:sp>
          <p:nvSpPr>
            <p:cNvPr id="62" name="TextBox 61"/>
            <p:cNvSpPr txBox="1"/>
            <p:nvPr/>
          </p:nvSpPr>
          <p:spPr>
            <a:xfrm>
              <a:off x="3494062" y="5360088"/>
              <a:ext cx="3064937" cy="341566"/>
            </a:xfrm>
            <a:prstGeom prst="rect">
              <a:avLst/>
            </a:prstGeom>
            <a:noFill/>
          </p:spPr>
          <p:txBody>
            <a:bodyPr wrap="square" lIns="80664" tIns="40331" rIns="80664" bIns="40331" rtlCol="0">
              <a:spAutoFit/>
            </a:bodyPr>
            <a:lstStyle/>
            <a:p>
              <a:pPr>
                <a:lnSpc>
                  <a:spcPct val="90000"/>
                </a:lnSpc>
                <a:tabLst>
                  <a:tab pos="253517" algn="l"/>
                </a:tabLst>
              </a:pPr>
              <a:r>
                <a:rPr lang="en-US" sz="794" i="1" dirty="0"/>
                <a:t>• What is the current knowledge threshold?</a:t>
              </a:r>
            </a:p>
            <a:p>
              <a:pPr>
                <a:lnSpc>
                  <a:spcPct val="90000"/>
                </a:lnSpc>
                <a:tabLst>
                  <a:tab pos="253517" algn="l"/>
                </a:tabLst>
              </a:pPr>
              <a:r>
                <a:rPr lang="en-US" sz="794" i="1" dirty="0"/>
                <a:t>• Did what was learned in the last experiment frame this one?</a:t>
              </a:r>
            </a:p>
          </p:txBody>
        </p:sp>
        <p:sp>
          <p:nvSpPr>
            <p:cNvPr id="63" name="TextBox 62"/>
            <p:cNvSpPr txBox="1"/>
            <p:nvPr/>
          </p:nvSpPr>
          <p:spPr>
            <a:xfrm>
              <a:off x="186267" y="2075025"/>
              <a:ext cx="3242733" cy="338587"/>
            </a:xfrm>
            <a:prstGeom prst="rect">
              <a:avLst/>
            </a:prstGeom>
            <a:noFill/>
          </p:spPr>
          <p:txBody>
            <a:bodyPr wrap="square" lIns="80664" tIns="40331" rIns="80664" bIns="40331" rtlCol="0">
              <a:spAutoFit/>
            </a:bodyPr>
            <a:lstStyle/>
            <a:p>
              <a:pPr algn="ctr"/>
              <a:r>
                <a:rPr lang="en-US" sz="1412" i="1" dirty="0"/>
                <a:t>The Starter Kata Coaching Questions</a:t>
              </a:r>
            </a:p>
          </p:txBody>
        </p:sp>
        <p:sp>
          <p:nvSpPr>
            <p:cNvPr id="64" name="TextBox 63"/>
            <p:cNvSpPr txBox="1"/>
            <p:nvPr/>
          </p:nvSpPr>
          <p:spPr>
            <a:xfrm>
              <a:off x="3429000" y="2052287"/>
              <a:ext cx="3242733" cy="338587"/>
            </a:xfrm>
            <a:prstGeom prst="rect">
              <a:avLst/>
            </a:prstGeom>
            <a:noFill/>
          </p:spPr>
          <p:txBody>
            <a:bodyPr wrap="square" lIns="80664" tIns="40331" rIns="80664" bIns="40331" rtlCol="0">
              <a:spAutoFit/>
            </a:bodyPr>
            <a:lstStyle/>
            <a:p>
              <a:pPr algn="ctr"/>
              <a:r>
                <a:rPr lang="en-US" sz="1412" i="1" u="sng" dirty="0">
                  <a:solidFill>
                    <a:srgbClr val="E46C0A"/>
                  </a:solidFill>
                </a:rPr>
                <a:t>Example notes &amp; clarifying questions</a:t>
              </a:r>
            </a:p>
          </p:txBody>
        </p:sp>
        <p:sp>
          <p:nvSpPr>
            <p:cNvPr id="65" name="TextBox 64"/>
            <p:cNvSpPr txBox="1"/>
            <p:nvPr/>
          </p:nvSpPr>
          <p:spPr>
            <a:xfrm>
              <a:off x="3494058" y="5664889"/>
              <a:ext cx="3064937" cy="590823"/>
            </a:xfrm>
            <a:prstGeom prst="rect">
              <a:avLst/>
            </a:prstGeom>
            <a:noFill/>
          </p:spPr>
          <p:txBody>
            <a:bodyPr wrap="square" lIns="80664" tIns="40331" rIns="80664" bIns="40331" rtlCol="0">
              <a:spAutoFit/>
            </a:bodyPr>
            <a:lstStyle/>
            <a:p>
              <a:pPr>
                <a:lnSpc>
                  <a:spcPct val="90000"/>
                </a:lnSpc>
                <a:tabLst>
                  <a:tab pos="253517" algn="l"/>
                </a:tabLst>
              </a:pPr>
              <a:r>
                <a:rPr lang="en-US" sz="794" i="1" dirty="0"/>
                <a:t>• Is expectation written down?   • Please read it.</a:t>
              </a:r>
            </a:p>
            <a:p>
              <a:pPr>
                <a:lnSpc>
                  <a:spcPct val="90000"/>
                </a:lnSpc>
                <a:tabLst>
                  <a:tab pos="253517" algn="l"/>
                </a:tabLst>
              </a:pPr>
              <a:r>
                <a:rPr lang="en-US" sz="794" i="1" dirty="0"/>
                <a:t>• What numerical outcome do you expect?</a:t>
              </a:r>
            </a:p>
            <a:p>
              <a:pPr>
                <a:lnSpc>
                  <a:spcPct val="90000"/>
                </a:lnSpc>
                <a:tabLst>
                  <a:tab pos="253517" algn="l"/>
                </a:tabLst>
              </a:pPr>
              <a:r>
                <a:rPr lang="en-US" sz="794" i="1" dirty="0"/>
                <a:t>• How will you measure it?</a:t>
              </a:r>
            </a:p>
            <a:p>
              <a:pPr>
                <a:lnSpc>
                  <a:spcPct val="90000"/>
                </a:lnSpc>
                <a:tabLst>
                  <a:tab pos="253517" algn="l"/>
                </a:tabLst>
              </a:pPr>
              <a:r>
                <a:rPr lang="en-US" sz="794" i="1" dirty="0"/>
                <a:t>• How many cycles do you plan to measure?</a:t>
              </a:r>
            </a:p>
          </p:txBody>
        </p:sp>
        <p:cxnSp>
          <p:nvCxnSpPr>
            <p:cNvPr id="66" name="Straight Connector 65"/>
            <p:cNvCxnSpPr/>
            <p:nvPr/>
          </p:nvCxnSpPr>
          <p:spPr>
            <a:xfrm>
              <a:off x="522267" y="6274551"/>
              <a:ext cx="2844800" cy="0"/>
            </a:xfrm>
            <a:prstGeom prst="line">
              <a:avLst/>
            </a:prstGeom>
            <a:ln w="12700">
              <a:solidFill>
                <a:srgbClr val="7F7F7F"/>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3511001" y="6283019"/>
              <a:ext cx="3064933" cy="0"/>
            </a:xfrm>
            <a:prstGeom prst="line">
              <a:avLst/>
            </a:prstGeom>
            <a:ln w="12700">
              <a:solidFill>
                <a:srgbClr val="7F7F7F"/>
              </a:solidFill>
              <a:prstDash val="dash"/>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3494057" y="6266022"/>
              <a:ext cx="3064937" cy="590823"/>
            </a:xfrm>
            <a:prstGeom prst="rect">
              <a:avLst/>
            </a:prstGeom>
            <a:noFill/>
          </p:spPr>
          <p:txBody>
            <a:bodyPr wrap="square" lIns="80664" tIns="40331" rIns="80664" bIns="40331" rtlCol="0">
              <a:spAutoFit/>
            </a:bodyPr>
            <a:lstStyle/>
            <a:p>
              <a:pPr>
                <a:lnSpc>
                  <a:spcPct val="90000"/>
                </a:lnSpc>
                <a:tabLst>
                  <a:tab pos="253517" algn="l"/>
                </a:tabLst>
              </a:pPr>
              <a:r>
                <a:rPr lang="en-US" sz="794" i="1" dirty="0"/>
                <a:t>• Strive for cheap and fast experiments</a:t>
              </a:r>
            </a:p>
            <a:p>
              <a:pPr>
                <a:lnSpc>
                  <a:spcPct val="90000"/>
                </a:lnSpc>
                <a:tabLst>
                  <a:tab pos="253517" algn="l"/>
                </a:tabLst>
              </a:pPr>
              <a:r>
                <a:rPr lang="en-US" sz="794" i="1" dirty="0"/>
                <a:t>• Can we run this experiment today?  Right now?</a:t>
              </a:r>
            </a:p>
            <a:p>
              <a:pPr>
                <a:lnSpc>
                  <a:spcPct val="90000"/>
                </a:lnSpc>
                <a:tabLst>
                  <a:tab pos="253517" algn="l"/>
                </a:tabLst>
              </a:pPr>
              <a:r>
                <a:rPr lang="en-US" sz="794" i="1" dirty="0"/>
                <a:t>• When is the next coaching cycle?</a:t>
              </a:r>
            </a:p>
            <a:p>
              <a:pPr>
                <a:lnSpc>
                  <a:spcPct val="90000"/>
                </a:lnSpc>
                <a:tabLst>
                  <a:tab pos="253517" algn="l"/>
                </a:tabLst>
              </a:pPr>
              <a:r>
                <a:rPr lang="en-US" sz="794" i="1" dirty="0"/>
                <a:t>• Accompany the Learner if necessary.</a:t>
              </a:r>
            </a:p>
          </p:txBody>
        </p:sp>
      </p:grpSp>
      <p:sp>
        <p:nvSpPr>
          <p:cNvPr id="2" name="TextBox 1"/>
          <p:cNvSpPr txBox="1"/>
          <p:nvPr/>
        </p:nvSpPr>
        <p:spPr>
          <a:xfrm>
            <a:off x="1055077" y="168362"/>
            <a:ext cx="7220592" cy="1662216"/>
          </a:xfrm>
          <a:prstGeom prst="rect">
            <a:avLst/>
          </a:prstGeom>
          <a:noFill/>
        </p:spPr>
        <p:txBody>
          <a:bodyPr wrap="square" lIns="80673" tIns="40337" rIns="80673" bIns="40337" rtlCol="0">
            <a:spAutoFit/>
          </a:bodyPr>
          <a:lstStyle/>
          <a:p>
            <a:pPr>
              <a:lnSpc>
                <a:spcPct val="80000"/>
              </a:lnSpc>
            </a:pPr>
            <a:r>
              <a:rPr lang="en-US" sz="1600" b="1">
                <a:solidFill>
                  <a:srgbClr val="FF0000"/>
                </a:solidFill>
              </a:rPr>
              <a:t>As your coaching abilities grow</a:t>
            </a:r>
            <a:r>
              <a:rPr lang="en-US" sz="1600" b="1"/>
              <a:t> you should evolve your own coaching style, which includes adding your own deepening questions to the basic five. </a:t>
            </a:r>
          </a:p>
          <a:p>
            <a:pPr>
              <a:lnSpc>
                <a:spcPct val="80000"/>
              </a:lnSpc>
            </a:pPr>
            <a:endParaRPr lang="en-US" sz="1200" b="1" dirty="0"/>
          </a:p>
          <a:p>
            <a:pPr>
              <a:lnSpc>
                <a:spcPct val="80000"/>
              </a:lnSpc>
            </a:pPr>
            <a:r>
              <a:rPr lang="en-US" sz="1600" b="1" dirty="0"/>
              <a:t>Begin with the Starter Kata five-question card. As you get used to the card, start adding notes and your own clarifying questions. One technique is to make a folding card as shown below. The folded card still fits in your pocket, but has space on the right side to jot down notes and test your own questions. The xample notes and clarifying questions here are just thought starters.</a:t>
            </a:r>
          </a:p>
        </p:txBody>
      </p:sp>
      <p:sp>
        <p:nvSpPr>
          <p:cNvPr id="73" name="TextBox 12"/>
          <p:cNvSpPr txBox="1"/>
          <p:nvPr/>
        </p:nvSpPr>
        <p:spPr>
          <a:xfrm>
            <a:off x="5465456" y="6338082"/>
            <a:ext cx="2804486" cy="423607"/>
          </a:xfrm>
          <a:prstGeom prst="rect">
            <a:avLst/>
          </a:prstGeom>
          <a:noFill/>
        </p:spPr>
        <p:txBody>
          <a:bodyPr wrap="square" lIns="80673" tIns="40337" rIns="80673" bIns="40337" rtlCol="0">
            <a:spAutoFit/>
          </a:bodyPr>
          <a:lstStyle/>
          <a:p>
            <a:pPr>
              <a:lnSpc>
                <a:spcPct val="90000"/>
              </a:lnSpc>
            </a:pPr>
            <a:r>
              <a:rPr lang="en-US" sz="1235" b="1" i="1" dirty="0"/>
              <a:t>The underlying pattern of the five Coaching Kata questions should remain!</a:t>
            </a:r>
          </a:p>
        </p:txBody>
      </p:sp>
      <p:sp>
        <p:nvSpPr>
          <p:cNvPr id="74" name="Pfeil nach oben 26"/>
          <p:cNvSpPr/>
          <p:nvPr/>
        </p:nvSpPr>
        <p:spPr>
          <a:xfrm>
            <a:off x="5808137" y="6039972"/>
            <a:ext cx="246793" cy="313238"/>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0673" tIns="40337" rIns="80673" bIns="40337" rtlCol="0" anchor="ctr"/>
          <a:lstStyle/>
          <a:p>
            <a:pPr algn="ctr"/>
            <a:endParaRPr lang="de-DE" sz="1588"/>
          </a:p>
        </p:txBody>
      </p:sp>
      <p:pic>
        <p:nvPicPr>
          <p:cNvPr id="75" name="Picture 74" descr="red-arrow-curved-down.png"/>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V="1">
            <a:off x="4158400" y="6130152"/>
            <a:ext cx="570482" cy="522943"/>
          </a:xfrm>
          <a:prstGeom prst="rect">
            <a:avLst/>
          </a:prstGeom>
        </p:spPr>
      </p:pic>
      <p:sp>
        <p:nvSpPr>
          <p:cNvPr id="76" name="TextBox 75"/>
          <p:cNvSpPr txBox="1"/>
          <p:nvPr/>
        </p:nvSpPr>
        <p:spPr>
          <a:xfrm>
            <a:off x="3404552" y="6245608"/>
            <a:ext cx="896471" cy="385497"/>
          </a:xfrm>
          <a:prstGeom prst="rect">
            <a:avLst/>
          </a:prstGeom>
          <a:solidFill>
            <a:srgbClr val="FFFFFF"/>
          </a:solidFill>
        </p:spPr>
        <p:txBody>
          <a:bodyPr wrap="square" lIns="80654" tIns="40326" rIns="80654" bIns="40326" rtlCol="0">
            <a:spAutoFit/>
          </a:bodyPr>
          <a:lstStyle/>
          <a:p>
            <a:pPr algn="r">
              <a:lnSpc>
                <a:spcPct val="80000"/>
              </a:lnSpc>
            </a:pPr>
            <a:r>
              <a:rPr lang="en-US" sz="1235" i="1" dirty="0"/>
              <a:t>Card folds here</a:t>
            </a:r>
          </a:p>
        </p:txBody>
      </p:sp>
    </p:spTree>
    <p:extLst>
      <p:ext uri="{BB962C8B-B14F-4D97-AF65-F5344CB8AC3E}">
        <p14:creationId xmlns:p14="http://schemas.microsoft.com/office/powerpoint/2010/main" val="825666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134471" y="1676790"/>
            <a:ext cx="8875059" cy="4606859"/>
            <a:chOff x="0" y="1900361"/>
            <a:chExt cx="10058400" cy="5221107"/>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0272" t="10128" r="9681" b="23390"/>
            <a:stretch/>
          </p:blipFill>
          <p:spPr>
            <a:xfrm>
              <a:off x="0" y="1900361"/>
              <a:ext cx="10058400" cy="5221107"/>
            </a:xfrm>
            <a:prstGeom prst="rect">
              <a:avLst/>
            </a:prstGeom>
          </p:spPr>
        </p:pic>
        <p:pic>
          <p:nvPicPr>
            <p:cNvPr id="4" name="Picture 3"/>
            <p:cNvPicPr>
              <a:picLocks/>
            </p:cNvPicPr>
            <p:nvPr/>
          </p:nvPicPr>
          <p:blipFill>
            <a:blip r:embed="rId4">
              <a:extLst>
                <a:ext uri="{28A0092B-C50C-407E-A947-70E740481C1C}">
                  <a14:useLocalDpi xmlns:a14="http://schemas.microsoft.com/office/drawing/2010/main" val="0"/>
                </a:ext>
              </a:extLst>
            </a:blip>
            <a:stretch>
              <a:fillRect/>
            </a:stretch>
          </p:blipFill>
          <p:spPr>
            <a:xfrm>
              <a:off x="3475676" y="5664526"/>
              <a:ext cx="3423888" cy="1456942"/>
            </a:xfrm>
            <a:prstGeom prst="rect">
              <a:avLst/>
            </a:prstGeom>
          </p:spPr>
        </p:pic>
        <p:sp>
          <p:nvSpPr>
            <p:cNvPr id="5" name="Rectangle 4"/>
            <p:cNvSpPr/>
            <p:nvPr/>
          </p:nvSpPr>
          <p:spPr>
            <a:xfrm>
              <a:off x="3538847" y="2056670"/>
              <a:ext cx="3194462" cy="12921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a:p>
          </p:txBody>
        </p:sp>
        <p:pic>
          <p:nvPicPr>
            <p:cNvPr id="6" name="Picture 5"/>
            <p:cNvPicPr>
              <a:picLocks/>
            </p:cNvPicPr>
            <p:nvPr/>
          </p:nvPicPr>
          <p:blipFill>
            <a:blip r:embed="rId5">
              <a:extLst>
                <a:ext uri="{28A0092B-C50C-407E-A947-70E740481C1C}">
                  <a14:useLocalDpi xmlns:a14="http://schemas.microsoft.com/office/drawing/2010/main" val="0"/>
                </a:ext>
              </a:extLst>
            </a:blip>
            <a:stretch>
              <a:fillRect/>
            </a:stretch>
          </p:blipFill>
          <p:spPr>
            <a:xfrm>
              <a:off x="2992747" y="3938175"/>
              <a:ext cx="2576780" cy="1215716"/>
            </a:xfrm>
            <a:prstGeom prst="rect">
              <a:avLst/>
            </a:prstGeom>
          </p:spPr>
        </p:pic>
      </p:grpSp>
      <p:sp>
        <p:nvSpPr>
          <p:cNvPr id="9" name="TextBox 8"/>
          <p:cNvSpPr txBox="1"/>
          <p:nvPr/>
        </p:nvSpPr>
        <p:spPr>
          <a:xfrm>
            <a:off x="563671" y="1147007"/>
            <a:ext cx="6041433" cy="1401270"/>
          </a:xfrm>
          <a:prstGeom prst="rect">
            <a:avLst/>
          </a:prstGeom>
          <a:noFill/>
        </p:spPr>
        <p:txBody>
          <a:bodyPr wrap="square" lIns="80636" tIns="40317" rIns="80636" bIns="40317" rtlCol="0">
            <a:spAutoFit/>
          </a:bodyPr>
          <a:lstStyle/>
          <a:p>
            <a:pPr>
              <a:lnSpc>
                <a:spcPct val="90000"/>
              </a:lnSpc>
            </a:pPr>
            <a:r>
              <a:rPr lang="en-US" sz="4800" b="1">
                <a:solidFill>
                  <a:schemeClr val="accent1">
                    <a:lumMod val="50000"/>
                  </a:schemeClr>
                </a:solidFill>
              </a:rPr>
              <a:t>BEST WISHES</a:t>
            </a:r>
          </a:p>
          <a:p>
            <a:pPr>
              <a:lnSpc>
                <a:spcPct val="90000"/>
              </a:lnSpc>
            </a:pPr>
            <a:r>
              <a:rPr lang="en-US" sz="4800" b="1">
                <a:solidFill>
                  <a:schemeClr val="accent1">
                    <a:lumMod val="50000"/>
                  </a:schemeClr>
                </a:solidFill>
              </a:rPr>
              <a:t>FOR YOUR PRACTICE!</a:t>
            </a:r>
            <a:endParaRPr lang="en-US" sz="4800">
              <a:solidFill>
                <a:schemeClr val="accent1">
                  <a:lumMod val="50000"/>
                </a:schemeClr>
              </a:solidFill>
            </a:endParaRPr>
          </a:p>
        </p:txBody>
      </p:sp>
      <p:sp>
        <p:nvSpPr>
          <p:cNvPr id="7" name="Slide Number Placeholder 6"/>
          <p:cNvSpPr>
            <a:spLocks noGrp="1"/>
          </p:cNvSpPr>
          <p:nvPr>
            <p:ph type="sldNum" sz="quarter" idx="12"/>
          </p:nvPr>
        </p:nvSpPr>
        <p:spPr/>
        <p:txBody>
          <a:bodyPr/>
          <a:lstStyle/>
          <a:p>
            <a:fld id="{973F0526-F383-E641-847C-063D12E182B5}" type="slidenum">
              <a:rPr lang="uk-UA"/>
              <a:t>27</a:t>
            </a:fld>
            <a:endParaRPr lang="uk-UA"/>
          </a:p>
        </p:txBody>
      </p:sp>
    </p:spTree>
    <p:extLst>
      <p:ext uri="{BB962C8B-B14F-4D97-AF65-F5344CB8AC3E}">
        <p14:creationId xmlns:p14="http://schemas.microsoft.com/office/powerpoint/2010/main" val="1471658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400B8B5-6B01-AB42-9FE8-5BA7AA8D0A49}"/>
              </a:ext>
            </a:extLst>
          </p:cNvPr>
          <p:cNvGrpSpPr>
            <a:grpSpLocks noChangeAspect="1"/>
          </p:cNvGrpSpPr>
          <p:nvPr/>
        </p:nvGrpSpPr>
        <p:grpSpPr>
          <a:xfrm>
            <a:off x="508964" y="1346101"/>
            <a:ext cx="5427174" cy="5080181"/>
            <a:chOff x="298520" y="326326"/>
            <a:chExt cx="5427174" cy="5080181"/>
          </a:xfrm>
        </p:grpSpPr>
        <p:pic>
          <p:nvPicPr>
            <p:cNvPr id="3" name="Picture 2">
              <a:extLst>
                <a:ext uri="{FF2B5EF4-FFF2-40B4-BE49-F238E27FC236}">
                  <a16:creationId xmlns:a16="http://schemas.microsoft.com/office/drawing/2014/main" id="{1D8C9384-B600-0C4C-B801-4F21ECBB90B5}"/>
                </a:ext>
              </a:extLst>
            </p:cNvPr>
            <p:cNvPicPr>
              <a:picLocks noChangeAspect="1"/>
            </p:cNvPicPr>
            <p:nvPr/>
          </p:nvPicPr>
          <p:blipFill>
            <a:blip r:embed="rId2"/>
            <a:stretch>
              <a:fillRect/>
            </a:stretch>
          </p:blipFill>
          <p:spPr>
            <a:xfrm>
              <a:off x="298520" y="326326"/>
              <a:ext cx="5000575" cy="4993657"/>
            </a:xfrm>
            <a:prstGeom prst="rect">
              <a:avLst/>
            </a:prstGeom>
          </p:spPr>
        </p:pic>
        <p:pic>
          <p:nvPicPr>
            <p:cNvPr id="11" name="Picture 10">
              <a:extLst>
                <a:ext uri="{FF2B5EF4-FFF2-40B4-BE49-F238E27FC236}">
                  <a16:creationId xmlns:a16="http://schemas.microsoft.com/office/drawing/2014/main" id="{F2B7C16C-AADF-5645-95A1-A01A7512DB92}"/>
                </a:ext>
              </a:extLst>
            </p:cNvPr>
            <p:cNvPicPr>
              <a:picLocks noChangeAspect="1"/>
            </p:cNvPicPr>
            <p:nvPr/>
          </p:nvPicPr>
          <p:blipFill rotWithShape="1">
            <a:blip r:embed="rId2"/>
            <a:srcRect l="67159" t="75801" r="1055" b="2366"/>
            <a:stretch/>
          </p:blipFill>
          <p:spPr>
            <a:xfrm>
              <a:off x="3638396" y="3974821"/>
              <a:ext cx="2087298" cy="1431686"/>
            </a:xfrm>
            <a:prstGeom prst="rect">
              <a:avLst/>
            </a:prstGeom>
          </p:spPr>
        </p:pic>
      </p:grpSp>
      <p:sp>
        <p:nvSpPr>
          <p:cNvPr id="9" name="TextBox 8">
            <a:extLst>
              <a:ext uri="{FF2B5EF4-FFF2-40B4-BE49-F238E27FC236}">
                <a16:creationId xmlns:a16="http://schemas.microsoft.com/office/drawing/2014/main" id="{7DEABC66-F9C1-C44E-8972-651C99D4BC30}"/>
              </a:ext>
            </a:extLst>
          </p:cNvPr>
          <p:cNvSpPr txBox="1"/>
          <p:nvPr/>
        </p:nvSpPr>
        <p:spPr>
          <a:xfrm>
            <a:off x="4483974" y="1886206"/>
            <a:ext cx="4318649" cy="2513893"/>
          </a:xfrm>
          <a:prstGeom prst="rect">
            <a:avLst/>
          </a:prstGeom>
          <a:noFill/>
        </p:spPr>
        <p:txBody>
          <a:bodyPr wrap="square" rtlCol="0">
            <a:spAutoFit/>
          </a:bodyPr>
          <a:lstStyle/>
          <a:p>
            <a:pPr>
              <a:lnSpc>
                <a:spcPct val="80000"/>
              </a:lnSpc>
            </a:pPr>
            <a:r>
              <a:rPr lang="en-US" sz="2800"/>
              <a:t>To help develop practical, everyday scientific-thinking skills you can begin by practicing the Starter Kata presented here. Instructions are in the </a:t>
            </a:r>
            <a:r>
              <a:rPr lang="en-US" sz="2800" i="1"/>
              <a:t>Toyota Kata Practice Guide.</a:t>
            </a:r>
            <a:endParaRPr lang="en-US" sz="3200"/>
          </a:p>
        </p:txBody>
      </p:sp>
      <p:sp>
        <p:nvSpPr>
          <p:cNvPr id="10" name="Slide Number Placeholder 7">
            <a:extLst>
              <a:ext uri="{FF2B5EF4-FFF2-40B4-BE49-F238E27FC236}">
                <a16:creationId xmlns:a16="http://schemas.microsoft.com/office/drawing/2014/main" id="{C5A1B29A-117F-7141-BBB4-686421BBEAC3}"/>
              </a:ext>
            </a:extLst>
          </p:cNvPr>
          <p:cNvSpPr>
            <a:spLocks noGrp="1"/>
          </p:cNvSpPr>
          <p:nvPr>
            <p:ph type="sldNum" sz="quarter" idx="12"/>
          </p:nvPr>
        </p:nvSpPr>
        <p:spPr>
          <a:xfrm>
            <a:off x="6946323" y="6427646"/>
            <a:ext cx="2057400" cy="365125"/>
          </a:xfrm>
        </p:spPr>
        <p:txBody>
          <a:bodyPr/>
          <a:lstStyle/>
          <a:p>
            <a:fld id="{973F0526-F383-E641-847C-063D12E182B5}" type="slidenum">
              <a:rPr lang="en-US"/>
              <a:t>3</a:t>
            </a:fld>
            <a:endParaRPr lang="en-US"/>
          </a:p>
        </p:txBody>
      </p:sp>
      <p:sp>
        <p:nvSpPr>
          <p:cNvPr id="4" name="TextBox 3">
            <a:extLst>
              <a:ext uri="{FF2B5EF4-FFF2-40B4-BE49-F238E27FC236}">
                <a16:creationId xmlns:a16="http://schemas.microsoft.com/office/drawing/2014/main" id="{D87B7BFB-3E04-68D4-F85F-FEB133420403}"/>
              </a:ext>
            </a:extLst>
          </p:cNvPr>
          <p:cNvSpPr txBox="1"/>
          <p:nvPr/>
        </p:nvSpPr>
        <p:spPr>
          <a:xfrm>
            <a:off x="0" y="265267"/>
            <a:ext cx="9144000" cy="1086750"/>
          </a:xfrm>
          <a:prstGeom prst="rect">
            <a:avLst/>
          </a:prstGeom>
          <a:noFill/>
        </p:spPr>
        <p:txBody>
          <a:bodyPr wrap="square" lIns="88691" tIns="44344" rIns="88691" bIns="44344" rtlCol="0">
            <a:spAutoFit/>
          </a:bodyPr>
          <a:lstStyle/>
          <a:p>
            <a:pPr algn="ctr">
              <a:lnSpc>
                <a:spcPct val="80000"/>
              </a:lnSpc>
            </a:pPr>
            <a:r>
              <a:rPr lang="en-US" sz="4000" b="1" spc="-19">
                <a:solidFill>
                  <a:schemeClr val="accent1">
                    <a:lumMod val="50000"/>
                  </a:schemeClr>
                </a:solidFill>
              </a:rPr>
              <a:t>The Toyota Kata Starter Kata Are For Practicing </a:t>
            </a:r>
            <a:r>
              <a:rPr lang="en-US" sz="4000" b="1" spc="-19">
                <a:solidFill>
                  <a:srgbClr val="FF0000"/>
                </a:solidFill>
              </a:rPr>
              <a:t>Scientific Thinking</a:t>
            </a:r>
            <a:r>
              <a:rPr lang="en-US" sz="4000" b="1" spc="-19">
                <a:solidFill>
                  <a:schemeClr val="accent1">
                    <a:lumMod val="50000"/>
                  </a:schemeClr>
                </a:solidFill>
              </a:rPr>
              <a:t> Skills</a:t>
            </a:r>
          </a:p>
        </p:txBody>
      </p:sp>
    </p:spTree>
    <p:extLst>
      <p:ext uri="{BB962C8B-B14F-4D97-AF65-F5344CB8AC3E}">
        <p14:creationId xmlns:p14="http://schemas.microsoft.com/office/powerpoint/2010/main" val="4197399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9E5270-EDDA-8546-B654-5D66722B9434}"/>
              </a:ext>
            </a:extLst>
          </p:cNvPr>
          <p:cNvPicPr>
            <a:picLocks noChangeAspect="1"/>
          </p:cNvPicPr>
          <p:nvPr/>
        </p:nvPicPr>
        <p:blipFill rotWithShape="1">
          <a:blip r:embed="rId2"/>
          <a:srcRect t="49721" b="-1"/>
          <a:stretch/>
        </p:blipFill>
        <p:spPr>
          <a:xfrm>
            <a:off x="363685" y="2715464"/>
            <a:ext cx="5476969" cy="2066770"/>
          </a:xfrm>
          <a:prstGeom prst="rect">
            <a:avLst/>
          </a:prstGeom>
        </p:spPr>
      </p:pic>
      <p:pic>
        <p:nvPicPr>
          <p:cNvPr id="6" name="Picture 5">
            <a:extLst>
              <a:ext uri="{FF2B5EF4-FFF2-40B4-BE49-F238E27FC236}">
                <a16:creationId xmlns:a16="http://schemas.microsoft.com/office/drawing/2014/main" id="{F128D9DF-BB69-D044-8703-75534552E894}"/>
              </a:ext>
            </a:extLst>
          </p:cNvPr>
          <p:cNvPicPr>
            <a:picLocks noChangeAspect="1"/>
          </p:cNvPicPr>
          <p:nvPr/>
        </p:nvPicPr>
        <p:blipFill rotWithShape="1">
          <a:blip r:embed="rId2"/>
          <a:srcRect t="8890" b="52088"/>
          <a:stretch/>
        </p:blipFill>
        <p:spPr>
          <a:xfrm>
            <a:off x="363685" y="1275596"/>
            <a:ext cx="5476969" cy="1604037"/>
          </a:xfrm>
          <a:prstGeom prst="rect">
            <a:avLst/>
          </a:prstGeom>
        </p:spPr>
      </p:pic>
      <p:pic>
        <p:nvPicPr>
          <p:cNvPr id="7" name="Picture 6">
            <a:extLst>
              <a:ext uri="{FF2B5EF4-FFF2-40B4-BE49-F238E27FC236}">
                <a16:creationId xmlns:a16="http://schemas.microsoft.com/office/drawing/2014/main" id="{64B24B05-EB42-5943-AE7D-EAF40D76B7A3}"/>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Lst>
          </a:blip>
          <a:srcRect l="62635" t="52537" r="12033" b="10110"/>
          <a:stretch/>
        </p:blipFill>
        <p:spPr>
          <a:xfrm>
            <a:off x="5454869" y="2985711"/>
            <a:ext cx="2023004" cy="1826019"/>
          </a:xfrm>
          <a:prstGeom prst="rect">
            <a:avLst/>
          </a:prstGeom>
        </p:spPr>
      </p:pic>
      <p:pic>
        <p:nvPicPr>
          <p:cNvPr id="8" name="Picture 7">
            <a:extLst>
              <a:ext uri="{FF2B5EF4-FFF2-40B4-BE49-F238E27FC236}">
                <a16:creationId xmlns:a16="http://schemas.microsoft.com/office/drawing/2014/main" id="{2DD997D3-6C0E-E54F-BF33-FAD15040DCC4}"/>
              </a:ext>
            </a:extLst>
          </p:cNvPr>
          <p:cNvPicPr>
            <a:picLocks noChangeAspect="1"/>
          </p:cNvPicPr>
          <p:nvPr/>
        </p:nvPicPr>
        <p:blipFill>
          <a:blip r:embed="rId5"/>
          <a:stretch>
            <a:fillRect/>
          </a:stretch>
        </p:blipFill>
        <p:spPr>
          <a:xfrm>
            <a:off x="1856336" y="4215221"/>
            <a:ext cx="985542" cy="881944"/>
          </a:xfrm>
          <a:prstGeom prst="rect">
            <a:avLst/>
          </a:prstGeom>
          <a:ln>
            <a:solidFill>
              <a:schemeClr val="tx1"/>
            </a:solidFill>
          </a:ln>
        </p:spPr>
      </p:pic>
      <p:pic>
        <p:nvPicPr>
          <p:cNvPr id="9" name="Picture 8">
            <a:extLst>
              <a:ext uri="{FF2B5EF4-FFF2-40B4-BE49-F238E27FC236}">
                <a16:creationId xmlns:a16="http://schemas.microsoft.com/office/drawing/2014/main" id="{F87BE6E0-8554-1B4C-88A1-5E18A4C07060}"/>
              </a:ext>
            </a:extLst>
          </p:cNvPr>
          <p:cNvPicPr>
            <a:picLocks noChangeAspect="1"/>
          </p:cNvPicPr>
          <p:nvPr/>
        </p:nvPicPr>
        <p:blipFill>
          <a:blip r:embed="rId6"/>
          <a:stretch>
            <a:fillRect/>
          </a:stretch>
        </p:blipFill>
        <p:spPr>
          <a:xfrm>
            <a:off x="3087941" y="4216446"/>
            <a:ext cx="1246356" cy="632243"/>
          </a:xfrm>
          <a:prstGeom prst="rect">
            <a:avLst/>
          </a:prstGeom>
          <a:ln>
            <a:solidFill>
              <a:schemeClr val="tx1"/>
            </a:solidFill>
          </a:ln>
        </p:spPr>
      </p:pic>
      <p:sp>
        <p:nvSpPr>
          <p:cNvPr id="10" name="TextBox 9">
            <a:extLst>
              <a:ext uri="{FF2B5EF4-FFF2-40B4-BE49-F238E27FC236}">
                <a16:creationId xmlns:a16="http://schemas.microsoft.com/office/drawing/2014/main" id="{A5D8460E-77D4-8D46-B36E-52EA4F2B328B}"/>
              </a:ext>
            </a:extLst>
          </p:cNvPr>
          <p:cNvSpPr txBox="1"/>
          <p:nvPr/>
        </p:nvSpPr>
        <p:spPr>
          <a:xfrm>
            <a:off x="4369950" y="4861258"/>
            <a:ext cx="1630499" cy="510909"/>
          </a:xfrm>
          <a:prstGeom prst="rect">
            <a:avLst/>
          </a:prstGeom>
          <a:noFill/>
        </p:spPr>
        <p:txBody>
          <a:bodyPr wrap="square" rtlCol="0">
            <a:spAutoFit/>
          </a:bodyPr>
          <a:lstStyle/>
          <a:p>
            <a:pPr algn="ctr">
              <a:lnSpc>
                <a:spcPct val="80000"/>
              </a:lnSpc>
            </a:pPr>
            <a:r>
              <a:rPr lang="en-US" sz="1700" b="1" i="1" spc="-60">
                <a:solidFill>
                  <a:srgbClr val="FF0000"/>
                </a:solidFill>
                <a:latin typeface="Arial" panose="020B0604020202020204" pitchFamily="34" charset="0"/>
                <a:cs typeface="Arial" panose="020B0604020202020204" pitchFamily="34" charset="0"/>
              </a:rPr>
              <a:t>Experimenting</a:t>
            </a:r>
          </a:p>
          <a:p>
            <a:pPr algn="ctr">
              <a:lnSpc>
                <a:spcPct val="80000"/>
              </a:lnSpc>
            </a:pPr>
            <a:r>
              <a:rPr lang="en-US" sz="1700" b="1" i="1" spc="-60">
                <a:solidFill>
                  <a:srgbClr val="FF0000"/>
                </a:solidFill>
                <a:latin typeface="Arial" panose="020B0604020202020204" pitchFamily="34" charset="0"/>
                <a:cs typeface="Arial" panose="020B0604020202020204" pitchFamily="34" charset="0"/>
              </a:rPr>
              <a:t>record</a:t>
            </a:r>
          </a:p>
        </p:txBody>
      </p:sp>
      <p:pic>
        <p:nvPicPr>
          <p:cNvPr id="11" name="Picture 10">
            <a:extLst>
              <a:ext uri="{FF2B5EF4-FFF2-40B4-BE49-F238E27FC236}">
                <a16:creationId xmlns:a16="http://schemas.microsoft.com/office/drawing/2014/main" id="{2B611359-14B3-E34D-AA04-2260D30A7337}"/>
              </a:ext>
            </a:extLst>
          </p:cNvPr>
          <p:cNvPicPr>
            <a:picLocks noChangeAspect="1"/>
          </p:cNvPicPr>
          <p:nvPr/>
        </p:nvPicPr>
        <p:blipFill rotWithShape="1">
          <a:blip r:embed="rId7"/>
          <a:srcRect t="4919" b="-1"/>
          <a:stretch/>
        </p:blipFill>
        <p:spPr>
          <a:xfrm>
            <a:off x="6104808" y="5148167"/>
            <a:ext cx="1805087" cy="980521"/>
          </a:xfrm>
          <a:prstGeom prst="rect">
            <a:avLst/>
          </a:prstGeom>
        </p:spPr>
      </p:pic>
      <p:sp>
        <p:nvSpPr>
          <p:cNvPr id="12" name="TextBox 11">
            <a:extLst>
              <a:ext uri="{FF2B5EF4-FFF2-40B4-BE49-F238E27FC236}">
                <a16:creationId xmlns:a16="http://schemas.microsoft.com/office/drawing/2014/main" id="{2289B0F0-9E72-D146-A730-83CB64944618}"/>
              </a:ext>
            </a:extLst>
          </p:cNvPr>
          <p:cNvSpPr txBox="1"/>
          <p:nvPr/>
        </p:nvSpPr>
        <p:spPr>
          <a:xfrm>
            <a:off x="7867862" y="5250835"/>
            <a:ext cx="1203064" cy="720197"/>
          </a:xfrm>
          <a:prstGeom prst="rect">
            <a:avLst/>
          </a:prstGeom>
          <a:noFill/>
        </p:spPr>
        <p:txBody>
          <a:bodyPr wrap="square" rtlCol="0">
            <a:spAutoFit/>
          </a:bodyPr>
          <a:lstStyle/>
          <a:p>
            <a:pPr>
              <a:lnSpc>
                <a:spcPct val="80000"/>
              </a:lnSpc>
            </a:pPr>
            <a:r>
              <a:rPr lang="en-US" sz="1700" b="1" i="1" spc="-44">
                <a:solidFill>
                  <a:srgbClr val="FF0000"/>
                </a:solidFill>
                <a:latin typeface="Arial" panose="020B0604020202020204" pitchFamily="34" charset="0"/>
                <a:cs typeface="Arial" panose="020B0604020202020204" pitchFamily="34" charset="0"/>
              </a:rPr>
              <a:t>Daily coaching cycles</a:t>
            </a:r>
          </a:p>
        </p:txBody>
      </p:sp>
      <p:pic>
        <p:nvPicPr>
          <p:cNvPr id="13" name="Picture 12">
            <a:extLst>
              <a:ext uri="{FF2B5EF4-FFF2-40B4-BE49-F238E27FC236}">
                <a16:creationId xmlns:a16="http://schemas.microsoft.com/office/drawing/2014/main" id="{DD3E862E-946A-1D4D-9CD3-AB59F70A9B4F}"/>
              </a:ext>
            </a:extLst>
          </p:cNvPr>
          <p:cNvPicPr>
            <a:picLocks noChangeAspect="1"/>
          </p:cNvPicPr>
          <p:nvPr/>
        </p:nvPicPr>
        <p:blipFill rotWithShape="1">
          <a:blip r:embed="rId8"/>
          <a:srcRect b="16659"/>
          <a:stretch/>
        </p:blipFill>
        <p:spPr>
          <a:xfrm>
            <a:off x="4419474" y="4186632"/>
            <a:ext cx="1548348" cy="693116"/>
          </a:xfrm>
          <a:prstGeom prst="rect">
            <a:avLst/>
          </a:prstGeom>
        </p:spPr>
      </p:pic>
      <p:sp>
        <p:nvSpPr>
          <p:cNvPr id="14" name="TextBox 13">
            <a:extLst>
              <a:ext uri="{FF2B5EF4-FFF2-40B4-BE49-F238E27FC236}">
                <a16:creationId xmlns:a16="http://schemas.microsoft.com/office/drawing/2014/main" id="{1125CB23-486D-A242-AA4D-C17442E05158}"/>
              </a:ext>
            </a:extLst>
          </p:cNvPr>
          <p:cNvSpPr txBox="1"/>
          <p:nvPr/>
        </p:nvSpPr>
        <p:spPr>
          <a:xfrm>
            <a:off x="1650970" y="5105707"/>
            <a:ext cx="1396272" cy="759439"/>
          </a:xfrm>
          <a:prstGeom prst="rect">
            <a:avLst/>
          </a:prstGeom>
          <a:noFill/>
        </p:spPr>
        <p:txBody>
          <a:bodyPr wrap="square" rtlCol="0">
            <a:spAutoFit/>
          </a:bodyPr>
          <a:lstStyle/>
          <a:p>
            <a:pPr algn="ctr">
              <a:lnSpc>
                <a:spcPct val="85000"/>
              </a:lnSpc>
            </a:pPr>
            <a:r>
              <a:rPr lang="en-US" sz="1700" b="1" i="1" spc="-44">
                <a:solidFill>
                  <a:srgbClr val="FF0000"/>
                </a:solidFill>
                <a:latin typeface="Arial" panose="020B0604020202020204" pitchFamily="34" charset="0"/>
                <a:cs typeface="Arial" panose="020B0604020202020204" pitchFamily="34" charset="0"/>
              </a:rPr>
              <a:t>Current condition</a:t>
            </a:r>
          </a:p>
          <a:p>
            <a:pPr algn="ctr">
              <a:lnSpc>
                <a:spcPct val="85000"/>
              </a:lnSpc>
            </a:pPr>
            <a:r>
              <a:rPr lang="en-US" sz="1700" b="1" i="1" spc="-44">
                <a:solidFill>
                  <a:srgbClr val="FF0000"/>
                </a:solidFill>
                <a:latin typeface="Arial" panose="020B0604020202020204" pitchFamily="34" charset="0"/>
                <a:cs typeface="Arial" panose="020B0604020202020204" pitchFamily="34" charset="0"/>
              </a:rPr>
              <a:t>analysis</a:t>
            </a:r>
          </a:p>
        </p:txBody>
      </p:sp>
      <p:sp>
        <p:nvSpPr>
          <p:cNvPr id="15" name="TextBox 14">
            <a:extLst>
              <a:ext uri="{FF2B5EF4-FFF2-40B4-BE49-F238E27FC236}">
                <a16:creationId xmlns:a16="http://schemas.microsoft.com/office/drawing/2014/main" id="{05EE47A3-8D0B-CA4C-A9A7-8D444048B97C}"/>
              </a:ext>
            </a:extLst>
          </p:cNvPr>
          <p:cNvSpPr txBox="1"/>
          <p:nvPr/>
        </p:nvSpPr>
        <p:spPr>
          <a:xfrm>
            <a:off x="2857075" y="4857888"/>
            <a:ext cx="1661233" cy="510909"/>
          </a:xfrm>
          <a:prstGeom prst="rect">
            <a:avLst/>
          </a:prstGeom>
          <a:noFill/>
        </p:spPr>
        <p:txBody>
          <a:bodyPr wrap="square" rtlCol="0">
            <a:spAutoFit/>
          </a:bodyPr>
          <a:lstStyle/>
          <a:p>
            <a:pPr algn="ctr">
              <a:lnSpc>
                <a:spcPct val="85000"/>
              </a:lnSpc>
            </a:pPr>
            <a:r>
              <a:rPr lang="en-US" sz="1600" b="1" i="1" spc="-44">
                <a:solidFill>
                  <a:srgbClr val="FF0000"/>
                </a:solidFill>
                <a:latin typeface="Arial" panose="020B0604020202020204" pitchFamily="34" charset="0"/>
                <a:cs typeface="Arial" panose="020B0604020202020204" pitchFamily="34" charset="0"/>
              </a:rPr>
              <a:t>Establishing a</a:t>
            </a:r>
          </a:p>
          <a:p>
            <a:pPr algn="ctr">
              <a:lnSpc>
                <a:spcPct val="85000"/>
              </a:lnSpc>
            </a:pPr>
            <a:r>
              <a:rPr lang="en-US" sz="1600" b="1" i="1" spc="-44">
                <a:solidFill>
                  <a:srgbClr val="FF0000"/>
                </a:solidFill>
                <a:latin typeface="Arial" panose="020B0604020202020204" pitchFamily="34" charset="0"/>
                <a:cs typeface="Arial" panose="020B0604020202020204" pitchFamily="34" charset="0"/>
              </a:rPr>
              <a:t>target condition </a:t>
            </a:r>
          </a:p>
        </p:txBody>
      </p:sp>
      <p:pic>
        <p:nvPicPr>
          <p:cNvPr id="16" name="Picture 15">
            <a:extLst>
              <a:ext uri="{FF2B5EF4-FFF2-40B4-BE49-F238E27FC236}">
                <a16:creationId xmlns:a16="http://schemas.microsoft.com/office/drawing/2014/main" id="{70C8B510-5857-0C4D-A2D3-3E86290168CA}"/>
              </a:ext>
            </a:extLst>
          </p:cNvPr>
          <p:cNvPicPr>
            <a:picLocks noChangeAspect="1"/>
          </p:cNvPicPr>
          <p:nvPr/>
        </p:nvPicPr>
        <p:blipFill rotWithShape="1">
          <a:blip r:embed="rId9"/>
          <a:srcRect l="775" t="25164" r="51044" b="1209"/>
          <a:stretch/>
        </p:blipFill>
        <p:spPr>
          <a:xfrm>
            <a:off x="6456818" y="4044105"/>
            <a:ext cx="1212497" cy="940374"/>
          </a:xfrm>
          <a:prstGeom prst="rect">
            <a:avLst/>
          </a:prstGeom>
          <a:ln>
            <a:solidFill>
              <a:schemeClr val="tx1"/>
            </a:solidFill>
          </a:ln>
        </p:spPr>
      </p:pic>
      <p:sp>
        <p:nvSpPr>
          <p:cNvPr id="17" name="TextBox 16">
            <a:extLst>
              <a:ext uri="{FF2B5EF4-FFF2-40B4-BE49-F238E27FC236}">
                <a16:creationId xmlns:a16="http://schemas.microsoft.com/office/drawing/2014/main" id="{99BB61EF-1023-EB4C-9253-B806E20DE94A}"/>
              </a:ext>
            </a:extLst>
          </p:cNvPr>
          <p:cNvSpPr txBox="1"/>
          <p:nvPr/>
        </p:nvSpPr>
        <p:spPr>
          <a:xfrm>
            <a:off x="2410637" y="2999921"/>
            <a:ext cx="1312428" cy="341632"/>
          </a:xfrm>
          <a:prstGeom prst="rect">
            <a:avLst/>
          </a:prstGeom>
          <a:noFill/>
        </p:spPr>
        <p:txBody>
          <a:bodyPr wrap="square" rtlCol="0">
            <a:spAutoFit/>
          </a:bodyPr>
          <a:lstStyle/>
          <a:p>
            <a:pPr algn="ctr">
              <a:lnSpc>
                <a:spcPct val="90000"/>
              </a:lnSpc>
            </a:pPr>
            <a:r>
              <a:rPr lang="en-US" b="1" spc="-53">
                <a:solidFill>
                  <a:schemeClr val="tx2"/>
                </a:solidFill>
                <a:latin typeface="Arial" panose="020B0604020202020204" pitchFamily="34" charset="0"/>
                <a:cs typeface="Arial" panose="020B0604020202020204" pitchFamily="34" charset="0"/>
              </a:rPr>
              <a:t>LEARNER</a:t>
            </a:r>
            <a:endParaRPr lang="en-US" sz="1600" b="1" spc="-53">
              <a:solidFill>
                <a:schemeClr val="tx2"/>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81CAB404-7093-5240-9251-BC9712C12365}"/>
              </a:ext>
            </a:extLst>
          </p:cNvPr>
          <p:cNvSpPr txBox="1"/>
          <p:nvPr/>
        </p:nvSpPr>
        <p:spPr>
          <a:xfrm>
            <a:off x="7350617" y="3249449"/>
            <a:ext cx="1161279" cy="341632"/>
          </a:xfrm>
          <a:prstGeom prst="rect">
            <a:avLst/>
          </a:prstGeom>
          <a:noFill/>
        </p:spPr>
        <p:txBody>
          <a:bodyPr wrap="square" rtlCol="0">
            <a:spAutoFit/>
          </a:bodyPr>
          <a:lstStyle/>
          <a:p>
            <a:pPr>
              <a:lnSpc>
                <a:spcPct val="90000"/>
              </a:lnSpc>
            </a:pPr>
            <a:r>
              <a:rPr lang="en-US" b="1">
                <a:solidFill>
                  <a:schemeClr val="tx2"/>
                </a:solidFill>
                <a:latin typeface="Arial" panose="020B0604020202020204" pitchFamily="34" charset="0"/>
                <a:cs typeface="Arial" panose="020B0604020202020204" pitchFamily="34" charset="0"/>
              </a:rPr>
              <a:t>COACH</a:t>
            </a:r>
            <a:endParaRPr lang="en-US" sz="1588" b="1">
              <a:solidFill>
                <a:schemeClr val="tx2"/>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F4D09B0A-01AF-9B43-BB73-2C04A840FF41}"/>
              </a:ext>
            </a:extLst>
          </p:cNvPr>
          <p:cNvPicPr>
            <a:picLocks noChangeAspect="1"/>
          </p:cNvPicPr>
          <p:nvPr/>
        </p:nvPicPr>
        <p:blipFill>
          <a:blip r:embed="rId10"/>
          <a:stretch>
            <a:fillRect/>
          </a:stretch>
        </p:blipFill>
        <p:spPr>
          <a:xfrm>
            <a:off x="3101033" y="5377340"/>
            <a:ext cx="1234520" cy="1034714"/>
          </a:xfrm>
          <a:prstGeom prst="rect">
            <a:avLst/>
          </a:prstGeom>
        </p:spPr>
      </p:pic>
      <p:sp>
        <p:nvSpPr>
          <p:cNvPr id="20" name="TextBox 19">
            <a:extLst>
              <a:ext uri="{FF2B5EF4-FFF2-40B4-BE49-F238E27FC236}">
                <a16:creationId xmlns:a16="http://schemas.microsoft.com/office/drawing/2014/main" id="{52F4B903-0FBD-3D4A-B13F-AA23E4F05779}"/>
              </a:ext>
            </a:extLst>
          </p:cNvPr>
          <p:cNvSpPr txBox="1"/>
          <p:nvPr/>
        </p:nvSpPr>
        <p:spPr>
          <a:xfrm>
            <a:off x="3159939" y="5642924"/>
            <a:ext cx="1132318" cy="720197"/>
          </a:xfrm>
          <a:prstGeom prst="rect">
            <a:avLst/>
          </a:prstGeom>
          <a:noFill/>
        </p:spPr>
        <p:txBody>
          <a:bodyPr wrap="square" rtlCol="0">
            <a:spAutoFit/>
          </a:bodyPr>
          <a:lstStyle/>
          <a:p>
            <a:pPr algn="ctr">
              <a:lnSpc>
                <a:spcPct val="80000"/>
              </a:lnSpc>
            </a:pPr>
            <a:r>
              <a:rPr lang="en-US" sz="1700" b="1" i="1" spc="-44">
                <a:solidFill>
                  <a:srgbClr val="FF0000"/>
                </a:solidFill>
                <a:latin typeface="Arial" panose="020B0604020202020204" pitchFamily="34" charset="0"/>
                <a:cs typeface="Arial" panose="020B0604020202020204" pitchFamily="34" charset="0"/>
              </a:rPr>
              <a:t>Obstacle</a:t>
            </a:r>
          </a:p>
          <a:p>
            <a:pPr algn="ctr">
              <a:lnSpc>
                <a:spcPct val="80000"/>
              </a:lnSpc>
            </a:pPr>
            <a:r>
              <a:rPr lang="en-US" sz="1700" b="1" i="1" spc="-44">
                <a:solidFill>
                  <a:srgbClr val="FF0000"/>
                </a:solidFill>
                <a:latin typeface="Arial" panose="020B0604020202020204" pitchFamily="34" charset="0"/>
                <a:cs typeface="Arial" panose="020B0604020202020204" pitchFamily="34" charset="0"/>
              </a:rPr>
              <a:t>parking lot</a:t>
            </a:r>
          </a:p>
        </p:txBody>
      </p:sp>
      <p:sp>
        <p:nvSpPr>
          <p:cNvPr id="21" name="TextBox 20">
            <a:extLst>
              <a:ext uri="{FF2B5EF4-FFF2-40B4-BE49-F238E27FC236}">
                <a16:creationId xmlns:a16="http://schemas.microsoft.com/office/drawing/2014/main" id="{27D84A4A-DF34-EF49-A5B7-985864D4CFD9}"/>
              </a:ext>
            </a:extLst>
          </p:cNvPr>
          <p:cNvSpPr txBox="1"/>
          <p:nvPr/>
        </p:nvSpPr>
        <p:spPr>
          <a:xfrm>
            <a:off x="318744" y="5049916"/>
            <a:ext cx="1396272" cy="563231"/>
          </a:xfrm>
          <a:prstGeom prst="rect">
            <a:avLst/>
          </a:prstGeom>
          <a:noFill/>
        </p:spPr>
        <p:txBody>
          <a:bodyPr wrap="square" rtlCol="0">
            <a:spAutoFit/>
          </a:bodyPr>
          <a:lstStyle/>
          <a:p>
            <a:pPr algn="ctr">
              <a:lnSpc>
                <a:spcPct val="90000"/>
              </a:lnSpc>
            </a:pPr>
            <a:r>
              <a:rPr lang="en-US" sz="1700" b="1" i="1" spc="-44">
                <a:solidFill>
                  <a:srgbClr val="FF0000"/>
                </a:solidFill>
                <a:latin typeface="Arial" panose="020B0604020202020204" pitchFamily="34" charset="0"/>
                <a:cs typeface="Arial" panose="020B0604020202020204" pitchFamily="34" charset="0"/>
              </a:rPr>
              <a:t>Learner’s</a:t>
            </a:r>
          </a:p>
          <a:p>
            <a:pPr algn="ctr">
              <a:lnSpc>
                <a:spcPct val="90000"/>
              </a:lnSpc>
            </a:pPr>
            <a:r>
              <a:rPr lang="en-US" sz="1700" b="1" i="1" spc="-44">
                <a:solidFill>
                  <a:srgbClr val="FF0000"/>
                </a:solidFill>
                <a:latin typeface="Arial" panose="020B0604020202020204" pitchFamily="34" charset="0"/>
                <a:cs typeface="Arial" panose="020B0604020202020204" pitchFamily="34" charset="0"/>
              </a:rPr>
              <a:t>Storyboard</a:t>
            </a:r>
          </a:p>
        </p:txBody>
      </p:sp>
      <p:sp>
        <p:nvSpPr>
          <p:cNvPr id="23" name="Rectangle 22">
            <a:extLst>
              <a:ext uri="{FF2B5EF4-FFF2-40B4-BE49-F238E27FC236}">
                <a16:creationId xmlns:a16="http://schemas.microsoft.com/office/drawing/2014/main" id="{07F863BD-3289-BB46-902A-C78D01B75152}"/>
              </a:ext>
            </a:extLst>
          </p:cNvPr>
          <p:cNvSpPr/>
          <p:nvPr/>
        </p:nvSpPr>
        <p:spPr>
          <a:xfrm>
            <a:off x="0" y="369425"/>
            <a:ext cx="9144000" cy="597087"/>
          </a:xfrm>
          <a:prstGeom prst="rect">
            <a:avLst/>
          </a:prstGeom>
        </p:spPr>
        <p:txBody>
          <a:bodyPr wrap="square">
            <a:spAutoFit/>
          </a:bodyPr>
          <a:lstStyle/>
          <a:p>
            <a:pPr algn="ctr">
              <a:lnSpc>
                <a:spcPct val="80000"/>
              </a:lnSpc>
            </a:pPr>
            <a:r>
              <a:rPr lang="en-US" sz="4000" b="1">
                <a:solidFill>
                  <a:schemeClr val="accent1">
                    <a:lumMod val="50000"/>
                  </a:schemeClr>
                </a:solidFill>
              </a:rPr>
              <a:t>The 7 Toyota Kata Starter Kata</a:t>
            </a:r>
          </a:p>
        </p:txBody>
      </p:sp>
      <p:sp>
        <p:nvSpPr>
          <p:cNvPr id="24" name="TextBox 23">
            <a:extLst>
              <a:ext uri="{FF2B5EF4-FFF2-40B4-BE49-F238E27FC236}">
                <a16:creationId xmlns:a16="http://schemas.microsoft.com/office/drawing/2014/main" id="{6272DC2C-B8FF-1942-B037-8D876C7A012D}"/>
              </a:ext>
            </a:extLst>
          </p:cNvPr>
          <p:cNvSpPr txBox="1"/>
          <p:nvPr/>
        </p:nvSpPr>
        <p:spPr>
          <a:xfrm>
            <a:off x="7674553" y="4052927"/>
            <a:ext cx="1289045" cy="929485"/>
          </a:xfrm>
          <a:prstGeom prst="rect">
            <a:avLst/>
          </a:prstGeom>
          <a:noFill/>
        </p:spPr>
        <p:txBody>
          <a:bodyPr wrap="square" rtlCol="0">
            <a:spAutoFit/>
          </a:bodyPr>
          <a:lstStyle/>
          <a:p>
            <a:pPr>
              <a:lnSpc>
                <a:spcPct val="80000"/>
              </a:lnSpc>
            </a:pPr>
            <a:r>
              <a:rPr lang="en-US" sz="1700" b="1" i="1" spc="-44">
                <a:solidFill>
                  <a:srgbClr val="FF0000"/>
                </a:solidFill>
                <a:latin typeface="Arial" panose="020B0604020202020204" pitchFamily="34" charset="0"/>
                <a:cs typeface="Arial" panose="020B0604020202020204" pitchFamily="34" charset="0"/>
              </a:rPr>
              <a:t>Five</a:t>
            </a:r>
          </a:p>
          <a:p>
            <a:pPr>
              <a:lnSpc>
                <a:spcPct val="80000"/>
              </a:lnSpc>
            </a:pPr>
            <a:r>
              <a:rPr lang="en-US" sz="1700" b="1" i="1" spc="-44">
                <a:solidFill>
                  <a:srgbClr val="FF0000"/>
                </a:solidFill>
                <a:latin typeface="Arial" panose="020B0604020202020204" pitchFamily="34" charset="0"/>
                <a:cs typeface="Arial" panose="020B0604020202020204" pitchFamily="34" charset="0"/>
              </a:rPr>
              <a:t>Coaching</a:t>
            </a:r>
          </a:p>
          <a:p>
            <a:pPr>
              <a:lnSpc>
                <a:spcPct val="80000"/>
              </a:lnSpc>
            </a:pPr>
            <a:r>
              <a:rPr lang="en-US" sz="1700" b="1" i="1" spc="-44">
                <a:solidFill>
                  <a:srgbClr val="FF0000"/>
                </a:solidFill>
                <a:latin typeface="Arial" panose="020B0604020202020204" pitchFamily="34" charset="0"/>
                <a:cs typeface="Arial" panose="020B0604020202020204" pitchFamily="34" charset="0"/>
              </a:rPr>
              <a:t>Kata</a:t>
            </a:r>
          </a:p>
          <a:p>
            <a:pPr>
              <a:lnSpc>
                <a:spcPct val="80000"/>
              </a:lnSpc>
            </a:pPr>
            <a:r>
              <a:rPr lang="en-US" sz="1700" b="1" i="1" spc="-44">
                <a:solidFill>
                  <a:srgbClr val="FF0000"/>
                </a:solidFill>
                <a:latin typeface="Arial" panose="020B0604020202020204" pitchFamily="34" charset="0"/>
                <a:cs typeface="Arial" panose="020B0604020202020204" pitchFamily="34" charset="0"/>
              </a:rPr>
              <a:t>questions</a:t>
            </a:r>
          </a:p>
        </p:txBody>
      </p:sp>
      <p:pic>
        <p:nvPicPr>
          <p:cNvPr id="25" name="Picture 24">
            <a:extLst>
              <a:ext uri="{FF2B5EF4-FFF2-40B4-BE49-F238E27FC236}">
                <a16:creationId xmlns:a16="http://schemas.microsoft.com/office/drawing/2014/main" id="{EC0BCBFF-E50C-7544-BC7B-3AF793C41DD6}"/>
              </a:ext>
            </a:extLst>
          </p:cNvPr>
          <p:cNvPicPr>
            <a:picLocks noChangeAspect="1"/>
          </p:cNvPicPr>
          <p:nvPr/>
        </p:nvPicPr>
        <p:blipFill rotWithShape="1">
          <a:blip r:embed="rId2"/>
          <a:srcRect l="3060" t="61267" r="76655" b="3162"/>
          <a:stretch/>
        </p:blipFill>
        <p:spPr>
          <a:xfrm flipH="1">
            <a:off x="531259" y="3190098"/>
            <a:ext cx="1111045" cy="1462150"/>
          </a:xfrm>
          <a:prstGeom prst="rect">
            <a:avLst/>
          </a:prstGeom>
        </p:spPr>
      </p:pic>
      <p:pic>
        <p:nvPicPr>
          <p:cNvPr id="26" name="Picture 25">
            <a:extLst>
              <a:ext uri="{FF2B5EF4-FFF2-40B4-BE49-F238E27FC236}">
                <a16:creationId xmlns:a16="http://schemas.microsoft.com/office/drawing/2014/main" id="{EF7E7010-9ABD-B940-B981-1F0CD56D3A3F}"/>
              </a:ext>
            </a:extLst>
          </p:cNvPr>
          <p:cNvPicPr>
            <a:picLocks noChangeAspect="1"/>
          </p:cNvPicPr>
          <p:nvPr/>
        </p:nvPicPr>
        <p:blipFill>
          <a:blip r:embed="rId11"/>
          <a:stretch>
            <a:fillRect/>
          </a:stretch>
        </p:blipFill>
        <p:spPr>
          <a:xfrm>
            <a:off x="359027" y="4212651"/>
            <a:ext cx="1337348" cy="837514"/>
          </a:xfrm>
          <a:prstGeom prst="rect">
            <a:avLst/>
          </a:prstGeom>
          <a:ln>
            <a:solidFill>
              <a:schemeClr val="tx1"/>
            </a:solidFill>
          </a:ln>
        </p:spPr>
      </p:pic>
      <p:sp>
        <p:nvSpPr>
          <p:cNvPr id="2" name="TextBox 1">
            <a:extLst>
              <a:ext uri="{FF2B5EF4-FFF2-40B4-BE49-F238E27FC236}">
                <a16:creationId xmlns:a16="http://schemas.microsoft.com/office/drawing/2014/main" id="{F0CFFF5D-1970-8F47-86CF-4CA502156613}"/>
              </a:ext>
            </a:extLst>
          </p:cNvPr>
          <p:cNvSpPr txBox="1"/>
          <p:nvPr/>
        </p:nvSpPr>
        <p:spPr>
          <a:xfrm>
            <a:off x="1534348" y="978063"/>
            <a:ext cx="3129446" cy="369332"/>
          </a:xfrm>
          <a:prstGeom prst="rect">
            <a:avLst/>
          </a:prstGeom>
          <a:noFill/>
        </p:spPr>
        <p:txBody>
          <a:bodyPr wrap="none" rtlCol="0">
            <a:spAutoFit/>
          </a:bodyPr>
          <a:lstStyle/>
          <a:p>
            <a:r>
              <a:rPr lang="en-US" b="1" i="1">
                <a:solidFill>
                  <a:schemeClr val="tx1">
                    <a:lumMod val="75000"/>
                    <a:lumOff val="25000"/>
                  </a:schemeClr>
                </a:solidFill>
              </a:rPr>
              <a:t>The Improvement Kata Pattern</a:t>
            </a:r>
          </a:p>
        </p:txBody>
      </p:sp>
      <p:sp>
        <p:nvSpPr>
          <p:cNvPr id="3" name="Slide Number Placeholder 7">
            <a:extLst>
              <a:ext uri="{FF2B5EF4-FFF2-40B4-BE49-F238E27FC236}">
                <a16:creationId xmlns:a16="http://schemas.microsoft.com/office/drawing/2014/main" id="{43A9E642-1AE3-2E81-B91F-917B3F9FD690}"/>
              </a:ext>
            </a:extLst>
          </p:cNvPr>
          <p:cNvSpPr>
            <a:spLocks noGrp="1"/>
          </p:cNvSpPr>
          <p:nvPr>
            <p:ph type="sldNum" sz="quarter" idx="12"/>
          </p:nvPr>
        </p:nvSpPr>
        <p:spPr>
          <a:xfrm>
            <a:off x="6946323" y="6427646"/>
            <a:ext cx="2057400" cy="365125"/>
          </a:xfrm>
        </p:spPr>
        <p:txBody>
          <a:bodyPr/>
          <a:lstStyle/>
          <a:p>
            <a:fld id="{973F0526-F383-E641-847C-063D12E182B5}" type="slidenum">
              <a:rPr lang="en-US"/>
              <a:t>4</a:t>
            </a:fld>
            <a:endParaRPr lang="en-US"/>
          </a:p>
        </p:txBody>
      </p:sp>
    </p:spTree>
    <p:extLst>
      <p:ext uri="{BB962C8B-B14F-4D97-AF65-F5344CB8AC3E}">
        <p14:creationId xmlns:p14="http://schemas.microsoft.com/office/powerpoint/2010/main" val="3890215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4D735E-533D-E448-BD40-D8A22003FE54}"/>
              </a:ext>
            </a:extLst>
          </p:cNvPr>
          <p:cNvSpPr txBox="1"/>
          <p:nvPr/>
        </p:nvSpPr>
        <p:spPr>
          <a:xfrm>
            <a:off x="3741126" y="1562900"/>
            <a:ext cx="4866426" cy="3817968"/>
          </a:xfrm>
          <a:prstGeom prst="rect">
            <a:avLst/>
          </a:prstGeom>
          <a:noFill/>
        </p:spPr>
        <p:txBody>
          <a:bodyPr wrap="square" rtlCol="0">
            <a:spAutoFit/>
          </a:bodyPr>
          <a:lstStyle/>
          <a:p>
            <a:pPr>
              <a:lnSpc>
                <a:spcPct val="90000"/>
              </a:lnSpc>
            </a:pPr>
            <a:r>
              <a:rPr lang="en-US" sz="2300" b="1"/>
              <a:t>Information entering our mind self-organizes into the patterns of our </a:t>
            </a:r>
            <a:r>
              <a:rPr lang="en-US" sz="2300" b="1" i="1"/>
              <a:t>existing</a:t>
            </a:r>
            <a:r>
              <a:rPr lang="en-US" sz="2300" b="1"/>
              <a:t> neural library.</a:t>
            </a:r>
          </a:p>
          <a:p>
            <a:pPr>
              <a:lnSpc>
                <a:spcPct val="90000"/>
              </a:lnSpc>
            </a:pPr>
            <a:endParaRPr lang="en-US" sz="1600" b="1"/>
          </a:p>
          <a:p>
            <a:pPr>
              <a:lnSpc>
                <a:spcPct val="90000"/>
              </a:lnSpc>
            </a:pPr>
            <a:r>
              <a:rPr lang="en-US" sz="2300" b="1"/>
              <a:t>Toyota Kata is about practicing some new patterns of thinking. Practice the Starter Kata patterns and you’re on the way to reacting more scientifically.</a:t>
            </a:r>
          </a:p>
          <a:p>
            <a:pPr>
              <a:lnSpc>
                <a:spcPct val="90000"/>
              </a:lnSpc>
            </a:pPr>
            <a:endParaRPr lang="en-US" sz="1600" b="1"/>
          </a:p>
          <a:p>
            <a:pPr>
              <a:lnSpc>
                <a:spcPct val="90000"/>
              </a:lnSpc>
            </a:pPr>
            <a:r>
              <a:rPr lang="en-US" sz="2300" b="1"/>
              <a:t>This makes you more adaptive, innovative, and more comfortable with uncertainty.</a:t>
            </a:r>
          </a:p>
        </p:txBody>
      </p:sp>
      <p:sp>
        <p:nvSpPr>
          <p:cNvPr id="2" name="Rectangle 1">
            <a:extLst>
              <a:ext uri="{FF2B5EF4-FFF2-40B4-BE49-F238E27FC236}">
                <a16:creationId xmlns:a16="http://schemas.microsoft.com/office/drawing/2014/main" id="{850E3BDB-1FE7-CF43-A703-A03671A14DFB}"/>
              </a:ext>
            </a:extLst>
          </p:cNvPr>
          <p:cNvSpPr/>
          <p:nvPr/>
        </p:nvSpPr>
        <p:spPr>
          <a:xfrm>
            <a:off x="0" y="320175"/>
            <a:ext cx="9144000" cy="1089529"/>
          </a:xfrm>
          <a:prstGeom prst="rect">
            <a:avLst/>
          </a:prstGeom>
        </p:spPr>
        <p:txBody>
          <a:bodyPr wrap="square">
            <a:spAutoFit/>
          </a:bodyPr>
          <a:lstStyle/>
          <a:p>
            <a:pPr algn="ctr">
              <a:lnSpc>
                <a:spcPct val="80000"/>
              </a:lnSpc>
            </a:pPr>
            <a:r>
              <a:rPr lang="en-US" sz="4000" b="1">
                <a:solidFill>
                  <a:schemeClr val="accent1">
                    <a:lumMod val="50000"/>
                  </a:schemeClr>
                </a:solidFill>
              </a:rPr>
              <a:t> It’s About Developing</a:t>
            </a:r>
          </a:p>
          <a:p>
            <a:pPr algn="ctr">
              <a:lnSpc>
                <a:spcPct val="80000"/>
              </a:lnSpc>
            </a:pPr>
            <a:r>
              <a:rPr lang="en-US" sz="4000" b="1">
                <a:solidFill>
                  <a:schemeClr val="accent1">
                    <a:lumMod val="50000"/>
                  </a:schemeClr>
                </a:solidFill>
              </a:rPr>
              <a:t>Some New Neural Patterns</a:t>
            </a:r>
          </a:p>
        </p:txBody>
      </p:sp>
      <p:grpSp>
        <p:nvGrpSpPr>
          <p:cNvPr id="3" name="Group 2">
            <a:extLst>
              <a:ext uri="{FF2B5EF4-FFF2-40B4-BE49-F238E27FC236}">
                <a16:creationId xmlns:a16="http://schemas.microsoft.com/office/drawing/2014/main" id="{E432B822-987E-6736-F46F-4189EF98C7FB}"/>
              </a:ext>
            </a:extLst>
          </p:cNvPr>
          <p:cNvGrpSpPr/>
          <p:nvPr/>
        </p:nvGrpSpPr>
        <p:grpSpPr>
          <a:xfrm>
            <a:off x="441788" y="1644548"/>
            <a:ext cx="3066663" cy="3270587"/>
            <a:chOff x="441788" y="1620164"/>
            <a:chExt cx="3066663" cy="3270587"/>
          </a:xfrm>
        </p:grpSpPr>
        <p:pic>
          <p:nvPicPr>
            <p:cNvPr id="10" name="Picture 9" descr="head-outline-hi.png">
              <a:extLst>
                <a:ext uri="{FF2B5EF4-FFF2-40B4-BE49-F238E27FC236}">
                  <a16:creationId xmlns:a16="http://schemas.microsoft.com/office/drawing/2014/main" id="{79CB9779-5877-6F44-A7B2-F3C966A0E828}"/>
                </a:ext>
              </a:extLst>
            </p:cNvPr>
            <p:cNvPicPr>
              <a:picLocks noChangeAspect="1"/>
            </p:cNvPicPr>
            <p:nvPr/>
          </p:nvPicPr>
          <p:blipFill rotWithShape="1">
            <a:blip r:embed="rId2">
              <a:extLst>
                <a:ext uri="{28A0092B-C50C-407E-A947-70E740481C1C}">
                  <a14:useLocalDpi xmlns:a14="http://schemas.microsoft.com/office/drawing/2010/main" val="0"/>
                </a:ext>
              </a:extLst>
            </a:blip>
            <a:srcRect l="12169" b="32444"/>
            <a:stretch/>
          </p:blipFill>
          <p:spPr>
            <a:xfrm>
              <a:off x="441788" y="1620164"/>
              <a:ext cx="3066663" cy="3270587"/>
            </a:xfrm>
            <a:prstGeom prst="rect">
              <a:avLst/>
            </a:prstGeom>
          </p:spPr>
        </p:pic>
        <p:pic>
          <p:nvPicPr>
            <p:cNvPr id="11" name="Picture 10" descr="stock-vector-a-monochrome-image-the-line-in-a-chaotic-manner-seamless-texture-wallpaper-like-the-bar-lines-291346790.jpg">
              <a:extLst>
                <a:ext uri="{FF2B5EF4-FFF2-40B4-BE49-F238E27FC236}">
                  <a16:creationId xmlns:a16="http://schemas.microsoft.com/office/drawing/2014/main" id="{2DDFAE32-0D2B-8E4F-B5E7-3C47351969DA}"/>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37000"/>
                      </a14:imgEffect>
                      <a14:imgEffect>
                        <a14:brightnessContrast bright="41000"/>
                      </a14:imgEffect>
                    </a14:imgLayer>
                  </a14:imgProps>
                </a:ext>
                <a:ext uri="{28A0092B-C50C-407E-A947-70E740481C1C}">
                  <a14:useLocalDpi xmlns:a14="http://schemas.microsoft.com/office/drawing/2010/main" val="0"/>
                </a:ext>
              </a:extLst>
            </a:blip>
            <a:srcRect b="18794"/>
            <a:stretch/>
          </p:blipFill>
          <p:spPr>
            <a:xfrm>
              <a:off x="605787" y="1769072"/>
              <a:ext cx="2479036" cy="1991927"/>
            </a:xfrm>
            <a:prstGeom prst="ellipse">
              <a:avLst/>
            </a:prstGeom>
          </p:spPr>
        </p:pic>
      </p:grpSp>
      <p:sp>
        <p:nvSpPr>
          <p:cNvPr id="12" name="TextBox 11">
            <a:extLst>
              <a:ext uri="{FF2B5EF4-FFF2-40B4-BE49-F238E27FC236}">
                <a16:creationId xmlns:a16="http://schemas.microsoft.com/office/drawing/2014/main" id="{0A0A7288-E08F-0441-A253-53ECEE5075B0}"/>
              </a:ext>
            </a:extLst>
          </p:cNvPr>
          <p:cNvSpPr txBox="1"/>
          <p:nvPr/>
        </p:nvSpPr>
        <p:spPr>
          <a:xfrm>
            <a:off x="0" y="5481204"/>
            <a:ext cx="9143999" cy="867930"/>
          </a:xfrm>
          <a:prstGeom prst="rect">
            <a:avLst/>
          </a:prstGeom>
          <a:noFill/>
        </p:spPr>
        <p:txBody>
          <a:bodyPr wrap="square" rtlCol="0">
            <a:spAutoFit/>
          </a:bodyPr>
          <a:lstStyle/>
          <a:p>
            <a:pPr algn="ctr">
              <a:lnSpc>
                <a:spcPct val="90000"/>
              </a:lnSpc>
            </a:pPr>
            <a:r>
              <a:rPr lang="en-US" sz="2800" b="1">
                <a:solidFill>
                  <a:schemeClr val="accent1">
                    <a:lumMod val="50000"/>
                  </a:schemeClr>
                </a:solidFill>
              </a:rPr>
              <a:t>You can apply your increased scientific-thinking skill</a:t>
            </a:r>
          </a:p>
          <a:p>
            <a:pPr algn="ctr">
              <a:lnSpc>
                <a:spcPct val="90000"/>
              </a:lnSpc>
            </a:pPr>
            <a:r>
              <a:rPr lang="en-US" sz="2800" b="1">
                <a:solidFill>
                  <a:schemeClr val="accent1">
                    <a:lumMod val="50000"/>
                  </a:schemeClr>
                </a:solidFill>
              </a:rPr>
              <a:t>to whatever goals and challenges you have!</a:t>
            </a:r>
          </a:p>
        </p:txBody>
      </p:sp>
      <p:sp>
        <p:nvSpPr>
          <p:cNvPr id="13" name="Slide Number Placeholder 7">
            <a:extLst>
              <a:ext uri="{FF2B5EF4-FFF2-40B4-BE49-F238E27FC236}">
                <a16:creationId xmlns:a16="http://schemas.microsoft.com/office/drawing/2014/main" id="{0ABEE7F8-BB7D-1D48-85C1-30901F8610CD}"/>
              </a:ext>
            </a:extLst>
          </p:cNvPr>
          <p:cNvSpPr>
            <a:spLocks noGrp="1"/>
          </p:cNvSpPr>
          <p:nvPr>
            <p:ph type="sldNum" sz="quarter" idx="12"/>
          </p:nvPr>
        </p:nvSpPr>
        <p:spPr>
          <a:xfrm>
            <a:off x="6946323" y="6427646"/>
            <a:ext cx="2057400" cy="365125"/>
          </a:xfrm>
        </p:spPr>
        <p:txBody>
          <a:bodyPr/>
          <a:lstStyle/>
          <a:p>
            <a:fld id="{973F0526-F383-E641-847C-063D12E182B5}" type="slidenum">
              <a:rPr lang="en-US"/>
              <a:t>5</a:t>
            </a:fld>
            <a:endParaRPr lang="en-US"/>
          </a:p>
        </p:txBody>
      </p:sp>
    </p:spTree>
    <p:extLst>
      <p:ext uri="{BB962C8B-B14F-4D97-AF65-F5344CB8AC3E}">
        <p14:creationId xmlns:p14="http://schemas.microsoft.com/office/powerpoint/2010/main" val="2437717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4D735E-533D-E448-BD40-D8A22003FE54}"/>
              </a:ext>
            </a:extLst>
          </p:cNvPr>
          <p:cNvSpPr txBox="1"/>
          <p:nvPr/>
        </p:nvSpPr>
        <p:spPr>
          <a:xfrm>
            <a:off x="648642" y="883766"/>
            <a:ext cx="7800414" cy="2765372"/>
          </a:xfrm>
          <a:prstGeom prst="rect">
            <a:avLst/>
          </a:prstGeom>
          <a:noFill/>
        </p:spPr>
        <p:txBody>
          <a:bodyPr wrap="square" rtlCol="0">
            <a:spAutoFit/>
          </a:bodyPr>
          <a:lstStyle/>
          <a:p>
            <a:pPr marL="194310" indent="-194310">
              <a:lnSpc>
                <a:spcPct val="90000"/>
              </a:lnSpc>
              <a:buFont typeface="Arial" panose="020B0604020202020204" pitchFamily="34" charset="0"/>
              <a:buChar char="•"/>
            </a:pPr>
            <a:r>
              <a:rPr lang="en-US" sz="2000" b="1"/>
              <a:t>They help beginners acquire new skill. </a:t>
            </a:r>
          </a:p>
          <a:p>
            <a:pPr marL="194310" indent="-194310">
              <a:lnSpc>
                <a:spcPct val="90000"/>
              </a:lnSpc>
              <a:buFont typeface="Arial" panose="020B0604020202020204" pitchFamily="34" charset="0"/>
              <a:buChar char="•"/>
            </a:pPr>
            <a:endParaRPr lang="en-US" sz="1100" b="1"/>
          </a:p>
          <a:p>
            <a:pPr marL="194310" indent="-194310">
              <a:lnSpc>
                <a:spcPct val="90000"/>
              </a:lnSpc>
              <a:buFont typeface="Arial" panose="020B0604020202020204" pitchFamily="34" charset="0"/>
              <a:buChar char="•"/>
            </a:pPr>
            <a:r>
              <a:rPr lang="en-US" sz="2000" b="1"/>
              <a:t>They give the coach a point of comparison for gaging a learner’s performance, and for providing corrective feedback and suggestions.</a:t>
            </a:r>
          </a:p>
          <a:p>
            <a:pPr marL="194310" indent="-194310">
              <a:lnSpc>
                <a:spcPct val="90000"/>
              </a:lnSpc>
              <a:buFont typeface="Arial" panose="020B0604020202020204" pitchFamily="34" charset="0"/>
              <a:buChar char="•"/>
            </a:pPr>
            <a:endParaRPr lang="en-US" sz="1100" b="1"/>
          </a:p>
          <a:p>
            <a:pPr marL="194310" indent="-194310">
              <a:lnSpc>
                <a:spcPct val="90000"/>
              </a:lnSpc>
              <a:buFont typeface="Arial" panose="020B0604020202020204" pitchFamily="34" charset="0"/>
              <a:buChar char="•"/>
            </a:pPr>
            <a:r>
              <a:rPr lang="en-US" sz="2000" b="1"/>
              <a:t>Starter Kata are particularly helpful when you want to create a shared way of thinking and acting in a group of people. Everyone starts with the same basics.</a:t>
            </a:r>
          </a:p>
          <a:p>
            <a:pPr marL="194310" indent="-194310">
              <a:lnSpc>
                <a:spcPct val="90000"/>
              </a:lnSpc>
              <a:buFont typeface="Arial" panose="020B0604020202020204" pitchFamily="34" charset="0"/>
              <a:buChar char="•"/>
            </a:pPr>
            <a:endParaRPr lang="en-US" sz="1100" b="1"/>
          </a:p>
          <a:p>
            <a:pPr marL="194310" indent="-194310">
              <a:lnSpc>
                <a:spcPct val="90000"/>
              </a:lnSpc>
              <a:buFont typeface="Arial" panose="020B0604020202020204" pitchFamily="34" charset="0"/>
              <a:buChar char="•"/>
            </a:pPr>
            <a:r>
              <a:rPr lang="en-US" sz="2000" b="1"/>
              <a:t>Perhaps most important, Starter Kata help translate theoretical principles and concepts into something real and teachable.</a:t>
            </a:r>
          </a:p>
        </p:txBody>
      </p:sp>
      <p:sp>
        <p:nvSpPr>
          <p:cNvPr id="2" name="Rectangle 1">
            <a:extLst>
              <a:ext uri="{FF2B5EF4-FFF2-40B4-BE49-F238E27FC236}">
                <a16:creationId xmlns:a16="http://schemas.microsoft.com/office/drawing/2014/main" id="{850E3BDB-1FE7-CF43-A703-A03671A14DFB}"/>
              </a:ext>
            </a:extLst>
          </p:cNvPr>
          <p:cNvSpPr/>
          <p:nvPr/>
        </p:nvSpPr>
        <p:spPr>
          <a:xfrm>
            <a:off x="0" y="162129"/>
            <a:ext cx="9144000" cy="707886"/>
          </a:xfrm>
          <a:prstGeom prst="rect">
            <a:avLst/>
          </a:prstGeom>
        </p:spPr>
        <p:txBody>
          <a:bodyPr wrap="square">
            <a:spAutoFit/>
          </a:bodyPr>
          <a:lstStyle/>
          <a:p>
            <a:pPr algn="ctr"/>
            <a:r>
              <a:rPr lang="en-US" sz="4000" b="1">
                <a:solidFill>
                  <a:schemeClr val="accent1">
                    <a:lumMod val="50000"/>
                  </a:schemeClr>
                </a:solidFill>
              </a:rPr>
              <a:t> Benefits of Practicing Starter Kata</a:t>
            </a:r>
          </a:p>
        </p:txBody>
      </p:sp>
      <p:pic>
        <p:nvPicPr>
          <p:cNvPr id="5" name="Picture 4">
            <a:extLst>
              <a:ext uri="{FF2B5EF4-FFF2-40B4-BE49-F238E27FC236}">
                <a16:creationId xmlns:a16="http://schemas.microsoft.com/office/drawing/2014/main" id="{67A923D0-27CA-9D40-8A9B-D46F6A8BD95B}"/>
              </a:ext>
            </a:extLst>
          </p:cNvPr>
          <p:cNvPicPr>
            <a:picLocks noChangeAspect="1"/>
          </p:cNvPicPr>
          <p:nvPr/>
        </p:nvPicPr>
        <p:blipFill>
          <a:blip r:embed="rId2"/>
          <a:stretch>
            <a:fillRect/>
          </a:stretch>
        </p:blipFill>
        <p:spPr>
          <a:xfrm>
            <a:off x="1352602" y="3852358"/>
            <a:ext cx="6419802" cy="2738962"/>
          </a:xfrm>
          <a:prstGeom prst="rect">
            <a:avLst/>
          </a:prstGeom>
        </p:spPr>
      </p:pic>
      <p:sp>
        <p:nvSpPr>
          <p:cNvPr id="9" name="Slide Number Placeholder 7">
            <a:extLst>
              <a:ext uri="{FF2B5EF4-FFF2-40B4-BE49-F238E27FC236}">
                <a16:creationId xmlns:a16="http://schemas.microsoft.com/office/drawing/2014/main" id="{9B452DD0-813F-A948-BAFE-C5D1F291DBF1}"/>
              </a:ext>
            </a:extLst>
          </p:cNvPr>
          <p:cNvSpPr>
            <a:spLocks noGrp="1"/>
          </p:cNvSpPr>
          <p:nvPr>
            <p:ph type="sldNum" sz="quarter" idx="12"/>
          </p:nvPr>
        </p:nvSpPr>
        <p:spPr>
          <a:xfrm>
            <a:off x="6946323" y="6427646"/>
            <a:ext cx="2057400" cy="365125"/>
          </a:xfrm>
        </p:spPr>
        <p:txBody>
          <a:bodyPr/>
          <a:lstStyle/>
          <a:p>
            <a:fld id="{973F0526-F383-E641-847C-063D12E182B5}" type="slidenum">
              <a:rPr lang="en-US"/>
              <a:t>6</a:t>
            </a:fld>
            <a:endParaRPr lang="en-US"/>
          </a:p>
        </p:txBody>
      </p:sp>
    </p:spTree>
    <p:extLst>
      <p:ext uri="{BB962C8B-B14F-4D97-AF65-F5344CB8AC3E}">
        <p14:creationId xmlns:p14="http://schemas.microsoft.com/office/powerpoint/2010/main" val="3224097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79620"/>
            <a:ext cx="9144000" cy="594308"/>
          </a:xfrm>
          <a:prstGeom prst="rect">
            <a:avLst/>
          </a:prstGeom>
          <a:noFill/>
        </p:spPr>
        <p:txBody>
          <a:bodyPr wrap="square" lIns="88691" tIns="44344" rIns="88691" bIns="44344" rtlCol="0">
            <a:spAutoFit/>
          </a:bodyPr>
          <a:lstStyle/>
          <a:p>
            <a:pPr algn="ctr">
              <a:lnSpc>
                <a:spcPct val="80000"/>
              </a:lnSpc>
            </a:pPr>
            <a:r>
              <a:rPr lang="en-US" sz="4000" b="1" spc="-19" dirty="0">
                <a:solidFill>
                  <a:schemeClr val="accent1">
                    <a:lumMod val="50000"/>
                  </a:schemeClr>
                </a:solidFill>
              </a:rPr>
              <a:t>Why Do We Have Kata?</a:t>
            </a:r>
            <a:endParaRPr lang="en-US" sz="2800" b="1" dirty="0">
              <a:solidFill>
                <a:schemeClr val="accent1">
                  <a:lumMod val="50000"/>
                </a:schemeClr>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276" t="5321" r="7816"/>
          <a:stretch/>
        </p:blipFill>
        <p:spPr>
          <a:xfrm>
            <a:off x="348630" y="3128374"/>
            <a:ext cx="3737561" cy="2372241"/>
          </a:xfrm>
          <a:prstGeom prst="rect">
            <a:avLst/>
          </a:prstGeom>
        </p:spPr>
      </p:pic>
      <p:pic>
        <p:nvPicPr>
          <p:cNvPr id="9" name="Picture 8" descr="Lutz sm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7211" y="2386471"/>
            <a:ext cx="3927605" cy="2937848"/>
          </a:xfrm>
          <a:prstGeom prst="rect">
            <a:avLst/>
          </a:prstGeom>
          <a:ln>
            <a:solidFill>
              <a:schemeClr val="tx1"/>
            </a:solidFill>
          </a:ln>
        </p:spPr>
      </p:pic>
      <p:sp>
        <p:nvSpPr>
          <p:cNvPr id="2" name="Oval Callout 1"/>
          <p:cNvSpPr/>
          <p:nvPr/>
        </p:nvSpPr>
        <p:spPr>
          <a:xfrm>
            <a:off x="3268717" y="1736461"/>
            <a:ext cx="2492563" cy="1520985"/>
          </a:xfrm>
          <a:prstGeom prst="wedgeEllipseCallout">
            <a:avLst>
              <a:gd name="adj1" fmla="val 58567"/>
              <a:gd name="adj2" fmla="val 59638"/>
            </a:avLst>
          </a:prstGeom>
          <a:solidFill>
            <a:schemeClr val="bg1">
              <a:lumMod val="95000"/>
            </a:schemeClr>
          </a:solidFill>
          <a:ln>
            <a:solidFill>
              <a:schemeClr val="tx1">
                <a:lumMod val="65000"/>
                <a:lumOff val="35000"/>
              </a:schemeClr>
            </a:solidFill>
          </a:ln>
          <a:effectLst>
            <a:outerShdw blurRad="40000" dist="23000" dir="5340000" rotWithShape="0">
              <a:srgbClr val="000000">
                <a:alpha val="5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a:p>
        </p:txBody>
      </p:sp>
      <p:sp>
        <p:nvSpPr>
          <p:cNvPr id="7" name="TextBox 6"/>
          <p:cNvSpPr txBox="1"/>
          <p:nvPr/>
        </p:nvSpPr>
        <p:spPr>
          <a:xfrm>
            <a:off x="4150760" y="5395192"/>
            <a:ext cx="3832260" cy="1005532"/>
          </a:xfrm>
          <a:prstGeom prst="rect">
            <a:avLst/>
          </a:prstGeom>
          <a:noFill/>
        </p:spPr>
        <p:txBody>
          <a:bodyPr wrap="square" rtlCol="0">
            <a:spAutoFit/>
          </a:bodyPr>
          <a:lstStyle/>
          <a:p>
            <a:pPr algn="ctr">
              <a:lnSpc>
                <a:spcPct val="75000"/>
              </a:lnSpc>
            </a:pPr>
            <a:r>
              <a:rPr lang="en-US" sz="2600" b="1" dirty="0">
                <a:solidFill>
                  <a:schemeClr val="tx2"/>
                </a:solidFill>
              </a:rPr>
              <a:t>This manager thinks about how their people think, react, and work together</a:t>
            </a:r>
          </a:p>
        </p:txBody>
      </p:sp>
      <p:sp>
        <p:nvSpPr>
          <p:cNvPr id="8" name="TextBox 7"/>
          <p:cNvSpPr txBox="1"/>
          <p:nvPr/>
        </p:nvSpPr>
        <p:spPr>
          <a:xfrm>
            <a:off x="0" y="842904"/>
            <a:ext cx="9144000" cy="865151"/>
          </a:xfrm>
          <a:prstGeom prst="rect">
            <a:avLst/>
          </a:prstGeom>
          <a:noFill/>
        </p:spPr>
        <p:txBody>
          <a:bodyPr wrap="square" lIns="88691" tIns="44344" rIns="88691" bIns="44344" rtlCol="0">
            <a:spAutoFit/>
          </a:bodyPr>
          <a:lstStyle/>
          <a:p>
            <a:pPr algn="ctr">
              <a:lnSpc>
                <a:spcPct val="90000"/>
              </a:lnSpc>
            </a:pPr>
            <a:r>
              <a:rPr lang="en-US" sz="2800" b="1" dirty="0"/>
              <a:t>Mastering the Starter Kata is not the goal</a:t>
            </a:r>
          </a:p>
          <a:p>
            <a:pPr algn="ctr">
              <a:lnSpc>
                <a:spcPct val="90000"/>
              </a:lnSpc>
            </a:pPr>
            <a:r>
              <a:rPr lang="en-US" sz="2800" b="1" dirty="0"/>
              <a:t>The goal is to develop scientific thinking</a:t>
            </a:r>
          </a:p>
        </p:txBody>
      </p:sp>
      <p:sp>
        <p:nvSpPr>
          <p:cNvPr id="6" name="Slide Number Placeholder 5"/>
          <p:cNvSpPr>
            <a:spLocks noGrp="1"/>
          </p:cNvSpPr>
          <p:nvPr>
            <p:ph type="sldNum" sz="quarter" idx="12"/>
          </p:nvPr>
        </p:nvSpPr>
        <p:spPr>
          <a:xfrm>
            <a:off x="6946323" y="6427646"/>
            <a:ext cx="2057400" cy="365125"/>
          </a:xfrm>
        </p:spPr>
        <p:txBody>
          <a:bodyPr/>
          <a:lstStyle/>
          <a:p>
            <a:fld id="{973F0526-F383-E641-847C-063D12E182B5}" type="slidenum">
              <a:rPr lang="uk-UA"/>
              <a:t>7</a:t>
            </a:fld>
            <a:endParaRPr lang="uk-UA"/>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0967" y="1948313"/>
            <a:ext cx="2082570" cy="1054692"/>
          </a:xfrm>
          <a:prstGeom prst="roundRect">
            <a:avLst>
              <a:gd name="adj" fmla="val 29642"/>
            </a:avLst>
          </a:prstGeom>
        </p:spPr>
      </p:pic>
    </p:spTree>
    <p:extLst>
      <p:ext uri="{BB962C8B-B14F-4D97-AF65-F5344CB8AC3E}">
        <p14:creationId xmlns:p14="http://schemas.microsoft.com/office/powerpoint/2010/main" val="159705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8582" y="1742958"/>
            <a:ext cx="5642057" cy="1161215"/>
          </a:xfrm>
          <a:prstGeom prst="rect">
            <a:avLst/>
          </a:prstGeom>
          <a:noFill/>
        </p:spPr>
        <p:txBody>
          <a:bodyPr wrap="square" rtlCol="0">
            <a:spAutoFit/>
          </a:bodyPr>
          <a:lstStyle/>
          <a:p>
            <a:pPr>
              <a:lnSpc>
                <a:spcPct val="80000"/>
              </a:lnSpc>
            </a:pPr>
            <a:r>
              <a:rPr lang="en-US" sz="2600" b="1" u="sng">
                <a:solidFill>
                  <a:schemeClr val="accent1">
                    <a:lumMod val="50000"/>
                  </a:schemeClr>
                </a:solidFill>
              </a:rPr>
              <a:t>1. The Permanent Beginner</a:t>
            </a:r>
          </a:p>
          <a:p>
            <a:pPr>
              <a:lnSpc>
                <a:spcPct val="80000"/>
              </a:lnSpc>
            </a:pPr>
            <a:r>
              <a:rPr lang="en-US" sz="882" b="1"/>
              <a:t> </a:t>
            </a:r>
            <a:endParaRPr lang="en-US" sz="2471" b="1"/>
          </a:p>
          <a:p>
            <a:pPr>
              <a:lnSpc>
                <a:spcPct val="80000"/>
              </a:lnSpc>
            </a:pPr>
            <a:r>
              <a:rPr lang="en-US" sz="2600" b="1"/>
              <a:t>Doesn’t want to practice Starter Kata, or wants to change them right away.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50340" flipH="1">
            <a:off x="660644" y="1446770"/>
            <a:ext cx="2098615" cy="1716667"/>
          </a:xfrm>
          <a:prstGeom prst="rect">
            <a:avLst/>
          </a:prstGeom>
        </p:spPr>
      </p:pic>
      <p:pic>
        <p:nvPicPr>
          <p:cNvPr id="7" name="Picture 6"/>
          <p:cNvPicPr>
            <a:picLocks noChangeAspect="1"/>
          </p:cNvPicPr>
          <p:nvPr/>
        </p:nvPicPr>
        <p:blipFill rotWithShape="1">
          <a:blip r:embed="rId3">
            <a:grayscl/>
            <a:extLst>
              <a:ext uri="{BEBA8EAE-BF5A-486C-A8C5-ECC9F3942E4B}">
                <a14:imgProps xmlns:a14="http://schemas.microsoft.com/office/drawing/2010/main">
                  <a14:imgLayer r:embed="rId4">
                    <a14:imgEffect>
                      <a14:brightnessContrast bright="2000"/>
                    </a14:imgEffect>
                  </a14:imgLayer>
                </a14:imgProps>
              </a:ext>
              <a:ext uri="{28A0092B-C50C-407E-A947-70E740481C1C}">
                <a14:useLocalDpi xmlns:a14="http://schemas.microsoft.com/office/drawing/2010/main" val="0"/>
              </a:ext>
            </a:extLst>
          </a:blip>
          <a:srcRect l="14827" t="6042" r="20344"/>
          <a:stretch/>
        </p:blipFill>
        <p:spPr>
          <a:xfrm>
            <a:off x="755323" y="3792418"/>
            <a:ext cx="1917830" cy="1920728"/>
          </a:xfrm>
          <a:prstGeom prst="rect">
            <a:avLst/>
          </a:prstGeom>
          <a:ln>
            <a:solidFill>
              <a:schemeClr val="tx1">
                <a:lumMod val="75000"/>
                <a:lumOff val="25000"/>
              </a:schemeClr>
            </a:solidFill>
          </a:ln>
          <a:effectLst>
            <a:outerShdw blurRad="50800" dist="76200" dir="2700000" algn="tl" rotWithShape="0">
              <a:prstClr val="black">
                <a:alpha val="40000"/>
              </a:prstClr>
            </a:outerShdw>
          </a:effectLst>
        </p:spPr>
      </p:pic>
      <p:sp>
        <p:nvSpPr>
          <p:cNvPr id="9" name="TextBox 8"/>
          <p:cNvSpPr txBox="1"/>
          <p:nvPr/>
        </p:nvSpPr>
        <p:spPr>
          <a:xfrm>
            <a:off x="2948583" y="3886481"/>
            <a:ext cx="5832162" cy="1801391"/>
          </a:xfrm>
          <a:prstGeom prst="rect">
            <a:avLst/>
          </a:prstGeom>
          <a:noFill/>
        </p:spPr>
        <p:txBody>
          <a:bodyPr wrap="square" rtlCol="0">
            <a:spAutoFit/>
          </a:bodyPr>
          <a:lstStyle/>
          <a:p>
            <a:pPr>
              <a:lnSpc>
                <a:spcPct val="80000"/>
              </a:lnSpc>
            </a:pPr>
            <a:r>
              <a:rPr lang="en-US" sz="2600" b="1" u="sng">
                <a:solidFill>
                  <a:schemeClr val="accent1">
                    <a:lumMod val="50000"/>
                  </a:schemeClr>
                </a:solidFill>
              </a:rPr>
              <a:t>2. The Implementer</a:t>
            </a:r>
          </a:p>
          <a:p>
            <a:pPr>
              <a:lnSpc>
                <a:spcPct val="80000"/>
              </a:lnSpc>
            </a:pPr>
            <a:r>
              <a:rPr lang="en-US" sz="882" b="1"/>
              <a:t> </a:t>
            </a:r>
            <a:endParaRPr lang="en-US" sz="1235" b="1"/>
          </a:p>
          <a:p>
            <a:pPr>
              <a:lnSpc>
                <a:spcPct val="80000"/>
              </a:lnSpc>
            </a:pPr>
            <a:r>
              <a:rPr lang="en-US" sz="2600" b="1"/>
              <a:t>Wants to permanently stick with the structured routine of the Starter Kata, rather than seeing them as an initial step in the process of developing new skills.</a:t>
            </a:r>
          </a:p>
        </p:txBody>
      </p:sp>
      <p:sp>
        <p:nvSpPr>
          <p:cNvPr id="8" name="TextBox 7"/>
          <p:cNvSpPr txBox="1"/>
          <p:nvPr/>
        </p:nvSpPr>
        <p:spPr>
          <a:xfrm>
            <a:off x="0" y="370343"/>
            <a:ext cx="9144000" cy="606249"/>
          </a:xfrm>
          <a:prstGeom prst="rect">
            <a:avLst/>
          </a:prstGeom>
          <a:noFill/>
        </p:spPr>
        <p:txBody>
          <a:bodyPr wrap="square" lIns="100516" tIns="50257" rIns="100516" bIns="50257" rtlCol="0">
            <a:spAutoFit/>
          </a:bodyPr>
          <a:lstStyle/>
          <a:p>
            <a:pPr algn="ctr">
              <a:lnSpc>
                <a:spcPct val="80000"/>
              </a:lnSpc>
            </a:pPr>
            <a:r>
              <a:rPr lang="en-US" sz="4000" b="1" spc="-22">
                <a:solidFill>
                  <a:schemeClr val="accent1">
                    <a:lumMod val="50000"/>
                  </a:schemeClr>
                </a:solidFill>
              </a:rPr>
              <a:t>Two Common Errors With Starter Kata</a:t>
            </a:r>
          </a:p>
        </p:txBody>
      </p:sp>
      <p:sp>
        <p:nvSpPr>
          <p:cNvPr id="3" name="Slide Number Placeholder 2"/>
          <p:cNvSpPr>
            <a:spLocks noGrp="1"/>
          </p:cNvSpPr>
          <p:nvPr>
            <p:ph type="sldNum" sz="quarter" idx="12"/>
          </p:nvPr>
        </p:nvSpPr>
        <p:spPr/>
        <p:txBody>
          <a:bodyPr/>
          <a:lstStyle/>
          <a:p>
            <a:fld id="{973F0526-F383-E641-847C-063D12E182B5}" type="slidenum">
              <a:rPr lang="uk-UA"/>
              <a:t>8</a:t>
            </a:fld>
            <a:endParaRPr lang="uk-UA"/>
          </a:p>
        </p:txBody>
      </p:sp>
    </p:spTree>
    <p:extLst>
      <p:ext uri="{BB962C8B-B14F-4D97-AF65-F5344CB8AC3E}">
        <p14:creationId xmlns:p14="http://schemas.microsoft.com/office/powerpoint/2010/main" val="1521556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712EB8E0-E94B-D948-A979-DEECFE833203}"/>
              </a:ext>
            </a:extLst>
          </p:cNvPr>
          <p:cNvSpPr txBox="1"/>
          <p:nvPr/>
        </p:nvSpPr>
        <p:spPr>
          <a:xfrm>
            <a:off x="482345" y="1974032"/>
            <a:ext cx="3617688" cy="3299365"/>
          </a:xfrm>
          <a:prstGeom prst="rect">
            <a:avLst/>
          </a:prstGeom>
          <a:noFill/>
        </p:spPr>
        <p:txBody>
          <a:bodyPr wrap="square" rtlCol="0">
            <a:spAutoFit/>
          </a:bodyPr>
          <a:lstStyle/>
          <a:p>
            <a:pPr>
              <a:lnSpc>
                <a:spcPct val="80000"/>
              </a:lnSpc>
            </a:pPr>
            <a:r>
              <a:rPr lang="en-US" sz="2000" b="1"/>
              <a:t>As we grow more proficient in any skill, we learn and develop our own style and techniques. When a new learner comes along it’s natural to want to share that with them. But it’s too much for the beginner!</a:t>
            </a:r>
          </a:p>
          <a:p>
            <a:pPr>
              <a:lnSpc>
                <a:spcPct val="80000"/>
              </a:lnSpc>
            </a:pPr>
            <a:endParaRPr lang="en-US" sz="2000" b="1"/>
          </a:p>
          <a:p>
            <a:pPr>
              <a:lnSpc>
                <a:spcPct val="80000"/>
              </a:lnSpc>
            </a:pPr>
            <a:endParaRPr lang="en-US" sz="2000" b="1"/>
          </a:p>
          <a:p>
            <a:pPr>
              <a:lnSpc>
                <a:spcPct val="80000"/>
              </a:lnSpc>
            </a:pPr>
            <a:r>
              <a:rPr lang="en-US" sz="2000" b="1"/>
              <a:t>Have the next new beginner start with Starter Kata practice routines. Then they can build from there — just like you did.</a:t>
            </a:r>
          </a:p>
        </p:txBody>
      </p:sp>
      <p:sp>
        <p:nvSpPr>
          <p:cNvPr id="32" name="Rectangle 31">
            <a:extLst>
              <a:ext uri="{FF2B5EF4-FFF2-40B4-BE49-F238E27FC236}">
                <a16:creationId xmlns:a16="http://schemas.microsoft.com/office/drawing/2014/main" id="{274F6541-4318-3240-9F89-C0DDE5BF5F09}"/>
              </a:ext>
            </a:extLst>
          </p:cNvPr>
          <p:cNvSpPr/>
          <p:nvPr/>
        </p:nvSpPr>
        <p:spPr>
          <a:xfrm>
            <a:off x="0" y="125942"/>
            <a:ext cx="9144000" cy="615553"/>
          </a:xfrm>
          <a:prstGeom prst="rect">
            <a:avLst/>
          </a:prstGeom>
        </p:spPr>
        <p:txBody>
          <a:bodyPr wrap="square">
            <a:spAutoFit/>
          </a:bodyPr>
          <a:lstStyle/>
          <a:p>
            <a:pPr algn="ctr"/>
            <a:r>
              <a:rPr lang="en-US" sz="3400" b="1">
                <a:solidFill>
                  <a:schemeClr val="accent1">
                    <a:lumMod val="50000"/>
                  </a:schemeClr>
                </a:solidFill>
              </a:rPr>
              <a:t> If you’re experienced, don’t make this mistake</a:t>
            </a:r>
          </a:p>
        </p:txBody>
      </p:sp>
      <p:grpSp>
        <p:nvGrpSpPr>
          <p:cNvPr id="3" name="Group 2">
            <a:extLst>
              <a:ext uri="{FF2B5EF4-FFF2-40B4-BE49-F238E27FC236}">
                <a16:creationId xmlns:a16="http://schemas.microsoft.com/office/drawing/2014/main" id="{E9677F8F-9117-4540-97D8-C76D34336AEF}"/>
              </a:ext>
            </a:extLst>
          </p:cNvPr>
          <p:cNvGrpSpPr/>
          <p:nvPr/>
        </p:nvGrpSpPr>
        <p:grpSpPr>
          <a:xfrm>
            <a:off x="4265554" y="1717567"/>
            <a:ext cx="4303290" cy="4824570"/>
            <a:chOff x="4265554" y="1693183"/>
            <a:chExt cx="4303290" cy="4824570"/>
          </a:xfrm>
        </p:grpSpPr>
        <p:cxnSp>
          <p:nvCxnSpPr>
            <p:cNvPr id="9" name="Straight Arrow Connector 8">
              <a:extLst>
                <a:ext uri="{FF2B5EF4-FFF2-40B4-BE49-F238E27FC236}">
                  <a16:creationId xmlns:a16="http://schemas.microsoft.com/office/drawing/2014/main" id="{F3BAA846-B19A-1D46-87F9-86475BCBACC6}"/>
                </a:ext>
              </a:extLst>
            </p:cNvPr>
            <p:cNvCxnSpPr>
              <a:cxnSpLocks/>
            </p:cNvCxnSpPr>
            <p:nvPr/>
          </p:nvCxnSpPr>
          <p:spPr>
            <a:xfrm flipH="1">
              <a:off x="5739797" y="3601963"/>
              <a:ext cx="1792864" cy="1363441"/>
            </a:xfrm>
            <a:prstGeom prst="straightConnector1">
              <a:avLst/>
            </a:prstGeom>
            <a:ln w="120650">
              <a:solidFill>
                <a:schemeClr val="accent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B9744F8-4CCB-F84E-9A3C-402E0660AE28}"/>
                </a:ext>
              </a:extLst>
            </p:cNvPr>
            <p:cNvCxnSpPr>
              <a:cxnSpLocks/>
            </p:cNvCxnSpPr>
            <p:nvPr/>
          </p:nvCxnSpPr>
          <p:spPr>
            <a:xfrm flipH="1">
              <a:off x="4964223" y="3570064"/>
              <a:ext cx="21266" cy="1363441"/>
            </a:xfrm>
            <a:prstGeom prst="straightConnector1">
              <a:avLst/>
            </a:prstGeom>
            <a:ln w="152400">
              <a:solidFill>
                <a:schemeClr val="accent6"/>
              </a:solidFill>
              <a:tailEnd type="triangle" w="med" len="sm"/>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FF7F333-240A-6E4E-9043-3313239025C5}"/>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515992" y="2061872"/>
              <a:ext cx="767585" cy="965532"/>
            </a:xfrm>
            <a:prstGeom prst="rect">
              <a:avLst/>
            </a:prstGeom>
          </p:spPr>
        </p:pic>
        <p:sp>
          <p:nvSpPr>
            <p:cNvPr id="12" name="Rounded Rectangle 11">
              <a:extLst>
                <a:ext uri="{FF2B5EF4-FFF2-40B4-BE49-F238E27FC236}">
                  <a16:creationId xmlns:a16="http://schemas.microsoft.com/office/drawing/2014/main" id="{126E7601-580B-1949-8F14-BA1DCAE55122}"/>
                </a:ext>
              </a:extLst>
            </p:cNvPr>
            <p:cNvSpPr/>
            <p:nvPr/>
          </p:nvSpPr>
          <p:spPr>
            <a:xfrm>
              <a:off x="4359880" y="3153455"/>
              <a:ext cx="1208689" cy="631749"/>
            </a:xfrm>
            <a:prstGeom prst="roundRect">
              <a:avLst/>
            </a:prstGeom>
            <a:solidFill>
              <a:schemeClr val="accent6">
                <a:lumMod val="20000"/>
                <a:lumOff val="80000"/>
              </a:schemeClr>
            </a:solidFill>
            <a:ln w="25400">
              <a:solidFill>
                <a:schemeClr val="accent6">
                  <a:lumMod val="75000"/>
                </a:schemeClr>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110E086-0A55-2A43-ACB0-39A5B66A2EFE}"/>
                </a:ext>
              </a:extLst>
            </p:cNvPr>
            <p:cNvSpPr txBox="1"/>
            <p:nvPr/>
          </p:nvSpPr>
          <p:spPr>
            <a:xfrm>
              <a:off x="4289309" y="3166498"/>
              <a:ext cx="1349829" cy="642484"/>
            </a:xfrm>
            <a:prstGeom prst="rect">
              <a:avLst/>
            </a:prstGeom>
            <a:noFill/>
          </p:spPr>
          <p:txBody>
            <a:bodyPr wrap="square" rtlCol="0">
              <a:spAutoFit/>
            </a:bodyPr>
            <a:lstStyle/>
            <a:p>
              <a:pPr algn="ctr">
                <a:lnSpc>
                  <a:spcPct val="65000"/>
                </a:lnSpc>
              </a:pPr>
              <a:r>
                <a:rPr lang="en-US" sz="2000" b="1">
                  <a:solidFill>
                    <a:schemeClr val="accent6">
                      <a:lumMod val="50000"/>
                    </a:schemeClr>
                  </a:solidFill>
                </a:rPr>
                <a:t>Starter</a:t>
              </a:r>
            </a:p>
            <a:p>
              <a:pPr algn="ctr">
                <a:lnSpc>
                  <a:spcPct val="65000"/>
                </a:lnSpc>
              </a:pPr>
              <a:r>
                <a:rPr lang="en-US" sz="2000" b="1">
                  <a:solidFill>
                    <a:schemeClr val="accent6">
                      <a:lumMod val="50000"/>
                    </a:schemeClr>
                  </a:solidFill>
                </a:rPr>
                <a:t>Kata</a:t>
              </a:r>
            </a:p>
            <a:p>
              <a:pPr algn="ctr">
                <a:lnSpc>
                  <a:spcPct val="65000"/>
                </a:lnSpc>
              </a:pPr>
              <a:r>
                <a:rPr lang="en-US" sz="1500" b="1" spc="-60">
                  <a:solidFill>
                    <a:schemeClr val="accent6">
                      <a:lumMod val="50000"/>
                    </a:schemeClr>
                  </a:solidFill>
                </a:rPr>
                <a:t>(begin here)</a:t>
              </a:r>
            </a:p>
          </p:txBody>
        </p:sp>
        <p:pic>
          <p:nvPicPr>
            <p:cNvPr id="14" name="Picture 13">
              <a:extLst>
                <a:ext uri="{FF2B5EF4-FFF2-40B4-BE49-F238E27FC236}">
                  <a16:creationId xmlns:a16="http://schemas.microsoft.com/office/drawing/2014/main" id="{73EC790E-86D9-964F-92F0-C2E68EE2CA2C}"/>
                </a:ext>
              </a:extLst>
            </p:cNvPr>
            <p:cNvPicPr>
              <a:picLocks noChangeAspect="1"/>
            </p:cNvPicPr>
            <p:nvPr/>
          </p:nvPicPr>
          <p:blipFill>
            <a:blip r:embed="rId4">
              <a:duotone>
                <a:schemeClr val="accent1">
                  <a:shade val="45000"/>
                  <a:satMod val="135000"/>
                </a:schemeClr>
                <a:prstClr val="white"/>
              </a:duotone>
            </a:blip>
            <a:stretch>
              <a:fillRect/>
            </a:stretch>
          </p:blipFill>
          <p:spPr>
            <a:xfrm>
              <a:off x="7261724" y="2037242"/>
              <a:ext cx="767585" cy="965532"/>
            </a:xfrm>
            <a:prstGeom prst="rect">
              <a:avLst/>
            </a:prstGeom>
          </p:spPr>
        </p:pic>
        <p:sp>
          <p:nvSpPr>
            <p:cNvPr id="15" name="Rounded Rectangle 14">
              <a:extLst>
                <a:ext uri="{FF2B5EF4-FFF2-40B4-BE49-F238E27FC236}">
                  <a16:creationId xmlns:a16="http://schemas.microsoft.com/office/drawing/2014/main" id="{0219F334-1675-DA4D-A6EA-EF852A1210CC}"/>
                </a:ext>
              </a:extLst>
            </p:cNvPr>
            <p:cNvSpPr/>
            <p:nvPr/>
          </p:nvSpPr>
          <p:spPr>
            <a:xfrm>
              <a:off x="7120656" y="3153455"/>
              <a:ext cx="1208689" cy="631749"/>
            </a:xfrm>
            <a:prstGeom prst="roundRect">
              <a:avLst/>
            </a:prstGeom>
            <a:solidFill>
              <a:schemeClr val="accent1">
                <a:lumMod val="20000"/>
                <a:lumOff val="80000"/>
              </a:schemeClr>
            </a:solidFill>
            <a:ln w="25400">
              <a:solidFill>
                <a:schemeClr val="accent1">
                  <a:lumMod val="75000"/>
                </a:schemeClr>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0D711F2-60FA-DC4F-8594-9F542D8FC40E}"/>
                </a:ext>
              </a:extLst>
            </p:cNvPr>
            <p:cNvSpPr txBox="1"/>
            <p:nvPr/>
          </p:nvSpPr>
          <p:spPr>
            <a:xfrm>
              <a:off x="7028203" y="3180217"/>
              <a:ext cx="1393592" cy="609398"/>
            </a:xfrm>
            <a:prstGeom prst="rect">
              <a:avLst/>
            </a:prstGeom>
            <a:noFill/>
          </p:spPr>
          <p:txBody>
            <a:bodyPr wrap="square" rtlCol="0">
              <a:spAutoFit/>
            </a:bodyPr>
            <a:lstStyle/>
            <a:p>
              <a:pPr algn="ctr">
                <a:lnSpc>
                  <a:spcPct val="70000"/>
                </a:lnSpc>
              </a:pPr>
              <a:r>
                <a:rPr lang="en-US" sz="1600" b="1" spc="-50">
                  <a:solidFill>
                    <a:schemeClr val="accent1">
                      <a:lumMod val="75000"/>
                    </a:schemeClr>
                  </a:solidFill>
                </a:rPr>
                <a:t>Skills grown</a:t>
              </a:r>
            </a:p>
            <a:p>
              <a:pPr algn="ctr">
                <a:lnSpc>
                  <a:spcPct val="70000"/>
                </a:lnSpc>
              </a:pPr>
              <a:r>
                <a:rPr lang="en-US" sz="1600" b="1" spc="-50">
                  <a:solidFill>
                    <a:schemeClr val="accent1">
                      <a:lumMod val="75000"/>
                    </a:schemeClr>
                  </a:solidFill>
                </a:rPr>
                <a:t>beyond the</a:t>
              </a:r>
            </a:p>
            <a:p>
              <a:pPr algn="ctr">
                <a:lnSpc>
                  <a:spcPct val="70000"/>
                </a:lnSpc>
              </a:pPr>
              <a:r>
                <a:rPr lang="en-US" sz="1600" b="1" spc="-50">
                  <a:solidFill>
                    <a:schemeClr val="accent1">
                      <a:lumMod val="75000"/>
                    </a:schemeClr>
                  </a:solidFill>
                </a:rPr>
                <a:t>Starter Kata </a:t>
              </a:r>
            </a:p>
          </p:txBody>
        </p:sp>
        <p:sp>
          <p:nvSpPr>
            <p:cNvPr id="17" name="TextBox 16">
              <a:extLst>
                <a:ext uri="{FF2B5EF4-FFF2-40B4-BE49-F238E27FC236}">
                  <a16:creationId xmlns:a16="http://schemas.microsoft.com/office/drawing/2014/main" id="{7AE18A1A-D241-0540-855F-FD1BA68CC27F}"/>
                </a:ext>
              </a:extLst>
            </p:cNvPr>
            <p:cNvSpPr txBox="1"/>
            <p:nvPr/>
          </p:nvSpPr>
          <p:spPr>
            <a:xfrm>
              <a:off x="4265554" y="1700527"/>
              <a:ext cx="1403381" cy="430887"/>
            </a:xfrm>
            <a:prstGeom prst="rect">
              <a:avLst/>
            </a:prstGeom>
            <a:noFill/>
          </p:spPr>
          <p:txBody>
            <a:bodyPr wrap="square" rtlCol="0">
              <a:spAutoFit/>
            </a:bodyPr>
            <a:lstStyle/>
            <a:p>
              <a:pPr algn="ctr"/>
              <a:r>
                <a:rPr lang="en-US" sz="2200" b="1"/>
                <a:t>Beginner</a:t>
              </a:r>
            </a:p>
          </p:txBody>
        </p:sp>
        <p:sp>
          <p:nvSpPr>
            <p:cNvPr id="18" name="TextBox 17">
              <a:extLst>
                <a:ext uri="{FF2B5EF4-FFF2-40B4-BE49-F238E27FC236}">
                  <a16:creationId xmlns:a16="http://schemas.microsoft.com/office/drawing/2014/main" id="{D47E3C13-0CA5-6146-995D-276A8C6F2510}"/>
                </a:ext>
              </a:extLst>
            </p:cNvPr>
            <p:cNvSpPr txBox="1"/>
            <p:nvPr/>
          </p:nvSpPr>
          <p:spPr>
            <a:xfrm>
              <a:off x="6784739" y="1693183"/>
              <a:ext cx="1784105" cy="430887"/>
            </a:xfrm>
            <a:prstGeom prst="rect">
              <a:avLst/>
            </a:prstGeom>
            <a:noFill/>
          </p:spPr>
          <p:txBody>
            <a:bodyPr wrap="square" rtlCol="0">
              <a:spAutoFit/>
            </a:bodyPr>
            <a:lstStyle/>
            <a:p>
              <a:pPr algn="ctr"/>
              <a:r>
                <a:rPr lang="en-US" sz="2200" b="1"/>
                <a:t>Experienced</a:t>
              </a:r>
            </a:p>
          </p:txBody>
        </p:sp>
        <p:pic>
          <p:nvPicPr>
            <p:cNvPr id="19" name="Picture 18">
              <a:extLst>
                <a:ext uri="{FF2B5EF4-FFF2-40B4-BE49-F238E27FC236}">
                  <a16:creationId xmlns:a16="http://schemas.microsoft.com/office/drawing/2014/main" id="{98459CCD-6F69-E64A-AAEC-2911D4C7129A}"/>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578558" y="5502941"/>
              <a:ext cx="767585" cy="965532"/>
            </a:xfrm>
            <a:prstGeom prst="rect">
              <a:avLst/>
            </a:prstGeom>
          </p:spPr>
        </p:pic>
        <p:sp>
          <p:nvSpPr>
            <p:cNvPr id="20" name="TextBox 19">
              <a:extLst>
                <a:ext uri="{FF2B5EF4-FFF2-40B4-BE49-F238E27FC236}">
                  <a16:creationId xmlns:a16="http://schemas.microsoft.com/office/drawing/2014/main" id="{8CBA8C11-46C6-F044-A142-9A0B59FD7810}"/>
                </a:ext>
              </a:extLst>
            </p:cNvPr>
            <p:cNvSpPr txBox="1"/>
            <p:nvPr/>
          </p:nvSpPr>
          <p:spPr>
            <a:xfrm>
              <a:off x="4296720" y="5025759"/>
              <a:ext cx="1403381" cy="544765"/>
            </a:xfrm>
            <a:prstGeom prst="rect">
              <a:avLst/>
            </a:prstGeom>
            <a:noFill/>
          </p:spPr>
          <p:txBody>
            <a:bodyPr wrap="square" rtlCol="0">
              <a:spAutoFit/>
            </a:bodyPr>
            <a:lstStyle/>
            <a:p>
              <a:pPr algn="ctr">
                <a:lnSpc>
                  <a:spcPct val="70000"/>
                </a:lnSpc>
              </a:pPr>
              <a:r>
                <a:rPr lang="en-US" sz="2000" b="1"/>
                <a:t>NEXT</a:t>
              </a:r>
            </a:p>
            <a:p>
              <a:pPr algn="ctr">
                <a:lnSpc>
                  <a:spcPct val="70000"/>
                </a:lnSpc>
              </a:pPr>
              <a:r>
                <a:rPr lang="en-US" sz="2200" b="1"/>
                <a:t>Beginner</a:t>
              </a:r>
            </a:p>
          </p:txBody>
        </p:sp>
        <p:cxnSp>
          <p:nvCxnSpPr>
            <p:cNvPr id="21" name="Straight Arrow Connector 20">
              <a:extLst>
                <a:ext uri="{FF2B5EF4-FFF2-40B4-BE49-F238E27FC236}">
                  <a16:creationId xmlns:a16="http://schemas.microsoft.com/office/drawing/2014/main" id="{5FECCE35-AE4F-F546-94A9-98C6DBB5358C}"/>
                </a:ext>
              </a:extLst>
            </p:cNvPr>
            <p:cNvCxnSpPr>
              <a:cxnSpLocks/>
            </p:cNvCxnSpPr>
            <p:nvPr/>
          </p:nvCxnSpPr>
          <p:spPr>
            <a:xfrm>
              <a:off x="5674836" y="2596490"/>
              <a:ext cx="1565940" cy="12142"/>
            </a:xfrm>
            <a:prstGeom prst="straightConnector1">
              <a:avLst/>
            </a:prstGeom>
            <a:ln w="101600">
              <a:solidFill>
                <a:schemeClr val="accent1">
                  <a:lumMod val="75000"/>
                </a:schemeClr>
              </a:solidFill>
              <a:prstDash val="sysDot"/>
              <a:tailEnd type="triangle" w="med" len="me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DA0A2296-BB80-1946-B9E1-82C749D75E59}"/>
                </a:ext>
              </a:extLst>
            </p:cNvPr>
            <p:cNvSpPr/>
            <p:nvPr/>
          </p:nvSpPr>
          <p:spPr>
            <a:xfrm>
              <a:off x="4353436" y="1765014"/>
              <a:ext cx="1208689" cy="131843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C9FCF83-2AF7-8E4D-ABBB-7264B680DD22}"/>
                </a:ext>
              </a:extLst>
            </p:cNvPr>
            <p:cNvSpPr/>
            <p:nvPr/>
          </p:nvSpPr>
          <p:spPr>
            <a:xfrm>
              <a:off x="4381146" y="4992422"/>
              <a:ext cx="1208689" cy="15253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BAAF3F9B-C79C-BC4C-AA42-6A0A708609A5}"/>
                </a:ext>
              </a:extLst>
            </p:cNvPr>
            <p:cNvCxnSpPr>
              <a:cxnSpLocks/>
            </p:cNvCxnSpPr>
            <p:nvPr/>
          </p:nvCxnSpPr>
          <p:spPr>
            <a:xfrm>
              <a:off x="5678835" y="2597999"/>
              <a:ext cx="575358" cy="0"/>
            </a:xfrm>
            <a:prstGeom prst="straightConnector1">
              <a:avLst/>
            </a:prstGeom>
            <a:ln w="101600">
              <a:solidFill>
                <a:schemeClr val="accent6"/>
              </a:solidFill>
              <a:prstDash val="sysDot"/>
              <a:tailEnd type="non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DFF28B8-C4FA-DB4D-B62E-C45BEE0E252D}"/>
                </a:ext>
              </a:extLst>
            </p:cNvPr>
            <p:cNvSpPr txBox="1"/>
            <p:nvPr/>
          </p:nvSpPr>
          <p:spPr>
            <a:xfrm>
              <a:off x="4433168" y="3928891"/>
              <a:ext cx="1109217" cy="670440"/>
            </a:xfrm>
            <a:prstGeom prst="rect">
              <a:avLst/>
            </a:prstGeom>
            <a:noFill/>
          </p:spPr>
          <p:txBody>
            <a:bodyPr wrap="square" rtlCol="0">
              <a:spAutoFit/>
            </a:bodyPr>
            <a:lstStyle/>
            <a:p>
              <a:pPr algn="ctr">
                <a:lnSpc>
                  <a:spcPct val="70000"/>
                </a:lnSpc>
              </a:pPr>
              <a:r>
                <a:rPr lang="en-US" sz="2600" b="1" i="1" spc="150">
                  <a:ln>
                    <a:solidFill>
                      <a:schemeClr val="tx1"/>
                    </a:solidFill>
                  </a:ln>
                  <a:solidFill>
                    <a:srgbClr val="FF0000"/>
                  </a:solidFill>
                </a:rPr>
                <a:t>Like</a:t>
              </a:r>
            </a:p>
            <a:p>
              <a:pPr algn="ctr">
                <a:lnSpc>
                  <a:spcPct val="70000"/>
                </a:lnSpc>
              </a:pPr>
              <a:r>
                <a:rPr lang="en-US" sz="2600" b="1" i="1" spc="150">
                  <a:ln>
                    <a:solidFill>
                      <a:schemeClr val="tx1"/>
                    </a:solidFill>
                  </a:ln>
                  <a:solidFill>
                    <a:srgbClr val="FF0000"/>
                  </a:solidFill>
                </a:rPr>
                <a:t>This!</a:t>
              </a:r>
            </a:p>
          </p:txBody>
        </p:sp>
        <p:sp>
          <p:nvSpPr>
            <p:cNvPr id="28" name="TextBox 27">
              <a:extLst>
                <a:ext uri="{FF2B5EF4-FFF2-40B4-BE49-F238E27FC236}">
                  <a16:creationId xmlns:a16="http://schemas.microsoft.com/office/drawing/2014/main" id="{EBE2ABF9-E91B-A64D-8AD2-C1826E02F0AB}"/>
                </a:ext>
              </a:extLst>
            </p:cNvPr>
            <p:cNvSpPr txBox="1"/>
            <p:nvPr/>
          </p:nvSpPr>
          <p:spPr>
            <a:xfrm>
              <a:off x="6362480" y="3797881"/>
              <a:ext cx="1109217" cy="670440"/>
            </a:xfrm>
            <a:prstGeom prst="rect">
              <a:avLst/>
            </a:prstGeom>
            <a:noFill/>
          </p:spPr>
          <p:txBody>
            <a:bodyPr wrap="square" rtlCol="0">
              <a:spAutoFit/>
            </a:bodyPr>
            <a:lstStyle/>
            <a:p>
              <a:pPr algn="ctr">
                <a:lnSpc>
                  <a:spcPct val="70000"/>
                </a:lnSpc>
              </a:pPr>
              <a:r>
                <a:rPr lang="en-US" sz="2600" b="1" i="1" spc="150">
                  <a:ln>
                    <a:solidFill>
                      <a:schemeClr val="tx1"/>
                    </a:solidFill>
                  </a:ln>
                  <a:solidFill>
                    <a:srgbClr val="FF0000"/>
                  </a:solidFill>
                </a:rPr>
                <a:t>Not</a:t>
              </a:r>
            </a:p>
            <a:p>
              <a:pPr algn="ctr">
                <a:lnSpc>
                  <a:spcPct val="70000"/>
                </a:lnSpc>
              </a:pPr>
              <a:r>
                <a:rPr lang="en-US" sz="2600" b="1" i="1" spc="150">
                  <a:ln>
                    <a:solidFill>
                      <a:schemeClr val="tx1"/>
                    </a:solidFill>
                  </a:ln>
                  <a:solidFill>
                    <a:srgbClr val="FF0000"/>
                  </a:solidFill>
                </a:rPr>
                <a:t>This</a:t>
              </a:r>
            </a:p>
          </p:txBody>
        </p:sp>
      </p:grpSp>
      <p:sp>
        <p:nvSpPr>
          <p:cNvPr id="26" name="TextBox 25">
            <a:extLst>
              <a:ext uri="{FF2B5EF4-FFF2-40B4-BE49-F238E27FC236}">
                <a16:creationId xmlns:a16="http://schemas.microsoft.com/office/drawing/2014/main" id="{EFD06401-39E7-4747-9EBF-673E67259A43}"/>
              </a:ext>
            </a:extLst>
          </p:cNvPr>
          <p:cNvSpPr txBox="1"/>
          <p:nvPr/>
        </p:nvSpPr>
        <p:spPr>
          <a:xfrm>
            <a:off x="1365504" y="725000"/>
            <a:ext cx="6824392" cy="986104"/>
          </a:xfrm>
          <a:prstGeom prst="rect">
            <a:avLst/>
          </a:prstGeom>
          <a:noFill/>
        </p:spPr>
        <p:txBody>
          <a:bodyPr wrap="square" rtlCol="0">
            <a:spAutoFit/>
          </a:bodyPr>
          <a:lstStyle/>
          <a:p>
            <a:pPr>
              <a:lnSpc>
                <a:spcPct val="80000"/>
              </a:lnSpc>
            </a:pPr>
            <a:r>
              <a:rPr lang="en-US" sz="2400" b="1">
                <a:solidFill>
                  <a:schemeClr val="accent1">
                    <a:lumMod val="50000"/>
                  </a:schemeClr>
                </a:solidFill>
              </a:rPr>
              <a:t>Don’t overload a beginner with the more advanced stuff you’ve learned. It's too soon. That confuses their initial practice and slows down their learning.</a:t>
            </a:r>
            <a:endParaRPr lang="en-US" sz="2800" b="1">
              <a:solidFill>
                <a:schemeClr val="accent1">
                  <a:lumMod val="50000"/>
                </a:schemeClr>
              </a:solidFill>
            </a:endParaRPr>
          </a:p>
        </p:txBody>
      </p:sp>
      <p:sp>
        <p:nvSpPr>
          <p:cNvPr id="29" name="Slide Number Placeholder 7">
            <a:extLst>
              <a:ext uri="{FF2B5EF4-FFF2-40B4-BE49-F238E27FC236}">
                <a16:creationId xmlns:a16="http://schemas.microsoft.com/office/drawing/2014/main" id="{2850CDAB-214A-B94F-8862-7C77C31DB3EE}"/>
              </a:ext>
            </a:extLst>
          </p:cNvPr>
          <p:cNvSpPr>
            <a:spLocks noGrp="1"/>
          </p:cNvSpPr>
          <p:nvPr>
            <p:ph type="sldNum" sz="quarter" idx="12"/>
          </p:nvPr>
        </p:nvSpPr>
        <p:spPr>
          <a:xfrm>
            <a:off x="6946323" y="6427646"/>
            <a:ext cx="2057400" cy="365125"/>
          </a:xfrm>
        </p:spPr>
        <p:txBody>
          <a:bodyPr/>
          <a:lstStyle/>
          <a:p>
            <a:fld id="{973F0526-F383-E641-847C-063D12E182B5}" type="slidenum">
              <a:rPr lang="en-US"/>
              <a:t>9</a:t>
            </a:fld>
            <a:endParaRPr lang="en-US"/>
          </a:p>
        </p:txBody>
      </p:sp>
    </p:spTree>
    <p:extLst>
      <p:ext uri="{BB962C8B-B14F-4D97-AF65-F5344CB8AC3E}">
        <p14:creationId xmlns:p14="http://schemas.microsoft.com/office/powerpoint/2010/main" val="1322083466"/>
      </p:ext>
    </p:extLst>
  </p:cSld>
  <p:clrMapOvr>
    <a:masterClrMapping/>
  </p:clrMapOvr>
</p:sld>
</file>

<file path=ppt/theme/theme1.xml><?xml version="1.0" encoding="utf-8"?>
<a:theme xmlns:a="http://schemas.openxmlformats.org/drawingml/2006/main" name="Four by Thre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ur by Three" id="{000539A2-A3E6-2145-BC38-E25E1F04819E}" vid="{D1B11B0E-655C-3240-8020-2C86EB2F8D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Four by Three</Template>
  <TotalTime>2162</TotalTime>
  <Words>1756</Words>
  <Application>Microsoft Macintosh PowerPoint</Application>
  <PresentationFormat>On-screen Show (4:3)</PresentationFormat>
  <Paragraphs>255</Paragraphs>
  <Slides>27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Baskerville</vt:lpstr>
      <vt:lpstr>Calibri</vt:lpstr>
      <vt:lpstr>Calibri Light</vt:lpstr>
      <vt:lpstr>Helvetica</vt:lpstr>
      <vt:lpstr>Wingdings</vt:lpstr>
      <vt:lpstr>Four by Three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Brother</dc:creator>
  <cp:lastModifiedBy>Mike Rother</cp:lastModifiedBy>
  <cp:revision>171</cp:revision>
  <dcterms:created xsi:type="dcterms:W3CDTF">2018-03-05T20:45:38Z</dcterms:created>
  <dcterms:modified xsi:type="dcterms:W3CDTF">2024-03-24T19:42:59Z</dcterms:modified>
</cp:coreProperties>
</file>