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1124" r:id="rId2"/>
    <p:sldId id="274" r:id="rId3"/>
    <p:sldId id="276" r:id="rId4"/>
    <p:sldId id="1111" r:id="rId5"/>
    <p:sldId id="1109" r:id="rId6"/>
    <p:sldId id="291" r:id="rId7"/>
    <p:sldId id="1073" r:id="rId8"/>
    <p:sldId id="1121" r:id="rId9"/>
    <p:sldId id="1104" r:id="rId10"/>
    <p:sldId id="1113" r:id="rId11"/>
    <p:sldId id="1122" r:id="rId12"/>
    <p:sldId id="11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4C1"/>
    <a:srgbClr val="FD9C3A"/>
    <a:srgbClr val="D14878"/>
    <a:srgbClr val="EAE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2"/>
    <p:restoredTop sz="85783"/>
  </p:normalViewPr>
  <p:slideViewPr>
    <p:cSldViewPr snapToGrid="0" snapToObjects="1">
      <p:cViewPr varScale="1">
        <p:scale>
          <a:sx n="122" d="100"/>
          <a:sy n="122" d="100"/>
        </p:scale>
        <p:origin x="408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999BA6-BB9C-BB4F-B422-4D7E16DC5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01160-32F5-EA40-9121-C83490E2AF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79E10-F856-8545-BAC1-F4243EE0393D}" type="datetimeFigureOut">
              <a:t>7/19/21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76F65-A968-4241-8CB5-0532687B3D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5AD3D-663A-4F48-A52C-1A8D1C30FF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067AD-186B-2341-9441-6472EF3905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1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5A60-BC12-1349-AC65-C2E525A3DA95}" type="datetimeFigureOut">
              <a:t>7/19/21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53CC-3840-794B-98A3-A010A03770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01B0-8D4E-6447-9AC6-D781BC5E1C2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6D9-7D77-E046-B0AE-840171150ABE}" type="datetime1"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5541" y="6397914"/>
            <a:ext cx="2057400" cy="365125"/>
          </a:xfrm>
        </p:spPr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7538-BD91-F04F-9C81-CA99488B10EA}" type="datetime1"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BEEA-E662-E048-B61D-1C9F1A2FD8E8}" type="datetime1"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D2FD-443D-954F-83B2-AF80CF4C1A42}" type="datetime1"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818A-E211-8B48-AAEF-5AC686EF6025}" type="datetime1"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F186-4DF8-6B45-8046-3087F6B7700B}" type="datetime1">
              <a:t>7/19/21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128-8616-614C-83F6-A5014BABBCCB}" type="datetime1">
              <a:t>7/19/21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7300-4482-9B46-957F-18BC8FEF2DDF}" type="datetime1">
              <a:t>7/19/21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617-709D-3B42-820E-F28B6E131FC6}" type="datetime1">
              <a:t>7/19/21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676-F607-8543-AFAB-69F95A168ABC}" type="datetime1">
              <a:t>7/19/21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75C1-0A6A-7B4A-93A7-522F8D7FBEBD}" type="datetime1">
              <a:t>7/19/21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BD78E-7E36-D544-A53E-B5DC15BBE24A}" type="datetime1">
              <a:t>7/19/21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0526-F383-E641-847C-063D12E182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1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399D66-2300-634A-9F7C-7AC962343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88" r="11250"/>
          <a:stretch/>
        </p:blipFill>
        <p:spPr>
          <a:xfrm flipH="1">
            <a:off x="8282462" y="-1"/>
            <a:ext cx="86153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91E9C-9C4E-D54C-B7AE-47439A5FE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5" r="11250"/>
          <a:stretch/>
        </p:blipFill>
        <p:spPr>
          <a:xfrm>
            <a:off x="0" y="0"/>
            <a:ext cx="843981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8327B-0E39-0B46-8214-8EF1081B87CA}"/>
              </a:ext>
            </a:extLst>
          </p:cNvPr>
          <p:cNvSpPr txBox="1"/>
          <p:nvPr/>
        </p:nvSpPr>
        <p:spPr>
          <a:xfrm>
            <a:off x="0" y="392493"/>
            <a:ext cx="9144000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/>
              <a:t>WHAT HAVE WE LEARNED</a:t>
            </a:r>
          </a:p>
          <a:p>
            <a:pPr algn="ctr">
              <a:lnSpc>
                <a:spcPct val="80000"/>
              </a:lnSpc>
            </a:pPr>
            <a:r>
              <a:rPr lang="en-US" sz="4800" b="1"/>
              <a:t>SINCE LEARNING TO MAP?</a:t>
            </a:r>
            <a:endParaRPr lang="en-US" sz="4800" b="1" i="1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05B87B-62CE-DA42-B81B-8E2CB9BF4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142" b="79719" l="16250" r="36250">
                        <a14:foregroundMark x1="28516" y1="50059" x2="28516" y2="50059"/>
                        <a14:foregroundMark x1="27891" y1="54279" x2="27891" y2="54279"/>
                        <a14:foregroundMark x1="29922" y1="56624" x2="29922" y2="56624"/>
                        <a14:foregroundMark x1="33047" y1="61430" x2="33047" y2="61430"/>
                        <a14:foregroundMark x1="32969" y1="60727" x2="32969" y2="60727"/>
                        <a14:foregroundMark x1="32578" y1="58734" x2="32578" y2="58734"/>
                        <a14:foregroundMark x1="33281" y1="64127" x2="33281" y2="64127"/>
                        <a14:foregroundMark x1="33750" y1="66120" x2="33750" y2="66120"/>
                        <a14:foregroundMark x1="33672" y1="62954" x2="33672" y2="62954"/>
                        <a14:foregroundMark x1="33047" y1="60258" x2="33047" y2="60258"/>
                        <a14:foregroundMark x1="32891" y1="59437" x2="32891" y2="59437"/>
                        <a14:foregroundMark x1="32891" y1="59906" x2="32891" y2="59906"/>
                        <a14:foregroundMark x1="33828" y1="65651" x2="33828" y2="65651"/>
                        <a14:foregroundMark x1="33984" y1="66589" x2="33984" y2="66589"/>
                        <a14:foregroundMark x1="33828" y1="65299" x2="33828" y2="65299"/>
                        <a14:foregroundMark x1="33984" y1="66354" x2="33984" y2="66354"/>
                        <a14:foregroundMark x1="28516" y1="53224" x2="28516" y2="53224"/>
                        <a14:foregroundMark x1="28672" y1="52872" x2="28672" y2="52872"/>
                        <a14:foregroundMark x1="29297" y1="50879" x2="29297" y2="50879"/>
                        <a14:foregroundMark x1="29297" y1="51700" x2="29297" y2="51700"/>
                        <a14:foregroundMark x1="29219" y1="49941" x2="29219" y2="49941"/>
                        <a14:foregroundMark x1="34141" y1="68347" x2="34141" y2="68347"/>
                        <a14:foregroundMark x1="34219" y1="69988" x2="34219" y2="69988"/>
                        <a14:foregroundMark x1="34297" y1="70926" x2="34297" y2="70926"/>
                        <a14:foregroundMark x1="33750" y1="64830" x2="33750" y2="64830"/>
                        <a14:foregroundMark x1="33906" y1="65768" x2="33906" y2="65768"/>
                        <a14:foregroundMark x1="33750" y1="63892" x2="33750" y2="63892"/>
                        <a14:foregroundMark x1="33906" y1="64830" x2="33906" y2="64830"/>
                        <a14:foregroundMark x1="33984" y1="65768" x2="33984" y2="65768"/>
                        <a14:foregroundMark x1="34219" y1="67175" x2="34219" y2="67175"/>
                        <a14:foregroundMark x1="34375" y1="68464" x2="34375" y2="68464"/>
                        <a14:foregroundMark x1="34219" y1="67761" x2="34219" y2="67761"/>
                      </a14:backgroundRemoval>
                    </a14:imgEffect>
                  </a14:imgLayer>
                </a14:imgProps>
              </a:ext>
            </a:extLst>
          </a:blip>
          <a:srcRect l="16377" t="42381" r="63443" b="19842"/>
          <a:stretch/>
        </p:blipFill>
        <p:spPr>
          <a:xfrm>
            <a:off x="983095" y="2906486"/>
            <a:ext cx="2079172" cy="2590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13D51E-4DDA-BE46-B7ED-CB5768DF5A81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6FFF5-1CA3-3642-8D94-24AAEB52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rPr lang="en-US"/>
              <a:t>1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BED2FF-82F1-D942-A3C0-EFEA323A0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536" y="1801734"/>
            <a:ext cx="2468333" cy="3017520"/>
          </a:xfrm>
          <a:prstGeom prst="rect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F77C0F-2F19-624F-A114-2EFE45E02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706" y="1801734"/>
            <a:ext cx="2428068" cy="301752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061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0" y="310393"/>
            <a:ext cx="9144000" cy="980216"/>
          </a:xfrm>
          <a:prstGeom prst="rect">
            <a:avLst/>
          </a:prstGeom>
          <a:noFill/>
        </p:spPr>
        <p:txBody>
          <a:bodyPr wrap="square" lIns="81994" tIns="40995" rIns="81994" bIns="4099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cs typeface="Helvetica"/>
              </a:rPr>
              <a:t>The book </a:t>
            </a:r>
            <a:r>
              <a:rPr lang="en-US" sz="3600" b="1" i="1" dirty="0">
                <a:solidFill>
                  <a:srgbClr val="FF0000"/>
                </a:solidFill>
                <a:cs typeface="Helvetica"/>
              </a:rPr>
              <a:t>Learning to See</a:t>
            </a:r>
            <a:r>
              <a:rPr lang="en-US" sz="3600" b="1" dirty="0">
                <a:cs typeface="Helvetica"/>
              </a:rPr>
              <a:t> helps you create a shared picture of delivering customer value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891CEB-D835-6946-A619-0B773084301F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6" y="1523556"/>
            <a:ext cx="8199629" cy="4756171"/>
            <a:chOff x="566056" y="1678558"/>
            <a:chExt cx="8199629" cy="47561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8E1083-E01E-FD45-A88E-BEBDE9282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056" y="1678558"/>
              <a:ext cx="8199629" cy="43458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753A33-1534-3E41-AED0-FD17C69A8265}"/>
                </a:ext>
              </a:extLst>
            </p:cNvPr>
            <p:cNvSpPr/>
            <p:nvPr/>
          </p:nvSpPr>
          <p:spPr>
            <a:xfrm>
              <a:off x="6404355" y="4183803"/>
              <a:ext cx="922066" cy="1624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TS Cover (sharp)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212" y="4305104"/>
              <a:ext cx="1742035" cy="212962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9ADACB9-C6F8-AF47-97F0-3A96B97D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19" b="94854" l="71182" r="82182"/>
                      </a14:imgEffect>
                    </a14:imgLayer>
                  </a14:imgProps>
                </a:ext>
              </a:extLst>
            </a:blip>
            <a:srcRect l="71058" t="57492" r="17553" b="4961"/>
            <a:stretch/>
          </p:blipFill>
          <p:spPr>
            <a:xfrm>
              <a:off x="6592642" y="3891348"/>
              <a:ext cx="1329571" cy="2323097"/>
            </a:xfrm>
            <a:prstGeom prst="snip1Rect">
              <a:avLst>
                <a:gd name="adj" fmla="val 30038"/>
              </a:avLst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FDE15C-7D1B-7B48-83AB-1ECDD3CD9709}"/>
                </a:ext>
              </a:extLst>
            </p:cNvPr>
            <p:cNvSpPr/>
            <p:nvPr/>
          </p:nvSpPr>
          <p:spPr>
            <a:xfrm>
              <a:off x="5621311" y="2293495"/>
              <a:ext cx="2863122" cy="809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9624CF6B-88C9-1543-ABB6-1B604E9430B1}"/>
              </a:ext>
            </a:extLst>
          </p:cNvPr>
          <p:cNvSpPr>
            <a:spLocks noChangeAspect="1"/>
          </p:cNvSpPr>
          <p:nvPr/>
        </p:nvSpPr>
        <p:spPr>
          <a:xfrm>
            <a:off x="4411966" y="1765530"/>
            <a:ext cx="4389120" cy="438912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D459F9-37CD-D14F-A75D-384F871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rPr lang="en-US"/>
              <a:t>10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789BEB-97CD-6E45-852C-B771AD30DA07}"/>
              </a:ext>
            </a:extLst>
          </p:cNvPr>
          <p:cNvGrpSpPr/>
          <p:nvPr/>
        </p:nvGrpSpPr>
        <p:grpSpPr>
          <a:xfrm>
            <a:off x="5047680" y="3078621"/>
            <a:ext cx="1345805" cy="1188720"/>
            <a:chOff x="5223814" y="3952689"/>
            <a:chExt cx="1345805" cy="11887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012CC1-86AE-394A-A5C4-C00D1813F595}"/>
                </a:ext>
              </a:extLst>
            </p:cNvPr>
            <p:cNvSpPr/>
            <p:nvPr/>
          </p:nvSpPr>
          <p:spPr>
            <a:xfrm>
              <a:off x="5307243" y="3952689"/>
              <a:ext cx="1188720" cy="11887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5150B0-E272-7249-A52F-4728875D060A}"/>
                </a:ext>
              </a:extLst>
            </p:cNvPr>
            <p:cNvSpPr txBox="1"/>
            <p:nvPr/>
          </p:nvSpPr>
          <p:spPr>
            <a:xfrm>
              <a:off x="5223814" y="4362383"/>
              <a:ext cx="1345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pc="-3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Challenge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25ECEE-2C8F-D74B-94BF-54673450C9CE}"/>
              </a:ext>
            </a:extLst>
          </p:cNvPr>
          <p:cNvSpPr txBox="1"/>
          <p:nvPr/>
        </p:nvSpPr>
        <p:spPr>
          <a:xfrm>
            <a:off x="5273494" y="2145509"/>
            <a:ext cx="2714328" cy="8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200" b="1" spc="-20">
                <a:solidFill>
                  <a:schemeClr val="accent1">
                    <a:lumMod val="75000"/>
                  </a:schemeClr>
                </a:solidFill>
              </a:rPr>
              <a:t>What is the challenge each team should help to achieve?</a:t>
            </a:r>
          </a:p>
        </p:txBody>
      </p:sp>
    </p:spTree>
    <p:extLst>
      <p:ext uri="{BB962C8B-B14F-4D97-AF65-F5344CB8AC3E}">
        <p14:creationId xmlns:p14="http://schemas.microsoft.com/office/powerpoint/2010/main" val="28766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0" y="304419"/>
            <a:ext cx="9144000" cy="1347239"/>
          </a:xfrm>
          <a:prstGeom prst="rect">
            <a:avLst/>
          </a:prstGeom>
          <a:noFill/>
        </p:spPr>
        <p:txBody>
          <a:bodyPr wrap="square" lIns="81994" tIns="40995" rIns="81994" bIns="40995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600" b="1" dirty="0">
                <a:cs typeface="Helvetica"/>
              </a:rPr>
              <a:t>The follow-on book </a:t>
            </a:r>
            <a:r>
              <a:rPr lang="en-US" sz="3600" b="1" i="1" dirty="0">
                <a:solidFill>
                  <a:srgbClr val="FF0000"/>
                </a:solidFill>
                <a:cs typeface="Helvetica"/>
              </a:rPr>
              <a:t>Toyota Kata Culture</a:t>
            </a:r>
            <a:r>
              <a:rPr lang="en-US" sz="3600" b="1" dirty="0">
                <a:cs typeface="Helvetica"/>
              </a:rPr>
              <a:t> </a:t>
            </a:r>
          </a:p>
          <a:p>
            <a:pPr algn="ctr">
              <a:lnSpc>
                <a:spcPct val="75000"/>
              </a:lnSpc>
            </a:pPr>
            <a:r>
              <a:rPr lang="en-US" sz="3600" b="1" dirty="0">
                <a:cs typeface="Helvetica"/>
              </a:rPr>
              <a:t>shows you how to get there by practicing scientific thinking in your teams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891CEB-D835-6946-A619-0B773084301F}"/>
              </a:ext>
            </a:extLst>
          </p:cNvPr>
          <p:cNvGrpSpPr>
            <a:grpSpLocks noChangeAspect="1"/>
          </p:cNvGrpSpPr>
          <p:nvPr/>
        </p:nvGrpSpPr>
        <p:grpSpPr>
          <a:xfrm>
            <a:off x="2534488" y="2191852"/>
            <a:ext cx="6609512" cy="3503042"/>
            <a:chOff x="566056" y="1678558"/>
            <a:chExt cx="8199629" cy="43458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8E1083-E01E-FD45-A88E-BEBDE9282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056" y="1678558"/>
              <a:ext cx="8199629" cy="43458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753A33-1534-3E41-AED0-FD17C69A8265}"/>
                </a:ext>
              </a:extLst>
            </p:cNvPr>
            <p:cNvSpPr/>
            <p:nvPr/>
          </p:nvSpPr>
          <p:spPr>
            <a:xfrm>
              <a:off x="6404355" y="4183803"/>
              <a:ext cx="922066" cy="1624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FDE15C-7D1B-7B48-83AB-1ECDD3CD9709}"/>
                </a:ext>
              </a:extLst>
            </p:cNvPr>
            <p:cNvSpPr/>
            <p:nvPr/>
          </p:nvSpPr>
          <p:spPr>
            <a:xfrm>
              <a:off x="5621311" y="2293495"/>
              <a:ext cx="2863122" cy="809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9624CF6B-88C9-1543-ABB6-1B604E9430B1}"/>
              </a:ext>
            </a:extLst>
          </p:cNvPr>
          <p:cNvSpPr>
            <a:spLocks noChangeAspect="1"/>
          </p:cNvSpPr>
          <p:nvPr/>
        </p:nvSpPr>
        <p:spPr>
          <a:xfrm>
            <a:off x="2105130" y="1814382"/>
            <a:ext cx="4297680" cy="42976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99C6D-9B55-E444-A82C-9E23AE43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rPr lang="en-US"/>
              <a:t>11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3CCA40-C759-E84E-8E48-8815F2CAC091}"/>
              </a:ext>
            </a:extLst>
          </p:cNvPr>
          <p:cNvGrpSpPr/>
          <p:nvPr/>
        </p:nvGrpSpPr>
        <p:grpSpPr>
          <a:xfrm>
            <a:off x="6171924" y="3349013"/>
            <a:ext cx="1345805" cy="1188720"/>
            <a:chOff x="5223814" y="3952689"/>
            <a:chExt cx="1345805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FC6A38-1D75-7145-8C9B-A5DBCB995D4F}"/>
                </a:ext>
              </a:extLst>
            </p:cNvPr>
            <p:cNvSpPr/>
            <p:nvPr/>
          </p:nvSpPr>
          <p:spPr>
            <a:xfrm>
              <a:off x="5307243" y="3952689"/>
              <a:ext cx="1188720" cy="11887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7B9476-5F6B-FE42-8CCF-29D4FDDB4A68}"/>
                </a:ext>
              </a:extLst>
            </p:cNvPr>
            <p:cNvSpPr txBox="1"/>
            <p:nvPr/>
          </p:nvSpPr>
          <p:spPr>
            <a:xfrm>
              <a:off x="5223814" y="4362383"/>
              <a:ext cx="1345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spc="-3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Challenge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EB07D02-A4B3-5646-BB6C-AC91336F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73" y="1846017"/>
            <a:ext cx="2428069" cy="3017520"/>
          </a:xfrm>
          <a:prstGeom prst="rect">
            <a:avLst/>
          </a:prstGeom>
          <a:scene3d>
            <a:camera prst="orthographicFront">
              <a:rot lat="600000" lon="19799991" rev="0"/>
            </a:camera>
            <a:lightRig rig="threePt" dir="t"/>
          </a:scene3d>
          <a:sp3d extrusionH="203200" contourW="12700">
            <a:extrusionClr>
              <a:srgbClr val="FD9C3A"/>
            </a:extrusion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78C30A-F2E8-864A-8021-620475A6B3A5}"/>
              </a:ext>
            </a:extLst>
          </p:cNvPr>
          <p:cNvSpPr txBox="1"/>
          <p:nvPr/>
        </p:nvSpPr>
        <p:spPr>
          <a:xfrm>
            <a:off x="125123" y="5142286"/>
            <a:ext cx="2714328" cy="90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300" b="1" spc="-20">
                <a:solidFill>
                  <a:schemeClr val="accent1">
                    <a:lumMod val="75000"/>
                  </a:schemeClr>
                </a:solidFill>
              </a:rPr>
              <a:t>Daily dialogs that progressively reveal how to get there.</a:t>
            </a:r>
          </a:p>
        </p:txBody>
      </p:sp>
    </p:spTree>
    <p:extLst>
      <p:ext uri="{BB962C8B-B14F-4D97-AF65-F5344CB8AC3E}">
        <p14:creationId xmlns:p14="http://schemas.microsoft.com/office/powerpoint/2010/main" val="135975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EBC2C-3BA0-5449-B12C-DE3583495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359" t="21792" r="6312" b="25582"/>
          <a:stretch/>
        </p:blipFill>
        <p:spPr>
          <a:xfrm flipH="1">
            <a:off x="2176409" y="2523880"/>
            <a:ext cx="4836163" cy="1920240"/>
          </a:xfrm>
          <a:prstGeom prst="roundRect">
            <a:avLst/>
          </a:prstGeom>
          <a:effectLst>
            <a:outerShdw blurRad="50800" dist="76200" dir="45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399299-0893-D04F-95A1-066E023D0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80000">
            <a:off x="439615" y="2296947"/>
            <a:ext cx="2318737" cy="2834640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CCE5103-47D1-434A-8E46-BAE62528DB75}"/>
              </a:ext>
            </a:extLst>
          </p:cNvPr>
          <p:cNvSpPr txBox="1"/>
          <p:nvPr/>
        </p:nvSpPr>
        <p:spPr>
          <a:xfrm>
            <a:off x="0" y="943861"/>
            <a:ext cx="9144000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spc="-50"/>
              <a:t>We need both a sense of direction</a:t>
            </a:r>
          </a:p>
          <a:p>
            <a:pPr algn="ctr">
              <a:lnSpc>
                <a:spcPct val="85000"/>
              </a:lnSpc>
            </a:pPr>
            <a:r>
              <a:rPr lang="en-US" sz="3400" b="1" spc="-50"/>
              <a:t>and to mobilize team scientific-thinking skill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42509-15D9-3C49-8699-4B02AF7F2E54}"/>
              </a:ext>
            </a:extLst>
          </p:cNvPr>
          <p:cNvSpPr txBox="1"/>
          <p:nvPr/>
        </p:nvSpPr>
        <p:spPr>
          <a:xfrm>
            <a:off x="0" y="368907"/>
            <a:ext cx="9144000" cy="67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b="1" spc="-50"/>
              <a:t>Lesson Learned</a:t>
            </a:r>
            <a:endParaRPr lang="en-US" sz="4400" b="1" i="1" spc="-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428968-786F-C447-AEC5-98C02010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rPr lang="en-US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68A1E-CECF-D946-89F5-4CD89FFC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6319725" y="2253089"/>
            <a:ext cx="2428068" cy="301752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961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88327B-0E39-0B46-8214-8EF1081B87CA}"/>
              </a:ext>
            </a:extLst>
          </p:cNvPr>
          <p:cNvSpPr txBox="1"/>
          <p:nvPr/>
        </p:nvSpPr>
        <p:spPr>
          <a:xfrm>
            <a:off x="0" y="240715"/>
            <a:ext cx="9144000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/>
              <a:t>A significant area of learning has been how to turn future-state VS maps into reality, rather than wallpaper.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E6A00-2CD5-1A41-A67E-6876B03E8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8" r="16479"/>
          <a:stretch/>
        </p:blipFill>
        <p:spPr>
          <a:xfrm>
            <a:off x="-1" y="1912321"/>
            <a:ext cx="9144001" cy="49456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588EB-536D-4B43-8190-37D0552B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649ADE-C1DC-804A-BE15-48DD139E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49"/>
                    </a14:imgEffect>
                  </a14:imgLayer>
                </a14:imgProps>
              </a:ext>
            </a:extLst>
          </a:blip>
          <a:srcRect l="12636" t="11954" r="17234" b="20306"/>
          <a:stretch/>
        </p:blipFill>
        <p:spPr>
          <a:xfrm>
            <a:off x="1650794" y="3605048"/>
            <a:ext cx="4180154" cy="3028899"/>
          </a:xfrm>
          <a:prstGeom prst="rect">
            <a:avLst/>
          </a:prstGeo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CDC0026A-0116-E34B-871A-261F2888247F}"/>
              </a:ext>
            </a:extLst>
          </p:cNvPr>
          <p:cNvSpPr/>
          <p:nvPr/>
        </p:nvSpPr>
        <p:spPr>
          <a:xfrm>
            <a:off x="3141626" y="1722131"/>
            <a:ext cx="2848303" cy="2402675"/>
          </a:xfrm>
          <a:prstGeom prst="cloudCallout">
            <a:avLst>
              <a:gd name="adj1" fmla="val -27098"/>
              <a:gd name="adj2" fmla="val 6991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A5D42-A853-E844-BBFB-8FA323CE43D2}"/>
              </a:ext>
            </a:extLst>
          </p:cNvPr>
          <p:cNvSpPr/>
          <p:nvPr/>
        </p:nvSpPr>
        <p:spPr>
          <a:xfrm>
            <a:off x="3914" y="224243"/>
            <a:ext cx="9140086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/>
              <a:t>A future-state map provides a</a:t>
            </a:r>
          </a:p>
          <a:p>
            <a:pPr algn="ctr">
              <a:lnSpc>
                <a:spcPct val="80000"/>
              </a:lnSpc>
            </a:pPr>
            <a:r>
              <a:rPr lang="en-US" sz="4000" b="1" i="1" dirty="0"/>
              <a:t>high-level</a:t>
            </a:r>
            <a:r>
              <a:rPr lang="en-US" sz="4000" b="1" dirty="0"/>
              <a:t> picture of an </a:t>
            </a:r>
            <a:r>
              <a:rPr lang="en-US" sz="4000" b="1" i="1" dirty="0"/>
              <a:t>imagined</a:t>
            </a:r>
          </a:p>
          <a:p>
            <a:pPr algn="ctr">
              <a:lnSpc>
                <a:spcPct val="80000"/>
              </a:lnSpc>
            </a:pPr>
            <a:r>
              <a:rPr lang="en-US" sz="4000" b="1" dirty="0"/>
              <a:t>material and information flow</a:t>
            </a:r>
            <a:endParaRPr lang="en-US" sz="4000" b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B8EAF5-8D79-1449-8720-10524286A17A}"/>
              </a:ext>
            </a:extLst>
          </p:cNvPr>
          <p:cNvGrpSpPr>
            <a:grpSpLocks noChangeAspect="1"/>
          </p:cNvGrpSpPr>
          <p:nvPr/>
        </p:nvGrpSpPr>
        <p:grpSpPr>
          <a:xfrm>
            <a:off x="3821034" y="2070538"/>
            <a:ext cx="1454241" cy="1646975"/>
            <a:chOff x="3310949" y="2324226"/>
            <a:chExt cx="2272127" cy="25732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D2CE49-5D10-D244-9E03-0F9CF9D21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5714"/>
            <a:stretch/>
          </p:blipFill>
          <p:spPr>
            <a:xfrm>
              <a:off x="3310949" y="2324226"/>
              <a:ext cx="2272127" cy="215178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175550-0BC6-F944-92A1-6B67DA87E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0949" y="4487754"/>
              <a:ext cx="2247971" cy="409729"/>
            </a:xfrm>
            <a:prstGeom prst="rect">
              <a:avLst/>
            </a:prstGeom>
          </p:spPr>
        </p:pic>
      </p:grp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ED1A9A4-9598-0B4A-A5F5-249057EB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5541" y="6397914"/>
            <a:ext cx="2057400" cy="365125"/>
          </a:xfrm>
        </p:spPr>
        <p:txBody>
          <a:bodyPr/>
          <a:lstStyle/>
          <a:p>
            <a:fld id="{973F0526-F383-E641-847C-063D12E182B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nt-Up Arrow 2">
            <a:extLst>
              <a:ext uri="{FF2B5EF4-FFF2-40B4-BE49-F238E27FC236}">
                <a16:creationId xmlns:a16="http://schemas.microsoft.com/office/drawing/2014/main" id="{4615870A-E2DD-8B40-B5C0-52AC6DE851D6}"/>
              </a:ext>
            </a:extLst>
          </p:cNvPr>
          <p:cNvSpPr/>
          <p:nvPr/>
        </p:nvSpPr>
        <p:spPr>
          <a:xfrm flipV="1">
            <a:off x="4161191" y="2717861"/>
            <a:ext cx="1716967" cy="12361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D229B8-1C05-214B-B587-56EDFBC71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0" t="43015" r="2217" b="8616"/>
          <a:stretch/>
        </p:blipFill>
        <p:spPr>
          <a:xfrm>
            <a:off x="1773193" y="4028075"/>
            <a:ext cx="6270106" cy="2588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8327B-0E39-0B46-8214-8EF1081B87CA}"/>
              </a:ext>
            </a:extLst>
          </p:cNvPr>
          <p:cNvSpPr txBox="1"/>
          <p:nvPr/>
        </p:nvSpPr>
        <p:spPr>
          <a:xfrm>
            <a:off x="0" y="2569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/>
              <a:t>Then What?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450AD-D25C-374E-96A4-EBE98594C260}"/>
              </a:ext>
            </a:extLst>
          </p:cNvPr>
          <p:cNvSpPr txBox="1"/>
          <p:nvPr/>
        </p:nvSpPr>
        <p:spPr>
          <a:xfrm>
            <a:off x="5965488" y="3244360"/>
            <a:ext cx="1828129" cy="790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i="1" dirty="0"/>
              <a:t>New Ways</a:t>
            </a:r>
          </a:p>
          <a:p>
            <a:pPr>
              <a:lnSpc>
                <a:spcPct val="80000"/>
              </a:lnSpc>
            </a:pPr>
            <a:r>
              <a:rPr lang="en-US" sz="2800" b="1" i="1" dirty="0"/>
              <a:t>of Working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4BB6E-A9F6-B440-8685-2FD6543AF6D1}"/>
              </a:ext>
            </a:extLst>
          </p:cNvPr>
          <p:cNvSpPr txBox="1"/>
          <p:nvPr/>
        </p:nvSpPr>
        <p:spPr>
          <a:xfrm>
            <a:off x="0" y="812560"/>
            <a:ext cx="9143999" cy="76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700" b="1" spc="-40" dirty="0"/>
              <a:t>Once you’ve drawn a future-state map how do you effectively</a:t>
            </a:r>
          </a:p>
          <a:p>
            <a:pPr algn="ctr">
              <a:lnSpc>
                <a:spcPct val="80000"/>
              </a:lnSpc>
            </a:pPr>
            <a:r>
              <a:rPr lang="en-US" sz="2700" b="1" spc="-40" dirty="0"/>
              <a:t>handle the effort to move from current to future-state?</a:t>
            </a:r>
            <a:endParaRPr lang="en-US" sz="2700" spc="-4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9E1CF-5399-E044-A950-DA814C25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rPr lang="en-US"/>
              <a:t>4</a:t>
            </a:fld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EF90409-6B8A-2C40-9C05-C7CC54675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10" y="1630705"/>
            <a:ext cx="3202124" cy="24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1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77058C-8CDD-1B40-B832-08201E6A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4" y="929108"/>
            <a:ext cx="2592616" cy="2020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351C90-A87D-C947-B654-EDE26A75B4A9}"/>
              </a:ext>
            </a:extLst>
          </p:cNvPr>
          <p:cNvSpPr txBox="1"/>
          <p:nvPr/>
        </p:nvSpPr>
        <p:spPr>
          <a:xfrm>
            <a:off x="2733741" y="984812"/>
            <a:ext cx="6300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/>
              <a:t>We convert our imagined future into a list of implementation actions. Ironically these action-item lists are made at the point of </a:t>
            </a:r>
            <a:r>
              <a:rPr lang="en-US" sz="2800" b="1" i="1">
                <a:solidFill>
                  <a:srgbClr val="FF0000"/>
                </a:solidFill>
              </a:rPr>
              <a:t>maximum uncertainty</a:t>
            </a:r>
            <a:r>
              <a:rPr lang="en-US" sz="2800" b="1"/>
              <a:t> about how the implementation will actually go.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3781F-B723-DE41-9EB6-156FF3E47DF3}"/>
              </a:ext>
            </a:extLst>
          </p:cNvPr>
          <p:cNvSpPr txBox="1"/>
          <p:nvPr/>
        </p:nvSpPr>
        <p:spPr>
          <a:xfrm>
            <a:off x="0" y="311525"/>
            <a:ext cx="91440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200" b="1" spc="-50">
                <a:solidFill>
                  <a:srgbClr val="FF0000"/>
                </a:solidFill>
              </a:rPr>
              <a:t>Problem</a:t>
            </a:r>
            <a:r>
              <a:rPr lang="en-US" sz="4200" b="1" spc="-50"/>
              <a:t> #1: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0709CE-CCAA-3443-903B-A062C456B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6"/>
          <a:stretch/>
        </p:blipFill>
        <p:spPr>
          <a:xfrm>
            <a:off x="3671377" y="2969528"/>
            <a:ext cx="4236444" cy="339896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D3A0CC-48E5-F54A-A4A7-3158BA0E837C}"/>
              </a:ext>
            </a:extLst>
          </p:cNvPr>
          <p:cNvSpPr txBox="1"/>
          <p:nvPr/>
        </p:nvSpPr>
        <p:spPr>
          <a:xfrm>
            <a:off x="3671377" y="3030283"/>
            <a:ext cx="4236444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800" b="1" i="1"/>
              <a:t>An action list is only a prediction, and a poor</a:t>
            </a:r>
          </a:p>
          <a:p>
            <a:pPr algn="ctr">
              <a:lnSpc>
                <a:spcPct val="75000"/>
              </a:lnSpc>
            </a:pPr>
            <a:r>
              <a:rPr lang="en-US" sz="2800" b="1" i="1"/>
              <a:t>one at that</a:t>
            </a:r>
          </a:p>
        </p:txBody>
      </p:sp>
      <p:pic>
        <p:nvPicPr>
          <p:cNvPr id="24" name="Picture 23" descr="LTK4qnjTa.png">
            <a:extLst>
              <a:ext uri="{FF2B5EF4-FFF2-40B4-BE49-F238E27FC236}">
                <a16:creationId xmlns:a16="http://schemas.microsoft.com/office/drawing/2014/main" id="{C20F666E-A8B9-EB4B-B611-A846FBB57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976">
            <a:off x="3048245" y="3359016"/>
            <a:ext cx="855537" cy="8555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79D0C0-6963-6443-961C-80DC6CEA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3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A242A-E58F-1D48-B55E-87361EEA7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6" t="11211" r="5724" b="8575"/>
          <a:stretch/>
        </p:blipFill>
        <p:spPr>
          <a:xfrm>
            <a:off x="1638486" y="2080644"/>
            <a:ext cx="5801711" cy="41247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55C164-DB54-0C4C-AED1-4B185A4A410C}"/>
              </a:ext>
            </a:extLst>
          </p:cNvPr>
          <p:cNvSpPr txBox="1"/>
          <p:nvPr/>
        </p:nvSpPr>
        <p:spPr>
          <a:xfrm>
            <a:off x="0" y="941356"/>
            <a:ext cx="9144000" cy="1273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000" b="1"/>
              <a:t>A value stream design involves multiple</a:t>
            </a:r>
          </a:p>
          <a:p>
            <a:pPr algn="ctr">
              <a:lnSpc>
                <a:spcPct val="85000"/>
              </a:lnSpc>
            </a:pPr>
            <a:r>
              <a:rPr lang="en-US" sz="3000" b="1"/>
              <a:t>departments, processes and people.</a:t>
            </a:r>
          </a:p>
          <a:p>
            <a:pPr algn="ctr">
              <a:lnSpc>
                <a:spcPct val="85000"/>
              </a:lnSpc>
            </a:pPr>
            <a:r>
              <a:rPr lang="en-US" sz="3000" b="1" spc="-50">
                <a:solidFill>
                  <a:srgbClr val="FF0000"/>
                </a:solidFill>
              </a:rPr>
              <a:t>It’s </a:t>
            </a:r>
            <a:r>
              <a:rPr lang="en-US" sz="3000" b="1" spc="-50" dirty="0">
                <a:solidFill>
                  <a:srgbClr val="FF0000"/>
                </a:solidFill>
              </a:rPr>
              <a:t>more complicated than modifying a single process.</a:t>
            </a:r>
            <a:endParaRPr lang="en-US" sz="3000" b="1" spc="-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16126-B49E-7546-9F7F-C14E7EADA3EB}"/>
              </a:ext>
            </a:extLst>
          </p:cNvPr>
          <p:cNvSpPr txBox="1"/>
          <p:nvPr/>
        </p:nvSpPr>
        <p:spPr>
          <a:xfrm>
            <a:off x="0" y="345815"/>
            <a:ext cx="91440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200" b="1" spc="-50">
                <a:solidFill>
                  <a:srgbClr val="FF0000"/>
                </a:solidFill>
              </a:rPr>
              <a:t>Problem</a:t>
            </a:r>
            <a:r>
              <a:rPr lang="en-US" sz="4200" b="1" spc="-50"/>
              <a:t> #2: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73FE7-0F0D-0743-A7D1-328253DC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DE3781F-B723-DE41-9EB6-156FF3E47DF3}"/>
              </a:ext>
            </a:extLst>
          </p:cNvPr>
          <p:cNvSpPr txBox="1"/>
          <p:nvPr/>
        </p:nvSpPr>
        <p:spPr>
          <a:xfrm>
            <a:off x="0" y="3458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pc="-50"/>
              <a:t>So Much Can (and will) Go Wrong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3C712-4747-4141-A046-331C9050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85" y="1190171"/>
            <a:ext cx="7522029" cy="5014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74A57-289D-6542-96DE-63C8C7FC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0526-F383-E641-847C-063D12E182B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5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F9EEEF-BC7E-AE41-9FCC-E6460E1FA7BF}"/>
              </a:ext>
            </a:extLst>
          </p:cNvPr>
          <p:cNvSpPr txBox="1"/>
          <p:nvPr/>
        </p:nvSpPr>
        <p:spPr>
          <a:xfrm>
            <a:off x="0" y="2635943"/>
            <a:ext cx="9144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/>
              <a:t>What Should You Do?</a:t>
            </a:r>
            <a:endParaRPr lang="en-US" sz="4000" b="1" spc="-40">
              <a:solidFill>
                <a:srgbClr val="FF0000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54AE5273-005B-3449-A3EA-FF79B300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5541" y="6397914"/>
            <a:ext cx="2057400" cy="365125"/>
          </a:xfrm>
        </p:spPr>
        <p:txBody>
          <a:bodyPr/>
          <a:lstStyle/>
          <a:p>
            <a:fld id="{973F0526-F383-E641-847C-063D12E182B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32CA1C0-07BD-124D-9FF7-EB5341E1BF05}"/>
              </a:ext>
            </a:extLst>
          </p:cNvPr>
          <p:cNvSpPr/>
          <p:nvPr/>
        </p:nvSpPr>
        <p:spPr>
          <a:xfrm>
            <a:off x="3828256" y="2062091"/>
            <a:ext cx="1463040" cy="14630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493D1-DA17-804F-9406-7CDE21BD365C}"/>
              </a:ext>
            </a:extLst>
          </p:cNvPr>
          <p:cNvSpPr txBox="1"/>
          <p:nvPr/>
        </p:nvSpPr>
        <p:spPr>
          <a:xfrm>
            <a:off x="3621511" y="2202482"/>
            <a:ext cx="1840181" cy="84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900" b="1" i="1" spc="-50">
                <a:solidFill>
                  <a:schemeClr val="bg1"/>
                </a:solidFill>
                <a:latin typeface="Helvetica" pitchFamily="2" charset="0"/>
              </a:rPr>
              <a:t>Future</a:t>
            </a:r>
          </a:p>
          <a:p>
            <a:pPr algn="ctr">
              <a:lnSpc>
                <a:spcPct val="85000"/>
              </a:lnSpc>
            </a:pPr>
            <a:r>
              <a:rPr lang="en-US" sz="1900" b="1" i="1" spc="-50">
                <a:solidFill>
                  <a:schemeClr val="bg1"/>
                </a:solidFill>
                <a:latin typeface="Helvetica" pitchFamily="2" charset="0"/>
              </a:rPr>
              <a:t>State</a:t>
            </a:r>
          </a:p>
          <a:p>
            <a:pPr algn="ctr">
              <a:lnSpc>
                <a:spcPct val="85000"/>
              </a:lnSpc>
            </a:pPr>
            <a:r>
              <a:rPr lang="en-US" sz="1900" b="1" i="1" spc="-50">
                <a:solidFill>
                  <a:schemeClr val="bg1"/>
                </a:solidFill>
                <a:latin typeface="Helvetica" pitchFamily="2" charset="0"/>
              </a:rPr>
              <a:t>Value Stream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8651131-D0D7-C040-9A08-3137981A98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4120" r="1336" b="3544"/>
          <a:stretch/>
        </p:blipFill>
        <p:spPr>
          <a:xfrm>
            <a:off x="2799876" y="3096770"/>
            <a:ext cx="3474720" cy="61220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4120" r="1336" b="3544"/>
          <a:stretch/>
        </p:blipFill>
        <p:spPr>
          <a:xfrm>
            <a:off x="2387676" y="3358179"/>
            <a:ext cx="4297680" cy="75720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4310CA-8D6C-4741-AB97-2A6CF47073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4120" r="1336" b="3544"/>
          <a:stretch/>
        </p:blipFill>
        <p:spPr>
          <a:xfrm>
            <a:off x="1976196" y="3680128"/>
            <a:ext cx="5120640" cy="90220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53E054-2AC3-4E4F-A04B-4B8085917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4120" r="1336" b="3544"/>
          <a:stretch/>
        </p:blipFill>
        <p:spPr>
          <a:xfrm>
            <a:off x="1610436" y="4052513"/>
            <a:ext cx="5852160" cy="103109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5414" r="9664"/>
          <a:stretch>
            <a:fillRect/>
          </a:stretch>
        </p:blipFill>
        <p:spPr>
          <a:xfrm>
            <a:off x="581112" y="522088"/>
            <a:ext cx="2275293" cy="17500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50D692-B2C6-294F-9AF9-A49344A9B86B}"/>
              </a:ext>
            </a:extLst>
          </p:cNvPr>
          <p:cNvSpPr txBox="1"/>
          <p:nvPr/>
        </p:nvSpPr>
        <p:spPr>
          <a:xfrm>
            <a:off x="3077911" y="572789"/>
            <a:ext cx="590503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200" b="1"/>
              <a:t>Apply </a:t>
            </a:r>
            <a:r>
              <a:rPr lang="en-US" sz="4200" b="1">
                <a:solidFill>
                  <a:srgbClr val="FF0000"/>
                </a:solidFill>
              </a:rPr>
              <a:t>Scientific Thinking!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10B4E-698D-E84B-9FC3-DA4825ACA181}"/>
              </a:ext>
            </a:extLst>
          </p:cNvPr>
          <p:cNvSpPr txBox="1"/>
          <p:nvPr/>
        </p:nvSpPr>
        <p:spPr>
          <a:xfrm>
            <a:off x="228598" y="6450160"/>
            <a:ext cx="2296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</a:t>
            </a:r>
            <a:r>
              <a:rPr lang="en-US" sz="1000" i="1"/>
              <a:t>Toyota Kata Practice Guide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D4C63913-43AA-4544-9F95-D4C43A41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5541" y="6397914"/>
            <a:ext cx="2057400" cy="365125"/>
          </a:xfrm>
        </p:spPr>
        <p:txBody>
          <a:bodyPr/>
          <a:lstStyle/>
          <a:p>
            <a:fld id="{973F0526-F383-E641-847C-063D12E182B5}" type="slidenum">
              <a:rPr lang="en-US"/>
              <a:t>9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8CD131-6C42-C24D-9BC9-6EB3A7728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4120" r="1336" b="3544"/>
          <a:stretch/>
        </p:blipFill>
        <p:spPr>
          <a:xfrm>
            <a:off x="1198956" y="4460788"/>
            <a:ext cx="6675120" cy="117609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32A23-22E7-034D-B2C0-F15D428B035E}"/>
              </a:ext>
            </a:extLst>
          </p:cNvPr>
          <p:cNvSpPr txBox="1"/>
          <p:nvPr/>
        </p:nvSpPr>
        <p:spPr>
          <a:xfrm>
            <a:off x="3073536" y="1190470"/>
            <a:ext cx="5909405" cy="82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/>
              <a:t>What you learn in one step can</a:t>
            </a:r>
          </a:p>
          <a:p>
            <a:pPr>
              <a:lnSpc>
                <a:spcPct val="85000"/>
              </a:lnSpc>
            </a:pPr>
            <a:r>
              <a:rPr lang="en-US" sz="2800" b="1"/>
              <a:t>influence what you do in the next step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FF9B58-EF8F-2744-B9B4-7A72AE243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4120" r="1336" b="3544"/>
          <a:stretch/>
        </p:blipFill>
        <p:spPr>
          <a:xfrm>
            <a:off x="696036" y="4931664"/>
            <a:ext cx="7680960" cy="135331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90444361"/>
      </p:ext>
    </p:extLst>
  </p:cSld>
  <p:clrMapOvr>
    <a:masterClrMapping/>
  </p:clrMapOvr>
</p:sld>
</file>

<file path=ppt/theme/theme1.xml><?xml version="1.0" encoding="utf-8"?>
<a:theme xmlns:a="http://schemas.openxmlformats.org/drawingml/2006/main" name="Four by Thre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 by Three" id="{000539A2-A3E6-2145-BC38-E25E1F04819E}" vid="{D1B11B0E-655C-3240-8020-2C86EB2F8D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Four by Three</Template>
  <TotalTime>4610</TotalTime>
  <Words>273</Words>
  <Application>Microsoft Macintosh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 Neue</vt:lpstr>
      <vt:lpstr>Four by Three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Brother</dc:creator>
  <cp:lastModifiedBy>Mark Brother</cp:lastModifiedBy>
  <cp:revision>236</cp:revision>
  <cp:lastPrinted>2018-08-12T15:39:47Z</cp:lastPrinted>
  <dcterms:created xsi:type="dcterms:W3CDTF">2018-07-29T14:44:29Z</dcterms:created>
  <dcterms:modified xsi:type="dcterms:W3CDTF">2021-07-19T16:27:14Z</dcterms:modified>
</cp:coreProperties>
</file>